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7"/>
  </p:notesMasterIdLst>
  <p:handoutMasterIdLst>
    <p:handoutMasterId r:id="rId178"/>
  </p:handoutMasterIdLst>
  <p:sldIdLst>
    <p:sldId id="271" r:id="rId2"/>
    <p:sldId id="1074" r:id="rId3"/>
    <p:sldId id="1075" r:id="rId4"/>
    <p:sldId id="363" r:id="rId5"/>
    <p:sldId id="1076" r:id="rId6"/>
    <p:sldId id="366" r:id="rId7"/>
    <p:sldId id="367" r:id="rId8"/>
    <p:sldId id="1077" r:id="rId9"/>
    <p:sldId id="1078" r:id="rId10"/>
    <p:sldId id="1079" r:id="rId11"/>
    <p:sldId id="385" r:id="rId12"/>
    <p:sldId id="368" r:id="rId13"/>
    <p:sldId id="1072" r:id="rId14"/>
    <p:sldId id="1073" r:id="rId15"/>
    <p:sldId id="759" r:id="rId16"/>
    <p:sldId id="912" r:id="rId17"/>
    <p:sldId id="913" r:id="rId18"/>
    <p:sldId id="914" r:id="rId19"/>
    <p:sldId id="915" r:id="rId20"/>
    <p:sldId id="1084" r:id="rId21"/>
    <p:sldId id="1085" r:id="rId22"/>
    <p:sldId id="1086" r:id="rId23"/>
    <p:sldId id="767" r:id="rId24"/>
    <p:sldId id="545" r:id="rId25"/>
    <p:sldId id="1087" r:id="rId26"/>
    <p:sldId id="918" r:id="rId27"/>
    <p:sldId id="919" r:id="rId28"/>
    <p:sldId id="916" r:id="rId29"/>
    <p:sldId id="1091" r:id="rId30"/>
    <p:sldId id="1088" r:id="rId31"/>
    <p:sldId id="1092" r:id="rId32"/>
    <p:sldId id="1093" r:id="rId33"/>
    <p:sldId id="1094" r:id="rId34"/>
    <p:sldId id="1095" r:id="rId35"/>
    <p:sldId id="1096" r:id="rId36"/>
    <p:sldId id="486" r:id="rId37"/>
    <p:sldId id="1098" r:id="rId38"/>
    <p:sldId id="922" r:id="rId39"/>
    <p:sldId id="1099" r:id="rId40"/>
    <p:sldId id="1100" r:id="rId41"/>
    <p:sldId id="1101" r:id="rId42"/>
    <p:sldId id="487" r:id="rId43"/>
    <p:sldId id="923" r:id="rId44"/>
    <p:sldId id="1102" r:id="rId45"/>
    <p:sldId id="1115" r:id="rId46"/>
    <p:sldId id="1103" r:id="rId47"/>
    <p:sldId id="1105" r:id="rId48"/>
    <p:sldId id="1104" r:id="rId49"/>
    <p:sldId id="1106" r:id="rId50"/>
    <p:sldId id="1107" r:id="rId51"/>
    <p:sldId id="1108" r:id="rId52"/>
    <p:sldId id="1109" r:id="rId53"/>
    <p:sldId id="1110" r:id="rId54"/>
    <p:sldId id="1111" r:id="rId55"/>
    <p:sldId id="924" r:id="rId56"/>
    <p:sldId id="291" r:id="rId57"/>
    <p:sldId id="1112" r:id="rId58"/>
    <p:sldId id="292" r:id="rId59"/>
    <p:sldId id="926" r:id="rId60"/>
    <p:sldId id="1113" r:id="rId61"/>
    <p:sldId id="780" r:id="rId62"/>
    <p:sldId id="937" r:id="rId63"/>
    <p:sldId id="1261" r:id="rId64"/>
    <p:sldId id="1114" r:id="rId65"/>
    <p:sldId id="776" r:id="rId66"/>
    <p:sldId id="927" r:id="rId67"/>
    <p:sldId id="1009" r:id="rId68"/>
    <p:sldId id="936" r:id="rId69"/>
    <p:sldId id="931" r:id="rId70"/>
    <p:sldId id="1119" r:id="rId71"/>
    <p:sldId id="1120" r:id="rId72"/>
    <p:sldId id="1121" r:id="rId73"/>
    <p:sldId id="1122" r:id="rId74"/>
    <p:sldId id="1123" r:id="rId75"/>
    <p:sldId id="484" r:id="rId76"/>
    <p:sldId id="1124" r:id="rId77"/>
    <p:sldId id="1125" r:id="rId78"/>
    <p:sldId id="1126" r:id="rId79"/>
    <p:sldId id="1127" r:id="rId80"/>
    <p:sldId id="1128" r:id="rId81"/>
    <p:sldId id="1129" r:id="rId82"/>
    <p:sldId id="1131" r:id="rId83"/>
    <p:sldId id="1130" r:id="rId84"/>
    <p:sldId id="1132" r:id="rId85"/>
    <p:sldId id="1133" r:id="rId86"/>
    <p:sldId id="1134" r:id="rId87"/>
    <p:sldId id="1135" r:id="rId88"/>
    <p:sldId id="929" r:id="rId89"/>
    <p:sldId id="935" r:id="rId90"/>
    <p:sldId id="1010" r:id="rId91"/>
    <p:sldId id="1011" r:id="rId92"/>
    <p:sldId id="1012" r:id="rId93"/>
    <p:sldId id="1013" r:id="rId94"/>
    <p:sldId id="1136" r:id="rId95"/>
    <p:sldId id="1137" r:id="rId96"/>
    <p:sldId id="1138" r:id="rId97"/>
    <p:sldId id="798" r:id="rId98"/>
    <p:sldId id="799" r:id="rId99"/>
    <p:sldId id="801" r:id="rId100"/>
    <p:sldId id="800" r:id="rId101"/>
    <p:sldId id="802" r:id="rId102"/>
    <p:sldId id="803" r:id="rId103"/>
    <p:sldId id="1016" r:id="rId104"/>
    <p:sldId id="1139" r:id="rId105"/>
    <p:sldId id="1140" r:id="rId106"/>
    <p:sldId id="1141" r:id="rId107"/>
    <p:sldId id="1142" r:id="rId108"/>
    <p:sldId id="890" r:id="rId109"/>
    <p:sldId id="1017" r:id="rId110"/>
    <p:sldId id="1018" r:id="rId111"/>
    <p:sldId id="1143" r:id="rId112"/>
    <p:sldId id="1144" r:id="rId113"/>
    <p:sldId id="1145" r:id="rId114"/>
    <p:sldId id="1146" r:id="rId115"/>
    <p:sldId id="1147" r:id="rId116"/>
    <p:sldId id="1148" r:id="rId117"/>
    <p:sldId id="1149" r:id="rId118"/>
    <p:sldId id="1026" r:id="rId119"/>
    <p:sldId id="390" r:id="rId120"/>
    <p:sldId id="1150" r:id="rId121"/>
    <p:sldId id="1151" r:id="rId122"/>
    <p:sldId id="1152" r:id="rId123"/>
    <p:sldId id="816" r:id="rId124"/>
    <p:sldId id="1032" r:id="rId125"/>
    <p:sldId id="1035" r:id="rId126"/>
    <p:sldId id="807" r:id="rId127"/>
    <p:sldId id="1156" r:id="rId128"/>
    <p:sldId id="1157" r:id="rId129"/>
    <p:sldId id="1158" r:id="rId130"/>
    <p:sldId id="1159" r:id="rId131"/>
    <p:sldId id="1160" r:id="rId132"/>
    <p:sldId id="1161" r:id="rId133"/>
    <p:sldId id="1162" r:id="rId134"/>
    <p:sldId id="1163" r:id="rId135"/>
    <p:sldId id="822" r:id="rId136"/>
    <p:sldId id="1164" r:id="rId137"/>
    <p:sldId id="1165" r:id="rId138"/>
    <p:sldId id="881" r:id="rId139"/>
    <p:sldId id="810" r:id="rId140"/>
    <p:sldId id="942" r:id="rId141"/>
    <p:sldId id="943" r:id="rId142"/>
    <p:sldId id="1037" r:id="rId143"/>
    <p:sldId id="1038" r:id="rId144"/>
    <p:sldId id="813" r:id="rId145"/>
    <p:sldId id="944" r:id="rId146"/>
    <p:sldId id="1166" r:id="rId147"/>
    <p:sldId id="946" r:id="rId148"/>
    <p:sldId id="1039" r:id="rId149"/>
    <p:sldId id="447" r:id="rId150"/>
    <p:sldId id="833" r:id="rId151"/>
    <p:sldId id="834" r:id="rId152"/>
    <p:sldId id="1040" r:id="rId153"/>
    <p:sldId id="948" r:id="rId154"/>
    <p:sldId id="1041" r:id="rId155"/>
    <p:sldId id="938" r:id="rId156"/>
    <p:sldId id="939" r:id="rId157"/>
    <p:sldId id="1057" r:id="rId158"/>
    <p:sldId id="1059" r:id="rId159"/>
    <p:sldId id="940" r:id="rId160"/>
    <p:sldId id="941" r:id="rId161"/>
    <p:sldId id="832" r:id="rId162"/>
    <p:sldId id="763" r:id="rId163"/>
    <p:sldId id="1223" r:id="rId164"/>
    <p:sldId id="1224" r:id="rId165"/>
    <p:sldId id="1225" r:id="rId166"/>
    <p:sldId id="1226" r:id="rId167"/>
    <p:sldId id="1227" r:id="rId168"/>
    <p:sldId id="1228" r:id="rId169"/>
    <p:sldId id="1229" r:id="rId170"/>
    <p:sldId id="1230" r:id="rId171"/>
    <p:sldId id="1231" r:id="rId172"/>
    <p:sldId id="1233" r:id="rId173"/>
    <p:sldId id="1234" r:id="rId174"/>
    <p:sldId id="1235" r:id="rId175"/>
    <p:sldId id="1236" r:id="rId176"/>
  </p:sldIdLst>
  <p:sldSz cx="9144000" cy="6858000" type="screen4x3"/>
  <p:notesSz cx="6858000" cy="9144000"/>
  <p:custDataLst>
    <p:tags r:id="rId179"/>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7" userDrawn="1">
          <p15:clr>
            <a:srgbClr val="A4A3A4"/>
          </p15:clr>
        </p15:guide>
        <p15:guide id="2" pos="5443"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9" autoAdjust="0"/>
    <p:restoredTop sz="81154" autoAdjust="0"/>
  </p:normalViewPr>
  <p:slideViewPr>
    <p:cSldViewPr snapToGrid="0">
      <p:cViewPr varScale="1">
        <p:scale>
          <a:sx n="87" d="100"/>
          <a:sy n="87" d="100"/>
        </p:scale>
        <p:origin x="1089" y="42"/>
      </p:cViewPr>
      <p:guideLst>
        <p:guide pos="317"/>
        <p:guide pos="5443"/>
        <p:guide orient="horz" pos="414"/>
        <p:guide orient="horz" pos="3906"/>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200" d="100"/>
        <a:sy n="2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_rels/viewProps.xml.rels><?xml version="1.0" encoding="UTF-8" standalone="yes"?>
<Relationships xmlns="http://schemas.openxmlformats.org/package/2006/relationships"><Relationship Id="rId1" Type="http://schemas.openxmlformats.org/officeDocument/2006/relationships/slide" Target="slides/slide6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2025年3月6日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2025年3月6日</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lib.csdn.net/base/operatingsyste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baidu.com/s?wd=%E4%B8%AD%E6%96%AD%E6%9C%8D%E5%8A%A1%E7%A8%8B%E5%BA%8F&amp;tn=44039180_cpr&amp;fenlei=mv6quAkxTZn0IZRqIHckPjm4nH00T1d9ryu-uHFBnjbsP16smWn10ZwV5Hcvrjm3rH6sPfKWUMw85HfYnjn4nH6sgvPsT6KdThsqpZwYTjCEQLGCpyw9Uz4Bmy-bIi4WUvYETgN-TLwGUv3ErHm4PjmYnWT" TargetMode="External"/><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前面我们学习到，为了提高资源的利用率和系统吞吐量，</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OS</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采用了多道程序技术，将多个程序同时装入内存，使之并发执行。传统的程序概念这里不够用了需要引入进程的概念。进程是程序独立运行的基本单位，同时也是资源分配的基本单位。在本章中，我们将专门学习进程这个重要的知识点。</a:t>
            </a:r>
          </a:p>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比如在进行计算时，需要用到三个操作</a:t>
            </a:r>
            <a:endParaRPr lang="en-US" altLang="zh-CN" dirty="0">
              <a:latin typeface="Arial" panose="020B0604020202020204" pitchFamily="34" charset="0"/>
            </a:endParaRPr>
          </a:p>
          <a:p>
            <a:r>
              <a:rPr lang="en-US" altLang="zh-CN" dirty="0">
                <a:latin typeface="Arial" panose="020B0604020202020204" pitchFamily="34" charset="0"/>
              </a:rPr>
              <a:t>I  </a:t>
            </a:r>
            <a:r>
              <a:rPr lang="zh-CN" altLang="en-US" dirty="0">
                <a:latin typeface="Arial" panose="020B0604020202020204" pitchFamily="34" charset="0"/>
              </a:rPr>
              <a:t>输入操作</a:t>
            </a:r>
            <a:endParaRPr lang="en-US" altLang="zh-CN" dirty="0">
              <a:latin typeface="Arial" panose="020B0604020202020204" pitchFamily="34" charset="0"/>
            </a:endParaRPr>
          </a:p>
          <a:p>
            <a:r>
              <a:rPr lang="en-US" altLang="zh-CN" dirty="0">
                <a:latin typeface="Arial" panose="020B0604020202020204" pitchFamily="34" charset="0"/>
              </a:rPr>
              <a:t>C </a:t>
            </a:r>
            <a:r>
              <a:rPr lang="zh-CN" altLang="en-US" dirty="0">
                <a:latin typeface="Arial" panose="020B0604020202020204" pitchFamily="34" charset="0"/>
              </a:rPr>
              <a:t>计算操作</a:t>
            </a:r>
            <a:endParaRPr lang="en-US" altLang="zh-CN" dirty="0">
              <a:latin typeface="Arial" panose="020B0604020202020204" pitchFamily="34" charset="0"/>
            </a:endParaRPr>
          </a:p>
          <a:p>
            <a:r>
              <a:rPr lang="en-US" altLang="zh-CN" dirty="0">
                <a:latin typeface="Arial" panose="020B0604020202020204" pitchFamily="34" charset="0"/>
              </a:rPr>
              <a:t>P </a:t>
            </a:r>
            <a:r>
              <a:rPr lang="zh-CN" altLang="en-US" dirty="0">
                <a:latin typeface="Arial" panose="020B0604020202020204" pitchFamily="34" charset="0"/>
              </a:rPr>
              <a:t>打印操作</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19</a:t>
            </a:fld>
            <a:endParaRPr lang="zh-CN" altLang="en-US" dirty="0"/>
          </a:p>
        </p:txBody>
      </p:sp>
    </p:spTree>
    <p:extLst>
      <p:ext uri="{BB962C8B-B14F-4D97-AF65-F5344CB8AC3E}">
        <p14:creationId xmlns:p14="http://schemas.microsoft.com/office/powerpoint/2010/main" val="1642620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一个程序段可以由多条语句构成，也存在语句的执行顺序问题。</a:t>
            </a:r>
            <a:endParaRPr lang="en-US" altLang="zh-CN" dirty="0">
              <a:latin typeface="Arial" panose="020B0604020202020204" pitchFamily="34" charset="0"/>
            </a:endParaRPr>
          </a:p>
          <a:p>
            <a:r>
              <a:rPr lang="zh-CN" altLang="en-US" dirty="0"/>
              <a:t>图</a:t>
            </a:r>
            <a:r>
              <a:rPr lang="en-US" altLang="zh-CN" dirty="0"/>
              <a:t>a</a:t>
            </a:r>
            <a:r>
              <a:rPr lang="zh-CN" altLang="en-US" dirty="0"/>
              <a:t>中是多个程序段顺序执行</a:t>
            </a:r>
            <a:endParaRPr lang="en-US" altLang="zh-CN" dirty="0"/>
          </a:p>
          <a:p>
            <a:r>
              <a:rPr lang="zh-CN" altLang="en-US" dirty="0"/>
              <a:t>图</a:t>
            </a:r>
            <a:r>
              <a:rPr lang="en-US" altLang="zh-CN" dirty="0"/>
              <a:t>b</a:t>
            </a:r>
            <a:r>
              <a:rPr lang="zh-CN" altLang="en-US" dirty="0"/>
              <a:t>中是一个程序段中的语句顺序执行</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3676730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CA3D9A1-15CD-2A4C-A13F-E61D3329FCF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E7B0425A-BDC7-2E4C-934B-48D115923016}" type="slidenum">
              <a:rPr lang="en-US" altLang="zh-CN"/>
              <a:pPr>
                <a:defRPr/>
              </a:pPr>
              <a:t>24</a:t>
            </a:fld>
            <a:endParaRPr lang="en-US" altLang="zh-CN"/>
          </a:p>
        </p:txBody>
      </p:sp>
      <p:sp>
        <p:nvSpPr>
          <p:cNvPr id="24579" name="Rectangle 2">
            <a:extLst>
              <a:ext uri="{FF2B5EF4-FFF2-40B4-BE49-F238E27FC236}">
                <a16:creationId xmlns:a16="http://schemas.microsoft.com/office/drawing/2014/main" id="{5E70B9CE-A726-9A4F-9153-46CF2AA6652F}"/>
              </a:ext>
            </a:extLst>
          </p:cNvPr>
          <p:cNvSpPr>
            <a:spLocks noGrp="1" noRot="1" noChangeAspect="1" noChangeArrowheads="1" noTextEdit="1"/>
          </p:cNvSpPr>
          <p:nvPr>
            <p:ph type="sldImg"/>
          </p:nvPr>
        </p:nvSpPr>
        <p:spPr>
          <a:xfrm>
            <a:off x="1141413" y="685800"/>
            <a:ext cx="4573587" cy="3430588"/>
          </a:xfrm>
          <a:ln/>
        </p:spPr>
      </p:sp>
      <p:sp>
        <p:nvSpPr>
          <p:cNvPr id="24580" name="Rectangle 3">
            <a:extLst>
              <a:ext uri="{FF2B5EF4-FFF2-40B4-BE49-F238E27FC236}">
                <a16:creationId xmlns:a16="http://schemas.microsoft.com/office/drawing/2014/main" id="{2B1FFF90-2677-C642-8F85-4F1A7A3FB7E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3879931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分析思路：画出程序执行的前趋图，根据该程序或运算在前趋图中的位置关系，可以判断其能否并发执行。即在程序或运算的先后顺序上，只有前后相邻的程序或运算不能并发执行，其余程序和运算都可以并发执行</a:t>
            </a:r>
            <a:r>
              <a:rPr lang="zh-CN" altLang="en-US" dirty="0"/>
              <a:t>。</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26</a:t>
            </a:fld>
            <a:endParaRPr lang="zh-CN" altLang="en-US" dirty="0"/>
          </a:p>
        </p:txBody>
      </p:sp>
    </p:spTree>
    <p:extLst>
      <p:ext uri="{BB962C8B-B14F-4D97-AF65-F5344CB8AC3E}">
        <p14:creationId xmlns:p14="http://schemas.microsoft.com/office/powerpoint/2010/main" val="4291232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D0FD83A-6E6F-411F-85E9-18E362A368FF}"/>
              </a:ext>
            </a:extLst>
          </p:cNvPr>
          <p:cNvSpPr>
            <a:spLocks noGrp="1" noRot="1" noChangeAspect="1" noTextEdit="1"/>
          </p:cNvSpPr>
          <p:nvPr>
            <p:ph type="sldImg"/>
          </p:nvPr>
        </p:nvSpPr>
        <p:spPr>
          <a:xfrm>
            <a:off x="917575" y="744538"/>
            <a:ext cx="4962525" cy="3722687"/>
          </a:xfrm>
          <a:ln/>
        </p:spPr>
      </p:sp>
      <p:sp>
        <p:nvSpPr>
          <p:cNvPr id="22531" name="备注占位符 2">
            <a:extLst>
              <a:ext uri="{FF2B5EF4-FFF2-40B4-BE49-F238E27FC236}">
                <a16:creationId xmlns:a16="http://schemas.microsoft.com/office/drawing/2014/main" id="{B5AF9FA3-176F-47D4-86BA-7DD55D52F5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2532" name="灯片编号占位符 3">
            <a:extLst>
              <a:ext uri="{FF2B5EF4-FFF2-40B4-BE49-F238E27FC236}">
                <a16:creationId xmlns:a16="http://schemas.microsoft.com/office/drawing/2014/main" id="{2E195DFA-4A13-44B7-BB4E-49A4887F07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55154D-9431-40A2-B15F-B562FEAC1CE2}" type="slidenum">
              <a:rPr lang="en-US" altLang="zh-CN"/>
              <a:pPr>
                <a:spcBef>
                  <a:spcPct val="0"/>
                </a:spcBef>
              </a:pPr>
              <a:t>27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5E609E4-6331-4C94-9DEC-F3437F790AEF}"/>
              </a:ext>
            </a:extLst>
          </p:cNvPr>
          <p:cNvSpPr>
            <a:spLocks noGrp="1" noRot="1" noChangeAspect="1" noTextEdit="1"/>
          </p:cNvSpPr>
          <p:nvPr>
            <p:ph type="sldImg"/>
          </p:nvPr>
        </p:nvSpPr>
        <p:spPr>
          <a:xfrm>
            <a:off x="917575" y="744538"/>
            <a:ext cx="4962525" cy="3722687"/>
          </a:xfrm>
          <a:ln/>
        </p:spPr>
      </p:sp>
      <p:sp>
        <p:nvSpPr>
          <p:cNvPr id="24579" name="备注占位符 2">
            <a:extLst>
              <a:ext uri="{FF2B5EF4-FFF2-40B4-BE49-F238E27FC236}">
                <a16:creationId xmlns:a16="http://schemas.microsoft.com/office/drawing/2014/main" id="{50CB0F6E-FBFB-48E9-B892-8B27580B44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Windows tasklist</a:t>
            </a:r>
          </a:p>
          <a:p>
            <a:r>
              <a:rPr lang="en-US" altLang="zh-CN">
                <a:latin typeface="Arial" panose="020B0604020202020204" pitchFamily="34" charset="0"/>
              </a:rPr>
              <a:t>Unix    ps pstree</a:t>
            </a:r>
            <a:endParaRPr lang="zh-CN" altLang="en-US">
              <a:latin typeface="Arial" panose="020B0604020202020204" pitchFamily="34" charset="0"/>
            </a:endParaRPr>
          </a:p>
        </p:txBody>
      </p:sp>
      <p:sp>
        <p:nvSpPr>
          <p:cNvPr id="24580" name="灯片编号占位符 3">
            <a:extLst>
              <a:ext uri="{FF2B5EF4-FFF2-40B4-BE49-F238E27FC236}">
                <a16:creationId xmlns:a16="http://schemas.microsoft.com/office/drawing/2014/main" id="{A27DF78D-19CE-46C1-96CE-DB6E565A26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0CA168-9587-40E3-AF7E-F9856D103D52}" type="slidenum">
              <a:rPr lang="en-US" altLang="zh-CN"/>
              <a:pPr>
                <a:spcBef>
                  <a:spcPct val="0"/>
                </a:spcBef>
              </a:pPr>
              <a:t>28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Dispatcher</a:t>
            </a:r>
            <a:r>
              <a:rPr lang="zh-CN" altLang="en-US" dirty="0"/>
              <a:t>：调度程序</a:t>
            </a:r>
          </a:p>
          <a:p>
            <a:r>
              <a:rPr lang="en-US" altLang="zh-CN" dirty="0"/>
              <a:t>IP(EIP)</a:t>
            </a:r>
            <a:r>
              <a:rPr lang="zh-CN" altLang="en-US" dirty="0"/>
              <a:t>：</a:t>
            </a:r>
            <a:r>
              <a:rPr lang="en-US" altLang="zh-CN" dirty="0"/>
              <a:t>CPU</a:t>
            </a:r>
            <a:r>
              <a:rPr lang="zh-CN" altLang="en-US" dirty="0"/>
              <a:t>中的指令计数器，用于存放下一条执行语句的地址</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31</a:t>
            </a:fld>
            <a:endParaRPr lang="zh-CN" altLang="en-US" dirty="0"/>
          </a:p>
        </p:txBody>
      </p:sp>
    </p:spTree>
    <p:extLst>
      <p:ext uri="{BB962C8B-B14F-4D97-AF65-F5344CB8AC3E}">
        <p14:creationId xmlns:p14="http://schemas.microsoft.com/office/powerpoint/2010/main" val="3625685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不一定</a:t>
            </a:r>
            <a:endParaRPr lang="en-US" altLang="zh-CN" dirty="0"/>
          </a:p>
          <a:p>
            <a:pPr marL="228600" indent="-228600">
              <a:buAutoNum type="arabicPeriod"/>
            </a:pPr>
            <a:r>
              <a:rPr lang="zh-CN" altLang="en-US" dirty="0"/>
              <a:t>唯一</a:t>
            </a:r>
            <a:endParaRPr lang="en-US" altLang="zh-CN" dirty="0"/>
          </a:p>
          <a:p>
            <a:pPr marL="228600" indent="-228600">
              <a:buAutoNum type="arabicPeriod"/>
            </a:pPr>
            <a:r>
              <a:rPr lang="zh-CN" altLang="en-US" dirty="0"/>
              <a:t>不是，还可以被抢占</a:t>
            </a:r>
            <a:endParaRPr lang="en-US" altLang="zh-CN" dirty="0"/>
          </a:p>
          <a:p>
            <a:pPr marL="228600" indent="-228600">
              <a:buAutoNum type="arabicPeriod"/>
            </a:pPr>
            <a:r>
              <a:rPr lang="zh-CN" altLang="en-US" dirty="0"/>
              <a:t>不能</a:t>
            </a:r>
            <a:endParaRPr lang="en-US" altLang="zh-CN" dirty="0"/>
          </a:p>
          <a:p>
            <a:pPr marL="228600" indent="-228600">
              <a:buAutoNum type="arabicPeriod"/>
            </a:pPr>
            <a:r>
              <a:rPr lang="zh-CN" altLang="en-US" dirty="0"/>
              <a:t>可以</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37</a:t>
            </a:fld>
            <a:endParaRPr lang="zh-CN" altLang="en-US" dirty="0"/>
          </a:p>
        </p:txBody>
      </p:sp>
    </p:spTree>
    <p:extLst>
      <p:ext uri="{BB962C8B-B14F-4D97-AF65-F5344CB8AC3E}">
        <p14:creationId xmlns:p14="http://schemas.microsoft.com/office/powerpoint/2010/main" val="184981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New</a:t>
            </a:r>
            <a:r>
              <a:rPr lang="zh-CN" altLang="en-US" dirty="0"/>
              <a:t>：进程已经创建，但未被</a:t>
            </a:r>
            <a:r>
              <a:rPr lang="en-US" altLang="zh-CN" dirty="0"/>
              <a:t>OS</a:t>
            </a:r>
            <a:r>
              <a:rPr lang="zh-CN" altLang="en-US" dirty="0"/>
              <a:t>接纳为可执行进程，并且程序还在辅存，</a:t>
            </a:r>
            <a:r>
              <a:rPr lang="en-US" altLang="zh-CN" dirty="0"/>
              <a:t>PCB</a:t>
            </a:r>
            <a:r>
              <a:rPr lang="zh-CN" altLang="en-US" dirty="0"/>
              <a:t>在内存</a:t>
            </a:r>
          </a:p>
          <a:p>
            <a:r>
              <a:rPr lang="en-US" altLang="zh-CN" dirty="0"/>
              <a:t>Exit</a:t>
            </a:r>
            <a:r>
              <a:rPr lang="zh-CN" altLang="en-US" dirty="0"/>
              <a:t>：因停止或取消，被</a:t>
            </a:r>
            <a:r>
              <a:rPr lang="en-US" altLang="zh-CN" dirty="0"/>
              <a:t>OS</a:t>
            </a:r>
            <a:r>
              <a:rPr lang="zh-CN" altLang="en-US" dirty="0"/>
              <a:t>从执行状态释放 </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38</a:t>
            </a:fld>
            <a:endParaRPr lang="zh-CN" altLang="en-US" dirty="0"/>
          </a:p>
        </p:txBody>
      </p:sp>
    </p:spTree>
    <p:extLst>
      <p:ext uri="{BB962C8B-B14F-4D97-AF65-F5344CB8AC3E}">
        <p14:creationId xmlns:p14="http://schemas.microsoft.com/office/powerpoint/2010/main" val="4024090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区分挂起和阻塞两个概念：</a:t>
            </a:r>
            <a:br>
              <a:rPr lang="zh-CN" altLang="en-US" dirty="0"/>
            </a:br>
            <a:r>
              <a:rPr lang="en-US" altLang="zh-CN" dirty="0"/>
              <a:t>?  </a:t>
            </a:r>
            <a:r>
              <a:rPr lang="zh-CN" altLang="en-US" dirty="0"/>
              <a:t>进程是否等待事件，阻塞与否</a:t>
            </a:r>
            <a:br>
              <a:rPr lang="zh-CN" altLang="en-US" dirty="0"/>
            </a:br>
            <a:r>
              <a:rPr lang="en-US" altLang="zh-CN" dirty="0"/>
              <a:t>?  </a:t>
            </a:r>
            <a:r>
              <a:rPr lang="zh-CN" altLang="en-US" dirty="0"/>
              <a:t>进程是否被换出内存，挂起与否</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39</a:t>
            </a:fld>
            <a:endParaRPr lang="zh-CN" altLang="en-US" dirty="0"/>
          </a:p>
        </p:txBody>
      </p:sp>
    </p:spTree>
    <p:extLst>
      <p:ext uri="{BB962C8B-B14F-4D97-AF65-F5344CB8AC3E}">
        <p14:creationId xmlns:p14="http://schemas.microsoft.com/office/powerpoint/2010/main" val="165301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atoi</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表示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ascii to integer)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是把字符串转换成整型数的一个函数</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315398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４种状态组合：</a:t>
            </a:r>
            <a:br>
              <a:rPr lang="zh-CN" altLang="en-US" dirty="0"/>
            </a:br>
            <a:r>
              <a:rPr lang="zh-CN" altLang="en-US" dirty="0"/>
              <a:t>就绪：进程在内存，准备执行</a:t>
            </a:r>
            <a:br>
              <a:rPr lang="zh-CN" altLang="en-US" dirty="0"/>
            </a:br>
            <a:r>
              <a:rPr lang="zh-CN" altLang="en-US" dirty="0"/>
              <a:t>阻塞：进程在内存，等待事件</a:t>
            </a:r>
          </a:p>
          <a:p>
            <a:r>
              <a:rPr lang="zh-CN" altLang="en-US" dirty="0"/>
              <a:t>就绪</a:t>
            </a:r>
            <a:r>
              <a:rPr lang="en-US" altLang="zh-CN" dirty="0"/>
              <a:t>/</a:t>
            </a:r>
            <a:r>
              <a:rPr lang="zh-CN" altLang="en-US" dirty="0"/>
              <a:t>挂起：进程在外存，只要调入内存即可执行</a:t>
            </a:r>
          </a:p>
          <a:p>
            <a:r>
              <a:rPr lang="zh-CN" altLang="en-US" dirty="0"/>
              <a:t>阻塞</a:t>
            </a:r>
            <a:r>
              <a:rPr lang="en-US" altLang="zh-CN" dirty="0"/>
              <a:t>/</a:t>
            </a:r>
            <a:r>
              <a:rPr lang="zh-CN" altLang="en-US" dirty="0"/>
              <a:t>挂起：进程在外存，等待事件</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43</a:t>
            </a:fld>
            <a:endParaRPr lang="zh-CN" altLang="en-US" dirty="0"/>
          </a:p>
        </p:txBody>
      </p:sp>
    </p:spTree>
    <p:extLst>
      <p:ext uri="{BB962C8B-B14F-4D97-AF65-F5344CB8AC3E}">
        <p14:creationId xmlns:p14="http://schemas.microsoft.com/office/powerpoint/2010/main" val="688384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静止就绪在外存，就绪在内存</a:t>
            </a:r>
            <a:endParaRPr lang="en-US" altLang="zh-CN" dirty="0"/>
          </a:p>
          <a:p>
            <a:pPr marL="228600" indent="-228600">
              <a:buAutoNum type="arabicPeriod"/>
            </a:pPr>
            <a:r>
              <a:rPr lang="zh-CN" altLang="en-US" dirty="0"/>
              <a:t>静止就绪不能进入执行状态，要先进入活动就绪才能进入执行状态</a:t>
            </a:r>
            <a:endParaRPr lang="en-US" altLang="zh-CN" dirty="0"/>
          </a:p>
          <a:p>
            <a:pPr marL="228600" indent="-228600">
              <a:buAutoNum type="arabicPeriod"/>
            </a:pPr>
            <a:r>
              <a:rPr lang="zh-CN" altLang="en-US" dirty="0"/>
              <a:t>静止阻塞状态不能进入执行状态</a:t>
            </a:r>
            <a:endParaRPr lang="en-US" altLang="zh-CN" dirty="0"/>
          </a:p>
          <a:p>
            <a:pPr marL="228600" indent="-228600">
              <a:buAutoNum type="arabicPeriod"/>
            </a:pPr>
            <a:r>
              <a:rPr lang="zh-CN" altLang="en-US" dirty="0"/>
              <a:t>挂起状态不可以自我激活</a:t>
            </a:r>
            <a:r>
              <a:rPr lang="en-US" altLang="zh-CN" dirty="0"/>
              <a:t>(</a:t>
            </a:r>
            <a:r>
              <a:rPr lang="zh-CN" altLang="en-US" dirty="0"/>
              <a:t>挂起可以主动，激活是被动的）</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44</a:t>
            </a:fld>
            <a:endParaRPr lang="zh-CN" altLang="en-US" dirty="0"/>
          </a:p>
        </p:txBody>
      </p:sp>
    </p:spTree>
    <p:extLst>
      <p:ext uri="{BB962C8B-B14F-4D97-AF65-F5344CB8AC3E}">
        <p14:creationId xmlns:p14="http://schemas.microsoft.com/office/powerpoint/2010/main" val="33724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45</a:t>
            </a:fld>
            <a:endParaRPr lang="zh-CN" altLang="en-US" dirty="0"/>
          </a:p>
        </p:txBody>
      </p:sp>
    </p:spTree>
    <p:extLst>
      <p:ext uri="{BB962C8B-B14F-4D97-AF65-F5344CB8AC3E}">
        <p14:creationId xmlns:p14="http://schemas.microsoft.com/office/powerpoint/2010/main" val="4101418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46</a:t>
            </a:fld>
            <a:endParaRPr lang="zh-CN" altLang="en-US" dirty="0"/>
          </a:p>
        </p:txBody>
      </p:sp>
    </p:spTree>
    <p:extLst>
      <p:ext uri="{BB962C8B-B14F-4D97-AF65-F5344CB8AC3E}">
        <p14:creationId xmlns:p14="http://schemas.microsoft.com/office/powerpoint/2010/main" val="2899592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rPr>
              <a:t>PC</a:t>
            </a:r>
            <a:r>
              <a:rPr lang="zh-CN" altLang="en-US" dirty="0">
                <a:latin typeface="Arial" panose="020B0604020202020204" pitchFamily="34" charset="0"/>
              </a:rPr>
              <a:t>名称为程序计数器，</a:t>
            </a:r>
            <a:r>
              <a:rPr lang="en-US" altLang="zh-CN" dirty="0">
                <a:latin typeface="Arial" panose="020B0604020202020204" pitchFamily="34" charset="0"/>
              </a:rPr>
              <a:t>IP</a:t>
            </a:r>
            <a:r>
              <a:rPr lang="zh-CN" altLang="en-US" dirty="0">
                <a:latin typeface="Arial" panose="020B0604020202020204" pitchFamily="34" charset="0"/>
              </a:rPr>
              <a:t>寄存器的名称为指令指针</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51</a:t>
            </a:fld>
            <a:endParaRPr lang="zh-CN" altLang="en-US" dirty="0"/>
          </a:p>
        </p:txBody>
      </p:sp>
    </p:spTree>
    <p:extLst>
      <p:ext uri="{BB962C8B-B14F-4D97-AF65-F5344CB8AC3E}">
        <p14:creationId xmlns:p14="http://schemas.microsoft.com/office/powerpoint/2010/main" val="3403204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Arial" panose="020B0604020202020204" pitchFamily="34" charset="0"/>
              </a:rPr>
              <a:t>R (TASK_RUNNING)</a:t>
            </a:r>
            <a:r>
              <a:rPr lang="zh-CN" altLang="en-US" b="1" dirty="0">
                <a:latin typeface="Arial" panose="020B0604020202020204" pitchFamily="34" charset="0"/>
              </a:rPr>
              <a:t>，可执行状态。</a:t>
            </a:r>
            <a:endParaRPr lang="en-US" altLang="zh-CN" dirty="0">
              <a:latin typeface="Arial" panose="020B0604020202020204" pitchFamily="34" charset="0"/>
            </a:endParaRPr>
          </a:p>
          <a:p>
            <a:r>
              <a:rPr lang="zh-CN" altLang="en-US" dirty="0">
                <a:latin typeface="Arial" panose="020B0604020202020204" pitchFamily="34" charset="0"/>
              </a:rPr>
              <a:t> 很多</a:t>
            </a:r>
            <a:r>
              <a:rPr lang="zh-CN" altLang="en-US" b="1" dirty="0">
                <a:latin typeface="Arial" panose="020B0604020202020204" pitchFamily="34" charset="0"/>
                <a:hlinkClick r:id="rId3" tooltip="操作系统知识库"/>
              </a:rPr>
              <a:t>操作系统</a:t>
            </a:r>
            <a:r>
              <a:rPr lang="zh-CN" altLang="en-US" dirty="0">
                <a:latin typeface="Arial" panose="020B0604020202020204" pitchFamily="34" charset="0"/>
              </a:rPr>
              <a:t>教科书将正在</a:t>
            </a:r>
            <a:r>
              <a:rPr lang="en-US" altLang="zh-CN" dirty="0">
                <a:latin typeface="Arial" panose="020B0604020202020204" pitchFamily="34" charset="0"/>
              </a:rPr>
              <a:t>CPU</a:t>
            </a:r>
            <a:r>
              <a:rPr lang="zh-CN" altLang="en-US" dirty="0">
                <a:latin typeface="Arial" panose="020B0604020202020204" pitchFamily="34" charset="0"/>
              </a:rPr>
              <a:t>上执行的进程定义为</a:t>
            </a:r>
            <a:r>
              <a:rPr lang="en-US" altLang="zh-CN" dirty="0">
                <a:latin typeface="Arial" panose="020B0604020202020204" pitchFamily="34" charset="0"/>
              </a:rPr>
              <a:t>RUNNING</a:t>
            </a:r>
            <a:r>
              <a:rPr lang="zh-CN" altLang="en-US" dirty="0">
                <a:latin typeface="Arial" panose="020B0604020202020204" pitchFamily="34" charset="0"/>
              </a:rPr>
              <a:t>状态、而将可执行但是尚未被调度执行的进程定义为</a:t>
            </a:r>
            <a:r>
              <a:rPr lang="en-US" altLang="zh-CN" dirty="0">
                <a:latin typeface="Arial" panose="020B0604020202020204" pitchFamily="34" charset="0"/>
              </a:rPr>
              <a:t>READY</a:t>
            </a:r>
            <a:r>
              <a:rPr lang="zh-CN" altLang="en-US" dirty="0">
                <a:latin typeface="Arial" panose="020B0604020202020204" pitchFamily="34" charset="0"/>
              </a:rPr>
              <a:t>状态，这两种状态在</a:t>
            </a:r>
            <a:r>
              <a:rPr lang="en-US" altLang="zh-CN" dirty="0" err="1">
                <a:latin typeface="Arial" panose="020B0604020202020204" pitchFamily="34" charset="0"/>
              </a:rPr>
              <a:t>linux</a:t>
            </a:r>
            <a:r>
              <a:rPr lang="zh-CN" altLang="en-US" dirty="0">
                <a:latin typeface="Arial" panose="020B0604020202020204" pitchFamily="34" charset="0"/>
              </a:rPr>
              <a:t>下统一为 </a:t>
            </a:r>
            <a:r>
              <a:rPr lang="en-US" altLang="zh-CN" dirty="0">
                <a:latin typeface="Arial" panose="020B0604020202020204" pitchFamily="34" charset="0"/>
              </a:rPr>
              <a:t>TASK_RUNNING</a:t>
            </a:r>
            <a:r>
              <a:rPr lang="zh-CN" altLang="en-US" dirty="0">
                <a:latin typeface="Arial" panose="020B0604020202020204" pitchFamily="34" charset="0"/>
              </a:rPr>
              <a:t>状态。</a:t>
            </a:r>
            <a:endParaRPr lang="en-US" altLang="zh-CN" dirty="0">
              <a:latin typeface="Arial" panose="020B0604020202020204" pitchFamily="34" charset="0"/>
            </a:endParaRPr>
          </a:p>
          <a:p>
            <a:r>
              <a:rPr lang="en-US" altLang="zh-CN" b="1" dirty="0">
                <a:latin typeface="Arial" panose="020B0604020202020204" pitchFamily="34" charset="0"/>
              </a:rPr>
              <a:t>S (TASK_INTERRUPTIBLE)</a:t>
            </a:r>
            <a:r>
              <a:rPr lang="zh-CN" altLang="en-US" b="1" dirty="0">
                <a:latin typeface="Arial" panose="020B0604020202020204" pitchFamily="34" charset="0"/>
              </a:rPr>
              <a:t>，可中断的睡眠状态。</a:t>
            </a:r>
            <a:endParaRPr lang="en-US" altLang="zh-CN" b="1" dirty="0">
              <a:latin typeface="Arial" panose="020B0604020202020204" pitchFamily="34" charset="0"/>
            </a:endParaRPr>
          </a:p>
          <a:p>
            <a:r>
              <a:rPr lang="zh-CN" altLang="en-US" dirty="0">
                <a:latin typeface="Arial" panose="020B0604020202020204" pitchFamily="34" charset="0"/>
              </a:rPr>
              <a:t>处于这个状态的进程因为等待某某事件的发生（比如等待</a:t>
            </a:r>
            <a:r>
              <a:rPr lang="en-US" altLang="zh-CN" dirty="0">
                <a:latin typeface="Arial" panose="020B0604020202020204" pitchFamily="34" charset="0"/>
              </a:rPr>
              <a:t>socket</a:t>
            </a:r>
            <a:r>
              <a:rPr lang="zh-CN" altLang="en-US" dirty="0">
                <a:latin typeface="Arial" panose="020B0604020202020204" pitchFamily="34" charset="0"/>
              </a:rPr>
              <a:t>连接、等待信号量），而被挂起。这些进程的</a:t>
            </a:r>
            <a:r>
              <a:rPr lang="en-US" altLang="zh-CN" dirty="0" err="1">
                <a:latin typeface="Arial" panose="020B0604020202020204" pitchFamily="34" charset="0"/>
              </a:rPr>
              <a:t>task_struct</a:t>
            </a:r>
            <a:r>
              <a:rPr lang="zh-CN" altLang="en-US" dirty="0">
                <a:latin typeface="Arial" panose="020B0604020202020204" pitchFamily="34" charset="0"/>
              </a:rPr>
              <a:t>结构被放入对应事件的等待队列中。当这些事件发生时（由外部中断触发、或由其他进程触发），对应的等待队列中的一个或多个进程将被唤醒。   通过</a:t>
            </a:r>
            <a:r>
              <a:rPr lang="en-US" altLang="zh-CN" dirty="0" err="1">
                <a:latin typeface="Arial" panose="020B0604020202020204" pitchFamily="34" charset="0"/>
              </a:rPr>
              <a:t>ps</a:t>
            </a:r>
            <a:r>
              <a:rPr lang="zh-CN" altLang="en-US" dirty="0">
                <a:latin typeface="Arial" panose="020B0604020202020204" pitchFamily="34" charset="0"/>
              </a:rPr>
              <a:t>命令我们会看到，一般情况下，进程列表中的绝大多数进程都处于</a:t>
            </a:r>
            <a:r>
              <a:rPr lang="en-US" altLang="zh-CN" dirty="0">
                <a:latin typeface="Arial" panose="020B0604020202020204" pitchFamily="34" charset="0"/>
              </a:rPr>
              <a:t>TASK_INTERRUPTIBLE</a:t>
            </a:r>
            <a:r>
              <a:rPr lang="zh-CN" altLang="en-US" dirty="0">
                <a:latin typeface="Arial" panose="020B0604020202020204" pitchFamily="34" charset="0"/>
              </a:rPr>
              <a:t>状态（除非机器的负载很高）。</a:t>
            </a:r>
            <a:endParaRPr lang="en-US" altLang="zh-CN" dirty="0">
              <a:latin typeface="Arial" panose="020B0604020202020204" pitchFamily="34" charset="0"/>
            </a:endParaRPr>
          </a:p>
          <a:p>
            <a:r>
              <a:rPr lang="en-US" altLang="zh-CN" b="1" dirty="0">
                <a:latin typeface="Arial" panose="020B0604020202020204" pitchFamily="34" charset="0"/>
              </a:rPr>
              <a:t>D (TASK_UNINTERRUPTIBLE)</a:t>
            </a:r>
            <a:r>
              <a:rPr lang="zh-CN" altLang="en-US" b="1" dirty="0">
                <a:latin typeface="Arial" panose="020B0604020202020204" pitchFamily="34" charset="0"/>
              </a:rPr>
              <a:t>，不可中断的睡眠状态。</a:t>
            </a:r>
            <a:endParaRPr lang="en-US" altLang="zh-CN" b="1" dirty="0">
              <a:latin typeface="Arial" panose="020B0604020202020204" pitchFamily="34" charset="0"/>
            </a:endParaRPr>
          </a:p>
          <a:p>
            <a:r>
              <a:rPr lang="zh-CN" altLang="en-US" dirty="0">
                <a:latin typeface="Arial" panose="020B0604020202020204" pitchFamily="34" charset="0"/>
              </a:rPr>
              <a:t>与</a:t>
            </a:r>
            <a:r>
              <a:rPr lang="en-US" altLang="zh-CN" dirty="0">
                <a:latin typeface="Arial" panose="020B0604020202020204" pitchFamily="34" charset="0"/>
              </a:rPr>
              <a:t>TASK_INTERRUPTIBLE</a:t>
            </a:r>
            <a:r>
              <a:rPr lang="zh-CN" altLang="en-US" dirty="0">
                <a:latin typeface="Arial" panose="020B0604020202020204" pitchFamily="34" charset="0"/>
              </a:rPr>
              <a:t>状态类似，进程处于睡眠状态，但是此刻进程是不可中断的。不可中断，指的并不是</a:t>
            </a:r>
            <a:r>
              <a:rPr lang="en-US" altLang="zh-CN" dirty="0">
                <a:latin typeface="Arial" panose="020B0604020202020204" pitchFamily="34" charset="0"/>
              </a:rPr>
              <a:t>CPU</a:t>
            </a:r>
            <a:r>
              <a:rPr lang="zh-CN" altLang="en-US" dirty="0">
                <a:latin typeface="Arial" panose="020B0604020202020204" pitchFamily="34" charset="0"/>
              </a:rPr>
              <a:t>不响应外部硬件的中断，而是指进程不响应异步信号。</a:t>
            </a:r>
            <a:endParaRPr lang="en-US" altLang="zh-CN" dirty="0">
              <a:latin typeface="Arial" panose="020B0604020202020204" pitchFamily="34" charset="0"/>
            </a:endParaRPr>
          </a:p>
          <a:p>
            <a:r>
              <a:rPr lang="en-US" altLang="zh-CN" dirty="0">
                <a:latin typeface="Arial" panose="020B0604020202020204" pitchFamily="34" charset="0"/>
              </a:rPr>
              <a:t>TASK_UNINTERRUPTIBLE</a:t>
            </a:r>
            <a:r>
              <a:rPr lang="zh-CN" altLang="en-US" dirty="0">
                <a:latin typeface="Arial" panose="020B0604020202020204" pitchFamily="34" charset="0"/>
              </a:rPr>
              <a:t>状态存在的意义就在于，内核的某些处理流程是不能被打断的。如果响应异步信号，程序的执行流程中就会被插入一段用于处理异步信号的流程（这个插入的流程可能只存在于内核态，也可能延伸到用户态），于是原有的流程就被中断了。</a:t>
            </a:r>
            <a:endParaRPr lang="en-US" altLang="zh-CN" dirty="0">
              <a:latin typeface="Arial" panose="020B0604020202020204" pitchFamily="34" charset="0"/>
            </a:endParaRPr>
          </a:p>
          <a:p>
            <a:r>
              <a:rPr lang="zh-CN" altLang="en-US" dirty="0">
                <a:latin typeface="Arial" panose="020B0604020202020204" pitchFamily="34" charset="0"/>
              </a:rPr>
              <a:t>      在进程对某些硬件进行操作时（比如进程调用</a:t>
            </a:r>
            <a:r>
              <a:rPr lang="en-US" altLang="zh-CN" dirty="0">
                <a:latin typeface="Arial" panose="020B0604020202020204" pitchFamily="34" charset="0"/>
              </a:rPr>
              <a:t>read</a:t>
            </a:r>
            <a:r>
              <a:rPr lang="zh-CN" altLang="en-US" dirty="0">
                <a:latin typeface="Arial" panose="020B0604020202020204" pitchFamily="34" charset="0"/>
              </a:rPr>
              <a:t>系统调用对某个设备文件进行读操作，而</a:t>
            </a:r>
            <a:r>
              <a:rPr lang="en-US" altLang="zh-CN" dirty="0">
                <a:latin typeface="Arial" panose="020B0604020202020204" pitchFamily="34" charset="0"/>
              </a:rPr>
              <a:t>read</a:t>
            </a:r>
            <a:r>
              <a:rPr lang="zh-CN" altLang="en-US" dirty="0">
                <a:latin typeface="Arial" panose="020B0604020202020204" pitchFamily="34" charset="0"/>
              </a:rPr>
              <a:t>系统调用最终执行到对应设备驱动的代码，并与对应的物理设备进行交互），可能需要使用</a:t>
            </a:r>
            <a:r>
              <a:rPr lang="en-US" altLang="zh-CN" dirty="0">
                <a:latin typeface="Arial" panose="020B0604020202020204" pitchFamily="34" charset="0"/>
              </a:rPr>
              <a:t>TASK_UNINTERRUPTIBLE</a:t>
            </a:r>
            <a:r>
              <a:rPr lang="zh-CN" altLang="en-US" dirty="0">
                <a:latin typeface="Arial" panose="020B0604020202020204" pitchFamily="34" charset="0"/>
              </a:rPr>
              <a:t>状态对进程进行保护，以避免进程与设备交互的过程被打断，造成设备陷入不可控的状态。这种情况下的</a:t>
            </a:r>
            <a:r>
              <a:rPr lang="en-US" altLang="zh-CN" dirty="0">
                <a:latin typeface="Arial" panose="020B0604020202020204" pitchFamily="34" charset="0"/>
              </a:rPr>
              <a:t>TASK_UNINTERRUPTIBLE</a:t>
            </a:r>
            <a:r>
              <a:rPr lang="zh-CN" altLang="en-US" dirty="0">
                <a:latin typeface="Arial" panose="020B0604020202020204" pitchFamily="34" charset="0"/>
              </a:rPr>
              <a:t>状态总是非常短暂的，通过</a:t>
            </a:r>
            <a:r>
              <a:rPr lang="en-US" altLang="zh-CN" dirty="0" err="1">
                <a:latin typeface="Arial" panose="020B0604020202020204" pitchFamily="34" charset="0"/>
              </a:rPr>
              <a:t>ps</a:t>
            </a:r>
            <a:r>
              <a:rPr lang="zh-CN" altLang="en-US" dirty="0">
                <a:latin typeface="Arial" panose="020B0604020202020204" pitchFamily="34" charset="0"/>
              </a:rPr>
              <a:t>命令基本上不可能捕捉到。</a:t>
            </a:r>
          </a:p>
          <a:p>
            <a:r>
              <a:rPr lang="en-US" altLang="zh-CN" b="1" dirty="0">
                <a:latin typeface="Arial" panose="020B0604020202020204" pitchFamily="34" charset="0"/>
              </a:rPr>
              <a:t>T (TASK_STOPPED or TASK_TRACED)</a:t>
            </a:r>
            <a:r>
              <a:rPr lang="zh-CN" altLang="en-US" b="1" dirty="0">
                <a:latin typeface="Arial" panose="020B0604020202020204" pitchFamily="34" charset="0"/>
              </a:rPr>
              <a:t>，暂停状态或跟踪状态。</a:t>
            </a:r>
            <a:endParaRPr lang="en-US" altLang="zh-CN" b="1" dirty="0">
              <a:latin typeface="Arial" panose="020B0604020202020204" pitchFamily="34" charset="0"/>
            </a:endParaRPr>
          </a:p>
          <a:p>
            <a:r>
              <a:rPr lang="zh-CN" altLang="en-US" dirty="0">
                <a:latin typeface="Arial" panose="020B0604020202020204" pitchFamily="34" charset="0"/>
              </a:rPr>
              <a:t>向进程发送一个</a:t>
            </a:r>
            <a:r>
              <a:rPr lang="en-US" altLang="zh-CN" dirty="0">
                <a:latin typeface="Arial" panose="020B0604020202020204" pitchFamily="34" charset="0"/>
              </a:rPr>
              <a:t>SIGSTOP</a:t>
            </a:r>
            <a:r>
              <a:rPr lang="zh-CN" altLang="en-US" dirty="0">
                <a:latin typeface="Arial" panose="020B0604020202020204" pitchFamily="34" charset="0"/>
              </a:rPr>
              <a:t>信号，它就会因响应该信号而进入</a:t>
            </a:r>
            <a:r>
              <a:rPr lang="en-US" altLang="zh-CN" dirty="0">
                <a:latin typeface="Arial" panose="020B0604020202020204" pitchFamily="34" charset="0"/>
              </a:rPr>
              <a:t>TASK_STOPPED</a:t>
            </a:r>
            <a:r>
              <a:rPr lang="zh-CN" altLang="en-US" dirty="0">
                <a:latin typeface="Arial" panose="020B0604020202020204" pitchFamily="34" charset="0"/>
              </a:rPr>
              <a:t>状态。向进程发送一个</a:t>
            </a:r>
            <a:r>
              <a:rPr lang="en-US" altLang="zh-CN" dirty="0">
                <a:latin typeface="Arial" panose="020B0604020202020204" pitchFamily="34" charset="0"/>
              </a:rPr>
              <a:t>SIGCONT</a:t>
            </a:r>
            <a:r>
              <a:rPr lang="zh-CN" altLang="en-US" dirty="0">
                <a:latin typeface="Arial" panose="020B0604020202020204" pitchFamily="34" charset="0"/>
              </a:rPr>
              <a:t>信号，可以让其从</a:t>
            </a:r>
            <a:r>
              <a:rPr lang="en-US" altLang="zh-CN" dirty="0">
                <a:latin typeface="Arial" panose="020B0604020202020204" pitchFamily="34" charset="0"/>
              </a:rPr>
              <a:t>TASK_STOPPED</a:t>
            </a:r>
            <a:r>
              <a:rPr lang="zh-CN" altLang="en-US" dirty="0">
                <a:latin typeface="Arial" panose="020B0604020202020204" pitchFamily="34" charset="0"/>
              </a:rPr>
              <a:t>状态恢复到</a:t>
            </a:r>
            <a:r>
              <a:rPr lang="en-US" altLang="zh-CN" dirty="0">
                <a:latin typeface="Arial" panose="020B0604020202020204" pitchFamily="34" charset="0"/>
              </a:rPr>
              <a:t>TASK_RUNNING</a:t>
            </a:r>
            <a:r>
              <a:rPr lang="zh-CN" altLang="en-US" dirty="0">
                <a:latin typeface="Arial" panose="020B0604020202020204" pitchFamily="34" charset="0"/>
              </a:rPr>
              <a:t>状态。当进程正在被跟踪时，它处于</a:t>
            </a:r>
            <a:r>
              <a:rPr lang="en-US" altLang="zh-CN" dirty="0">
                <a:latin typeface="Arial" panose="020B0604020202020204" pitchFamily="34" charset="0"/>
              </a:rPr>
              <a:t>TASK_TRACED</a:t>
            </a:r>
            <a:r>
              <a:rPr lang="zh-CN" altLang="en-US" dirty="0">
                <a:latin typeface="Arial" panose="020B0604020202020204" pitchFamily="34" charset="0"/>
              </a:rPr>
              <a:t>这个特殊的状态。“正在被跟踪”指的是进程暂停下来，等待跟踪它的进程对它进行操作。比如在</a:t>
            </a:r>
            <a:r>
              <a:rPr lang="en-US" altLang="zh-CN" dirty="0" err="1">
                <a:latin typeface="Arial" panose="020B0604020202020204" pitchFamily="34" charset="0"/>
              </a:rPr>
              <a:t>gdb</a:t>
            </a:r>
            <a:r>
              <a:rPr lang="zh-CN" altLang="en-US" dirty="0">
                <a:latin typeface="Arial" panose="020B0604020202020204" pitchFamily="34" charset="0"/>
              </a:rPr>
              <a:t>中对被跟踪的进程下一个断点，进程在断点处停下来的时候就处于</a:t>
            </a:r>
            <a:r>
              <a:rPr lang="en-US" altLang="zh-CN" dirty="0">
                <a:latin typeface="Arial" panose="020B0604020202020204" pitchFamily="34" charset="0"/>
              </a:rPr>
              <a:t>TASK_TRACED</a:t>
            </a:r>
            <a:r>
              <a:rPr lang="zh-CN" altLang="en-US" dirty="0">
                <a:latin typeface="Arial" panose="020B0604020202020204" pitchFamily="34" charset="0"/>
              </a:rPr>
              <a:t>状态。而在其他时候，被跟踪的进程还是处于前面提到的那些状态。</a:t>
            </a:r>
            <a:endParaRPr lang="en-US" altLang="zh-CN" dirty="0">
              <a:latin typeface="Arial" panose="020B0604020202020204" pitchFamily="34" charset="0"/>
            </a:endParaRPr>
          </a:p>
          <a:p>
            <a:r>
              <a:rPr lang="zh-CN" altLang="en-US" dirty="0">
                <a:latin typeface="Arial" panose="020B0604020202020204" pitchFamily="34" charset="0"/>
              </a:rPr>
              <a:t>对于进程本身来说，</a:t>
            </a:r>
            <a:r>
              <a:rPr lang="en-US" altLang="zh-CN" dirty="0">
                <a:latin typeface="Arial" panose="020B0604020202020204" pitchFamily="34" charset="0"/>
              </a:rPr>
              <a:t>TASK_STOPPED</a:t>
            </a:r>
            <a:r>
              <a:rPr lang="zh-CN" altLang="en-US" dirty="0">
                <a:latin typeface="Arial" panose="020B0604020202020204" pitchFamily="34" charset="0"/>
              </a:rPr>
              <a:t>和</a:t>
            </a:r>
            <a:r>
              <a:rPr lang="en-US" altLang="zh-CN" dirty="0">
                <a:latin typeface="Arial" panose="020B0604020202020204" pitchFamily="34" charset="0"/>
              </a:rPr>
              <a:t>TASK_TRACED</a:t>
            </a:r>
            <a:r>
              <a:rPr lang="zh-CN" altLang="en-US" dirty="0">
                <a:latin typeface="Arial" panose="020B0604020202020204" pitchFamily="34" charset="0"/>
              </a:rPr>
              <a:t>状态很类似，都是表示进程暂停下来。而</a:t>
            </a:r>
            <a:r>
              <a:rPr lang="en-US" altLang="zh-CN" dirty="0">
                <a:latin typeface="Arial" panose="020B0604020202020204" pitchFamily="34" charset="0"/>
              </a:rPr>
              <a:t>TASK_TRACED</a:t>
            </a:r>
            <a:r>
              <a:rPr lang="zh-CN" altLang="en-US" dirty="0">
                <a:latin typeface="Arial" panose="020B0604020202020204" pitchFamily="34" charset="0"/>
              </a:rPr>
              <a:t>状态相当于在</a:t>
            </a:r>
            <a:r>
              <a:rPr lang="en-US" altLang="zh-CN" dirty="0">
                <a:latin typeface="Arial" panose="020B0604020202020204" pitchFamily="34" charset="0"/>
              </a:rPr>
              <a:t>TASK_STOPPED</a:t>
            </a:r>
            <a:r>
              <a:rPr lang="zh-CN" altLang="en-US" dirty="0">
                <a:latin typeface="Arial" panose="020B0604020202020204" pitchFamily="34" charset="0"/>
              </a:rPr>
              <a:t>之上多了一层保护，处于</a:t>
            </a:r>
            <a:r>
              <a:rPr lang="en-US" altLang="zh-CN" dirty="0">
                <a:latin typeface="Arial" panose="020B0604020202020204" pitchFamily="34" charset="0"/>
              </a:rPr>
              <a:t>TASK_TRACED</a:t>
            </a:r>
            <a:r>
              <a:rPr lang="zh-CN" altLang="en-US" dirty="0">
                <a:latin typeface="Arial" panose="020B0604020202020204" pitchFamily="34" charset="0"/>
              </a:rPr>
              <a:t>状态的进程不能响应</a:t>
            </a:r>
            <a:r>
              <a:rPr lang="en-US" altLang="zh-CN" dirty="0">
                <a:latin typeface="Arial" panose="020B0604020202020204" pitchFamily="34" charset="0"/>
              </a:rPr>
              <a:t>SIGCONT</a:t>
            </a:r>
            <a:r>
              <a:rPr lang="zh-CN" altLang="en-US" dirty="0">
                <a:latin typeface="Arial" panose="020B0604020202020204" pitchFamily="34" charset="0"/>
              </a:rPr>
              <a:t>信号而被唤醒。只能等到调试进程通过</a:t>
            </a:r>
            <a:r>
              <a:rPr lang="en-US" altLang="zh-CN" dirty="0" err="1">
                <a:latin typeface="Arial" panose="020B0604020202020204" pitchFamily="34" charset="0"/>
              </a:rPr>
              <a:t>ptrace</a:t>
            </a:r>
            <a:r>
              <a:rPr lang="zh-CN" altLang="en-US" dirty="0">
                <a:latin typeface="Arial" panose="020B0604020202020204" pitchFamily="34" charset="0"/>
              </a:rPr>
              <a:t>系统调用执行</a:t>
            </a:r>
            <a:r>
              <a:rPr lang="en-US" altLang="zh-CN" dirty="0">
                <a:latin typeface="Arial" panose="020B0604020202020204" pitchFamily="34" charset="0"/>
              </a:rPr>
              <a:t>PTRACE_CONT</a:t>
            </a:r>
            <a:r>
              <a:rPr lang="zh-CN" altLang="en-US" dirty="0">
                <a:latin typeface="Arial" panose="020B0604020202020204" pitchFamily="34" charset="0"/>
              </a:rPr>
              <a:t>、</a:t>
            </a:r>
            <a:r>
              <a:rPr lang="en-US" altLang="zh-CN" dirty="0">
                <a:latin typeface="Arial" panose="020B0604020202020204" pitchFamily="34" charset="0"/>
              </a:rPr>
              <a:t>PTRACE_DETACH</a:t>
            </a:r>
            <a:r>
              <a:rPr lang="zh-CN" altLang="en-US" dirty="0">
                <a:latin typeface="Arial" panose="020B0604020202020204" pitchFamily="34" charset="0"/>
              </a:rPr>
              <a:t>等操作（通过</a:t>
            </a:r>
            <a:r>
              <a:rPr lang="en-US" altLang="zh-CN" dirty="0" err="1">
                <a:latin typeface="Arial" panose="020B0604020202020204" pitchFamily="34" charset="0"/>
              </a:rPr>
              <a:t>ptrace</a:t>
            </a:r>
            <a:r>
              <a:rPr lang="zh-CN" altLang="en-US" dirty="0">
                <a:latin typeface="Arial" panose="020B0604020202020204" pitchFamily="34" charset="0"/>
              </a:rPr>
              <a:t>系统调用的参数指定操作），或调试进程退出，被调试的进程才能恢复</a:t>
            </a:r>
            <a:r>
              <a:rPr lang="en-US" altLang="zh-CN" dirty="0">
                <a:latin typeface="Arial" panose="020B0604020202020204" pitchFamily="34" charset="0"/>
              </a:rPr>
              <a:t>TASK_RUNNING</a:t>
            </a:r>
            <a:r>
              <a:rPr lang="zh-CN" altLang="en-US" dirty="0">
                <a:latin typeface="Arial" panose="020B0604020202020204" pitchFamily="34" charset="0"/>
              </a:rPr>
              <a:t>状态。</a:t>
            </a:r>
          </a:p>
          <a:p>
            <a:r>
              <a:rPr lang="en-US" altLang="zh-CN" b="1" dirty="0">
                <a:latin typeface="Arial" panose="020B0604020202020204" pitchFamily="34" charset="0"/>
              </a:rPr>
              <a:t> Z (TASK_DEAD - EXIT_ZOMBIE)</a:t>
            </a:r>
            <a:r>
              <a:rPr lang="zh-CN" altLang="en-US" b="1" dirty="0">
                <a:latin typeface="Arial" panose="020B0604020202020204" pitchFamily="34" charset="0"/>
              </a:rPr>
              <a:t>，退出状态，进程成为僵尸进程</a:t>
            </a:r>
            <a:endParaRPr lang="en-US" altLang="zh-CN" dirty="0">
              <a:latin typeface="Arial" panose="020B0604020202020204" pitchFamily="34" charset="0"/>
            </a:endParaRPr>
          </a:p>
          <a:p>
            <a:r>
              <a:rPr lang="zh-CN" altLang="en-US" dirty="0">
                <a:latin typeface="Arial" panose="020B0604020202020204" pitchFamily="34" charset="0"/>
              </a:rPr>
              <a:t>进程在退出的过程中，处于</a:t>
            </a:r>
            <a:r>
              <a:rPr lang="en-US" altLang="zh-CN" dirty="0">
                <a:latin typeface="Arial" panose="020B0604020202020204" pitchFamily="34" charset="0"/>
              </a:rPr>
              <a:t>TASK_DEAD</a:t>
            </a:r>
            <a:r>
              <a:rPr lang="zh-CN" altLang="en-US" dirty="0">
                <a:latin typeface="Arial" panose="020B0604020202020204" pitchFamily="34" charset="0"/>
              </a:rPr>
              <a:t>状态。在这个退出过程中，进程占有的所有资源将被回收，除了</a:t>
            </a:r>
            <a:r>
              <a:rPr lang="en-US" altLang="zh-CN" dirty="0" err="1">
                <a:latin typeface="Arial" panose="020B0604020202020204" pitchFamily="34" charset="0"/>
              </a:rPr>
              <a:t>task_struct</a:t>
            </a:r>
            <a:r>
              <a:rPr lang="zh-CN" altLang="en-US" dirty="0">
                <a:latin typeface="Arial" panose="020B0604020202020204" pitchFamily="34" charset="0"/>
              </a:rPr>
              <a:t>结构（以及少数资源）以外。于是进程就只剩下</a:t>
            </a:r>
            <a:r>
              <a:rPr lang="en-US" altLang="zh-CN" dirty="0" err="1">
                <a:latin typeface="Arial" panose="020B0604020202020204" pitchFamily="34" charset="0"/>
              </a:rPr>
              <a:t>task_struct</a:t>
            </a:r>
            <a:r>
              <a:rPr lang="zh-CN" altLang="en-US" dirty="0">
                <a:latin typeface="Arial" panose="020B0604020202020204" pitchFamily="34" charset="0"/>
              </a:rPr>
              <a:t>这么个空壳，故称为僵尸。之所以保留</a:t>
            </a:r>
            <a:r>
              <a:rPr lang="en-US" altLang="zh-CN" dirty="0" err="1">
                <a:latin typeface="Arial" panose="020B0604020202020204" pitchFamily="34" charset="0"/>
              </a:rPr>
              <a:t>task_struct</a:t>
            </a:r>
            <a:r>
              <a:rPr lang="zh-CN" altLang="en-US" dirty="0">
                <a:latin typeface="Arial" panose="020B0604020202020204" pitchFamily="34" charset="0"/>
              </a:rPr>
              <a:t>，是因为</a:t>
            </a:r>
            <a:r>
              <a:rPr lang="en-US" altLang="zh-CN" dirty="0" err="1">
                <a:latin typeface="Arial" panose="020B0604020202020204" pitchFamily="34" charset="0"/>
              </a:rPr>
              <a:t>task_struct</a:t>
            </a:r>
            <a:r>
              <a:rPr lang="zh-CN" altLang="en-US" dirty="0">
                <a:latin typeface="Arial" panose="020B0604020202020204" pitchFamily="34" charset="0"/>
              </a:rPr>
              <a:t>里面保存了进程的退出码、以及一些统计信息。而其父进程很可能会关心这些信息。比如在</a:t>
            </a:r>
            <a:r>
              <a:rPr lang="en-US" altLang="zh-CN" dirty="0">
                <a:latin typeface="Arial" panose="020B0604020202020204" pitchFamily="34" charset="0"/>
              </a:rPr>
              <a:t>shell</a:t>
            </a:r>
            <a:r>
              <a:rPr lang="zh-CN" altLang="en-US" dirty="0">
                <a:latin typeface="Arial" panose="020B0604020202020204" pitchFamily="34" charset="0"/>
              </a:rPr>
              <a:t>中，</a:t>
            </a:r>
            <a:r>
              <a:rPr lang="en-US" altLang="zh-CN" dirty="0">
                <a:latin typeface="Arial" panose="020B0604020202020204" pitchFamily="34" charset="0"/>
              </a:rPr>
              <a:t>$?</a:t>
            </a:r>
            <a:r>
              <a:rPr lang="zh-CN" altLang="en-US" dirty="0">
                <a:latin typeface="Arial" panose="020B0604020202020204" pitchFamily="34" charset="0"/>
              </a:rPr>
              <a:t>变量就保存了最后一个退出的前台进程的退出码，而这个退出码往往被作为</a:t>
            </a:r>
            <a:r>
              <a:rPr lang="en-US" altLang="zh-CN" dirty="0">
                <a:latin typeface="Arial" panose="020B0604020202020204" pitchFamily="34" charset="0"/>
              </a:rPr>
              <a:t>if</a:t>
            </a:r>
            <a:r>
              <a:rPr lang="zh-CN" altLang="en-US" dirty="0">
                <a:latin typeface="Arial" panose="020B0604020202020204" pitchFamily="34" charset="0"/>
              </a:rPr>
              <a:t>语句的判断条件。</a:t>
            </a:r>
            <a:endParaRPr lang="en-US" altLang="zh-CN" dirty="0">
              <a:latin typeface="Arial" panose="020B0604020202020204" pitchFamily="34" charset="0"/>
            </a:endParaRPr>
          </a:p>
          <a:p>
            <a:r>
              <a:rPr lang="en-US" altLang="zh-CN" b="1" dirty="0">
                <a:latin typeface="Arial" panose="020B0604020202020204" pitchFamily="34" charset="0"/>
              </a:rPr>
              <a:t>X (TASK_DEAD - EXIT_DEAD)</a:t>
            </a:r>
            <a:r>
              <a:rPr lang="zh-CN" altLang="en-US" b="1" dirty="0">
                <a:latin typeface="Arial" panose="020B0604020202020204" pitchFamily="34" charset="0"/>
              </a:rPr>
              <a:t>，退出状态，进程即将被销毁。  </a:t>
            </a:r>
            <a:endParaRPr lang="en-US" altLang="zh-CN" b="1" dirty="0">
              <a:latin typeface="Arial" panose="020B0604020202020204" pitchFamily="34" charset="0"/>
            </a:endParaRPr>
          </a:p>
          <a:p>
            <a:r>
              <a:rPr lang="zh-CN" altLang="en-US" dirty="0">
                <a:latin typeface="Arial" panose="020B0604020202020204" pitchFamily="34" charset="0"/>
              </a:rPr>
              <a:t>  进程在退出过程中也可能不会保留它的</a:t>
            </a:r>
            <a:r>
              <a:rPr lang="en-US" altLang="zh-CN" dirty="0" err="1">
                <a:latin typeface="Arial" panose="020B0604020202020204" pitchFamily="34" charset="0"/>
              </a:rPr>
              <a:t>task_struct</a:t>
            </a:r>
            <a:r>
              <a:rPr lang="zh-CN" altLang="en-US" dirty="0">
                <a:latin typeface="Arial" panose="020B0604020202020204" pitchFamily="34" charset="0"/>
              </a:rPr>
              <a:t>。比如这个进程是多线程程序中被</a:t>
            </a:r>
            <a:r>
              <a:rPr lang="en-US" altLang="zh-CN" dirty="0">
                <a:latin typeface="Arial" panose="020B0604020202020204" pitchFamily="34" charset="0"/>
              </a:rPr>
              <a:t>detach</a:t>
            </a:r>
            <a:r>
              <a:rPr lang="zh-CN" altLang="en-US" dirty="0">
                <a:latin typeface="Arial" panose="020B0604020202020204" pitchFamily="34" charset="0"/>
              </a:rPr>
              <a:t>过的进程。或者父进程通过设置</a:t>
            </a:r>
            <a:r>
              <a:rPr lang="en-US" altLang="zh-CN" dirty="0">
                <a:latin typeface="Arial" panose="020B0604020202020204" pitchFamily="34" charset="0"/>
              </a:rPr>
              <a:t>SIGCHLD</a:t>
            </a:r>
            <a:r>
              <a:rPr lang="zh-CN" altLang="en-US" dirty="0">
                <a:latin typeface="Arial" panose="020B0604020202020204" pitchFamily="34" charset="0"/>
              </a:rPr>
              <a:t>信号的</a:t>
            </a:r>
            <a:r>
              <a:rPr lang="en-US" altLang="zh-CN" dirty="0">
                <a:latin typeface="Arial" panose="020B0604020202020204" pitchFamily="34" charset="0"/>
              </a:rPr>
              <a:t>handler</a:t>
            </a:r>
            <a:r>
              <a:rPr lang="zh-CN" altLang="en-US" dirty="0">
                <a:latin typeface="Arial" panose="020B0604020202020204" pitchFamily="34" charset="0"/>
              </a:rPr>
              <a:t>为</a:t>
            </a:r>
            <a:r>
              <a:rPr lang="en-US" altLang="zh-CN" dirty="0">
                <a:latin typeface="Arial" panose="020B0604020202020204" pitchFamily="34" charset="0"/>
              </a:rPr>
              <a:t>SIG_IGN</a:t>
            </a:r>
            <a:r>
              <a:rPr lang="zh-CN" altLang="en-US" dirty="0">
                <a:latin typeface="Arial" panose="020B0604020202020204" pitchFamily="34" charset="0"/>
              </a:rPr>
              <a:t>，显式的忽略了</a:t>
            </a:r>
            <a:r>
              <a:rPr lang="en-US" altLang="zh-CN" dirty="0">
                <a:latin typeface="Arial" panose="020B0604020202020204" pitchFamily="34" charset="0"/>
              </a:rPr>
              <a:t>SIGCHLD</a:t>
            </a:r>
            <a:r>
              <a:rPr lang="zh-CN" altLang="en-US" dirty="0">
                <a:latin typeface="Arial" panose="020B0604020202020204" pitchFamily="34" charset="0"/>
              </a:rPr>
              <a:t>信号。（这是</a:t>
            </a:r>
            <a:r>
              <a:rPr lang="en-US" altLang="zh-CN" dirty="0" err="1">
                <a:latin typeface="Arial" panose="020B0604020202020204" pitchFamily="34" charset="0"/>
              </a:rPr>
              <a:t>posix</a:t>
            </a:r>
            <a:r>
              <a:rPr lang="zh-CN" altLang="en-US" dirty="0">
                <a:latin typeface="Arial" panose="020B0604020202020204" pitchFamily="34" charset="0"/>
              </a:rPr>
              <a:t>的规定，尽管子进程的退出信号可以被设置为</a:t>
            </a:r>
            <a:r>
              <a:rPr lang="en-US" altLang="zh-CN" dirty="0">
                <a:latin typeface="Arial" panose="020B0604020202020204" pitchFamily="34" charset="0"/>
              </a:rPr>
              <a:t>SIGCHLD</a:t>
            </a:r>
            <a:r>
              <a:rPr lang="zh-CN" altLang="en-US" dirty="0">
                <a:latin typeface="Arial" panose="020B0604020202020204" pitchFamily="34" charset="0"/>
              </a:rPr>
              <a:t>以外的其他信号。）    此时，进程将被置于</a:t>
            </a:r>
            <a:r>
              <a:rPr lang="en-US" altLang="zh-CN" dirty="0">
                <a:latin typeface="Arial" panose="020B0604020202020204" pitchFamily="34" charset="0"/>
              </a:rPr>
              <a:t>EXIT_DEAD</a:t>
            </a:r>
            <a:r>
              <a:rPr lang="zh-CN" altLang="en-US" dirty="0">
                <a:latin typeface="Arial" panose="020B0604020202020204" pitchFamily="34" charset="0"/>
              </a:rPr>
              <a:t>退出状态，这意味着接下来的代码立即就会将该进程彻底释放。所以</a:t>
            </a:r>
            <a:r>
              <a:rPr lang="en-US" altLang="zh-CN" dirty="0">
                <a:latin typeface="Arial" panose="020B0604020202020204" pitchFamily="34" charset="0"/>
              </a:rPr>
              <a:t>EXIT_DEAD</a:t>
            </a:r>
            <a:r>
              <a:rPr lang="zh-CN" altLang="en-US" dirty="0">
                <a:latin typeface="Arial" panose="020B0604020202020204" pitchFamily="34" charset="0"/>
              </a:rPr>
              <a:t>状态是非常短暂的，几乎不可能通过</a:t>
            </a:r>
            <a:r>
              <a:rPr lang="en-US" altLang="zh-CN" dirty="0" err="1">
                <a:latin typeface="Arial" panose="020B0604020202020204" pitchFamily="34" charset="0"/>
              </a:rPr>
              <a:t>ps</a:t>
            </a:r>
            <a:r>
              <a:rPr lang="zh-CN" altLang="en-US" dirty="0">
                <a:latin typeface="Arial" panose="020B0604020202020204" pitchFamily="34" charset="0"/>
              </a:rPr>
              <a:t>命令捕捉到。</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52</a:t>
            </a:fld>
            <a:endParaRPr lang="zh-CN" altLang="en-US" dirty="0"/>
          </a:p>
        </p:txBody>
      </p:sp>
    </p:spTree>
    <p:extLst>
      <p:ext uri="{BB962C8B-B14F-4D97-AF65-F5344CB8AC3E}">
        <p14:creationId xmlns:p14="http://schemas.microsoft.com/office/powerpoint/2010/main" val="3206125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54</a:t>
            </a:fld>
            <a:endParaRPr lang="zh-CN" altLang="en-US" dirty="0"/>
          </a:p>
        </p:txBody>
      </p:sp>
    </p:spTree>
    <p:extLst>
      <p:ext uri="{BB962C8B-B14F-4D97-AF65-F5344CB8AC3E}">
        <p14:creationId xmlns:p14="http://schemas.microsoft.com/office/powerpoint/2010/main" val="2828352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每次查找都需要扫描整个表，所以开销大，</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55</a:t>
            </a:fld>
            <a:endParaRPr lang="zh-CN" altLang="en-US" dirty="0"/>
          </a:p>
        </p:txBody>
      </p:sp>
    </p:spTree>
    <p:extLst>
      <p:ext uri="{BB962C8B-B14F-4D97-AF65-F5344CB8AC3E}">
        <p14:creationId xmlns:p14="http://schemas.microsoft.com/office/powerpoint/2010/main" val="1161175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A8DC4EC3-1E8C-4BCA-979D-DBC54B121872}"/>
              </a:ext>
            </a:extLst>
          </p:cNvPr>
          <p:cNvSpPr>
            <a:spLocks noGrp="1" noRot="1" noChangeAspect="1" noTextEdit="1"/>
          </p:cNvSpPr>
          <p:nvPr>
            <p:ph type="sldImg"/>
          </p:nvPr>
        </p:nvSpPr>
        <p:spPr>
          <a:xfrm>
            <a:off x="917575" y="744538"/>
            <a:ext cx="4962525" cy="3722687"/>
          </a:xfrm>
          <a:ln/>
        </p:spPr>
      </p:sp>
      <p:sp>
        <p:nvSpPr>
          <p:cNvPr id="61443" name="备注占位符 2">
            <a:extLst>
              <a:ext uri="{FF2B5EF4-FFF2-40B4-BE49-F238E27FC236}">
                <a16:creationId xmlns:a16="http://schemas.microsoft.com/office/drawing/2014/main" id="{2CCEE790-FE8F-4F6A-AE0C-D95D36F747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多级队列</a:t>
            </a:r>
          </a:p>
        </p:txBody>
      </p:sp>
      <p:sp>
        <p:nvSpPr>
          <p:cNvPr id="61444" name="灯片编号占位符 3">
            <a:extLst>
              <a:ext uri="{FF2B5EF4-FFF2-40B4-BE49-F238E27FC236}">
                <a16:creationId xmlns:a16="http://schemas.microsoft.com/office/drawing/2014/main" id="{8C240A46-8AD7-46F5-9859-B37899CA08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38C8AE-CA92-42A6-BF2B-1B3473B49D0F}" type="slidenum">
              <a:rPr lang="en-US" altLang="zh-CN"/>
              <a:pPr>
                <a:spcBef>
                  <a:spcPct val="0"/>
                </a:spcBef>
              </a:pPr>
              <a:t>56</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AF7B0644-BC00-4BB8-9789-99D3044F4D25}"/>
              </a:ext>
            </a:extLst>
          </p:cNvPr>
          <p:cNvSpPr>
            <a:spLocks noGrp="1" noRot="1" noChangeAspect="1" noTextEdit="1"/>
          </p:cNvSpPr>
          <p:nvPr>
            <p:ph type="sldImg"/>
          </p:nvPr>
        </p:nvSpPr>
        <p:spPr>
          <a:xfrm>
            <a:off x="917575" y="744538"/>
            <a:ext cx="4962525" cy="3722687"/>
          </a:xfrm>
          <a:ln/>
        </p:spPr>
      </p:sp>
      <p:sp>
        <p:nvSpPr>
          <p:cNvPr id="67587" name="备注占位符 2">
            <a:extLst>
              <a:ext uri="{FF2B5EF4-FFF2-40B4-BE49-F238E27FC236}">
                <a16:creationId xmlns:a16="http://schemas.microsoft.com/office/drawing/2014/main" id="{16634285-15ED-4B9E-AD64-3399D3C1BD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a:t>
            </a:r>
            <a:r>
              <a:rPr lang="en-US" altLang="zh-CN" dirty="0" err="1">
                <a:latin typeface="Arial" panose="020B0604020202020204" pitchFamily="34" charset="0"/>
              </a:rPr>
              <a:t>usr</a:t>
            </a:r>
            <a:r>
              <a:rPr lang="en-US" altLang="zh-CN" dirty="0">
                <a:latin typeface="Arial" panose="020B0604020202020204" pitchFamily="34" charset="0"/>
              </a:rPr>
              <a:t>/</a:t>
            </a:r>
            <a:r>
              <a:rPr lang="en-US" altLang="zh-CN" dirty="0" err="1">
                <a:latin typeface="Arial" panose="020B0604020202020204" pitchFamily="34" charset="0"/>
              </a:rPr>
              <a:t>src</a:t>
            </a:r>
            <a:r>
              <a:rPr lang="en-US" altLang="zh-CN" dirty="0">
                <a:latin typeface="Arial" panose="020B0604020202020204" pitchFamily="34" charset="0"/>
              </a:rPr>
              <a:t>/linux-headers-4.13.0-41/include/</a:t>
            </a:r>
            <a:r>
              <a:rPr lang="en-US" altLang="zh-CN" dirty="0" err="1">
                <a:latin typeface="Arial" panose="020B0604020202020204" pitchFamily="34" charset="0"/>
              </a:rPr>
              <a:t>linux</a:t>
            </a:r>
            <a:r>
              <a:rPr lang="en-US" altLang="zh-CN" dirty="0">
                <a:latin typeface="Arial" panose="020B0604020202020204" pitchFamily="34" charset="0"/>
              </a:rPr>
              <a:t>/</a:t>
            </a:r>
            <a:r>
              <a:rPr lang="en-US" altLang="zh-CN" dirty="0" err="1">
                <a:latin typeface="Arial" panose="020B0604020202020204" pitchFamily="34" charset="0"/>
              </a:rPr>
              <a:t>sched.h</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67588" name="灯片编号占位符 3">
            <a:extLst>
              <a:ext uri="{FF2B5EF4-FFF2-40B4-BE49-F238E27FC236}">
                <a16:creationId xmlns:a16="http://schemas.microsoft.com/office/drawing/2014/main" id="{28A70CE9-EE23-49B2-BBF7-6FD9AD11B8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BA1143-D967-445D-BC8B-FB4C95BF7518}" type="slidenum">
              <a:rPr lang="en-US" altLang="zh-CN"/>
              <a:pPr>
                <a:spcBef>
                  <a:spcPct val="0"/>
                </a:spcBef>
              </a:pPr>
              <a:t>61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CPU</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内部包括程序计数器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PC</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、存储器数据寄存器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MDR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、指令寄存器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和存储器地址寄存器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MAR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等</a:t>
            </a:r>
            <a:endParaRPr lang="en-US" altLang="zh-CN" dirty="0"/>
          </a:p>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是用来存放指令的</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 PC:</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是用来表示指令的在主存中的地址</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执行完一条指令后</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,PC+1,</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即指向下一条指令</a:t>
            </a:r>
            <a:endPar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endParaRPr>
          </a:p>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CPU</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中的程序计数器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PC</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用于保存要执行的指令的地址，访问内存时，需先将内存地址送入存储器地址寄存器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MAR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中；向内存写入数据时，待写入的数据要先放入数据寄存器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MDR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。程序中的指令一般放在内存中，要执行时，首先要访问内存取得指令并保存在指令寄存器</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IR</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中。</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136624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04DF2049-9076-4846-9DAA-7BE417A18F79}"/>
              </a:ext>
            </a:extLst>
          </p:cNvPr>
          <p:cNvSpPr>
            <a:spLocks noGrp="1" noRot="1" noChangeAspect="1" noTextEdit="1"/>
          </p:cNvSpPr>
          <p:nvPr>
            <p:ph type="sldImg"/>
          </p:nvPr>
        </p:nvSpPr>
        <p:spPr>
          <a:xfrm>
            <a:off x="917575" y="744538"/>
            <a:ext cx="4962525" cy="3722687"/>
          </a:xfrm>
          <a:ln/>
        </p:spPr>
      </p:sp>
      <p:sp>
        <p:nvSpPr>
          <p:cNvPr id="69635" name="备注占位符 2">
            <a:extLst>
              <a:ext uri="{FF2B5EF4-FFF2-40B4-BE49-F238E27FC236}">
                <a16:creationId xmlns:a16="http://schemas.microsoft.com/office/drawing/2014/main" id="{7DAA60DE-C9DA-468A-A97B-CF604997E1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程序转化为进程一般有两个步骤： </a:t>
            </a:r>
            <a:br>
              <a:rPr lang="zh-CN" altLang="en-US" dirty="0"/>
            </a:b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、内核会将程序从磁盘读入内存，为程序分配内存空间 </a:t>
            </a:r>
            <a:br>
              <a:rPr lang="zh-CN" altLang="en-US" dirty="0"/>
            </a:b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2</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、内核会为进程保存</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PID</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以及相应的状态信息（保存在</a:t>
            </a:r>
            <a:r>
              <a:rPr lang="en-US" altLang="zh-CN" sz="12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task_struct</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中），将进程放在就绪队列中等待执行。 </a:t>
            </a:r>
            <a:br>
              <a:rPr lang="zh-CN" altLang="en-US" dirty="0"/>
            </a:b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程序转变为进程以后就可以被操作系统调度程序执行了</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每个</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task</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的栈分成用户栈和内核栈两部分。</a:t>
            </a:r>
            <a:endPar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在</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32</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位系统中，堆栈每个数据单元的大小为</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字节。小于等于</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字节的数据，比如字节、字、双字和布尔型，在堆栈中都是占</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个字节的；大于</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字节的数据在堆栈中占</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字节整数倍的空间。</a:t>
            </a:r>
            <a:endParaRPr lang="zh-CN" altLang="en-US" dirty="0"/>
          </a:p>
          <a:p>
            <a:endParaRPr lang="zh-CN" altLang="en-US" dirty="0">
              <a:latin typeface="Arial" panose="020B0604020202020204" pitchFamily="34" charset="0"/>
            </a:endParaRPr>
          </a:p>
        </p:txBody>
      </p:sp>
      <p:sp>
        <p:nvSpPr>
          <p:cNvPr id="69636" name="灯片编号占位符 3">
            <a:extLst>
              <a:ext uri="{FF2B5EF4-FFF2-40B4-BE49-F238E27FC236}">
                <a16:creationId xmlns:a16="http://schemas.microsoft.com/office/drawing/2014/main" id="{80AC8166-E6CF-4ACD-915B-E6FB29462D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0320B4-9AF3-4D72-9CCF-63B073A576D9}" type="slidenum">
              <a:rPr lang="en-US" altLang="zh-CN"/>
              <a:pPr/>
              <a:t>62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a:t>
            </a:r>
            <a:r>
              <a:rPr lang="en-US" altLang="zh-CN" dirty="0" err="1"/>
              <a:t>task_struct</a:t>
            </a:r>
            <a:r>
              <a:rPr lang="zh-CN" altLang="en-US" dirty="0"/>
              <a:t>结构与内核栈放在一起的好处：内核中大部分处理进程的代码都是通过进程描述符进行的。因而</a:t>
            </a:r>
            <a:r>
              <a:rPr lang="en-US" altLang="zh-CN" dirty="0"/>
              <a:t>current</a:t>
            </a:r>
            <a:r>
              <a:rPr lang="zh-CN" altLang="en-US" dirty="0"/>
              <a:t>宏查找到当前进程的描述符的速度就尤为重要。</a:t>
            </a:r>
            <a:endParaRPr lang="en-US" altLang="zh-CN" dirty="0"/>
          </a:p>
          <a:p>
            <a:r>
              <a:rPr lang="zh-CN" altLang="en-US" b="0" i="0" dirty="0">
                <a:solidFill>
                  <a:srgbClr val="666666"/>
                </a:solidFill>
                <a:effectLst/>
                <a:latin typeface="宋体" panose="02010600030101010101" pitchFamily="2" charset="-122"/>
                <a:ea typeface="宋体" panose="02010600030101010101" pitchFamily="2" charset="-122"/>
              </a:rPr>
              <a:t> 从这个结构可以看出，内核栈占</a:t>
            </a:r>
            <a:r>
              <a:rPr lang="en-US" altLang="zh-CN" b="0" i="0" dirty="0">
                <a:solidFill>
                  <a:srgbClr val="666666"/>
                </a:solidFill>
                <a:effectLst/>
                <a:latin typeface="宋体" panose="02010600030101010101" pitchFamily="2" charset="-122"/>
                <a:ea typeface="宋体" panose="02010600030101010101" pitchFamily="2" charset="-122"/>
              </a:rPr>
              <a:t>8kb</a:t>
            </a:r>
            <a:r>
              <a:rPr lang="zh-CN" altLang="en-US" b="0" i="0" dirty="0">
                <a:solidFill>
                  <a:srgbClr val="666666"/>
                </a:solidFill>
                <a:effectLst/>
                <a:latin typeface="宋体" panose="02010600030101010101" pitchFamily="2" charset="-122"/>
                <a:ea typeface="宋体" panose="02010600030101010101" pitchFamily="2" charset="-122"/>
              </a:rPr>
              <a:t>的内存区。实际上，进程的</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结构所占的内存是由内核动态分配的，更确切地说，内核根本不给</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分配内存，而仅仅给内核栈分配</a:t>
            </a:r>
            <a:r>
              <a:rPr lang="en-US" altLang="zh-CN" b="0" i="0" dirty="0">
                <a:solidFill>
                  <a:srgbClr val="666666"/>
                </a:solidFill>
                <a:effectLst/>
                <a:latin typeface="宋体" panose="02010600030101010101" pitchFamily="2" charset="-122"/>
                <a:ea typeface="宋体" panose="02010600030101010101" pitchFamily="2" charset="-122"/>
              </a:rPr>
              <a:t>8K</a:t>
            </a:r>
            <a:r>
              <a:rPr lang="zh-CN" altLang="en-US" b="0" i="0" dirty="0">
                <a:solidFill>
                  <a:srgbClr val="666666"/>
                </a:solidFill>
                <a:effectLst/>
                <a:latin typeface="宋体" panose="02010600030101010101" pitchFamily="2" charset="-122"/>
                <a:ea typeface="宋体" panose="02010600030101010101" pitchFamily="2" charset="-122"/>
              </a:rPr>
              <a:t>的内存，并把其中的一部分给</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使用。 </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结构大约占</a:t>
            </a:r>
            <a:r>
              <a:rPr lang="en-US" altLang="zh-CN" b="0" i="0" dirty="0">
                <a:solidFill>
                  <a:srgbClr val="666666"/>
                </a:solidFill>
                <a:effectLst/>
                <a:latin typeface="宋体" panose="02010600030101010101" pitchFamily="2" charset="-122"/>
                <a:ea typeface="宋体" panose="02010600030101010101" pitchFamily="2" charset="-122"/>
              </a:rPr>
              <a:t>1K</a:t>
            </a:r>
            <a:r>
              <a:rPr lang="zh-CN" altLang="en-US" b="0" i="0" dirty="0">
                <a:solidFill>
                  <a:srgbClr val="666666"/>
                </a:solidFill>
                <a:effectLst/>
                <a:latin typeface="宋体" panose="02010600030101010101" pitchFamily="2" charset="-122"/>
                <a:ea typeface="宋体" panose="02010600030101010101" pitchFamily="2" charset="-122"/>
              </a:rPr>
              <a:t>字节左右，其具体数字与内核版本有关，因为不同的版本其域稍有不同。因此，内核栈的大小不能超过</a:t>
            </a:r>
            <a:r>
              <a:rPr lang="en-US" altLang="zh-CN" b="0" i="0" dirty="0">
                <a:solidFill>
                  <a:srgbClr val="666666"/>
                </a:solidFill>
                <a:effectLst/>
                <a:latin typeface="宋体" panose="02010600030101010101" pitchFamily="2" charset="-122"/>
                <a:ea typeface="宋体" panose="02010600030101010101" pitchFamily="2" charset="-122"/>
              </a:rPr>
              <a:t>7K</a:t>
            </a:r>
            <a:r>
              <a:rPr lang="zh-CN" altLang="en-US" b="0" i="0" dirty="0">
                <a:solidFill>
                  <a:srgbClr val="666666"/>
                </a:solidFill>
                <a:effectLst/>
                <a:latin typeface="宋体" panose="02010600030101010101" pitchFamily="2" charset="-122"/>
                <a:ea typeface="宋体" panose="02010600030101010101" pitchFamily="2" charset="-122"/>
              </a:rPr>
              <a:t>，否则，内核栈会覆盖</a:t>
            </a:r>
            <a:r>
              <a:rPr lang="en-US" altLang="zh-CN" b="0" i="0" dirty="0" err="1">
                <a:solidFill>
                  <a:srgbClr val="666666"/>
                </a:solidFill>
                <a:effectLst/>
                <a:latin typeface="宋体" panose="02010600030101010101" pitchFamily="2" charset="-122"/>
                <a:ea typeface="宋体" panose="02010600030101010101" pitchFamily="2" charset="-122"/>
              </a:rPr>
              <a:t>task_struct</a:t>
            </a:r>
            <a:r>
              <a:rPr lang="zh-CN" altLang="en-US" b="0" i="0" dirty="0">
                <a:solidFill>
                  <a:srgbClr val="666666"/>
                </a:solidFill>
                <a:effectLst/>
                <a:latin typeface="宋体" panose="02010600030101010101" pitchFamily="2" charset="-122"/>
                <a:ea typeface="宋体" panose="02010600030101010101" pitchFamily="2" charset="-122"/>
              </a:rPr>
              <a:t>结构，从而导致内核崩溃。</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63</a:t>
            </a:fld>
            <a:endParaRPr lang="zh-CN" altLang="en-US" dirty="0"/>
          </a:p>
        </p:txBody>
      </p:sp>
    </p:spTree>
    <p:extLst>
      <p:ext uri="{BB962C8B-B14F-4D97-AF65-F5344CB8AC3E}">
        <p14:creationId xmlns:p14="http://schemas.microsoft.com/office/powerpoint/2010/main" val="8854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这里区分一下</a:t>
            </a:r>
            <a:r>
              <a:rPr lang="en-US" altLang="zh-CN" dirty="0"/>
              <a:t>fork()</a:t>
            </a:r>
            <a:r>
              <a:rPr lang="zh-CN" altLang="en-US" dirty="0"/>
              <a:t>与</a:t>
            </a:r>
            <a:r>
              <a:rPr lang="en-US" altLang="zh-CN" dirty="0" err="1"/>
              <a:t>vfork</a:t>
            </a:r>
            <a:r>
              <a:rPr lang="en-US" altLang="zh-CN" dirty="0"/>
              <a:t>()</a:t>
            </a:r>
            <a:r>
              <a:rPr lang="zh-CN" altLang="en-US" dirty="0"/>
              <a:t>：</a:t>
            </a:r>
            <a:endParaRPr lang="en-US" altLang="zh-CN" dirty="0"/>
          </a:p>
          <a:p>
            <a:r>
              <a:rPr lang="en-US" altLang="zh-CN" dirty="0"/>
              <a:t>fork()</a:t>
            </a:r>
            <a:r>
              <a:rPr lang="zh-CN" altLang="en-US" dirty="0"/>
              <a:t>：子进程拷贝父进程的数据段，代码段 。</a:t>
            </a:r>
            <a:endParaRPr lang="en-US" altLang="zh-CN" dirty="0"/>
          </a:p>
          <a:p>
            <a:r>
              <a:rPr lang="en-US" altLang="zh-CN" dirty="0" err="1"/>
              <a:t>vfork</a:t>
            </a:r>
            <a:r>
              <a:rPr lang="en-US" altLang="zh-CN" dirty="0"/>
              <a:t>()</a:t>
            </a:r>
            <a:r>
              <a:rPr lang="zh-CN" altLang="en-US" dirty="0"/>
              <a:t>：子进程与父进程共享数据段 ；	</a:t>
            </a:r>
            <a:endParaRPr lang="en-US" altLang="zh-CN" dirty="0"/>
          </a:p>
          <a:p>
            <a:endParaRPr lang="en-US" altLang="zh-CN" dirty="0"/>
          </a:p>
          <a:p>
            <a:r>
              <a:rPr lang="en-US" altLang="zh-CN" dirty="0"/>
              <a:t>fork()</a:t>
            </a:r>
            <a:r>
              <a:rPr lang="zh-CN" altLang="en-US" dirty="0"/>
              <a:t>：父子进程的执行次序不确定 。</a:t>
            </a:r>
            <a:endParaRPr lang="en-US" altLang="zh-CN" dirty="0"/>
          </a:p>
          <a:p>
            <a:r>
              <a:rPr lang="en-US" altLang="zh-CN" dirty="0" err="1"/>
              <a:t>vfork</a:t>
            </a:r>
            <a:r>
              <a:rPr lang="en-US" altLang="zh-CN" dirty="0"/>
              <a:t>()</a:t>
            </a:r>
            <a:r>
              <a:rPr lang="zh-CN" altLang="en-US" dirty="0"/>
              <a:t>：保证子进程先运行，在调用</a:t>
            </a:r>
            <a:r>
              <a:rPr lang="en-US" altLang="zh-CN" dirty="0" err="1"/>
              <a:t>execve</a:t>
            </a:r>
            <a:r>
              <a:rPr lang="en-US" altLang="zh-CN" dirty="0"/>
              <a:t>()</a:t>
            </a:r>
            <a:r>
              <a:rPr lang="zh-CN" altLang="en-US" dirty="0"/>
              <a:t>或</a:t>
            </a:r>
            <a:r>
              <a:rPr lang="en-US" altLang="zh-CN" dirty="0"/>
              <a:t>exit()</a:t>
            </a:r>
            <a:r>
              <a:rPr lang="zh-CN" altLang="en-US" dirty="0"/>
              <a:t>之前，与父进程数据是共享的。</a:t>
            </a:r>
            <a:endParaRPr lang="en-US" altLang="zh-CN" dirty="0"/>
          </a:p>
          <a:p>
            <a:r>
              <a:rPr lang="zh-CN" altLang="en-US" dirty="0"/>
              <a:t>注意：由于</a:t>
            </a:r>
            <a:r>
              <a:rPr lang="en-US" altLang="zh-CN" dirty="0" err="1"/>
              <a:t>vfork</a:t>
            </a:r>
            <a:r>
              <a:rPr lang="en-US" altLang="zh-CN" dirty="0"/>
              <a:t>()</a:t>
            </a:r>
            <a:r>
              <a:rPr lang="zh-CN" altLang="en-US" dirty="0"/>
              <a:t>保证子进程先运行，在它调用</a:t>
            </a:r>
            <a:r>
              <a:rPr lang="en-US" altLang="zh-CN" dirty="0" err="1"/>
              <a:t>execve</a:t>
            </a:r>
            <a:r>
              <a:rPr lang="en-US" altLang="zh-CN" dirty="0"/>
              <a:t>()</a:t>
            </a:r>
            <a:r>
              <a:rPr lang="zh-CN" altLang="en-US" dirty="0"/>
              <a:t>或</a:t>
            </a:r>
            <a:r>
              <a:rPr lang="en-US" altLang="zh-CN" dirty="0"/>
              <a:t>exit()</a:t>
            </a:r>
            <a:r>
              <a:rPr lang="zh-CN" altLang="en-US" dirty="0"/>
              <a:t>之后，父进程才可能被调度运行。如果在调用这两个函数之前，子进程依赖于父进程的进一步动作，则会导致死锁。 </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73</a:t>
            </a:fld>
            <a:endParaRPr lang="zh-CN" altLang="en-US" dirty="0"/>
          </a:p>
        </p:txBody>
      </p:sp>
    </p:spTree>
    <p:extLst>
      <p:ext uri="{BB962C8B-B14F-4D97-AF65-F5344CB8AC3E}">
        <p14:creationId xmlns:p14="http://schemas.microsoft.com/office/powerpoint/2010/main" val="2659695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427F9F71-55C2-4958-A2A3-A1AD46925F0D}"/>
              </a:ext>
            </a:extLst>
          </p:cNvPr>
          <p:cNvSpPr>
            <a:spLocks noGrp="1" noRot="1" noChangeAspect="1" noTextEdit="1"/>
          </p:cNvSpPr>
          <p:nvPr>
            <p:ph type="sldImg"/>
          </p:nvPr>
        </p:nvSpPr>
        <p:spPr>
          <a:xfrm>
            <a:off x="917575" y="744538"/>
            <a:ext cx="4962525" cy="3722687"/>
          </a:xfrm>
          <a:ln/>
        </p:spPr>
      </p:sp>
      <p:sp>
        <p:nvSpPr>
          <p:cNvPr id="83971" name="备注占位符 2">
            <a:extLst>
              <a:ext uri="{FF2B5EF4-FFF2-40B4-BE49-F238E27FC236}">
                <a16:creationId xmlns:a16="http://schemas.microsoft.com/office/drawing/2014/main" id="{CFBEB7FB-66CA-470D-AB6C-FA48699076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Fork()</a:t>
            </a:r>
            <a:r>
              <a:rPr lang="zh-CN" altLang="en-US" dirty="0">
                <a:latin typeface="Arial" panose="020B0604020202020204" pitchFamily="34" charset="0"/>
              </a:rPr>
              <a:t>函数被调用后，将返回两个进程：原进程（父进程）和子进程。但在</a:t>
            </a:r>
            <a:r>
              <a:rPr lang="en-US" altLang="zh-CN" dirty="0">
                <a:latin typeface="Arial" panose="020B0604020202020204" pitchFamily="34" charset="0"/>
              </a:rPr>
              <a:t>fork</a:t>
            </a:r>
            <a:r>
              <a:rPr lang="zh-CN" altLang="en-US" dirty="0">
                <a:latin typeface="Arial" panose="020B0604020202020204" pitchFamily="34" charset="0"/>
              </a:rPr>
              <a:t>之后是父进程还是子进程先执行即当前占用</a:t>
            </a:r>
            <a:r>
              <a:rPr lang="en-US" altLang="zh-CN" dirty="0">
                <a:latin typeface="Arial" panose="020B0604020202020204" pitchFamily="34" charset="0"/>
              </a:rPr>
              <a:t>CPU</a:t>
            </a:r>
            <a:r>
              <a:rPr lang="zh-CN" altLang="en-US" dirty="0">
                <a:latin typeface="Arial" panose="020B0604020202020204" pitchFamily="34" charset="0"/>
              </a:rPr>
              <a:t>的是父进程还是子进程是不确定的，这取决于内核所使用的调度算法。所以我们要通过判断</a:t>
            </a:r>
            <a:r>
              <a:rPr lang="en-US" altLang="zh-CN" dirty="0">
                <a:latin typeface="Arial" panose="020B0604020202020204" pitchFamily="34" charset="0"/>
              </a:rPr>
              <a:t>fork</a:t>
            </a:r>
            <a:r>
              <a:rPr lang="zh-CN" altLang="en-US" dirty="0">
                <a:latin typeface="Arial" panose="020B0604020202020204" pitchFamily="34" charset="0"/>
              </a:rPr>
              <a:t>的返回值来确定当前是父进程还是子进程。</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为了在程序运行中能够加载并运行一个可执行文件，</a:t>
            </a:r>
            <a:r>
              <a:rPr lang="en-US" altLang="zh-CN" dirty="0">
                <a:latin typeface="Arial" panose="020B0604020202020204" pitchFamily="34" charset="0"/>
              </a:rPr>
              <a:t>Linux</a:t>
            </a:r>
            <a:r>
              <a:rPr lang="zh-CN" altLang="en-US" dirty="0">
                <a:latin typeface="Arial" panose="020B0604020202020204" pitchFamily="34" charset="0"/>
              </a:rPr>
              <a:t>提供了系统调用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。其原型为：</a:t>
            </a:r>
            <a:endParaRPr lang="en-US" altLang="zh-CN" dirty="0">
              <a:latin typeface="Arial" panose="020B0604020202020204" pitchFamily="34" charset="0"/>
            </a:endParaRPr>
          </a:p>
          <a:p>
            <a:r>
              <a:rPr lang="en-US" altLang="zh-CN" dirty="0">
                <a:latin typeface="Arial" panose="020B0604020202020204" pitchFamily="34" charset="0"/>
              </a:rPr>
              <a:t>int </a:t>
            </a:r>
            <a:r>
              <a:rPr lang="en-US" altLang="zh-CN" dirty="0" err="1">
                <a:latin typeface="Arial" panose="020B0604020202020204" pitchFamily="34" charset="0"/>
              </a:rPr>
              <a:t>execv</a:t>
            </a:r>
            <a:r>
              <a:rPr lang="en-US" altLang="zh-CN" dirty="0">
                <a:latin typeface="Arial" panose="020B0604020202020204" pitchFamily="34" charset="0"/>
              </a:rPr>
              <a:t>(const char* path, char* const </a:t>
            </a:r>
            <a:r>
              <a:rPr lang="en-US" altLang="zh-CN" dirty="0" err="1">
                <a:latin typeface="Arial" panose="020B0604020202020204" pitchFamily="34" charset="0"/>
              </a:rPr>
              <a:t>argv</a:t>
            </a:r>
            <a:r>
              <a:rPr lang="en-US" altLang="zh-CN" dirty="0">
                <a:latin typeface="Arial" panose="020B0604020202020204" pitchFamily="34" charset="0"/>
              </a:rPr>
              <a:t>[]);</a:t>
            </a:r>
            <a:r>
              <a:rPr lang="zh-CN" altLang="en-US" dirty="0">
                <a:latin typeface="Arial" panose="020B0604020202020204" pitchFamily="34" charset="0"/>
              </a:rPr>
              <a:t> </a:t>
            </a:r>
            <a:endParaRPr lang="en-US" altLang="zh-CN" dirty="0">
              <a:latin typeface="Arial" panose="020B0604020202020204" pitchFamily="34" charset="0"/>
            </a:endParaRPr>
          </a:p>
          <a:p>
            <a:r>
              <a:rPr lang="zh-CN" altLang="en-US" dirty="0">
                <a:latin typeface="Arial" panose="020B0604020202020204" pitchFamily="34" charset="0"/>
              </a:rPr>
              <a:t>如果一个进程调用了</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，那么该函数便会把函数参数</a:t>
            </a:r>
            <a:r>
              <a:rPr lang="en-US" altLang="zh-CN" dirty="0">
                <a:latin typeface="Arial" panose="020B0604020202020204" pitchFamily="34" charset="0"/>
              </a:rPr>
              <a:t>path</a:t>
            </a:r>
            <a:r>
              <a:rPr lang="zh-CN" altLang="en-US" dirty="0">
                <a:latin typeface="Arial" panose="020B0604020202020204" pitchFamily="34" charset="0"/>
              </a:rPr>
              <a:t>所指定的可执行文件加载到进程的用户内存空间，并覆盖掉原文件，然后便运行这个新加载的可执行文件。在实际应用中，通常调用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的都是子进程。人们之所以创建一个子进程，其目的就是执行一个与父进程代码不同的程序，而系统调用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就是子进程执行一个新程序的手段之一。</a:t>
            </a:r>
            <a:endParaRPr lang="en-US" altLang="zh-CN" dirty="0">
              <a:latin typeface="Arial" panose="020B0604020202020204" pitchFamily="34" charset="0"/>
            </a:endParaRPr>
          </a:p>
          <a:p>
            <a:r>
              <a:rPr lang="zh-CN" altLang="en-US" dirty="0">
                <a:latin typeface="Arial" panose="020B0604020202020204" pitchFamily="34" charset="0"/>
              </a:rPr>
              <a:t>子进程调用</a:t>
            </a:r>
            <a:r>
              <a:rPr lang="en-US" altLang="zh-CN" dirty="0" err="1">
                <a:latin typeface="Arial" panose="020B0604020202020204" pitchFamily="34" charset="0"/>
              </a:rPr>
              <a:t>execv</a:t>
            </a:r>
            <a:r>
              <a:rPr lang="en-US" altLang="zh-CN" dirty="0">
                <a:latin typeface="Arial" panose="020B0604020202020204" pitchFamily="34" charset="0"/>
              </a:rPr>
              <a:t>()</a:t>
            </a:r>
            <a:r>
              <a:rPr lang="zh-CN" altLang="en-US" dirty="0">
                <a:latin typeface="Arial" panose="020B0604020202020204" pitchFamily="34" charset="0"/>
              </a:rPr>
              <a:t>之后，系统会立即为子进程加载可执行文件分配私有程序内存空间，从此子进程也成为一个真正的进程。</a:t>
            </a:r>
          </a:p>
        </p:txBody>
      </p:sp>
      <p:sp>
        <p:nvSpPr>
          <p:cNvPr id="83972" name="灯片编号占位符 3">
            <a:extLst>
              <a:ext uri="{FF2B5EF4-FFF2-40B4-BE49-F238E27FC236}">
                <a16:creationId xmlns:a16="http://schemas.microsoft.com/office/drawing/2014/main" id="{DE166883-B51E-4F64-9A72-363AF49E24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E9AE45-D690-4E8C-BEB9-76E10DB8D152}" type="slidenum">
              <a:rPr lang="en-US" altLang="zh-CN"/>
              <a:pPr>
                <a:spcBef>
                  <a:spcPct val="0"/>
                </a:spcBef>
              </a:pPr>
              <a:t>75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子进程在退出的过程中，内核会给其父进程发送一个信号，通知父进程来“收尸”。 </a:t>
            </a:r>
          </a:p>
          <a:p>
            <a:r>
              <a:rPr lang="zh-CN" altLang="en-US" dirty="0">
                <a:latin typeface="Arial" panose="020B0604020202020204" pitchFamily="34" charset="0"/>
              </a:rPr>
              <a:t>父进程可以通过</a:t>
            </a:r>
            <a:r>
              <a:rPr lang="en-US" altLang="zh-CN" dirty="0">
                <a:latin typeface="Arial" panose="020B0604020202020204" pitchFamily="34" charset="0"/>
              </a:rPr>
              <a:t>wait</a:t>
            </a:r>
            <a:r>
              <a:rPr lang="zh-CN" altLang="en-US" dirty="0">
                <a:latin typeface="Arial" panose="020B0604020202020204" pitchFamily="34" charset="0"/>
              </a:rPr>
              <a:t>系列的系统调用（如</a:t>
            </a:r>
            <a:r>
              <a:rPr lang="en-US" altLang="zh-CN" dirty="0">
                <a:latin typeface="Arial" panose="020B0604020202020204" pitchFamily="34" charset="0"/>
              </a:rPr>
              <a:t>wait4</a:t>
            </a:r>
            <a:r>
              <a:rPr lang="zh-CN" altLang="en-US" dirty="0">
                <a:latin typeface="Arial" panose="020B0604020202020204" pitchFamily="34" charset="0"/>
              </a:rPr>
              <a:t>、</a:t>
            </a:r>
            <a:r>
              <a:rPr lang="en-US" altLang="zh-CN" dirty="0" err="1">
                <a:latin typeface="Arial" panose="020B0604020202020204" pitchFamily="34" charset="0"/>
              </a:rPr>
              <a:t>waitid</a:t>
            </a:r>
            <a:r>
              <a:rPr lang="zh-CN" altLang="en-US" dirty="0">
                <a:latin typeface="Arial" panose="020B0604020202020204" pitchFamily="34" charset="0"/>
              </a:rPr>
              <a:t>）来等待某个或某些子进程的退出，并获取它的退出信息。然后</a:t>
            </a:r>
            <a:r>
              <a:rPr lang="en-US" altLang="zh-CN" dirty="0">
                <a:latin typeface="Arial" panose="020B0604020202020204" pitchFamily="34" charset="0"/>
              </a:rPr>
              <a:t>wait</a:t>
            </a:r>
            <a:r>
              <a:rPr lang="zh-CN" altLang="en-US" dirty="0">
                <a:latin typeface="Arial" panose="020B0604020202020204" pitchFamily="34" charset="0"/>
              </a:rPr>
              <a:t>系列的系统调用会顺便将子进程的尸体（</a:t>
            </a:r>
            <a:r>
              <a:rPr lang="en-US" altLang="zh-CN" dirty="0" err="1">
                <a:latin typeface="Arial" panose="020B0604020202020204" pitchFamily="34" charset="0"/>
              </a:rPr>
              <a:t>task_struct</a:t>
            </a:r>
            <a:r>
              <a:rPr lang="zh-CN" altLang="en-US" dirty="0">
                <a:latin typeface="Arial" panose="020B0604020202020204" pitchFamily="34" charset="0"/>
              </a:rPr>
              <a:t>）也释放掉。 这个信号默认是</a:t>
            </a:r>
            <a:r>
              <a:rPr lang="en-US" altLang="zh-CN" dirty="0">
                <a:latin typeface="Arial" panose="020B0604020202020204" pitchFamily="34" charset="0"/>
              </a:rPr>
              <a:t>SIGCHLD</a:t>
            </a:r>
            <a:r>
              <a:rPr lang="zh-CN" altLang="en-US" dirty="0">
                <a:latin typeface="Arial" panose="020B0604020202020204" pitchFamily="34" charset="0"/>
              </a:rPr>
              <a:t>，但是在通过</a:t>
            </a:r>
            <a:r>
              <a:rPr lang="en-US" altLang="zh-CN" dirty="0">
                <a:latin typeface="Arial" panose="020B0604020202020204" pitchFamily="34" charset="0"/>
              </a:rPr>
              <a:t>clone</a:t>
            </a:r>
            <a:r>
              <a:rPr lang="zh-CN" altLang="en-US" dirty="0">
                <a:latin typeface="Arial" panose="020B0604020202020204" pitchFamily="34" charset="0"/>
              </a:rPr>
              <a:t>系统调用创建子进程时，可以设置这个信号。  如果他的父进程没安装</a:t>
            </a:r>
            <a:r>
              <a:rPr lang="en-US" altLang="zh-CN" dirty="0">
                <a:latin typeface="Arial" panose="020B0604020202020204" pitchFamily="34" charset="0"/>
              </a:rPr>
              <a:t>SIGCHLD</a:t>
            </a:r>
            <a:r>
              <a:rPr lang="zh-CN" altLang="en-US" dirty="0">
                <a:latin typeface="Arial" panose="020B0604020202020204" pitchFamily="34" charset="0"/>
              </a:rPr>
              <a:t>信号处理函数调用</a:t>
            </a:r>
            <a:r>
              <a:rPr lang="en-US" altLang="zh-CN" dirty="0">
                <a:latin typeface="Arial" panose="020B0604020202020204" pitchFamily="34" charset="0"/>
              </a:rPr>
              <a:t>wait</a:t>
            </a:r>
            <a:r>
              <a:rPr lang="zh-CN" altLang="en-US" dirty="0">
                <a:latin typeface="Arial" panose="020B0604020202020204" pitchFamily="34" charset="0"/>
              </a:rPr>
              <a:t>或</a:t>
            </a:r>
            <a:r>
              <a:rPr lang="en-US" altLang="zh-CN" dirty="0" err="1">
                <a:latin typeface="Arial" panose="020B0604020202020204" pitchFamily="34" charset="0"/>
              </a:rPr>
              <a:t>waitpid</a:t>
            </a:r>
            <a:r>
              <a:rPr lang="en-US" altLang="zh-CN" dirty="0">
                <a:latin typeface="Arial" panose="020B0604020202020204" pitchFamily="34" charset="0"/>
              </a:rPr>
              <a:t>()</a:t>
            </a:r>
            <a:r>
              <a:rPr lang="zh-CN" altLang="en-US" dirty="0">
                <a:latin typeface="Arial" panose="020B0604020202020204" pitchFamily="34" charset="0"/>
              </a:rPr>
              <a:t>等待子进程结束，又没有显式忽略该信号，那么它就一直保持僵尸状态，子进程的尸体（</a:t>
            </a:r>
            <a:r>
              <a:rPr lang="en-US" altLang="zh-CN" dirty="0" err="1">
                <a:latin typeface="Arial" panose="020B0604020202020204" pitchFamily="34" charset="0"/>
              </a:rPr>
              <a:t>task_struct</a:t>
            </a:r>
            <a:r>
              <a:rPr lang="zh-CN" altLang="en-US" dirty="0">
                <a:latin typeface="Arial" panose="020B0604020202020204" pitchFamily="34" charset="0"/>
              </a:rPr>
              <a:t>）也就无法释放掉。   如果这时父进程结束了，那么</a:t>
            </a:r>
            <a:r>
              <a:rPr lang="en-US" altLang="zh-CN" dirty="0" err="1">
                <a:latin typeface="Arial" panose="020B0604020202020204" pitchFamily="34" charset="0"/>
              </a:rPr>
              <a:t>init</a:t>
            </a:r>
            <a:r>
              <a:rPr lang="zh-CN" altLang="en-US" dirty="0">
                <a:latin typeface="Arial" panose="020B0604020202020204" pitchFamily="34" charset="0"/>
              </a:rPr>
              <a:t>进程自动会接手这个子进程，为它收尸，它还是能被清除的。但是如果如果父进程是一个循环，不会结束，那么子进程就会一直保持僵尸状态，这就是为什么系统中有时会有很多的僵尸进程。        </a:t>
            </a:r>
          </a:p>
          <a:p>
            <a:r>
              <a:rPr lang="zh-CN" altLang="en-US" dirty="0">
                <a:latin typeface="Arial" panose="020B0604020202020204" pitchFamily="34" charset="0"/>
              </a:rPr>
              <a:t>当进程退出的时候，会将它的所有子进程都托管给别的进程（使之成为别的进程的子进程）。托管的进程可能是退出进程所在进程组的下一个进程（如果存在的话），或者是</a:t>
            </a:r>
            <a:r>
              <a:rPr lang="en-US" altLang="zh-CN" dirty="0">
                <a:latin typeface="Arial" panose="020B0604020202020204" pitchFamily="34" charset="0"/>
              </a:rPr>
              <a:t>1</a:t>
            </a:r>
            <a:r>
              <a:rPr lang="zh-CN" altLang="en-US" dirty="0">
                <a:latin typeface="Arial" panose="020B0604020202020204" pitchFamily="34" charset="0"/>
              </a:rPr>
              <a:t>号进程。所以每个进程、每时每刻都有父进程存在。除非它是</a:t>
            </a:r>
            <a:r>
              <a:rPr lang="en-US" altLang="zh-CN" dirty="0">
                <a:latin typeface="Arial" panose="020B0604020202020204" pitchFamily="34" charset="0"/>
              </a:rPr>
              <a:t>1</a:t>
            </a:r>
            <a:r>
              <a:rPr lang="zh-CN" altLang="en-US" dirty="0">
                <a:latin typeface="Arial" panose="020B0604020202020204" pitchFamily="34" charset="0"/>
              </a:rPr>
              <a:t>号进程。</a:t>
            </a:r>
            <a:r>
              <a:rPr lang="en-US" altLang="zh-CN" dirty="0">
                <a:latin typeface="Arial" panose="020B0604020202020204" pitchFamily="34" charset="0"/>
              </a:rPr>
              <a:t>1</a:t>
            </a:r>
            <a:r>
              <a:rPr lang="zh-CN" altLang="en-US" dirty="0">
                <a:latin typeface="Arial" panose="020B0604020202020204" pitchFamily="34" charset="0"/>
              </a:rPr>
              <a:t>号进程，</a:t>
            </a:r>
            <a:r>
              <a:rPr lang="en-US" altLang="zh-CN" dirty="0" err="1">
                <a:latin typeface="Arial" panose="020B0604020202020204" pitchFamily="34" charset="0"/>
              </a:rPr>
              <a:t>pid</a:t>
            </a:r>
            <a:r>
              <a:rPr lang="zh-CN" altLang="en-US" dirty="0">
                <a:latin typeface="Arial" panose="020B0604020202020204" pitchFamily="34" charset="0"/>
              </a:rPr>
              <a:t>为</a:t>
            </a:r>
            <a:r>
              <a:rPr lang="en-US" altLang="zh-CN" dirty="0">
                <a:latin typeface="Arial" panose="020B0604020202020204" pitchFamily="34" charset="0"/>
              </a:rPr>
              <a:t>1</a:t>
            </a:r>
            <a:r>
              <a:rPr lang="zh-CN" altLang="en-US" dirty="0">
                <a:latin typeface="Arial" panose="020B0604020202020204" pitchFamily="34" charset="0"/>
              </a:rPr>
              <a:t>的进程，又称</a:t>
            </a:r>
            <a:r>
              <a:rPr lang="en-US" altLang="zh-CN" dirty="0" err="1">
                <a:latin typeface="Arial" panose="020B0604020202020204" pitchFamily="34" charset="0"/>
              </a:rPr>
              <a:t>init</a:t>
            </a:r>
            <a:r>
              <a:rPr lang="zh-CN" altLang="en-US" dirty="0">
                <a:latin typeface="Arial" panose="020B0604020202020204" pitchFamily="34" charset="0"/>
              </a:rPr>
              <a:t>进程。</a:t>
            </a:r>
            <a:r>
              <a:rPr lang="en-US" altLang="zh-CN" dirty="0" err="1">
                <a:latin typeface="Arial" panose="020B0604020202020204" pitchFamily="34" charset="0"/>
              </a:rPr>
              <a:t>linux</a:t>
            </a:r>
            <a:r>
              <a:rPr lang="zh-CN" altLang="en-US" dirty="0">
                <a:latin typeface="Arial" panose="020B0604020202020204" pitchFamily="34" charset="0"/>
              </a:rPr>
              <a:t>系统启动后，第一个被创建的用户态进程就是</a:t>
            </a:r>
            <a:r>
              <a:rPr lang="en-US" altLang="zh-CN" dirty="0" err="1">
                <a:latin typeface="Arial" panose="020B0604020202020204" pitchFamily="34" charset="0"/>
              </a:rPr>
              <a:t>init</a:t>
            </a:r>
            <a:r>
              <a:rPr lang="zh-CN" altLang="en-US" dirty="0">
                <a:latin typeface="Arial" panose="020B0604020202020204" pitchFamily="34" charset="0"/>
              </a:rPr>
              <a:t>进程。它有两项使命： </a:t>
            </a:r>
          </a:p>
          <a:p>
            <a:r>
              <a:rPr lang="en-US" altLang="zh-CN" dirty="0">
                <a:latin typeface="Arial" panose="020B0604020202020204" pitchFamily="34" charset="0"/>
              </a:rPr>
              <a:t>1</a:t>
            </a:r>
            <a:r>
              <a:rPr lang="zh-CN" altLang="en-US" dirty="0">
                <a:latin typeface="Arial" panose="020B0604020202020204" pitchFamily="34" charset="0"/>
              </a:rPr>
              <a:t>、执行系统初始化脚本，创建一系列的进程（它们都是</a:t>
            </a:r>
            <a:r>
              <a:rPr lang="en-US" altLang="zh-CN" dirty="0" err="1">
                <a:latin typeface="Arial" panose="020B0604020202020204" pitchFamily="34" charset="0"/>
              </a:rPr>
              <a:t>init</a:t>
            </a:r>
            <a:r>
              <a:rPr lang="zh-CN" altLang="en-US" dirty="0">
                <a:latin typeface="Arial" panose="020B0604020202020204" pitchFamily="34" charset="0"/>
              </a:rPr>
              <a:t>进程的子孙）；      </a:t>
            </a:r>
          </a:p>
          <a:p>
            <a:r>
              <a:rPr lang="en-US" altLang="zh-CN" dirty="0">
                <a:latin typeface="Arial" panose="020B0604020202020204" pitchFamily="34" charset="0"/>
              </a:rPr>
              <a:t>2</a:t>
            </a:r>
            <a:r>
              <a:rPr lang="zh-CN" altLang="en-US" dirty="0">
                <a:latin typeface="Arial" panose="020B0604020202020204" pitchFamily="34" charset="0"/>
              </a:rPr>
              <a:t>、在一个死循环中等待其子进程的退出事件，并调用</a:t>
            </a:r>
            <a:r>
              <a:rPr lang="en-US" altLang="zh-CN" dirty="0" err="1">
                <a:latin typeface="Arial" panose="020B0604020202020204" pitchFamily="34" charset="0"/>
              </a:rPr>
              <a:t>waitid</a:t>
            </a:r>
            <a:r>
              <a:rPr lang="zh-CN" altLang="en-US" dirty="0">
                <a:latin typeface="Arial" panose="020B0604020202020204" pitchFamily="34" charset="0"/>
              </a:rPr>
              <a:t>系统调用来完成“收尸”工作；       </a:t>
            </a:r>
          </a:p>
          <a:p>
            <a:r>
              <a:rPr lang="en-US" altLang="zh-CN" dirty="0" err="1">
                <a:latin typeface="Arial" panose="020B0604020202020204" pitchFamily="34" charset="0"/>
              </a:rPr>
              <a:t>init</a:t>
            </a:r>
            <a:r>
              <a:rPr lang="zh-CN" altLang="en-US" dirty="0">
                <a:latin typeface="Arial" panose="020B0604020202020204" pitchFamily="34" charset="0"/>
              </a:rPr>
              <a:t>进程不会被暂停、也不会被杀死（这是由内核来保证的）。它在等待子进程退出的过程中处于</a:t>
            </a:r>
            <a:r>
              <a:rPr lang="en-US" altLang="zh-CN" dirty="0" err="1">
                <a:latin typeface="Arial" panose="020B0604020202020204" pitchFamily="34" charset="0"/>
              </a:rPr>
              <a:t>task_interruptible</a:t>
            </a:r>
            <a:r>
              <a:rPr lang="zh-CN" altLang="en-US" dirty="0">
                <a:latin typeface="Arial" panose="020B0604020202020204" pitchFamily="34" charset="0"/>
              </a:rPr>
              <a:t>状态，“收尸”过程中则处于</a:t>
            </a:r>
            <a:r>
              <a:rPr lang="en-US" altLang="zh-CN" dirty="0" err="1">
                <a:latin typeface="Arial" panose="020B0604020202020204" pitchFamily="34" charset="0"/>
              </a:rPr>
              <a:t>task_running</a:t>
            </a:r>
            <a:r>
              <a:rPr lang="zh-CN" altLang="en-US" dirty="0">
                <a:latin typeface="Arial" panose="020B0604020202020204" pitchFamily="34" charset="0"/>
              </a:rPr>
              <a:t>状态。</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78</a:t>
            </a:fld>
            <a:endParaRPr lang="zh-CN" altLang="en-US" dirty="0"/>
          </a:p>
        </p:txBody>
      </p:sp>
    </p:spTree>
    <p:extLst>
      <p:ext uri="{BB962C8B-B14F-4D97-AF65-F5344CB8AC3E}">
        <p14:creationId xmlns:p14="http://schemas.microsoft.com/office/powerpoint/2010/main" val="379096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latin typeface="Arial" panose="020B0604020202020204" pitchFamily="34" charset="0"/>
              </a:rPr>
              <a:t>exit</a:t>
            </a:r>
            <a:r>
              <a:rPr lang="zh-CN" altLang="en-US" b="1" dirty="0">
                <a:latin typeface="Arial" panose="020B0604020202020204" pitchFamily="34" charset="0"/>
              </a:rPr>
              <a:t>（）</a:t>
            </a:r>
            <a:r>
              <a:rPr lang="zh-CN" altLang="en-US" dirty="0">
                <a:latin typeface="Arial" panose="020B0604020202020204" pitchFamily="34" charset="0"/>
              </a:rPr>
              <a:t>关闭所有文件，终止正在执行的进程。</a:t>
            </a:r>
            <a:endParaRPr lang="en-US" altLang="zh-CN" dirty="0">
              <a:latin typeface="Arial" panose="020B0604020202020204" pitchFamily="34" charset="0"/>
            </a:endParaRPr>
          </a:p>
          <a:p>
            <a:r>
              <a:rPr lang="en-US" altLang="zh-CN" b="1" dirty="0">
                <a:latin typeface="Arial" panose="020B0604020202020204" pitchFamily="34" charset="0"/>
              </a:rPr>
              <a:t>_exit() </a:t>
            </a:r>
            <a:r>
              <a:rPr lang="zh-CN" altLang="en-US" dirty="0">
                <a:latin typeface="Arial" panose="020B0604020202020204" pitchFamily="34" charset="0"/>
              </a:rPr>
              <a:t>    直接使进程终止运行，清除其使用的内存空间，并销毁其在内核中的各种数据结构。</a:t>
            </a:r>
          </a:p>
          <a:p>
            <a:r>
              <a:rPr lang="en-US" altLang="zh-CN" b="1" dirty="0">
                <a:latin typeface="Arial" panose="020B0604020202020204" pitchFamily="34" charset="0"/>
              </a:rPr>
              <a:t>return</a:t>
            </a:r>
            <a:r>
              <a:rPr lang="zh-CN" altLang="en-US" b="1" dirty="0">
                <a:latin typeface="Arial" panose="020B0604020202020204" pitchFamily="34" charset="0"/>
              </a:rPr>
              <a:t>（）</a:t>
            </a:r>
            <a:r>
              <a:rPr lang="zh-CN" altLang="en-US" dirty="0">
                <a:latin typeface="Arial" panose="020B0604020202020204" pitchFamily="34" charset="0"/>
              </a:rPr>
              <a:t>    </a:t>
            </a:r>
            <a:r>
              <a:rPr lang="en-US" altLang="zh-CN" dirty="0">
                <a:latin typeface="Arial" panose="020B0604020202020204" pitchFamily="34" charset="0"/>
              </a:rPr>
              <a:t>return </a:t>
            </a:r>
            <a:r>
              <a:rPr lang="zh-CN" altLang="en-US" dirty="0">
                <a:latin typeface="Arial" panose="020B0604020202020204" pitchFamily="34" charset="0"/>
              </a:rPr>
              <a:t>表示从被调函数返回到主调函数继续执行，返回时可附带一个返回值，由</a:t>
            </a:r>
            <a:r>
              <a:rPr lang="en-US" altLang="zh-CN" dirty="0">
                <a:latin typeface="Arial" panose="020B0604020202020204" pitchFamily="34" charset="0"/>
              </a:rPr>
              <a:t>return</a:t>
            </a:r>
            <a:r>
              <a:rPr lang="zh-CN" altLang="en-US" dirty="0">
                <a:latin typeface="Arial" panose="020B0604020202020204" pitchFamily="34" charset="0"/>
              </a:rPr>
              <a:t>后面的参数指定。</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b="1" dirty="0">
                <a:latin typeface="Arial" panose="020B0604020202020204" pitchFamily="34" charset="0"/>
              </a:rPr>
              <a:t>exit()</a:t>
            </a:r>
            <a:r>
              <a:rPr lang="zh-CN" altLang="en-US" b="1" dirty="0">
                <a:latin typeface="Arial" panose="020B0604020202020204" pitchFamily="34" charset="0"/>
              </a:rPr>
              <a:t>和</a:t>
            </a:r>
            <a:r>
              <a:rPr lang="en-US" altLang="zh-CN" b="1" dirty="0">
                <a:latin typeface="Arial" panose="020B0604020202020204" pitchFamily="34" charset="0"/>
              </a:rPr>
              <a:t>return</a:t>
            </a:r>
            <a:r>
              <a:rPr lang="zh-CN" altLang="en-US" b="1" dirty="0">
                <a:latin typeface="Arial" panose="020B0604020202020204" pitchFamily="34" charset="0"/>
              </a:rPr>
              <a:t>的区别</a:t>
            </a:r>
            <a:r>
              <a:rPr lang="zh-CN" altLang="en-US" dirty="0">
                <a:latin typeface="Arial" panose="020B0604020202020204" pitchFamily="34" charset="0"/>
              </a:rPr>
              <a:t>：</a:t>
            </a:r>
            <a:endParaRPr lang="en-US" altLang="zh-CN" dirty="0">
              <a:latin typeface="Arial" panose="020B0604020202020204" pitchFamily="34" charset="0"/>
            </a:endParaRPr>
          </a:p>
          <a:p>
            <a:r>
              <a:rPr lang="en-US" altLang="zh-CN" dirty="0">
                <a:latin typeface="Arial" panose="020B0604020202020204" pitchFamily="34" charset="0"/>
              </a:rPr>
              <a:t>1.exit</a:t>
            </a:r>
            <a:r>
              <a:rPr lang="zh-CN" altLang="en-US" dirty="0">
                <a:latin typeface="Arial" panose="020B0604020202020204" pitchFamily="34" charset="0"/>
              </a:rPr>
              <a:t>用于结束正在运行的整个程序，它将参数返回给</a:t>
            </a:r>
            <a:r>
              <a:rPr lang="en-US" altLang="zh-CN" dirty="0">
                <a:latin typeface="Arial" panose="020B0604020202020204" pitchFamily="34" charset="0"/>
              </a:rPr>
              <a:t>OS</a:t>
            </a:r>
            <a:r>
              <a:rPr lang="zh-CN" altLang="en-US" dirty="0">
                <a:latin typeface="Arial" panose="020B0604020202020204" pitchFamily="34" charset="0"/>
              </a:rPr>
              <a:t>，把控制权交给操作系统；而</a:t>
            </a:r>
            <a:r>
              <a:rPr lang="en-US" altLang="zh-CN" dirty="0">
                <a:latin typeface="Arial" panose="020B0604020202020204" pitchFamily="34" charset="0"/>
              </a:rPr>
              <a:t>return </a:t>
            </a:r>
            <a:r>
              <a:rPr lang="zh-CN" altLang="en-US" dirty="0">
                <a:latin typeface="Arial" panose="020B0604020202020204" pitchFamily="34" charset="0"/>
              </a:rPr>
              <a:t>是退出当前函数，返回函数值，把控制权交给调用函数。如果</a:t>
            </a:r>
            <a:r>
              <a:rPr lang="en-US" altLang="zh-CN" dirty="0">
                <a:latin typeface="Arial" panose="020B0604020202020204" pitchFamily="34" charset="0"/>
              </a:rPr>
              <a:t>main()</a:t>
            </a:r>
            <a:r>
              <a:rPr lang="zh-CN" altLang="en-US" dirty="0">
                <a:latin typeface="Arial" panose="020B0604020202020204" pitchFamily="34" charset="0"/>
              </a:rPr>
              <a:t>在一个递归程序中，</a:t>
            </a:r>
            <a:r>
              <a:rPr lang="en-US" altLang="zh-CN" dirty="0">
                <a:latin typeface="Arial" panose="020B0604020202020204" pitchFamily="34" charset="0"/>
              </a:rPr>
              <a:t>exit()</a:t>
            </a:r>
            <a:r>
              <a:rPr lang="zh-CN" altLang="en-US" dirty="0">
                <a:latin typeface="Arial" panose="020B0604020202020204" pitchFamily="34" charset="0"/>
              </a:rPr>
              <a:t>仍然会终止程序；但</a:t>
            </a:r>
            <a:r>
              <a:rPr lang="en-US" altLang="zh-CN" dirty="0">
                <a:latin typeface="Arial" panose="020B0604020202020204" pitchFamily="34" charset="0"/>
              </a:rPr>
              <a:t>return</a:t>
            </a:r>
            <a:r>
              <a:rPr lang="zh-CN" altLang="en-US" dirty="0">
                <a:latin typeface="Arial" panose="020B0604020202020204" pitchFamily="34" charset="0"/>
              </a:rPr>
              <a:t>将控制权移交给递归的前一级，直到最初的那一级，此时</a:t>
            </a:r>
            <a:r>
              <a:rPr lang="en-US" altLang="zh-CN" dirty="0">
                <a:latin typeface="Arial" panose="020B0604020202020204" pitchFamily="34" charset="0"/>
              </a:rPr>
              <a:t>return</a:t>
            </a:r>
            <a:r>
              <a:rPr lang="zh-CN" altLang="en-US" dirty="0">
                <a:latin typeface="Arial" panose="020B0604020202020204" pitchFamily="34" charset="0"/>
              </a:rPr>
              <a:t>才会终止程序。</a:t>
            </a:r>
            <a:endParaRPr lang="en-US" altLang="zh-CN" dirty="0">
              <a:latin typeface="Arial" panose="020B0604020202020204" pitchFamily="34" charset="0"/>
            </a:endParaRPr>
          </a:p>
          <a:p>
            <a:r>
              <a:rPr lang="en-US" altLang="zh-CN" dirty="0">
                <a:latin typeface="Arial" panose="020B0604020202020204" pitchFamily="34" charset="0"/>
              </a:rPr>
              <a:t>2.exit</a:t>
            </a:r>
            <a:r>
              <a:rPr lang="zh-CN" altLang="en-US" dirty="0">
                <a:latin typeface="Arial" panose="020B0604020202020204" pitchFamily="34" charset="0"/>
              </a:rPr>
              <a:t>是系统调用级别，它表示一个进程的结束；而</a:t>
            </a:r>
            <a:r>
              <a:rPr lang="en-US" altLang="zh-CN" dirty="0">
                <a:latin typeface="Arial" panose="020B0604020202020204" pitchFamily="34" charset="0"/>
              </a:rPr>
              <a:t>return </a:t>
            </a:r>
            <a:r>
              <a:rPr lang="zh-CN" altLang="en-US" dirty="0">
                <a:latin typeface="Arial" panose="020B0604020202020204" pitchFamily="34" charset="0"/>
              </a:rPr>
              <a:t>是语言级别的，它表示调用堆栈的返回。</a:t>
            </a:r>
            <a:endParaRPr lang="en-US" altLang="zh-CN" dirty="0">
              <a:latin typeface="Arial" panose="020B0604020202020204" pitchFamily="34" charset="0"/>
            </a:endParaRPr>
          </a:p>
          <a:p>
            <a:r>
              <a:rPr lang="en-US" altLang="zh-CN" dirty="0">
                <a:latin typeface="Arial" panose="020B0604020202020204" pitchFamily="34" charset="0"/>
              </a:rPr>
              <a:t>3. </a:t>
            </a:r>
            <a:r>
              <a:rPr lang="zh-CN" altLang="en-US" dirty="0">
                <a:latin typeface="Arial" panose="020B0604020202020204" pitchFamily="34" charset="0"/>
              </a:rPr>
              <a:t>在</a:t>
            </a:r>
            <a:r>
              <a:rPr lang="en-US" altLang="zh-CN" dirty="0">
                <a:latin typeface="Arial" panose="020B0604020202020204" pitchFamily="34" charset="0"/>
              </a:rPr>
              <a:t>main</a:t>
            </a:r>
            <a:r>
              <a:rPr lang="zh-CN" altLang="en-US" dirty="0">
                <a:latin typeface="Arial" panose="020B0604020202020204" pitchFamily="34" charset="0"/>
              </a:rPr>
              <a:t>函数结束时，会隐式地调用</a:t>
            </a:r>
            <a:r>
              <a:rPr lang="en-US" altLang="zh-CN" dirty="0">
                <a:latin typeface="Arial" panose="020B0604020202020204" pitchFamily="34" charset="0"/>
              </a:rPr>
              <a:t>exit</a:t>
            </a:r>
            <a:r>
              <a:rPr lang="zh-CN" altLang="en-US" dirty="0">
                <a:latin typeface="Arial" panose="020B0604020202020204" pitchFamily="34" charset="0"/>
              </a:rPr>
              <a:t>函数，所以一般程序执行到</a:t>
            </a:r>
            <a:r>
              <a:rPr lang="en-US" altLang="zh-CN" dirty="0">
                <a:latin typeface="Arial" panose="020B0604020202020204" pitchFamily="34" charset="0"/>
              </a:rPr>
              <a:t>main()</a:t>
            </a:r>
            <a:r>
              <a:rPr lang="zh-CN" altLang="en-US" dirty="0">
                <a:latin typeface="Arial" panose="020B0604020202020204" pitchFamily="34" charset="0"/>
              </a:rPr>
              <a:t>结尾时，则结束主进程。</a:t>
            </a:r>
            <a:r>
              <a:rPr lang="en-US" altLang="zh-CN" dirty="0">
                <a:latin typeface="Arial" panose="020B0604020202020204" pitchFamily="34" charset="0"/>
              </a:rPr>
              <a:t>exit</a:t>
            </a:r>
            <a:r>
              <a:rPr lang="zh-CN" altLang="en-US" dirty="0">
                <a:latin typeface="Arial" panose="020B0604020202020204" pitchFamily="34" charset="0"/>
              </a:rPr>
              <a:t>将删除进程使用的内存空间，同时把错误信息返回给父进程。</a:t>
            </a:r>
            <a:r>
              <a:rPr lang="en-US" altLang="zh-CN" dirty="0">
                <a:latin typeface="Arial" panose="020B0604020202020204" pitchFamily="34" charset="0"/>
              </a:rPr>
              <a:t>return</a:t>
            </a:r>
            <a:r>
              <a:rPr lang="zh-CN" altLang="en-US" dirty="0">
                <a:latin typeface="Arial" panose="020B0604020202020204" pitchFamily="34" charset="0"/>
              </a:rPr>
              <a:t>和</a:t>
            </a:r>
            <a:r>
              <a:rPr lang="en-US" altLang="zh-CN" dirty="0">
                <a:latin typeface="Arial" panose="020B0604020202020204" pitchFamily="34" charset="0"/>
              </a:rPr>
              <a:t>exit()</a:t>
            </a:r>
            <a:r>
              <a:rPr lang="zh-CN" altLang="en-US" dirty="0">
                <a:latin typeface="Arial" panose="020B0604020202020204" pitchFamily="34" charset="0"/>
              </a:rPr>
              <a:t>的另一个区别在于，即使在除</a:t>
            </a:r>
            <a:r>
              <a:rPr lang="en-US" altLang="zh-CN" dirty="0">
                <a:latin typeface="Arial" panose="020B0604020202020204" pitchFamily="34" charset="0"/>
              </a:rPr>
              <a:t>main()</a:t>
            </a:r>
            <a:r>
              <a:rPr lang="zh-CN" altLang="en-US" dirty="0">
                <a:latin typeface="Arial" panose="020B0604020202020204" pitchFamily="34" charset="0"/>
              </a:rPr>
              <a:t>之外的函数中调用</a:t>
            </a:r>
            <a:r>
              <a:rPr lang="en-US" altLang="zh-CN" dirty="0">
                <a:latin typeface="Arial" panose="020B0604020202020204" pitchFamily="34" charset="0"/>
              </a:rPr>
              <a:t>exit()</a:t>
            </a:r>
            <a:r>
              <a:rPr lang="zh-CN" altLang="en-US" dirty="0">
                <a:latin typeface="Arial" panose="020B0604020202020204" pitchFamily="34" charset="0"/>
              </a:rPr>
              <a:t>，它也将终止程序。</a:t>
            </a:r>
            <a:endParaRPr lang="en-US" altLang="zh-CN" dirty="0">
              <a:latin typeface="Arial" panose="020B0604020202020204" pitchFamily="34" charset="0"/>
            </a:endParaRPr>
          </a:p>
          <a:p>
            <a:r>
              <a:rPr lang="en-US" altLang="zh-CN" b="1" dirty="0">
                <a:latin typeface="Arial" panose="020B0604020202020204" pitchFamily="34" charset="0"/>
              </a:rPr>
              <a:t>_exit()</a:t>
            </a:r>
            <a:r>
              <a:rPr lang="zh-CN" altLang="en-US" b="1" dirty="0">
                <a:latin typeface="Arial" panose="020B0604020202020204" pitchFamily="34" charset="0"/>
              </a:rPr>
              <a:t>与</a:t>
            </a:r>
            <a:r>
              <a:rPr lang="en-US" altLang="zh-CN" b="1" dirty="0">
                <a:latin typeface="Arial" panose="020B0604020202020204" pitchFamily="34" charset="0"/>
              </a:rPr>
              <a:t>exit</a:t>
            </a:r>
            <a:r>
              <a:rPr lang="zh-CN" altLang="en-US" b="1" dirty="0">
                <a:latin typeface="Arial" panose="020B0604020202020204" pitchFamily="34" charset="0"/>
              </a:rPr>
              <a:t>的区别：</a:t>
            </a:r>
            <a:endParaRPr lang="en-US" altLang="zh-CN" b="1" dirty="0">
              <a:latin typeface="Arial" panose="020B0604020202020204" pitchFamily="34" charset="0"/>
            </a:endParaRPr>
          </a:p>
          <a:p>
            <a:r>
              <a:rPr lang="zh-CN" altLang="en-US" dirty="0">
                <a:latin typeface="Arial" panose="020B0604020202020204" pitchFamily="34" charset="0"/>
              </a:rPr>
              <a:t>头文件：</a:t>
            </a:r>
            <a:r>
              <a:rPr lang="en-US" altLang="zh-CN" dirty="0">
                <a:latin typeface="Arial" panose="020B0604020202020204" pitchFamily="34" charset="0"/>
              </a:rPr>
              <a:t>exit:#include&lt;</a:t>
            </a:r>
            <a:r>
              <a:rPr lang="en-US" altLang="zh-CN" dirty="0" err="1">
                <a:latin typeface="Arial" panose="020B0604020202020204" pitchFamily="34" charset="0"/>
              </a:rPr>
              <a:t>stdlib.h</a:t>
            </a:r>
            <a:r>
              <a:rPr lang="en-US" altLang="zh-CN" dirty="0">
                <a:latin typeface="Arial" panose="020B0604020202020204" pitchFamily="34" charset="0"/>
              </a:rPr>
              <a:t>&gt;</a:t>
            </a:r>
          </a:p>
          <a:p>
            <a:r>
              <a:rPr lang="en-US" altLang="zh-CN" dirty="0">
                <a:latin typeface="Arial" panose="020B0604020202020204" pitchFamily="34" charset="0"/>
              </a:rPr>
              <a:t>             _exit:#include&lt;</a:t>
            </a:r>
            <a:r>
              <a:rPr lang="en-US" altLang="zh-CN" dirty="0" err="1">
                <a:latin typeface="Arial" panose="020B0604020202020204" pitchFamily="34" charset="0"/>
              </a:rPr>
              <a:t>unistd.h</a:t>
            </a:r>
            <a:r>
              <a:rPr lang="en-US" altLang="zh-CN" dirty="0">
                <a:latin typeface="Arial" panose="020B0604020202020204" pitchFamily="34" charset="0"/>
              </a:rPr>
              <a:t>&gt;</a:t>
            </a:r>
          </a:p>
          <a:p>
            <a:r>
              <a:rPr lang="en-US" altLang="zh-CN" dirty="0">
                <a:latin typeface="Arial" panose="020B0604020202020204" pitchFamily="34" charset="0"/>
              </a:rPr>
              <a:t>_exit()</a:t>
            </a:r>
            <a:r>
              <a:rPr lang="zh-CN" altLang="en-US" dirty="0">
                <a:latin typeface="Arial" panose="020B0604020202020204" pitchFamily="34" charset="0"/>
              </a:rPr>
              <a:t>函数</a:t>
            </a:r>
            <a:r>
              <a:rPr lang="en-US" altLang="zh-CN" dirty="0">
                <a:latin typeface="Arial" panose="020B0604020202020204" pitchFamily="34" charset="0"/>
              </a:rPr>
              <a:t>:</a:t>
            </a:r>
            <a:r>
              <a:rPr lang="zh-CN" altLang="en-US" dirty="0">
                <a:latin typeface="Arial" panose="020B0604020202020204" pitchFamily="34" charset="0"/>
              </a:rPr>
              <a:t>直接使进程停止运行</a:t>
            </a:r>
            <a:r>
              <a:rPr lang="en-US" altLang="zh-CN" dirty="0">
                <a:latin typeface="Arial" panose="020B0604020202020204" pitchFamily="34" charset="0"/>
              </a:rPr>
              <a:t>,</a:t>
            </a:r>
            <a:r>
              <a:rPr lang="zh-CN" altLang="en-US" dirty="0">
                <a:latin typeface="Arial" panose="020B0604020202020204" pitchFamily="34" charset="0"/>
              </a:rPr>
              <a:t>清除其使用的内存空间</a:t>
            </a:r>
            <a:r>
              <a:rPr lang="en-US" altLang="zh-CN" dirty="0">
                <a:latin typeface="Arial" panose="020B0604020202020204" pitchFamily="34" charset="0"/>
              </a:rPr>
              <a:t>,</a:t>
            </a:r>
            <a:r>
              <a:rPr lang="zh-CN" altLang="en-US" dirty="0">
                <a:latin typeface="Arial" panose="020B0604020202020204" pitchFamily="34" charset="0"/>
              </a:rPr>
              <a:t>并销毁其在内核中的各种数据结构</a:t>
            </a:r>
            <a:r>
              <a:rPr lang="en-US" altLang="zh-CN" dirty="0">
                <a:latin typeface="Arial" panose="020B0604020202020204" pitchFamily="34" charset="0"/>
              </a:rPr>
              <a:t>;exit()</a:t>
            </a:r>
            <a:r>
              <a:rPr lang="zh-CN" altLang="en-US" dirty="0">
                <a:latin typeface="Arial" panose="020B0604020202020204" pitchFamily="34" charset="0"/>
              </a:rPr>
              <a:t>函数则在这些基础上作了一些包装</a:t>
            </a:r>
            <a:r>
              <a:rPr lang="en-US" altLang="zh-CN" dirty="0">
                <a:latin typeface="Arial" panose="020B0604020202020204" pitchFamily="34" charset="0"/>
              </a:rPr>
              <a:t>,</a:t>
            </a:r>
            <a:r>
              <a:rPr lang="zh-CN" altLang="en-US" dirty="0">
                <a:latin typeface="Arial" panose="020B0604020202020204" pitchFamily="34" charset="0"/>
              </a:rPr>
              <a:t>在执行退出之前加了若干道工序。</a:t>
            </a:r>
            <a:r>
              <a:rPr lang="en-US" altLang="zh-CN" dirty="0">
                <a:latin typeface="Arial" panose="020B0604020202020204" pitchFamily="34" charset="0"/>
              </a:rPr>
              <a:t>exit()</a:t>
            </a:r>
            <a:r>
              <a:rPr lang="zh-CN" altLang="en-US" dirty="0">
                <a:latin typeface="Arial" panose="020B0604020202020204" pitchFamily="34" charset="0"/>
              </a:rPr>
              <a:t>函数与</a:t>
            </a:r>
            <a:r>
              <a:rPr lang="en-US" altLang="zh-CN" dirty="0">
                <a:latin typeface="Arial" panose="020B0604020202020204" pitchFamily="34" charset="0"/>
              </a:rPr>
              <a:t>_exit()</a:t>
            </a:r>
            <a:r>
              <a:rPr lang="zh-CN" altLang="en-US" dirty="0">
                <a:latin typeface="Arial" panose="020B0604020202020204" pitchFamily="34" charset="0"/>
              </a:rPr>
              <a:t>函数最大的区别就在于 </a:t>
            </a:r>
            <a:r>
              <a:rPr lang="en-US" altLang="zh-CN" dirty="0">
                <a:latin typeface="Arial" panose="020B0604020202020204" pitchFamily="34" charset="0"/>
              </a:rPr>
              <a:t>exit()</a:t>
            </a:r>
            <a:r>
              <a:rPr lang="zh-CN" altLang="en-US" dirty="0">
                <a:latin typeface="Arial" panose="020B0604020202020204" pitchFamily="34" charset="0"/>
              </a:rPr>
              <a:t>函数在调用 </a:t>
            </a:r>
            <a:r>
              <a:rPr lang="en-US" altLang="zh-CN" dirty="0">
                <a:latin typeface="Arial" panose="020B0604020202020204" pitchFamily="34" charset="0"/>
              </a:rPr>
              <a:t>exit </a:t>
            </a:r>
            <a:r>
              <a:rPr lang="zh-CN" altLang="en-US" dirty="0">
                <a:latin typeface="Arial" panose="020B0604020202020204" pitchFamily="34" charset="0"/>
              </a:rPr>
              <a:t>系统调用之前要检查文件的打开情况</a:t>
            </a:r>
            <a:r>
              <a:rPr lang="en-US" altLang="zh-CN" dirty="0">
                <a:latin typeface="Arial" panose="020B0604020202020204" pitchFamily="34" charset="0"/>
              </a:rPr>
              <a:t>,</a:t>
            </a:r>
            <a:r>
              <a:rPr lang="zh-CN" altLang="en-US" dirty="0">
                <a:latin typeface="Arial" panose="020B0604020202020204" pitchFamily="34" charset="0"/>
              </a:rPr>
              <a:t>把文件缓冲区中的内容写回文件。</a:t>
            </a:r>
          </a:p>
          <a:p>
            <a:endParaRPr lang="zh-CN" altLang="en-US"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79</a:t>
            </a:fld>
            <a:endParaRPr lang="zh-CN" altLang="en-US" dirty="0"/>
          </a:p>
        </p:txBody>
      </p:sp>
    </p:spTree>
    <p:extLst>
      <p:ext uri="{BB962C8B-B14F-4D97-AF65-F5344CB8AC3E}">
        <p14:creationId xmlns:p14="http://schemas.microsoft.com/office/powerpoint/2010/main" val="2409951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Block </a:t>
            </a:r>
            <a:r>
              <a:rPr lang="zh-CN" altLang="en-US" dirty="0"/>
              <a:t>和 </a:t>
            </a:r>
            <a:r>
              <a:rPr lang="en-US" altLang="zh-CN" dirty="0"/>
              <a:t>wakeup </a:t>
            </a:r>
            <a:r>
              <a:rPr lang="zh-CN" altLang="en-US" dirty="0"/>
              <a:t>是一对作用相反的原语，必须成对使用</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82</a:t>
            </a:fld>
            <a:endParaRPr lang="zh-CN" altLang="en-US" dirty="0"/>
          </a:p>
        </p:txBody>
      </p:sp>
    </p:spTree>
    <p:extLst>
      <p:ext uri="{BB962C8B-B14F-4D97-AF65-F5344CB8AC3E}">
        <p14:creationId xmlns:p14="http://schemas.microsoft.com/office/powerpoint/2010/main" val="20841806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内核的</a:t>
            </a:r>
            <a:r>
              <a:rPr lang="en-US" altLang="zh-CN" dirty="0">
                <a:latin typeface="Arial" panose="020B0604020202020204" pitchFamily="34" charset="0"/>
              </a:rPr>
              <a:t>sleep()</a:t>
            </a:r>
            <a:r>
              <a:rPr lang="zh-CN" altLang="en-US" dirty="0">
                <a:latin typeface="Arial" panose="020B0604020202020204" pitchFamily="34" charset="0"/>
              </a:rPr>
              <a:t>函数是在挂起原语的基础上利用定时器实现的。</a:t>
            </a:r>
            <a:endParaRPr lang="en-US" altLang="zh-CN" dirty="0">
              <a:latin typeface="Arial" panose="020B0604020202020204" pitchFamily="34" charset="0"/>
            </a:endParaRPr>
          </a:p>
          <a:p>
            <a:r>
              <a:rPr lang="en-US" altLang="zh-CN" dirty="0">
                <a:latin typeface="Arial" panose="020B0604020202020204" pitchFamily="34" charset="0"/>
              </a:rPr>
              <a:t>sleep()</a:t>
            </a:r>
            <a:r>
              <a:rPr lang="zh-CN" altLang="en-US" dirty="0">
                <a:latin typeface="Arial" panose="020B0604020202020204" pitchFamily="34" charset="0"/>
              </a:rPr>
              <a:t>在</a:t>
            </a:r>
            <a:r>
              <a:rPr lang="en-US" altLang="zh-CN" dirty="0">
                <a:latin typeface="Arial" panose="020B0604020202020204" pitchFamily="34" charset="0"/>
              </a:rPr>
              <a:t>OS</a:t>
            </a:r>
            <a:r>
              <a:rPr lang="zh-CN" altLang="en-US" dirty="0">
                <a:latin typeface="Arial" panose="020B0604020202020204" pitchFamily="34" charset="0"/>
              </a:rPr>
              <a:t>中的实现的大概流程： </a:t>
            </a:r>
            <a:br>
              <a:rPr lang="zh-CN" altLang="en-US" dirty="0">
                <a:latin typeface="Arial" panose="020B0604020202020204" pitchFamily="34" charset="0"/>
              </a:rPr>
            </a:br>
            <a:r>
              <a:rPr lang="en-US" altLang="zh-CN" dirty="0">
                <a:latin typeface="Arial" panose="020B0604020202020204" pitchFamily="34" charset="0"/>
              </a:rPr>
              <a:t>- </a:t>
            </a:r>
            <a:r>
              <a:rPr lang="zh-CN" altLang="en-US" b="1" dirty="0">
                <a:latin typeface="Arial" panose="020B0604020202020204" pitchFamily="34" charset="0"/>
              </a:rPr>
              <a:t>挂起</a:t>
            </a:r>
            <a:r>
              <a:rPr lang="zh-CN" altLang="en-US" dirty="0">
                <a:latin typeface="Arial" panose="020B0604020202020204" pitchFamily="34" charset="0"/>
              </a:rPr>
              <a:t>进程（或线程）并修改其运行状态 </a:t>
            </a:r>
            <a:br>
              <a:rPr lang="zh-CN" altLang="en-US" dirty="0">
                <a:latin typeface="Arial" panose="020B0604020202020204" pitchFamily="34" charset="0"/>
              </a:rPr>
            </a:br>
            <a:r>
              <a:rPr lang="en-US" altLang="zh-CN" dirty="0">
                <a:latin typeface="Arial" panose="020B0604020202020204" pitchFamily="34" charset="0"/>
              </a:rPr>
              <a:t>- </a:t>
            </a:r>
            <a:r>
              <a:rPr lang="zh-CN" altLang="en-US" dirty="0">
                <a:latin typeface="Arial" panose="020B0604020202020204" pitchFamily="34" charset="0"/>
              </a:rPr>
              <a:t>用</a:t>
            </a:r>
            <a:r>
              <a:rPr lang="en-US" altLang="zh-CN" dirty="0">
                <a:latin typeface="Arial" panose="020B0604020202020204" pitchFamily="34" charset="0"/>
              </a:rPr>
              <a:t>sleep()</a:t>
            </a:r>
            <a:r>
              <a:rPr lang="zh-CN" altLang="en-US" dirty="0">
                <a:latin typeface="Arial" panose="020B0604020202020204" pitchFamily="34" charset="0"/>
              </a:rPr>
              <a:t>提供的参数来设置一个定时器。 </a:t>
            </a:r>
            <a:br>
              <a:rPr lang="zh-CN" altLang="en-US" dirty="0">
                <a:latin typeface="Arial" panose="020B0604020202020204" pitchFamily="34" charset="0"/>
              </a:rPr>
            </a:br>
            <a:r>
              <a:rPr lang="en-US" altLang="zh-CN" dirty="0">
                <a:latin typeface="Arial" panose="020B0604020202020204" pitchFamily="34" charset="0"/>
              </a:rPr>
              <a:t>- </a:t>
            </a:r>
            <a:r>
              <a:rPr lang="zh-CN" altLang="en-US" dirty="0">
                <a:latin typeface="Arial" panose="020B0604020202020204" pitchFamily="34" charset="0"/>
              </a:rPr>
              <a:t>当时间结束，定时器会触发，内核收到中断后修改进程（或线程）的运行状态。例如线程会被标志为就绪而进入就绪队列等待调度。</a:t>
            </a:r>
            <a:endParaRPr lang="en-US"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83</a:t>
            </a:fld>
            <a:endParaRPr lang="zh-CN" altLang="en-US" dirty="0"/>
          </a:p>
        </p:txBody>
      </p:sp>
    </p:spTree>
    <p:extLst>
      <p:ext uri="{BB962C8B-B14F-4D97-AF65-F5344CB8AC3E}">
        <p14:creationId xmlns:p14="http://schemas.microsoft.com/office/powerpoint/2010/main" val="15124839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67D8E812-5924-4447-83D4-C3478F287D05}"/>
              </a:ext>
            </a:extLst>
          </p:cNvPr>
          <p:cNvSpPr>
            <a:spLocks noGrp="1" noRot="1" noChangeAspect="1" noTextEdit="1"/>
          </p:cNvSpPr>
          <p:nvPr>
            <p:ph type="sldImg"/>
          </p:nvPr>
        </p:nvSpPr>
        <p:spPr>
          <a:xfrm>
            <a:off x="917575" y="744538"/>
            <a:ext cx="4962525" cy="3722687"/>
          </a:xfrm>
          <a:ln/>
        </p:spPr>
      </p:sp>
      <p:sp>
        <p:nvSpPr>
          <p:cNvPr id="101379" name="备注占位符 2">
            <a:extLst>
              <a:ext uri="{FF2B5EF4-FFF2-40B4-BE49-F238E27FC236}">
                <a16:creationId xmlns:a16="http://schemas.microsoft.com/office/drawing/2014/main" id="{C7F3E55E-4374-4E0D-B2C6-1BD1572E95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进程自己可以创造子进程，但是不能自己创建自己，</a:t>
            </a:r>
            <a:r>
              <a:rPr lang="en-US" altLang="zh-CN" dirty="0">
                <a:latin typeface="Arial" panose="020B0604020202020204" pitchFamily="34" charset="0"/>
              </a:rPr>
              <a:t>1</a:t>
            </a:r>
            <a:r>
              <a:rPr lang="zh-CN" altLang="en-US" dirty="0">
                <a:latin typeface="Arial" panose="020B0604020202020204" pitchFamily="34" charset="0"/>
              </a:rPr>
              <a:t>不正确</a:t>
            </a:r>
          </a:p>
          <a:p>
            <a:r>
              <a:rPr lang="zh-CN" altLang="en-US" dirty="0">
                <a:latin typeface="Arial" panose="020B0604020202020204" pitchFamily="34" charset="0"/>
              </a:rPr>
              <a:t>进程自己可以阻塞，正确，</a:t>
            </a:r>
          </a:p>
          <a:p>
            <a:r>
              <a:rPr lang="zh-CN" altLang="en-US" dirty="0">
                <a:latin typeface="Arial" panose="020B0604020202020204" pitchFamily="34" charset="0"/>
              </a:rPr>
              <a:t>进程自己挂起：自己可以挂起自己和其子孙进程</a:t>
            </a:r>
          </a:p>
          <a:p>
            <a:r>
              <a:rPr lang="zh-CN" altLang="en-US" dirty="0">
                <a:latin typeface="Arial" panose="020B0604020202020204" pitchFamily="34" charset="0"/>
              </a:rPr>
              <a:t>进程不能自己解除挂起（激活），也不能自己唤醒，更不能自己撤销</a:t>
            </a:r>
          </a:p>
        </p:txBody>
      </p:sp>
      <p:sp>
        <p:nvSpPr>
          <p:cNvPr id="101380" name="灯片编号占位符 3">
            <a:extLst>
              <a:ext uri="{FF2B5EF4-FFF2-40B4-BE49-F238E27FC236}">
                <a16:creationId xmlns:a16="http://schemas.microsoft.com/office/drawing/2014/main" id="{6F50E9E8-73C1-4394-9D01-9C7D7ADAEE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ADF03A-D25D-4D37-B8EF-EB33EAB28478}" type="slidenum">
              <a:rPr lang="en-US" altLang="zh-CN"/>
              <a:pPr>
                <a:spcBef>
                  <a:spcPct val="0"/>
                </a:spcBef>
              </a:pPr>
              <a:t>88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CDB83D97-C01C-4E1B-AB55-EDB77CA83933}"/>
              </a:ext>
            </a:extLst>
          </p:cNvPr>
          <p:cNvSpPr>
            <a:spLocks noGrp="1" noRot="1" noChangeAspect="1" noTextEdit="1"/>
          </p:cNvSpPr>
          <p:nvPr>
            <p:ph type="sldImg"/>
          </p:nvPr>
        </p:nvSpPr>
        <p:spPr>
          <a:xfrm>
            <a:off x="917575" y="744538"/>
            <a:ext cx="4962525" cy="3722687"/>
          </a:xfrm>
          <a:ln/>
        </p:spPr>
      </p:sp>
      <p:sp>
        <p:nvSpPr>
          <p:cNvPr id="103427" name="备注占位符 2">
            <a:extLst>
              <a:ext uri="{FF2B5EF4-FFF2-40B4-BE49-F238E27FC236}">
                <a16:creationId xmlns:a16="http://schemas.microsoft.com/office/drawing/2014/main" id="{129304AC-1813-486E-8199-0F0862D1DB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）这时该系统中处于运行态的进程数最多</a:t>
            </a:r>
            <a:r>
              <a:rPr lang="en-US" altLang="zh-CN" dirty="0">
                <a:latin typeface="Arial" panose="020B0604020202020204" pitchFamily="34" charset="0"/>
              </a:rPr>
              <a:t>1</a:t>
            </a:r>
            <a:r>
              <a:rPr lang="zh-CN" altLang="en-US" dirty="0">
                <a:latin typeface="Arial" panose="020B0604020202020204" pitchFamily="34" charset="0"/>
              </a:rPr>
              <a:t>个，最少</a:t>
            </a:r>
            <a:r>
              <a:rPr lang="en-US" altLang="zh-CN" dirty="0">
                <a:latin typeface="Arial" panose="020B0604020202020204" pitchFamily="34" charset="0"/>
              </a:rPr>
              <a:t>0</a:t>
            </a:r>
            <a:r>
              <a:rPr lang="zh-CN" altLang="en-US" dirty="0">
                <a:latin typeface="Arial" panose="020B0604020202020204" pitchFamily="34" charset="0"/>
              </a:rPr>
              <a:t>个。</a:t>
            </a:r>
          </a:p>
          <a:p>
            <a:r>
              <a:rPr lang="zh-CN" altLang="en-US" dirty="0">
                <a:latin typeface="Arial" panose="020B0604020202020204" pitchFamily="34" charset="0"/>
              </a:rPr>
              <a:t>只有一个处理机的系统中，进程之间是宏观并行，微观串行的，最多只可能有一个进程在运行；最少就可能没有进程占用</a:t>
            </a:r>
            <a:r>
              <a:rPr lang="en-US" altLang="zh-CN" dirty="0">
                <a:latin typeface="Arial" panose="020B0604020202020204" pitchFamily="34" charset="0"/>
              </a:rPr>
              <a:t>CUP</a:t>
            </a:r>
            <a:r>
              <a:rPr lang="zh-CN" altLang="en-US" dirty="0">
                <a:latin typeface="Arial" panose="020B0604020202020204" pitchFamily="34" charset="0"/>
              </a:rPr>
              <a:t>，都处于阻塞状态，所以为</a:t>
            </a:r>
            <a:r>
              <a:rPr lang="en-US" altLang="zh-CN" dirty="0">
                <a:latin typeface="Arial" panose="020B0604020202020204" pitchFamily="34" charset="0"/>
              </a:rPr>
              <a:t>0</a:t>
            </a:r>
            <a:r>
              <a:rPr lang="zh-CN" altLang="en-US" dirty="0">
                <a:latin typeface="Arial" panose="020B0604020202020204" pitchFamily="34" charset="0"/>
              </a:rPr>
              <a:t>个。</a:t>
            </a:r>
          </a:p>
          <a:p>
            <a:endParaRPr lang="zh-CN" altLang="en-US"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）这时该系统中处于就绪态的进程数最多</a:t>
            </a:r>
            <a:r>
              <a:rPr lang="en-US" altLang="zh-CN" dirty="0">
                <a:latin typeface="Arial" panose="020B0604020202020204" pitchFamily="34" charset="0"/>
              </a:rPr>
              <a:t>N-1</a:t>
            </a:r>
            <a:r>
              <a:rPr lang="zh-CN" altLang="en-US" dirty="0">
                <a:latin typeface="Arial" panose="020B0604020202020204" pitchFamily="34" charset="0"/>
              </a:rPr>
              <a:t>个，最少</a:t>
            </a:r>
            <a:r>
              <a:rPr lang="en-US" altLang="zh-CN" dirty="0">
                <a:latin typeface="Arial" panose="020B0604020202020204" pitchFamily="34" charset="0"/>
              </a:rPr>
              <a:t>0</a:t>
            </a:r>
            <a:r>
              <a:rPr lang="zh-CN" altLang="en-US" dirty="0">
                <a:latin typeface="Arial" panose="020B0604020202020204" pitchFamily="34" charset="0"/>
              </a:rPr>
              <a:t>个。</a:t>
            </a:r>
          </a:p>
          <a:p>
            <a:r>
              <a:rPr lang="zh-CN" altLang="en-US" dirty="0">
                <a:latin typeface="Arial" panose="020B0604020202020204" pitchFamily="34" charset="0"/>
              </a:rPr>
              <a:t>可能所有进程都满足运行的条件，即没有处在阻塞状态，此时肯定有一个进程在占用</a:t>
            </a:r>
            <a:r>
              <a:rPr lang="en-US" altLang="zh-CN" dirty="0">
                <a:latin typeface="Arial" panose="020B0604020202020204" pitchFamily="34" charset="0"/>
              </a:rPr>
              <a:t>CPU</a:t>
            </a:r>
            <a:r>
              <a:rPr lang="zh-CN" altLang="en-US" dirty="0">
                <a:latin typeface="Arial" panose="020B0604020202020204" pitchFamily="34" charset="0"/>
              </a:rPr>
              <a:t>，剩余</a:t>
            </a:r>
            <a:r>
              <a:rPr lang="en-US" altLang="zh-CN" dirty="0">
                <a:latin typeface="Arial" panose="020B0604020202020204" pitchFamily="34" charset="0"/>
              </a:rPr>
              <a:t>N-1</a:t>
            </a:r>
            <a:r>
              <a:rPr lang="zh-CN" altLang="en-US" dirty="0">
                <a:latin typeface="Arial" panose="020B0604020202020204" pitchFamily="34" charset="0"/>
              </a:rPr>
              <a:t>个就绪等待；可能所有进程都处于阻塞状态或者</a:t>
            </a:r>
            <a:r>
              <a:rPr lang="en-US" altLang="zh-CN" dirty="0">
                <a:latin typeface="Arial" panose="020B0604020202020204" pitchFamily="34" charset="0"/>
              </a:rPr>
              <a:t>N-1</a:t>
            </a:r>
            <a:r>
              <a:rPr lang="zh-CN" altLang="en-US" dirty="0">
                <a:latin typeface="Arial" panose="020B0604020202020204" pitchFamily="34" charset="0"/>
              </a:rPr>
              <a:t>个阻塞</a:t>
            </a:r>
            <a:r>
              <a:rPr lang="en-US" altLang="zh-CN" dirty="0">
                <a:latin typeface="Arial" panose="020B0604020202020204" pitchFamily="34" charset="0"/>
              </a:rPr>
              <a:t>1</a:t>
            </a:r>
            <a:r>
              <a:rPr lang="zh-CN" altLang="en-US" dirty="0">
                <a:latin typeface="Arial" panose="020B0604020202020204" pitchFamily="34" charset="0"/>
              </a:rPr>
              <a:t>个正在运行，此时处于就绪状态的有</a:t>
            </a:r>
            <a:r>
              <a:rPr lang="en-US" altLang="zh-CN" dirty="0">
                <a:latin typeface="Arial" panose="020B0604020202020204" pitchFamily="34" charset="0"/>
              </a:rPr>
              <a:t>0</a:t>
            </a:r>
            <a:r>
              <a:rPr lang="zh-CN" altLang="en-US" dirty="0">
                <a:latin typeface="Arial" panose="020B0604020202020204" pitchFamily="34" charset="0"/>
              </a:rPr>
              <a:t>个。</a:t>
            </a:r>
          </a:p>
          <a:p>
            <a:endParaRPr lang="zh-CN" altLang="en-US"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）这时该系统中处于阻塞态的进程数最多</a:t>
            </a:r>
            <a:r>
              <a:rPr lang="en-US" altLang="zh-CN" dirty="0">
                <a:latin typeface="Arial" panose="020B0604020202020204" pitchFamily="34" charset="0"/>
              </a:rPr>
              <a:t>N</a:t>
            </a:r>
            <a:r>
              <a:rPr lang="zh-CN" altLang="en-US" dirty="0">
                <a:latin typeface="Arial" panose="020B0604020202020204" pitchFamily="34" charset="0"/>
              </a:rPr>
              <a:t>个，最少</a:t>
            </a:r>
            <a:r>
              <a:rPr lang="en-US" altLang="zh-CN" dirty="0">
                <a:latin typeface="Arial" panose="020B0604020202020204" pitchFamily="34" charset="0"/>
              </a:rPr>
              <a:t>0</a:t>
            </a:r>
            <a:r>
              <a:rPr lang="zh-CN" altLang="en-US" dirty="0">
                <a:latin typeface="Arial" panose="020B0604020202020204" pitchFamily="34" charset="0"/>
              </a:rPr>
              <a:t>个。</a:t>
            </a:r>
          </a:p>
          <a:p>
            <a:r>
              <a:rPr lang="zh-CN" altLang="en-US" dirty="0">
                <a:latin typeface="Arial" panose="020B0604020202020204" pitchFamily="34" charset="0"/>
              </a:rPr>
              <a:t>所有进程都有可能缺乏运行条件而处于阻塞状态，所以处于阻塞的可能有</a:t>
            </a:r>
            <a:r>
              <a:rPr lang="en-US" altLang="zh-CN" dirty="0">
                <a:latin typeface="Arial" panose="020B0604020202020204" pitchFamily="34" charset="0"/>
              </a:rPr>
              <a:t>N</a:t>
            </a:r>
            <a:r>
              <a:rPr lang="zh-CN" altLang="en-US" dirty="0">
                <a:latin typeface="Arial" panose="020B0604020202020204" pitchFamily="34" charset="0"/>
              </a:rPr>
              <a:t>个；进程也可能都满足运行的条件，这就是（</a:t>
            </a:r>
            <a:r>
              <a:rPr lang="en-US" altLang="zh-CN" dirty="0">
                <a:latin typeface="Arial" panose="020B0604020202020204" pitchFamily="34" charset="0"/>
              </a:rPr>
              <a:t>2</a:t>
            </a:r>
            <a:r>
              <a:rPr lang="zh-CN" altLang="en-US" dirty="0">
                <a:latin typeface="Arial" panose="020B0604020202020204" pitchFamily="34" charset="0"/>
              </a:rPr>
              <a:t>）中就绪进程最多时的现象，</a:t>
            </a:r>
            <a:r>
              <a:rPr lang="en-US" altLang="zh-CN" dirty="0">
                <a:latin typeface="Arial" panose="020B0604020202020204" pitchFamily="34" charset="0"/>
              </a:rPr>
              <a:t>N-1</a:t>
            </a:r>
            <a:r>
              <a:rPr lang="zh-CN" altLang="en-US" dirty="0">
                <a:latin typeface="Arial" panose="020B0604020202020204" pitchFamily="34" charset="0"/>
              </a:rPr>
              <a:t>个就绪，</a:t>
            </a:r>
            <a:r>
              <a:rPr lang="en-US" altLang="zh-CN" dirty="0">
                <a:latin typeface="Arial" panose="020B0604020202020204" pitchFamily="34" charset="0"/>
              </a:rPr>
              <a:t>1</a:t>
            </a:r>
            <a:r>
              <a:rPr lang="zh-CN" altLang="en-US" dirty="0">
                <a:latin typeface="Arial" panose="020B0604020202020204" pitchFamily="34" charset="0"/>
              </a:rPr>
              <a:t>个运行。</a:t>
            </a:r>
          </a:p>
        </p:txBody>
      </p:sp>
      <p:sp>
        <p:nvSpPr>
          <p:cNvPr id="103428" name="灯片编号占位符 3">
            <a:extLst>
              <a:ext uri="{FF2B5EF4-FFF2-40B4-BE49-F238E27FC236}">
                <a16:creationId xmlns:a16="http://schemas.microsoft.com/office/drawing/2014/main" id="{62AE05AD-EA47-43D7-9823-2D81F59BF8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219831B-7A14-4F63-8947-F6BA0BDD3C61}" type="slidenum">
              <a:rPr lang="en-US" altLang="zh-CN"/>
              <a:pPr>
                <a:spcBef>
                  <a:spcPct val="0"/>
                </a:spcBef>
              </a:pPr>
              <a:t>89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a:t>
            </a:r>
            <a:r>
              <a:rPr lang="en-US" altLang="zh-CN" dirty="0"/>
              <a:t>I/O</a:t>
            </a:r>
            <a:r>
              <a:rPr lang="zh-CN" altLang="en-US" dirty="0"/>
              <a:t>指令的程序执行时间比没有</a:t>
            </a:r>
            <a:r>
              <a:rPr lang="en-US" altLang="zh-CN" dirty="0"/>
              <a:t>I/O</a:t>
            </a:r>
            <a:r>
              <a:rPr lang="zh-CN" altLang="en-US" dirty="0"/>
              <a:t>指令时慢了</a:t>
            </a:r>
            <a:r>
              <a:rPr lang="en-US" altLang="zh-CN" dirty="0"/>
              <a:t>5.7*10</a:t>
            </a:r>
            <a:r>
              <a:rPr lang="en-US" altLang="zh-CN" baseline="30000" dirty="0"/>
              <a:t>5</a:t>
            </a:r>
            <a:r>
              <a:rPr lang="zh-CN" altLang="en-US" baseline="0" dirty="0"/>
              <a:t>倍</a:t>
            </a:r>
            <a:endParaRPr lang="en-US" altLang="zh-CN" baseline="30000"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8</a:t>
            </a:fld>
            <a:endParaRPr lang="zh-CN" altLang="en-US" dirty="0"/>
          </a:p>
        </p:txBody>
      </p:sp>
    </p:spTree>
    <p:extLst>
      <p:ext uri="{BB962C8B-B14F-4D97-AF65-F5344CB8AC3E}">
        <p14:creationId xmlns:p14="http://schemas.microsoft.com/office/powerpoint/2010/main" val="3421551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指向一个空缓冲区</a:t>
            </a:r>
            <a:endParaRPr lang="en-US" altLang="zh-CN" dirty="0"/>
          </a:p>
          <a:p>
            <a:r>
              <a:rPr lang="en-US" altLang="zh-CN" dirty="0"/>
              <a:t>Out</a:t>
            </a:r>
            <a:r>
              <a:rPr lang="zh-CN" altLang="en-US" dirty="0"/>
              <a:t>指向一个满缓冲区</a:t>
            </a:r>
            <a:endParaRPr lang="en-US" altLang="zh-CN" dirty="0"/>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这里的表达式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"(in+1) mod n = out"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表示在一个固定大小为</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n</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的缓冲池中，当前缓冲区的尾部为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"in"</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，缓冲区的头部为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"out"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，且缓冲池已经满了。</a:t>
            </a: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具体来说，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"(in+1) mod n = out"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的含义是：如果将新的数据写入缓冲区，将会覆盖缓冲区当前最早的一个数据，即缓冲池已满。这是因为如果再向缓冲池中写入新数据，指针</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in</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会指向下一个位置，即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(in+1) mod n</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，但此时如果 </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(in+1) mod n </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等于指针</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out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的位置，表示头尾指针相邻，此时再写入数据就会覆盖最早的一个数据，因此缓冲池已经满了。</a:t>
            </a:r>
          </a:p>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这个表达式常常用于解决生产者</a:t>
            </a:r>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消费者问题中，当生产者向缓冲池写入数据时，如果缓冲池已满，则生产者需要等待，直到消费者取走了缓冲区中的一些数据，腾出了一些空间。</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98</a:t>
            </a:fld>
            <a:endParaRPr lang="zh-CN" altLang="en-US" dirty="0"/>
          </a:p>
        </p:txBody>
      </p:sp>
    </p:spTree>
    <p:extLst>
      <p:ext uri="{BB962C8B-B14F-4D97-AF65-F5344CB8AC3E}">
        <p14:creationId xmlns:p14="http://schemas.microsoft.com/office/powerpoint/2010/main" val="1240918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并发：同时出发，交替执行</a:t>
            </a:r>
            <a:endParaRPr lang="en-US" altLang="zh-CN" dirty="0"/>
          </a:p>
          <a:p>
            <a:r>
              <a:rPr lang="zh-CN" altLang="en-US" dirty="0"/>
              <a:t>生产者和消费者进程交替执行，高光的语句是消息费进程</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102</a:t>
            </a:fld>
            <a:endParaRPr lang="zh-CN" altLang="en-US" dirty="0"/>
          </a:p>
        </p:txBody>
      </p:sp>
    </p:spTree>
    <p:extLst>
      <p:ext uri="{BB962C8B-B14F-4D97-AF65-F5344CB8AC3E}">
        <p14:creationId xmlns:p14="http://schemas.microsoft.com/office/powerpoint/2010/main" val="3527403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这样的结果是错误的，两个人买了两张票，最后的结果应该是</a:t>
            </a:r>
            <a:r>
              <a:rPr lang="en-US" altLang="zh-CN" dirty="0"/>
              <a:t>3</a:t>
            </a:r>
            <a:r>
              <a:rPr lang="zh-CN" altLang="en-US" dirty="0"/>
              <a:t>才对。</a:t>
            </a:r>
            <a:endParaRPr lang="en-US" altLang="zh-CN" dirty="0"/>
          </a:p>
          <a:p>
            <a:r>
              <a:rPr lang="zh-CN" altLang="en-US" dirty="0"/>
              <a:t>为什么出现这个错误，因为进程</a:t>
            </a:r>
            <a:r>
              <a:rPr lang="en-US" altLang="zh-CN" dirty="0"/>
              <a:t>2</a:t>
            </a:r>
            <a:r>
              <a:rPr lang="zh-CN" altLang="en-US" dirty="0"/>
              <a:t>和</a:t>
            </a:r>
            <a:r>
              <a:rPr lang="en-US" altLang="zh-CN" dirty="0"/>
              <a:t>3</a:t>
            </a:r>
            <a:r>
              <a:rPr lang="zh-CN" altLang="en-US" dirty="0"/>
              <a:t>同时访问了共享变量</a:t>
            </a:r>
            <a:r>
              <a:rPr lang="en-US" altLang="zh-CN" dirty="0"/>
              <a:t>Ak</a:t>
            </a:r>
            <a:r>
              <a:rPr lang="zh-CN" altLang="en-US" dirty="0"/>
              <a:t>。如何解决？</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117</a:t>
            </a:fld>
            <a:endParaRPr lang="zh-CN" altLang="en-US" dirty="0"/>
          </a:p>
        </p:txBody>
      </p:sp>
    </p:spTree>
    <p:extLst>
      <p:ext uri="{BB962C8B-B14F-4D97-AF65-F5344CB8AC3E}">
        <p14:creationId xmlns:p14="http://schemas.microsoft.com/office/powerpoint/2010/main" val="1166735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118</a:t>
            </a:fld>
            <a:endParaRPr lang="zh-CN" altLang="en-US" dirty="0"/>
          </a:p>
        </p:txBody>
      </p:sp>
    </p:spTree>
    <p:extLst>
      <p:ext uri="{BB962C8B-B14F-4D97-AF65-F5344CB8AC3E}">
        <p14:creationId xmlns:p14="http://schemas.microsoft.com/office/powerpoint/2010/main" val="42259666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也可以将信号量理解为红绿灯</a:t>
            </a:r>
            <a:endParaRPr lang="en-US" altLang="zh-CN" dirty="0"/>
          </a:p>
          <a:p>
            <a:r>
              <a:rPr lang="zh-CN" altLang="en-US" dirty="0"/>
              <a:t>绿灯时，进程可以访问临界资源顺利执行下去</a:t>
            </a:r>
            <a:endParaRPr lang="en-US" altLang="zh-CN" dirty="0"/>
          </a:p>
          <a:p>
            <a:r>
              <a:rPr lang="zh-CN" altLang="en-US" dirty="0"/>
              <a:t>红灯时，进程不能执行，只能等待资源</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120</a:t>
            </a:fld>
            <a:endParaRPr lang="zh-CN" altLang="en-US" dirty="0"/>
          </a:p>
        </p:txBody>
      </p:sp>
    </p:spTree>
    <p:extLst>
      <p:ext uri="{BB962C8B-B14F-4D97-AF65-F5344CB8AC3E}">
        <p14:creationId xmlns:p14="http://schemas.microsoft.com/office/powerpoint/2010/main" val="772870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阻塞事件除了请求</a:t>
            </a:r>
            <a:r>
              <a:rPr lang="en-US" altLang="zh-CN" dirty="0"/>
              <a:t>I/O</a:t>
            </a:r>
            <a:r>
              <a:rPr lang="zh-CN" altLang="en-US" dirty="0"/>
              <a:t>设备外，还可以是收到一个暂停执行的信号量</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121</a:t>
            </a:fld>
            <a:endParaRPr lang="zh-CN" altLang="en-US" dirty="0"/>
          </a:p>
        </p:txBody>
      </p:sp>
    </p:spTree>
    <p:extLst>
      <p:ext uri="{BB962C8B-B14F-4D97-AF65-F5344CB8AC3E}">
        <p14:creationId xmlns:p14="http://schemas.microsoft.com/office/powerpoint/2010/main" val="1228804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Wait</a:t>
            </a:r>
            <a:r>
              <a:rPr lang="zh-CN" altLang="en-US" dirty="0"/>
              <a:t>和</a:t>
            </a:r>
            <a:r>
              <a:rPr lang="en-US" altLang="zh-CN" dirty="0"/>
              <a:t>signal</a:t>
            </a:r>
            <a:r>
              <a:rPr lang="zh-CN" altLang="en-US" dirty="0"/>
              <a:t>是原子操作。即</a:t>
            </a:r>
            <a:r>
              <a:rPr lang="en-US" altLang="zh-CN" dirty="0"/>
              <a:t>wait</a:t>
            </a:r>
            <a:r>
              <a:rPr lang="zh-CN" altLang="en-US" dirty="0"/>
              <a:t>中从判断</a:t>
            </a:r>
            <a:r>
              <a:rPr lang="en-US" altLang="zh-CN" dirty="0"/>
              <a:t>S&lt;=0</a:t>
            </a:r>
            <a:r>
              <a:rPr lang="zh-CN" altLang="en-US" dirty="0"/>
              <a:t>到</a:t>
            </a:r>
            <a:r>
              <a:rPr lang="en-US" altLang="zh-CN" dirty="0"/>
              <a:t>S-1</a:t>
            </a:r>
            <a:r>
              <a:rPr lang="zh-CN" altLang="en-US" dirty="0"/>
              <a:t>两个操作间是不可中断的。</a:t>
            </a:r>
            <a:endParaRPr lang="en-US" altLang="zh-CN" dirty="0"/>
          </a:p>
          <a:p>
            <a:r>
              <a:rPr lang="zh-CN" altLang="en-US" dirty="0"/>
              <a:t>另外因为</a:t>
            </a:r>
            <a:r>
              <a:rPr lang="en-US" altLang="zh-CN" dirty="0"/>
              <a:t>wait</a:t>
            </a:r>
            <a:r>
              <a:rPr lang="zh-CN" altLang="en-US" dirty="0"/>
              <a:t>操作中是</a:t>
            </a:r>
            <a:r>
              <a:rPr lang="en-US" altLang="zh-CN" dirty="0"/>
              <a:t>while</a:t>
            </a:r>
            <a:r>
              <a:rPr lang="zh-CN" altLang="en-US" dirty="0"/>
              <a:t>循环，当前进程会一直占据</a:t>
            </a:r>
            <a:r>
              <a:rPr lang="en-US" altLang="zh-CN" dirty="0"/>
              <a:t>CPU</a:t>
            </a:r>
            <a:r>
              <a:rPr lang="zh-CN" altLang="en-US" dirty="0"/>
              <a:t>不断测试。因此该机制没有遵循“让权等待”原则，进程处于忙等状态。</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124</a:t>
            </a:fld>
            <a:endParaRPr lang="zh-CN" altLang="en-US" dirty="0"/>
          </a:p>
        </p:txBody>
      </p:sp>
    </p:spTree>
    <p:extLst>
      <p:ext uri="{BB962C8B-B14F-4D97-AF65-F5344CB8AC3E}">
        <p14:creationId xmlns:p14="http://schemas.microsoft.com/office/powerpoint/2010/main" val="3991695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与整数型信号量相比，增加了一个阻塞队列</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126</a:t>
            </a:fld>
            <a:endParaRPr lang="zh-CN" altLang="en-US" dirty="0"/>
          </a:p>
        </p:txBody>
      </p:sp>
    </p:spTree>
    <p:extLst>
      <p:ext uri="{BB962C8B-B14F-4D97-AF65-F5344CB8AC3E}">
        <p14:creationId xmlns:p14="http://schemas.microsoft.com/office/powerpoint/2010/main" val="2102215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阻塞进程被唤醒后进入就绪队列等待调度执行</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128</a:t>
            </a:fld>
            <a:endParaRPr lang="zh-CN" altLang="en-US" dirty="0"/>
          </a:p>
        </p:txBody>
      </p:sp>
    </p:spTree>
    <p:extLst>
      <p:ext uri="{BB962C8B-B14F-4D97-AF65-F5344CB8AC3E}">
        <p14:creationId xmlns:p14="http://schemas.microsoft.com/office/powerpoint/2010/main" val="23065978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流程图</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129</a:t>
            </a:fld>
            <a:endParaRPr lang="zh-CN" altLang="en-US" dirty="0"/>
          </a:p>
        </p:txBody>
      </p:sp>
    </p:spTree>
    <p:extLst>
      <p:ext uri="{BB962C8B-B14F-4D97-AF65-F5344CB8AC3E}">
        <p14:creationId xmlns:p14="http://schemas.microsoft.com/office/powerpoint/2010/main" val="141612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在程序切换之前，要记录程序执行到哪里（</a:t>
            </a:r>
            <a:r>
              <a:rPr lang="en-US" altLang="zh-CN" dirty="0"/>
              <a:t>PC</a:t>
            </a:r>
            <a:r>
              <a:rPr lang="zh-CN" altLang="en-US" dirty="0"/>
              <a:t>值），执行的样子（</a:t>
            </a:r>
            <a:r>
              <a:rPr lang="en-US" altLang="zh-CN" dirty="0"/>
              <a:t>ax</a:t>
            </a:r>
            <a:r>
              <a:rPr lang="zh-CN" altLang="en-US" dirty="0"/>
              <a:t>、</a:t>
            </a:r>
            <a:r>
              <a:rPr lang="en-US" altLang="zh-CN" dirty="0"/>
              <a:t>bx</a:t>
            </a:r>
            <a:r>
              <a:rPr lang="zh-CN" altLang="en-US" dirty="0"/>
              <a:t>的值）</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12443636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a:t>
            </a:r>
            <a:r>
              <a:rPr lang="en-US" altLang="zh-CN" dirty="0">
                <a:latin typeface="Arial" panose="020B0604020202020204" pitchFamily="34" charset="0"/>
              </a:rPr>
              <a:t>&gt;0</a:t>
            </a:r>
            <a:r>
              <a:rPr lang="zh-CN" altLang="en-US" dirty="0">
                <a:latin typeface="Arial" panose="020B0604020202020204" pitchFamily="34" charset="0"/>
              </a:rPr>
              <a:t>时，代表可分配的资源数目。</a:t>
            </a:r>
            <a:endParaRPr lang="en-US" altLang="zh-CN" dirty="0">
              <a:latin typeface="Arial" panose="020B0604020202020204" pitchFamily="34" charset="0"/>
            </a:endParaRPr>
          </a:p>
          <a:p>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的值减</a:t>
            </a:r>
            <a:r>
              <a:rPr lang="en-US" altLang="zh-CN" dirty="0">
                <a:latin typeface="Arial" panose="020B0604020202020204" pitchFamily="34" charset="0"/>
              </a:rPr>
              <a:t>1</a:t>
            </a:r>
            <a:r>
              <a:rPr lang="zh-CN" altLang="en-US" dirty="0">
                <a:latin typeface="Arial" panose="020B0604020202020204" pitchFamily="34" charset="0"/>
              </a:rPr>
              <a:t>后小于</a:t>
            </a:r>
            <a:r>
              <a:rPr lang="en-US" altLang="zh-CN" dirty="0">
                <a:latin typeface="Arial" panose="020B0604020202020204" pitchFamily="34" charset="0"/>
              </a:rPr>
              <a:t>0</a:t>
            </a:r>
            <a:r>
              <a:rPr lang="zh-CN" altLang="en-US" dirty="0">
                <a:latin typeface="Arial" panose="020B0604020202020204" pitchFamily="34" charset="0"/>
              </a:rPr>
              <a:t>，代表资源分配完毕，进程调用</a:t>
            </a:r>
            <a:r>
              <a:rPr lang="en-US" altLang="zh-CN" dirty="0">
                <a:latin typeface="Arial" panose="020B0604020202020204" pitchFamily="34" charset="0"/>
              </a:rPr>
              <a:t>block</a:t>
            </a:r>
            <a:r>
              <a:rPr lang="zh-CN" altLang="en-US" dirty="0">
                <a:latin typeface="Arial" panose="020B0604020202020204" pitchFamily="34" charset="0"/>
              </a:rPr>
              <a:t>原语进行自我阻塞，放弃处理机。避免了忙等现象，遵循了让权等待准则。</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130</a:t>
            </a:fld>
            <a:endParaRPr lang="zh-CN" altLang="en-US" dirty="0"/>
          </a:p>
        </p:txBody>
      </p:sp>
    </p:spTree>
    <p:extLst>
      <p:ext uri="{BB962C8B-B14F-4D97-AF65-F5344CB8AC3E}">
        <p14:creationId xmlns:p14="http://schemas.microsoft.com/office/powerpoint/2010/main" val="1769696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a:t>
            </a:r>
            <a:r>
              <a:rPr lang="en-US" altLang="zh-CN" sz="1200" b="1" dirty="0"/>
              <a:t>≤</a:t>
            </a:r>
            <a:r>
              <a:rPr lang="en-US" altLang="zh-CN" dirty="0">
                <a:latin typeface="Arial" panose="020B0604020202020204" pitchFamily="34" charset="0"/>
              </a:rPr>
              <a:t>0</a:t>
            </a:r>
            <a:r>
              <a:rPr lang="zh-CN" altLang="en-US" dirty="0">
                <a:latin typeface="Arial" panose="020B0604020202020204" pitchFamily="34" charset="0"/>
              </a:rPr>
              <a:t>时，它的绝对值代表的是阻塞的进程数。</a:t>
            </a: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panose="020B0604020202020204" pitchFamily="34" charset="0"/>
              </a:rPr>
              <a:t>当</a:t>
            </a:r>
            <a:r>
              <a:rPr lang="en-US" altLang="zh-CN" dirty="0" err="1">
                <a:latin typeface="Arial" panose="020B0604020202020204" pitchFamily="34" charset="0"/>
              </a:rPr>
              <a:t>S.value</a:t>
            </a:r>
            <a:r>
              <a:rPr lang="zh-CN" altLang="en-US" dirty="0">
                <a:latin typeface="Arial" panose="020B0604020202020204" pitchFamily="34" charset="0"/>
              </a:rPr>
              <a:t>的值加</a:t>
            </a:r>
            <a:r>
              <a:rPr lang="en-US" altLang="zh-CN" dirty="0">
                <a:latin typeface="Arial" panose="020B0604020202020204" pitchFamily="34" charset="0"/>
              </a:rPr>
              <a:t>1</a:t>
            </a:r>
            <a:r>
              <a:rPr lang="zh-CN" altLang="en-US" dirty="0">
                <a:latin typeface="Arial" panose="020B0604020202020204" pitchFamily="34" charset="0"/>
              </a:rPr>
              <a:t>后大于</a:t>
            </a:r>
            <a:r>
              <a:rPr lang="en-US" altLang="zh-CN" dirty="0">
                <a:latin typeface="Arial" panose="020B0604020202020204" pitchFamily="34" charset="0"/>
              </a:rPr>
              <a:t>0</a:t>
            </a:r>
            <a:r>
              <a:rPr lang="zh-CN" altLang="en-US" dirty="0">
                <a:latin typeface="Arial" panose="020B0604020202020204" pitchFamily="34" charset="0"/>
              </a:rPr>
              <a:t>，代表没有进程在阻塞队列中等待</a:t>
            </a:r>
            <a:endParaRPr lang="en-US"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131</a:t>
            </a:fld>
            <a:endParaRPr lang="zh-CN" altLang="en-US" dirty="0"/>
          </a:p>
        </p:txBody>
      </p:sp>
    </p:spTree>
    <p:extLst>
      <p:ext uri="{BB962C8B-B14F-4D97-AF65-F5344CB8AC3E}">
        <p14:creationId xmlns:p14="http://schemas.microsoft.com/office/powerpoint/2010/main" val="30551544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4C726FC3-72D1-4366-937A-B7D7BB9D8CB5}"/>
              </a:ext>
            </a:extLst>
          </p:cNvPr>
          <p:cNvSpPr>
            <a:spLocks noGrp="1" noRot="1" noChangeAspect="1" noTextEdit="1"/>
          </p:cNvSpPr>
          <p:nvPr>
            <p:ph type="sldImg"/>
          </p:nvPr>
        </p:nvSpPr>
        <p:spPr>
          <a:xfrm>
            <a:off x="917575" y="744538"/>
            <a:ext cx="4962525" cy="3722687"/>
          </a:xfrm>
          <a:ln/>
        </p:spPr>
      </p:sp>
      <p:sp>
        <p:nvSpPr>
          <p:cNvPr id="154627" name="备注占位符 2">
            <a:extLst>
              <a:ext uri="{FF2B5EF4-FFF2-40B4-BE49-F238E27FC236}">
                <a16:creationId xmlns:a16="http://schemas.microsoft.com/office/drawing/2014/main" id="{C63CD0F5-1287-402B-9FF3-FA47C9A535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dirty="0" err="1">
                <a:latin typeface="Arial" panose="020B0604020202020204" pitchFamily="34" charset="0"/>
              </a:rPr>
              <a:t>parbegin</a:t>
            </a:r>
            <a:r>
              <a:rPr lang="en-US" altLang="zh-CN" dirty="0">
                <a:latin typeface="Arial" panose="020B0604020202020204" pitchFamily="34" charset="0"/>
              </a:rPr>
              <a:t> </a:t>
            </a:r>
            <a:r>
              <a:rPr lang="zh-CN" altLang="en-US" dirty="0">
                <a:latin typeface="Arial" panose="020B0604020202020204" pitchFamily="34" charset="0"/>
              </a:rPr>
              <a:t>与</a:t>
            </a:r>
            <a:r>
              <a:rPr lang="en-US" altLang="zh-CN" i="1" dirty="0" err="1">
                <a:latin typeface="Arial" panose="020B0604020202020204" pitchFamily="34" charset="0"/>
              </a:rPr>
              <a:t>parend</a:t>
            </a:r>
            <a:r>
              <a:rPr lang="zh-CN" altLang="en-US" dirty="0">
                <a:latin typeface="Arial" panose="020B0604020202020204" pitchFamily="34" charset="0"/>
              </a:rPr>
              <a:t>配对使用</a:t>
            </a:r>
            <a:r>
              <a:rPr lang="en-US" altLang="zh-CN" dirty="0">
                <a:latin typeface="Arial" panose="020B0604020202020204" pitchFamily="34" charset="0"/>
              </a:rPr>
              <a:t>,</a:t>
            </a:r>
            <a:r>
              <a:rPr lang="zh-CN" altLang="en-US" dirty="0">
                <a:latin typeface="Arial" panose="020B0604020202020204" pitchFamily="34" charset="0"/>
              </a:rPr>
              <a:t>它们之间的语句并发执行</a:t>
            </a:r>
          </a:p>
        </p:txBody>
      </p:sp>
      <p:sp>
        <p:nvSpPr>
          <p:cNvPr id="154628" name="灯片编号占位符 3">
            <a:extLst>
              <a:ext uri="{FF2B5EF4-FFF2-40B4-BE49-F238E27FC236}">
                <a16:creationId xmlns:a16="http://schemas.microsoft.com/office/drawing/2014/main" id="{920117AD-D020-4C78-8491-0CFDD4A436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C877740-050C-4B42-BAD7-18BF963C7355}" type="slidenum">
              <a:rPr lang="en-US" altLang="zh-CN"/>
              <a:pPr>
                <a:spcBef>
                  <a:spcPct val="0"/>
                </a:spcBef>
              </a:pPr>
              <a:t>135</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最后，进程</a:t>
            </a:r>
            <a:r>
              <a:rPr lang="en-US" altLang="zh-CN" dirty="0"/>
              <a:t>A</a:t>
            </a:r>
            <a:r>
              <a:rPr lang="zh-CN" altLang="en-US" dirty="0"/>
              <a:t>和</a:t>
            </a:r>
            <a:r>
              <a:rPr lang="en-US" altLang="zh-CN" dirty="0"/>
              <a:t>B</a:t>
            </a:r>
            <a:r>
              <a:rPr lang="zh-CN" altLang="en-US" dirty="0"/>
              <a:t>就处于僵持状态，在无外力作用下，两个进程都无法从僵持状态中解脱出来，这此</a:t>
            </a:r>
            <a:r>
              <a:rPr lang="en-US" altLang="zh-CN" dirty="0"/>
              <a:t>A</a:t>
            </a:r>
            <a:r>
              <a:rPr lang="zh-CN" altLang="en-US" dirty="0"/>
              <a:t>和</a:t>
            </a:r>
            <a:r>
              <a:rPr lang="en-US" altLang="zh-CN" dirty="0"/>
              <a:t>B</a:t>
            </a:r>
            <a:r>
              <a:rPr lang="zh-CN" altLang="en-US" dirty="0"/>
              <a:t>进入死锁状态。</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138</a:t>
            </a:fld>
            <a:endParaRPr lang="zh-CN" altLang="en-US" dirty="0"/>
          </a:p>
        </p:txBody>
      </p:sp>
    </p:spTree>
    <p:extLst>
      <p:ext uri="{BB962C8B-B14F-4D97-AF65-F5344CB8AC3E}">
        <p14:creationId xmlns:p14="http://schemas.microsoft.com/office/powerpoint/2010/main" val="4036778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同时申请多种资源，阻塞时放到哪个信息量的阻塞队列中？</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140</a:t>
            </a:fld>
            <a:endParaRPr lang="zh-CN" altLang="en-US" dirty="0"/>
          </a:p>
        </p:txBody>
      </p:sp>
    </p:spTree>
    <p:extLst>
      <p:ext uri="{BB962C8B-B14F-4D97-AF65-F5344CB8AC3E}">
        <p14:creationId xmlns:p14="http://schemas.microsoft.com/office/powerpoint/2010/main" val="25193490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5584697E-1DFD-4CAF-BDC7-141F736EB847}"/>
              </a:ext>
            </a:extLst>
          </p:cNvPr>
          <p:cNvSpPr>
            <a:spLocks noGrp="1" noRot="1" noChangeAspect="1" noTextEdit="1"/>
          </p:cNvSpPr>
          <p:nvPr>
            <p:ph type="sldImg"/>
          </p:nvPr>
        </p:nvSpPr>
        <p:spPr>
          <a:xfrm>
            <a:off x="917575" y="744538"/>
            <a:ext cx="4962525" cy="3722687"/>
          </a:xfrm>
          <a:ln/>
        </p:spPr>
      </p:sp>
      <p:sp>
        <p:nvSpPr>
          <p:cNvPr id="161795" name="备注占位符 2">
            <a:extLst>
              <a:ext uri="{FF2B5EF4-FFF2-40B4-BE49-F238E27FC236}">
                <a16:creationId xmlns:a16="http://schemas.microsoft.com/office/drawing/2014/main" id="{ABF34411-1EDE-4D25-B5C5-6EDBEC2989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61796" name="灯片编号占位符 3">
            <a:extLst>
              <a:ext uri="{FF2B5EF4-FFF2-40B4-BE49-F238E27FC236}">
                <a16:creationId xmlns:a16="http://schemas.microsoft.com/office/drawing/2014/main" id="{4E1A2CCA-EBFB-411A-A0FE-D0CE3066D3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17ABC0-01E4-4D57-9AD8-8BC0DF69A480}" type="slidenum">
              <a:rPr lang="en-US" altLang="zh-CN"/>
              <a:pPr>
                <a:spcBef>
                  <a:spcPct val="0"/>
                </a:spcBef>
              </a:pPr>
              <a:t>141</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B86E7223-6F7D-4915-85C5-786C2EAB20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1E92A80-2FAD-4D4E-8A77-6854B68F8494}" type="slidenum">
              <a:rPr lang="en-US" altLang="zh-CN"/>
              <a:pPr>
                <a:spcBef>
                  <a:spcPct val="0"/>
                </a:spcBef>
              </a:pPr>
              <a:t>142</a:t>
            </a:fld>
            <a:endParaRPr lang="en-US" altLang="zh-CN"/>
          </a:p>
        </p:txBody>
      </p:sp>
      <p:sp>
        <p:nvSpPr>
          <p:cNvPr id="163843" name="Rectangle 2">
            <a:extLst>
              <a:ext uri="{FF2B5EF4-FFF2-40B4-BE49-F238E27FC236}">
                <a16:creationId xmlns:a16="http://schemas.microsoft.com/office/drawing/2014/main" id="{005CB9C2-6F7B-4B0C-92A0-870AC8A39E4A}"/>
              </a:ext>
            </a:extLst>
          </p:cNvPr>
          <p:cNvSpPr>
            <a:spLocks noGrp="1" noRot="1" noChangeAspect="1" noChangeArrowheads="1" noTextEdit="1"/>
          </p:cNvSpPr>
          <p:nvPr>
            <p:ph type="sldImg"/>
          </p:nvPr>
        </p:nvSpPr>
        <p:spPr>
          <a:xfrm>
            <a:off x="917575" y="744538"/>
            <a:ext cx="4962525" cy="3722687"/>
          </a:xfrm>
          <a:solidFill>
            <a:srgbClr val="FFFFFF"/>
          </a:solidFill>
          <a:ln/>
        </p:spPr>
      </p:sp>
      <p:sp>
        <p:nvSpPr>
          <p:cNvPr id="163844" name="Rectangle 3">
            <a:extLst>
              <a:ext uri="{FF2B5EF4-FFF2-40B4-BE49-F238E27FC236}">
                <a16:creationId xmlns:a16="http://schemas.microsoft.com/office/drawing/2014/main" id="{29831D36-BB0C-4BBD-84E5-4A5371C57423}"/>
              </a:ext>
            </a:extLst>
          </p:cNvPr>
          <p:cNvSpPr>
            <a:spLocks noGrp="1" noChangeArrowheads="1"/>
          </p:cNvSpPr>
          <p:nvPr>
            <p:ph type="body" idx="1"/>
          </p:nvPr>
        </p:nvSpPr>
        <p:spPr>
          <a:xfrm>
            <a:off x="906463" y="4716463"/>
            <a:ext cx="4984750" cy="4467225"/>
          </a:xfrm>
          <a:solidFill>
            <a:srgbClr val="FFFFFF"/>
          </a:solidFill>
          <a:ln>
            <a:solidFill>
              <a:srgbClr val="000000"/>
            </a:solidFill>
          </a:ln>
        </p:spPr>
        <p:txBody>
          <a:bodyPr lIns="86621" tIns="43311" rIns="86621" bIns="43311"/>
          <a:lstStyle/>
          <a:p>
            <a:pPr>
              <a:lnSpc>
                <a:spcPct val="90000"/>
              </a:lnSpc>
              <a:spcBef>
                <a:spcPct val="0"/>
              </a:spcBef>
            </a:pPr>
            <a:r>
              <a:rPr lang="en-US" altLang="zh-CN" sz="2200" b="1" dirty="0">
                <a:latin typeface="Arial" panose="020B0604020202020204" pitchFamily="34" charset="0"/>
                <a:ea typeface="楷体_GB2312" pitchFamily="49" charset="-122"/>
              </a:rPr>
              <a:t> </a:t>
            </a:r>
            <a:r>
              <a:rPr lang="zh-CN" altLang="en-US" sz="2200" b="1" dirty="0">
                <a:latin typeface="Arial" panose="020B0604020202020204" pitchFamily="34" charset="0"/>
                <a:ea typeface="楷体_GB2312" pitchFamily="49" charset="-122"/>
              </a:rPr>
              <a:t>并将进程的程序计数器指向</a:t>
            </a:r>
            <a:r>
              <a:rPr lang="en-US" altLang="zh-CN" sz="2200" b="1" dirty="0" err="1">
                <a:latin typeface="Arial" panose="020B0604020202020204" pitchFamily="34" charset="0"/>
                <a:ea typeface="楷体_GB2312" pitchFamily="49" charset="-122"/>
              </a:rPr>
              <a:t>Swait</a:t>
            </a:r>
            <a:r>
              <a:rPr lang="zh-CN" altLang="en-US" sz="2200" b="1" dirty="0">
                <a:latin typeface="Arial" panose="020B0604020202020204" pitchFamily="34" charset="0"/>
                <a:ea typeface="楷体_GB2312" pitchFamily="49" charset="-122"/>
              </a:rPr>
              <a:t>操作的开始。</a:t>
            </a:r>
            <a:endParaRPr lang="en-US" altLang="zh-CN" sz="2200" b="1" dirty="0">
              <a:latin typeface="Arial" panose="020B0604020202020204" pitchFamily="34" charset="0"/>
              <a:ea typeface="楷体_GB2312" pitchFamily="49" charset="-122"/>
            </a:endParaRPr>
          </a:p>
          <a:p>
            <a:pPr>
              <a:lnSpc>
                <a:spcPct val="90000"/>
              </a:lnSpc>
              <a:spcBef>
                <a:spcPct val="0"/>
              </a:spcBef>
            </a:pPr>
            <a:r>
              <a:rPr lang="en-US" altLang="zh-CN" sz="2400" b="1" dirty="0">
                <a:ea typeface="楷体_GB2312" pitchFamily="49" charset="-122"/>
              </a:rPr>
              <a:t>wait</a:t>
            </a:r>
            <a:r>
              <a:rPr lang="zh-CN" altLang="en-US" sz="2400" b="1" dirty="0">
                <a:ea typeface="楷体_GB2312" pitchFamily="49" charset="-122"/>
              </a:rPr>
              <a:t>的处理是</a:t>
            </a:r>
            <a:r>
              <a:rPr lang="en-US" altLang="zh-CN" sz="2400" b="1" dirty="0">
                <a:ea typeface="楷体_GB2312" pitchFamily="49" charset="-122"/>
              </a:rPr>
              <a:t>s</a:t>
            </a:r>
            <a:r>
              <a:rPr lang="zh-CN" altLang="en-US" sz="2400" b="1" dirty="0">
                <a:ea typeface="楷体_GB2312" pitchFamily="49" charset="-122"/>
              </a:rPr>
              <a:t>先减</a:t>
            </a:r>
            <a:r>
              <a:rPr lang="en-US" altLang="zh-CN" sz="2400" b="1" dirty="0">
                <a:ea typeface="楷体_GB2312" pitchFamily="49" charset="-122"/>
              </a:rPr>
              <a:t>1</a:t>
            </a:r>
            <a:r>
              <a:rPr lang="zh-CN" altLang="en-US" sz="2400" b="1" dirty="0">
                <a:ea typeface="楷体_GB2312" pitchFamily="49" charset="-122"/>
              </a:rPr>
              <a:t>，再判断是否</a:t>
            </a:r>
            <a:r>
              <a:rPr lang="en-US" altLang="zh-CN" sz="2400" b="1" dirty="0">
                <a:ea typeface="楷体_GB2312" pitchFamily="49" charset="-122"/>
              </a:rPr>
              <a:t>&lt;0</a:t>
            </a:r>
            <a:r>
              <a:rPr lang="zh-CN" altLang="en-US" sz="2400" b="1" dirty="0">
                <a:ea typeface="楷体_GB2312" pitchFamily="49" charset="-122"/>
              </a:rPr>
              <a:t>，若是就进入阻塞队列。如果要不阻塞，则</a:t>
            </a:r>
            <a:r>
              <a:rPr lang="en-US" altLang="zh-CN" sz="2400" b="1" dirty="0">
                <a:ea typeface="楷体_GB2312" pitchFamily="49" charset="-122"/>
              </a:rPr>
              <a:t>s</a:t>
            </a:r>
            <a:r>
              <a:rPr lang="zh-CN" altLang="en-US" sz="2400" b="1" dirty="0">
                <a:ea typeface="楷体_GB2312" pitchFamily="49" charset="-122"/>
              </a:rPr>
              <a:t>的初始值需要</a:t>
            </a:r>
            <a:r>
              <a:rPr lang="en-US" altLang="zh-CN" sz="2400" b="1" dirty="0">
                <a:ea typeface="楷体_GB2312" pitchFamily="49" charset="-122"/>
              </a:rPr>
              <a:t>&gt;=1</a:t>
            </a:r>
            <a:endParaRPr lang="zh-CN" altLang="en-US" sz="2200" b="1" dirty="0">
              <a:latin typeface="Arial" panose="020B0604020202020204" pitchFamily="34" charset="0"/>
              <a:ea typeface="楷体_GB2312" pitchFamily="49" charset="-122"/>
            </a:endParaRPr>
          </a:p>
          <a:p>
            <a:endParaRPr lang="en-US" altLang="zh-CN" dirty="0">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sem_init</a:t>
            </a:r>
            <a:r>
              <a:rPr lang="en-US" altLang="zh-CN" dirty="0"/>
              <a:t>(</a:t>
            </a:r>
            <a:r>
              <a:rPr lang="en-US" altLang="zh-CN" dirty="0" err="1"/>
              <a:t>sem_t</a:t>
            </a:r>
            <a:r>
              <a:rPr lang="en-US" altLang="zh-CN" dirty="0"/>
              <a:t> *</a:t>
            </a:r>
            <a:r>
              <a:rPr lang="en-US" altLang="zh-CN" dirty="0" err="1"/>
              <a:t>sem</a:t>
            </a:r>
            <a:r>
              <a:rPr lang="en-US" altLang="zh-CN" dirty="0"/>
              <a:t>, int </a:t>
            </a:r>
            <a:r>
              <a:rPr lang="en-US" altLang="zh-CN" dirty="0" err="1"/>
              <a:t>pshared</a:t>
            </a:r>
            <a:r>
              <a:rPr lang="en-US" altLang="zh-CN" dirty="0"/>
              <a:t>, unsigned int value);</a:t>
            </a:r>
            <a:r>
              <a:rPr lang="zh-CN" altLang="en-US" dirty="0"/>
              <a:t>，其中</a:t>
            </a:r>
            <a:r>
              <a:rPr lang="en-US" altLang="zh-CN" dirty="0" err="1"/>
              <a:t>sem</a:t>
            </a:r>
            <a:r>
              <a:rPr lang="zh-CN" altLang="en-US" dirty="0"/>
              <a:t>是要初始化的信号量，</a:t>
            </a:r>
            <a:r>
              <a:rPr lang="en-US" altLang="zh-CN" dirty="0" err="1"/>
              <a:t>pshared</a:t>
            </a:r>
            <a:r>
              <a:rPr lang="zh-CN" altLang="en-US" dirty="0"/>
              <a:t>表示此信号量是在进程间共享还是线程间共享，</a:t>
            </a:r>
            <a:r>
              <a:rPr lang="en-US" altLang="zh-CN" dirty="0"/>
              <a:t>value</a:t>
            </a:r>
            <a:r>
              <a:rPr lang="zh-CN" altLang="en-US" dirty="0"/>
              <a:t>是信号量的初始值。</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sem_destroy</a:t>
            </a:r>
            <a:r>
              <a:rPr lang="en-US" altLang="zh-CN" dirty="0"/>
              <a:t>(</a:t>
            </a:r>
            <a:r>
              <a:rPr lang="en-US" altLang="zh-CN" dirty="0" err="1"/>
              <a:t>sem_t</a:t>
            </a:r>
            <a:r>
              <a:rPr lang="en-US" altLang="zh-CN" dirty="0"/>
              <a:t> *</a:t>
            </a:r>
            <a:r>
              <a:rPr lang="en-US" altLang="zh-CN" dirty="0" err="1"/>
              <a:t>sem</a:t>
            </a:r>
            <a:r>
              <a:rPr lang="en-US" altLang="zh-CN" dirty="0"/>
              <a:t>);,</a:t>
            </a:r>
            <a:r>
              <a:rPr lang="zh-CN" altLang="en-US" dirty="0"/>
              <a:t>其中</a:t>
            </a:r>
            <a:r>
              <a:rPr lang="en-US" altLang="zh-CN" dirty="0" err="1"/>
              <a:t>sem</a:t>
            </a:r>
            <a:r>
              <a:rPr lang="zh-CN" altLang="en-US" dirty="0"/>
              <a:t>是要销毁的信号量。只有用</a:t>
            </a:r>
            <a:r>
              <a:rPr lang="en-US" altLang="zh-CN" dirty="0" err="1"/>
              <a:t>sem_init</a:t>
            </a:r>
            <a:r>
              <a:rPr lang="zh-CN" altLang="en-US" dirty="0"/>
              <a:t>初始化的信号量才能用</a:t>
            </a:r>
            <a:r>
              <a:rPr lang="en-US" altLang="zh-CN" dirty="0" err="1"/>
              <a:t>sem_destroy</a:t>
            </a:r>
            <a:r>
              <a:rPr lang="zh-CN" altLang="en-US" dirty="0"/>
              <a:t>销毁。</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sem_wait</a:t>
            </a:r>
            <a:r>
              <a:rPr lang="en-US" altLang="zh-CN" dirty="0"/>
              <a:t>(</a:t>
            </a:r>
            <a:r>
              <a:rPr lang="en-US" altLang="zh-CN" dirty="0" err="1"/>
              <a:t>sem_t</a:t>
            </a:r>
            <a:r>
              <a:rPr lang="en-US" altLang="zh-CN" dirty="0"/>
              <a:t> *</a:t>
            </a:r>
            <a:r>
              <a:rPr lang="en-US" altLang="zh-CN" dirty="0" err="1"/>
              <a:t>sem</a:t>
            </a:r>
            <a:r>
              <a:rPr lang="en-US" altLang="zh-CN" dirty="0"/>
              <a:t>);</a:t>
            </a:r>
            <a:r>
              <a:rPr lang="zh-CN" altLang="en-US" dirty="0"/>
              <a:t>等待信号量，如果信号量的值大于</a:t>
            </a:r>
            <a:r>
              <a:rPr lang="en-US" altLang="zh-CN" dirty="0"/>
              <a:t>0,</a:t>
            </a:r>
            <a:r>
              <a:rPr lang="zh-CN" altLang="en-US" dirty="0"/>
              <a:t>将信号量的值减</a:t>
            </a:r>
            <a:r>
              <a:rPr lang="en-US" altLang="zh-CN" dirty="0"/>
              <a:t>1,</a:t>
            </a:r>
            <a:r>
              <a:rPr lang="zh-CN" altLang="en-US" dirty="0"/>
              <a:t>立即返回。如果信号量的值为</a:t>
            </a:r>
            <a:r>
              <a:rPr lang="en-US" altLang="zh-CN" dirty="0"/>
              <a:t>0,</a:t>
            </a:r>
            <a:r>
              <a:rPr lang="zh-CN" altLang="en-US" dirty="0"/>
              <a:t>则线程阻塞。相当于</a:t>
            </a:r>
            <a:r>
              <a:rPr lang="en-US" altLang="zh-CN" dirty="0"/>
              <a:t>P</a:t>
            </a:r>
            <a:r>
              <a:rPr lang="zh-CN" altLang="en-US" dirty="0"/>
              <a:t>操作。成功返回</a:t>
            </a:r>
            <a:r>
              <a:rPr lang="en-US" altLang="zh-CN" dirty="0"/>
              <a:t>0,</a:t>
            </a:r>
            <a:r>
              <a:rPr lang="zh-CN" altLang="en-US" dirty="0"/>
              <a:t>失败返回</a:t>
            </a:r>
            <a:r>
              <a:rPr lang="en-US" altLang="zh-CN" dirty="0"/>
              <a:t>-1</a:t>
            </a:r>
            <a:r>
              <a:rPr lang="zh-CN"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int </a:t>
            </a:r>
            <a:r>
              <a:rPr lang="en-US" altLang="zh-CN" dirty="0" err="1"/>
              <a:t>sem_post</a:t>
            </a:r>
            <a:r>
              <a:rPr lang="en-US" altLang="zh-CN" dirty="0"/>
              <a:t>(</a:t>
            </a:r>
            <a:r>
              <a:rPr lang="en-US" altLang="zh-CN" dirty="0" err="1"/>
              <a:t>sem_t</a:t>
            </a:r>
            <a:r>
              <a:rPr lang="en-US" altLang="zh-CN" dirty="0"/>
              <a:t> *</a:t>
            </a:r>
            <a:r>
              <a:rPr lang="en-US" altLang="zh-CN" dirty="0" err="1"/>
              <a:t>sem</a:t>
            </a:r>
            <a:r>
              <a:rPr lang="en-US" altLang="zh-CN" dirty="0"/>
              <a:t>); </a:t>
            </a:r>
            <a:r>
              <a:rPr lang="zh-CN" altLang="en-US" dirty="0"/>
              <a:t>释放信号量，让信号量的值加</a:t>
            </a:r>
            <a:r>
              <a:rPr lang="en-US" altLang="zh-CN" dirty="0"/>
              <a:t>1</a:t>
            </a:r>
            <a:r>
              <a:rPr lang="zh-CN" altLang="en-US" dirty="0"/>
              <a:t>。相当于</a:t>
            </a:r>
            <a:r>
              <a:rPr lang="en-US" altLang="zh-CN" dirty="0"/>
              <a:t>V</a:t>
            </a:r>
            <a:r>
              <a:rPr lang="zh-CN" altLang="en-US" dirty="0"/>
              <a:t>操作。</a:t>
            </a:r>
          </a:p>
        </p:txBody>
      </p:sp>
      <p:sp>
        <p:nvSpPr>
          <p:cNvPr id="4" name="灯片编号占位符 3"/>
          <p:cNvSpPr>
            <a:spLocks noGrp="1"/>
          </p:cNvSpPr>
          <p:nvPr>
            <p:ph type="sldNum" sz="quarter" idx="5"/>
          </p:nvPr>
        </p:nvSpPr>
        <p:spPr/>
        <p:txBody>
          <a:bodyPr/>
          <a:lstStyle/>
          <a:p>
            <a:fld id="{2633B841-24E6-44A0-840F-30C4FE273853}" type="slidenum">
              <a:rPr lang="zh-CN" altLang="en-US" smtClean="0"/>
              <a:t>149</a:t>
            </a:fld>
            <a:endParaRPr lang="zh-CN" altLang="en-US"/>
          </a:p>
        </p:txBody>
      </p:sp>
    </p:spTree>
    <p:extLst>
      <p:ext uri="{BB962C8B-B14F-4D97-AF65-F5344CB8AC3E}">
        <p14:creationId xmlns:p14="http://schemas.microsoft.com/office/powerpoint/2010/main" val="27411681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a:extLst>
              <a:ext uri="{FF2B5EF4-FFF2-40B4-BE49-F238E27FC236}">
                <a16:creationId xmlns:a16="http://schemas.microsoft.com/office/drawing/2014/main" id="{DED45E93-E20A-4546-A762-56F11015A542}"/>
              </a:ext>
            </a:extLst>
          </p:cNvPr>
          <p:cNvSpPr>
            <a:spLocks noGrp="1" noRot="1" noChangeAspect="1" noTextEdit="1"/>
          </p:cNvSpPr>
          <p:nvPr>
            <p:ph type="sldImg"/>
          </p:nvPr>
        </p:nvSpPr>
        <p:spPr>
          <a:xfrm>
            <a:off x="917575" y="744538"/>
            <a:ext cx="4962525" cy="3722687"/>
          </a:xfrm>
          <a:ln/>
        </p:spPr>
      </p:sp>
      <p:sp>
        <p:nvSpPr>
          <p:cNvPr id="173059" name="备注占位符 2">
            <a:extLst>
              <a:ext uri="{FF2B5EF4-FFF2-40B4-BE49-F238E27FC236}">
                <a16:creationId xmlns:a16="http://schemas.microsoft.com/office/drawing/2014/main" id="{CD9C4457-6396-4427-A2E1-EA067D46E6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73060" name="灯片编号占位符 3">
            <a:extLst>
              <a:ext uri="{FF2B5EF4-FFF2-40B4-BE49-F238E27FC236}">
                <a16:creationId xmlns:a16="http://schemas.microsoft.com/office/drawing/2014/main" id="{A2B55002-5842-4E20-AA6B-BAA03C2CA3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65E21C-78D5-49B7-9460-2D799DCF7469}" type="slidenum">
              <a:rPr lang="en-US" altLang="zh-CN"/>
              <a:pPr/>
              <a:t>151</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833A21EF-20CB-4B30-BEA4-151CFDF943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7CB927-0818-4088-9178-6D3384A8B821}" type="slidenum">
              <a:rPr lang="en-US" altLang="zh-CN"/>
              <a:pPr>
                <a:spcBef>
                  <a:spcPct val="0"/>
                </a:spcBef>
              </a:pPr>
              <a:t>152</a:t>
            </a:fld>
            <a:endParaRPr lang="en-US" altLang="zh-CN"/>
          </a:p>
        </p:txBody>
      </p:sp>
      <p:sp>
        <p:nvSpPr>
          <p:cNvPr id="175107" name="Rectangle 2">
            <a:extLst>
              <a:ext uri="{FF2B5EF4-FFF2-40B4-BE49-F238E27FC236}">
                <a16:creationId xmlns:a16="http://schemas.microsoft.com/office/drawing/2014/main" id="{74AC45F0-EC29-4B80-907E-74D8881DBE9E}"/>
              </a:ext>
            </a:extLst>
          </p:cNvPr>
          <p:cNvSpPr>
            <a:spLocks noGrp="1" noRot="1" noChangeAspect="1" noChangeArrowheads="1" noTextEdit="1"/>
          </p:cNvSpPr>
          <p:nvPr>
            <p:ph type="sldImg"/>
          </p:nvPr>
        </p:nvSpPr>
        <p:spPr>
          <a:xfrm>
            <a:off x="917575" y="744538"/>
            <a:ext cx="4962525" cy="3722687"/>
          </a:xfrm>
          <a:ln/>
        </p:spPr>
      </p:sp>
      <p:sp>
        <p:nvSpPr>
          <p:cNvPr id="175108" name="Rectangle 3">
            <a:extLst>
              <a:ext uri="{FF2B5EF4-FFF2-40B4-BE49-F238E27FC236}">
                <a16:creationId xmlns:a16="http://schemas.microsoft.com/office/drawing/2014/main" id="{FACB31E7-DAC4-40B0-9684-E9D5CC73E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a:t>
            </a:fld>
            <a:endParaRPr lang="zh-CN" altLang="en-US" dirty="0"/>
          </a:p>
        </p:txBody>
      </p:sp>
    </p:spTree>
    <p:extLst>
      <p:ext uri="{BB962C8B-B14F-4D97-AF65-F5344CB8AC3E}">
        <p14:creationId xmlns:p14="http://schemas.microsoft.com/office/powerpoint/2010/main" val="34017199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a:t>
            </a:r>
            <a:r>
              <a:rPr lang="zh-CN" altLang="en-US" dirty="0"/>
              <a:t>个前趋关系，设置</a:t>
            </a:r>
            <a:r>
              <a:rPr lang="en-US" altLang="zh-CN" dirty="0"/>
              <a:t>7</a:t>
            </a:r>
            <a:r>
              <a:rPr lang="zh-CN" altLang="en-US" dirty="0"/>
              <a:t>个信号量</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153</a:t>
            </a:fld>
            <a:endParaRPr lang="zh-CN" altLang="en-US" dirty="0"/>
          </a:p>
        </p:txBody>
      </p:sp>
    </p:spTree>
    <p:extLst>
      <p:ext uri="{BB962C8B-B14F-4D97-AF65-F5344CB8AC3E}">
        <p14:creationId xmlns:p14="http://schemas.microsoft.com/office/powerpoint/2010/main" val="27284406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虽然可以利用软件方法解决诸进程互斥进入临界区的问题，但有一定难度，并且存在很大的局限性，因而现在已很少采用。相应地，目前许多计算机已提供了一些特殊的硬件指令，允许对一个字中的内容进行检测和修正，或者是对两个字的内容进行交换等。可利用这些特殊的指令来解决临界区问题。 </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155</a:t>
            </a:fld>
            <a:endParaRPr lang="zh-CN" altLang="en-US" dirty="0"/>
          </a:p>
        </p:txBody>
      </p:sp>
    </p:spTree>
    <p:extLst>
      <p:ext uri="{BB962C8B-B14F-4D97-AF65-F5344CB8AC3E}">
        <p14:creationId xmlns:p14="http://schemas.microsoft.com/office/powerpoint/2010/main" val="39451822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a:extLst>
              <a:ext uri="{FF2B5EF4-FFF2-40B4-BE49-F238E27FC236}">
                <a16:creationId xmlns:a16="http://schemas.microsoft.com/office/drawing/2014/main" id="{3DB88F21-55FE-4076-BB3C-64D476D54B55}"/>
              </a:ext>
            </a:extLst>
          </p:cNvPr>
          <p:cNvSpPr>
            <a:spLocks noGrp="1" noRot="1" noChangeAspect="1" noTextEdit="1"/>
          </p:cNvSpPr>
          <p:nvPr>
            <p:ph type="sldImg"/>
          </p:nvPr>
        </p:nvSpPr>
        <p:spPr>
          <a:xfrm>
            <a:off x="917575" y="744538"/>
            <a:ext cx="4962525" cy="3722687"/>
          </a:xfrm>
          <a:ln/>
        </p:spPr>
      </p:sp>
      <p:sp>
        <p:nvSpPr>
          <p:cNvPr id="180227" name="备注占位符 2">
            <a:extLst>
              <a:ext uri="{FF2B5EF4-FFF2-40B4-BE49-F238E27FC236}">
                <a16:creationId xmlns:a16="http://schemas.microsoft.com/office/drawing/2014/main" id="{30BD6461-12B5-4456-8EFC-7A0F90D4A4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开中断，则</a:t>
            </a:r>
            <a:r>
              <a:rPr lang="zh-CN" altLang="en-US" dirty="0">
                <a:latin typeface="Arial" panose="020B0604020202020204" pitchFamily="34" charset="0"/>
                <a:hlinkClick r:id="rId3"/>
              </a:rPr>
              <a:t>中断服务程序</a:t>
            </a:r>
            <a:r>
              <a:rPr lang="zh-CN" altLang="en-US" dirty="0">
                <a:latin typeface="Arial" panose="020B0604020202020204" pitchFamily="34" charset="0"/>
              </a:rPr>
              <a:t>能够被运行，</a:t>
            </a:r>
            <a:br>
              <a:rPr lang="zh-CN" altLang="en-US" dirty="0">
                <a:latin typeface="Arial" panose="020B0604020202020204" pitchFamily="34" charset="0"/>
              </a:rPr>
            </a:br>
            <a:r>
              <a:rPr lang="zh-CN" altLang="en-US" dirty="0">
                <a:latin typeface="Arial" panose="020B0604020202020204" pitchFamily="34" charset="0"/>
              </a:rPr>
              <a:t>关中断，则</a:t>
            </a:r>
            <a:r>
              <a:rPr lang="zh-CN" altLang="en-US" dirty="0">
                <a:latin typeface="Arial" panose="020B0604020202020204" pitchFamily="34" charset="0"/>
                <a:hlinkClick r:id="rId3"/>
              </a:rPr>
              <a:t>中断服务程序</a:t>
            </a:r>
            <a:r>
              <a:rPr lang="zh-CN" altLang="en-US" dirty="0">
                <a:latin typeface="Arial" panose="020B0604020202020204" pitchFamily="34" charset="0"/>
              </a:rPr>
              <a:t>永不能被运行</a:t>
            </a:r>
          </a:p>
        </p:txBody>
      </p:sp>
      <p:sp>
        <p:nvSpPr>
          <p:cNvPr id="180228" name="灯片编号占位符 3">
            <a:extLst>
              <a:ext uri="{FF2B5EF4-FFF2-40B4-BE49-F238E27FC236}">
                <a16:creationId xmlns:a16="http://schemas.microsoft.com/office/drawing/2014/main" id="{2B6E2FB5-2F7C-4470-84D3-00C144BDC2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E008BC-8E1F-450D-9614-7FDBB9CFF4E6}" type="slidenum">
              <a:rPr lang="en-US" altLang="zh-CN"/>
              <a:pPr>
                <a:spcBef>
                  <a:spcPct val="0"/>
                </a:spcBef>
              </a:pPr>
              <a:t>156</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Wingdings" panose="05000000000000000000" pitchFamily="2" charset="2"/>
              <a:buNone/>
            </a:pPr>
            <a:r>
              <a:rPr lang="zh-CN" altLang="en-US" sz="1100" dirty="0"/>
              <a:t>① </a:t>
            </a:r>
            <a:r>
              <a:rPr lang="zh-CN" altLang="en-US" sz="1200" dirty="0"/>
              <a:t>滥用关中断权力可能导致严重后果；</a:t>
            </a:r>
            <a:endParaRPr lang="en-US" altLang="zh-CN" sz="1200" dirty="0"/>
          </a:p>
          <a:p>
            <a:pPr marL="457200" lvl="1" indent="0">
              <a:buFont typeface="Wingdings" panose="05000000000000000000" pitchFamily="2" charset="2"/>
              <a:buNone/>
            </a:pPr>
            <a:r>
              <a:rPr lang="zh-CN" altLang="en-US" sz="1200" dirty="0"/>
              <a:t>② 关中断时间过长，会影响系统效率，限制了处理器交叉执行程序的能力；</a:t>
            </a:r>
            <a:endParaRPr lang="en-US" altLang="zh-CN" sz="1200" dirty="0"/>
          </a:p>
          <a:p>
            <a:pPr marL="457200" lvl="1" indent="0">
              <a:buFont typeface="Wingdings" panose="05000000000000000000" pitchFamily="2" charset="2"/>
              <a:buNone/>
            </a:pPr>
            <a:r>
              <a:rPr lang="zh-CN" altLang="en-US" sz="1200" dirty="0"/>
              <a:t>③ 关中断方法也不适用于多</a:t>
            </a:r>
            <a:r>
              <a:rPr lang="en-US" altLang="zh-CN" sz="1200" dirty="0"/>
              <a:t>CPU </a:t>
            </a:r>
            <a:r>
              <a:rPr lang="zh-CN" altLang="en-US" sz="1200" dirty="0"/>
              <a:t>系统，因为在一个处理器上关中断并不能防止进程在其它处理器上执行相同的临界段代码。</a:t>
            </a:r>
            <a:endParaRPr lang="zh-CN" altLang="zh-CN" sz="1200"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157</a:t>
            </a:fld>
            <a:endParaRPr lang="zh-CN" altLang="en-US" dirty="0"/>
          </a:p>
        </p:txBody>
      </p:sp>
    </p:spTree>
    <p:extLst>
      <p:ext uri="{BB962C8B-B14F-4D97-AF65-F5344CB8AC3E}">
        <p14:creationId xmlns:p14="http://schemas.microsoft.com/office/powerpoint/2010/main" val="13199985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a:t>*lock=false</a:t>
            </a:r>
            <a:r>
              <a:rPr lang="zh-CN" altLang="en-US" dirty="0"/>
              <a:t>表示资源空闲，*</a:t>
            </a:r>
            <a:r>
              <a:rPr lang="en-US" altLang="zh-CN" dirty="0"/>
              <a:t>lock=TURE</a:t>
            </a:r>
            <a:r>
              <a:rPr lang="zh-CN" altLang="en-US" dirty="0"/>
              <a:t>表示资源正在被使用。</a:t>
            </a:r>
            <a:endParaRPr lang="en-US" altLang="zh-CN" dirty="0"/>
          </a:p>
          <a:p>
            <a:pPr eaLnBrk="1" hangingPunct="1">
              <a:defRPr/>
            </a:pPr>
            <a:r>
              <a:rPr lang="zh-CN" altLang="en-US" dirty="0"/>
              <a:t>当资源被使用时，</a:t>
            </a:r>
            <a:r>
              <a:rPr lang="en-US" altLang="zh-CN" dirty="0"/>
              <a:t>TS</a:t>
            </a:r>
            <a:r>
              <a:rPr lang="zh-CN" altLang="en-US" dirty="0"/>
              <a:t>返回</a:t>
            </a:r>
            <a:r>
              <a:rPr lang="en-US" altLang="zh-CN" dirty="0" err="1"/>
              <a:t>ture</a:t>
            </a:r>
            <a:r>
              <a:rPr lang="zh-CN" altLang="en-US" dirty="0"/>
              <a:t>，则</a:t>
            </a:r>
            <a:r>
              <a:rPr lang="en-US" altLang="zh-CN" dirty="0"/>
              <a:t>while TS</a:t>
            </a:r>
            <a:r>
              <a:rPr lang="zh-CN" altLang="en-US" dirty="0"/>
              <a:t>（</a:t>
            </a:r>
            <a:r>
              <a:rPr lang="en-US" altLang="zh-CN" dirty="0"/>
              <a:t>&amp;lock</a:t>
            </a:r>
            <a:r>
              <a:rPr lang="zh-CN" altLang="en-US" dirty="0"/>
              <a:t>）；语句条件为真会一直循环等待。</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159</a:t>
            </a:fld>
            <a:endParaRPr lang="zh-CN" altLang="en-US" dirty="0"/>
          </a:p>
        </p:txBody>
      </p:sp>
    </p:spTree>
    <p:extLst>
      <p:ext uri="{BB962C8B-B14F-4D97-AF65-F5344CB8AC3E}">
        <p14:creationId xmlns:p14="http://schemas.microsoft.com/office/powerpoint/2010/main" val="6067327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effectLst>
                  <a:outerShdw blurRad="38100" dist="38100" dir="2700000" algn="tl">
                    <a:srgbClr val="C0C0C0"/>
                  </a:outerShdw>
                </a:effectLst>
                <a:latin typeface="仿宋_GB2312" charset="0"/>
                <a:ea typeface="宋体" charset="0"/>
              </a:rPr>
              <a:t>虽然信号量机制是一种既方便、又有效的进程同步机制，但每个要访问临界资源的进程都必须自备同步操作</a:t>
            </a:r>
            <a:r>
              <a:rPr lang="en-US" altLang="zh-CN" sz="1200" b="1" dirty="0">
                <a:effectLst>
                  <a:outerShdw blurRad="38100" dist="38100" dir="2700000" algn="tl">
                    <a:srgbClr val="C0C0C0"/>
                  </a:outerShdw>
                </a:effectLst>
                <a:latin typeface="仿宋_GB2312" charset="0"/>
                <a:ea typeface="宋体" charset="0"/>
              </a:rPr>
              <a:t>wait</a:t>
            </a:r>
            <a:r>
              <a:rPr lang="zh-CN" altLang="en-US" sz="1200" b="1" dirty="0">
                <a:effectLst>
                  <a:outerShdw blurRad="38100" dist="38100" dir="2700000" algn="tl">
                    <a:srgbClr val="C0C0C0"/>
                  </a:outerShdw>
                </a:effectLst>
                <a:latin typeface="仿宋_GB2312" charset="0"/>
                <a:ea typeface="宋体" charset="0"/>
              </a:rPr>
              <a:t>（</a:t>
            </a:r>
            <a:r>
              <a:rPr lang="en-US" altLang="zh-CN" sz="1200" b="1" dirty="0">
                <a:effectLst>
                  <a:outerShdw blurRad="38100" dist="38100" dir="2700000" algn="tl">
                    <a:srgbClr val="C0C0C0"/>
                  </a:outerShdw>
                </a:effectLst>
                <a:latin typeface="仿宋_GB2312" charset="0"/>
                <a:ea typeface="宋体" charset="0"/>
              </a:rPr>
              <a:t>S</a:t>
            </a:r>
            <a:r>
              <a:rPr lang="zh-CN" altLang="en-US" sz="1200" b="1" dirty="0">
                <a:effectLst>
                  <a:outerShdw blurRad="38100" dist="38100" dir="2700000" algn="tl">
                    <a:srgbClr val="C0C0C0"/>
                  </a:outerShdw>
                </a:effectLst>
                <a:latin typeface="仿宋_GB2312" charset="0"/>
                <a:ea typeface="宋体" charset="0"/>
              </a:rPr>
              <a:t>）和</a:t>
            </a:r>
            <a:r>
              <a:rPr lang="en-US" altLang="zh-CN" sz="1200" b="1" dirty="0">
                <a:effectLst>
                  <a:outerShdw blurRad="38100" dist="38100" dir="2700000" algn="tl">
                    <a:srgbClr val="C0C0C0"/>
                  </a:outerShdw>
                </a:effectLst>
                <a:latin typeface="仿宋_GB2312" charset="0"/>
                <a:ea typeface="宋体" charset="0"/>
              </a:rPr>
              <a:t>signal</a:t>
            </a:r>
            <a:r>
              <a:rPr lang="zh-CN" altLang="en-US" sz="1200" b="1" dirty="0">
                <a:effectLst>
                  <a:outerShdw blurRad="38100" dist="38100" dir="2700000" algn="tl">
                    <a:srgbClr val="C0C0C0"/>
                  </a:outerShdw>
                </a:effectLst>
                <a:latin typeface="仿宋_GB2312" charset="0"/>
                <a:ea typeface="宋体" charset="0"/>
              </a:rPr>
              <a:t>（</a:t>
            </a:r>
            <a:r>
              <a:rPr lang="en-US" altLang="zh-CN" sz="1200" b="1" dirty="0">
                <a:effectLst>
                  <a:outerShdw blurRad="38100" dist="38100" dir="2700000" algn="tl">
                    <a:srgbClr val="C0C0C0"/>
                  </a:outerShdw>
                </a:effectLst>
                <a:latin typeface="仿宋_GB2312" charset="0"/>
                <a:ea typeface="宋体" charset="0"/>
              </a:rPr>
              <a:t>s</a:t>
            </a:r>
            <a:r>
              <a:rPr lang="zh-CN" altLang="en-US" sz="1200" b="1" dirty="0">
                <a:effectLst>
                  <a:outerShdw blurRad="38100" dist="38100" dir="2700000" algn="tl">
                    <a:srgbClr val="C0C0C0"/>
                  </a:outerShdw>
                </a:effectLst>
                <a:latin typeface="仿宋_GB2312" charset="0"/>
                <a:ea typeface="宋体" charset="0"/>
              </a:rPr>
              <a:t>）。这就使大量的同步操作分散在各个进程中。这不仅给系统的管理带来了麻烦，而且还会因同步操作的使用不当而导致系统死锁。这样，在解决上述问题的过程中，便产生了一种新的进程同步工具</a:t>
            </a:r>
            <a:r>
              <a:rPr lang="en-US" altLang="zh-CN" sz="1200" b="1" dirty="0">
                <a:effectLst>
                  <a:outerShdw blurRad="38100" dist="38100" dir="2700000" algn="tl">
                    <a:srgbClr val="C0C0C0"/>
                  </a:outerShdw>
                </a:effectLst>
                <a:latin typeface="Courier New" charset="0"/>
                <a:ea typeface="宋体" charset="0"/>
              </a:rPr>
              <a:t>——</a:t>
            </a:r>
            <a:r>
              <a:rPr lang="zh-CN" altLang="en-US" sz="1200" b="1" dirty="0">
                <a:effectLst>
                  <a:outerShdw blurRad="38100" dist="38100" dir="2700000" algn="tl">
                    <a:srgbClr val="C0C0C0"/>
                  </a:outerShdw>
                </a:effectLst>
                <a:latin typeface="仿宋_GB2312" charset="0"/>
                <a:ea typeface="宋体" charset="0"/>
              </a:rPr>
              <a:t>管程</a:t>
            </a:r>
            <a:r>
              <a:rPr lang="zh-CN" altLang="en-US" sz="1200" b="1" dirty="0">
                <a:effectLst>
                  <a:outerShdw blurRad="38100" dist="38100" dir="2700000" algn="tl">
                    <a:srgbClr val="C0C0C0"/>
                  </a:outerShdw>
                </a:effectLst>
                <a:latin typeface="仿宋_GB2312" charset="0"/>
                <a:ea typeface="仿宋_GB2312" charset="0"/>
              </a:rPr>
              <a:t> 。</a:t>
            </a:r>
            <a:endParaRPr lang="zh-CN" altLang="en-US" sz="1050" b="1" dirty="0">
              <a:solidFill>
                <a:schemeClr val="accent2"/>
              </a:solidFill>
              <a:effectLst>
                <a:outerShdw blurRad="38100" dist="38100" dir="2700000" algn="tl">
                  <a:srgbClr val="C0C0C0"/>
                </a:outerShdw>
              </a:effectLst>
              <a:latin typeface="Arial" charset="0"/>
              <a:ea typeface="仿宋_GB2312" charset="0"/>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161</a:t>
            </a:fld>
            <a:endParaRPr lang="zh-CN" altLang="en-US" dirty="0"/>
          </a:p>
        </p:txBody>
      </p:sp>
    </p:spTree>
    <p:extLst>
      <p:ext uri="{BB962C8B-B14F-4D97-AF65-F5344CB8AC3E}">
        <p14:creationId xmlns:p14="http://schemas.microsoft.com/office/powerpoint/2010/main" val="635363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29428857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rPr>
              <a:t>一般情况下，每个同步关系对应一个信号量。</a:t>
            </a:r>
          </a:p>
          <a:p>
            <a:r>
              <a:rPr lang="zh-CN" altLang="en-US" dirty="0">
                <a:latin typeface="Arial" panose="020B0604020202020204" pitchFamily="34" charset="0"/>
              </a:rPr>
              <a:t>转化为：</a:t>
            </a:r>
          </a:p>
          <a:p>
            <a:r>
              <a:rPr lang="zh-CN" altLang="en-US" dirty="0">
                <a:latin typeface="Arial" panose="020B0604020202020204" pitchFamily="34" charset="0"/>
              </a:rPr>
              <a:t>可用的资源数</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171</a:t>
            </a:fld>
            <a:endParaRPr lang="zh-CN" altLang="en-US" dirty="0"/>
          </a:p>
        </p:txBody>
      </p:sp>
    </p:spTree>
    <p:extLst>
      <p:ext uri="{BB962C8B-B14F-4D97-AF65-F5344CB8AC3E}">
        <p14:creationId xmlns:p14="http://schemas.microsoft.com/office/powerpoint/2010/main" val="9032446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producer </a:t>
            </a:r>
            <a:r>
              <a:rPr lang="zh-CN" altLang="en-US" dirty="0"/>
              <a:t>先申请互斥，进入后，申请空资源，发现空资源不可用，必须等待</a:t>
            </a:r>
            <a:r>
              <a:rPr lang="en-US" altLang="zh-CN" dirty="0" err="1"/>
              <a:t>comsumer</a:t>
            </a:r>
            <a:r>
              <a:rPr lang="zh-CN" altLang="en-US" dirty="0"/>
              <a:t>先申请满资源，使用后释放出来。</a:t>
            </a:r>
          </a:p>
          <a:p>
            <a:r>
              <a:rPr lang="zh-CN" altLang="en-US" dirty="0"/>
              <a:t>但此时，由于</a:t>
            </a:r>
            <a:r>
              <a:rPr lang="en-US" altLang="zh-CN" dirty="0"/>
              <a:t>producer</a:t>
            </a:r>
            <a:r>
              <a:rPr lang="zh-CN" altLang="en-US" dirty="0"/>
              <a:t>占用了互斥资源，因此</a:t>
            </a:r>
            <a:r>
              <a:rPr lang="en-US" altLang="zh-CN" dirty="0"/>
              <a:t>consumer</a:t>
            </a:r>
            <a:r>
              <a:rPr lang="zh-CN" altLang="en-US" dirty="0"/>
              <a:t>无法进入。故而陷入死锁状态</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173</a:t>
            </a:fld>
            <a:endParaRPr lang="zh-CN" altLang="en-US" dirty="0"/>
          </a:p>
        </p:txBody>
      </p:sp>
    </p:spTree>
    <p:extLst>
      <p:ext uri="{BB962C8B-B14F-4D97-AF65-F5344CB8AC3E}">
        <p14:creationId xmlns:p14="http://schemas.microsoft.com/office/powerpoint/2010/main" val="33283401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a:t>在生产者</a:t>
            </a:r>
            <a:r>
              <a:rPr lang="en-US" altLang="zh-CN" sz="1200" dirty="0"/>
              <a:t>—</a:t>
            </a:r>
            <a:r>
              <a:rPr lang="zh-CN" altLang="en-US" sz="1200" dirty="0"/>
              <a:t>消费者问题中应注意：首先，在每个程序中用于实现互斥的</a:t>
            </a:r>
            <a:r>
              <a:rPr lang="en-US" altLang="zh-CN" sz="1200" dirty="0"/>
              <a:t>wait(mutex)</a:t>
            </a:r>
            <a:r>
              <a:rPr lang="zh-CN" altLang="en-US" sz="1200" dirty="0"/>
              <a:t>和</a:t>
            </a:r>
            <a:r>
              <a:rPr lang="en-US" altLang="zh-CN" sz="1200" dirty="0"/>
              <a:t>signal(mutex)</a:t>
            </a:r>
            <a:r>
              <a:rPr lang="zh-CN" altLang="en-US" sz="1200" dirty="0"/>
              <a:t>必须成对地出现；其次，对资源信号量</a:t>
            </a:r>
            <a:r>
              <a:rPr lang="en-US" altLang="zh-CN" sz="1200" dirty="0"/>
              <a:t>empty</a:t>
            </a:r>
            <a:r>
              <a:rPr lang="zh-CN" altLang="en-US" sz="1200" dirty="0"/>
              <a:t>和</a:t>
            </a:r>
            <a:r>
              <a:rPr lang="en-US" altLang="zh-CN" sz="1200" dirty="0"/>
              <a:t>full</a:t>
            </a:r>
            <a:r>
              <a:rPr lang="zh-CN" altLang="en-US" sz="1200" dirty="0"/>
              <a:t>的</a:t>
            </a:r>
            <a:r>
              <a:rPr lang="en-US" altLang="zh-CN" sz="1200" dirty="0"/>
              <a:t>wait</a:t>
            </a:r>
            <a:r>
              <a:rPr lang="zh-CN" altLang="en-US" sz="1200" dirty="0"/>
              <a:t>和</a:t>
            </a:r>
            <a:r>
              <a:rPr lang="en-US" altLang="zh-CN" sz="1200" dirty="0"/>
              <a:t>signal</a:t>
            </a:r>
            <a:r>
              <a:rPr lang="zh-CN" altLang="en-US" sz="1200" dirty="0"/>
              <a:t>操作，同样需要成对地出现，但它们分别处于不同的程序中。例如，</a:t>
            </a:r>
            <a:r>
              <a:rPr lang="en-US" altLang="zh-CN" sz="1200" dirty="0"/>
              <a:t>wait(empty)</a:t>
            </a:r>
            <a:r>
              <a:rPr lang="zh-CN" altLang="en-US" sz="1200" dirty="0"/>
              <a:t>在计算进程中，而</a:t>
            </a:r>
            <a:r>
              <a:rPr lang="en-US" altLang="zh-CN" sz="1200" dirty="0"/>
              <a:t>signal(empty)</a:t>
            </a:r>
            <a:r>
              <a:rPr lang="zh-CN" altLang="en-US" sz="1200" dirty="0"/>
              <a:t>则在打印进程中，计算进程若因执行</a:t>
            </a:r>
            <a:r>
              <a:rPr lang="en-US" altLang="zh-CN" sz="1200" dirty="0"/>
              <a:t>wait(empty)</a:t>
            </a:r>
            <a:r>
              <a:rPr lang="zh-CN" altLang="en-US" sz="1200" dirty="0"/>
              <a:t>而阻塞，则以后将由打印进程将它唤醒；最后，在每个程序中的多个</a:t>
            </a:r>
            <a:r>
              <a:rPr lang="en-US" altLang="zh-CN" sz="1200" dirty="0"/>
              <a:t>wait </a:t>
            </a:r>
            <a:r>
              <a:rPr lang="zh-CN" altLang="en-US" sz="1200" dirty="0"/>
              <a:t>操作顺序不能颠倒，应先执行对资源信号量的</a:t>
            </a:r>
            <a:r>
              <a:rPr lang="en-US" altLang="zh-CN" sz="1200" dirty="0"/>
              <a:t>wait</a:t>
            </a:r>
            <a:r>
              <a:rPr lang="zh-CN" altLang="en-US" sz="1200" dirty="0"/>
              <a:t>操作，然后再执行对互斥信号量的</a:t>
            </a:r>
            <a:r>
              <a:rPr lang="en-US" altLang="zh-CN" sz="1200" dirty="0"/>
              <a:t>wait</a:t>
            </a:r>
            <a:r>
              <a:rPr lang="zh-CN" altLang="en-US" sz="1200" dirty="0"/>
              <a:t>操作，否则可能引起进程死锁。</a:t>
            </a:r>
          </a:p>
          <a:p>
            <a:pPr eaLnBrk="1" hangingPunct="1">
              <a:defRPr/>
            </a:pPr>
            <a:endParaRPr lang="zh-CN" altLang="en-US" sz="1200" dirty="0"/>
          </a:p>
          <a:p>
            <a:pPr eaLnBrk="1" hangingPunct="1">
              <a:defRPr/>
            </a:pPr>
            <a:r>
              <a:rPr lang="zh-CN" altLang="en-US" sz="1200" dirty="0"/>
              <a:t>在此举例说明：</a:t>
            </a:r>
          </a:p>
          <a:p>
            <a:pPr eaLnBrk="1" hangingPunct="1">
              <a:defRPr/>
            </a:pPr>
            <a:r>
              <a:rPr lang="zh-CN" altLang="en-US" sz="1200" dirty="0"/>
              <a:t>初始状态：</a:t>
            </a:r>
            <a:r>
              <a:rPr lang="en-US" altLang="zh-CN" sz="1200" dirty="0"/>
              <a:t>N=2</a:t>
            </a:r>
            <a:r>
              <a:rPr lang="zh-CN" altLang="en-US" sz="1200" dirty="0"/>
              <a:t>，</a:t>
            </a:r>
            <a:r>
              <a:rPr lang="en-US" altLang="zh-CN" sz="1200" dirty="0" err="1"/>
              <a:t>full.value</a:t>
            </a:r>
            <a:r>
              <a:rPr lang="en-US" altLang="zh-CN" sz="1200" dirty="0"/>
              <a:t>=0, </a:t>
            </a:r>
            <a:r>
              <a:rPr lang="en-US" altLang="zh-CN" sz="1200" dirty="0" err="1"/>
              <a:t>full.L</a:t>
            </a:r>
            <a:r>
              <a:rPr lang="en-US" altLang="zh-CN" sz="1200" dirty="0"/>
              <a:t>=NULL; </a:t>
            </a:r>
            <a:r>
              <a:rPr lang="en-US" altLang="zh-CN" sz="1200" dirty="0" err="1"/>
              <a:t>empty.value</a:t>
            </a:r>
            <a:r>
              <a:rPr lang="en-US" altLang="zh-CN" sz="1200" dirty="0"/>
              <a:t>=n, </a:t>
            </a:r>
            <a:r>
              <a:rPr lang="en-US" altLang="zh-CN" sz="1200" dirty="0" err="1"/>
              <a:t>empty.L</a:t>
            </a:r>
            <a:r>
              <a:rPr lang="en-US" altLang="zh-CN" sz="1200" dirty="0"/>
              <a:t>=NULL; </a:t>
            </a:r>
            <a:r>
              <a:rPr lang="en-US" altLang="zh-CN" sz="1200" dirty="0" err="1"/>
              <a:t>mutex.value</a:t>
            </a:r>
            <a:r>
              <a:rPr lang="en-US" altLang="zh-CN" sz="1200" dirty="0"/>
              <a:t>=1, </a:t>
            </a:r>
            <a:r>
              <a:rPr lang="en-US" altLang="zh-CN" sz="1200" dirty="0" err="1"/>
              <a:t>mutex.L</a:t>
            </a:r>
            <a:r>
              <a:rPr lang="en-US" altLang="zh-CN" sz="1200" dirty="0"/>
              <a:t>=NULL.</a:t>
            </a:r>
          </a:p>
          <a:p>
            <a:pPr eaLnBrk="1" hangingPunct="1">
              <a:defRPr/>
            </a:pPr>
            <a:r>
              <a:rPr lang="en-US" altLang="zh-CN" sz="1200" dirty="0"/>
              <a:t>Ready</a:t>
            </a:r>
            <a:r>
              <a:rPr lang="zh-CN" altLang="en-US" sz="1200" dirty="0"/>
              <a:t>队列：</a:t>
            </a:r>
            <a:r>
              <a:rPr lang="en-US" altLang="zh-CN" sz="1200" dirty="0"/>
              <a:t>C1</a:t>
            </a:r>
            <a:r>
              <a:rPr lang="zh-CN" altLang="en-US" sz="1200" dirty="0"/>
              <a:t>、</a:t>
            </a:r>
            <a:r>
              <a:rPr lang="en-US" altLang="zh-CN" sz="1200" dirty="0"/>
              <a:t>P1</a:t>
            </a:r>
            <a:r>
              <a:rPr lang="zh-CN" altLang="en-US" sz="1200" dirty="0"/>
              <a:t>、</a:t>
            </a:r>
            <a:r>
              <a:rPr lang="en-US" altLang="zh-CN" sz="1200" dirty="0"/>
              <a:t>P2</a:t>
            </a:r>
            <a:r>
              <a:rPr lang="zh-CN" altLang="en-US" sz="1200" dirty="0"/>
              <a:t>、</a:t>
            </a:r>
            <a:r>
              <a:rPr lang="en-US" altLang="zh-CN" sz="1200" dirty="0"/>
              <a:t>P3</a:t>
            </a:r>
          </a:p>
          <a:p>
            <a:pPr eaLnBrk="1" hangingPunct="1">
              <a:defRPr/>
            </a:pPr>
            <a:r>
              <a:rPr lang="zh-CN" altLang="en-US" sz="1200" dirty="0"/>
              <a:t>第一个时间片：</a:t>
            </a:r>
            <a:r>
              <a:rPr lang="en-US" altLang="zh-CN" sz="1200" dirty="0"/>
              <a:t>C1 --》 run</a:t>
            </a:r>
            <a:r>
              <a:rPr lang="zh-CN" altLang="en-US" sz="1200" dirty="0"/>
              <a:t>， </a:t>
            </a:r>
            <a:r>
              <a:rPr lang="en-US" altLang="zh-CN" sz="1200" dirty="0"/>
              <a:t>wait</a:t>
            </a:r>
            <a:r>
              <a:rPr lang="zh-CN" altLang="en-US" sz="1200" dirty="0"/>
              <a:t>（</a:t>
            </a:r>
            <a:r>
              <a:rPr lang="en-US" altLang="zh-CN" sz="1200" dirty="0"/>
              <a:t>full</a:t>
            </a:r>
            <a:r>
              <a:rPr lang="zh-CN" altLang="en-US" sz="1200" dirty="0"/>
              <a:t>）导致</a:t>
            </a:r>
            <a:r>
              <a:rPr lang="en-US" altLang="zh-CN" sz="1200" dirty="0" err="1"/>
              <a:t>full.vlaue</a:t>
            </a:r>
            <a:r>
              <a:rPr lang="en-US" altLang="zh-CN" sz="1200" dirty="0"/>
              <a:t>=-1</a:t>
            </a:r>
            <a:r>
              <a:rPr lang="zh-CN" altLang="en-US" sz="1200" dirty="0"/>
              <a:t>，</a:t>
            </a:r>
            <a:r>
              <a:rPr lang="en-US" altLang="zh-CN" sz="1200" dirty="0" err="1"/>
              <a:t>full.L</a:t>
            </a:r>
            <a:r>
              <a:rPr lang="en-US" altLang="zh-CN" sz="1200" dirty="0"/>
              <a:t>={C1},</a:t>
            </a:r>
            <a:r>
              <a:rPr lang="zh-CN" altLang="en-US" sz="1200" dirty="0"/>
              <a:t>即</a:t>
            </a:r>
            <a:r>
              <a:rPr lang="en-US" altLang="zh-CN" sz="1200" dirty="0"/>
              <a:t>C1</a:t>
            </a:r>
            <a:r>
              <a:rPr lang="zh-CN" altLang="en-US" sz="1200" dirty="0"/>
              <a:t>阻塞，下一条语句</a:t>
            </a:r>
            <a:r>
              <a:rPr lang="en-US" altLang="zh-CN" sz="1200" dirty="0"/>
              <a:t>wait</a:t>
            </a:r>
            <a:r>
              <a:rPr lang="zh-CN" altLang="en-US" sz="1200" dirty="0"/>
              <a:t>（</a:t>
            </a:r>
            <a:r>
              <a:rPr lang="en-US" altLang="zh-CN" sz="1200" dirty="0"/>
              <a:t>mutex</a:t>
            </a:r>
            <a:r>
              <a:rPr lang="zh-CN" altLang="en-US" sz="1200" dirty="0"/>
              <a:t>）；</a:t>
            </a:r>
          </a:p>
          <a:p>
            <a:pPr eaLnBrk="1" hangingPunct="1">
              <a:defRPr/>
            </a:pPr>
            <a:r>
              <a:rPr lang="zh-CN" altLang="en-US" sz="1200" dirty="0"/>
              <a:t>状态：</a:t>
            </a:r>
            <a:r>
              <a:rPr lang="en-US" altLang="zh-CN" sz="1200" dirty="0" err="1"/>
              <a:t>full.value</a:t>
            </a:r>
            <a:r>
              <a:rPr lang="en-US" altLang="zh-CN" sz="1200" dirty="0"/>
              <a:t>=-1, </a:t>
            </a:r>
            <a:r>
              <a:rPr lang="en-US" altLang="zh-CN" sz="1200" dirty="0" err="1"/>
              <a:t>full.L</a:t>
            </a:r>
            <a:r>
              <a:rPr lang="en-US" altLang="zh-CN" sz="1200" dirty="0"/>
              <a:t>={C1},; </a:t>
            </a:r>
            <a:r>
              <a:rPr lang="en-US" altLang="zh-CN" sz="1200" dirty="0" err="1"/>
              <a:t>empty.value</a:t>
            </a:r>
            <a:r>
              <a:rPr lang="en-US" altLang="zh-CN" sz="1200" dirty="0"/>
              <a:t>=n, </a:t>
            </a:r>
            <a:r>
              <a:rPr lang="en-US" altLang="zh-CN" sz="1200" dirty="0" err="1"/>
              <a:t>empty.L</a:t>
            </a:r>
            <a:r>
              <a:rPr lang="en-US" altLang="zh-CN" sz="1200" dirty="0"/>
              <a:t>=NULL; </a:t>
            </a:r>
            <a:r>
              <a:rPr lang="en-US" altLang="zh-CN" sz="1200" dirty="0" err="1"/>
              <a:t>mutex.value</a:t>
            </a:r>
            <a:r>
              <a:rPr lang="en-US" altLang="zh-CN" sz="1200" dirty="0"/>
              <a:t>=1, </a:t>
            </a:r>
            <a:r>
              <a:rPr lang="en-US" altLang="zh-CN" sz="1200" dirty="0" err="1"/>
              <a:t>mutex.L</a:t>
            </a:r>
            <a:r>
              <a:rPr lang="en-US" altLang="zh-CN" sz="1200" dirty="0"/>
              <a:t>=NULL.</a:t>
            </a:r>
          </a:p>
          <a:p>
            <a:pPr eaLnBrk="1" hangingPunct="1">
              <a:defRPr/>
            </a:pPr>
            <a:r>
              <a:rPr lang="en-US" altLang="zh-CN" sz="1200" dirty="0"/>
              <a:t>Ready</a:t>
            </a:r>
            <a:r>
              <a:rPr lang="zh-CN" altLang="en-US" sz="1200" dirty="0"/>
              <a:t>队列：</a:t>
            </a:r>
            <a:r>
              <a:rPr lang="en-US" altLang="zh-CN" sz="1200" dirty="0"/>
              <a:t>P1</a:t>
            </a:r>
            <a:r>
              <a:rPr lang="zh-CN" altLang="en-US" sz="1200" dirty="0"/>
              <a:t>、</a:t>
            </a:r>
            <a:r>
              <a:rPr lang="en-US" altLang="zh-CN" sz="1200" dirty="0"/>
              <a:t>P2</a:t>
            </a:r>
            <a:r>
              <a:rPr lang="zh-CN" altLang="en-US" sz="1200" dirty="0"/>
              <a:t>、</a:t>
            </a:r>
            <a:r>
              <a:rPr lang="en-US" altLang="zh-CN" sz="1200" dirty="0"/>
              <a:t>P3</a:t>
            </a:r>
          </a:p>
          <a:p>
            <a:pPr eaLnBrk="1" hangingPunct="1">
              <a:defRPr/>
            </a:pPr>
            <a:r>
              <a:rPr lang="zh-CN" altLang="en-US" sz="1200" dirty="0"/>
              <a:t>阻塞队列： </a:t>
            </a:r>
            <a:r>
              <a:rPr lang="en-US" altLang="zh-CN" sz="1200" dirty="0" err="1"/>
              <a:t>full.L</a:t>
            </a:r>
            <a:r>
              <a:rPr lang="en-US" altLang="zh-CN" sz="1200" dirty="0"/>
              <a:t>={C1}</a:t>
            </a:r>
          </a:p>
          <a:p>
            <a:pPr eaLnBrk="1" hangingPunct="1">
              <a:defRPr/>
            </a:pPr>
            <a:endParaRPr lang="en-US" altLang="zh-CN" sz="1200" dirty="0"/>
          </a:p>
          <a:p>
            <a:pPr eaLnBrk="1" hangingPunct="1">
              <a:defRPr/>
            </a:pPr>
            <a:r>
              <a:rPr lang="zh-CN" altLang="en-US" sz="1200" dirty="0"/>
              <a:t>第二个时间片： </a:t>
            </a:r>
            <a:r>
              <a:rPr lang="en-US" altLang="zh-CN" sz="1200" dirty="0"/>
              <a:t>P1 --》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=2-1=1</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=0</a:t>
            </a:r>
            <a:r>
              <a:rPr lang="zh-CN" altLang="en-US" sz="1200" dirty="0"/>
              <a:t>，进入临界区，这时时间片完，</a:t>
            </a:r>
            <a:r>
              <a:rPr lang="en-US" altLang="zh-CN" sz="1200" dirty="0"/>
              <a:t>P1</a:t>
            </a:r>
            <a:r>
              <a:rPr lang="zh-CN" altLang="en-US" sz="1200" dirty="0"/>
              <a:t>从</a:t>
            </a:r>
            <a:r>
              <a:rPr lang="en-US" altLang="zh-CN" sz="1200" dirty="0"/>
              <a:t>RUN</a:t>
            </a:r>
            <a:r>
              <a:rPr lang="zh-CN" altLang="en-US" sz="1200" dirty="0"/>
              <a:t>转换到</a:t>
            </a:r>
            <a:r>
              <a:rPr lang="en-US" altLang="zh-CN" sz="1200" dirty="0"/>
              <a:t>Ready</a:t>
            </a:r>
          </a:p>
          <a:p>
            <a:pPr eaLnBrk="1" hangingPunct="1">
              <a:defRPr/>
            </a:pPr>
            <a:r>
              <a:rPr lang="zh-CN" altLang="en-US" sz="1200" dirty="0"/>
              <a:t>状态：</a:t>
            </a:r>
            <a:r>
              <a:rPr lang="en-US" altLang="zh-CN" sz="1200" dirty="0" err="1"/>
              <a:t>full.value</a:t>
            </a:r>
            <a:r>
              <a:rPr lang="en-US" altLang="zh-CN" sz="1200" dirty="0"/>
              <a:t>=-1, </a:t>
            </a:r>
            <a:r>
              <a:rPr lang="en-US" altLang="zh-CN" sz="1200" dirty="0" err="1"/>
              <a:t>full.L</a:t>
            </a:r>
            <a:r>
              <a:rPr lang="en-US" altLang="zh-CN" sz="1200" dirty="0"/>
              <a:t>={C1},; </a:t>
            </a:r>
            <a:r>
              <a:rPr lang="en-US" altLang="zh-CN" sz="1200" dirty="0" err="1"/>
              <a:t>empty.value</a:t>
            </a:r>
            <a:r>
              <a:rPr lang="en-US" altLang="zh-CN" sz="1200" dirty="0"/>
              <a:t>=1, </a:t>
            </a:r>
            <a:r>
              <a:rPr lang="en-US" altLang="zh-CN" sz="1200" dirty="0" err="1"/>
              <a:t>empty.L</a:t>
            </a:r>
            <a:r>
              <a:rPr lang="en-US" altLang="zh-CN" sz="1200" dirty="0"/>
              <a:t>=NULL; </a:t>
            </a:r>
            <a:r>
              <a:rPr lang="en-US" altLang="zh-CN" sz="1200" dirty="0" err="1"/>
              <a:t>mutex.value</a:t>
            </a:r>
            <a:r>
              <a:rPr lang="en-US" altLang="zh-CN" sz="1200" dirty="0"/>
              <a:t>=0, </a:t>
            </a:r>
            <a:r>
              <a:rPr lang="en-US" altLang="zh-CN" sz="1200" dirty="0" err="1"/>
              <a:t>mutex.L</a:t>
            </a:r>
            <a:r>
              <a:rPr lang="en-US" altLang="zh-CN" sz="1200" dirty="0"/>
              <a:t>=NULL.</a:t>
            </a:r>
          </a:p>
          <a:p>
            <a:pPr eaLnBrk="1" hangingPunct="1">
              <a:defRPr/>
            </a:pPr>
            <a:r>
              <a:rPr lang="en-US" altLang="zh-CN" sz="1200" dirty="0"/>
              <a:t>Ready</a:t>
            </a:r>
            <a:r>
              <a:rPr lang="zh-CN" altLang="en-US" sz="1200" dirty="0"/>
              <a:t>队列：</a:t>
            </a:r>
            <a:r>
              <a:rPr lang="en-US" altLang="zh-CN" sz="1200" dirty="0"/>
              <a:t>P2</a:t>
            </a:r>
            <a:r>
              <a:rPr lang="zh-CN" altLang="en-US" sz="1200" dirty="0"/>
              <a:t>、</a:t>
            </a:r>
            <a:r>
              <a:rPr lang="en-US" altLang="zh-CN" sz="1200" dirty="0"/>
              <a:t>P3 </a:t>
            </a:r>
            <a:r>
              <a:rPr lang="zh-CN" altLang="en-US" sz="1200" dirty="0"/>
              <a:t>、</a:t>
            </a:r>
            <a:r>
              <a:rPr lang="en-US" altLang="zh-CN" sz="1200" dirty="0"/>
              <a:t>P1</a:t>
            </a:r>
          </a:p>
          <a:p>
            <a:pPr eaLnBrk="1" hangingPunct="1">
              <a:defRPr/>
            </a:pPr>
            <a:r>
              <a:rPr lang="zh-CN" altLang="en-US" sz="1200" dirty="0"/>
              <a:t>阻塞队列： </a:t>
            </a:r>
            <a:r>
              <a:rPr lang="en-US" altLang="zh-CN" sz="1200" dirty="0" err="1"/>
              <a:t>full.L</a:t>
            </a:r>
            <a:r>
              <a:rPr lang="en-US" altLang="zh-CN" sz="1200" dirty="0"/>
              <a:t>={C1}</a:t>
            </a:r>
          </a:p>
          <a:p>
            <a:pPr eaLnBrk="1" hangingPunct="1">
              <a:defRPr/>
            </a:pPr>
            <a:endParaRPr lang="en-US" altLang="zh-CN" sz="1200" dirty="0"/>
          </a:p>
          <a:p>
            <a:pPr eaLnBrk="1" hangingPunct="1">
              <a:defRPr/>
            </a:pPr>
            <a:r>
              <a:rPr lang="zh-CN" altLang="en-US" sz="1200" dirty="0"/>
              <a:t>第三个时间片： </a:t>
            </a:r>
            <a:r>
              <a:rPr lang="en-US" altLang="zh-CN" sz="1200" dirty="0"/>
              <a:t>P2 --》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=2</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=-1</a:t>
            </a:r>
            <a:r>
              <a:rPr lang="zh-CN" altLang="en-US" sz="1200" dirty="0"/>
              <a:t>，</a:t>
            </a:r>
            <a:r>
              <a:rPr lang="en-US" altLang="zh-CN" sz="1200" dirty="0" err="1"/>
              <a:t>mutex.L</a:t>
            </a:r>
            <a:r>
              <a:rPr lang="en-US" altLang="zh-CN" sz="1200" dirty="0"/>
              <a:t>={P2}</a:t>
            </a:r>
            <a:r>
              <a:rPr lang="zh-CN" altLang="en-US" sz="1200" dirty="0"/>
              <a:t>即</a:t>
            </a:r>
            <a:r>
              <a:rPr lang="en-US" altLang="zh-CN" sz="1200" dirty="0"/>
              <a:t>P2</a:t>
            </a:r>
            <a:r>
              <a:rPr lang="zh-CN" altLang="en-US" sz="1200" dirty="0"/>
              <a:t>阻塞， </a:t>
            </a:r>
            <a:r>
              <a:rPr lang="en-US" altLang="zh-CN" sz="1200" dirty="0"/>
              <a:t>P2</a:t>
            </a:r>
            <a:r>
              <a:rPr lang="zh-CN" altLang="en-US" sz="1200" dirty="0"/>
              <a:t>从</a:t>
            </a:r>
            <a:r>
              <a:rPr lang="en-US" altLang="zh-CN" sz="1200" dirty="0"/>
              <a:t>RUN</a:t>
            </a:r>
            <a:r>
              <a:rPr lang="zh-CN" altLang="en-US" sz="1200" dirty="0"/>
              <a:t>转换到</a:t>
            </a:r>
            <a:r>
              <a:rPr lang="en-US" altLang="zh-CN" sz="1200" dirty="0"/>
              <a:t>Block</a:t>
            </a:r>
          </a:p>
          <a:p>
            <a:pPr eaLnBrk="1" hangingPunct="1">
              <a:defRPr/>
            </a:pPr>
            <a:endParaRPr lang="en-US" altLang="zh-CN" sz="1200" dirty="0"/>
          </a:p>
          <a:p>
            <a:pPr eaLnBrk="1" hangingPunct="1">
              <a:defRPr/>
            </a:pPr>
            <a:endParaRPr lang="en-US" altLang="zh-CN" sz="1200" dirty="0"/>
          </a:p>
          <a:p>
            <a:pPr eaLnBrk="1" hangingPunct="1">
              <a:defRPr/>
            </a:pPr>
            <a:r>
              <a:rPr lang="zh-CN" altLang="en-US" sz="1200" dirty="0"/>
              <a:t>第五个时间片： </a:t>
            </a:r>
            <a:r>
              <a:rPr lang="en-US" altLang="zh-CN" sz="1200" dirty="0"/>
              <a:t>P3 --》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=1</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=-,2</a:t>
            </a:r>
            <a:r>
              <a:rPr lang="zh-CN" altLang="en-US" sz="1200" dirty="0"/>
              <a:t>，</a:t>
            </a:r>
            <a:r>
              <a:rPr lang="en-US" altLang="zh-CN" sz="1200" dirty="0" err="1"/>
              <a:t>mutex.L</a:t>
            </a:r>
            <a:r>
              <a:rPr lang="en-US" altLang="zh-CN" sz="1200" dirty="0"/>
              <a:t>={P2,P3}</a:t>
            </a:r>
            <a:r>
              <a:rPr lang="zh-CN" altLang="en-US" sz="1200" dirty="0"/>
              <a:t>即</a:t>
            </a:r>
            <a:r>
              <a:rPr lang="en-US" altLang="zh-CN" sz="1200" dirty="0"/>
              <a:t>P3</a:t>
            </a:r>
            <a:r>
              <a:rPr lang="zh-CN" altLang="en-US" sz="1200" dirty="0"/>
              <a:t>阻塞， </a:t>
            </a:r>
            <a:r>
              <a:rPr lang="en-US" altLang="zh-CN" sz="1200" dirty="0"/>
              <a:t>P3</a:t>
            </a:r>
            <a:r>
              <a:rPr lang="zh-CN" altLang="en-US" sz="1200" dirty="0"/>
              <a:t>从</a:t>
            </a:r>
            <a:r>
              <a:rPr lang="en-US" altLang="zh-CN" sz="1200" dirty="0"/>
              <a:t>RUN</a:t>
            </a:r>
            <a:r>
              <a:rPr lang="zh-CN" altLang="en-US" sz="1200" dirty="0"/>
              <a:t>转换到</a:t>
            </a:r>
            <a:r>
              <a:rPr lang="en-US" altLang="zh-CN" sz="1200" dirty="0"/>
              <a:t>Block</a:t>
            </a:r>
          </a:p>
          <a:p>
            <a:pPr eaLnBrk="1" hangingPunct="1">
              <a:defRPr/>
            </a:pPr>
            <a:r>
              <a:rPr lang="zh-CN" altLang="en-US" sz="1200" dirty="0"/>
              <a:t>第六个时间片： </a:t>
            </a:r>
            <a:r>
              <a:rPr lang="en-US" altLang="zh-CN" sz="1200" dirty="0"/>
              <a:t>P4 --》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=0</a:t>
            </a:r>
            <a:r>
              <a:rPr lang="zh-CN" altLang="en-US" sz="1200" dirty="0"/>
              <a:t>，然后</a:t>
            </a:r>
            <a:r>
              <a:rPr lang="en-US" altLang="zh-CN" sz="1200" dirty="0"/>
              <a:t>wait</a:t>
            </a:r>
            <a:r>
              <a:rPr lang="zh-CN" altLang="en-US" sz="1200" dirty="0"/>
              <a:t>（</a:t>
            </a:r>
            <a:r>
              <a:rPr lang="en-US" altLang="zh-CN" sz="1200" dirty="0"/>
              <a:t>mutex</a:t>
            </a:r>
            <a:r>
              <a:rPr lang="zh-CN" altLang="en-US" sz="1200" dirty="0"/>
              <a:t>）使</a:t>
            </a:r>
            <a:r>
              <a:rPr lang="en-US" altLang="zh-CN" sz="1200" dirty="0" err="1"/>
              <a:t>mutex.value</a:t>
            </a:r>
            <a:r>
              <a:rPr lang="en-US" altLang="zh-CN" sz="1200" dirty="0"/>
              <a:t>=-3</a:t>
            </a:r>
            <a:r>
              <a:rPr lang="zh-CN" altLang="en-US" sz="1200" dirty="0"/>
              <a:t>，</a:t>
            </a:r>
            <a:r>
              <a:rPr lang="en-US" altLang="zh-CN" sz="1200" dirty="0" err="1"/>
              <a:t>mutex.L</a:t>
            </a:r>
            <a:r>
              <a:rPr lang="en-US" altLang="zh-CN" sz="1200" dirty="0"/>
              <a:t>={P2</a:t>
            </a:r>
            <a:r>
              <a:rPr lang="zh-CN" altLang="en-US" sz="1200" dirty="0"/>
              <a:t>，</a:t>
            </a:r>
            <a:r>
              <a:rPr lang="en-US" altLang="zh-CN" sz="1200" dirty="0"/>
              <a:t>P3</a:t>
            </a:r>
            <a:r>
              <a:rPr lang="zh-CN" altLang="en-US" sz="1200" dirty="0"/>
              <a:t>，</a:t>
            </a:r>
            <a:r>
              <a:rPr lang="en-US" altLang="zh-CN" sz="1200" dirty="0"/>
              <a:t>P4}</a:t>
            </a:r>
            <a:r>
              <a:rPr lang="zh-CN" altLang="en-US" sz="1200" dirty="0"/>
              <a:t>即</a:t>
            </a:r>
            <a:r>
              <a:rPr lang="en-US" altLang="zh-CN" sz="1200" dirty="0"/>
              <a:t>P4</a:t>
            </a:r>
            <a:r>
              <a:rPr lang="zh-CN" altLang="en-US" sz="1200" dirty="0"/>
              <a:t>阻塞， </a:t>
            </a:r>
            <a:r>
              <a:rPr lang="en-US" altLang="zh-CN" sz="1200" dirty="0"/>
              <a:t>P4</a:t>
            </a:r>
            <a:r>
              <a:rPr lang="zh-CN" altLang="en-US" sz="1200" dirty="0"/>
              <a:t>从</a:t>
            </a:r>
            <a:r>
              <a:rPr lang="en-US" altLang="zh-CN" sz="1200" dirty="0"/>
              <a:t>RUN</a:t>
            </a:r>
            <a:r>
              <a:rPr lang="zh-CN" altLang="en-US" sz="1200" dirty="0"/>
              <a:t>转换到</a:t>
            </a:r>
            <a:r>
              <a:rPr lang="en-US" altLang="zh-CN" sz="1200" dirty="0"/>
              <a:t>Block</a:t>
            </a:r>
          </a:p>
          <a:p>
            <a:pPr eaLnBrk="1" hangingPunct="1">
              <a:defRPr/>
            </a:pPr>
            <a:r>
              <a:rPr lang="zh-CN" altLang="en-US" sz="1200" dirty="0"/>
              <a:t>第七个时间片： </a:t>
            </a:r>
            <a:r>
              <a:rPr lang="en-US" altLang="zh-CN" sz="1200" dirty="0"/>
              <a:t>P5 --》 run</a:t>
            </a:r>
            <a:r>
              <a:rPr lang="zh-CN" altLang="en-US" sz="1200" dirty="0"/>
              <a:t>， </a:t>
            </a:r>
            <a:r>
              <a:rPr lang="en-US" altLang="zh-CN" sz="1200" dirty="0"/>
              <a:t>wait</a:t>
            </a:r>
            <a:r>
              <a:rPr lang="zh-CN" altLang="en-US" sz="1200" dirty="0"/>
              <a:t>（</a:t>
            </a:r>
            <a:r>
              <a:rPr lang="en-US" altLang="zh-CN" sz="1200" dirty="0"/>
              <a:t>empty</a:t>
            </a:r>
            <a:r>
              <a:rPr lang="zh-CN" altLang="en-US" sz="1200" dirty="0"/>
              <a:t>）导致</a:t>
            </a:r>
            <a:r>
              <a:rPr lang="en-US" altLang="zh-CN" sz="1200" dirty="0" err="1"/>
              <a:t>empty.vlaue</a:t>
            </a:r>
            <a:r>
              <a:rPr lang="en-US" altLang="zh-CN" sz="1200" dirty="0"/>
              <a:t>=-1</a:t>
            </a:r>
            <a:r>
              <a:rPr lang="zh-CN" altLang="en-US" sz="1200" dirty="0"/>
              <a:t>，</a:t>
            </a:r>
            <a:r>
              <a:rPr lang="en-US" altLang="zh-CN" sz="1200" dirty="0"/>
              <a:t>empty</a:t>
            </a:r>
            <a:r>
              <a:rPr lang="zh-CN" altLang="en-US" sz="1200" dirty="0"/>
              <a:t>。</a:t>
            </a:r>
            <a:r>
              <a:rPr lang="en-US" altLang="zh-CN" sz="1200" dirty="0"/>
              <a:t>L={P5}</a:t>
            </a:r>
            <a:r>
              <a:rPr lang="zh-CN" altLang="en-US" sz="1200" dirty="0"/>
              <a:t>即</a:t>
            </a:r>
            <a:r>
              <a:rPr lang="en-US" altLang="zh-CN" sz="1200" dirty="0"/>
              <a:t>P5</a:t>
            </a:r>
            <a:r>
              <a:rPr lang="zh-CN" altLang="en-US" sz="1200" dirty="0"/>
              <a:t>阻塞， </a:t>
            </a:r>
            <a:r>
              <a:rPr lang="en-US" altLang="zh-CN" sz="1200" dirty="0"/>
              <a:t>P4</a:t>
            </a:r>
            <a:r>
              <a:rPr lang="zh-CN" altLang="en-US" sz="1200" dirty="0"/>
              <a:t>从</a:t>
            </a:r>
            <a:r>
              <a:rPr lang="en-US" altLang="zh-CN" sz="1200" dirty="0"/>
              <a:t>RUN</a:t>
            </a:r>
            <a:r>
              <a:rPr lang="zh-CN" altLang="en-US" sz="1200" dirty="0"/>
              <a:t>转换到</a:t>
            </a:r>
            <a:r>
              <a:rPr lang="en-US" altLang="zh-CN" sz="1200" dirty="0"/>
              <a:t>Block</a:t>
            </a:r>
          </a:p>
          <a:p>
            <a:pPr eaLnBrk="1" hangingPunct="1">
              <a:defRPr/>
            </a:pPr>
            <a:r>
              <a:rPr lang="zh-CN" altLang="en-US" sz="1200" dirty="0"/>
              <a:t>第八个时间片： </a:t>
            </a:r>
            <a:r>
              <a:rPr lang="en-US" altLang="zh-CN" sz="1200" dirty="0"/>
              <a:t>P1 --》 run</a:t>
            </a:r>
            <a:r>
              <a:rPr lang="zh-CN" altLang="en-US" sz="1200" dirty="0"/>
              <a:t>， 执行临界区代码，执行</a:t>
            </a:r>
            <a:r>
              <a:rPr lang="en-US" altLang="zh-CN" sz="1200" dirty="0"/>
              <a:t>signal</a:t>
            </a:r>
            <a:r>
              <a:rPr lang="zh-CN" altLang="en-US" sz="1200" dirty="0"/>
              <a:t>（</a:t>
            </a:r>
            <a:r>
              <a:rPr lang="en-US" altLang="zh-CN" sz="1200" dirty="0"/>
              <a:t>mutex</a:t>
            </a:r>
            <a:r>
              <a:rPr lang="zh-CN" altLang="en-US" sz="1200" dirty="0"/>
              <a:t>）导致</a:t>
            </a:r>
            <a:r>
              <a:rPr lang="en-US" altLang="zh-CN" sz="1200" dirty="0" err="1"/>
              <a:t>mutex.value</a:t>
            </a:r>
            <a:r>
              <a:rPr lang="en-US" altLang="zh-CN" sz="1200" dirty="0"/>
              <a:t>= -2 (-3+1&lt;0)</a:t>
            </a:r>
            <a:r>
              <a:rPr lang="zh-CN" altLang="en-US" sz="1200" dirty="0"/>
              <a:t>，唤醒</a:t>
            </a:r>
            <a:r>
              <a:rPr lang="en-US" altLang="zh-CN" sz="1200" dirty="0" err="1"/>
              <a:t>mutex.L</a:t>
            </a:r>
            <a:r>
              <a:rPr lang="zh-CN" altLang="en-US" sz="1200" dirty="0"/>
              <a:t>中的第一个进程</a:t>
            </a:r>
            <a:r>
              <a:rPr lang="en-US" altLang="zh-CN" sz="1200" dirty="0"/>
              <a:t>P2</a:t>
            </a:r>
            <a:r>
              <a:rPr lang="zh-CN" altLang="en-US" sz="1200" dirty="0"/>
              <a:t>，使</a:t>
            </a:r>
            <a:r>
              <a:rPr lang="en-US" altLang="zh-CN" sz="1200" dirty="0"/>
              <a:t>P2</a:t>
            </a:r>
            <a:r>
              <a:rPr lang="zh-CN" altLang="en-US" sz="1200" dirty="0"/>
              <a:t>获得</a:t>
            </a:r>
            <a:r>
              <a:rPr lang="en-US" altLang="zh-CN" sz="1200" dirty="0"/>
              <a:t>mutex</a:t>
            </a:r>
            <a:r>
              <a:rPr lang="zh-CN" altLang="en-US" sz="1200" dirty="0"/>
              <a:t>信号量进入</a:t>
            </a:r>
            <a:r>
              <a:rPr lang="en-US" altLang="zh-CN" sz="1200" dirty="0"/>
              <a:t>Ready</a:t>
            </a:r>
            <a:r>
              <a:rPr lang="zh-CN" altLang="en-US" sz="1200" dirty="0"/>
              <a:t>队列；执行</a:t>
            </a:r>
            <a:r>
              <a:rPr lang="en-US" altLang="zh-CN" sz="1200" dirty="0"/>
              <a:t>signal</a:t>
            </a:r>
            <a:r>
              <a:rPr lang="zh-CN" altLang="en-US" sz="1200" dirty="0"/>
              <a:t>（</a:t>
            </a:r>
            <a:r>
              <a:rPr lang="en-US" altLang="zh-CN" sz="1200" dirty="0"/>
              <a:t>full</a:t>
            </a:r>
            <a:r>
              <a:rPr lang="zh-CN" altLang="en-US" sz="1200" dirty="0"/>
              <a:t>）导致</a:t>
            </a:r>
            <a:r>
              <a:rPr lang="en-US" altLang="zh-CN" sz="1200" dirty="0" err="1"/>
              <a:t>full.value</a:t>
            </a:r>
            <a:r>
              <a:rPr lang="en-US" altLang="zh-CN" sz="1200" dirty="0"/>
              <a:t>= -1 (-2+1&lt;0)</a:t>
            </a:r>
            <a:r>
              <a:rPr lang="zh-CN" altLang="en-US" sz="1200" dirty="0"/>
              <a:t>，唤醒</a:t>
            </a:r>
            <a:r>
              <a:rPr lang="en-US" altLang="zh-CN" sz="1200" dirty="0" err="1"/>
              <a:t>full.L</a:t>
            </a:r>
            <a:r>
              <a:rPr lang="zh-CN" altLang="en-US" sz="1200" dirty="0"/>
              <a:t>中的第一个进程</a:t>
            </a:r>
            <a:r>
              <a:rPr lang="en-US" altLang="zh-CN" sz="1200" dirty="0"/>
              <a:t>C1</a:t>
            </a:r>
            <a:r>
              <a:rPr lang="zh-CN" altLang="en-US" sz="1200" dirty="0"/>
              <a:t>，使</a:t>
            </a:r>
            <a:r>
              <a:rPr lang="en-US" altLang="zh-CN" sz="1200" dirty="0"/>
              <a:t>C1</a:t>
            </a:r>
            <a:r>
              <a:rPr lang="zh-CN" altLang="en-US" sz="1200" dirty="0"/>
              <a:t>获得</a:t>
            </a:r>
            <a:r>
              <a:rPr lang="en-US" altLang="zh-CN" sz="1200" dirty="0"/>
              <a:t>full</a:t>
            </a:r>
            <a:r>
              <a:rPr lang="zh-CN" altLang="en-US" sz="1200" dirty="0"/>
              <a:t>信号量进入</a:t>
            </a:r>
            <a:r>
              <a:rPr lang="en-US" altLang="zh-CN" sz="1200" dirty="0"/>
              <a:t>Ready</a:t>
            </a:r>
            <a:r>
              <a:rPr lang="zh-CN" altLang="en-US" sz="1200" dirty="0"/>
              <a:t>队列；</a:t>
            </a:r>
            <a:r>
              <a:rPr lang="en-US" altLang="zh-CN" sz="1200" dirty="0"/>
              <a:t>P1</a:t>
            </a:r>
            <a:r>
              <a:rPr lang="zh-CN" altLang="en-US" sz="1200" dirty="0"/>
              <a:t>完成该时间片从</a:t>
            </a:r>
            <a:r>
              <a:rPr lang="en-US" altLang="zh-CN" sz="1200" dirty="0"/>
              <a:t>Run</a:t>
            </a:r>
            <a:r>
              <a:rPr lang="zh-CN" altLang="en-US" sz="1200" dirty="0"/>
              <a:t>转换到</a:t>
            </a:r>
            <a:r>
              <a:rPr lang="en-US" altLang="zh-CN" sz="1200" dirty="0"/>
              <a:t>Ready</a:t>
            </a:r>
          </a:p>
          <a:p>
            <a:pPr eaLnBrk="1" hangingPunct="1">
              <a:defRPr/>
            </a:pPr>
            <a:endParaRPr lang="en-US" altLang="zh-CN" sz="1200" dirty="0"/>
          </a:p>
          <a:p>
            <a:pPr eaLnBrk="1" hangingPunct="1">
              <a:defRPr/>
            </a:pPr>
            <a:r>
              <a:rPr lang="en-US" altLang="zh-CN" sz="1200" dirty="0"/>
              <a:t>Ready</a:t>
            </a:r>
            <a:r>
              <a:rPr lang="zh-CN" altLang="en-US" sz="1200" dirty="0"/>
              <a:t>队列：</a:t>
            </a:r>
            <a:r>
              <a:rPr lang="en-US" altLang="zh-CN" sz="1200" dirty="0"/>
              <a:t>P2</a:t>
            </a:r>
            <a:r>
              <a:rPr lang="zh-CN" altLang="en-US" sz="1200" dirty="0"/>
              <a:t>、</a:t>
            </a:r>
            <a:r>
              <a:rPr lang="en-US" altLang="zh-CN" sz="1200" dirty="0"/>
              <a:t>C1</a:t>
            </a:r>
            <a:r>
              <a:rPr lang="zh-CN" altLang="en-US" sz="1200" dirty="0"/>
              <a:t>、</a:t>
            </a:r>
            <a:r>
              <a:rPr lang="en-US" altLang="zh-CN" sz="1200" dirty="0"/>
              <a:t>P1</a:t>
            </a:r>
          </a:p>
          <a:p>
            <a:pPr eaLnBrk="1" hangingPunct="1">
              <a:defRPr/>
            </a:pPr>
            <a:endParaRPr lang="en-US" altLang="zh-CN" sz="1200" dirty="0"/>
          </a:p>
          <a:p>
            <a:pPr eaLnBrk="1" hangingPunct="1">
              <a:defRPr/>
            </a:pPr>
            <a:r>
              <a:rPr lang="zh-CN" altLang="en-US" sz="1200" dirty="0"/>
              <a:t>第九个时间片： </a:t>
            </a:r>
            <a:r>
              <a:rPr lang="en-US" altLang="zh-CN" sz="1200" dirty="0"/>
              <a:t>P2 --》 run</a:t>
            </a:r>
            <a:r>
              <a:rPr lang="zh-CN" altLang="en-US" sz="1200" dirty="0"/>
              <a:t>，进入临界区；执行</a:t>
            </a:r>
            <a:r>
              <a:rPr lang="en-US" altLang="zh-CN" sz="1200" dirty="0"/>
              <a:t>signal</a:t>
            </a:r>
            <a:r>
              <a:rPr lang="zh-CN" altLang="en-US" sz="1200" dirty="0"/>
              <a:t>（</a:t>
            </a:r>
            <a:r>
              <a:rPr lang="en-US" altLang="zh-CN" sz="1200" dirty="0"/>
              <a:t>mutex</a:t>
            </a:r>
            <a:r>
              <a:rPr lang="zh-CN" altLang="en-US" sz="1200" dirty="0"/>
              <a:t>）导致</a:t>
            </a:r>
            <a:r>
              <a:rPr lang="en-US" altLang="zh-CN" sz="1200" dirty="0" err="1"/>
              <a:t>mutex.value</a:t>
            </a:r>
            <a:r>
              <a:rPr lang="en-US" altLang="zh-CN" sz="1200" dirty="0"/>
              <a:t>= -1 (-2+1&lt;=0)</a:t>
            </a:r>
            <a:r>
              <a:rPr lang="zh-CN" altLang="en-US" sz="1200" dirty="0"/>
              <a:t>，唤醒</a:t>
            </a:r>
            <a:r>
              <a:rPr lang="en-US" altLang="zh-CN" sz="1200" dirty="0" err="1"/>
              <a:t>mutex.L</a:t>
            </a:r>
            <a:r>
              <a:rPr lang="zh-CN" altLang="en-US" sz="1200" dirty="0"/>
              <a:t>中的第二个进程</a:t>
            </a:r>
            <a:r>
              <a:rPr lang="en-US" altLang="zh-CN" sz="1200" dirty="0"/>
              <a:t>P3</a:t>
            </a:r>
            <a:r>
              <a:rPr lang="zh-CN" altLang="en-US" sz="1200" dirty="0"/>
              <a:t>，使</a:t>
            </a:r>
            <a:r>
              <a:rPr lang="en-US" altLang="zh-CN" sz="1200" dirty="0"/>
              <a:t>P3</a:t>
            </a:r>
            <a:r>
              <a:rPr lang="zh-CN" altLang="en-US" sz="1200" dirty="0"/>
              <a:t>获得</a:t>
            </a:r>
            <a:r>
              <a:rPr lang="en-US" altLang="zh-CN" sz="1200" dirty="0"/>
              <a:t>mutex</a:t>
            </a:r>
            <a:r>
              <a:rPr lang="zh-CN" altLang="en-US" sz="1200" dirty="0"/>
              <a:t>信号量进入</a:t>
            </a:r>
            <a:r>
              <a:rPr lang="en-US" altLang="zh-CN" sz="1200" dirty="0"/>
              <a:t>Ready</a:t>
            </a:r>
            <a:r>
              <a:rPr lang="zh-CN" altLang="en-US" sz="1200" dirty="0"/>
              <a:t>队列；执行</a:t>
            </a:r>
            <a:r>
              <a:rPr lang="en-US" altLang="zh-CN" sz="1200" dirty="0"/>
              <a:t>signal</a:t>
            </a:r>
            <a:r>
              <a:rPr lang="zh-CN" altLang="en-US" sz="1200" dirty="0"/>
              <a:t>（</a:t>
            </a:r>
            <a:r>
              <a:rPr lang="en-US" altLang="zh-CN" sz="1200" dirty="0"/>
              <a:t>full</a:t>
            </a:r>
            <a:r>
              <a:rPr lang="zh-CN" altLang="en-US" sz="1200" dirty="0"/>
              <a:t>）导致</a:t>
            </a:r>
            <a:r>
              <a:rPr lang="en-US" altLang="zh-CN" sz="1200" dirty="0" err="1"/>
              <a:t>full.value</a:t>
            </a:r>
            <a:r>
              <a:rPr lang="en-US" altLang="zh-CN" sz="1200" dirty="0"/>
              <a:t>= 0 (-1+1&lt;=0)</a:t>
            </a:r>
            <a:r>
              <a:rPr lang="zh-CN" altLang="en-US" sz="1200" dirty="0"/>
              <a:t>，唤醒</a:t>
            </a:r>
            <a:r>
              <a:rPr lang="en-US" altLang="zh-CN" sz="1200" dirty="0" err="1"/>
              <a:t>full.L</a:t>
            </a:r>
            <a:r>
              <a:rPr lang="zh-CN" altLang="en-US" sz="1200" dirty="0"/>
              <a:t>中的第二个进程</a:t>
            </a:r>
            <a:r>
              <a:rPr lang="en-US" altLang="zh-CN" sz="1200" dirty="0"/>
              <a:t>C2</a:t>
            </a:r>
            <a:r>
              <a:rPr lang="zh-CN" altLang="en-US" sz="1200" dirty="0"/>
              <a:t>，使</a:t>
            </a:r>
            <a:r>
              <a:rPr lang="en-US" altLang="zh-CN" sz="1200" dirty="0"/>
              <a:t>C2</a:t>
            </a:r>
            <a:r>
              <a:rPr lang="zh-CN" altLang="en-US" sz="1200" dirty="0"/>
              <a:t>获得</a:t>
            </a:r>
            <a:r>
              <a:rPr lang="en-US" altLang="zh-CN" sz="1200" dirty="0"/>
              <a:t>full</a:t>
            </a:r>
            <a:r>
              <a:rPr lang="zh-CN" altLang="en-US" sz="1200" dirty="0"/>
              <a:t>信号量进入</a:t>
            </a:r>
            <a:r>
              <a:rPr lang="en-US" altLang="zh-CN" sz="1200" dirty="0"/>
              <a:t>Ready</a:t>
            </a:r>
            <a:r>
              <a:rPr lang="zh-CN" altLang="en-US" sz="1200" dirty="0"/>
              <a:t>队列；</a:t>
            </a:r>
            <a:r>
              <a:rPr lang="en-US" altLang="zh-CN" sz="1200" dirty="0"/>
              <a:t>P2</a:t>
            </a:r>
            <a:r>
              <a:rPr lang="zh-CN" altLang="en-US" sz="1200" dirty="0"/>
              <a:t>完成该时间片从</a:t>
            </a:r>
            <a:r>
              <a:rPr lang="en-US" altLang="zh-CN" sz="1200" dirty="0"/>
              <a:t>Run</a:t>
            </a:r>
            <a:r>
              <a:rPr lang="zh-CN" altLang="en-US" sz="1200" dirty="0"/>
              <a:t>转换到</a:t>
            </a:r>
            <a:r>
              <a:rPr lang="en-US" altLang="zh-CN" sz="1200" dirty="0"/>
              <a:t>Ready</a:t>
            </a:r>
          </a:p>
          <a:p>
            <a:pPr eaLnBrk="1" hangingPunct="1">
              <a:defRPr/>
            </a:pPr>
            <a:endParaRPr lang="en-US" altLang="zh-CN" sz="1200" dirty="0"/>
          </a:p>
          <a:p>
            <a:pPr eaLnBrk="1" hangingPunct="1">
              <a:defRPr/>
            </a:pPr>
            <a:r>
              <a:rPr lang="en-US" altLang="zh-CN" sz="1200" dirty="0"/>
              <a:t>Ready</a:t>
            </a:r>
            <a:r>
              <a:rPr lang="zh-CN" altLang="en-US" sz="1200" dirty="0"/>
              <a:t>队列：</a:t>
            </a:r>
            <a:r>
              <a:rPr lang="en-US" altLang="zh-CN" sz="1200" dirty="0"/>
              <a:t>C1</a:t>
            </a:r>
            <a:r>
              <a:rPr lang="zh-CN" altLang="en-US" sz="1200" dirty="0"/>
              <a:t>、</a:t>
            </a:r>
            <a:r>
              <a:rPr lang="en-US" altLang="zh-CN" sz="1200" dirty="0"/>
              <a:t>P1</a:t>
            </a:r>
            <a:r>
              <a:rPr lang="zh-CN" altLang="en-US" sz="1200" dirty="0"/>
              <a:t>、</a:t>
            </a:r>
            <a:r>
              <a:rPr lang="en-US" altLang="zh-CN" sz="1200" dirty="0"/>
              <a:t>P3</a:t>
            </a:r>
            <a:r>
              <a:rPr lang="zh-CN" altLang="en-US" sz="1200" dirty="0"/>
              <a:t>、</a:t>
            </a:r>
            <a:r>
              <a:rPr lang="en-US" altLang="zh-CN" sz="1200" dirty="0"/>
              <a:t>C2</a:t>
            </a:r>
            <a:r>
              <a:rPr lang="zh-CN" altLang="en-US" sz="1200" dirty="0"/>
              <a:t>、</a:t>
            </a:r>
            <a:r>
              <a:rPr lang="en-US" altLang="zh-CN" sz="1200" dirty="0"/>
              <a:t>P2</a:t>
            </a:r>
          </a:p>
          <a:p>
            <a:pPr eaLnBrk="1" hangingPunct="1">
              <a:defRPr/>
            </a:pPr>
            <a:endParaRPr lang="en-US" altLang="zh-CN" sz="1200" dirty="0"/>
          </a:p>
          <a:p>
            <a:pPr eaLnBrk="1" hangingPunct="1">
              <a:defRPr/>
            </a:pPr>
            <a:endParaRPr lang="en-US" altLang="zh-CN" sz="1200" dirty="0"/>
          </a:p>
          <a:p>
            <a:pPr eaLnBrk="1" hangingPunct="1">
              <a:defRPr/>
            </a:pPr>
            <a:r>
              <a:rPr lang="zh-CN" altLang="en-US" sz="1200" dirty="0"/>
              <a:t>第十个时间片：</a:t>
            </a:r>
            <a:r>
              <a:rPr lang="en-US" altLang="zh-CN" sz="1200" dirty="0"/>
              <a:t>C1 --》 run</a:t>
            </a:r>
            <a:r>
              <a:rPr lang="zh-CN" altLang="en-US" sz="1200" dirty="0"/>
              <a:t>，</a:t>
            </a:r>
            <a:r>
              <a:rPr lang="en-US" altLang="zh-CN" sz="1200" dirty="0"/>
              <a:t>wait</a:t>
            </a:r>
            <a:r>
              <a:rPr lang="zh-CN" altLang="en-US" sz="1200" dirty="0"/>
              <a:t>（</a:t>
            </a:r>
            <a:r>
              <a:rPr lang="en-US" altLang="zh-CN" sz="1200" dirty="0"/>
              <a:t>mutex</a:t>
            </a:r>
            <a:r>
              <a:rPr lang="zh-CN" altLang="en-US" sz="1200" dirty="0"/>
              <a:t>）</a:t>
            </a:r>
          </a:p>
          <a:p>
            <a:pPr eaLnBrk="1" hangingPunct="1">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174</a:t>
            </a:fld>
            <a:endParaRPr lang="zh-CN" altLang="en-US" dirty="0"/>
          </a:p>
        </p:txBody>
      </p:sp>
    </p:spTree>
    <p:extLst>
      <p:ext uri="{BB962C8B-B14F-4D97-AF65-F5344CB8AC3E}">
        <p14:creationId xmlns:p14="http://schemas.microsoft.com/office/powerpoint/2010/main" val="407980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栈：从高地址向低地址生长，栈顶低地址</a:t>
            </a:r>
            <a:endParaRPr lang="en-US" altLang="zh-CN" dirty="0"/>
          </a:p>
          <a:p>
            <a:r>
              <a:rPr lang="zh-CN" altLang="en-US" dirty="0"/>
              <a:t>堆：从低地址向高地址生长</a:t>
            </a:r>
            <a:endParaRPr lang="en-US" altLang="zh-CN" dirty="0"/>
          </a:p>
          <a:p>
            <a:r>
              <a:rPr lang="en-US" altLang="zh-CN" dirty="0"/>
              <a:t>PCB</a:t>
            </a:r>
            <a:r>
              <a:rPr lang="zh-CN" altLang="en-US" dirty="0"/>
              <a:t>进程控制块，</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是操作系统中最重要的记录性数据结构</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a:t>
            </a:fld>
            <a:endParaRPr lang="zh-CN" altLang="en-US" dirty="0"/>
          </a:p>
        </p:txBody>
      </p:sp>
    </p:spTree>
    <p:extLst>
      <p:ext uri="{BB962C8B-B14F-4D97-AF65-F5344CB8AC3E}">
        <p14:creationId xmlns:p14="http://schemas.microsoft.com/office/powerpoint/2010/main" val="2623517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15</a:t>
            </a:fld>
            <a:endParaRPr lang="zh-CN" altLang="en-US" dirty="0"/>
          </a:p>
        </p:txBody>
      </p:sp>
    </p:spTree>
    <p:extLst>
      <p:ext uri="{BB962C8B-B14F-4D97-AF65-F5344CB8AC3E}">
        <p14:creationId xmlns:p14="http://schemas.microsoft.com/office/powerpoint/2010/main" val="3619521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a:t>
            </a:fld>
            <a:endParaRPr lang="zh-CN" altLang="en-US" dirty="0"/>
          </a:p>
        </p:txBody>
      </p:sp>
    </p:spTree>
    <p:extLst>
      <p:ext uri="{BB962C8B-B14F-4D97-AF65-F5344CB8AC3E}">
        <p14:creationId xmlns:p14="http://schemas.microsoft.com/office/powerpoint/2010/main" val="3874511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620981" y="459473"/>
            <a:ext cx="7902037" cy="549275"/>
          </a:xfrm>
          <a:prstGeom prst="rect">
            <a:avLst/>
          </a:prstGeom>
        </p:spPr>
        <p:txBody>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0"/>
            <a:ext cx="856317" cy="91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1530710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680187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428626" y="0"/>
            <a:ext cx="3902075"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0" y="0"/>
            <a:ext cx="276225"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100AD7DD-98C3-4F90-86B4-BCC79C4987F1}"/>
              </a:ext>
            </a:extLst>
          </p:cNvPr>
          <p:cNvSpPr>
            <a:spLocks noGrp="1"/>
          </p:cNvSpPr>
          <p:nvPr>
            <p:ph idx="1"/>
          </p:nvPr>
        </p:nvSpPr>
        <p:spPr>
          <a:xfrm>
            <a:off x="646190" y="981628"/>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6654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A4DF22-9193-4A5E-8B64-9802814F9CEF}"/>
              </a:ext>
            </a:extLst>
          </p:cNvPr>
          <p:cNvSpPr>
            <a:spLocks noGrp="1" noChangeArrowheads="1"/>
          </p:cNvSpPr>
          <p:nvPr>
            <p:ph type="dt" sz="half" idx="10"/>
          </p:nvPr>
        </p:nvSpPr>
        <p:spPr>
          <a:ln/>
        </p:spPr>
        <p:txBody>
          <a:bodyPr/>
          <a:lstStyle>
            <a:lvl1pPr>
              <a:defRPr/>
            </a:lvl1pPr>
          </a:lstStyle>
          <a:p>
            <a:pPr>
              <a:defRPr/>
            </a:pPr>
            <a:fld id="{E5AFEC43-D82E-4279-BB4D-46160CD61D19}" type="datetimeFigureOut">
              <a:rPr lang="zh-CN" altLang="en-US"/>
              <a:pPr>
                <a:defRPr/>
              </a:pPr>
              <a:t>2025/3/6</a:t>
            </a:fld>
            <a:endParaRPr lang="en-US" altLang="zh-CN"/>
          </a:p>
        </p:txBody>
      </p:sp>
      <p:sp>
        <p:nvSpPr>
          <p:cNvPr id="3" name="Rectangle 5">
            <a:extLst>
              <a:ext uri="{FF2B5EF4-FFF2-40B4-BE49-F238E27FC236}">
                <a16:creationId xmlns:a16="http://schemas.microsoft.com/office/drawing/2014/main" id="{E387C32B-A5EE-4974-9A2F-FDB9B91E44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9CA5100-66E0-4A1C-B5B3-3E7E6310ADD6}"/>
              </a:ext>
            </a:extLst>
          </p:cNvPr>
          <p:cNvSpPr>
            <a:spLocks noGrp="1" noChangeArrowheads="1"/>
          </p:cNvSpPr>
          <p:nvPr>
            <p:ph type="sldNum" sz="quarter" idx="12"/>
          </p:nvPr>
        </p:nvSpPr>
        <p:spPr>
          <a:ln/>
        </p:spPr>
        <p:txBody>
          <a:bodyPr/>
          <a:lstStyle>
            <a:lvl1pPr>
              <a:defRPr/>
            </a:lvl1pPr>
          </a:lstStyle>
          <a:p>
            <a:fld id="{B2775B60-5ED7-41E5-8017-BDD6A91953A3}" type="slidenum">
              <a:rPr lang="zh-CN" altLang="en-US"/>
              <a:pPr/>
              <a:t>‹#›</a:t>
            </a:fld>
            <a:endParaRPr lang="en-US" altLang="zh-CN"/>
          </a:p>
        </p:txBody>
      </p:sp>
      <p:sp>
        <p:nvSpPr>
          <p:cNvPr id="5" name="内容占位符 2">
            <a:extLst>
              <a:ext uri="{FF2B5EF4-FFF2-40B4-BE49-F238E27FC236}">
                <a16:creationId xmlns:a16="http://schemas.microsoft.com/office/drawing/2014/main" id="{58DB10B9-DE60-427A-A38F-02195B90334D}"/>
              </a:ext>
            </a:extLst>
          </p:cNvPr>
          <p:cNvSpPr>
            <a:spLocks noGrp="1"/>
          </p:cNvSpPr>
          <p:nvPr>
            <p:ph idx="1"/>
          </p:nvPr>
        </p:nvSpPr>
        <p:spPr>
          <a:xfrm>
            <a:off x="683897" y="736531"/>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0565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60F637F-6F17-4A4D-93D3-540D77205306}"/>
              </a:ext>
            </a:extLst>
          </p:cNvPr>
          <p:cNvSpPr>
            <a:spLocks noGrp="1" noChangeArrowheads="1"/>
          </p:cNvSpPr>
          <p:nvPr>
            <p:ph type="dt" sz="half" idx="10"/>
          </p:nvPr>
        </p:nvSpPr>
        <p:spPr>
          <a:ln/>
        </p:spPr>
        <p:txBody>
          <a:bodyPr/>
          <a:lstStyle>
            <a:lvl1pPr>
              <a:defRPr/>
            </a:lvl1pPr>
          </a:lstStyle>
          <a:p>
            <a:pPr>
              <a:defRPr/>
            </a:pPr>
            <a:fld id="{D4DEE48D-07A3-4935-8E27-C8785C32C9D2}" type="datetimeFigureOut">
              <a:rPr lang="zh-CN" altLang="en-US"/>
              <a:pPr>
                <a:defRPr/>
              </a:pPr>
              <a:t>2025/3/6</a:t>
            </a:fld>
            <a:endParaRPr lang="en-US" altLang="zh-CN"/>
          </a:p>
        </p:txBody>
      </p:sp>
      <p:sp>
        <p:nvSpPr>
          <p:cNvPr id="4" name="Rectangle 5">
            <a:extLst>
              <a:ext uri="{FF2B5EF4-FFF2-40B4-BE49-F238E27FC236}">
                <a16:creationId xmlns:a16="http://schemas.microsoft.com/office/drawing/2014/main" id="{4D45C70F-878C-492E-86CF-0A0EF95B527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91F7A73-587A-415F-9EBF-1B67D6259DD2}"/>
              </a:ext>
            </a:extLst>
          </p:cNvPr>
          <p:cNvSpPr>
            <a:spLocks noGrp="1" noChangeArrowheads="1"/>
          </p:cNvSpPr>
          <p:nvPr>
            <p:ph type="sldNum" sz="quarter" idx="12"/>
          </p:nvPr>
        </p:nvSpPr>
        <p:spPr>
          <a:ln/>
        </p:spPr>
        <p:txBody>
          <a:bodyPr/>
          <a:lstStyle>
            <a:lvl1pPr>
              <a:defRPr/>
            </a:lvl1pPr>
          </a:lstStyle>
          <a:p>
            <a:fld id="{69FD6350-9CC7-4222-852D-3AFF6C3DB9EE}" type="slidenum">
              <a:rPr lang="zh-CN" altLang="en-US"/>
              <a:pPr/>
              <a:t>‹#›</a:t>
            </a:fld>
            <a:endParaRPr lang="en-US" altLang="zh-CN"/>
          </a:p>
        </p:txBody>
      </p:sp>
      <p:sp>
        <p:nvSpPr>
          <p:cNvPr id="6" name="内容占位符 2">
            <a:extLst>
              <a:ext uri="{FF2B5EF4-FFF2-40B4-BE49-F238E27FC236}">
                <a16:creationId xmlns:a16="http://schemas.microsoft.com/office/drawing/2014/main" id="{1675A109-E6C5-4549-8347-0ABE6604ABD5}"/>
              </a:ext>
            </a:extLst>
          </p:cNvPr>
          <p:cNvSpPr>
            <a:spLocks noGrp="1"/>
          </p:cNvSpPr>
          <p:nvPr>
            <p:ph idx="1"/>
          </p:nvPr>
        </p:nvSpPr>
        <p:spPr>
          <a:xfrm>
            <a:off x="533007" y="717677"/>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30612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2025年3月6日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marL="171450" indent="-171450" eaLnBrk="1" hangingPunct="1">
              <a:lnSpc>
                <a:spcPct val="100000"/>
              </a:lnSpc>
              <a:buFont typeface="Wingdings" panose="05000000000000000000" pitchFamily="2" charset="2"/>
              <a:buChar char="Ø"/>
              <a:defRPr sz="2800" b="1">
                <a:latin typeface="+mj-ea"/>
                <a:ea typeface="+mj-ea"/>
              </a:defRPr>
            </a:lvl1pPr>
            <a:lvl2pPr eaLnBrk="1" hangingPunct="1">
              <a:lnSpc>
                <a:spcPct val="100000"/>
              </a:lnSpc>
              <a:defRPr sz="2400" b="1">
                <a:latin typeface="+mj-ea"/>
                <a:ea typeface="+mj-ea"/>
              </a:defRPr>
            </a:lvl2pPr>
            <a:lvl3pPr eaLnBrk="1" hangingPunct="1">
              <a:lnSpc>
                <a:spcPct val="100000"/>
              </a:lnSpc>
              <a:defRPr sz="2200" b="1">
                <a:latin typeface="+mj-ea"/>
                <a:ea typeface="+mj-ea"/>
              </a:defRPr>
            </a:lvl3pPr>
            <a:lvl4pPr eaLnBrk="1" hangingPunct="1">
              <a:lnSpc>
                <a:spcPct val="100000"/>
              </a:lnSpc>
              <a:defRPr sz="2000" b="1">
                <a:latin typeface="+mj-ea"/>
                <a:ea typeface="+mj-ea"/>
              </a:defRPr>
            </a:lvl4pPr>
            <a:lvl5pPr eaLnBrk="1" hangingPunct="1">
              <a:lnSpc>
                <a:spcPct val="100000"/>
              </a:lnSpc>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620981" y="459473"/>
            <a:ext cx="7902037" cy="549275"/>
          </a:xfrm>
          <a:prstGeom prst="rect">
            <a:avLst/>
          </a:prstGeom>
        </p:spPr>
        <p:txBody>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0"/>
            <a:ext cx="856317" cy="91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A4DF22-9193-4A5E-8B64-9802814F9CEF}"/>
              </a:ext>
            </a:extLst>
          </p:cNvPr>
          <p:cNvSpPr>
            <a:spLocks noGrp="1" noChangeArrowheads="1"/>
          </p:cNvSpPr>
          <p:nvPr>
            <p:ph type="dt" sz="half" idx="10"/>
          </p:nvPr>
        </p:nvSpPr>
        <p:spPr>
          <a:ln/>
        </p:spPr>
        <p:txBody>
          <a:bodyPr/>
          <a:lstStyle>
            <a:lvl1pPr>
              <a:defRPr/>
            </a:lvl1pPr>
          </a:lstStyle>
          <a:p>
            <a:pPr>
              <a:defRPr/>
            </a:pPr>
            <a:fld id="{E5AFEC43-D82E-4279-BB4D-46160CD61D19}" type="datetimeFigureOut">
              <a:rPr lang="zh-CN" altLang="en-US"/>
              <a:pPr>
                <a:defRPr/>
              </a:pPr>
              <a:t>2025/3/6</a:t>
            </a:fld>
            <a:endParaRPr lang="en-US" altLang="zh-CN"/>
          </a:p>
        </p:txBody>
      </p:sp>
      <p:sp>
        <p:nvSpPr>
          <p:cNvPr id="3" name="Rectangle 5">
            <a:extLst>
              <a:ext uri="{FF2B5EF4-FFF2-40B4-BE49-F238E27FC236}">
                <a16:creationId xmlns:a16="http://schemas.microsoft.com/office/drawing/2014/main" id="{E387C32B-A5EE-4974-9A2F-FDB9B91E44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9CA5100-66E0-4A1C-B5B3-3E7E6310ADD6}"/>
              </a:ext>
            </a:extLst>
          </p:cNvPr>
          <p:cNvSpPr>
            <a:spLocks noGrp="1" noChangeArrowheads="1"/>
          </p:cNvSpPr>
          <p:nvPr>
            <p:ph type="sldNum" sz="quarter" idx="12"/>
          </p:nvPr>
        </p:nvSpPr>
        <p:spPr>
          <a:ln/>
        </p:spPr>
        <p:txBody>
          <a:bodyPr/>
          <a:lstStyle>
            <a:lvl1pPr>
              <a:defRPr/>
            </a:lvl1pPr>
          </a:lstStyle>
          <a:p>
            <a:fld id="{B2775B60-5ED7-41E5-8017-BDD6A91953A3}" type="slidenum">
              <a:rPr lang="zh-CN" altLang="en-US"/>
              <a:pPr/>
              <a:t>‹#›</a:t>
            </a:fld>
            <a:endParaRPr lang="en-US" altLang="zh-CN"/>
          </a:p>
        </p:txBody>
      </p:sp>
      <p:sp>
        <p:nvSpPr>
          <p:cNvPr id="5" name="内容占位符 2">
            <a:extLst>
              <a:ext uri="{FF2B5EF4-FFF2-40B4-BE49-F238E27FC236}">
                <a16:creationId xmlns:a16="http://schemas.microsoft.com/office/drawing/2014/main" id="{58DB10B9-DE60-427A-A38F-02195B90334D}"/>
              </a:ext>
            </a:extLst>
          </p:cNvPr>
          <p:cNvSpPr>
            <a:spLocks noGrp="1"/>
          </p:cNvSpPr>
          <p:nvPr>
            <p:ph idx="1"/>
          </p:nvPr>
        </p:nvSpPr>
        <p:spPr>
          <a:xfrm>
            <a:off x="683897" y="736531"/>
            <a:ext cx="8077986" cy="5157643"/>
          </a:xfrm>
          <a:prstGeom prst="rect">
            <a:avLst/>
          </a:prstGeom>
        </p:spPr>
        <p:txBody>
          <a:bodyPr/>
          <a:lstStyle>
            <a:lvl1pPr eaLnBrk="1" hangingPunct="1">
              <a:defRPr sz="2800" b="1">
                <a:latin typeface="+mj-ea"/>
                <a:ea typeface="+mj-ea"/>
              </a:defRPr>
            </a:lvl1pPr>
            <a:lvl2pPr eaLnBrk="1" hangingPunct="1">
              <a:defRPr sz="2400" b="1">
                <a:latin typeface="+mj-ea"/>
                <a:ea typeface="+mj-ea"/>
              </a:defRPr>
            </a:lvl2pPr>
            <a:lvl3pPr eaLnBrk="1" hangingPunct="1">
              <a:defRPr sz="2200" b="1">
                <a:latin typeface="+mj-ea"/>
                <a:ea typeface="+mj-ea"/>
              </a:defRPr>
            </a:lvl3pPr>
            <a:lvl4pPr eaLnBrk="1" hangingPunct="1">
              <a:defRPr sz="2000" b="1">
                <a:latin typeface="+mj-ea"/>
                <a:ea typeface="+mj-ea"/>
              </a:defRPr>
            </a:lvl4pPr>
            <a:lvl5pPr eaLnBrk="1" hangingPunct="1">
              <a:defRPr sz="2000"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860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F264C8BD-9375-4F86-9988-B04B65AFC11F}"/>
              </a:ext>
            </a:extLst>
          </p:cNvPr>
          <p:cNvSpPr>
            <a:spLocks noGrp="1" noChangeArrowheads="1"/>
          </p:cNvSpPr>
          <p:nvPr>
            <p:ph type="dt" sz="half" idx="10"/>
          </p:nvPr>
        </p:nvSpPr>
        <p:spPr>
          <a:ln/>
        </p:spPr>
        <p:txBody>
          <a:bodyPr/>
          <a:lstStyle>
            <a:lvl1pPr>
              <a:defRPr/>
            </a:lvl1pPr>
          </a:lstStyle>
          <a:p>
            <a:pPr>
              <a:defRPr/>
            </a:pPr>
            <a:fld id="{ED20A944-CFD6-4AF1-8C19-6F01F9738EF3}" type="datetimeFigureOut">
              <a:rPr lang="zh-CN" altLang="en-US"/>
              <a:pPr>
                <a:defRPr/>
              </a:pPr>
              <a:t>2025/3/6</a:t>
            </a:fld>
            <a:endParaRPr lang="en-US" altLang="zh-CN"/>
          </a:p>
        </p:txBody>
      </p:sp>
      <p:sp>
        <p:nvSpPr>
          <p:cNvPr id="4" name="Rectangle 5">
            <a:extLst>
              <a:ext uri="{FF2B5EF4-FFF2-40B4-BE49-F238E27FC236}">
                <a16:creationId xmlns:a16="http://schemas.microsoft.com/office/drawing/2014/main" id="{E0529F0E-2902-4D0E-8EE1-74AD31F6A7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CC911E0-2E0D-4417-AF5B-6088445EA8D9}"/>
              </a:ext>
            </a:extLst>
          </p:cNvPr>
          <p:cNvSpPr>
            <a:spLocks noGrp="1" noChangeArrowheads="1"/>
          </p:cNvSpPr>
          <p:nvPr>
            <p:ph type="sldNum" sz="quarter" idx="12"/>
          </p:nvPr>
        </p:nvSpPr>
        <p:spPr>
          <a:ln/>
        </p:spPr>
        <p:txBody>
          <a:bodyPr/>
          <a:lstStyle>
            <a:lvl1pPr>
              <a:defRPr/>
            </a:lvl1pPr>
          </a:lstStyle>
          <a:p>
            <a:fld id="{4A835272-D70C-459B-B8E2-10B1AD75323B}" type="slidenum">
              <a:rPr lang="zh-CN" altLang="en-US"/>
              <a:pPr/>
              <a:t>‹#›</a:t>
            </a:fld>
            <a:endParaRPr lang="en-US" altLang="zh-CN"/>
          </a:p>
        </p:txBody>
      </p:sp>
    </p:spTree>
    <p:extLst>
      <p:ext uri="{BB962C8B-B14F-4D97-AF65-F5344CB8AC3E}">
        <p14:creationId xmlns:p14="http://schemas.microsoft.com/office/powerpoint/2010/main" val="319600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258AA-12D1-4663-AE7D-127C820075CD}"/>
              </a:ext>
            </a:extLst>
          </p:cNvPr>
          <p:cNvSpPr>
            <a:spLocks noGrp="1"/>
          </p:cNvSpPr>
          <p:nvPr>
            <p:ph type="title"/>
          </p:nvPr>
        </p:nvSpPr>
        <p:spPr>
          <a:xfrm>
            <a:off x="381000" y="304800"/>
            <a:ext cx="7848600" cy="676275"/>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8F9C97D2-04B7-4A31-875C-B58087C34B8E}"/>
              </a:ext>
            </a:extLst>
          </p:cNvPr>
          <p:cNvSpPr>
            <a:spLocks noGrp="1"/>
          </p:cNvSpPr>
          <p:nvPr>
            <p:ph type="tbl" idx="1"/>
          </p:nvPr>
        </p:nvSpPr>
        <p:spPr>
          <a:xfrm>
            <a:off x="612775" y="1268413"/>
            <a:ext cx="7921625" cy="4525962"/>
          </a:xfrm>
        </p:spPr>
        <p:txBody>
          <a:bodyPr/>
          <a:lstStyle/>
          <a:p>
            <a:endParaRPr lang="zh-CN" altLang="en-US"/>
          </a:p>
        </p:txBody>
      </p:sp>
    </p:spTree>
    <p:extLst>
      <p:ext uri="{BB962C8B-B14F-4D97-AF65-F5344CB8AC3E}">
        <p14:creationId xmlns:p14="http://schemas.microsoft.com/office/powerpoint/2010/main" val="337735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8206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2025年3月6日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250704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64" r:id="rId5"/>
    <p:sldLayoutId id="2147483666" r:id="rId6"/>
    <p:sldLayoutId id="2147483669" r:id="rId7"/>
    <p:sldLayoutId id="2147483684" r:id="rId8"/>
    <p:sldLayoutId id="2147483685" r:id="rId9"/>
    <p:sldLayoutId id="2147483686" r:id="rId10"/>
    <p:sldLayoutId id="2147483687" r:id="rId11"/>
    <p:sldLayoutId id="2147483688" r:id="rId12"/>
    <p:sldLayoutId id="2147483690" r:id="rId13"/>
    <p:sldLayoutId id="2147483691"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wmf"/><Relationship Id="rId4" Type="http://schemas.openxmlformats.org/officeDocument/2006/relationships/image" Target="../media/image10.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hyperlink" Target="https://www.baidu.com/s?wd=%E7%B3%BB%E7%BB%9F%E4%B8%AD%E6%96%AD&amp;tn=44039180_cpr&amp;fenlei=mv6quAkxTZn0IZRqIHckPjm4nH00T1d9ryu-uHFBnjbsP16smWn10ZwV5Hcvrjm3rH6sPfKWUMw85HfYnjn4nH6sgvPsT6KdThsqpZwYTjCEQLGCpyw9Uz4Bmy-bIi4WUvYETgN-TLwGUv3ErHm4PjmYnWT"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692524" y="3423113"/>
            <a:ext cx="7644653" cy="1403606"/>
          </a:xfrm>
        </p:spPr>
        <p:txBody>
          <a:bodyPr/>
          <a:lstStyle/>
          <a:p>
            <a:r>
              <a:rPr lang="zh-CN" altLang="en-US" dirty="0">
                <a:sym typeface="+mn-lt"/>
              </a:rPr>
              <a:t>第二章</a:t>
            </a:r>
            <a:r>
              <a:rPr lang="en-US" altLang="zh-CN" dirty="0">
                <a:sym typeface="+mn-lt"/>
              </a:rPr>
              <a:t> </a:t>
            </a:r>
            <a:r>
              <a:rPr lang="zh-CN" altLang="en-US" dirty="0">
                <a:sym typeface="+mn-lt"/>
              </a:rPr>
              <a:t>进程管理</a:t>
            </a:r>
          </a:p>
        </p:txBody>
      </p:sp>
      <p:sp>
        <p:nvSpPr>
          <p:cNvPr id="10" name="副标题 9"/>
          <p:cNvSpPr>
            <a:spLocks noGrp="1"/>
          </p:cNvSpPr>
          <p:nvPr>
            <p:ph type="subTitle" idx="1"/>
          </p:nvPr>
        </p:nvSpPr>
        <p:spPr/>
        <p:txBody>
          <a:bodyPr/>
          <a:lstStyle/>
          <a:p>
            <a:pPr algn="ctr"/>
            <a:r>
              <a:rPr lang="zh-CN" altLang="en-US" dirty="0">
                <a:sym typeface="+mn-lt"/>
              </a:rPr>
              <a:t>授课教师：丁熠 </a:t>
            </a:r>
            <a:r>
              <a:rPr lang="en-US" altLang="zh-CN" dirty="0">
                <a:sym typeface="+mn-lt"/>
              </a:rPr>
              <a:t>		</a:t>
            </a:r>
            <a:r>
              <a:rPr lang="zh-CN" altLang="en-US" dirty="0">
                <a:sym typeface="+mn-lt"/>
              </a:rPr>
              <a:t>  电子邮箱：</a:t>
            </a:r>
            <a:r>
              <a:rPr lang="en-US" altLang="zh-CN">
                <a:sym typeface="+mn-lt"/>
              </a:rPr>
              <a:t>yi.ding@</a:t>
            </a:r>
            <a:r>
              <a:rPr lang="en-US" altLang="zh-CN" dirty="0">
                <a:sym typeface="+mn-lt"/>
              </a:rPr>
              <a:t>uestc.edu.cn</a:t>
            </a:r>
            <a:endParaRPr lang="zh-CN" altLang="en-US" dirty="0">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3ECE6E9-9691-48C9-B3E8-BA8F37BB2984}"/>
              </a:ext>
            </a:extLst>
          </p:cNvPr>
          <p:cNvSpPr>
            <a:spLocks noGrp="1" noChangeArrowheads="1"/>
          </p:cNvSpPr>
          <p:nvPr>
            <p:ph type="title"/>
          </p:nvPr>
        </p:nvSpPr>
        <p:spPr/>
        <p:txBody>
          <a:bodyPr/>
          <a:lstStyle/>
          <a:p>
            <a:r>
              <a:rPr lang="zh-CN" altLang="en-US"/>
              <a:t>一个程序 </a:t>
            </a:r>
            <a:r>
              <a:rPr lang="en-US" altLang="zh-CN"/>
              <a:t>vs. </a:t>
            </a:r>
            <a:r>
              <a:rPr lang="zh-CN" altLang="en-US"/>
              <a:t>多个程序</a:t>
            </a:r>
          </a:p>
        </p:txBody>
      </p:sp>
      <p:sp>
        <p:nvSpPr>
          <p:cNvPr id="67587" name="Rectangle 3">
            <a:extLst>
              <a:ext uri="{FF2B5EF4-FFF2-40B4-BE49-F238E27FC236}">
                <a16:creationId xmlns:a16="http://schemas.microsoft.com/office/drawing/2014/main" id="{44AA8C09-F250-4454-B93A-72EBB8786ECC}"/>
              </a:ext>
            </a:extLst>
          </p:cNvPr>
          <p:cNvSpPr>
            <a:spLocks noChangeArrowheads="1"/>
          </p:cNvSpPr>
          <p:nvPr/>
        </p:nvSpPr>
        <p:spPr bwMode="auto">
          <a:xfrm>
            <a:off x="1519238" y="2311400"/>
            <a:ext cx="6365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590" name="Rectangle 6">
            <a:extLst>
              <a:ext uri="{FF2B5EF4-FFF2-40B4-BE49-F238E27FC236}">
                <a16:creationId xmlns:a16="http://schemas.microsoft.com/office/drawing/2014/main" id="{F748583A-10EB-407D-8152-F0DEDCC1E9A4}"/>
              </a:ext>
            </a:extLst>
          </p:cNvPr>
          <p:cNvSpPr>
            <a:spLocks noChangeArrowheads="1"/>
          </p:cNvSpPr>
          <p:nvPr/>
        </p:nvSpPr>
        <p:spPr bwMode="auto">
          <a:xfrm>
            <a:off x="76200" y="1752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一次一个程序：</a:t>
            </a:r>
          </a:p>
        </p:txBody>
      </p:sp>
      <p:sp>
        <p:nvSpPr>
          <p:cNvPr id="67594" name="Rectangle 10">
            <a:extLst>
              <a:ext uri="{FF2B5EF4-FFF2-40B4-BE49-F238E27FC236}">
                <a16:creationId xmlns:a16="http://schemas.microsoft.com/office/drawing/2014/main" id="{0F5BF9A6-6B5A-4175-9BE5-6F4DE5CEE43B}"/>
              </a:ext>
            </a:extLst>
          </p:cNvPr>
          <p:cNvSpPr>
            <a:spLocks noChangeArrowheads="1"/>
          </p:cNvSpPr>
          <p:nvPr/>
        </p:nvSpPr>
        <p:spPr bwMode="auto">
          <a:xfrm>
            <a:off x="1828800" y="3133725"/>
            <a:ext cx="2476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2700" b="1">
                <a:solidFill>
                  <a:schemeClr val="tx2"/>
                </a:solidFill>
              </a:rPr>
              <a:t>A</a:t>
            </a:r>
            <a:endParaRPr kumimoji="1" lang="en-US" altLang="zh-CN" sz="2400" b="1">
              <a:solidFill>
                <a:schemeClr val="tx2"/>
              </a:solidFill>
            </a:endParaRPr>
          </a:p>
        </p:txBody>
      </p:sp>
      <p:sp>
        <p:nvSpPr>
          <p:cNvPr id="67595" name="Rectangle 11">
            <a:extLst>
              <a:ext uri="{FF2B5EF4-FFF2-40B4-BE49-F238E27FC236}">
                <a16:creationId xmlns:a16="http://schemas.microsoft.com/office/drawing/2014/main" id="{C1DA2EC3-E37D-404D-90EB-E7E758CED1D4}"/>
              </a:ext>
            </a:extLst>
          </p:cNvPr>
          <p:cNvSpPr>
            <a:spLocks noChangeArrowheads="1"/>
          </p:cNvSpPr>
          <p:nvPr/>
        </p:nvSpPr>
        <p:spPr bwMode="auto">
          <a:xfrm>
            <a:off x="1828800" y="3967163"/>
            <a:ext cx="2476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2700" b="1">
                <a:solidFill>
                  <a:schemeClr val="tx2"/>
                </a:solidFill>
              </a:rPr>
              <a:t>B</a:t>
            </a:r>
            <a:endParaRPr kumimoji="1" lang="en-US" altLang="zh-CN" sz="2400" b="1">
              <a:solidFill>
                <a:schemeClr val="tx2"/>
              </a:solidFill>
            </a:endParaRPr>
          </a:p>
        </p:txBody>
      </p:sp>
      <p:sp>
        <p:nvSpPr>
          <p:cNvPr id="67596" name="Line 12">
            <a:extLst>
              <a:ext uri="{FF2B5EF4-FFF2-40B4-BE49-F238E27FC236}">
                <a16:creationId xmlns:a16="http://schemas.microsoft.com/office/drawing/2014/main" id="{CE88A7F2-2DAD-45A5-A380-B86AC24743B4}"/>
              </a:ext>
            </a:extLst>
          </p:cNvPr>
          <p:cNvSpPr>
            <a:spLocks noChangeShapeType="1"/>
          </p:cNvSpPr>
          <p:nvPr/>
        </p:nvSpPr>
        <p:spPr bwMode="auto">
          <a:xfrm flipV="1">
            <a:off x="2057400" y="3730625"/>
            <a:ext cx="647382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Freeform 13">
            <a:extLst>
              <a:ext uri="{FF2B5EF4-FFF2-40B4-BE49-F238E27FC236}">
                <a16:creationId xmlns:a16="http://schemas.microsoft.com/office/drawing/2014/main" id="{8BE47330-850C-4D58-A8C8-83C2CA445D3E}"/>
              </a:ext>
            </a:extLst>
          </p:cNvPr>
          <p:cNvSpPr>
            <a:spLocks/>
          </p:cNvSpPr>
          <p:nvPr/>
        </p:nvSpPr>
        <p:spPr bwMode="auto">
          <a:xfrm>
            <a:off x="8531225" y="3683000"/>
            <a:ext cx="252413" cy="92075"/>
          </a:xfrm>
          <a:custGeom>
            <a:avLst/>
            <a:gdLst>
              <a:gd name="T0" fmla="*/ 0 w 159"/>
              <a:gd name="T1" fmla="*/ 0 h 58"/>
              <a:gd name="T2" fmla="*/ 159 w 159"/>
              <a:gd name="T3" fmla="*/ 29 h 58"/>
              <a:gd name="T4" fmla="*/ 0 w 159"/>
              <a:gd name="T5" fmla="*/ 58 h 58"/>
              <a:gd name="T6" fmla="*/ 0 w 159"/>
              <a:gd name="T7" fmla="*/ 0 h 58"/>
            </a:gdLst>
            <a:ahLst/>
            <a:cxnLst>
              <a:cxn ang="0">
                <a:pos x="T0" y="T1"/>
              </a:cxn>
              <a:cxn ang="0">
                <a:pos x="T2" y="T3"/>
              </a:cxn>
              <a:cxn ang="0">
                <a:pos x="T4" y="T5"/>
              </a:cxn>
              <a:cxn ang="0">
                <a:pos x="T6" y="T7"/>
              </a:cxn>
            </a:cxnLst>
            <a:rect l="0" t="0" r="r" b="b"/>
            <a:pathLst>
              <a:path w="159" h="58">
                <a:moveTo>
                  <a:pt x="0" y="0"/>
                </a:moveTo>
                <a:lnTo>
                  <a:pt x="159" y="29"/>
                </a:lnTo>
                <a:lnTo>
                  <a:pt x="0" y="58"/>
                </a:lnTo>
                <a:lnTo>
                  <a:pt x="0" y="0"/>
                </a:lnTo>
                <a:close/>
              </a:path>
            </a:pathLst>
          </a:custGeom>
          <a:solidFill>
            <a:srgbClr val="000000"/>
          </a:solidFill>
          <a:ln w="12700">
            <a:solidFill>
              <a:schemeClr val="tx1"/>
            </a:solidFill>
            <a:prstDash val="solid"/>
            <a:round/>
            <a:headEnd/>
            <a:tailEnd/>
          </a:ln>
        </p:spPr>
        <p:txBody>
          <a:bodyPr/>
          <a:lstStyle/>
          <a:p>
            <a:endParaRPr lang="zh-CN" altLang="en-US"/>
          </a:p>
        </p:txBody>
      </p:sp>
      <p:sp>
        <p:nvSpPr>
          <p:cNvPr id="67598" name="Line 14">
            <a:extLst>
              <a:ext uri="{FF2B5EF4-FFF2-40B4-BE49-F238E27FC236}">
                <a16:creationId xmlns:a16="http://schemas.microsoft.com/office/drawing/2014/main" id="{1B99F912-D2FC-4F0E-9D48-850956B4A43E}"/>
              </a:ext>
            </a:extLst>
          </p:cNvPr>
          <p:cNvSpPr>
            <a:spLocks noChangeShapeType="1"/>
          </p:cNvSpPr>
          <p:nvPr/>
        </p:nvSpPr>
        <p:spPr bwMode="auto">
          <a:xfrm>
            <a:off x="2057400" y="36576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7">
            <a:extLst>
              <a:ext uri="{FF2B5EF4-FFF2-40B4-BE49-F238E27FC236}">
                <a16:creationId xmlns:a16="http://schemas.microsoft.com/office/drawing/2014/main" id="{66899C5F-F750-4C82-BDFC-4F58D4C06F38}"/>
              </a:ext>
            </a:extLst>
          </p:cNvPr>
          <p:cNvSpPr>
            <a:spLocks noChangeShapeType="1"/>
          </p:cNvSpPr>
          <p:nvPr/>
        </p:nvSpPr>
        <p:spPr bwMode="auto">
          <a:xfrm>
            <a:off x="7575550" y="3668713"/>
            <a:ext cx="1588" cy="1349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Rectangle 21">
            <a:extLst>
              <a:ext uri="{FF2B5EF4-FFF2-40B4-BE49-F238E27FC236}">
                <a16:creationId xmlns:a16="http://schemas.microsoft.com/office/drawing/2014/main" id="{BA530D25-49D3-498A-862F-A1661D6C92E0}"/>
              </a:ext>
            </a:extLst>
          </p:cNvPr>
          <p:cNvSpPr>
            <a:spLocks noChangeArrowheads="1"/>
          </p:cNvSpPr>
          <p:nvPr/>
        </p:nvSpPr>
        <p:spPr bwMode="auto">
          <a:xfrm>
            <a:off x="2365375"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07" name="Rectangle 23">
            <a:extLst>
              <a:ext uri="{FF2B5EF4-FFF2-40B4-BE49-F238E27FC236}">
                <a16:creationId xmlns:a16="http://schemas.microsoft.com/office/drawing/2014/main" id="{DD4FAA98-A78E-4F24-9B7B-6EBA8E028D82}"/>
              </a:ext>
            </a:extLst>
          </p:cNvPr>
          <p:cNvSpPr>
            <a:spLocks noChangeArrowheads="1"/>
          </p:cNvSpPr>
          <p:nvPr/>
        </p:nvSpPr>
        <p:spPr bwMode="auto">
          <a:xfrm>
            <a:off x="3470275"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DEV1</a:t>
            </a:r>
            <a:endParaRPr kumimoji="1" lang="en-US" altLang="zh-CN" sz="2400" b="1">
              <a:solidFill>
                <a:schemeClr val="tx2"/>
              </a:solidFill>
            </a:endParaRPr>
          </a:p>
        </p:txBody>
      </p:sp>
      <p:sp>
        <p:nvSpPr>
          <p:cNvPr id="67609" name="Rectangle 25">
            <a:extLst>
              <a:ext uri="{FF2B5EF4-FFF2-40B4-BE49-F238E27FC236}">
                <a16:creationId xmlns:a16="http://schemas.microsoft.com/office/drawing/2014/main" id="{8C6EF302-DD63-4061-86CA-41E4D1F1D3EA}"/>
              </a:ext>
            </a:extLst>
          </p:cNvPr>
          <p:cNvSpPr>
            <a:spLocks noChangeArrowheads="1"/>
          </p:cNvSpPr>
          <p:nvPr/>
        </p:nvSpPr>
        <p:spPr bwMode="auto">
          <a:xfrm>
            <a:off x="5999163" y="3306763"/>
            <a:ext cx="59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DEV2</a:t>
            </a:r>
            <a:endParaRPr kumimoji="1" lang="en-US" altLang="zh-CN" sz="2400" b="1">
              <a:solidFill>
                <a:schemeClr val="tx2"/>
              </a:solidFill>
            </a:endParaRPr>
          </a:p>
        </p:txBody>
      </p:sp>
      <p:sp>
        <p:nvSpPr>
          <p:cNvPr id="67610" name="Rectangle 26">
            <a:extLst>
              <a:ext uri="{FF2B5EF4-FFF2-40B4-BE49-F238E27FC236}">
                <a16:creationId xmlns:a16="http://schemas.microsoft.com/office/drawing/2014/main" id="{69B5AEFF-84DE-41EB-9AF7-DE3B235C869C}"/>
              </a:ext>
            </a:extLst>
          </p:cNvPr>
          <p:cNvSpPr>
            <a:spLocks noChangeArrowheads="1"/>
          </p:cNvSpPr>
          <p:nvPr/>
        </p:nvSpPr>
        <p:spPr bwMode="auto">
          <a:xfrm>
            <a:off x="6592888"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1" name="Rectangle 27">
            <a:extLst>
              <a:ext uri="{FF2B5EF4-FFF2-40B4-BE49-F238E27FC236}">
                <a16:creationId xmlns:a16="http://schemas.microsoft.com/office/drawing/2014/main" id="{3B2C5DBE-00BC-412C-BA06-6AFA0ACF3BFD}"/>
              </a:ext>
            </a:extLst>
          </p:cNvPr>
          <p:cNvSpPr>
            <a:spLocks noChangeArrowheads="1"/>
          </p:cNvSpPr>
          <p:nvPr/>
        </p:nvSpPr>
        <p:spPr bwMode="auto">
          <a:xfrm>
            <a:off x="72818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12" name="Rectangle 28">
            <a:extLst>
              <a:ext uri="{FF2B5EF4-FFF2-40B4-BE49-F238E27FC236}">
                <a16:creationId xmlns:a16="http://schemas.microsoft.com/office/drawing/2014/main" id="{5B1586AC-09ED-4EDB-893C-03D3AF84A22F}"/>
              </a:ext>
            </a:extLst>
          </p:cNvPr>
          <p:cNvSpPr>
            <a:spLocks noChangeArrowheads="1"/>
          </p:cNvSpPr>
          <p:nvPr/>
        </p:nvSpPr>
        <p:spPr bwMode="auto">
          <a:xfrm>
            <a:off x="4157663" y="340518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3" name="Rectangle 29">
            <a:extLst>
              <a:ext uri="{FF2B5EF4-FFF2-40B4-BE49-F238E27FC236}">
                <a16:creationId xmlns:a16="http://schemas.microsoft.com/office/drawing/2014/main" id="{CF1E4681-A505-4481-AAB5-953EB7E9C99A}"/>
              </a:ext>
            </a:extLst>
          </p:cNvPr>
          <p:cNvSpPr>
            <a:spLocks noChangeArrowheads="1"/>
          </p:cNvSpPr>
          <p:nvPr/>
        </p:nvSpPr>
        <p:spPr bwMode="auto">
          <a:xfrm>
            <a:off x="5084763" y="3306763"/>
            <a:ext cx="482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14" name="Rectangle 30">
            <a:extLst>
              <a:ext uri="{FF2B5EF4-FFF2-40B4-BE49-F238E27FC236}">
                <a16:creationId xmlns:a16="http://schemas.microsoft.com/office/drawing/2014/main" id="{9633F137-FEA8-4D41-8910-A0A512BAF00E}"/>
              </a:ext>
            </a:extLst>
          </p:cNvPr>
          <p:cNvSpPr>
            <a:spLocks noChangeArrowheads="1"/>
          </p:cNvSpPr>
          <p:nvPr/>
        </p:nvSpPr>
        <p:spPr bwMode="auto">
          <a:xfrm>
            <a:off x="3186113" y="3825875"/>
            <a:ext cx="4587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5" name="Rectangle 31">
            <a:extLst>
              <a:ext uri="{FF2B5EF4-FFF2-40B4-BE49-F238E27FC236}">
                <a16:creationId xmlns:a16="http://schemas.microsoft.com/office/drawing/2014/main" id="{2DCB526C-07A8-4756-9A39-7EA695B401D3}"/>
              </a:ext>
            </a:extLst>
          </p:cNvPr>
          <p:cNvSpPr>
            <a:spLocks noChangeArrowheads="1"/>
          </p:cNvSpPr>
          <p:nvPr/>
        </p:nvSpPr>
        <p:spPr bwMode="auto">
          <a:xfrm>
            <a:off x="3368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10</a:t>
            </a:r>
            <a:endParaRPr kumimoji="1" lang="en-US" altLang="zh-CN" sz="2400" b="1">
              <a:solidFill>
                <a:schemeClr val="tx2"/>
              </a:solidFill>
            </a:endParaRPr>
          </a:p>
        </p:txBody>
      </p:sp>
      <p:sp>
        <p:nvSpPr>
          <p:cNvPr id="67616" name="Rectangle 32">
            <a:extLst>
              <a:ext uri="{FF2B5EF4-FFF2-40B4-BE49-F238E27FC236}">
                <a16:creationId xmlns:a16="http://schemas.microsoft.com/office/drawing/2014/main" id="{EF6AEF71-F238-49B5-8C60-EF8935B06128}"/>
              </a:ext>
            </a:extLst>
          </p:cNvPr>
          <p:cNvSpPr>
            <a:spLocks noChangeArrowheads="1"/>
          </p:cNvSpPr>
          <p:nvPr/>
        </p:nvSpPr>
        <p:spPr bwMode="auto">
          <a:xfrm>
            <a:off x="3940175" y="3825875"/>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7" name="Rectangle 33">
            <a:extLst>
              <a:ext uri="{FF2B5EF4-FFF2-40B4-BE49-F238E27FC236}">
                <a16:creationId xmlns:a16="http://schemas.microsoft.com/office/drawing/2014/main" id="{BB9E68D0-B0F5-4554-A5B5-38E8E68A6024}"/>
              </a:ext>
            </a:extLst>
          </p:cNvPr>
          <p:cNvSpPr>
            <a:spLocks noChangeArrowheads="1"/>
          </p:cNvSpPr>
          <p:nvPr/>
        </p:nvSpPr>
        <p:spPr bwMode="auto">
          <a:xfrm>
            <a:off x="4206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15</a:t>
            </a:r>
            <a:endParaRPr kumimoji="1" lang="en-US" altLang="zh-CN" sz="2400" b="1">
              <a:solidFill>
                <a:schemeClr val="tx2"/>
              </a:solidFill>
            </a:endParaRPr>
          </a:p>
        </p:txBody>
      </p:sp>
      <p:sp>
        <p:nvSpPr>
          <p:cNvPr id="67618" name="Rectangle 34">
            <a:extLst>
              <a:ext uri="{FF2B5EF4-FFF2-40B4-BE49-F238E27FC236}">
                <a16:creationId xmlns:a16="http://schemas.microsoft.com/office/drawing/2014/main" id="{0D62C0D0-BFB9-452E-BECB-D861ACC901D2}"/>
              </a:ext>
            </a:extLst>
          </p:cNvPr>
          <p:cNvSpPr>
            <a:spLocks noChangeArrowheads="1"/>
          </p:cNvSpPr>
          <p:nvPr/>
        </p:nvSpPr>
        <p:spPr bwMode="auto">
          <a:xfrm>
            <a:off x="4657725" y="3825875"/>
            <a:ext cx="4587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19" name="Rectangle 35">
            <a:extLst>
              <a:ext uri="{FF2B5EF4-FFF2-40B4-BE49-F238E27FC236}">
                <a16:creationId xmlns:a16="http://schemas.microsoft.com/office/drawing/2014/main" id="{DCCE629C-9B7F-4337-B8C7-4E7C733DC810}"/>
              </a:ext>
            </a:extLst>
          </p:cNvPr>
          <p:cNvSpPr>
            <a:spLocks noChangeArrowheads="1"/>
          </p:cNvSpPr>
          <p:nvPr/>
        </p:nvSpPr>
        <p:spPr bwMode="auto">
          <a:xfrm>
            <a:off x="50450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20</a:t>
            </a:r>
            <a:endParaRPr kumimoji="1" lang="en-US" altLang="zh-CN" sz="2400" b="1">
              <a:solidFill>
                <a:schemeClr val="tx2"/>
              </a:solidFill>
            </a:endParaRPr>
          </a:p>
        </p:txBody>
      </p:sp>
      <p:sp>
        <p:nvSpPr>
          <p:cNvPr id="67620" name="Rectangle 36">
            <a:extLst>
              <a:ext uri="{FF2B5EF4-FFF2-40B4-BE49-F238E27FC236}">
                <a16:creationId xmlns:a16="http://schemas.microsoft.com/office/drawing/2014/main" id="{3B735F87-2316-470D-A671-9273FDE8E91F}"/>
              </a:ext>
            </a:extLst>
          </p:cNvPr>
          <p:cNvSpPr>
            <a:spLocks noChangeArrowheads="1"/>
          </p:cNvSpPr>
          <p:nvPr/>
        </p:nvSpPr>
        <p:spPr bwMode="auto">
          <a:xfrm>
            <a:off x="6116638"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21" name="Rectangle 37">
            <a:extLst>
              <a:ext uri="{FF2B5EF4-FFF2-40B4-BE49-F238E27FC236}">
                <a16:creationId xmlns:a16="http://schemas.microsoft.com/office/drawing/2014/main" id="{164D8CF9-12F0-4193-A205-1FECDCD048E5}"/>
              </a:ext>
            </a:extLst>
          </p:cNvPr>
          <p:cNvSpPr>
            <a:spLocks noChangeArrowheads="1"/>
          </p:cNvSpPr>
          <p:nvPr/>
        </p:nvSpPr>
        <p:spPr bwMode="auto">
          <a:xfrm>
            <a:off x="6416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30</a:t>
            </a:r>
            <a:endParaRPr kumimoji="1" lang="en-US" altLang="zh-CN" sz="2400" b="1">
              <a:solidFill>
                <a:schemeClr val="tx2"/>
              </a:solidFill>
            </a:endParaRPr>
          </a:p>
        </p:txBody>
      </p:sp>
      <p:sp>
        <p:nvSpPr>
          <p:cNvPr id="67622" name="Rectangle 38">
            <a:extLst>
              <a:ext uri="{FF2B5EF4-FFF2-40B4-BE49-F238E27FC236}">
                <a16:creationId xmlns:a16="http://schemas.microsoft.com/office/drawing/2014/main" id="{737DA320-0546-4008-BD44-E0BE5F6C0A0C}"/>
              </a:ext>
            </a:extLst>
          </p:cNvPr>
          <p:cNvSpPr>
            <a:spLocks noChangeArrowheads="1"/>
          </p:cNvSpPr>
          <p:nvPr/>
        </p:nvSpPr>
        <p:spPr bwMode="auto">
          <a:xfrm>
            <a:off x="7491413" y="382587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Lst>
        </p:spPr>
        <p:txBody>
          <a:bodyPr/>
          <a:lstStyle/>
          <a:p>
            <a:endParaRPr lang="zh-CN" altLang="en-US"/>
          </a:p>
        </p:txBody>
      </p:sp>
      <p:sp>
        <p:nvSpPr>
          <p:cNvPr id="67623" name="Rectangle 39">
            <a:extLst>
              <a:ext uri="{FF2B5EF4-FFF2-40B4-BE49-F238E27FC236}">
                <a16:creationId xmlns:a16="http://schemas.microsoft.com/office/drawing/2014/main" id="{CE775B56-0753-4EAC-95AE-CF8AB7070C64}"/>
              </a:ext>
            </a:extLst>
          </p:cNvPr>
          <p:cNvSpPr>
            <a:spLocks noChangeArrowheads="1"/>
          </p:cNvSpPr>
          <p:nvPr/>
        </p:nvSpPr>
        <p:spPr bwMode="auto">
          <a:xfrm>
            <a:off x="7635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40</a:t>
            </a:r>
            <a:endParaRPr kumimoji="1" lang="en-US" altLang="zh-CN" sz="2400" b="1">
              <a:solidFill>
                <a:schemeClr val="tx2"/>
              </a:solidFill>
            </a:endParaRPr>
          </a:p>
        </p:txBody>
      </p:sp>
      <p:sp>
        <p:nvSpPr>
          <p:cNvPr id="67624" name="Rectangle 40">
            <a:extLst>
              <a:ext uri="{FF2B5EF4-FFF2-40B4-BE49-F238E27FC236}">
                <a16:creationId xmlns:a16="http://schemas.microsoft.com/office/drawing/2014/main" id="{BD717EE5-FE27-4CCB-9002-608D47699EF1}"/>
              </a:ext>
            </a:extLst>
          </p:cNvPr>
          <p:cNvSpPr>
            <a:spLocks noChangeArrowheads="1"/>
          </p:cNvSpPr>
          <p:nvPr/>
        </p:nvSpPr>
        <p:spPr bwMode="auto">
          <a:xfrm>
            <a:off x="9064625" y="3506788"/>
            <a:ext cx="84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2400" b="1">
                <a:solidFill>
                  <a:schemeClr val="tx2"/>
                </a:solidFill>
              </a:rPr>
              <a:t> </a:t>
            </a:r>
          </a:p>
        </p:txBody>
      </p:sp>
      <p:sp>
        <p:nvSpPr>
          <p:cNvPr id="67626" name="Rectangle 42">
            <a:extLst>
              <a:ext uri="{FF2B5EF4-FFF2-40B4-BE49-F238E27FC236}">
                <a16:creationId xmlns:a16="http://schemas.microsoft.com/office/drawing/2014/main" id="{4F631AF4-8956-42A6-96A7-223E54A5FEEF}"/>
              </a:ext>
            </a:extLst>
          </p:cNvPr>
          <p:cNvSpPr>
            <a:spLocks noChangeArrowheads="1"/>
          </p:cNvSpPr>
          <p:nvPr/>
        </p:nvSpPr>
        <p:spPr bwMode="auto">
          <a:xfrm>
            <a:off x="57308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25</a:t>
            </a:r>
            <a:endParaRPr kumimoji="1" lang="en-US" altLang="zh-CN" sz="2400" b="1">
              <a:solidFill>
                <a:schemeClr val="tx2"/>
              </a:solidFill>
            </a:endParaRPr>
          </a:p>
        </p:txBody>
      </p:sp>
      <p:sp>
        <p:nvSpPr>
          <p:cNvPr id="67627" name="Rectangle 43">
            <a:extLst>
              <a:ext uri="{FF2B5EF4-FFF2-40B4-BE49-F238E27FC236}">
                <a16:creationId xmlns:a16="http://schemas.microsoft.com/office/drawing/2014/main" id="{59546FF0-4D25-44FB-9DFA-72D13F555293}"/>
              </a:ext>
            </a:extLst>
          </p:cNvPr>
          <p:cNvSpPr>
            <a:spLocks noChangeArrowheads="1"/>
          </p:cNvSpPr>
          <p:nvPr/>
        </p:nvSpPr>
        <p:spPr bwMode="auto">
          <a:xfrm>
            <a:off x="2349500"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DEV1</a:t>
            </a:r>
            <a:endParaRPr kumimoji="1" lang="en-US" altLang="zh-CN" sz="2400" b="1">
              <a:solidFill>
                <a:schemeClr val="tx2"/>
              </a:solidFill>
            </a:endParaRPr>
          </a:p>
        </p:txBody>
      </p:sp>
      <p:sp>
        <p:nvSpPr>
          <p:cNvPr id="67628" name="Rectangle 44">
            <a:extLst>
              <a:ext uri="{FF2B5EF4-FFF2-40B4-BE49-F238E27FC236}">
                <a16:creationId xmlns:a16="http://schemas.microsoft.com/office/drawing/2014/main" id="{154D300E-99AD-4DC8-9109-C9DE490EC84B}"/>
              </a:ext>
            </a:extLst>
          </p:cNvPr>
          <p:cNvSpPr>
            <a:spLocks noChangeArrowheads="1"/>
          </p:cNvSpPr>
          <p:nvPr/>
        </p:nvSpPr>
        <p:spPr bwMode="auto">
          <a:xfrm>
            <a:off x="39036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30" name="Rectangle 46">
            <a:extLst>
              <a:ext uri="{FF2B5EF4-FFF2-40B4-BE49-F238E27FC236}">
                <a16:creationId xmlns:a16="http://schemas.microsoft.com/office/drawing/2014/main" id="{AAB37503-0650-4FC1-9A3E-7D6DC2EF15E8}"/>
              </a:ext>
            </a:extLst>
          </p:cNvPr>
          <p:cNvSpPr>
            <a:spLocks noChangeArrowheads="1"/>
          </p:cNvSpPr>
          <p:nvPr/>
        </p:nvSpPr>
        <p:spPr bwMode="auto">
          <a:xfrm>
            <a:off x="70262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35</a:t>
            </a:r>
            <a:endParaRPr kumimoji="1" lang="en-US" altLang="zh-CN" sz="2400" b="1">
              <a:solidFill>
                <a:schemeClr val="tx2"/>
              </a:solidFill>
            </a:endParaRPr>
          </a:p>
        </p:txBody>
      </p:sp>
      <p:sp>
        <p:nvSpPr>
          <p:cNvPr id="67631" name="Line 47">
            <a:extLst>
              <a:ext uri="{FF2B5EF4-FFF2-40B4-BE49-F238E27FC236}">
                <a16:creationId xmlns:a16="http://schemas.microsoft.com/office/drawing/2014/main" id="{72BDE385-99C6-4F00-83C8-1483061EA91B}"/>
              </a:ext>
            </a:extLst>
          </p:cNvPr>
          <p:cNvSpPr>
            <a:spLocks noChangeShapeType="1"/>
          </p:cNvSpPr>
          <p:nvPr/>
        </p:nvSpPr>
        <p:spPr bwMode="auto">
          <a:xfrm>
            <a:off x="8307388" y="3659188"/>
            <a:ext cx="1587"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2" name="Rectangle 48">
            <a:extLst>
              <a:ext uri="{FF2B5EF4-FFF2-40B4-BE49-F238E27FC236}">
                <a16:creationId xmlns:a16="http://schemas.microsoft.com/office/drawing/2014/main" id="{C3ECE751-D544-4F51-B791-EEA8111BA812}"/>
              </a:ext>
            </a:extLst>
          </p:cNvPr>
          <p:cNvSpPr>
            <a:spLocks noChangeArrowheads="1"/>
          </p:cNvSpPr>
          <p:nvPr/>
        </p:nvSpPr>
        <p:spPr bwMode="auto">
          <a:xfrm>
            <a:off x="8321675" y="37338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sz="1500" b="1">
                <a:solidFill>
                  <a:schemeClr val="tx2"/>
                </a:solidFill>
              </a:rPr>
              <a:t>45</a:t>
            </a:r>
            <a:endParaRPr kumimoji="1" lang="en-US" altLang="zh-CN" sz="2400" b="1">
              <a:solidFill>
                <a:schemeClr val="tx2"/>
              </a:solidFill>
            </a:endParaRPr>
          </a:p>
        </p:txBody>
      </p:sp>
      <p:sp>
        <p:nvSpPr>
          <p:cNvPr id="67633" name="Line 49">
            <a:extLst>
              <a:ext uri="{FF2B5EF4-FFF2-40B4-BE49-F238E27FC236}">
                <a16:creationId xmlns:a16="http://schemas.microsoft.com/office/drawing/2014/main" id="{1F71A2BC-FC72-402F-B104-98D98EE128AF}"/>
              </a:ext>
            </a:extLst>
          </p:cNvPr>
          <p:cNvSpPr>
            <a:spLocks noChangeShapeType="1"/>
          </p:cNvSpPr>
          <p:nvPr/>
        </p:nvSpPr>
        <p:spPr bwMode="auto">
          <a:xfrm>
            <a:off x="4343400" y="3438525"/>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634" name="Rectangle 50">
            <a:extLst>
              <a:ext uri="{FF2B5EF4-FFF2-40B4-BE49-F238E27FC236}">
                <a16:creationId xmlns:a16="http://schemas.microsoft.com/office/drawing/2014/main" id="{EF95EE46-0831-4172-8974-8377856FC589}"/>
              </a:ext>
            </a:extLst>
          </p:cNvPr>
          <p:cNvSpPr>
            <a:spLocks noChangeArrowheads="1"/>
          </p:cNvSpPr>
          <p:nvPr/>
        </p:nvSpPr>
        <p:spPr bwMode="auto">
          <a:xfrm>
            <a:off x="5008563"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DEV2</a:t>
            </a:r>
            <a:endParaRPr kumimoji="1" lang="en-US" altLang="zh-CN" sz="2400" b="1">
              <a:solidFill>
                <a:schemeClr val="tx2"/>
              </a:solidFill>
            </a:endParaRPr>
          </a:p>
        </p:txBody>
      </p:sp>
      <p:sp>
        <p:nvSpPr>
          <p:cNvPr id="67635" name="Rectangle 51">
            <a:extLst>
              <a:ext uri="{FF2B5EF4-FFF2-40B4-BE49-F238E27FC236}">
                <a16:creationId xmlns:a16="http://schemas.microsoft.com/office/drawing/2014/main" id="{9F7EF73B-6F21-4301-8971-2158B8CB5806}"/>
              </a:ext>
            </a:extLst>
          </p:cNvPr>
          <p:cNvSpPr>
            <a:spLocks noChangeArrowheads="1"/>
          </p:cNvSpPr>
          <p:nvPr/>
        </p:nvSpPr>
        <p:spPr bwMode="auto">
          <a:xfrm>
            <a:off x="5783263" y="396240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CPU</a:t>
            </a:r>
            <a:endParaRPr kumimoji="1" lang="en-US" altLang="zh-CN" sz="2400" b="1">
              <a:solidFill>
                <a:schemeClr val="tx2"/>
              </a:solidFill>
            </a:endParaRPr>
          </a:p>
        </p:txBody>
      </p:sp>
      <p:sp>
        <p:nvSpPr>
          <p:cNvPr id="67636" name="Rectangle 52">
            <a:extLst>
              <a:ext uri="{FF2B5EF4-FFF2-40B4-BE49-F238E27FC236}">
                <a16:creationId xmlns:a16="http://schemas.microsoft.com/office/drawing/2014/main" id="{532ED255-EA05-430A-B0AA-D7D1D7664189}"/>
              </a:ext>
            </a:extLst>
          </p:cNvPr>
          <p:cNvSpPr>
            <a:spLocks noChangeArrowheads="1"/>
          </p:cNvSpPr>
          <p:nvPr/>
        </p:nvSpPr>
        <p:spPr bwMode="auto">
          <a:xfrm>
            <a:off x="7318375" y="3962400"/>
            <a:ext cx="596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algn="ctr"/>
            <a:r>
              <a:rPr kumimoji="1" lang="en-US" altLang="zh-CN" b="1">
                <a:solidFill>
                  <a:schemeClr val="tx2"/>
                </a:solidFill>
              </a:rPr>
              <a:t>DEV2</a:t>
            </a:r>
            <a:endParaRPr kumimoji="1" lang="en-US" altLang="zh-CN" sz="2400" b="1">
              <a:solidFill>
                <a:schemeClr val="tx2"/>
              </a:solidFill>
            </a:endParaRPr>
          </a:p>
        </p:txBody>
      </p:sp>
      <p:sp>
        <p:nvSpPr>
          <p:cNvPr id="67637" name="Line 53">
            <a:extLst>
              <a:ext uri="{FF2B5EF4-FFF2-40B4-BE49-F238E27FC236}">
                <a16:creationId xmlns:a16="http://schemas.microsoft.com/office/drawing/2014/main" id="{BAB14D6B-020D-4BDF-B334-CFD95595043E}"/>
              </a:ext>
            </a:extLst>
          </p:cNvPr>
          <p:cNvSpPr>
            <a:spLocks noChangeShapeType="1"/>
          </p:cNvSpPr>
          <p:nvPr/>
        </p:nvSpPr>
        <p:spPr bwMode="auto">
          <a:xfrm>
            <a:off x="6477000" y="413543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7902" name="Group 318">
            <a:extLst>
              <a:ext uri="{FF2B5EF4-FFF2-40B4-BE49-F238E27FC236}">
                <a16:creationId xmlns:a16="http://schemas.microsoft.com/office/drawing/2014/main" id="{12ECE561-BFE0-4D1F-96EB-6536C99FC974}"/>
              </a:ext>
            </a:extLst>
          </p:cNvPr>
          <p:cNvGraphicFramePr>
            <a:graphicFrameLocks noGrp="1"/>
          </p:cNvGraphicFramePr>
          <p:nvPr>
            <p:ph idx="1"/>
          </p:nvPr>
        </p:nvGraphicFramePr>
        <p:xfrm>
          <a:off x="1524000" y="4572000"/>
          <a:ext cx="6488113" cy="1769428"/>
        </p:xfrm>
        <a:graphic>
          <a:graphicData uri="http://schemas.openxmlformats.org/drawingml/2006/table">
            <a:tbl>
              <a:tblPr/>
              <a:tblGrid>
                <a:gridCol w="2162175">
                  <a:extLst>
                    <a:ext uri="{9D8B030D-6E8A-4147-A177-3AD203B41FA5}">
                      <a16:colId xmlns:a16="http://schemas.microsoft.com/office/drawing/2014/main" val="2789613950"/>
                    </a:ext>
                  </a:extLst>
                </a:gridCol>
                <a:gridCol w="2163763">
                  <a:extLst>
                    <a:ext uri="{9D8B030D-6E8A-4147-A177-3AD203B41FA5}">
                      <a16:colId xmlns:a16="http://schemas.microsoft.com/office/drawing/2014/main" val="2950410821"/>
                    </a:ext>
                  </a:extLst>
                </a:gridCol>
                <a:gridCol w="2162175">
                  <a:extLst>
                    <a:ext uri="{9D8B030D-6E8A-4147-A177-3AD203B41FA5}">
                      <a16:colId xmlns:a16="http://schemas.microsoft.com/office/drawing/2014/main" val="188501981"/>
                    </a:ext>
                  </a:extLst>
                </a:gridCol>
              </a:tblGrid>
              <a:tr h="304800">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一次一个程序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多个程序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8522413"/>
                  </a:ext>
                </a:extLst>
              </a:tr>
              <a:tr h="457200">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CPU</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利用率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40/80=50%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40/45=89%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3213833"/>
                  </a:ext>
                </a:extLst>
              </a:tr>
              <a:tr h="458788">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DEV1</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利用率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15/80=18.75%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15/45=33%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5275520"/>
                  </a:ext>
                </a:extLst>
              </a:tr>
              <a:tr h="457200">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DEV2</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利用率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25/80=31.25%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993300"/>
                        </a:buClr>
                        <a:buSzPct val="9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75000"/>
                        <a:buFont typeface="Webdings" panose="05030102010509060703" pitchFamily="18" charset="2"/>
                        <a:defRPr>
                          <a:solidFill>
                            <a:schemeClr val="tx1"/>
                          </a:solidFill>
                          <a:latin typeface="Arial" panose="020B0604020202020204" pitchFamily="34" charset="0"/>
                          <a:ea typeface="宋体" panose="02010600030101010101" pitchFamily="2" charset="-122"/>
                        </a:defRPr>
                      </a:lvl3pPr>
                      <a:lvl4pPr>
                        <a:spcBef>
                          <a:spcPct val="20000"/>
                        </a:spcBef>
                        <a:buClr>
                          <a:srgbClr val="FF6600"/>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4pPr>
                      <a:lvl5pPr>
                        <a:spcBef>
                          <a:spcPct val="20000"/>
                        </a:spcBef>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rgbClr val="FF0066"/>
                        </a:buClr>
                        <a:buSzPct val="75000"/>
                        <a:buFont typeface="Times New Roman" panose="02020603050405020304" pitchFamily="18" charset="0"/>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993300"/>
                        </a:buClr>
                        <a:buSzPct val="9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25/45=56%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1005311"/>
                  </a:ext>
                </a:extLst>
              </a:tr>
            </a:tbl>
          </a:graphicData>
        </a:graphic>
      </p:graphicFrame>
      <p:sp>
        <p:nvSpPr>
          <p:cNvPr id="67664" name="Rectangle 80">
            <a:extLst>
              <a:ext uri="{FF2B5EF4-FFF2-40B4-BE49-F238E27FC236}">
                <a16:creationId xmlns:a16="http://schemas.microsoft.com/office/drawing/2014/main" id="{64112C2D-08E0-47FD-B152-ACC283A1B2C7}"/>
              </a:ext>
            </a:extLst>
          </p:cNvPr>
          <p:cNvSpPr>
            <a:spLocks noChangeArrowheads="1"/>
          </p:cNvSpPr>
          <p:nvPr/>
        </p:nvSpPr>
        <p:spPr bwMode="auto">
          <a:xfrm>
            <a:off x="1519238" y="2322513"/>
            <a:ext cx="5524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B</a:t>
            </a:r>
            <a:endParaRPr kumimoji="1" lang="en-US" altLang="zh-CN" sz="2400" b="1"/>
          </a:p>
        </p:txBody>
      </p:sp>
      <p:sp>
        <p:nvSpPr>
          <p:cNvPr id="67666" name="Rectangle 82">
            <a:extLst>
              <a:ext uri="{FF2B5EF4-FFF2-40B4-BE49-F238E27FC236}">
                <a16:creationId xmlns:a16="http://schemas.microsoft.com/office/drawing/2014/main" id="{7C63BE1B-0C49-4338-99F1-2BC8C505E487}"/>
              </a:ext>
            </a:extLst>
          </p:cNvPr>
          <p:cNvSpPr>
            <a:spLocks noChangeArrowheads="1"/>
          </p:cNvSpPr>
          <p:nvPr/>
        </p:nvSpPr>
        <p:spPr bwMode="auto">
          <a:xfrm>
            <a:off x="6615113" y="2173288"/>
            <a:ext cx="774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67" name="Rectangle 83">
            <a:extLst>
              <a:ext uri="{FF2B5EF4-FFF2-40B4-BE49-F238E27FC236}">
                <a16:creationId xmlns:a16="http://schemas.microsoft.com/office/drawing/2014/main" id="{3437C114-E094-4CFF-BF5B-8A549D275469}"/>
              </a:ext>
            </a:extLst>
          </p:cNvPr>
          <p:cNvSpPr>
            <a:spLocks noChangeArrowheads="1"/>
          </p:cNvSpPr>
          <p:nvPr/>
        </p:nvSpPr>
        <p:spPr bwMode="auto">
          <a:xfrm>
            <a:off x="6615113" y="2184400"/>
            <a:ext cx="723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DEV2</a:t>
            </a:r>
            <a:endParaRPr kumimoji="1" lang="en-US" altLang="zh-CN" sz="2400" b="1"/>
          </a:p>
        </p:txBody>
      </p:sp>
      <p:sp>
        <p:nvSpPr>
          <p:cNvPr id="67668" name="Rectangle 84">
            <a:extLst>
              <a:ext uri="{FF2B5EF4-FFF2-40B4-BE49-F238E27FC236}">
                <a16:creationId xmlns:a16="http://schemas.microsoft.com/office/drawing/2014/main" id="{51202865-4A8A-4AC6-A8E3-997A3D899BE2}"/>
              </a:ext>
            </a:extLst>
          </p:cNvPr>
          <p:cNvSpPr>
            <a:spLocks noChangeArrowheads="1"/>
          </p:cNvSpPr>
          <p:nvPr/>
        </p:nvSpPr>
        <p:spPr bwMode="auto">
          <a:xfrm>
            <a:off x="6767513" y="2462213"/>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69" name="Line 85">
            <a:extLst>
              <a:ext uri="{FF2B5EF4-FFF2-40B4-BE49-F238E27FC236}">
                <a16:creationId xmlns:a16="http://schemas.microsoft.com/office/drawing/2014/main" id="{5EDD16FB-6EC1-4DF3-B1F9-A33832C5DE81}"/>
              </a:ext>
            </a:extLst>
          </p:cNvPr>
          <p:cNvSpPr>
            <a:spLocks noChangeShapeType="1"/>
          </p:cNvSpPr>
          <p:nvPr/>
        </p:nvSpPr>
        <p:spPr bwMode="auto">
          <a:xfrm>
            <a:off x="2076450" y="2511425"/>
            <a:ext cx="6689725" cy="1588"/>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Freeform 86">
            <a:extLst>
              <a:ext uri="{FF2B5EF4-FFF2-40B4-BE49-F238E27FC236}">
                <a16:creationId xmlns:a16="http://schemas.microsoft.com/office/drawing/2014/main" id="{7E707975-38B4-4D9D-8E51-694626439C59}"/>
              </a:ext>
            </a:extLst>
          </p:cNvPr>
          <p:cNvSpPr>
            <a:spLocks/>
          </p:cNvSpPr>
          <p:nvPr/>
        </p:nvSpPr>
        <p:spPr bwMode="auto">
          <a:xfrm>
            <a:off x="8534400" y="2466975"/>
            <a:ext cx="254000" cy="88900"/>
          </a:xfrm>
          <a:custGeom>
            <a:avLst/>
            <a:gdLst>
              <a:gd name="T0" fmla="*/ 0 w 160"/>
              <a:gd name="T1" fmla="*/ 0 h 56"/>
              <a:gd name="T2" fmla="*/ 160 w 160"/>
              <a:gd name="T3" fmla="*/ 28 h 56"/>
              <a:gd name="T4" fmla="*/ 0 w 160"/>
              <a:gd name="T5" fmla="*/ 56 h 56"/>
              <a:gd name="T6" fmla="*/ 0 w 160"/>
              <a:gd name="T7" fmla="*/ 0 h 56"/>
            </a:gdLst>
            <a:ahLst/>
            <a:cxnLst>
              <a:cxn ang="0">
                <a:pos x="T0" y="T1"/>
              </a:cxn>
              <a:cxn ang="0">
                <a:pos x="T2" y="T3"/>
              </a:cxn>
              <a:cxn ang="0">
                <a:pos x="T4" y="T5"/>
              </a:cxn>
              <a:cxn ang="0">
                <a:pos x="T6" y="T7"/>
              </a:cxn>
            </a:cxnLst>
            <a:rect l="0" t="0" r="r" b="b"/>
            <a:pathLst>
              <a:path w="160" h="56">
                <a:moveTo>
                  <a:pt x="0" y="0"/>
                </a:moveTo>
                <a:lnTo>
                  <a:pt x="160" y="28"/>
                </a:lnTo>
                <a:lnTo>
                  <a:pt x="0" y="56"/>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67671" name="Line 87">
            <a:extLst>
              <a:ext uri="{FF2B5EF4-FFF2-40B4-BE49-F238E27FC236}">
                <a16:creationId xmlns:a16="http://schemas.microsoft.com/office/drawing/2014/main" id="{57EDA6AD-B240-402F-848D-6FBDB77B2E48}"/>
              </a:ext>
            </a:extLst>
          </p:cNvPr>
          <p:cNvSpPr>
            <a:spLocks noChangeShapeType="1"/>
          </p:cNvSpPr>
          <p:nvPr/>
        </p:nvSpPr>
        <p:spPr bwMode="auto">
          <a:xfrm>
            <a:off x="2068513"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2" name="Line 88">
            <a:extLst>
              <a:ext uri="{FF2B5EF4-FFF2-40B4-BE49-F238E27FC236}">
                <a16:creationId xmlns:a16="http://schemas.microsoft.com/office/drawing/2014/main" id="{E95FCAD0-6494-499C-BB5E-C125BA81E35D}"/>
              </a:ext>
            </a:extLst>
          </p:cNvPr>
          <p:cNvSpPr>
            <a:spLocks noChangeShapeType="1"/>
          </p:cNvSpPr>
          <p:nvPr/>
        </p:nvSpPr>
        <p:spPr bwMode="auto">
          <a:xfrm>
            <a:off x="5624513" y="2451100"/>
            <a:ext cx="1587"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3" name="Line 89">
            <a:extLst>
              <a:ext uri="{FF2B5EF4-FFF2-40B4-BE49-F238E27FC236}">
                <a16:creationId xmlns:a16="http://schemas.microsoft.com/office/drawing/2014/main" id="{2FCD2C9D-D7A6-440C-86AE-EA0795BCB3E2}"/>
              </a:ext>
            </a:extLst>
          </p:cNvPr>
          <p:cNvSpPr>
            <a:spLocks noChangeShapeType="1"/>
          </p:cNvSpPr>
          <p:nvPr/>
        </p:nvSpPr>
        <p:spPr bwMode="auto">
          <a:xfrm>
            <a:off x="6499225" y="2439988"/>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4" name="Line 90">
            <a:extLst>
              <a:ext uri="{FF2B5EF4-FFF2-40B4-BE49-F238E27FC236}">
                <a16:creationId xmlns:a16="http://schemas.microsoft.com/office/drawing/2014/main" id="{5E567DBF-0CF6-45AB-BD42-3C7D8C5CE6CD}"/>
              </a:ext>
            </a:extLst>
          </p:cNvPr>
          <p:cNvSpPr>
            <a:spLocks noChangeShapeType="1"/>
          </p:cNvSpPr>
          <p:nvPr/>
        </p:nvSpPr>
        <p:spPr bwMode="auto">
          <a:xfrm>
            <a:off x="7620000"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5" name="Line 91">
            <a:extLst>
              <a:ext uri="{FF2B5EF4-FFF2-40B4-BE49-F238E27FC236}">
                <a16:creationId xmlns:a16="http://schemas.microsoft.com/office/drawing/2014/main" id="{103BBC40-A6E6-4F16-8117-6A6A173EA29F}"/>
              </a:ext>
            </a:extLst>
          </p:cNvPr>
          <p:cNvSpPr>
            <a:spLocks noChangeShapeType="1"/>
          </p:cNvSpPr>
          <p:nvPr/>
        </p:nvSpPr>
        <p:spPr bwMode="auto">
          <a:xfrm>
            <a:off x="4829175" y="2451100"/>
            <a:ext cx="1588"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6" name="Line 92">
            <a:extLst>
              <a:ext uri="{FF2B5EF4-FFF2-40B4-BE49-F238E27FC236}">
                <a16:creationId xmlns:a16="http://schemas.microsoft.com/office/drawing/2014/main" id="{438952AF-FA19-435D-A774-C997574AB1E1}"/>
              </a:ext>
            </a:extLst>
          </p:cNvPr>
          <p:cNvSpPr>
            <a:spLocks noChangeShapeType="1"/>
          </p:cNvSpPr>
          <p:nvPr/>
        </p:nvSpPr>
        <p:spPr bwMode="auto">
          <a:xfrm>
            <a:off x="3367088" y="2444750"/>
            <a:ext cx="1587"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677" name="Rectangle 93">
            <a:extLst>
              <a:ext uri="{FF2B5EF4-FFF2-40B4-BE49-F238E27FC236}">
                <a16:creationId xmlns:a16="http://schemas.microsoft.com/office/drawing/2014/main" id="{0DD96C67-B7F3-4AB1-BB0B-ABC48EC15144}"/>
              </a:ext>
            </a:extLst>
          </p:cNvPr>
          <p:cNvSpPr>
            <a:spLocks noChangeArrowheads="1"/>
          </p:cNvSpPr>
          <p:nvPr/>
        </p:nvSpPr>
        <p:spPr bwMode="auto">
          <a:xfrm>
            <a:off x="3644900"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78" name="Rectangle 94">
            <a:extLst>
              <a:ext uri="{FF2B5EF4-FFF2-40B4-BE49-F238E27FC236}">
                <a16:creationId xmlns:a16="http://schemas.microsoft.com/office/drawing/2014/main" id="{1005A61C-E2E1-465E-B1AC-D94075C4F73F}"/>
              </a:ext>
            </a:extLst>
          </p:cNvPr>
          <p:cNvSpPr>
            <a:spLocks noChangeArrowheads="1"/>
          </p:cNvSpPr>
          <p:nvPr/>
        </p:nvSpPr>
        <p:spPr bwMode="auto">
          <a:xfrm>
            <a:off x="3852863" y="2200275"/>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CPU</a:t>
            </a:r>
            <a:endParaRPr kumimoji="1" lang="en-US" altLang="zh-CN" sz="2400" b="1"/>
          </a:p>
        </p:txBody>
      </p:sp>
      <p:sp>
        <p:nvSpPr>
          <p:cNvPr id="67679" name="Rectangle 95">
            <a:extLst>
              <a:ext uri="{FF2B5EF4-FFF2-40B4-BE49-F238E27FC236}">
                <a16:creationId xmlns:a16="http://schemas.microsoft.com/office/drawing/2014/main" id="{DECD8C31-1D15-4C98-BD10-EB40DF6E8B96}"/>
              </a:ext>
            </a:extLst>
          </p:cNvPr>
          <p:cNvSpPr>
            <a:spLocks noChangeArrowheads="1"/>
          </p:cNvSpPr>
          <p:nvPr/>
        </p:nvSpPr>
        <p:spPr bwMode="auto">
          <a:xfrm>
            <a:off x="4430713"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0" name="Rectangle 96">
            <a:extLst>
              <a:ext uri="{FF2B5EF4-FFF2-40B4-BE49-F238E27FC236}">
                <a16:creationId xmlns:a16="http://schemas.microsoft.com/office/drawing/2014/main" id="{5C4C1830-45CC-49C3-8707-949F1577185B}"/>
              </a:ext>
            </a:extLst>
          </p:cNvPr>
          <p:cNvSpPr>
            <a:spLocks noChangeArrowheads="1"/>
          </p:cNvSpPr>
          <p:nvPr/>
        </p:nvSpPr>
        <p:spPr bwMode="auto">
          <a:xfrm>
            <a:off x="2600325"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81" name="Rectangle 97">
            <a:extLst>
              <a:ext uri="{FF2B5EF4-FFF2-40B4-BE49-F238E27FC236}">
                <a16:creationId xmlns:a16="http://schemas.microsoft.com/office/drawing/2014/main" id="{498E0CFF-5547-48A0-A950-DBF543346D6F}"/>
              </a:ext>
            </a:extLst>
          </p:cNvPr>
          <p:cNvSpPr>
            <a:spLocks noChangeArrowheads="1"/>
          </p:cNvSpPr>
          <p:nvPr/>
        </p:nvSpPr>
        <p:spPr bwMode="auto">
          <a:xfrm>
            <a:off x="2438400" y="2195513"/>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DEV 1</a:t>
            </a:r>
          </a:p>
        </p:txBody>
      </p:sp>
      <p:sp>
        <p:nvSpPr>
          <p:cNvPr id="67682" name="Rectangle 98">
            <a:extLst>
              <a:ext uri="{FF2B5EF4-FFF2-40B4-BE49-F238E27FC236}">
                <a16:creationId xmlns:a16="http://schemas.microsoft.com/office/drawing/2014/main" id="{B9B3AA5A-16D5-48BF-B9EB-FD8BCD18739C}"/>
              </a:ext>
            </a:extLst>
          </p:cNvPr>
          <p:cNvSpPr>
            <a:spLocks noChangeArrowheads="1"/>
          </p:cNvSpPr>
          <p:nvPr/>
        </p:nvSpPr>
        <p:spPr bwMode="auto">
          <a:xfrm>
            <a:off x="2871788"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3" name="Rectangle 99">
            <a:extLst>
              <a:ext uri="{FF2B5EF4-FFF2-40B4-BE49-F238E27FC236}">
                <a16:creationId xmlns:a16="http://schemas.microsoft.com/office/drawing/2014/main" id="{82609993-EB53-4DB5-8CCE-C0A039C2378F}"/>
              </a:ext>
            </a:extLst>
          </p:cNvPr>
          <p:cNvSpPr>
            <a:spLocks noChangeArrowheads="1"/>
          </p:cNvSpPr>
          <p:nvPr/>
        </p:nvSpPr>
        <p:spPr bwMode="auto">
          <a:xfrm>
            <a:off x="4830763" y="2184400"/>
            <a:ext cx="7747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84" name="Rectangle 100">
            <a:extLst>
              <a:ext uri="{FF2B5EF4-FFF2-40B4-BE49-F238E27FC236}">
                <a16:creationId xmlns:a16="http://schemas.microsoft.com/office/drawing/2014/main" id="{7746C3E8-7675-487E-A904-664DB30D1BD5}"/>
              </a:ext>
            </a:extLst>
          </p:cNvPr>
          <p:cNvSpPr>
            <a:spLocks noChangeArrowheads="1"/>
          </p:cNvSpPr>
          <p:nvPr/>
        </p:nvSpPr>
        <p:spPr bwMode="auto">
          <a:xfrm>
            <a:off x="4914900" y="21955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DEV2</a:t>
            </a:r>
            <a:endParaRPr kumimoji="1" lang="en-US" altLang="zh-CN" sz="2400" b="1"/>
          </a:p>
        </p:txBody>
      </p:sp>
      <p:sp>
        <p:nvSpPr>
          <p:cNvPr id="67685" name="Rectangle 101">
            <a:extLst>
              <a:ext uri="{FF2B5EF4-FFF2-40B4-BE49-F238E27FC236}">
                <a16:creationId xmlns:a16="http://schemas.microsoft.com/office/drawing/2014/main" id="{C8053480-A926-474C-B45E-1D68A71D95E5}"/>
              </a:ext>
            </a:extLst>
          </p:cNvPr>
          <p:cNvSpPr>
            <a:spLocks noChangeArrowheads="1"/>
          </p:cNvSpPr>
          <p:nvPr/>
        </p:nvSpPr>
        <p:spPr bwMode="auto">
          <a:xfrm>
            <a:off x="5002213" y="247332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6" name="Rectangle 102">
            <a:extLst>
              <a:ext uri="{FF2B5EF4-FFF2-40B4-BE49-F238E27FC236}">
                <a16:creationId xmlns:a16="http://schemas.microsoft.com/office/drawing/2014/main" id="{7A1C9108-59D8-433E-8261-1D7C6070EF3D}"/>
              </a:ext>
            </a:extLst>
          </p:cNvPr>
          <p:cNvSpPr>
            <a:spLocks noChangeArrowheads="1"/>
          </p:cNvSpPr>
          <p:nvPr/>
        </p:nvSpPr>
        <p:spPr bwMode="auto">
          <a:xfrm>
            <a:off x="5661025" y="2189163"/>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87" name="Rectangle 103">
            <a:extLst>
              <a:ext uri="{FF2B5EF4-FFF2-40B4-BE49-F238E27FC236}">
                <a16:creationId xmlns:a16="http://schemas.microsoft.com/office/drawing/2014/main" id="{E5F41843-8415-433C-98A1-AC4876A5C7BA}"/>
              </a:ext>
            </a:extLst>
          </p:cNvPr>
          <p:cNvSpPr>
            <a:spLocks noChangeArrowheads="1"/>
          </p:cNvSpPr>
          <p:nvPr/>
        </p:nvSpPr>
        <p:spPr bwMode="auto">
          <a:xfrm>
            <a:off x="5692775" y="2200275"/>
            <a:ext cx="673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CPU</a:t>
            </a:r>
            <a:endParaRPr kumimoji="1" lang="en-US" altLang="zh-CN" sz="2400" b="1"/>
          </a:p>
        </p:txBody>
      </p:sp>
      <p:sp>
        <p:nvSpPr>
          <p:cNvPr id="67688" name="Rectangle 104">
            <a:extLst>
              <a:ext uri="{FF2B5EF4-FFF2-40B4-BE49-F238E27FC236}">
                <a16:creationId xmlns:a16="http://schemas.microsoft.com/office/drawing/2014/main" id="{82655BFD-C5B5-4351-A8F6-E31AD36D8200}"/>
              </a:ext>
            </a:extLst>
          </p:cNvPr>
          <p:cNvSpPr>
            <a:spLocks noChangeArrowheads="1"/>
          </p:cNvSpPr>
          <p:nvPr/>
        </p:nvSpPr>
        <p:spPr bwMode="auto">
          <a:xfrm>
            <a:off x="6238875" y="2200275"/>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689" name="Rectangle 105">
            <a:extLst>
              <a:ext uri="{FF2B5EF4-FFF2-40B4-BE49-F238E27FC236}">
                <a16:creationId xmlns:a16="http://schemas.microsoft.com/office/drawing/2014/main" id="{18BEB8F1-75A0-4390-B634-528B92B6E113}"/>
              </a:ext>
            </a:extLst>
          </p:cNvPr>
          <p:cNvSpPr>
            <a:spLocks noChangeArrowheads="1"/>
          </p:cNvSpPr>
          <p:nvPr/>
        </p:nvSpPr>
        <p:spPr bwMode="auto">
          <a:xfrm>
            <a:off x="1822450" y="2322513"/>
            <a:ext cx="984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a:t>
            </a:r>
            <a:endParaRPr kumimoji="1" lang="en-US" altLang="zh-CN" sz="2400" b="1"/>
          </a:p>
        </p:txBody>
      </p:sp>
      <p:sp>
        <p:nvSpPr>
          <p:cNvPr id="67690" name="Rectangle 106">
            <a:extLst>
              <a:ext uri="{FF2B5EF4-FFF2-40B4-BE49-F238E27FC236}">
                <a16:creationId xmlns:a16="http://schemas.microsoft.com/office/drawing/2014/main" id="{197C68D8-0E62-4E72-A5C0-D15FA8005AB6}"/>
              </a:ext>
            </a:extLst>
          </p:cNvPr>
          <p:cNvSpPr>
            <a:spLocks noChangeArrowheads="1"/>
          </p:cNvSpPr>
          <p:nvPr/>
        </p:nvSpPr>
        <p:spPr bwMode="auto">
          <a:xfrm>
            <a:off x="3124200" y="2609850"/>
            <a:ext cx="46196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1" name="Rectangle 107">
            <a:extLst>
              <a:ext uri="{FF2B5EF4-FFF2-40B4-BE49-F238E27FC236}">
                <a16:creationId xmlns:a16="http://schemas.microsoft.com/office/drawing/2014/main" id="{5BD8CCFF-D768-4910-8DF9-70559A9EE781}"/>
              </a:ext>
            </a:extLst>
          </p:cNvPr>
          <p:cNvSpPr>
            <a:spLocks noChangeArrowheads="1"/>
          </p:cNvSpPr>
          <p:nvPr/>
        </p:nvSpPr>
        <p:spPr bwMode="auto">
          <a:xfrm>
            <a:off x="3402013"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50</a:t>
            </a:r>
            <a:endParaRPr kumimoji="1" lang="en-US" altLang="zh-CN" sz="2400" b="1"/>
          </a:p>
        </p:txBody>
      </p:sp>
      <p:sp>
        <p:nvSpPr>
          <p:cNvPr id="67692" name="Rectangle 108">
            <a:extLst>
              <a:ext uri="{FF2B5EF4-FFF2-40B4-BE49-F238E27FC236}">
                <a16:creationId xmlns:a16="http://schemas.microsoft.com/office/drawing/2014/main" id="{CB19254D-02D8-441C-A8F1-552778723E15}"/>
              </a:ext>
            </a:extLst>
          </p:cNvPr>
          <p:cNvSpPr>
            <a:spLocks noChangeArrowheads="1"/>
          </p:cNvSpPr>
          <p:nvPr/>
        </p:nvSpPr>
        <p:spPr bwMode="auto">
          <a:xfrm>
            <a:off x="45847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3" name="Rectangle 109">
            <a:extLst>
              <a:ext uri="{FF2B5EF4-FFF2-40B4-BE49-F238E27FC236}">
                <a16:creationId xmlns:a16="http://schemas.microsoft.com/office/drawing/2014/main" id="{73D6D851-E42C-4523-8DB7-6E69B52FF66C}"/>
              </a:ext>
            </a:extLst>
          </p:cNvPr>
          <p:cNvSpPr>
            <a:spLocks noChangeArrowheads="1"/>
          </p:cNvSpPr>
          <p:nvPr/>
        </p:nvSpPr>
        <p:spPr bwMode="auto">
          <a:xfrm>
            <a:off x="4968875" y="2514600"/>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60</a:t>
            </a:r>
            <a:endParaRPr kumimoji="1" lang="en-US" altLang="zh-CN" sz="2400" b="1"/>
          </a:p>
        </p:txBody>
      </p:sp>
      <p:sp>
        <p:nvSpPr>
          <p:cNvPr id="67694" name="Rectangle 110">
            <a:extLst>
              <a:ext uri="{FF2B5EF4-FFF2-40B4-BE49-F238E27FC236}">
                <a16:creationId xmlns:a16="http://schemas.microsoft.com/office/drawing/2014/main" id="{E4108BDF-68B4-49CA-BE86-697CAA983BDA}"/>
              </a:ext>
            </a:extLst>
          </p:cNvPr>
          <p:cNvSpPr>
            <a:spLocks noChangeArrowheads="1"/>
          </p:cNvSpPr>
          <p:nvPr/>
        </p:nvSpPr>
        <p:spPr bwMode="auto">
          <a:xfrm>
            <a:off x="513715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a:t>
            </a:r>
            <a:endParaRPr kumimoji="1" lang="en-US" altLang="zh-CN" sz="2400" b="1"/>
          </a:p>
        </p:txBody>
      </p:sp>
      <p:sp>
        <p:nvSpPr>
          <p:cNvPr id="67695" name="Rectangle 111">
            <a:extLst>
              <a:ext uri="{FF2B5EF4-FFF2-40B4-BE49-F238E27FC236}">
                <a16:creationId xmlns:a16="http://schemas.microsoft.com/office/drawing/2014/main" id="{3D3D0DBD-3138-428E-8B92-0E62AFB9D2E0}"/>
              </a:ext>
            </a:extLst>
          </p:cNvPr>
          <p:cNvSpPr>
            <a:spLocks noChangeArrowheads="1"/>
          </p:cNvSpPr>
          <p:nvPr/>
        </p:nvSpPr>
        <p:spPr bwMode="auto">
          <a:xfrm>
            <a:off x="6248400" y="261143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6" name="Rectangle 112">
            <a:extLst>
              <a:ext uri="{FF2B5EF4-FFF2-40B4-BE49-F238E27FC236}">
                <a16:creationId xmlns:a16="http://schemas.microsoft.com/office/drawing/2014/main" id="{E7ADE9E2-DFEF-4C25-8AB3-81BC6F53CF6A}"/>
              </a:ext>
            </a:extLst>
          </p:cNvPr>
          <p:cNvSpPr>
            <a:spLocks noChangeArrowheads="1"/>
          </p:cNvSpPr>
          <p:nvPr/>
        </p:nvSpPr>
        <p:spPr bwMode="auto">
          <a:xfrm>
            <a:off x="6283325" y="2514600"/>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70</a:t>
            </a:r>
            <a:endParaRPr kumimoji="1" lang="en-US" altLang="zh-CN" sz="2400" b="1"/>
          </a:p>
        </p:txBody>
      </p:sp>
      <p:sp>
        <p:nvSpPr>
          <p:cNvPr id="67697" name="Rectangle 113">
            <a:extLst>
              <a:ext uri="{FF2B5EF4-FFF2-40B4-BE49-F238E27FC236}">
                <a16:creationId xmlns:a16="http://schemas.microsoft.com/office/drawing/2014/main" id="{FB425F11-40C9-4176-AB55-4324A5B68C80}"/>
              </a:ext>
            </a:extLst>
          </p:cNvPr>
          <p:cNvSpPr>
            <a:spLocks noChangeArrowheads="1"/>
          </p:cNvSpPr>
          <p:nvPr/>
        </p:nvSpPr>
        <p:spPr bwMode="auto">
          <a:xfrm>
            <a:off x="6591300" y="2498725"/>
            <a:ext cx="523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a:t>
            </a:r>
            <a:endParaRPr kumimoji="1" lang="en-US" altLang="zh-CN" sz="2400" b="1"/>
          </a:p>
        </p:txBody>
      </p:sp>
      <p:sp>
        <p:nvSpPr>
          <p:cNvPr id="67698" name="Rectangle 114">
            <a:extLst>
              <a:ext uri="{FF2B5EF4-FFF2-40B4-BE49-F238E27FC236}">
                <a16:creationId xmlns:a16="http://schemas.microsoft.com/office/drawing/2014/main" id="{EE2875AE-E30C-46C1-9E9B-44C360FCB8B9}"/>
              </a:ext>
            </a:extLst>
          </p:cNvPr>
          <p:cNvSpPr>
            <a:spLocks noChangeArrowheads="1"/>
          </p:cNvSpPr>
          <p:nvPr/>
        </p:nvSpPr>
        <p:spPr bwMode="auto">
          <a:xfrm>
            <a:off x="7413625" y="2605088"/>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699" name="Rectangle 115">
            <a:extLst>
              <a:ext uri="{FF2B5EF4-FFF2-40B4-BE49-F238E27FC236}">
                <a16:creationId xmlns:a16="http://schemas.microsoft.com/office/drawing/2014/main" id="{91A17B9B-E1AF-43EE-84B2-366F51763D25}"/>
              </a:ext>
            </a:extLst>
          </p:cNvPr>
          <p:cNvSpPr>
            <a:spLocks noChangeArrowheads="1"/>
          </p:cNvSpPr>
          <p:nvPr/>
        </p:nvSpPr>
        <p:spPr bwMode="auto">
          <a:xfrm>
            <a:off x="7712075" y="2498725"/>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80</a:t>
            </a:r>
            <a:endParaRPr kumimoji="1" lang="en-US" altLang="zh-CN" sz="2400" b="1"/>
          </a:p>
        </p:txBody>
      </p:sp>
      <p:sp>
        <p:nvSpPr>
          <p:cNvPr id="67701" name="Rectangle 117">
            <a:extLst>
              <a:ext uri="{FF2B5EF4-FFF2-40B4-BE49-F238E27FC236}">
                <a16:creationId xmlns:a16="http://schemas.microsoft.com/office/drawing/2014/main" id="{DE6F7D28-9A49-41FA-BBBF-C9123DADB372}"/>
              </a:ext>
            </a:extLst>
          </p:cNvPr>
          <p:cNvSpPr>
            <a:spLocks noChangeArrowheads="1"/>
          </p:cNvSpPr>
          <p:nvPr/>
        </p:nvSpPr>
        <p:spPr bwMode="auto">
          <a:xfrm>
            <a:off x="5397500" y="2617788"/>
            <a:ext cx="45720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02" name="Rectangle 118">
            <a:extLst>
              <a:ext uri="{FF2B5EF4-FFF2-40B4-BE49-F238E27FC236}">
                <a16:creationId xmlns:a16="http://schemas.microsoft.com/office/drawing/2014/main" id="{63939164-84BF-4929-A6BA-A30B322984E0}"/>
              </a:ext>
            </a:extLst>
          </p:cNvPr>
          <p:cNvSpPr>
            <a:spLocks noChangeArrowheads="1"/>
          </p:cNvSpPr>
          <p:nvPr/>
        </p:nvSpPr>
        <p:spPr bwMode="auto">
          <a:xfrm>
            <a:off x="5699125" y="25034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65</a:t>
            </a:r>
            <a:endParaRPr kumimoji="1" lang="en-US" altLang="zh-CN" sz="2400" b="1"/>
          </a:p>
        </p:txBody>
      </p:sp>
      <p:sp>
        <p:nvSpPr>
          <p:cNvPr id="67704" name="Line 120">
            <a:extLst>
              <a:ext uri="{FF2B5EF4-FFF2-40B4-BE49-F238E27FC236}">
                <a16:creationId xmlns:a16="http://schemas.microsoft.com/office/drawing/2014/main" id="{4A15F3AB-25A2-49EE-B511-849C8796E563}"/>
              </a:ext>
            </a:extLst>
          </p:cNvPr>
          <p:cNvSpPr>
            <a:spLocks noChangeShapeType="1"/>
          </p:cNvSpPr>
          <p:nvPr/>
        </p:nvSpPr>
        <p:spPr bwMode="auto">
          <a:xfrm>
            <a:off x="4953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09" name="Rectangle 125">
            <a:extLst>
              <a:ext uri="{FF2B5EF4-FFF2-40B4-BE49-F238E27FC236}">
                <a16:creationId xmlns:a16="http://schemas.microsoft.com/office/drawing/2014/main" id="{CFA88750-D7E4-4CDD-AF18-4E1B5674F1F7}"/>
              </a:ext>
            </a:extLst>
          </p:cNvPr>
          <p:cNvSpPr>
            <a:spLocks noChangeArrowheads="1"/>
          </p:cNvSpPr>
          <p:nvPr/>
        </p:nvSpPr>
        <p:spPr bwMode="auto">
          <a:xfrm>
            <a:off x="1504950" y="1066800"/>
            <a:ext cx="666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900" b="1"/>
              <a:t> </a:t>
            </a:r>
            <a:endParaRPr kumimoji="1" lang="en-US" altLang="zh-CN" sz="2400" b="1"/>
          </a:p>
        </p:txBody>
      </p:sp>
      <p:sp>
        <p:nvSpPr>
          <p:cNvPr id="67710" name="Line 126">
            <a:extLst>
              <a:ext uri="{FF2B5EF4-FFF2-40B4-BE49-F238E27FC236}">
                <a16:creationId xmlns:a16="http://schemas.microsoft.com/office/drawing/2014/main" id="{FE44390D-3D7A-4349-944B-F794D3C81924}"/>
              </a:ext>
            </a:extLst>
          </p:cNvPr>
          <p:cNvSpPr>
            <a:spLocks noChangeShapeType="1"/>
          </p:cNvSpPr>
          <p:nvPr/>
        </p:nvSpPr>
        <p:spPr bwMode="auto">
          <a:xfrm>
            <a:off x="2047875" y="1684338"/>
            <a:ext cx="6689725" cy="1587"/>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11" name="Freeform 127">
            <a:extLst>
              <a:ext uri="{FF2B5EF4-FFF2-40B4-BE49-F238E27FC236}">
                <a16:creationId xmlns:a16="http://schemas.microsoft.com/office/drawing/2014/main" id="{44D685D5-A112-4847-82F9-E2203618E042}"/>
              </a:ext>
            </a:extLst>
          </p:cNvPr>
          <p:cNvSpPr>
            <a:spLocks/>
          </p:cNvSpPr>
          <p:nvPr/>
        </p:nvSpPr>
        <p:spPr bwMode="auto">
          <a:xfrm>
            <a:off x="8585200" y="1639888"/>
            <a:ext cx="254000" cy="95250"/>
          </a:xfrm>
          <a:custGeom>
            <a:avLst/>
            <a:gdLst>
              <a:gd name="T0" fmla="*/ 0 w 160"/>
              <a:gd name="T1" fmla="*/ 0 h 60"/>
              <a:gd name="T2" fmla="*/ 160 w 160"/>
              <a:gd name="T3" fmla="*/ 32 h 60"/>
              <a:gd name="T4" fmla="*/ 0 w 160"/>
              <a:gd name="T5" fmla="*/ 60 h 60"/>
              <a:gd name="T6" fmla="*/ 0 w 160"/>
              <a:gd name="T7" fmla="*/ 0 h 60"/>
            </a:gdLst>
            <a:ahLst/>
            <a:cxnLst>
              <a:cxn ang="0">
                <a:pos x="T0" y="T1"/>
              </a:cxn>
              <a:cxn ang="0">
                <a:pos x="T2" y="T3"/>
              </a:cxn>
              <a:cxn ang="0">
                <a:pos x="T4" y="T5"/>
              </a:cxn>
              <a:cxn ang="0">
                <a:pos x="T6" y="T7"/>
              </a:cxn>
            </a:cxnLst>
            <a:rect l="0" t="0" r="r" b="b"/>
            <a:pathLst>
              <a:path w="160" h="60">
                <a:moveTo>
                  <a:pt x="0" y="0"/>
                </a:moveTo>
                <a:lnTo>
                  <a:pt x="160" y="32"/>
                </a:lnTo>
                <a:lnTo>
                  <a:pt x="0" y="60"/>
                </a:lnTo>
                <a:lnTo>
                  <a:pt x="0" y="0"/>
                </a:lnTo>
                <a:close/>
              </a:path>
            </a:pathLst>
          </a:custGeom>
          <a:solidFill>
            <a:schemeClr val="tx1"/>
          </a:solidFill>
          <a:ln w="14288">
            <a:solidFill>
              <a:schemeClr val="tx1"/>
            </a:solidFill>
            <a:prstDash val="solid"/>
            <a:round/>
            <a:headEnd/>
            <a:tailEnd/>
          </a:ln>
        </p:spPr>
        <p:txBody>
          <a:bodyPr/>
          <a:lstStyle/>
          <a:p>
            <a:endParaRPr lang="zh-CN" altLang="en-US"/>
          </a:p>
        </p:txBody>
      </p:sp>
      <p:sp>
        <p:nvSpPr>
          <p:cNvPr id="67712" name="Line 128">
            <a:extLst>
              <a:ext uri="{FF2B5EF4-FFF2-40B4-BE49-F238E27FC236}">
                <a16:creationId xmlns:a16="http://schemas.microsoft.com/office/drawing/2014/main" id="{DDA6EBA1-A3CD-47BC-9DA2-1AA85D9CDD09}"/>
              </a:ext>
            </a:extLst>
          </p:cNvPr>
          <p:cNvSpPr>
            <a:spLocks noChangeShapeType="1"/>
          </p:cNvSpPr>
          <p:nvPr/>
        </p:nvSpPr>
        <p:spPr bwMode="auto">
          <a:xfrm>
            <a:off x="2041525" y="1624013"/>
            <a:ext cx="1588" cy="1381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717" name="Line 133">
            <a:extLst>
              <a:ext uri="{FF2B5EF4-FFF2-40B4-BE49-F238E27FC236}">
                <a16:creationId xmlns:a16="http://schemas.microsoft.com/office/drawing/2014/main" id="{D47844C3-7BAB-42EA-B640-0365FE02F95E}"/>
              </a:ext>
            </a:extLst>
          </p:cNvPr>
          <p:cNvSpPr>
            <a:spLocks noChangeShapeType="1"/>
          </p:cNvSpPr>
          <p:nvPr/>
        </p:nvSpPr>
        <p:spPr bwMode="auto">
          <a:xfrm>
            <a:off x="3482975" y="1617663"/>
            <a:ext cx="1588" cy="1397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chemeClr val="tx1"/>
                </a:solidFill>
                <a:round/>
                <a:headEnd/>
                <a:tailEnd/>
              </a14:hiddenLine>
            </a:ext>
          </a:extLst>
        </p:spPr>
        <p:txBody>
          <a:bodyPr/>
          <a:lstStyle/>
          <a:p>
            <a:endParaRPr lang="zh-CN" altLang="en-US"/>
          </a:p>
        </p:txBody>
      </p:sp>
      <p:sp>
        <p:nvSpPr>
          <p:cNvPr id="67718" name="Rectangle 134">
            <a:extLst>
              <a:ext uri="{FF2B5EF4-FFF2-40B4-BE49-F238E27FC236}">
                <a16:creationId xmlns:a16="http://schemas.microsoft.com/office/drawing/2014/main" id="{711DF92A-6BA2-4140-9D20-80882F3691A1}"/>
              </a:ext>
            </a:extLst>
          </p:cNvPr>
          <p:cNvSpPr>
            <a:spLocks noChangeArrowheads="1"/>
          </p:cNvSpPr>
          <p:nvPr/>
        </p:nvSpPr>
        <p:spPr bwMode="auto">
          <a:xfrm>
            <a:off x="2689225" y="1379538"/>
            <a:ext cx="7731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19" name="Rectangle 135">
            <a:extLst>
              <a:ext uri="{FF2B5EF4-FFF2-40B4-BE49-F238E27FC236}">
                <a16:creationId xmlns:a16="http://schemas.microsoft.com/office/drawing/2014/main" id="{12CCE15B-3A88-4457-A8B5-141F95C99400}"/>
              </a:ext>
            </a:extLst>
          </p:cNvPr>
          <p:cNvSpPr>
            <a:spLocks noChangeArrowheads="1"/>
          </p:cNvSpPr>
          <p:nvPr/>
        </p:nvSpPr>
        <p:spPr bwMode="auto">
          <a:xfrm>
            <a:off x="2514600" y="139065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CPU</a:t>
            </a:r>
            <a:endParaRPr kumimoji="1" lang="en-US" altLang="zh-CN" sz="2400" b="1"/>
          </a:p>
        </p:txBody>
      </p:sp>
      <p:sp>
        <p:nvSpPr>
          <p:cNvPr id="67720" name="Rectangle 136">
            <a:extLst>
              <a:ext uri="{FF2B5EF4-FFF2-40B4-BE49-F238E27FC236}">
                <a16:creationId xmlns:a16="http://schemas.microsoft.com/office/drawing/2014/main" id="{91931B10-3189-47B4-8F88-35BA99576102}"/>
              </a:ext>
            </a:extLst>
          </p:cNvPr>
          <p:cNvSpPr>
            <a:spLocks noChangeArrowheads="1"/>
          </p:cNvSpPr>
          <p:nvPr/>
        </p:nvSpPr>
        <p:spPr bwMode="auto">
          <a:xfrm>
            <a:off x="3443288" y="139065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21" name="Rectangle 137">
            <a:extLst>
              <a:ext uri="{FF2B5EF4-FFF2-40B4-BE49-F238E27FC236}">
                <a16:creationId xmlns:a16="http://schemas.microsoft.com/office/drawing/2014/main" id="{A068A073-2D58-42F4-BC91-F6A52D162721}"/>
              </a:ext>
            </a:extLst>
          </p:cNvPr>
          <p:cNvSpPr>
            <a:spLocks noChangeArrowheads="1"/>
          </p:cNvSpPr>
          <p:nvPr/>
        </p:nvSpPr>
        <p:spPr bwMode="auto">
          <a:xfrm>
            <a:off x="3508375" y="136207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22" name="Rectangle 138">
            <a:extLst>
              <a:ext uri="{FF2B5EF4-FFF2-40B4-BE49-F238E27FC236}">
                <a16:creationId xmlns:a16="http://schemas.microsoft.com/office/drawing/2014/main" id="{D032F845-F66D-4398-8C5A-54F663A6DE4F}"/>
              </a:ext>
            </a:extLst>
          </p:cNvPr>
          <p:cNvSpPr>
            <a:spLocks noChangeArrowheads="1"/>
          </p:cNvSpPr>
          <p:nvPr/>
        </p:nvSpPr>
        <p:spPr bwMode="auto">
          <a:xfrm>
            <a:off x="3505200" y="1373188"/>
            <a:ext cx="660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DEV1</a:t>
            </a:r>
            <a:endParaRPr kumimoji="1" lang="en-US" altLang="zh-CN" sz="2400" b="1"/>
          </a:p>
        </p:txBody>
      </p:sp>
      <p:sp>
        <p:nvSpPr>
          <p:cNvPr id="67723" name="Rectangle 139">
            <a:extLst>
              <a:ext uri="{FF2B5EF4-FFF2-40B4-BE49-F238E27FC236}">
                <a16:creationId xmlns:a16="http://schemas.microsoft.com/office/drawing/2014/main" id="{0EB755B6-FFF0-4C9B-9F9A-03FDA4A5B7E6}"/>
              </a:ext>
            </a:extLst>
          </p:cNvPr>
          <p:cNvSpPr>
            <a:spLocks noChangeArrowheads="1"/>
          </p:cNvSpPr>
          <p:nvPr/>
        </p:nvSpPr>
        <p:spPr bwMode="auto">
          <a:xfrm>
            <a:off x="3692525"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24" name="Rectangle 140">
            <a:extLst>
              <a:ext uri="{FF2B5EF4-FFF2-40B4-BE49-F238E27FC236}">
                <a16:creationId xmlns:a16="http://schemas.microsoft.com/office/drawing/2014/main" id="{B294222F-024D-4EE2-B6EC-86D64948F47B}"/>
              </a:ext>
            </a:extLst>
          </p:cNvPr>
          <p:cNvSpPr>
            <a:spLocks noChangeArrowheads="1"/>
          </p:cNvSpPr>
          <p:nvPr/>
        </p:nvSpPr>
        <p:spPr bwMode="auto">
          <a:xfrm>
            <a:off x="5376863" y="1362075"/>
            <a:ext cx="7826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25" name="Rectangle 141">
            <a:extLst>
              <a:ext uri="{FF2B5EF4-FFF2-40B4-BE49-F238E27FC236}">
                <a16:creationId xmlns:a16="http://schemas.microsoft.com/office/drawing/2014/main" id="{867997A0-8E73-443D-BC42-DB4AA7730B5F}"/>
              </a:ext>
            </a:extLst>
          </p:cNvPr>
          <p:cNvSpPr>
            <a:spLocks noChangeArrowheads="1"/>
          </p:cNvSpPr>
          <p:nvPr/>
        </p:nvSpPr>
        <p:spPr bwMode="auto">
          <a:xfrm>
            <a:off x="5376863" y="13731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DEV2</a:t>
            </a:r>
            <a:endParaRPr kumimoji="1" lang="en-US" altLang="zh-CN" sz="2400" b="1"/>
          </a:p>
        </p:txBody>
      </p:sp>
      <p:sp>
        <p:nvSpPr>
          <p:cNvPr id="67726" name="Rectangle 142">
            <a:extLst>
              <a:ext uri="{FF2B5EF4-FFF2-40B4-BE49-F238E27FC236}">
                <a16:creationId xmlns:a16="http://schemas.microsoft.com/office/drawing/2014/main" id="{0B2EF196-4713-4581-B2B2-A0DB813E861B}"/>
              </a:ext>
            </a:extLst>
          </p:cNvPr>
          <p:cNvSpPr>
            <a:spLocks noChangeArrowheads="1"/>
          </p:cNvSpPr>
          <p:nvPr/>
        </p:nvSpPr>
        <p:spPr bwMode="auto">
          <a:xfrm>
            <a:off x="5422900" y="1651000"/>
            <a:ext cx="63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27" name="Rectangle 143">
            <a:extLst>
              <a:ext uri="{FF2B5EF4-FFF2-40B4-BE49-F238E27FC236}">
                <a16:creationId xmlns:a16="http://schemas.microsoft.com/office/drawing/2014/main" id="{8F81C21C-383B-4DA3-B119-D1159661A4B8}"/>
              </a:ext>
            </a:extLst>
          </p:cNvPr>
          <p:cNvSpPr>
            <a:spLocks noChangeArrowheads="1"/>
          </p:cNvSpPr>
          <p:nvPr/>
        </p:nvSpPr>
        <p:spPr bwMode="auto">
          <a:xfrm>
            <a:off x="6650038" y="1368425"/>
            <a:ext cx="7810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28" name="Rectangle 144">
            <a:extLst>
              <a:ext uri="{FF2B5EF4-FFF2-40B4-BE49-F238E27FC236}">
                <a16:creationId xmlns:a16="http://schemas.microsoft.com/office/drawing/2014/main" id="{8AE26730-99B0-4CD5-8DCB-AD152FCEA409}"/>
              </a:ext>
            </a:extLst>
          </p:cNvPr>
          <p:cNvSpPr>
            <a:spLocks noChangeArrowheads="1"/>
          </p:cNvSpPr>
          <p:nvPr/>
        </p:nvSpPr>
        <p:spPr bwMode="auto">
          <a:xfrm>
            <a:off x="6650038" y="1379538"/>
            <a:ext cx="67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CPU</a:t>
            </a:r>
            <a:endParaRPr kumimoji="1" lang="en-US" altLang="zh-CN" sz="2400" b="1"/>
          </a:p>
        </p:txBody>
      </p:sp>
      <p:sp>
        <p:nvSpPr>
          <p:cNvPr id="67729" name="Rectangle 145">
            <a:extLst>
              <a:ext uri="{FF2B5EF4-FFF2-40B4-BE49-F238E27FC236}">
                <a16:creationId xmlns:a16="http://schemas.microsoft.com/office/drawing/2014/main" id="{D3092A5A-E7A9-43D1-A9E9-360682B64182}"/>
              </a:ext>
            </a:extLst>
          </p:cNvPr>
          <p:cNvSpPr>
            <a:spLocks noChangeArrowheads="1"/>
          </p:cNvSpPr>
          <p:nvPr/>
        </p:nvSpPr>
        <p:spPr bwMode="auto">
          <a:xfrm>
            <a:off x="7227888"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30" name="Rectangle 146">
            <a:extLst>
              <a:ext uri="{FF2B5EF4-FFF2-40B4-BE49-F238E27FC236}">
                <a16:creationId xmlns:a16="http://schemas.microsoft.com/office/drawing/2014/main" id="{F34B7B2E-3126-4AD7-A567-3C27A64C327A}"/>
              </a:ext>
            </a:extLst>
          </p:cNvPr>
          <p:cNvSpPr>
            <a:spLocks noChangeArrowheads="1"/>
          </p:cNvSpPr>
          <p:nvPr/>
        </p:nvSpPr>
        <p:spPr bwMode="auto">
          <a:xfrm>
            <a:off x="4329113" y="1368425"/>
            <a:ext cx="773112"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31" name="Rectangle 147">
            <a:extLst>
              <a:ext uri="{FF2B5EF4-FFF2-40B4-BE49-F238E27FC236}">
                <a16:creationId xmlns:a16="http://schemas.microsoft.com/office/drawing/2014/main" id="{5ADF7632-3460-4372-9EB6-F98CACE2233A}"/>
              </a:ext>
            </a:extLst>
          </p:cNvPr>
          <p:cNvSpPr>
            <a:spLocks noChangeArrowheads="1"/>
          </p:cNvSpPr>
          <p:nvPr/>
        </p:nvSpPr>
        <p:spPr bwMode="auto">
          <a:xfrm>
            <a:off x="4267200" y="137953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CPU</a:t>
            </a:r>
            <a:endParaRPr kumimoji="1" lang="en-US" altLang="zh-CN" sz="2400" b="1"/>
          </a:p>
        </p:txBody>
      </p:sp>
      <p:sp>
        <p:nvSpPr>
          <p:cNvPr id="67732" name="Rectangle 148">
            <a:extLst>
              <a:ext uri="{FF2B5EF4-FFF2-40B4-BE49-F238E27FC236}">
                <a16:creationId xmlns:a16="http://schemas.microsoft.com/office/drawing/2014/main" id="{37CFF347-F1D9-4C3F-AD6D-8445DD9BBF2C}"/>
              </a:ext>
            </a:extLst>
          </p:cNvPr>
          <p:cNvSpPr>
            <a:spLocks noChangeArrowheads="1"/>
          </p:cNvSpPr>
          <p:nvPr/>
        </p:nvSpPr>
        <p:spPr bwMode="auto">
          <a:xfrm>
            <a:off x="4800600" y="1379538"/>
            <a:ext cx="63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b="1"/>
              <a:t> </a:t>
            </a:r>
            <a:endParaRPr kumimoji="1" lang="en-US" altLang="zh-CN" sz="2400" b="1"/>
          </a:p>
        </p:txBody>
      </p:sp>
      <p:sp>
        <p:nvSpPr>
          <p:cNvPr id="67733" name="Rectangle 149">
            <a:extLst>
              <a:ext uri="{FF2B5EF4-FFF2-40B4-BE49-F238E27FC236}">
                <a16:creationId xmlns:a16="http://schemas.microsoft.com/office/drawing/2014/main" id="{4F2CDE6A-1878-47D3-99AF-4DA28B97F462}"/>
              </a:ext>
            </a:extLst>
          </p:cNvPr>
          <p:cNvSpPr>
            <a:spLocks noChangeArrowheads="1"/>
          </p:cNvSpPr>
          <p:nvPr/>
        </p:nvSpPr>
        <p:spPr bwMode="auto">
          <a:xfrm>
            <a:off x="1562100" y="1362075"/>
            <a:ext cx="6445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34" name="Rectangle 150">
            <a:extLst>
              <a:ext uri="{FF2B5EF4-FFF2-40B4-BE49-F238E27FC236}">
                <a16:creationId xmlns:a16="http://schemas.microsoft.com/office/drawing/2014/main" id="{31159699-B636-479A-9E11-C19BB6F6A358}"/>
              </a:ext>
            </a:extLst>
          </p:cNvPr>
          <p:cNvSpPr>
            <a:spLocks noChangeArrowheads="1"/>
          </p:cNvSpPr>
          <p:nvPr/>
        </p:nvSpPr>
        <p:spPr bwMode="auto">
          <a:xfrm>
            <a:off x="1562100" y="1447800"/>
            <a:ext cx="454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A</a:t>
            </a:r>
            <a:endParaRPr kumimoji="1" lang="en-US" altLang="zh-CN" sz="2400" b="1"/>
          </a:p>
        </p:txBody>
      </p:sp>
      <p:sp>
        <p:nvSpPr>
          <p:cNvPr id="67735" name="Rectangle 151">
            <a:extLst>
              <a:ext uri="{FF2B5EF4-FFF2-40B4-BE49-F238E27FC236}">
                <a16:creationId xmlns:a16="http://schemas.microsoft.com/office/drawing/2014/main" id="{10907BB8-28B7-400F-9B3D-F70F5907B71C}"/>
              </a:ext>
            </a:extLst>
          </p:cNvPr>
          <p:cNvSpPr>
            <a:spLocks noChangeArrowheads="1"/>
          </p:cNvSpPr>
          <p:nvPr/>
        </p:nvSpPr>
        <p:spPr bwMode="auto">
          <a:xfrm>
            <a:off x="1866900" y="1501775"/>
            <a:ext cx="98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2800" b="1"/>
              <a:t> </a:t>
            </a:r>
            <a:endParaRPr kumimoji="1" lang="en-US" altLang="zh-CN" sz="2400" b="1"/>
          </a:p>
        </p:txBody>
      </p:sp>
      <p:sp>
        <p:nvSpPr>
          <p:cNvPr id="67736" name="Rectangle 152">
            <a:extLst>
              <a:ext uri="{FF2B5EF4-FFF2-40B4-BE49-F238E27FC236}">
                <a16:creationId xmlns:a16="http://schemas.microsoft.com/office/drawing/2014/main" id="{9C130E3A-0D57-4658-8B9A-71DF75A1FB93}"/>
              </a:ext>
            </a:extLst>
          </p:cNvPr>
          <p:cNvSpPr>
            <a:spLocks noChangeArrowheads="1"/>
          </p:cNvSpPr>
          <p:nvPr/>
        </p:nvSpPr>
        <p:spPr bwMode="auto">
          <a:xfrm>
            <a:off x="3446463" y="1806575"/>
            <a:ext cx="4619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37" name="Rectangle 153">
            <a:extLst>
              <a:ext uri="{FF2B5EF4-FFF2-40B4-BE49-F238E27FC236}">
                <a16:creationId xmlns:a16="http://schemas.microsoft.com/office/drawing/2014/main" id="{0D92FADA-31D2-4F22-8627-033B3C7A7FF6}"/>
              </a:ext>
            </a:extLst>
          </p:cNvPr>
          <p:cNvSpPr>
            <a:spLocks noChangeArrowheads="1"/>
          </p:cNvSpPr>
          <p:nvPr/>
        </p:nvSpPr>
        <p:spPr bwMode="auto">
          <a:xfrm>
            <a:off x="3429000" y="1728788"/>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10</a:t>
            </a:r>
            <a:endParaRPr kumimoji="1" lang="en-US" altLang="zh-CN" sz="2400" b="1"/>
          </a:p>
        </p:txBody>
      </p:sp>
      <p:sp>
        <p:nvSpPr>
          <p:cNvPr id="67739" name="Rectangle 155">
            <a:extLst>
              <a:ext uri="{FF2B5EF4-FFF2-40B4-BE49-F238E27FC236}">
                <a16:creationId xmlns:a16="http://schemas.microsoft.com/office/drawing/2014/main" id="{A8CC470E-2467-412D-A0DD-72B137382AFD}"/>
              </a:ext>
            </a:extLst>
          </p:cNvPr>
          <p:cNvSpPr>
            <a:spLocks noChangeArrowheads="1"/>
          </p:cNvSpPr>
          <p:nvPr/>
        </p:nvSpPr>
        <p:spPr bwMode="auto">
          <a:xfrm>
            <a:off x="4040188" y="1806575"/>
            <a:ext cx="4556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0" name="Rectangle 156">
            <a:extLst>
              <a:ext uri="{FF2B5EF4-FFF2-40B4-BE49-F238E27FC236}">
                <a16:creationId xmlns:a16="http://schemas.microsoft.com/office/drawing/2014/main" id="{082FB685-65E2-4B02-9DB0-98B6C0E9D042}"/>
              </a:ext>
            </a:extLst>
          </p:cNvPr>
          <p:cNvSpPr>
            <a:spLocks noChangeArrowheads="1"/>
          </p:cNvSpPr>
          <p:nvPr/>
        </p:nvSpPr>
        <p:spPr bwMode="auto">
          <a:xfrm>
            <a:off x="4178300" y="1728788"/>
            <a:ext cx="317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15</a:t>
            </a:r>
            <a:endParaRPr kumimoji="1" lang="en-US" altLang="zh-CN" sz="2400" b="1"/>
          </a:p>
        </p:txBody>
      </p:sp>
      <p:sp>
        <p:nvSpPr>
          <p:cNvPr id="67741" name="Rectangle 157">
            <a:extLst>
              <a:ext uri="{FF2B5EF4-FFF2-40B4-BE49-F238E27FC236}">
                <a16:creationId xmlns:a16="http://schemas.microsoft.com/office/drawing/2014/main" id="{794CE04D-E256-4A7F-ADB5-0DE090AC5AFF}"/>
              </a:ext>
            </a:extLst>
          </p:cNvPr>
          <p:cNvSpPr>
            <a:spLocks noChangeArrowheads="1"/>
          </p:cNvSpPr>
          <p:nvPr/>
        </p:nvSpPr>
        <p:spPr bwMode="auto">
          <a:xfrm>
            <a:off x="4300538" y="1812925"/>
            <a:ext cx="523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a:t>
            </a:r>
            <a:endParaRPr kumimoji="1" lang="en-US" altLang="zh-CN" sz="2400" b="1"/>
          </a:p>
        </p:txBody>
      </p:sp>
      <p:sp>
        <p:nvSpPr>
          <p:cNvPr id="67742" name="Rectangle 158">
            <a:extLst>
              <a:ext uri="{FF2B5EF4-FFF2-40B4-BE49-F238E27FC236}">
                <a16:creationId xmlns:a16="http://schemas.microsoft.com/office/drawing/2014/main" id="{44065F66-DFDB-48CA-A844-44A15E0B140B}"/>
              </a:ext>
            </a:extLst>
          </p:cNvPr>
          <p:cNvSpPr>
            <a:spLocks noChangeArrowheads="1"/>
          </p:cNvSpPr>
          <p:nvPr/>
        </p:nvSpPr>
        <p:spPr bwMode="auto">
          <a:xfrm>
            <a:off x="47783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3" name="Rectangle 159">
            <a:extLst>
              <a:ext uri="{FF2B5EF4-FFF2-40B4-BE49-F238E27FC236}">
                <a16:creationId xmlns:a16="http://schemas.microsoft.com/office/drawing/2014/main" id="{8BB26DF0-28B7-47DA-853C-7A21D39D2355}"/>
              </a:ext>
            </a:extLst>
          </p:cNvPr>
          <p:cNvSpPr>
            <a:spLocks noChangeArrowheads="1"/>
          </p:cNvSpPr>
          <p:nvPr/>
        </p:nvSpPr>
        <p:spPr bwMode="auto">
          <a:xfrm>
            <a:off x="4800600" y="1706563"/>
            <a:ext cx="422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20</a:t>
            </a:r>
            <a:endParaRPr kumimoji="1" lang="en-US" altLang="zh-CN" sz="2400" b="1"/>
          </a:p>
        </p:txBody>
      </p:sp>
      <p:sp>
        <p:nvSpPr>
          <p:cNvPr id="67745" name="Rectangle 161">
            <a:extLst>
              <a:ext uri="{FF2B5EF4-FFF2-40B4-BE49-F238E27FC236}">
                <a16:creationId xmlns:a16="http://schemas.microsoft.com/office/drawing/2014/main" id="{42FEB18C-78C5-417C-AFEF-F1D3F643DC50}"/>
              </a:ext>
            </a:extLst>
          </p:cNvPr>
          <p:cNvSpPr>
            <a:spLocks noChangeArrowheads="1"/>
          </p:cNvSpPr>
          <p:nvPr/>
        </p:nvSpPr>
        <p:spPr bwMode="auto">
          <a:xfrm>
            <a:off x="6203950" y="1784350"/>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6" name="Rectangle 162">
            <a:extLst>
              <a:ext uri="{FF2B5EF4-FFF2-40B4-BE49-F238E27FC236}">
                <a16:creationId xmlns:a16="http://schemas.microsoft.com/office/drawing/2014/main" id="{9736D877-3D4E-4D8B-B454-F41AAB25459E}"/>
              </a:ext>
            </a:extLst>
          </p:cNvPr>
          <p:cNvSpPr>
            <a:spLocks noChangeArrowheads="1"/>
          </p:cNvSpPr>
          <p:nvPr/>
        </p:nvSpPr>
        <p:spPr bwMode="auto">
          <a:xfrm>
            <a:off x="6335713" y="1706563"/>
            <a:ext cx="3698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   30</a:t>
            </a:r>
            <a:endParaRPr kumimoji="1" lang="en-US" altLang="zh-CN" sz="2400" b="1"/>
          </a:p>
        </p:txBody>
      </p:sp>
      <p:sp>
        <p:nvSpPr>
          <p:cNvPr id="67747" name="Rectangle 163">
            <a:extLst>
              <a:ext uri="{FF2B5EF4-FFF2-40B4-BE49-F238E27FC236}">
                <a16:creationId xmlns:a16="http://schemas.microsoft.com/office/drawing/2014/main" id="{15C79CDA-281B-415C-9BF6-9B668B21A730}"/>
              </a:ext>
            </a:extLst>
          </p:cNvPr>
          <p:cNvSpPr>
            <a:spLocks noChangeArrowheads="1"/>
          </p:cNvSpPr>
          <p:nvPr/>
        </p:nvSpPr>
        <p:spPr bwMode="auto">
          <a:xfrm>
            <a:off x="7432675" y="1784350"/>
            <a:ext cx="4619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chemeClr val="tx1"/>
                </a:solidFill>
                <a:miter lim="800000"/>
                <a:headEnd/>
                <a:tailEnd/>
              </a14:hiddenLine>
            </a:ext>
          </a:extLst>
        </p:spPr>
        <p:txBody>
          <a:bodyPr/>
          <a:lstStyle/>
          <a:p>
            <a:endParaRPr lang="zh-CN" altLang="en-US"/>
          </a:p>
        </p:txBody>
      </p:sp>
      <p:sp>
        <p:nvSpPr>
          <p:cNvPr id="67748" name="Rectangle 164">
            <a:extLst>
              <a:ext uri="{FF2B5EF4-FFF2-40B4-BE49-F238E27FC236}">
                <a16:creationId xmlns:a16="http://schemas.microsoft.com/office/drawing/2014/main" id="{4210F844-25A4-49E0-A93E-DCF4F104EE9F}"/>
              </a:ext>
            </a:extLst>
          </p:cNvPr>
          <p:cNvSpPr>
            <a:spLocks noChangeArrowheads="1"/>
          </p:cNvSpPr>
          <p:nvPr/>
        </p:nvSpPr>
        <p:spPr bwMode="auto">
          <a:xfrm>
            <a:off x="7699375" y="1706563"/>
            <a:ext cx="212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kumimoji="1" lang="en-US" altLang="zh-CN" sz="1500" b="1"/>
              <a:t>40</a:t>
            </a:r>
            <a:endParaRPr kumimoji="1" lang="en-US" altLang="zh-CN" sz="2400" b="1"/>
          </a:p>
        </p:txBody>
      </p:sp>
      <p:sp>
        <p:nvSpPr>
          <p:cNvPr id="67757" name="AutoShape 173">
            <a:extLst>
              <a:ext uri="{FF2B5EF4-FFF2-40B4-BE49-F238E27FC236}">
                <a16:creationId xmlns:a16="http://schemas.microsoft.com/office/drawing/2014/main" id="{D66B4955-7E5C-4A9A-9096-48262EE75A1D}"/>
              </a:ext>
            </a:extLst>
          </p:cNvPr>
          <p:cNvSpPr>
            <a:spLocks/>
          </p:cNvSpPr>
          <p:nvPr/>
        </p:nvSpPr>
        <p:spPr bwMode="auto">
          <a:xfrm>
            <a:off x="1524000" y="15240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758" name="Line 174">
            <a:extLst>
              <a:ext uri="{FF2B5EF4-FFF2-40B4-BE49-F238E27FC236}">
                <a16:creationId xmlns:a16="http://schemas.microsoft.com/office/drawing/2014/main" id="{8DF786E2-835A-4596-A3B6-B9078C1B13EA}"/>
              </a:ext>
            </a:extLst>
          </p:cNvPr>
          <p:cNvSpPr>
            <a:spLocks noChangeShapeType="1"/>
          </p:cNvSpPr>
          <p:nvPr/>
        </p:nvSpPr>
        <p:spPr bwMode="auto">
          <a:xfrm>
            <a:off x="2089150" y="243840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59" name="Line 175">
            <a:extLst>
              <a:ext uri="{FF2B5EF4-FFF2-40B4-BE49-F238E27FC236}">
                <a16:creationId xmlns:a16="http://schemas.microsoft.com/office/drawing/2014/main" id="{C9E4BABC-E17E-42EF-A5A3-0A631C2B0D50}"/>
              </a:ext>
            </a:extLst>
          </p:cNvPr>
          <p:cNvSpPr>
            <a:spLocks noChangeShapeType="1"/>
          </p:cNvSpPr>
          <p:nvPr/>
        </p:nvSpPr>
        <p:spPr bwMode="auto">
          <a:xfrm>
            <a:off x="2057400" y="1593850"/>
            <a:ext cx="1588" cy="134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60" name="Line 176">
            <a:extLst>
              <a:ext uri="{FF2B5EF4-FFF2-40B4-BE49-F238E27FC236}">
                <a16:creationId xmlns:a16="http://schemas.microsoft.com/office/drawing/2014/main" id="{E372B5FF-4870-4514-9760-1BEA92B1DFE9}"/>
              </a:ext>
            </a:extLst>
          </p:cNvPr>
          <p:cNvSpPr>
            <a:spLocks noChangeShapeType="1"/>
          </p:cNvSpPr>
          <p:nvPr/>
        </p:nvSpPr>
        <p:spPr bwMode="auto">
          <a:xfrm>
            <a:off x="33528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1" name="Line 177">
            <a:extLst>
              <a:ext uri="{FF2B5EF4-FFF2-40B4-BE49-F238E27FC236}">
                <a16:creationId xmlns:a16="http://schemas.microsoft.com/office/drawing/2014/main" id="{17D3B4BC-537A-4388-ABC5-0E51C7C791EE}"/>
              </a:ext>
            </a:extLst>
          </p:cNvPr>
          <p:cNvSpPr>
            <a:spLocks noChangeShapeType="1"/>
          </p:cNvSpPr>
          <p:nvPr/>
        </p:nvSpPr>
        <p:spPr bwMode="auto">
          <a:xfrm>
            <a:off x="6477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2" name="Line 178">
            <a:extLst>
              <a:ext uri="{FF2B5EF4-FFF2-40B4-BE49-F238E27FC236}">
                <a16:creationId xmlns:a16="http://schemas.microsoft.com/office/drawing/2014/main" id="{E1BA8954-20DF-44C3-9AA1-0A137DADF426}"/>
              </a:ext>
            </a:extLst>
          </p:cNvPr>
          <p:cNvSpPr>
            <a:spLocks noChangeShapeType="1"/>
          </p:cNvSpPr>
          <p:nvPr/>
        </p:nvSpPr>
        <p:spPr bwMode="auto">
          <a:xfrm>
            <a:off x="5715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3" name="Line 179">
            <a:extLst>
              <a:ext uri="{FF2B5EF4-FFF2-40B4-BE49-F238E27FC236}">
                <a16:creationId xmlns:a16="http://schemas.microsoft.com/office/drawing/2014/main" id="{08EAAF1E-CB64-4D1B-AC60-A53AB5CBEB8F}"/>
              </a:ext>
            </a:extLst>
          </p:cNvPr>
          <p:cNvSpPr>
            <a:spLocks noChangeShapeType="1"/>
          </p:cNvSpPr>
          <p:nvPr/>
        </p:nvSpPr>
        <p:spPr bwMode="auto">
          <a:xfrm>
            <a:off x="7620000" y="2209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4" name="Rectangle 180">
            <a:extLst>
              <a:ext uri="{FF2B5EF4-FFF2-40B4-BE49-F238E27FC236}">
                <a16:creationId xmlns:a16="http://schemas.microsoft.com/office/drawing/2014/main" id="{70083920-2A81-433D-A50F-6C11873A374A}"/>
              </a:ext>
            </a:extLst>
          </p:cNvPr>
          <p:cNvSpPr>
            <a:spLocks noChangeArrowheads="1"/>
          </p:cNvSpPr>
          <p:nvPr/>
        </p:nvSpPr>
        <p:spPr bwMode="auto">
          <a:xfrm>
            <a:off x="152400" y="3368675"/>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多个程序：</a:t>
            </a:r>
          </a:p>
        </p:txBody>
      </p:sp>
      <p:sp>
        <p:nvSpPr>
          <p:cNvPr id="67765" name="AutoShape 181">
            <a:extLst>
              <a:ext uri="{FF2B5EF4-FFF2-40B4-BE49-F238E27FC236}">
                <a16:creationId xmlns:a16="http://schemas.microsoft.com/office/drawing/2014/main" id="{6A727154-75BB-4C7D-BEA2-5A598D37DD24}"/>
              </a:ext>
            </a:extLst>
          </p:cNvPr>
          <p:cNvSpPr>
            <a:spLocks/>
          </p:cNvSpPr>
          <p:nvPr/>
        </p:nvSpPr>
        <p:spPr bwMode="auto">
          <a:xfrm>
            <a:off x="1600200" y="32004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767" name="Line 183">
            <a:extLst>
              <a:ext uri="{FF2B5EF4-FFF2-40B4-BE49-F238E27FC236}">
                <a16:creationId xmlns:a16="http://schemas.microsoft.com/office/drawing/2014/main" id="{187762AD-E1E9-47FB-A481-9AA204E64FF6}"/>
              </a:ext>
            </a:extLst>
          </p:cNvPr>
          <p:cNvSpPr>
            <a:spLocks noChangeShapeType="1"/>
          </p:cNvSpPr>
          <p:nvPr/>
        </p:nvSpPr>
        <p:spPr bwMode="auto">
          <a:xfrm>
            <a:off x="3352800" y="13954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8" name="Line 184">
            <a:extLst>
              <a:ext uri="{FF2B5EF4-FFF2-40B4-BE49-F238E27FC236}">
                <a16:creationId xmlns:a16="http://schemas.microsoft.com/office/drawing/2014/main" id="{4C355601-79DA-4805-BE7E-BF6EFC5F7CB1}"/>
              </a:ext>
            </a:extLst>
          </p:cNvPr>
          <p:cNvSpPr>
            <a:spLocks noChangeShapeType="1"/>
          </p:cNvSpPr>
          <p:nvPr/>
        </p:nvSpPr>
        <p:spPr bwMode="auto">
          <a:xfrm>
            <a:off x="4233863" y="1381125"/>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69" name="Line 185">
            <a:extLst>
              <a:ext uri="{FF2B5EF4-FFF2-40B4-BE49-F238E27FC236}">
                <a16:creationId xmlns:a16="http://schemas.microsoft.com/office/drawing/2014/main" id="{E3EDDFFE-0520-4550-9B93-19732B99AA9C}"/>
              </a:ext>
            </a:extLst>
          </p:cNvPr>
          <p:cNvSpPr>
            <a:spLocks noChangeShapeType="1"/>
          </p:cNvSpPr>
          <p:nvPr/>
        </p:nvSpPr>
        <p:spPr bwMode="auto">
          <a:xfrm>
            <a:off x="4953000" y="13906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0" name="Line 186">
            <a:extLst>
              <a:ext uri="{FF2B5EF4-FFF2-40B4-BE49-F238E27FC236}">
                <a16:creationId xmlns:a16="http://schemas.microsoft.com/office/drawing/2014/main" id="{1F837391-E651-477A-A5C1-780BC5F7B660}"/>
              </a:ext>
            </a:extLst>
          </p:cNvPr>
          <p:cNvSpPr>
            <a:spLocks noChangeShapeType="1"/>
          </p:cNvSpPr>
          <p:nvPr/>
        </p:nvSpPr>
        <p:spPr bwMode="auto">
          <a:xfrm>
            <a:off x="6477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1" name="Line 187">
            <a:extLst>
              <a:ext uri="{FF2B5EF4-FFF2-40B4-BE49-F238E27FC236}">
                <a16:creationId xmlns:a16="http://schemas.microsoft.com/office/drawing/2014/main" id="{1B7DFB2B-EF20-491E-9E3F-CA43EBA1DED7}"/>
              </a:ext>
            </a:extLst>
          </p:cNvPr>
          <p:cNvSpPr>
            <a:spLocks noChangeShapeType="1"/>
          </p:cNvSpPr>
          <p:nvPr/>
        </p:nvSpPr>
        <p:spPr bwMode="auto">
          <a:xfrm>
            <a:off x="7620000" y="13763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2" name="Line 188">
            <a:extLst>
              <a:ext uri="{FF2B5EF4-FFF2-40B4-BE49-F238E27FC236}">
                <a16:creationId xmlns:a16="http://schemas.microsoft.com/office/drawing/2014/main" id="{8E480192-A4D3-4C0E-9575-587FC9962834}"/>
              </a:ext>
            </a:extLst>
          </p:cNvPr>
          <p:cNvSpPr>
            <a:spLocks noChangeShapeType="1"/>
          </p:cNvSpPr>
          <p:nvPr/>
        </p:nvSpPr>
        <p:spPr bwMode="auto">
          <a:xfrm>
            <a:off x="3324225"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3" name="Line 189">
            <a:extLst>
              <a:ext uri="{FF2B5EF4-FFF2-40B4-BE49-F238E27FC236}">
                <a16:creationId xmlns:a16="http://schemas.microsoft.com/office/drawing/2014/main" id="{2B6CAB60-2CB4-41F1-AA96-A1754242BE19}"/>
              </a:ext>
            </a:extLst>
          </p:cNvPr>
          <p:cNvSpPr>
            <a:spLocks noChangeShapeType="1"/>
          </p:cNvSpPr>
          <p:nvPr/>
        </p:nvSpPr>
        <p:spPr bwMode="auto">
          <a:xfrm>
            <a:off x="4143375" y="3276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4" name="Line 190">
            <a:extLst>
              <a:ext uri="{FF2B5EF4-FFF2-40B4-BE49-F238E27FC236}">
                <a16:creationId xmlns:a16="http://schemas.microsoft.com/office/drawing/2014/main" id="{63215032-3D72-4C96-8397-329A8FF5B026}"/>
              </a:ext>
            </a:extLst>
          </p:cNvPr>
          <p:cNvSpPr>
            <a:spLocks noChangeShapeType="1"/>
          </p:cNvSpPr>
          <p:nvPr/>
        </p:nvSpPr>
        <p:spPr bwMode="auto">
          <a:xfrm>
            <a:off x="49530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5" name="Line 191">
            <a:extLst>
              <a:ext uri="{FF2B5EF4-FFF2-40B4-BE49-F238E27FC236}">
                <a16:creationId xmlns:a16="http://schemas.microsoft.com/office/drawing/2014/main" id="{31CBA10F-7D32-4F8B-94B8-3FF3DFEEDD0B}"/>
              </a:ext>
            </a:extLst>
          </p:cNvPr>
          <p:cNvSpPr>
            <a:spLocks noChangeShapeType="1"/>
          </p:cNvSpPr>
          <p:nvPr/>
        </p:nvSpPr>
        <p:spPr bwMode="auto">
          <a:xfrm>
            <a:off x="5681663"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6" name="Line 192">
            <a:extLst>
              <a:ext uri="{FF2B5EF4-FFF2-40B4-BE49-F238E27FC236}">
                <a16:creationId xmlns:a16="http://schemas.microsoft.com/office/drawing/2014/main" id="{33556716-819B-49CA-8C4E-4842980FF03D}"/>
              </a:ext>
            </a:extLst>
          </p:cNvPr>
          <p:cNvSpPr>
            <a:spLocks noChangeShapeType="1"/>
          </p:cNvSpPr>
          <p:nvPr/>
        </p:nvSpPr>
        <p:spPr bwMode="auto">
          <a:xfrm>
            <a:off x="6372225" y="3581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7" name="Line 193">
            <a:extLst>
              <a:ext uri="{FF2B5EF4-FFF2-40B4-BE49-F238E27FC236}">
                <a16:creationId xmlns:a16="http://schemas.microsoft.com/office/drawing/2014/main" id="{9900CCE7-3D0F-4083-9929-EAF65D8CFE1E}"/>
              </a:ext>
            </a:extLst>
          </p:cNvPr>
          <p:cNvSpPr>
            <a:spLocks noChangeShapeType="1"/>
          </p:cNvSpPr>
          <p:nvPr/>
        </p:nvSpPr>
        <p:spPr bwMode="auto">
          <a:xfrm>
            <a:off x="699135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778" name="Line 194">
            <a:extLst>
              <a:ext uri="{FF2B5EF4-FFF2-40B4-BE49-F238E27FC236}">
                <a16:creationId xmlns:a16="http://schemas.microsoft.com/office/drawing/2014/main" id="{25580173-4EBF-4A51-8F55-FA306914803E}"/>
              </a:ext>
            </a:extLst>
          </p:cNvPr>
          <p:cNvSpPr>
            <a:spLocks noChangeShapeType="1"/>
          </p:cNvSpPr>
          <p:nvPr/>
        </p:nvSpPr>
        <p:spPr bwMode="auto">
          <a:xfrm>
            <a:off x="8305800" y="3276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559E068-E868-4FA7-8615-BE373928EB87}"/>
              </a:ext>
            </a:extLst>
          </p:cNvPr>
          <p:cNvSpPr>
            <a:spLocks noGrp="1" noRot="1" noChangeArrowheads="1"/>
          </p:cNvSpPr>
          <p:nvPr>
            <p:ph type="title"/>
          </p:nvPr>
        </p:nvSpPr>
        <p:spPr/>
        <p:txBody>
          <a:bodyPr/>
          <a:lstStyle/>
          <a:p>
            <a:r>
              <a:rPr lang="zh-CN" altLang="en-US" dirty="0"/>
              <a:t>程序代码</a:t>
            </a:r>
          </a:p>
        </p:txBody>
      </p:sp>
      <p:sp>
        <p:nvSpPr>
          <p:cNvPr id="115715" name="Rectangle 3">
            <a:extLst>
              <a:ext uri="{FF2B5EF4-FFF2-40B4-BE49-F238E27FC236}">
                <a16:creationId xmlns:a16="http://schemas.microsoft.com/office/drawing/2014/main" id="{95354AD8-A6DE-4C6D-A98F-0FB7F34E9FF9}"/>
              </a:ext>
            </a:extLst>
          </p:cNvPr>
          <p:cNvSpPr>
            <a:spLocks noGrp="1" noRot="1" noChangeArrowheads="1"/>
          </p:cNvSpPr>
          <p:nvPr>
            <p:ph type="body" idx="1"/>
          </p:nvPr>
        </p:nvSpPr>
        <p:spPr>
          <a:xfrm>
            <a:off x="152400" y="1600200"/>
            <a:ext cx="4267200" cy="4360863"/>
          </a:xfrm>
          <a:solidFill>
            <a:schemeClr val="accent5">
              <a:lumMod val="40000"/>
              <a:lumOff val="60000"/>
            </a:schemeClr>
          </a:solidFill>
        </p:spPr>
        <p:txBody>
          <a:bodyPr/>
          <a:lstStyle/>
          <a:p>
            <a:pPr>
              <a:spcBef>
                <a:spcPts val="0"/>
              </a:spcBef>
              <a:buFont typeface="Wingdings 2" panose="05020102010507070707" pitchFamily="18" charset="2"/>
              <a:buNone/>
            </a:pPr>
            <a:r>
              <a:rPr kumimoji="1" lang="en-US" altLang="zh-CN" sz="2400" b="1" dirty="0"/>
              <a:t>producer: repeat</a:t>
            </a:r>
          </a:p>
          <a:p>
            <a:pPr>
              <a:spcBef>
                <a:spcPts val="0"/>
              </a:spcBef>
              <a:buFont typeface="Wingdings 2" panose="05020102010507070707" pitchFamily="18" charset="2"/>
              <a:buNone/>
            </a:pPr>
            <a:r>
              <a:rPr kumimoji="1" lang="en-US" altLang="zh-CN" sz="2400" b="1" dirty="0"/>
              <a:t>    …</a:t>
            </a:r>
          </a:p>
          <a:p>
            <a:pPr>
              <a:spcBef>
                <a:spcPts val="0"/>
              </a:spcBef>
              <a:buFont typeface="Wingdings 2" panose="05020102010507070707" pitchFamily="18" charset="2"/>
              <a:buNone/>
            </a:pPr>
            <a:r>
              <a:rPr kumimoji="1" lang="en-US" altLang="zh-CN" sz="2400" b="1" dirty="0"/>
              <a:t>produce an item in </a:t>
            </a:r>
            <a:r>
              <a:rPr kumimoji="1" lang="en-US" altLang="zh-CN" sz="2400" b="1" dirty="0" err="1"/>
              <a:t>nextp</a:t>
            </a:r>
            <a:r>
              <a:rPr kumimoji="1" lang="en-US" altLang="zh-CN" sz="2400" b="1" dirty="0"/>
              <a:t>;     …</a:t>
            </a:r>
          </a:p>
          <a:p>
            <a:pPr>
              <a:spcBef>
                <a:spcPts val="0"/>
              </a:spcBef>
              <a:buFont typeface="Wingdings 2" panose="05020102010507070707" pitchFamily="18" charset="2"/>
              <a:buNone/>
            </a:pPr>
            <a:r>
              <a:rPr kumimoji="1" lang="en-US" altLang="zh-CN" sz="2400" b="1" dirty="0"/>
              <a:t>while counter=n do no-op; </a:t>
            </a:r>
          </a:p>
          <a:p>
            <a:pPr>
              <a:spcBef>
                <a:spcPts val="0"/>
              </a:spcBef>
              <a:buFont typeface="Wingdings 2" panose="05020102010507070707" pitchFamily="18" charset="2"/>
              <a:buNone/>
            </a:pPr>
            <a:endParaRPr kumimoji="1" lang="en-US" altLang="zh-CN" sz="2400" b="1" dirty="0"/>
          </a:p>
          <a:p>
            <a:pPr>
              <a:spcBef>
                <a:spcPts val="0"/>
              </a:spcBef>
              <a:buFont typeface="Wingdings 2" panose="05020102010507070707" pitchFamily="18" charset="2"/>
              <a:buNone/>
            </a:pPr>
            <a:r>
              <a:rPr kumimoji="1" lang="en-US" altLang="zh-CN" sz="2400" b="1" dirty="0"/>
              <a:t>buffer</a:t>
            </a:r>
            <a:r>
              <a:rPr kumimoji="1" lang="zh-CN" altLang="en-US" sz="2400" b="1" dirty="0"/>
              <a:t>［</a:t>
            </a:r>
            <a:r>
              <a:rPr kumimoji="1" lang="en-US" altLang="zh-CN" sz="2400" b="1" dirty="0"/>
              <a:t>in</a:t>
            </a:r>
            <a:r>
              <a:rPr kumimoji="1" lang="zh-CN" altLang="en-US" sz="2400" b="1" dirty="0"/>
              <a:t>］∶ </a:t>
            </a:r>
            <a:r>
              <a:rPr kumimoji="1" lang="en-US" altLang="zh-CN" sz="2400" b="1" dirty="0"/>
              <a:t>=</a:t>
            </a:r>
            <a:r>
              <a:rPr kumimoji="1" lang="en-US" altLang="zh-CN" sz="2400" b="1" dirty="0" err="1"/>
              <a:t>nextp</a:t>
            </a:r>
            <a:r>
              <a:rPr kumimoji="1" lang="en-US" altLang="zh-CN" sz="2400" b="1" dirty="0"/>
              <a:t>;</a:t>
            </a:r>
          </a:p>
          <a:p>
            <a:pPr>
              <a:spcBef>
                <a:spcPts val="0"/>
              </a:spcBef>
              <a:buFont typeface="Wingdings 2" panose="05020102010507070707" pitchFamily="18" charset="2"/>
              <a:buNone/>
            </a:pPr>
            <a:r>
              <a:rPr kumimoji="1" lang="en-US" altLang="zh-CN" sz="2400" b="1" dirty="0"/>
              <a:t>in∶  =(in+1) mod n;</a:t>
            </a:r>
          </a:p>
          <a:p>
            <a:pPr>
              <a:spcBef>
                <a:spcPts val="0"/>
              </a:spcBef>
              <a:buFont typeface="Wingdings 2" panose="05020102010507070707" pitchFamily="18" charset="2"/>
              <a:buNone/>
            </a:pPr>
            <a:r>
              <a:rPr kumimoji="1" lang="en-US" altLang="zh-CN" sz="2400" b="1" dirty="0">
                <a:solidFill>
                  <a:srgbClr val="FF0000"/>
                </a:solidFill>
              </a:rPr>
              <a:t>counter∶  =counter+1;</a:t>
            </a:r>
          </a:p>
          <a:p>
            <a:pPr>
              <a:spcBef>
                <a:spcPts val="0"/>
              </a:spcBef>
              <a:buFont typeface="Wingdings 2" panose="05020102010507070707" pitchFamily="18" charset="2"/>
              <a:buNone/>
            </a:pPr>
            <a:endParaRPr kumimoji="1" lang="en-US" altLang="zh-CN" sz="2400" b="1" dirty="0">
              <a:solidFill>
                <a:srgbClr val="FF0000"/>
              </a:solidFill>
            </a:endParaRPr>
          </a:p>
          <a:p>
            <a:pPr>
              <a:spcBef>
                <a:spcPts val="0"/>
              </a:spcBef>
              <a:buFont typeface="Wingdings 2" panose="05020102010507070707" pitchFamily="18" charset="2"/>
              <a:buNone/>
            </a:pPr>
            <a:r>
              <a:rPr kumimoji="1" lang="en-US" altLang="zh-CN" sz="2400" b="1" dirty="0"/>
              <a:t>until false;</a:t>
            </a:r>
            <a:endParaRPr kumimoji="1" lang="zh-CN" altLang="en-US" sz="2400" b="1" dirty="0"/>
          </a:p>
        </p:txBody>
      </p:sp>
      <p:sp>
        <p:nvSpPr>
          <p:cNvPr id="81924" name="Text Box 4">
            <a:extLst>
              <a:ext uri="{FF2B5EF4-FFF2-40B4-BE49-F238E27FC236}">
                <a16:creationId xmlns:a16="http://schemas.microsoft.com/office/drawing/2014/main" id="{F850CB54-7D1F-46BA-8591-AB4B56E9A7A6}"/>
              </a:ext>
            </a:extLst>
          </p:cNvPr>
          <p:cNvSpPr txBox="1">
            <a:spLocks noChangeArrowheads="1"/>
          </p:cNvSpPr>
          <p:nvPr/>
        </p:nvSpPr>
        <p:spPr bwMode="auto">
          <a:xfrm>
            <a:off x="4572000" y="1620838"/>
            <a:ext cx="4419600" cy="4340225"/>
          </a:xfrm>
          <a:prstGeom prst="rect">
            <a:avLst/>
          </a:prstGeom>
          <a:solidFill>
            <a:srgbClr val="FFC000"/>
          </a:solidFill>
          <a:ln>
            <a:noFill/>
          </a:ln>
          <a:effectLst>
            <a:prstShdw prst="shdw17" dist="17961" dir="13500000">
              <a:srgbClr val="7A5C99"/>
            </a:prstShdw>
          </a:effec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171450" indent="-171450" defTabSz="685800">
              <a:spcBef>
                <a:spcPts val="0"/>
              </a:spcBef>
              <a:buClr>
                <a:schemeClr val="accent1">
                  <a:lumMod val="75000"/>
                </a:schemeClr>
              </a:buClr>
              <a:buSzPct val="100000"/>
              <a:buNone/>
            </a:pPr>
            <a:r>
              <a:rPr kumimoji="1" lang="en-US" altLang="zh-CN" sz="2400" b="1" dirty="0">
                <a:latin typeface="+mj-ea"/>
                <a:ea typeface="+mj-ea"/>
              </a:rPr>
              <a:t>consumer: repeat</a:t>
            </a:r>
          </a:p>
          <a:p>
            <a:pPr marL="171450" indent="-171450" defTabSz="685800">
              <a:spcBef>
                <a:spcPts val="0"/>
              </a:spcBef>
              <a:buClr>
                <a:schemeClr val="accent1">
                  <a:lumMod val="75000"/>
                </a:schemeClr>
              </a:buClr>
              <a:buSzPct val="100000"/>
              <a:buNone/>
            </a:pPr>
            <a:endParaRPr kumimoji="1" lang="en-US" altLang="zh-CN" sz="2400" b="1" dirty="0">
              <a:latin typeface="+mj-ea"/>
              <a:ea typeface="+mj-ea"/>
            </a:endParaRPr>
          </a:p>
          <a:p>
            <a:pPr marL="171450" indent="-171450" defTabSz="685800">
              <a:spcBef>
                <a:spcPts val="0"/>
              </a:spcBef>
              <a:buClr>
                <a:schemeClr val="accent1">
                  <a:lumMod val="75000"/>
                </a:schemeClr>
              </a:buClr>
              <a:buSzPct val="100000"/>
              <a:buNone/>
            </a:pPr>
            <a:r>
              <a:rPr kumimoji="1" lang="en-US" altLang="zh-CN" sz="2400" b="1" dirty="0">
                <a:latin typeface="+mj-ea"/>
                <a:ea typeface="+mj-ea"/>
              </a:rPr>
              <a:t> while counter=0 do no-op;</a:t>
            </a:r>
          </a:p>
          <a:p>
            <a:pPr marL="171450" indent="-171450" defTabSz="685800">
              <a:spcBef>
                <a:spcPts val="0"/>
              </a:spcBef>
              <a:buClr>
                <a:schemeClr val="accent1">
                  <a:lumMod val="75000"/>
                </a:schemeClr>
              </a:buClr>
              <a:buSzPct val="100000"/>
              <a:buNone/>
            </a:pPr>
            <a:r>
              <a:rPr kumimoji="1" lang="en-US" altLang="zh-CN" sz="2400" b="1" dirty="0">
                <a:latin typeface="+mj-ea"/>
                <a:ea typeface="+mj-ea"/>
              </a:rPr>
              <a:t> </a:t>
            </a:r>
          </a:p>
          <a:p>
            <a:pPr marL="171450" indent="-171450" defTabSz="685800">
              <a:spcBef>
                <a:spcPts val="0"/>
              </a:spcBef>
              <a:buClr>
                <a:schemeClr val="accent1">
                  <a:lumMod val="75000"/>
                </a:schemeClr>
              </a:buClr>
              <a:buSzPct val="100000"/>
              <a:buNone/>
            </a:pPr>
            <a:r>
              <a:rPr kumimoji="1" lang="en-US" altLang="zh-CN" sz="2400" b="1" dirty="0" err="1">
                <a:latin typeface="+mj-ea"/>
                <a:ea typeface="+mj-ea"/>
              </a:rPr>
              <a:t>nextc</a:t>
            </a:r>
            <a:r>
              <a:rPr kumimoji="1" lang="en-US" altLang="zh-CN" sz="2400" b="1" dirty="0">
                <a:latin typeface="+mj-ea"/>
                <a:ea typeface="+mj-ea"/>
              </a:rPr>
              <a:t>∶ = buffer</a:t>
            </a:r>
            <a:r>
              <a:rPr kumimoji="1" lang="zh-CN" altLang="en-US" sz="2400" b="1" dirty="0">
                <a:latin typeface="+mj-ea"/>
                <a:ea typeface="+mj-ea"/>
              </a:rPr>
              <a:t>［</a:t>
            </a:r>
            <a:r>
              <a:rPr kumimoji="1" lang="en-US" altLang="zh-CN" sz="2400" b="1" dirty="0">
                <a:latin typeface="+mj-ea"/>
                <a:ea typeface="+mj-ea"/>
              </a:rPr>
              <a:t>out</a:t>
            </a:r>
            <a:r>
              <a:rPr kumimoji="1" lang="zh-CN" altLang="en-US" sz="2400" b="1" dirty="0">
                <a:latin typeface="+mj-ea"/>
                <a:ea typeface="+mj-ea"/>
              </a:rPr>
              <a:t>］</a:t>
            </a:r>
            <a:r>
              <a:rPr kumimoji="1" lang="en-US" altLang="zh-CN" sz="2400" b="1" dirty="0">
                <a:latin typeface="+mj-ea"/>
                <a:ea typeface="+mj-ea"/>
              </a:rPr>
              <a:t>;</a:t>
            </a:r>
          </a:p>
          <a:p>
            <a:pPr marL="171450" indent="-171450" defTabSz="685800">
              <a:spcBef>
                <a:spcPts val="0"/>
              </a:spcBef>
              <a:buClr>
                <a:schemeClr val="accent1">
                  <a:lumMod val="75000"/>
                </a:schemeClr>
              </a:buClr>
              <a:buSzPct val="100000"/>
              <a:buNone/>
            </a:pPr>
            <a:r>
              <a:rPr kumimoji="1" lang="en-US" altLang="zh-CN" sz="2400" b="1" dirty="0">
                <a:latin typeface="+mj-ea"/>
                <a:ea typeface="+mj-ea"/>
              </a:rPr>
              <a:t>out∶ =</a:t>
            </a:r>
            <a:r>
              <a:rPr kumimoji="1" lang="zh-CN" altLang="en-US" sz="2400" b="1" dirty="0">
                <a:latin typeface="+mj-ea"/>
                <a:ea typeface="+mj-ea"/>
              </a:rPr>
              <a:t> </a:t>
            </a:r>
            <a:r>
              <a:rPr kumimoji="1" lang="en-US" altLang="zh-CN" sz="2400" b="1" dirty="0">
                <a:latin typeface="+mj-ea"/>
                <a:ea typeface="+mj-ea"/>
              </a:rPr>
              <a:t>(out+1) mod n;</a:t>
            </a:r>
          </a:p>
          <a:p>
            <a:pPr marL="171450" indent="-171450" defTabSz="685800">
              <a:spcBef>
                <a:spcPts val="0"/>
              </a:spcBef>
              <a:buClr>
                <a:schemeClr val="accent1">
                  <a:lumMod val="75000"/>
                </a:schemeClr>
              </a:buClr>
              <a:buSzPct val="100000"/>
              <a:buNone/>
            </a:pPr>
            <a:r>
              <a:rPr kumimoji="1" lang="en-US" altLang="zh-CN" sz="2400" b="1" dirty="0">
                <a:solidFill>
                  <a:srgbClr val="FF0000"/>
                </a:solidFill>
                <a:latin typeface="+mj-ea"/>
                <a:ea typeface="+mj-ea"/>
              </a:rPr>
              <a:t>counter∶ = counter-1;</a:t>
            </a:r>
          </a:p>
          <a:p>
            <a:pPr marL="171450" indent="-171450" defTabSz="685800">
              <a:spcBef>
                <a:spcPts val="0"/>
              </a:spcBef>
              <a:buClr>
                <a:schemeClr val="accent1">
                  <a:lumMod val="75000"/>
                </a:schemeClr>
              </a:buClr>
              <a:buSzPct val="100000"/>
              <a:buNone/>
            </a:pPr>
            <a:endParaRPr kumimoji="1" lang="en-US" altLang="zh-CN" sz="2400" b="1" dirty="0">
              <a:latin typeface="+mj-ea"/>
              <a:ea typeface="+mj-ea"/>
            </a:endParaRPr>
          </a:p>
          <a:p>
            <a:pPr marL="171450" indent="-171450" defTabSz="685800">
              <a:spcBef>
                <a:spcPts val="0"/>
              </a:spcBef>
              <a:buClr>
                <a:schemeClr val="accent1">
                  <a:lumMod val="75000"/>
                </a:schemeClr>
              </a:buClr>
              <a:buSzPct val="100000"/>
              <a:buNone/>
            </a:pPr>
            <a:r>
              <a:rPr kumimoji="1" lang="en-US" altLang="zh-CN" sz="2400" b="1" dirty="0">
                <a:latin typeface="+mj-ea"/>
                <a:ea typeface="+mj-ea"/>
              </a:rPr>
              <a:t>consume the item in </a:t>
            </a:r>
            <a:r>
              <a:rPr kumimoji="1" lang="en-US" altLang="zh-CN" sz="2400" b="1" dirty="0" err="1">
                <a:latin typeface="+mj-ea"/>
                <a:ea typeface="+mj-ea"/>
              </a:rPr>
              <a:t>nextc</a:t>
            </a:r>
            <a:r>
              <a:rPr kumimoji="1" lang="en-US" altLang="zh-CN" sz="2400" b="1" dirty="0">
                <a:latin typeface="+mj-ea"/>
                <a:ea typeface="+mj-ea"/>
              </a:rPr>
              <a:t>;</a:t>
            </a:r>
          </a:p>
          <a:p>
            <a:pPr marL="171450" indent="-171450" defTabSz="685800">
              <a:spcBef>
                <a:spcPts val="0"/>
              </a:spcBef>
              <a:buClr>
                <a:schemeClr val="accent1">
                  <a:lumMod val="75000"/>
                </a:schemeClr>
              </a:buClr>
              <a:buSzPct val="100000"/>
              <a:buNone/>
            </a:pPr>
            <a:r>
              <a:rPr kumimoji="1" lang="en-US" altLang="zh-CN" sz="2400" b="1" dirty="0">
                <a:latin typeface="+mj-ea"/>
                <a:ea typeface="+mj-ea"/>
              </a:rPr>
              <a:t>until false; </a:t>
            </a:r>
          </a:p>
          <a:p>
            <a:pPr eaLnBrk="1" hangingPunct="1">
              <a:spcBef>
                <a:spcPct val="50000"/>
              </a:spcBef>
              <a:buClrTx/>
              <a:buSzTx/>
              <a:buFontTx/>
              <a:buNone/>
            </a:pP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fad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6327AEC-61E5-472A-8179-25B337DB701A}"/>
              </a:ext>
            </a:extLst>
          </p:cNvPr>
          <p:cNvSpPr>
            <a:spLocks noGrp="1" noRot="1" noChangeArrowheads="1"/>
          </p:cNvSpPr>
          <p:nvPr>
            <p:ph type="title"/>
          </p:nvPr>
        </p:nvSpPr>
        <p:spPr>
          <a:xfrm>
            <a:off x="301625" y="152400"/>
            <a:ext cx="8540750" cy="1143000"/>
          </a:xfrm>
        </p:spPr>
        <p:txBody>
          <a:bodyPr/>
          <a:lstStyle/>
          <a:p>
            <a:endParaRPr lang="zh-CN" altLang="en-US"/>
          </a:p>
        </p:txBody>
      </p:sp>
      <p:sp>
        <p:nvSpPr>
          <p:cNvPr id="82947" name="Rectangle 3">
            <a:extLst>
              <a:ext uri="{FF2B5EF4-FFF2-40B4-BE49-F238E27FC236}">
                <a16:creationId xmlns:a16="http://schemas.microsoft.com/office/drawing/2014/main" id="{5FB2FF95-10CE-4948-BD0B-BE7BC86BC89F}"/>
              </a:ext>
            </a:extLst>
          </p:cNvPr>
          <p:cNvSpPr>
            <a:spLocks noGrp="1" noRot="1" noChangeArrowheads="1"/>
          </p:cNvSpPr>
          <p:nvPr>
            <p:ph type="body" idx="1"/>
          </p:nvPr>
        </p:nvSpPr>
        <p:spPr>
          <a:xfrm>
            <a:off x="149225" y="1520825"/>
            <a:ext cx="8842375" cy="4498975"/>
          </a:xfrm>
        </p:spPr>
        <p:txBody>
          <a:bodyPr/>
          <a:lstStyle/>
          <a:p>
            <a:pPr>
              <a:defRPr/>
            </a:pPr>
            <a:r>
              <a:rPr kumimoji="1" lang="zh-CN" altLang="en-US" sz="2800" b="1" dirty="0"/>
              <a:t>若并发执行时，就会出现差错，问题就在于这两个进程共享变量</a:t>
            </a:r>
            <a:r>
              <a:rPr kumimoji="1" lang="en-US" altLang="zh-CN" sz="2800" b="1" dirty="0"/>
              <a:t>counter</a:t>
            </a:r>
            <a:r>
              <a:rPr kumimoji="1" lang="zh-CN" altLang="en-US" sz="2800" b="1" dirty="0"/>
              <a:t>。生产者对它做加</a:t>
            </a:r>
            <a:r>
              <a:rPr kumimoji="1" lang="en-US" altLang="zh-CN" sz="2800" b="1" dirty="0"/>
              <a:t>1</a:t>
            </a:r>
            <a:r>
              <a:rPr kumimoji="1" lang="zh-CN" altLang="en-US" sz="2800" b="1" dirty="0"/>
              <a:t>操作，消费者对它做减</a:t>
            </a:r>
            <a:r>
              <a:rPr kumimoji="1" lang="en-US" altLang="zh-CN" sz="2800" b="1" dirty="0"/>
              <a:t>1</a:t>
            </a:r>
            <a:r>
              <a:rPr kumimoji="1" lang="zh-CN" altLang="en-US" sz="2800" b="1" dirty="0"/>
              <a:t>操作，这两个操作在用机器语言实现时， 常可用下面的形式描述：</a:t>
            </a:r>
            <a:endParaRPr kumimoji="1" lang="zh-CN" altLang="en-US" b="1" dirty="0">
              <a:solidFill>
                <a:srgbClr val="FF0000"/>
              </a:solidFill>
            </a:endParaRPr>
          </a:p>
          <a:p>
            <a:pPr>
              <a:defRPr/>
            </a:pPr>
            <a:r>
              <a:rPr kumimoji="1" lang="zh-CN" altLang="en-US" b="1" dirty="0">
                <a:solidFill>
                  <a:srgbClr val="FF0000"/>
                </a:solidFill>
              </a:rPr>
              <a:t>     生产者                           消费者</a:t>
            </a:r>
          </a:p>
          <a:p>
            <a:pPr marL="0" indent="0">
              <a:buFont typeface="Wingdings 2" panose="05020102010507070707" pitchFamily="18" charset="2"/>
              <a:buNone/>
              <a:defRPr/>
            </a:pPr>
            <a:r>
              <a:rPr kumimoji="1" lang="zh-CN" altLang="en-US" dirty="0"/>
              <a:t> </a:t>
            </a:r>
            <a:r>
              <a:rPr kumimoji="1" lang="en-US" altLang="zh-CN" sz="2400" dirty="0"/>
              <a:t>register</a:t>
            </a:r>
            <a:r>
              <a:rPr kumimoji="1" lang="en-US" altLang="zh-CN" sz="2400" baseline="-25000" dirty="0"/>
              <a:t>1</a:t>
            </a:r>
            <a:r>
              <a:rPr kumimoji="1" lang="en-US" altLang="zh-CN" sz="2400" dirty="0"/>
              <a:t>∶ = counter;             register</a:t>
            </a:r>
            <a:r>
              <a:rPr kumimoji="1" lang="en-US" altLang="zh-CN" sz="2400" baseline="-25000" dirty="0"/>
              <a:t>2</a:t>
            </a:r>
            <a:r>
              <a:rPr kumimoji="1" lang="en-US" altLang="zh-CN" sz="2400" dirty="0"/>
              <a:t>∶= counter;</a:t>
            </a:r>
          </a:p>
          <a:p>
            <a:pPr marL="0" indent="0">
              <a:buFont typeface="Wingdings 2" panose="05020102010507070707" pitchFamily="18" charset="2"/>
              <a:buNone/>
              <a:defRPr/>
            </a:pPr>
            <a:r>
              <a:rPr kumimoji="1" lang="en-US" altLang="zh-CN" sz="2400" dirty="0"/>
              <a:t> register</a:t>
            </a:r>
            <a:r>
              <a:rPr kumimoji="1" lang="en-US" altLang="zh-CN" sz="2400" baseline="-25000" dirty="0"/>
              <a:t>1</a:t>
            </a:r>
            <a:r>
              <a:rPr kumimoji="1" lang="en-US" altLang="zh-CN" sz="2400" dirty="0"/>
              <a:t>∶= register</a:t>
            </a:r>
            <a:r>
              <a:rPr kumimoji="1" lang="en-US" altLang="zh-CN" sz="2400" baseline="-25000" dirty="0"/>
              <a:t>1</a:t>
            </a:r>
            <a:r>
              <a:rPr kumimoji="1" lang="en-US" altLang="zh-CN" sz="2400" dirty="0"/>
              <a:t>+1;         register</a:t>
            </a:r>
            <a:r>
              <a:rPr kumimoji="1" lang="en-US" altLang="zh-CN" sz="2400" baseline="-25000" dirty="0"/>
              <a:t>2</a:t>
            </a:r>
            <a:r>
              <a:rPr kumimoji="1" lang="en-US" altLang="zh-CN" sz="2400" dirty="0"/>
              <a:t>∶ = register</a:t>
            </a:r>
            <a:r>
              <a:rPr kumimoji="1" lang="en-US" altLang="zh-CN" sz="2400" baseline="-25000" dirty="0"/>
              <a:t>2</a:t>
            </a:r>
            <a:r>
              <a:rPr kumimoji="1" lang="en-US" altLang="zh-CN" sz="2400" dirty="0"/>
              <a:t>-1;</a:t>
            </a:r>
          </a:p>
          <a:p>
            <a:pPr marL="0" indent="0">
              <a:buFont typeface="Wingdings 2" panose="05020102010507070707" pitchFamily="18" charset="2"/>
              <a:buNone/>
              <a:defRPr/>
            </a:pPr>
            <a:r>
              <a:rPr kumimoji="1" lang="en-US" altLang="zh-CN" sz="2400" dirty="0"/>
              <a:t> counter∶= register</a:t>
            </a:r>
            <a:r>
              <a:rPr kumimoji="1" lang="en-US" altLang="zh-CN" sz="2400" baseline="-25000" dirty="0"/>
              <a:t>1</a:t>
            </a:r>
            <a:r>
              <a:rPr kumimoji="1" lang="en-US" altLang="zh-CN" sz="2400" dirty="0"/>
              <a:t>;               counter∶ = register</a:t>
            </a:r>
            <a:r>
              <a:rPr kumimoji="1" lang="en-US" altLang="zh-CN" sz="2400" baseline="-25000" dirty="0"/>
              <a:t>2</a:t>
            </a:r>
            <a:r>
              <a:rPr kumimoji="1" lang="en-US" altLang="zh-CN" sz="2400" dirty="0"/>
              <a:t>;</a:t>
            </a:r>
            <a:r>
              <a:rPr kumimoji="1" lang="en-US" altLang="zh-CN" dirty="0"/>
              <a:t> </a:t>
            </a:r>
          </a:p>
          <a:p>
            <a:pPr algn="just" eaLnBrk="1" hangingPunct="1">
              <a:lnSpc>
                <a:spcPct val="150000"/>
              </a:lnSpc>
              <a:spcBef>
                <a:spcPct val="50000"/>
              </a:spcBef>
              <a:buClrTx/>
              <a:buSzTx/>
              <a:buFontTx/>
              <a:buNone/>
              <a:defRPr/>
            </a:pPr>
            <a:endParaRPr kumimoji="1" lang="zh-CN" altLang="en-US" dirty="0"/>
          </a:p>
        </p:txBody>
      </p:sp>
      <p:sp>
        <p:nvSpPr>
          <p:cNvPr id="399364" name="Rectangle 4">
            <a:extLst>
              <a:ext uri="{FF2B5EF4-FFF2-40B4-BE49-F238E27FC236}">
                <a16:creationId xmlns:a16="http://schemas.microsoft.com/office/drawing/2014/main" id="{273E3526-DE5A-45BA-9102-48F2BF3E1C88}"/>
              </a:ext>
            </a:extLst>
          </p:cNvPr>
          <p:cNvSpPr>
            <a:spLocks noChangeArrowheads="1"/>
          </p:cNvSpPr>
          <p:nvPr/>
        </p:nvSpPr>
        <p:spPr bwMode="auto">
          <a:xfrm>
            <a:off x="333375" y="5641975"/>
            <a:ext cx="7178675" cy="822325"/>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eaLnBrk="1" hangingPunct="1">
              <a:defRPr/>
            </a:pPr>
            <a:r>
              <a:rPr kumimoji="1" lang="zh-CN" altLang="en-US" sz="2400" b="1" dirty="0">
                <a:solidFill>
                  <a:srgbClr val="FF0000"/>
                </a:solidFill>
                <a:latin typeface="Arial" charset="0"/>
              </a:rPr>
              <a:t>假设：</a:t>
            </a:r>
            <a:r>
              <a:rPr kumimoji="1" lang="en-US" altLang="zh-CN" sz="2400" b="1" dirty="0">
                <a:solidFill>
                  <a:srgbClr val="FF0000"/>
                </a:solidFill>
                <a:latin typeface="Arial" charset="0"/>
              </a:rPr>
              <a:t>counter</a:t>
            </a:r>
            <a:r>
              <a:rPr kumimoji="1" lang="zh-CN" altLang="en-US" sz="2400" b="1" dirty="0">
                <a:solidFill>
                  <a:srgbClr val="FF0000"/>
                </a:solidFill>
                <a:latin typeface="Arial" charset="0"/>
              </a:rPr>
              <a:t>的当前值是</a:t>
            </a:r>
            <a:r>
              <a:rPr kumimoji="1" lang="en-US" altLang="zh-CN" sz="2400" b="1" dirty="0">
                <a:solidFill>
                  <a:srgbClr val="FF0000"/>
                </a:solidFill>
                <a:latin typeface="Arial" charset="0"/>
              </a:rPr>
              <a:t>5</a:t>
            </a:r>
            <a:r>
              <a:rPr kumimoji="1" lang="zh-CN" altLang="en-US" sz="2400" b="1" dirty="0">
                <a:solidFill>
                  <a:srgbClr val="FF0000"/>
                </a:solidFill>
                <a:latin typeface="Arial" charset="0"/>
              </a:rPr>
              <a:t>。</a:t>
            </a:r>
          </a:p>
          <a:p>
            <a:pPr eaLnBrk="1" hangingPunct="1">
              <a:defRPr/>
            </a:pPr>
            <a:r>
              <a:rPr kumimoji="1" lang="zh-CN" altLang="en-US" sz="2400" b="1" dirty="0">
                <a:solidFill>
                  <a:srgbClr val="FF0000"/>
                </a:solidFill>
                <a:latin typeface="Arial" charset="0"/>
              </a:rPr>
              <a:t>无论生产者先执行，还是消费者先执行，结果都是</a:t>
            </a:r>
            <a:r>
              <a:rPr kumimoji="1" lang="en-US" altLang="zh-CN" sz="2400" b="1" dirty="0">
                <a:solidFill>
                  <a:srgbClr val="FF0000"/>
                </a:solidFill>
                <a:latin typeface="Arial" charset="0"/>
              </a:rPr>
              <a:t>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fade">
                                      <p:cBhvr>
                                        <p:cTn id="7" dur="500"/>
                                        <p:tgtEl>
                                          <p:spTgt spid="399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5042BB6-88A5-436B-A290-F4268C60BFAF}"/>
              </a:ext>
            </a:extLst>
          </p:cNvPr>
          <p:cNvSpPr>
            <a:spLocks noGrp="1" noRot="1" noChangeArrowheads="1"/>
          </p:cNvSpPr>
          <p:nvPr>
            <p:ph type="title"/>
          </p:nvPr>
        </p:nvSpPr>
        <p:spPr/>
        <p:txBody>
          <a:bodyPr/>
          <a:lstStyle/>
          <a:p>
            <a:endParaRPr lang="zh-CN" altLang="en-US"/>
          </a:p>
        </p:txBody>
      </p:sp>
      <p:sp>
        <p:nvSpPr>
          <p:cNvPr id="117763" name="Rectangle 3">
            <a:extLst>
              <a:ext uri="{FF2B5EF4-FFF2-40B4-BE49-F238E27FC236}">
                <a16:creationId xmlns:a16="http://schemas.microsoft.com/office/drawing/2014/main" id="{6BF3242F-2EC2-4205-95AC-1424E3B255A7}"/>
              </a:ext>
            </a:extLst>
          </p:cNvPr>
          <p:cNvSpPr>
            <a:spLocks noGrp="1" noRot="1" noChangeArrowheads="1"/>
          </p:cNvSpPr>
          <p:nvPr>
            <p:ph type="body" idx="1"/>
          </p:nvPr>
        </p:nvSpPr>
        <p:spPr>
          <a:xfrm>
            <a:off x="301625" y="1600200"/>
            <a:ext cx="8613775" cy="4498975"/>
          </a:xfrm>
        </p:spPr>
        <p:txBody>
          <a:bodyPr/>
          <a:lstStyle/>
          <a:p>
            <a:pPr>
              <a:lnSpc>
                <a:spcPct val="80000"/>
              </a:lnSpc>
            </a:pPr>
            <a:r>
              <a:rPr kumimoji="1" lang="zh-CN" altLang="en-US" sz="2400" b="1" dirty="0">
                <a:solidFill>
                  <a:srgbClr val="FF0000"/>
                </a:solidFill>
              </a:rPr>
              <a:t>但是，如果按下述顺序执行：</a:t>
            </a:r>
          </a:p>
          <a:p>
            <a:pPr>
              <a:lnSpc>
                <a:spcPct val="80000"/>
              </a:lnSpc>
              <a:buFont typeface="Wingdings 2" panose="05020102010507070707" pitchFamily="18" charset="2"/>
              <a:buNone/>
            </a:pPr>
            <a:r>
              <a:rPr kumimoji="1" lang="zh-CN" altLang="en-US" sz="2400" dirty="0"/>
              <a:t>         </a:t>
            </a:r>
            <a:r>
              <a:rPr kumimoji="1" lang="en-US" altLang="zh-CN" sz="2400" dirty="0"/>
              <a:t>register</a:t>
            </a:r>
            <a:r>
              <a:rPr kumimoji="1" lang="en-US" altLang="zh-CN" sz="2400" baseline="-25000" dirty="0"/>
              <a:t>1</a:t>
            </a:r>
            <a:r>
              <a:rPr kumimoji="1" lang="en-US" altLang="zh-CN" sz="2400" dirty="0"/>
              <a:t> ∶  = counter;               (register</a:t>
            </a:r>
            <a:r>
              <a:rPr kumimoji="1" lang="en-US" altLang="zh-CN" sz="2400" baseline="-25000" dirty="0"/>
              <a:t>1 </a:t>
            </a:r>
            <a:r>
              <a:rPr kumimoji="1" lang="en-US" altLang="zh-CN" sz="2400" dirty="0"/>
              <a:t>= 5)</a:t>
            </a:r>
          </a:p>
          <a:p>
            <a:pPr>
              <a:lnSpc>
                <a:spcPct val="80000"/>
              </a:lnSpc>
              <a:buFont typeface="Wingdings 2" panose="05020102010507070707" pitchFamily="18" charset="2"/>
              <a:buNone/>
            </a:pPr>
            <a:r>
              <a:rPr kumimoji="1" lang="en-US" altLang="zh-CN" sz="2400" dirty="0"/>
              <a:t>         register</a:t>
            </a:r>
            <a:r>
              <a:rPr kumimoji="1" lang="en-US" altLang="zh-CN" sz="2400" baseline="-25000" dirty="0"/>
              <a:t>1 </a:t>
            </a:r>
            <a:r>
              <a:rPr kumimoji="1" lang="en-US" altLang="zh-CN" sz="2400" dirty="0"/>
              <a:t>∶  = register</a:t>
            </a:r>
            <a:r>
              <a:rPr kumimoji="1" lang="en-US" altLang="zh-CN" sz="2400" baseline="-25000" dirty="0"/>
              <a:t>1 </a:t>
            </a:r>
            <a:r>
              <a:rPr kumimoji="1" lang="en-US" altLang="zh-CN" sz="2400" dirty="0"/>
              <a:t>+ 1;        (register</a:t>
            </a:r>
            <a:r>
              <a:rPr kumimoji="1" lang="en-US" altLang="zh-CN" sz="2400" baseline="-25000" dirty="0"/>
              <a:t>1 </a:t>
            </a:r>
            <a:r>
              <a:rPr kumimoji="1" lang="en-US" altLang="zh-CN" sz="2400" dirty="0"/>
              <a:t>=6)</a:t>
            </a:r>
          </a:p>
          <a:p>
            <a:pPr>
              <a:lnSpc>
                <a:spcPct val="80000"/>
              </a:lnSpc>
              <a:buFont typeface="Wingdings 2" panose="05020102010507070707" pitchFamily="18" charset="2"/>
              <a:buNone/>
            </a:pPr>
            <a:r>
              <a:rPr kumimoji="1" lang="en-US" altLang="zh-CN" sz="2400" dirty="0"/>
              <a:t>         </a:t>
            </a:r>
            <a:r>
              <a:rPr kumimoji="1" lang="en-US" altLang="zh-CN" sz="2400" dirty="0">
                <a:highlight>
                  <a:srgbClr val="FFFF00"/>
                </a:highlight>
              </a:rPr>
              <a:t>register</a:t>
            </a:r>
            <a:r>
              <a:rPr kumimoji="1" lang="en-US" altLang="zh-CN" sz="2400" baseline="-25000" dirty="0">
                <a:highlight>
                  <a:srgbClr val="FFFF00"/>
                </a:highlight>
              </a:rPr>
              <a:t>2 </a:t>
            </a:r>
            <a:r>
              <a:rPr kumimoji="1" lang="en-US" altLang="zh-CN" sz="2400" dirty="0">
                <a:highlight>
                  <a:srgbClr val="FFFF00"/>
                </a:highlight>
              </a:rPr>
              <a:t>∶  = counter;               </a:t>
            </a:r>
            <a:r>
              <a:rPr kumimoji="1" lang="en-US" altLang="zh-CN" sz="2400" dirty="0"/>
              <a:t>(register</a:t>
            </a:r>
            <a:r>
              <a:rPr kumimoji="1" lang="en-US" altLang="zh-CN" sz="2400" baseline="-25000" dirty="0"/>
              <a:t>2 </a:t>
            </a:r>
            <a:r>
              <a:rPr kumimoji="1" lang="en-US" altLang="zh-CN" sz="2400" dirty="0"/>
              <a:t>= 5)</a:t>
            </a:r>
          </a:p>
          <a:p>
            <a:pPr>
              <a:lnSpc>
                <a:spcPct val="80000"/>
              </a:lnSpc>
              <a:buFont typeface="Wingdings 2" panose="05020102010507070707" pitchFamily="18" charset="2"/>
              <a:buNone/>
            </a:pPr>
            <a:r>
              <a:rPr kumimoji="1" lang="en-US" altLang="zh-CN" sz="2400" dirty="0"/>
              <a:t>         </a:t>
            </a:r>
            <a:r>
              <a:rPr kumimoji="1" lang="en-US" altLang="zh-CN" sz="2400" dirty="0">
                <a:highlight>
                  <a:srgbClr val="FFFF00"/>
                </a:highlight>
              </a:rPr>
              <a:t>register</a:t>
            </a:r>
            <a:r>
              <a:rPr kumimoji="1" lang="en-US" altLang="zh-CN" sz="2400" baseline="-25000" dirty="0">
                <a:highlight>
                  <a:srgbClr val="FFFF00"/>
                </a:highlight>
              </a:rPr>
              <a:t>2 </a:t>
            </a:r>
            <a:r>
              <a:rPr kumimoji="1" lang="en-US" altLang="zh-CN" sz="2400" dirty="0">
                <a:highlight>
                  <a:srgbClr val="FFFF00"/>
                </a:highlight>
              </a:rPr>
              <a:t>∶  = register</a:t>
            </a:r>
            <a:r>
              <a:rPr kumimoji="1" lang="en-US" altLang="zh-CN" sz="2400" baseline="-25000" dirty="0">
                <a:highlight>
                  <a:srgbClr val="FFFF00"/>
                </a:highlight>
              </a:rPr>
              <a:t>2 </a:t>
            </a:r>
            <a:r>
              <a:rPr kumimoji="1" lang="en-US" altLang="zh-CN" sz="2400" dirty="0">
                <a:highlight>
                  <a:srgbClr val="FFFF00"/>
                </a:highlight>
              </a:rPr>
              <a:t>- 1;         </a:t>
            </a:r>
            <a:r>
              <a:rPr kumimoji="1" lang="en-US" altLang="zh-CN" sz="2400" dirty="0"/>
              <a:t>(register</a:t>
            </a:r>
            <a:r>
              <a:rPr kumimoji="1" lang="en-US" altLang="zh-CN" sz="2400" baseline="-25000" dirty="0"/>
              <a:t>2</a:t>
            </a:r>
            <a:r>
              <a:rPr kumimoji="1" lang="en-US" altLang="zh-CN" sz="2400" dirty="0"/>
              <a:t>=4)</a:t>
            </a:r>
          </a:p>
          <a:p>
            <a:pPr>
              <a:lnSpc>
                <a:spcPct val="80000"/>
              </a:lnSpc>
              <a:buFont typeface="Wingdings 2" panose="05020102010507070707" pitchFamily="18" charset="2"/>
              <a:buNone/>
            </a:pPr>
            <a:r>
              <a:rPr kumimoji="1" lang="en-US" altLang="zh-CN" sz="2400" dirty="0"/>
              <a:t>         counter  ∶  = register 1;             (counter=6)</a:t>
            </a:r>
          </a:p>
          <a:p>
            <a:pPr>
              <a:lnSpc>
                <a:spcPct val="80000"/>
              </a:lnSpc>
              <a:buFont typeface="Wingdings 2" panose="05020102010507070707" pitchFamily="18" charset="2"/>
              <a:buNone/>
            </a:pPr>
            <a:r>
              <a:rPr kumimoji="1" lang="en-US" altLang="zh-CN" sz="2400" dirty="0"/>
              <a:t>         </a:t>
            </a:r>
            <a:r>
              <a:rPr kumimoji="1" lang="en-US" altLang="zh-CN" sz="2400" dirty="0">
                <a:highlight>
                  <a:srgbClr val="FFFF00"/>
                </a:highlight>
              </a:rPr>
              <a:t>counter  ∶  = register</a:t>
            </a:r>
            <a:r>
              <a:rPr kumimoji="1" lang="en-US" altLang="zh-CN" sz="2400" baseline="-25000" dirty="0">
                <a:highlight>
                  <a:srgbClr val="FFFF00"/>
                </a:highlight>
              </a:rPr>
              <a:t>2</a:t>
            </a:r>
            <a:r>
              <a:rPr kumimoji="1" lang="en-US" altLang="zh-CN" sz="2400" dirty="0">
                <a:highlight>
                  <a:srgbClr val="FFFF00"/>
                </a:highlight>
              </a:rPr>
              <a:t>;               </a:t>
            </a:r>
            <a:r>
              <a:rPr kumimoji="1" lang="en-US" altLang="zh-CN" sz="2400" dirty="0"/>
              <a:t>(</a:t>
            </a:r>
            <a:r>
              <a:rPr kumimoji="1" lang="en-US" altLang="zh-CN" sz="2400" dirty="0">
                <a:solidFill>
                  <a:srgbClr val="FF0000"/>
                </a:solidFill>
              </a:rPr>
              <a:t>counter=4</a:t>
            </a:r>
            <a:r>
              <a:rPr kumimoji="1" lang="en-US" altLang="zh-CN" sz="2400" dirty="0"/>
              <a:t>)</a:t>
            </a:r>
          </a:p>
          <a:p>
            <a:pPr>
              <a:lnSpc>
                <a:spcPct val="80000"/>
              </a:lnSpc>
            </a:pPr>
            <a:endParaRPr kumimoji="1" lang="en-US" altLang="zh-CN" sz="2400" b="1" dirty="0">
              <a:solidFill>
                <a:srgbClr val="FF0000"/>
              </a:solidFill>
            </a:endParaRPr>
          </a:p>
          <a:p>
            <a:pPr>
              <a:lnSpc>
                <a:spcPct val="80000"/>
              </a:lnSpc>
            </a:pPr>
            <a:r>
              <a:rPr kumimoji="1" lang="en-US" altLang="zh-CN" sz="2400" b="1" dirty="0">
                <a:solidFill>
                  <a:srgbClr val="FF0000"/>
                </a:solidFill>
              </a:rPr>
              <a:t>Counter</a:t>
            </a:r>
            <a:r>
              <a:rPr kumimoji="1" lang="zh-CN" altLang="en-US" sz="2400" b="1" dirty="0">
                <a:solidFill>
                  <a:srgbClr val="FF0000"/>
                </a:solidFill>
              </a:rPr>
              <a:t>的值最终为</a:t>
            </a:r>
            <a:r>
              <a:rPr kumimoji="1" lang="en-US" altLang="zh-CN" sz="2400" b="1" dirty="0">
                <a:solidFill>
                  <a:srgbClr val="FF0000"/>
                </a:solidFill>
              </a:rPr>
              <a:t>4</a:t>
            </a:r>
            <a:r>
              <a:rPr kumimoji="1" lang="zh-CN" altLang="en-US" sz="2400" b="1" dirty="0">
                <a:solidFill>
                  <a:srgbClr val="FF0000"/>
                </a:solidFill>
              </a:rPr>
              <a:t>。</a:t>
            </a:r>
            <a:endParaRPr kumimoji="1" lang="en-US" altLang="zh-CN" sz="2400" b="1" dirty="0">
              <a:solidFill>
                <a:srgbClr val="FF0000"/>
              </a:solidFill>
            </a:endParaRPr>
          </a:p>
          <a:p>
            <a:pPr>
              <a:lnSpc>
                <a:spcPct val="80000"/>
              </a:lnSpc>
            </a:pPr>
            <a:r>
              <a:rPr kumimoji="1" lang="zh-CN" altLang="en-US" sz="2400" b="1" dirty="0">
                <a:solidFill>
                  <a:srgbClr val="FF0000"/>
                </a:solidFill>
              </a:rPr>
              <a:t>两次结果不一致，程序执行失去了再现性</a:t>
            </a:r>
          </a:p>
          <a:p>
            <a:pPr>
              <a:lnSpc>
                <a:spcPct val="80000"/>
              </a:lnSpc>
            </a:pPr>
            <a:r>
              <a:rPr kumimoji="1" lang="zh-CN" altLang="en-US" sz="2400" b="1" dirty="0">
                <a:solidFill>
                  <a:srgbClr val="FF0000"/>
                </a:solidFill>
              </a:rPr>
              <a:t>原因是什么？该怎么办？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76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7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A8B1EAF4-EBCE-4C0D-BD12-FCDE532A0BEA}"/>
              </a:ext>
            </a:extLst>
          </p:cNvPr>
          <p:cNvSpPr>
            <a:spLocks noGrp="1" noChangeArrowheads="1"/>
          </p:cNvSpPr>
          <p:nvPr>
            <p:ph type="title"/>
          </p:nvPr>
        </p:nvSpPr>
        <p:spPr/>
        <p:txBody>
          <a:bodyPr/>
          <a:lstStyle/>
          <a:p>
            <a:pPr eaLnBrk="1" hangingPunct="1"/>
            <a:r>
              <a:rPr lang="zh-CN" altLang="en-US"/>
              <a:t>原因</a:t>
            </a:r>
          </a:p>
        </p:txBody>
      </p:sp>
      <p:sp>
        <p:nvSpPr>
          <p:cNvPr id="118787" name="Rectangle 3">
            <a:extLst>
              <a:ext uri="{FF2B5EF4-FFF2-40B4-BE49-F238E27FC236}">
                <a16:creationId xmlns:a16="http://schemas.microsoft.com/office/drawing/2014/main" id="{B0B07DAB-FE9D-4B4F-A71E-E038D342CE46}"/>
              </a:ext>
            </a:extLst>
          </p:cNvPr>
          <p:cNvSpPr>
            <a:spLocks noGrp="1" noChangeArrowheads="1"/>
          </p:cNvSpPr>
          <p:nvPr>
            <p:ph type="body" idx="1"/>
          </p:nvPr>
        </p:nvSpPr>
        <p:spPr/>
        <p:txBody>
          <a:bodyPr/>
          <a:lstStyle/>
          <a:p>
            <a:pPr eaLnBrk="1" hangingPunct="1"/>
            <a:r>
              <a:rPr lang="zh-CN" altLang="en-US" dirty="0"/>
              <a:t>由于进程交替修改了</a:t>
            </a:r>
            <a:r>
              <a:rPr lang="zh-CN" altLang="en-US" dirty="0">
                <a:solidFill>
                  <a:srgbClr val="CC0000"/>
                </a:solidFill>
              </a:rPr>
              <a:t>共享变量</a:t>
            </a:r>
            <a:r>
              <a:rPr lang="zh-CN" altLang="en-US" dirty="0"/>
              <a:t>造成结果可能不正确。</a:t>
            </a:r>
            <a:endParaRPr lang="en-US" altLang="zh-CN" dirty="0"/>
          </a:p>
          <a:p>
            <a:pPr eaLnBrk="1" hangingPunct="1"/>
            <a:r>
              <a:rPr lang="zh-CN" altLang="en-US" dirty="0"/>
              <a:t>有交互的并发进程执行时出现</a:t>
            </a:r>
            <a:r>
              <a:rPr lang="zh-CN" altLang="en-US" u="sng" dirty="0"/>
              <a:t>与时间有关的错误</a:t>
            </a:r>
            <a:r>
              <a:rPr lang="zh-CN" altLang="en-US" dirty="0"/>
              <a:t>，</a:t>
            </a:r>
            <a:r>
              <a:rPr lang="zh-CN" altLang="en-US" dirty="0">
                <a:solidFill>
                  <a:srgbClr val="CC0000"/>
                </a:solidFill>
              </a:rPr>
              <a:t>其根本原因是对共享资源（变量）的使用不受限</a:t>
            </a:r>
            <a:r>
              <a:rPr lang="zh-CN" altLang="en-US" dirty="0"/>
              <a:t>，为了使并发进程能正确地执行，必须对</a:t>
            </a:r>
            <a:r>
              <a:rPr lang="zh-CN" altLang="en-US" dirty="0">
                <a:solidFill>
                  <a:srgbClr val="CC0000"/>
                </a:solidFill>
              </a:rPr>
              <a:t>共享变量的使用加以限制</a:t>
            </a:r>
            <a:r>
              <a:rPr lang="zh-CN" altLang="en-US" dirty="0"/>
              <a:t>。</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D3747B-0707-4D0C-B24B-D9F9FCFC82BD}"/>
              </a:ext>
            </a:extLst>
          </p:cNvPr>
          <p:cNvSpPr>
            <a:spLocks noGrp="1"/>
          </p:cNvSpPr>
          <p:nvPr>
            <p:ph type="title"/>
          </p:nvPr>
        </p:nvSpPr>
        <p:spPr>
          <a:xfrm>
            <a:off x="620981" y="250825"/>
            <a:ext cx="7902037" cy="549275"/>
          </a:xfrm>
        </p:spPr>
        <p:txBody>
          <a:bodyPr/>
          <a:lstStyle/>
          <a:p>
            <a:r>
              <a:rPr lang="zh-CN" altLang="en-US" u="sng" dirty="0">
                <a:solidFill>
                  <a:srgbClr val="FF0000"/>
                </a:solidFill>
                <a:effectLst>
                  <a:outerShdw blurRad="38100" dist="38100" dir="2700000" algn="tl">
                    <a:srgbClr val="C0C0C0"/>
                  </a:outerShdw>
                </a:effectLst>
                <a:ea typeface="仿宋_GB2312" pitchFamily="49" charset="-122"/>
              </a:rPr>
              <a:t>解决办法</a:t>
            </a:r>
            <a:br>
              <a:rPr lang="zh-CN" altLang="en-US" u="sng" dirty="0">
                <a:solidFill>
                  <a:srgbClr val="FF0000"/>
                </a:solidFill>
                <a:effectLst>
                  <a:outerShdw blurRad="38100" dist="38100" dir="2700000" algn="tl">
                    <a:srgbClr val="C0C0C0"/>
                  </a:outerShdw>
                </a:effectLst>
                <a:ea typeface="仿宋_GB2312" pitchFamily="49" charset="-122"/>
              </a:rPr>
            </a:br>
            <a:endParaRPr lang="zh-CN" altLang="en-US" dirty="0"/>
          </a:p>
        </p:txBody>
      </p:sp>
      <p:sp>
        <p:nvSpPr>
          <p:cNvPr id="6" name="Rectangle 2">
            <a:extLst>
              <a:ext uri="{FF2B5EF4-FFF2-40B4-BE49-F238E27FC236}">
                <a16:creationId xmlns:a16="http://schemas.microsoft.com/office/drawing/2014/main" id="{2BB5C0B0-713F-48DB-B031-10C0036595A8}"/>
              </a:ext>
            </a:extLst>
          </p:cNvPr>
          <p:cNvSpPr txBox="1">
            <a:spLocks noRot="1" noChangeArrowheads="1"/>
          </p:cNvSpPr>
          <p:nvPr/>
        </p:nvSpPr>
        <p:spPr>
          <a:xfrm>
            <a:off x="301625" y="228600"/>
            <a:ext cx="8540750" cy="1143000"/>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endParaRPr lang="zh-CN" altLang="en-US" u="sng" dirty="0">
              <a:solidFill>
                <a:srgbClr val="FF0000"/>
              </a:solidFill>
              <a:effectLst>
                <a:outerShdw blurRad="38100" dist="38100" dir="2700000" algn="tl">
                  <a:srgbClr val="C0C0C0"/>
                </a:outerShdw>
              </a:effectLst>
              <a:ea typeface="仿宋_GB2312" pitchFamily="49" charset="-122"/>
            </a:endParaRPr>
          </a:p>
        </p:txBody>
      </p:sp>
      <p:sp>
        <p:nvSpPr>
          <p:cNvPr id="7" name="Rectangle 3">
            <a:extLst>
              <a:ext uri="{FF2B5EF4-FFF2-40B4-BE49-F238E27FC236}">
                <a16:creationId xmlns:a16="http://schemas.microsoft.com/office/drawing/2014/main" id="{9D8C6E75-0531-4EAD-A111-860749FFE642}"/>
              </a:ext>
            </a:extLst>
          </p:cNvPr>
          <p:cNvSpPr txBox="1">
            <a:spLocks noRot="1" noChangeArrowheads="1"/>
          </p:cNvSpPr>
          <p:nvPr/>
        </p:nvSpPr>
        <p:spPr>
          <a:xfrm>
            <a:off x="304800" y="1676400"/>
            <a:ext cx="8540750" cy="2743200"/>
          </a:xfrm>
          <a:prstGeom prst="rect">
            <a:avLst/>
          </a:prstGeo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defRPr/>
            </a:pPr>
            <a:r>
              <a:rPr lang="zh-CN" altLang="en-US" sz="2800" b="1" dirty="0">
                <a:effectLst>
                  <a:outerShdw blurRad="38100" dist="38100" dir="2700000" algn="tl">
                    <a:srgbClr val="C0C0C0"/>
                  </a:outerShdw>
                </a:effectLst>
                <a:latin typeface="仿宋_GB2312" pitchFamily="49" charset="-122"/>
                <a:ea typeface="仿宋_GB2312" pitchFamily="49" charset="-122"/>
              </a:rPr>
              <a:t>进程竞争资源首先必须解决</a:t>
            </a:r>
            <a:r>
              <a:rPr lang="zh-CN" altLang="en-US" sz="2800" b="1" dirty="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latin typeface="仿宋_GB2312" pitchFamily="49" charset="-122"/>
                <a:ea typeface="仿宋_GB2312" pitchFamily="49" charset="-122"/>
              </a:rPr>
              <a:t>互斥</a:t>
            </a:r>
            <a:r>
              <a:rPr lang="zh-CN" altLang="en-US" sz="2800" b="1" dirty="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latin typeface="仿宋_GB2312" pitchFamily="49" charset="-122"/>
                <a:ea typeface="仿宋_GB2312" pitchFamily="49" charset="-122"/>
              </a:rPr>
              <a:t>问题。某些资源必须互斥使用，如打印机、共享变量、表格、文件等。</a:t>
            </a:r>
          </a:p>
          <a:p>
            <a:pPr lvl="1">
              <a:defRPr/>
            </a:pPr>
            <a:r>
              <a:rPr lang="zh-CN" altLang="en-US" sz="2800" b="1" dirty="0">
                <a:effectLst>
                  <a:outerShdw blurRad="38100" dist="38100" dir="2700000" algn="tl">
                    <a:srgbClr val="C0C0C0"/>
                  </a:outerShdw>
                </a:effectLst>
                <a:latin typeface="仿宋_GB2312" pitchFamily="49" charset="-122"/>
                <a:ea typeface="仿宋_GB2312" pitchFamily="49" charset="-122"/>
              </a:rPr>
              <a:t>这类资源又称为</a:t>
            </a:r>
            <a:r>
              <a:rPr lang="zh-CN" altLang="en-US" sz="2800" b="1" i="1" u="sng" dirty="0">
                <a:solidFill>
                  <a:srgbClr val="FF0000"/>
                </a:solidFill>
                <a:effectLst>
                  <a:outerShdw blurRad="38100" dist="38100" dir="2700000" algn="tl">
                    <a:srgbClr val="C0C0C0"/>
                  </a:outerShdw>
                </a:effectLst>
                <a:latin typeface="仿宋_GB2312" pitchFamily="49" charset="-122"/>
                <a:ea typeface="仿宋_GB2312" pitchFamily="49" charset="-122"/>
              </a:rPr>
              <a:t>临界资源</a:t>
            </a:r>
            <a:r>
              <a:rPr lang="zh-CN" altLang="en-US" sz="2800" b="1" dirty="0">
                <a:effectLst>
                  <a:outerShdw blurRad="38100" dist="38100" dir="2700000" algn="tl">
                    <a:srgbClr val="C0C0C0"/>
                  </a:outerShdw>
                </a:effectLst>
                <a:latin typeface="仿宋_GB2312" pitchFamily="49" charset="-122"/>
                <a:ea typeface="仿宋_GB2312" pitchFamily="49" charset="-122"/>
              </a:rPr>
              <a:t>，访问临界资源的那段代码称为</a:t>
            </a:r>
            <a:r>
              <a:rPr lang="zh-CN" altLang="en-US" sz="2800" b="1" i="1" u="sng" dirty="0">
                <a:solidFill>
                  <a:srgbClr val="FF0000"/>
                </a:solidFill>
                <a:effectLst>
                  <a:outerShdw blurRad="38100" dist="38100" dir="2700000" algn="tl">
                    <a:srgbClr val="C0C0C0"/>
                  </a:outerShdw>
                </a:effectLst>
                <a:latin typeface="仿宋_GB2312" pitchFamily="49" charset="-122"/>
                <a:ea typeface="仿宋_GB2312" pitchFamily="49" charset="-122"/>
              </a:rPr>
              <a:t>临界区</a:t>
            </a:r>
            <a:r>
              <a:rPr lang="zh-CN" altLang="en-US" sz="2800" b="1" dirty="0">
                <a:effectLst>
                  <a:outerShdw blurRad="38100" dist="38100" dir="2700000" algn="tl">
                    <a:srgbClr val="C0C0C0"/>
                  </a:outerShdw>
                </a:effectLst>
                <a:latin typeface="仿宋_GB2312" pitchFamily="49" charset="-122"/>
                <a:ea typeface="仿宋_GB2312" pitchFamily="49" charset="-122"/>
              </a:rPr>
              <a:t>。</a:t>
            </a:r>
          </a:p>
          <a:p>
            <a:pPr lvl="1">
              <a:defRPr/>
            </a:pPr>
            <a:r>
              <a:rPr lang="zh-CN" altLang="en-US" sz="2800" b="1" dirty="0">
                <a:effectLst>
                  <a:outerShdw blurRad="38100" dist="38100" dir="2700000" algn="tl">
                    <a:srgbClr val="C0C0C0"/>
                  </a:outerShdw>
                </a:effectLst>
                <a:latin typeface="仿宋_GB2312" pitchFamily="49" charset="-122"/>
                <a:ea typeface="仿宋_GB2312" pitchFamily="49" charset="-122"/>
              </a:rPr>
              <a:t>任何时刻，只允许一个进程进入临界区，以此实现进程对临界资源的互斥访问。</a:t>
            </a:r>
          </a:p>
          <a:p>
            <a:pPr>
              <a:defRPr/>
            </a:pPr>
            <a:endParaRPr lang="zh-CN" altLang="en-US" sz="2800" b="1" dirty="0">
              <a:effectLst>
                <a:outerShdw blurRad="38100" dist="38100" dir="2700000" algn="tl">
                  <a:srgbClr val="C0C0C0"/>
                </a:outerShdw>
              </a:effectLst>
              <a:latin typeface="仿宋_GB2312" pitchFamily="49" charset="-122"/>
              <a:ea typeface="仿宋_GB2312" pitchFamily="49" charset="-122"/>
            </a:endParaRPr>
          </a:p>
          <a:p>
            <a:pPr>
              <a:defRPr/>
            </a:pPr>
            <a:r>
              <a:rPr kumimoji="1" lang="zh-CN" altLang="en-US" sz="2800" b="1" dirty="0"/>
              <a:t>例</a:t>
            </a:r>
            <a:r>
              <a:rPr kumimoji="1" lang="en-US" altLang="zh-CN" sz="2800" b="1" dirty="0"/>
              <a:t>2</a:t>
            </a:r>
            <a:r>
              <a:rPr kumimoji="1" lang="zh-CN" altLang="en-US" sz="2800" b="1" dirty="0"/>
              <a:t>：</a:t>
            </a:r>
            <a:r>
              <a:rPr kumimoji="1" lang="zh-CN" altLang="zh-CN" sz="2800" b="1" dirty="0"/>
              <a:t>将</a:t>
            </a:r>
            <a:r>
              <a:rPr kumimoji="1" lang="en-US" altLang="zh-CN" sz="2800" b="1" dirty="0"/>
              <a:t>counter</a:t>
            </a:r>
            <a:r>
              <a:rPr kumimoji="1" lang="zh-CN" altLang="zh-CN" sz="2800" b="1" dirty="0"/>
              <a:t>作为</a:t>
            </a:r>
            <a:r>
              <a:rPr kumimoji="1" lang="zh-CN" altLang="zh-CN" sz="2800" b="1" u="sng" dirty="0">
                <a:solidFill>
                  <a:srgbClr val="FF0000"/>
                </a:solidFill>
              </a:rPr>
              <a:t>临界资源</a:t>
            </a:r>
            <a:r>
              <a:rPr kumimoji="1" lang="zh-CN" altLang="zh-CN" sz="2800" b="1" dirty="0"/>
              <a:t>处理，使生产者和消费者互斥的访问该变量。</a:t>
            </a:r>
            <a:endParaRPr lang="zh-CN" altLang="zh-CN" sz="2800" dirty="0"/>
          </a:p>
        </p:txBody>
      </p:sp>
    </p:spTree>
    <p:extLst>
      <p:ext uri="{BB962C8B-B14F-4D97-AF65-F5344CB8AC3E}">
        <p14:creationId xmlns:p14="http://schemas.microsoft.com/office/powerpoint/2010/main" val="2307709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C9ECBD9-E3A3-4F89-A00C-C00E43A83A7A}"/>
              </a:ext>
            </a:extLst>
          </p:cNvPr>
          <p:cNvSpPr>
            <a:spLocks noGrp="1"/>
          </p:cNvSpPr>
          <p:nvPr>
            <p:ph type="title"/>
          </p:nvPr>
        </p:nvSpPr>
        <p:spPr/>
        <p:txBody>
          <a:bodyPr/>
          <a:lstStyle/>
          <a:p>
            <a:r>
              <a:rPr kumimoji="1" lang="zh-CN" altLang="en-US" dirty="0">
                <a:solidFill>
                  <a:srgbClr val="FF0000"/>
                </a:solidFill>
                <a:latin typeface="Times New Roman" panose="02020603050405020304" pitchFamily="18" charset="0"/>
              </a:rPr>
              <a:t>临界区</a:t>
            </a:r>
            <a:r>
              <a:rPr kumimoji="1" lang="en-US" altLang="zh-CN" dirty="0">
                <a:solidFill>
                  <a:srgbClr val="FF0000"/>
                </a:solidFill>
                <a:latin typeface="Times New Roman" panose="02020603050405020304" pitchFamily="18" charset="0"/>
              </a:rPr>
              <a:t>(critical section) </a:t>
            </a:r>
            <a:br>
              <a:rPr kumimoji="1" lang="en-US" altLang="zh-CN" dirty="0">
                <a:solidFill>
                  <a:srgbClr val="FF0000"/>
                </a:solidFill>
                <a:latin typeface="Times New Roman" panose="02020603050405020304" pitchFamily="18" charset="0"/>
              </a:rPr>
            </a:br>
            <a:endParaRPr lang="zh-CN" altLang="en-US" dirty="0"/>
          </a:p>
        </p:txBody>
      </p:sp>
      <p:sp>
        <p:nvSpPr>
          <p:cNvPr id="4" name="Text Box 29">
            <a:extLst>
              <a:ext uri="{FF2B5EF4-FFF2-40B4-BE49-F238E27FC236}">
                <a16:creationId xmlns:a16="http://schemas.microsoft.com/office/drawing/2014/main" id="{33C2909D-32A4-4264-8540-B4C1264BDDD5}"/>
              </a:ext>
            </a:extLst>
          </p:cNvPr>
          <p:cNvSpPr txBox="1">
            <a:spLocks noChangeArrowheads="1"/>
          </p:cNvSpPr>
          <p:nvPr/>
        </p:nvSpPr>
        <p:spPr bwMode="auto">
          <a:xfrm>
            <a:off x="457200" y="1676400"/>
            <a:ext cx="8229600" cy="366713"/>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defRPr/>
            </a:pPr>
            <a:endParaRPr lang="zh-CN" altLang="en-US">
              <a:latin typeface="Arial" charset="0"/>
            </a:endParaRPr>
          </a:p>
        </p:txBody>
      </p:sp>
      <p:sp>
        <p:nvSpPr>
          <p:cNvPr id="5" name="Text Box 31">
            <a:extLst>
              <a:ext uri="{FF2B5EF4-FFF2-40B4-BE49-F238E27FC236}">
                <a16:creationId xmlns:a16="http://schemas.microsoft.com/office/drawing/2014/main" id="{C60F28CB-E732-4A8A-9574-4DA88E66EC62}"/>
              </a:ext>
            </a:extLst>
          </p:cNvPr>
          <p:cNvSpPr txBox="1">
            <a:spLocks noChangeArrowheads="1"/>
          </p:cNvSpPr>
          <p:nvPr/>
        </p:nvSpPr>
        <p:spPr bwMode="auto">
          <a:xfrm>
            <a:off x="1066800" y="1981200"/>
            <a:ext cx="716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endParaRPr kumimoji="1" lang="en-US" altLang="zh-CN" sz="2400">
              <a:latin typeface="Times New Roman" panose="02020603050405020304" pitchFamily="18" charset="0"/>
            </a:endParaRPr>
          </a:p>
        </p:txBody>
      </p:sp>
      <p:sp>
        <p:nvSpPr>
          <p:cNvPr id="6" name="Text Box 33">
            <a:extLst>
              <a:ext uri="{FF2B5EF4-FFF2-40B4-BE49-F238E27FC236}">
                <a16:creationId xmlns:a16="http://schemas.microsoft.com/office/drawing/2014/main" id="{7AE94C89-3A1F-42EB-8152-F85A3DF8988A}"/>
              </a:ext>
            </a:extLst>
          </p:cNvPr>
          <p:cNvSpPr txBox="1">
            <a:spLocks noChangeArrowheads="1"/>
          </p:cNvSpPr>
          <p:nvPr/>
        </p:nvSpPr>
        <p:spPr bwMode="auto">
          <a:xfrm>
            <a:off x="1066800" y="1981200"/>
            <a:ext cx="7543800" cy="4179888"/>
          </a:xfrm>
          <a:prstGeom prst="rect">
            <a:avLst/>
          </a:prstGeom>
          <a:solidFill>
            <a:schemeClr val="accent5">
              <a:lumMod val="20000"/>
              <a:lumOff val="80000"/>
            </a:schemeClr>
          </a:solidFill>
          <a:ln w="9525">
            <a:solidFill>
              <a:schemeClr val="tx1"/>
            </a:solidFill>
            <a:miter lim="800000"/>
            <a:headEnd/>
            <a:tailEnd/>
          </a:ln>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dirty="0">
                <a:solidFill>
                  <a:srgbClr val="FF0000"/>
                </a:solidFill>
                <a:latin typeface="Times New Roman" panose="02020603050405020304" pitchFamily="18" charset="0"/>
              </a:rPr>
              <a:t>可把一个访问临界资源的循环进程描述如下：</a:t>
            </a:r>
            <a:r>
              <a:rPr kumimoji="1" lang="zh-CN" altLang="en-US" sz="2400" dirty="0">
                <a:solidFill>
                  <a:srgbClr val="FF0000"/>
                </a:solidFill>
                <a:latin typeface="Times New Roman" panose="02020603050405020304" pitchFamily="18" charset="0"/>
              </a:rPr>
              <a:t></a:t>
            </a:r>
          </a:p>
          <a:p>
            <a:pPr algn="just" eaLnBrk="1" hangingPunct="1">
              <a:spcBef>
                <a:spcPct val="50000"/>
              </a:spcBef>
              <a:buClrTx/>
              <a:buSzTx/>
              <a:buFontTx/>
              <a:buNone/>
            </a:pPr>
            <a:r>
              <a:rPr kumimoji="1" lang="en-US" altLang="zh-CN" sz="2400" dirty="0">
                <a:latin typeface="Times New Roman" panose="02020603050405020304" pitchFamily="18" charset="0"/>
              </a:rPr>
              <a:t>repeat</a:t>
            </a:r>
          </a:p>
          <a:p>
            <a:pPr algn="just" eaLnBrk="1" hangingPunct="1">
              <a:spcBef>
                <a:spcPct val="50000"/>
              </a:spcBef>
              <a:buClrTx/>
              <a:buSzTx/>
              <a:buFontTx/>
              <a:buNone/>
            </a:pPr>
            <a:r>
              <a:rPr kumimoji="1" lang="en-US" altLang="zh-CN" sz="2400" dirty="0">
                <a:latin typeface="Times New Roman" panose="02020603050405020304" pitchFamily="18" charset="0"/>
              </a:rPr>
              <a:t>               </a:t>
            </a:r>
          </a:p>
          <a:p>
            <a:pPr algn="just" eaLnBrk="1" hangingPunct="1">
              <a:spcBef>
                <a:spcPct val="50000"/>
              </a:spcBef>
              <a:buClrTx/>
              <a:buSzTx/>
              <a:buFontTx/>
              <a:buNone/>
            </a:pPr>
            <a:r>
              <a:rPr kumimoji="1" lang="en-US" altLang="zh-CN" sz="2400" dirty="0">
                <a:latin typeface="Times New Roman" panose="02020603050405020304" pitchFamily="18" charset="0"/>
              </a:rPr>
              <a:t>            critical section;</a:t>
            </a:r>
          </a:p>
          <a:p>
            <a:pPr algn="just" eaLnBrk="1" hangingPunct="1">
              <a:spcBef>
                <a:spcPct val="50000"/>
              </a:spcBef>
              <a:buClrTx/>
              <a:buSzTx/>
              <a:buFontTx/>
              <a:buNone/>
            </a:pPr>
            <a:r>
              <a:rPr kumimoji="1" lang="en-US" altLang="zh-CN" sz="2400" dirty="0">
                <a:latin typeface="Times New Roman" panose="02020603050405020304" pitchFamily="18" charset="0"/>
              </a:rPr>
              <a:t> </a:t>
            </a:r>
          </a:p>
          <a:p>
            <a:pPr algn="just" eaLnBrk="1" hangingPunct="1">
              <a:spcBef>
                <a:spcPct val="50000"/>
              </a:spcBef>
              <a:buClrTx/>
              <a:buSzTx/>
              <a:buFontTx/>
              <a:buNone/>
            </a:pPr>
            <a:r>
              <a:rPr kumimoji="1" lang="en-US" altLang="zh-CN" sz="2400" dirty="0">
                <a:latin typeface="Times New Roman" panose="02020603050405020304" pitchFamily="18" charset="0"/>
              </a:rPr>
              <a:t>            remainder section;</a:t>
            </a:r>
          </a:p>
          <a:p>
            <a:pPr eaLnBrk="1" hangingPunct="1">
              <a:spcBef>
                <a:spcPct val="50000"/>
              </a:spcBef>
              <a:buClrTx/>
              <a:buSzTx/>
              <a:buFontTx/>
              <a:buNone/>
            </a:pPr>
            <a:r>
              <a:rPr kumimoji="1" lang="en-US" altLang="zh-CN" sz="2400" dirty="0">
                <a:latin typeface="Times New Roman" panose="02020603050405020304" pitchFamily="18" charset="0"/>
              </a:rPr>
              <a:t>until false; </a:t>
            </a:r>
          </a:p>
        </p:txBody>
      </p:sp>
      <p:graphicFrame>
        <p:nvGraphicFramePr>
          <p:cNvPr id="7" name="Group 34">
            <a:extLst>
              <a:ext uri="{FF2B5EF4-FFF2-40B4-BE49-F238E27FC236}">
                <a16:creationId xmlns:a16="http://schemas.microsoft.com/office/drawing/2014/main" id="{413743D9-B0F0-4261-8960-9F226A0B2ED0}"/>
              </a:ext>
            </a:extLst>
          </p:cNvPr>
          <p:cNvGraphicFramePr>
            <a:graphicFrameLocks noGrp="1"/>
          </p:cNvGraphicFramePr>
          <p:nvPr/>
        </p:nvGraphicFramePr>
        <p:xfrm>
          <a:off x="2057400" y="3429000"/>
          <a:ext cx="1828800" cy="517530"/>
        </p:xfrm>
        <a:graphic>
          <a:graphicData uri="http://schemas.openxmlformats.org/drawingml/2006/table">
            <a:tbl>
              <a:tblPr/>
              <a:tblGrid>
                <a:gridCol w="1828800">
                  <a:extLst>
                    <a:ext uri="{9D8B030D-6E8A-4147-A177-3AD203B41FA5}">
                      <a16:colId xmlns:a16="http://schemas.microsoft.com/office/drawing/2014/main" val="20000"/>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itchFamily="18" charset="2"/>
                        <a:buNone/>
                        <a:tabLst/>
                      </a:pPr>
                      <a:endParaRPr kumimoji="0" lang="zh-CN" altLang="en-US" sz="2800" b="0" i="0" u="none" strike="noStrike" cap="none" normalizeH="0" baseline="0" dirty="0">
                        <a:ln>
                          <a:noFill/>
                        </a:ln>
                        <a:solidFill>
                          <a:schemeClr val="tx1"/>
                        </a:solidFill>
                        <a:effectLst/>
                        <a:latin typeface="Arial" charset="0"/>
                        <a:ea typeface="宋体"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Rectangle 40">
            <a:extLst>
              <a:ext uri="{FF2B5EF4-FFF2-40B4-BE49-F238E27FC236}">
                <a16:creationId xmlns:a16="http://schemas.microsoft.com/office/drawing/2014/main" id="{D3B7DABA-A091-4A56-8DC5-45296ED75F76}"/>
              </a:ext>
            </a:extLst>
          </p:cNvPr>
          <p:cNvSpPr>
            <a:spLocks noChangeArrowheads="1"/>
          </p:cNvSpPr>
          <p:nvPr/>
        </p:nvSpPr>
        <p:spPr bwMode="auto">
          <a:xfrm>
            <a:off x="2133600" y="3429000"/>
            <a:ext cx="174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entry section</a:t>
            </a:r>
          </a:p>
        </p:txBody>
      </p:sp>
      <p:graphicFrame>
        <p:nvGraphicFramePr>
          <p:cNvPr id="9" name="Group 41">
            <a:extLst>
              <a:ext uri="{FF2B5EF4-FFF2-40B4-BE49-F238E27FC236}">
                <a16:creationId xmlns:a16="http://schemas.microsoft.com/office/drawing/2014/main" id="{8FA16BB3-1EDD-49AB-AA6D-09D0F415B6C7}"/>
              </a:ext>
            </a:extLst>
          </p:cNvPr>
          <p:cNvGraphicFramePr>
            <a:graphicFrameLocks noGrp="1"/>
          </p:cNvGraphicFramePr>
          <p:nvPr/>
        </p:nvGraphicFramePr>
        <p:xfrm>
          <a:off x="2057400" y="4664075"/>
          <a:ext cx="1828800" cy="517530"/>
        </p:xfrm>
        <a:graphic>
          <a:graphicData uri="http://schemas.openxmlformats.org/drawingml/2006/table">
            <a:tbl>
              <a:tblPr/>
              <a:tblGrid>
                <a:gridCol w="1828800">
                  <a:extLst>
                    <a:ext uri="{9D8B030D-6E8A-4147-A177-3AD203B41FA5}">
                      <a16:colId xmlns:a16="http://schemas.microsoft.com/office/drawing/2014/main" val="20000"/>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itchFamily="18" charset="2"/>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Rectangle 47">
            <a:extLst>
              <a:ext uri="{FF2B5EF4-FFF2-40B4-BE49-F238E27FC236}">
                <a16:creationId xmlns:a16="http://schemas.microsoft.com/office/drawing/2014/main" id="{85245E7E-D94C-45D9-8DCF-203B8E660536}"/>
              </a:ext>
            </a:extLst>
          </p:cNvPr>
          <p:cNvSpPr>
            <a:spLocks noChangeArrowheads="1"/>
          </p:cNvSpPr>
          <p:nvPr/>
        </p:nvSpPr>
        <p:spPr bwMode="auto">
          <a:xfrm>
            <a:off x="2133600" y="4648200"/>
            <a:ext cx="1577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exit section</a:t>
            </a:r>
          </a:p>
        </p:txBody>
      </p:sp>
      <p:sp>
        <p:nvSpPr>
          <p:cNvPr id="11" name="AutoShape 48">
            <a:extLst>
              <a:ext uri="{FF2B5EF4-FFF2-40B4-BE49-F238E27FC236}">
                <a16:creationId xmlns:a16="http://schemas.microsoft.com/office/drawing/2014/main" id="{72C49C44-240D-4356-9813-5292B06D67F4}"/>
              </a:ext>
            </a:extLst>
          </p:cNvPr>
          <p:cNvSpPr>
            <a:spLocks noChangeArrowheads="1"/>
          </p:cNvSpPr>
          <p:nvPr/>
        </p:nvSpPr>
        <p:spPr bwMode="auto">
          <a:xfrm>
            <a:off x="4419600" y="2743200"/>
            <a:ext cx="4114800" cy="1524000"/>
          </a:xfrm>
          <a:prstGeom prst="wedgeRoundRectCallout">
            <a:avLst>
              <a:gd name="adj1" fmla="val -61148"/>
              <a:gd name="adj2" fmla="val 4273"/>
              <a:gd name="adj3" fmla="val 16667"/>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lstStyle/>
          <a:p>
            <a:pPr algn="ctr" eaLnBrk="1" hangingPunct="1">
              <a:defRPr/>
            </a:pPr>
            <a:r>
              <a:rPr lang="zh-CN" altLang="en-US" sz="2000" b="1" dirty="0">
                <a:solidFill>
                  <a:schemeClr val="bg1"/>
                </a:solidFill>
                <a:latin typeface="Arial" charset="0"/>
              </a:rPr>
              <a:t>首先，在“进入区”判断是否可以进入临界区，如果可以进入，则必须设置临界区使用标志，阻止其它后来的进程进入临界区。</a:t>
            </a:r>
          </a:p>
        </p:txBody>
      </p:sp>
      <p:sp>
        <p:nvSpPr>
          <p:cNvPr id="12" name="AutoShape 49">
            <a:extLst>
              <a:ext uri="{FF2B5EF4-FFF2-40B4-BE49-F238E27FC236}">
                <a16:creationId xmlns:a16="http://schemas.microsoft.com/office/drawing/2014/main" id="{C202C1A8-6173-4BE2-9E12-238F49CC575F}"/>
              </a:ext>
            </a:extLst>
          </p:cNvPr>
          <p:cNvSpPr>
            <a:spLocks noChangeArrowheads="1"/>
          </p:cNvSpPr>
          <p:nvPr/>
        </p:nvSpPr>
        <p:spPr bwMode="auto">
          <a:xfrm>
            <a:off x="4343400" y="4724400"/>
            <a:ext cx="4572000" cy="1524000"/>
          </a:xfrm>
          <a:prstGeom prst="wedgeRoundRectCallout">
            <a:avLst>
              <a:gd name="adj1" fmla="val -59968"/>
              <a:gd name="adj2" fmla="val -36144"/>
              <a:gd name="adj3" fmla="val 16667"/>
            </a:avLst>
          </a:prstGeom>
          <a:solidFill>
            <a:schemeClr val="accent1"/>
          </a:solidFill>
          <a:ln w="9525">
            <a:noFill/>
            <a:miter lim="800000"/>
            <a:headEnd/>
            <a:tailEnd/>
          </a:ln>
          <a:effectLst>
            <a:prstShdw prst="shdw18" dist="17961" dir="13500000">
              <a:schemeClr val="accent1">
                <a:gamma/>
                <a:shade val="60000"/>
                <a:invGamma/>
              </a:schemeClr>
            </a:prstShdw>
          </a:effectLst>
        </p:spPr>
        <p:txBody>
          <a:bodyPr/>
          <a:lstStyle/>
          <a:p>
            <a:pPr algn="just" eaLnBrk="1" hangingPunct="1">
              <a:lnSpc>
                <a:spcPct val="110000"/>
              </a:lnSpc>
              <a:spcBef>
                <a:spcPct val="20000"/>
              </a:spcBef>
              <a:buClr>
                <a:schemeClr val="folHlink"/>
              </a:buClr>
              <a:buSzPct val="85000"/>
              <a:buFont typeface="Wingdings 2" pitchFamily="18" charset="2"/>
              <a:buChar char="¡"/>
              <a:defRPr/>
            </a:pPr>
            <a:r>
              <a:rPr lang="zh-CN" altLang="en-US" sz="2000" b="1" dirty="0">
                <a:solidFill>
                  <a:schemeClr val="bg1"/>
                </a:solidFill>
                <a:latin typeface="Arial" charset="0"/>
              </a:rPr>
              <a:t>当临界区内的进程使用完毕，退出临界区时，即在“退出区”修改临界区使用标志，并负责唤醒阻塞队列中的一个进程，让其进入临界区。</a:t>
            </a:r>
          </a:p>
          <a:p>
            <a:pPr algn="ctr" eaLnBrk="1" hangingPunct="1">
              <a:defRPr/>
            </a:pPr>
            <a:endParaRPr lang="zh-CN" altLang="en-US" sz="2000" dirty="0">
              <a:latin typeface="Arial" charset="0"/>
            </a:endParaRPr>
          </a:p>
        </p:txBody>
      </p:sp>
    </p:spTree>
    <p:extLst>
      <p:ext uri="{BB962C8B-B14F-4D97-AF65-F5344CB8AC3E}">
        <p14:creationId xmlns:p14="http://schemas.microsoft.com/office/powerpoint/2010/main" val="3524289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AF64FC-DFB2-4756-87F5-8969F2F8CE1A}"/>
              </a:ext>
            </a:extLst>
          </p:cNvPr>
          <p:cNvSpPr>
            <a:spLocks noGrp="1"/>
          </p:cNvSpPr>
          <p:nvPr>
            <p:ph idx="1"/>
          </p:nvPr>
        </p:nvSpPr>
        <p:spPr/>
        <p:txBody>
          <a:bodyPr/>
          <a:lstStyle/>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当并发进程竞争使用同一资源时，它们之间就会发生冲突。</a:t>
            </a:r>
          </a:p>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如果操作系统将资源分配给其中的某一个进程使用，另一个进程就必须等待，直到申请的资源可用时，由操作系统分配给它。</a:t>
            </a:r>
          </a:p>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如果竞争某资源的进程太多，这些进程还必须等待在一个队列中，如</a:t>
            </a:r>
            <a:r>
              <a:rPr lang="zh-CN" altLang="en-US" dirty="0">
                <a:solidFill>
                  <a:srgbClr val="000099"/>
                </a:solidFill>
                <a:effectLst>
                  <a:outerShdw blurRad="38100" dist="38100" dir="2700000" algn="tl">
                    <a:srgbClr val="C0C0C0"/>
                  </a:outerShdw>
                </a:effectLst>
                <a:latin typeface="仿宋_GB2312" pitchFamily="49" charset="-122"/>
                <a:ea typeface="仿宋_GB2312" pitchFamily="49" charset="-122"/>
              </a:rPr>
              <a:t>阻塞队列</a:t>
            </a:r>
            <a:r>
              <a:rPr lang="zh-CN" altLang="en-US" dirty="0">
                <a:effectLst>
                  <a:outerShdw blurRad="38100" dist="38100" dir="2700000" algn="tl">
                    <a:srgbClr val="C0C0C0"/>
                  </a:outerShdw>
                </a:effectLst>
                <a:latin typeface="仿宋_GB2312" pitchFamily="49" charset="-122"/>
                <a:ea typeface="仿宋_GB2312" pitchFamily="49" charset="-122"/>
              </a:rPr>
              <a:t>。</a:t>
            </a:r>
          </a:p>
          <a:p>
            <a:pPr>
              <a:lnSpc>
                <a:spcPct val="110000"/>
              </a:lnSpc>
              <a:defRPr/>
            </a:pPr>
            <a:r>
              <a:rPr lang="zh-CN" altLang="en-US" dirty="0">
                <a:effectLst>
                  <a:outerShdw blurRad="38100" dist="38100" dir="2700000" algn="tl">
                    <a:srgbClr val="C0C0C0"/>
                  </a:outerShdw>
                </a:effectLst>
                <a:latin typeface="仿宋_GB2312" pitchFamily="49" charset="-122"/>
                <a:ea typeface="仿宋_GB2312" pitchFamily="49" charset="-122"/>
              </a:rPr>
              <a:t>一种极端的情况是，被阻塞进程永久得不到申请的资源，而</a:t>
            </a:r>
            <a:r>
              <a:rPr lang="zh-CN" altLang="en-US" i="1" u="sng" dirty="0">
                <a:solidFill>
                  <a:schemeClr val="folHlink"/>
                </a:solidFill>
                <a:effectLst>
                  <a:outerShdw blurRad="38100" dist="38100" dir="2700000" algn="tl">
                    <a:srgbClr val="C0C0C0"/>
                  </a:outerShdw>
                </a:effectLst>
                <a:latin typeface="仿宋_GB2312" pitchFamily="49" charset="-122"/>
                <a:ea typeface="仿宋_GB2312" pitchFamily="49" charset="-122"/>
              </a:rPr>
              <a:t>死锁</a:t>
            </a:r>
            <a:r>
              <a:rPr lang="zh-CN" altLang="en-US" dirty="0">
                <a:effectLst>
                  <a:outerShdw blurRad="38100" dist="38100" dir="2700000" algn="tl">
                    <a:srgbClr val="C0C0C0"/>
                  </a:outerShdw>
                </a:effectLst>
                <a:latin typeface="仿宋_GB2312" pitchFamily="49" charset="-122"/>
                <a:ea typeface="仿宋_GB2312" pitchFamily="49" charset="-122"/>
              </a:rPr>
              <a:t>。 </a:t>
            </a:r>
          </a:p>
          <a:p>
            <a:endParaRPr lang="zh-CN" altLang="en-US" dirty="0"/>
          </a:p>
        </p:txBody>
      </p:sp>
      <p:sp>
        <p:nvSpPr>
          <p:cNvPr id="3" name="标题 2">
            <a:extLst>
              <a:ext uri="{FF2B5EF4-FFF2-40B4-BE49-F238E27FC236}">
                <a16:creationId xmlns:a16="http://schemas.microsoft.com/office/drawing/2014/main" id="{64CABA32-6F78-4C00-9832-F7CF26EF56E4}"/>
              </a:ext>
            </a:extLst>
          </p:cNvPr>
          <p:cNvSpPr>
            <a:spLocks noGrp="1"/>
          </p:cNvSpPr>
          <p:nvPr>
            <p:ph type="title"/>
          </p:nvPr>
        </p:nvSpPr>
        <p:spPr>
          <a:xfrm>
            <a:off x="353836" y="198216"/>
            <a:ext cx="7902037" cy="1113350"/>
          </a:xfrm>
        </p:spPr>
        <p:txBody>
          <a:bodyPr/>
          <a:lstStyle/>
          <a:p>
            <a:r>
              <a:rPr lang="zh-CN" altLang="en-US" dirty="0"/>
              <a:t>并发控制</a:t>
            </a:r>
            <a:br>
              <a:rPr lang="en-US" altLang="zh-CN" dirty="0"/>
            </a:br>
            <a:r>
              <a:rPr lang="en-US" altLang="zh-CN" dirty="0"/>
              <a:t>                 --</a:t>
            </a:r>
            <a:r>
              <a:rPr lang="zh-CN" altLang="en-US" dirty="0"/>
              <a:t>竞争资源</a:t>
            </a:r>
          </a:p>
        </p:txBody>
      </p:sp>
    </p:spTree>
    <p:extLst>
      <p:ext uri="{BB962C8B-B14F-4D97-AF65-F5344CB8AC3E}">
        <p14:creationId xmlns:p14="http://schemas.microsoft.com/office/powerpoint/2010/main" val="147356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C449FF8-24AB-4C31-ACB7-723A75CED8AD}"/>
              </a:ext>
            </a:extLst>
          </p:cNvPr>
          <p:cNvSpPr txBox="1">
            <a:spLocks noRot="1" noChangeArrowheads="1"/>
          </p:cNvSpPr>
          <p:nvPr/>
        </p:nvSpPr>
        <p:spPr>
          <a:xfrm>
            <a:off x="2186543" y="403107"/>
            <a:ext cx="5829301" cy="1066800"/>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3200" dirty="0">
                <a:solidFill>
                  <a:srgbClr val="FF0000"/>
                </a:solidFill>
                <a:effectLst>
                  <a:outerShdw blurRad="38100" dist="38100" dir="2700000" algn="tl">
                    <a:srgbClr val="000000"/>
                  </a:outerShdw>
                </a:effectLst>
                <a:latin typeface="仿宋_GB2312" pitchFamily="49" charset="-122"/>
                <a:ea typeface="仿宋_GB2312" pitchFamily="49" charset="-122"/>
              </a:rPr>
              <a:t>   临界区使用原则</a:t>
            </a:r>
            <a:br>
              <a:rPr lang="zh-CN" altLang="en-US" sz="3200" dirty="0">
                <a:solidFill>
                  <a:srgbClr val="FF0000"/>
                </a:solidFill>
                <a:effectLst>
                  <a:outerShdw blurRad="38100" dist="38100" dir="2700000" algn="tl">
                    <a:srgbClr val="000000"/>
                  </a:outerShdw>
                </a:effectLst>
                <a:latin typeface="仿宋_GB2312" pitchFamily="49" charset="-122"/>
                <a:ea typeface="仿宋_GB2312" pitchFamily="49" charset="-122"/>
              </a:rPr>
            </a:br>
            <a:r>
              <a:rPr lang="zh-CN" altLang="en-US" sz="3200" dirty="0">
                <a:solidFill>
                  <a:srgbClr val="FF0000"/>
                </a:solidFill>
                <a:effectLst>
                  <a:outerShdw blurRad="38100" dist="38100" dir="2700000" algn="tl">
                    <a:srgbClr val="000000"/>
                  </a:outerShdw>
                </a:effectLst>
                <a:latin typeface="仿宋_GB2312" pitchFamily="49" charset="-122"/>
                <a:ea typeface="仿宋_GB2312" pitchFamily="49" charset="-122"/>
              </a:rPr>
              <a:t>（也称为互斥条件）</a:t>
            </a:r>
            <a:r>
              <a:rPr lang="zh-CN" altLang="en-US" sz="3200" dirty="0">
                <a:solidFill>
                  <a:srgbClr val="FF0000"/>
                </a:solidFill>
                <a:effectLst>
                  <a:outerShdw blurRad="38100" dist="38100" dir="2700000" algn="tl">
                    <a:srgbClr val="000000"/>
                  </a:outerShdw>
                </a:effectLst>
              </a:rPr>
              <a:t> </a:t>
            </a:r>
          </a:p>
        </p:txBody>
      </p:sp>
      <p:sp>
        <p:nvSpPr>
          <p:cNvPr id="5" name="Rectangle 5">
            <a:extLst>
              <a:ext uri="{FF2B5EF4-FFF2-40B4-BE49-F238E27FC236}">
                <a16:creationId xmlns:a16="http://schemas.microsoft.com/office/drawing/2014/main" id="{D5CD263F-7CAA-4CBE-B122-79F3A34A71BD}"/>
              </a:ext>
            </a:extLst>
          </p:cNvPr>
          <p:cNvSpPr txBox="1">
            <a:spLocks noRot="1" noChangeArrowheads="1"/>
          </p:cNvSpPr>
          <p:nvPr/>
        </p:nvSpPr>
        <p:spPr>
          <a:xfrm>
            <a:off x="533400" y="1769552"/>
            <a:ext cx="8077200" cy="4498975"/>
          </a:xfrm>
          <a:prstGeom prst="rect">
            <a:avLst/>
          </a:prstGeom>
          <a:noFill/>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r>
              <a:rPr lang="en-US" altLang="zh-CN" sz="2800" b="1" dirty="0">
                <a:solidFill>
                  <a:srgbClr val="FF0000"/>
                </a:solidFill>
              </a:rPr>
              <a:t>(1) </a:t>
            </a:r>
            <a:r>
              <a:rPr lang="zh-CN" altLang="en-US" sz="2800" b="1" dirty="0">
                <a:solidFill>
                  <a:srgbClr val="FF0000"/>
                </a:solidFill>
              </a:rPr>
              <a:t>空闲让进。</a:t>
            </a:r>
            <a:r>
              <a:rPr lang="zh-CN" altLang="en-US" sz="2800" b="1" dirty="0"/>
              <a:t>如果临界区空闲，则只要有进程申请就立即让其进入。</a:t>
            </a:r>
          </a:p>
          <a:p>
            <a:r>
              <a:rPr lang="en-US" altLang="zh-CN" sz="2800" b="1" dirty="0">
                <a:solidFill>
                  <a:srgbClr val="FF0000"/>
                </a:solidFill>
              </a:rPr>
              <a:t>(2) </a:t>
            </a:r>
            <a:r>
              <a:rPr lang="zh-CN" altLang="en-US" sz="2800" b="1" dirty="0">
                <a:solidFill>
                  <a:srgbClr val="FF0000"/>
                </a:solidFill>
              </a:rPr>
              <a:t>忙则等待。</a:t>
            </a:r>
            <a:r>
              <a:rPr lang="zh-CN" altLang="en-US" sz="2800" b="1" dirty="0"/>
              <a:t>每次仅允许一个进程处于临界区。</a:t>
            </a:r>
          </a:p>
          <a:p>
            <a:r>
              <a:rPr lang="en-US" altLang="zh-CN" sz="2800" b="1" dirty="0">
                <a:solidFill>
                  <a:srgbClr val="FF0000"/>
                </a:solidFill>
              </a:rPr>
              <a:t>(3) </a:t>
            </a:r>
            <a:r>
              <a:rPr lang="zh-CN" altLang="en-US" sz="2800" b="1" dirty="0">
                <a:solidFill>
                  <a:srgbClr val="FF0000"/>
                </a:solidFill>
              </a:rPr>
              <a:t>有限等待。</a:t>
            </a:r>
            <a:r>
              <a:rPr lang="zh-CN" altLang="en-US" sz="2800" b="1" dirty="0"/>
              <a:t>进程只能在临界区内逗留有限时间，不得使其他进程在临界区外无限期等待。</a:t>
            </a:r>
          </a:p>
          <a:p>
            <a:r>
              <a:rPr lang="en-US" altLang="zh-CN" sz="2800" b="1" dirty="0">
                <a:solidFill>
                  <a:srgbClr val="FF0000"/>
                </a:solidFill>
              </a:rPr>
              <a:t>(4) </a:t>
            </a:r>
            <a:r>
              <a:rPr lang="zh-CN" altLang="en-US" sz="2800" b="1" dirty="0">
                <a:solidFill>
                  <a:srgbClr val="FF0000"/>
                </a:solidFill>
              </a:rPr>
              <a:t>让权等待。</a:t>
            </a:r>
            <a:r>
              <a:rPr lang="zh-CN" altLang="en-US" sz="2800" b="1" dirty="0"/>
              <a:t>当进程不能进入自己的临界区时，应立即释放处理机，以免进程处于“忙等”状态。</a:t>
            </a:r>
          </a:p>
        </p:txBody>
      </p:sp>
    </p:spTree>
    <p:extLst>
      <p:ext uri="{BB962C8B-B14F-4D97-AF65-F5344CB8AC3E}">
        <p14:creationId xmlns:p14="http://schemas.microsoft.com/office/powerpoint/2010/main" val="2249732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5" descr="T216">
            <a:extLst>
              <a:ext uri="{FF2B5EF4-FFF2-40B4-BE49-F238E27FC236}">
                <a16:creationId xmlns:a16="http://schemas.microsoft.com/office/drawing/2014/main" id="{4B89E1D4-F750-429F-80EB-8D62400E2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87" y="1905000"/>
            <a:ext cx="8063425" cy="408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6">
            <a:extLst>
              <a:ext uri="{FF2B5EF4-FFF2-40B4-BE49-F238E27FC236}">
                <a16:creationId xmlns:a16="http://schemas.microsoft.com/office/drawing/2014/main" id="{F8999131-E6D3-43A7-AEAF-DECB07ED9611}"/>
              </a:ext>
            </a:extLst>
          </p:cNvPr>
          <p:cNvSpPr>
            <a:spLocks noChangeArrowheads="1"/>
          </p:cNvSpPr>
          <p:nvPr/>
        </p:nvSpPr>
        <p:spPr bwMode="auto">
          <a:xfrm>
            <a:off x="1431470" y="699654"/>
            <a:ext cx="6953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b="1" dirty="0">
                <a:highlight>
                  <a:srgbClr val="FFFF00"/>
                </a:highlight>
                <a:latin typeface="+mj-ea"/>
                <a:ea typeface="+mj-ea"/>
              </a:rPr>
              <a:t>进程</a:t>
            </a:r>
            <a:r>
              <a:rPr lang="en-US" altLang="zh-CN" b="1" dirty="0">
                <a:highlight>
                  <a:srgbClr val="FFFF00"/>
                </a:highlight>
                <a:latin typeface="+mj-ea"/>
                <a:ea typeface="+mj-ea"/>
              </a:rPr>
              <a:t>A</a:t>
            </a:r>
            <a:r>
              <a:rPr lang="zh-CN" altLang="en-US" b="1" dirty="0">
                <a:highlight>
                  <a:srgbClr val="FFFF00"/>
                </a:highlight>
                <a:latin typeface="+mj-ea"/>
                <a:ea typeface="+mj-ea"/>
              </a:rPr>
              <a:t>和进程</a:t>
            </a:r>
            <a:r>
              <a:rPr lang="en-US" altLang="zh-CN" b="1" dirty="0">
                <a:highlight>
                  <a:srgbClr val="FFFF00"/>
                </a:highlight>
                <a:latin typeface="+mj-ea"/>
                <a:ea typeface="+mj-ea"/>
              </a:rPr>
              <a:t>B</a:t>
            </a:r>
            <a:r>
              <a:rPr lang="zh-CN" altLang="en-US" b="1" dirty="0">
                <a:highlight>
                  <a:srgbClr val="FFFF00"/>
                </a:highlight>
                <a:latin typeface="+mj-ea"/>
                <a:ea typeface="+mj-ea"/>
              </a:rPr>
              <a:t>互斥使用临界区的过程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0967E54-0827-4061-ADA0-6748B97A02AB}"/>
              </a:ext>
            </a:extLst>
          </p:cNvPr>
          <p:cNvSpPr>
            <a:spLocks noGrp="1" noChangeArrowheads="1"/>
          </p:cNvSpPr>
          <p:nvPr>
            <p:ph type="title"/>
          </p:nvPr>
        </p:nvSpPr>
        <p:spPr/>
        <p:txBody>
          <a:bodyPr/>
          <a:lstStyle/>
          <a:p>
            <a:pPr eaLnBrk="1" hangingPunct="1"/>
            <a:r>
              <a:rPr lang="zh-CN" altLang="en-US"/>
              <a:t>例</a:t>
            </a:r>
            <a:r>
              <a:rPr lang="en-US" altLang="zh-CN"/>
              <a:t>3</a:t>
            </a:r>
            <a:r>
              <a:rPr lang="zh-CN" altLang="en-US"/>
              <a:t>：航班售票系统</a:t>
            </a:r>
          </a:p>
        </p:txBody>
      </p:sp>
      <p:sp>
        <p:nvSpPr>
          <p:cNvPr id="124931" name="Rectangle 4">
            <a:extLst>
              <a:ext uri="{FF2B5EF4-FFF2-40B4-BE49-F238E27FC236}">
                <a16:creationId xmlns:a16="http://schemas.microsoft.com/office/drawing/2014/main" id="{E388E5DC-D6BC-4159-8EE7-DEC1565B83E5}"/>
              </a:ext>
            </a:extLst>
          </p:cNvPr>
          <p:cNvSpPr>
            <a:spLocks noGrp="1" noChangeArrowheads="1"/>
          </p:cNvSpPr>
          <p:nvPr>
            <p:ph type="body" idx="1"/>
          </p:nvPr>
        </p:nvSpPr>
        <p:spPr>
          <a:xfrm>
            <a:off x="3784271" y="1227117"/>
            <a:ext cx="4953000" cy="5434940"/>
          </a:xfrm>
          <a:solidFill>
            <a:schemeClr val="accent3">
              <a:lumMod val="20000"/>
              <a:lumOff val="80000"/>
            </a:schemeClr>
          </a:solidFill>
          <a:ln>
            <a:solidFill>
              <a:schemeClr val="tx1"/>
            </a:solidFill>
            <a:miter lim="800000"/>
            <a:headEnd/>
            <a:tailEnd/>
          </a:ln>
        </p:spPr>
        <p:txBody>
          <a:bodyPr/>
          <a:lstStyle/>
          <a:p>
            <a:pPr eaLnBrk="1" hangingPunct="1">
              <a:buSzTx/>
              <a:buFont typeface="Wingdings" panose="05000000000000000000" pitchFamily="2" charset="2"/>
              <a:buNone/>
            </a:pPr>
            <a:r>
              <a:rPr lang="en-US" altLang="zh-CN" sz="2400" dirty="0"/>
              <a:t>  process P</a:t>
            </a:r>
            <a:r>
              <a:rPr lang="en-US" altLang="zh-CN" sz="2400" baseline="-25000" dirty="0"/>
              <a:t>i</a:t>
            </a:r>
            <a:r>
              <a:rPr lang="en-US" altLang="zh-CN" sz="2400" dirty="0"/>
              <a:t> (</a:t>
            </a:r>
            <a:r>
              <a:rPr lang="en-US" altLang="zh-CN" sz="2400" dirty="0" err="1"/>
              <a:t>i</a:t>
            </a:r>
            <a:r>
              <a:rPr lang="en-US" altLang="zh-CN" sz="2400" dirty="0"/>
              <a:t>=1,2,…)</a:t>
            </a:r>
          </a:p>
          <a:p>
            <a:pPr eaLnBrk="1" hangingPunct="1">
              <a:buSzTx/>
              <a:buFont typeface="Wingdings" panose="05000000000000000000" pitchFamily="2" charset="2"/>
              <a:buNone/>
            </a:pPr>
            <a:r>
              <a:rPr lang="en-US" altLang="zh-CN" sz="2400" dirty="0"/>
              <a:t>  begin</a:t>
            </a:r>
          </a:p>
          <a:p>
            <a:pPr eaLnBrk="1" hangingPunct="1">
              <a:buSzTx/>
              <a:buFont typeface="Wingdings" panose="05000000000000000000" pitchFamily="2" charset="2"/>
              <a:buNone/>
            </a:pPr>
            <a:r>
              <a:rPr lang="en-US" altLang="zh-CN" sz="2400" dirty="0"/>
              <a:t>     R</a:t>
            </a:r>
            <a:r>
              <a:rPr lang="en-US" altLang="zh-CN" sz="2400" baseline="-25000" dirty="0"/>
              <a:t>i</a:t>
            </a:r>
            <a:r>
              <a:rPr lang="en-US" altLang="zh-CN" sz="2400" dirty="0"/>
              <a:t>:=A</a:t>
            </a:r>
            <a:r>
              <a:rPr lang="en-US" altLang="zh-CN" sz="2400" baseline="-25000" dirty="0"/>
              <a:t>k</a:t>
            </a:r>
            <a:r>
              <a:rPr lang="en-US" altLang="zh-CN" sz="2400" dirty="0"/>
              <a:t>;</a:t>
            </a:r>
          </a:p>
          <a:p>
            <a:pPr lvl="1" eaLnBrk="1" hangingPunct="1">
              <a:buSzTx/>
              <a:buFont typeface="Wingdings" panose="05000000000000000000" pitchFamily="2" charset="2"/>
              <a:buNone/>
            </a:pPr>
            <a:r>
              <a:rPr lang="en-US" altLang="zh-CN" sz="2400" dirty="0"/>
              <a:t>  if R</a:t>
            </a:r>
            <a:r>
              <a:rPr lang="en-US" altLang="zh-CN" baseline="-25000" dirty="0"/>
              <a:t>i</a:t>
            </a:r>
            <a:r>
              <a:rPr lang="en-US" altLang="zh-CN" sz="2400" dirty="0"/>
              <a:t>&gt;=1 then</a:t>
            </a:r>
          </a:p>
          <a:p>
            <a:pPr lvl="1" eaLnBrk="1" hangingPunct="1">
              <a:buSzTx/>
              <a:buFont typeface="Wingdings" panose="05000000000000000000" pitchFamily="2" charset="2"/>
              <a:buNone/>
            </a:pPr>
            <a:r>
              <a:rPr lang="en-US" altLang="zh-CN" sz="2400" dirty="0"/>
              <a:t>    begin</a:t>
            </a:r>
          </a:p>
          <a:p>
            <a:pPr lvl="1" eaLnBrk="1" hangingPunct="1">
              <a:buSzTx/>
              <a:buFont typeface="Wingdings" panose="05000000000000000000" pitchFamily="2" charset="2"/>
              <a:buNone/>
            </a:pPr>
            <a:r>
              <a:rPr lang="en-US" altLang="zh-CN" sz="2400" dirty="0"/>
              <a:t>        R</a:t>
            </a:r>
            <a:r>
              <a:rPr lang="en-US" altLang="zh-CN" baseline="-25000" dirty="0"/>
              <a:t>i</a:t>
            </a:r>
            <a:r>
              <a:rPr lang="en-US" altLang="zh-CN" sz="2400" dirty="0"/>
              <a:t>:= R</a:t>
            </a:r>
            <a:r>
              <a:rPr lang="en-US" altLang="zh-CN" baseline="-25000" dirty="0"/>
              <a:t>i</a:t>
            </a:r>
            <a:r>
              <a:rPr lang="en-US" altLang="zh-CN" sz="2400" dirty="0"/>
              <a:t> -1;</a:t>
            </a:r>
          </a:p>
          <a:p>
            <a:pPr lvl="1" eaLnBrk="1" hangingPunct="1">
              <a:buSzTx/>
              <a:buFont typeface="Wingdings" panose="05000000000000000000" pitchFamily="2" charset="2"/>
              <a:buNone/>
            </a:pPr>
            <a:r>
              <a:rPr lang="en-US" altLang="zh-CN" sz="2400" dirty="0"/>
              <a:t>        A</a:t>
            </a:r>
            <a:r>
              <a:rPr lang="en-US" altLang="zh-CN" baseline="-25000" dirty="0"/>
              <a:t>k</a:t>
            </a:r>
            <a:r>
              <a:rPr lang="en-US" altLang="zh-CN" sz="2400" dirty="0"/>
              <a:t> = R</a:t>
            </a:r>
            <a:r>
              <a:rPr lang="en-US" altLang="zh-CN" baseline="-25000" dirty="0"/>
              <a:t>i</a:t>
            </a:r>
          </a:p>
          <a:p>
            <a:pPr lvl="1" eaLnBrk="1" hangingPunct="1">
              <a:buSzTx/>
              <a:buFont typeface="Wingdings" panose="05000000000000000000" pitchFamily="2" charset="2"/>
              <a:buNone/>
            </a:pPr>
            <a:r>
              <a:rPr lang="en-US" altLang="zh-CN" sz="2400" dirty="0"/>
              <a:t>        </a:t>
            </a:r>
            <a:r>
              <a:rPr lang="zh-CN" altLang="en-US" sz="2400" dirty="0"/>
              <a:t>输出一张票；</a:t>
            </a:r>
          </a:p>
          <a:p>
            <a:pPr lvl="1" eaLnBrk="1" hangingPunct="1">
              <a:buSzTx/>
              <a:buFont typeface="Wingdings" panose="05000000000000000000" pitchFamily="2" charset="2"/>
              <a:buNone/>
            </a:pPr>
            <a:r>
              <a:rPr lang="zh-CN" altLang="en-US" sz="2400" dirty="0"/>
              <a:t>     </a:t>
            </a:r>
            <a:r>
              <a:rPr lang="en-US" altLang="zh-CN" sz="2400" dirty="0"/>
              <a:t>end;</a:t>
            </a:r>
          </a:p>
          <a:p>
            <a:pPr lvl="1" eaLnBrk="1" hangingPunct="1">
              <a:buSzTx/>
              <a:buFont typeface="Wingdings" panose="05000000000000000000" pitchFamily="2" charset="2"/>
              <a:buNone/>
            </a:pPr>
            <a:r>
              <a:rPr lang="en-US" altLang="zh-CN" sz="2400" dirty="0"/>
              <a:t>   else  </a:t>
            </a:r>
            <a:r>
              <a:rPr lang="zh-CN" altLang="en-US" sz="2400" dirty="0"/>
              <a:t>输出”票已售完“    </a:t>
            </a:r>
          </a:p>
          <a:p>
            <a:pPr lvl="1" algn="just" eaLnBrk="1" hangingPunct="1">
              <a:buSzTx/>
              <a:buFont typeface="Wingdings" panose="05000000000000000000" pitchFamily="2" charset="2"/>
              <a:buNone/>
            </a:pPr>
            <a:r>
              <a:rPr lang="en-US" altLang="zh-CN" sz="2400" dirty="0"/>
              <a:t>end;</a:t>
            </a:r>
          </a:p>
        </p:txBody>
      </p:sp>
      <p:sp>
        <p:nvSpPr>
          <p:cNvPr id="9220" name="Rectangle 5">
            <a:extLst>
              <a:ext uri="{FF2B5EF4-FFF2-40B4-BE49-F238E27FC236}">
                <a16:creationId xmlns:a16="http://schemas.microsoft.com/office/drawing/2014/main" id="{018D5D7C-3697-4508-ABC3-910DFB73744D}"/>
              </a:ext>
            </a:extLst>
          </p:cNvPr>
          <p:cNvSpPr>
            <a:spLocks noChangeArrowheads="1"/>
          </p:cNvSpPr>
          <p:nvPr/>
        </p:nvSpPr>
        <p:spPr bwMode="auto">
          <a:xfrm>
            <a:off x="228600" y="1752600"/>
            <a:ext cx="3352800" cy="3786188"/>
          </a:xfrm>
          <a:prstGeom prst="rect">
            <a:avLst/>
          </a:prstGeom>
          <a:no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400" b="1" dirty="0">
                <a:latin typeface="+mj-lt"/>
                <a:ea typeface="黑体" pitchFamily="2" charset="-122"/>
              </a:rPr>
              <a:t>A</a:t>
            </a:r>
            <a:r>
              <a:rPr lang="en-US" altLang="zh-CN" sz="2400" b="1" baseline="-25000" dirty="0">
                <a:latin typeface="+mj-ea"/>
                <a:ea typeface="+mj-ea"/>
              </a:rPr>
              <a:t>k</a:t>
            </a:r>
            <a:r>
              <a:rPr lang="zh-CN" altLang="en-US" sz="2400" b="1" dirty="0">
                <a:latin typeface="+mj-lt"/>
                <a:ea typeface="黑体" pitchFamily="2" charset="-122"/>
              </a:rPr>
              <a:t>代表某天某次航班的剩余票数；</a:t>
            </a:r>
          </a:p>
          <a:p>
            <a:pPr eaLnBrk="1" hangingPunct="1">
              <a:defRPr/>
            </a:pPr>
            <a:endParaRPr lang="zh-CN" altLang="en-US" sz="2400" b="1" dirty="0">
              <a:latin typeface="+mj-lt"/>
              <a:ea typeface="黑体" pitchFamily="2" charset="-122"/>
            </a:endParaRPr>
          </a:p>
          <a:p>
            <a:pPr eaLnBrk="1" hangingPunct="1">
              <a:defRPr/>
            </a:pPr>
            <a:r>
              <a:rPr lang="en-US" altLang="zh-CN" sz="2400" b="1" dirty="0">
                <a:latin typeface="+mj-lt"/>
                <a:ea typeface="黑体" pitchFamily="2" charset="-122"/>
              </a:rPr>
              <a:t>P</a:t>
            </a:r>
            <a:r>
              <a:rPr lang="en-US" altLang="zh-CN" sz="2400" b="1" baseline="-25000" dirty="0">
                <a:latin typeface="+mj-ea"/>
                <a:ea typeface="+mj-ea"/>
              </a:rPr>
              <a:t>i</a:t>
            </a:r>
            <a:r>
              <a:rPr lang="zh-CN" altLang="en-US" sz="2400" b="1" dirty="0">
                <a:latin typeface="+mj-lt"/>
                <a:ea typeface="黑体" pitchFamily="2" charset="-122"/>
              </a:rPr>
              <a:t>代表售票处理进程；</a:t>
            </a:r>
          </a:p>
          <a:p>
            <a:pPr eaLnBrk="1" hangingPunct="1">
              <a:defRPr/>
            </a:pPr>
            <a:endParaRPr lang="zh-CN" altLang="en-US" sz="2400" b="1" dirty="0">
              <a:latin typeface="+mj-lt"/>
              <a:ea typeface="黑体" pitchFamily="2" charset="-122"/>
            </a:endParaRPr>
          </a:p>
          <a:p>
            <a:pPr eaLnBrk="1" hangingPunct="1">
              <a:defRPr/>
            </a:pPr>
            <a:r>
              <a:rPr lang="en-US" altLang="zh-CN" sz="2400" b="1" dirty="0">
                <a:latin typeface="+mj-lt"/>
                <a:ea typeface="黑体" pitchFamily="2" charset="-122"/>
              </a:rPr>
              <a:t>R</a:t>
            </a:r>
            <a:r>
              <a:rPr lang="en-US" altLang="zh-CN" sz="2400" b="1" baseline="-25000" dirty="0">
                <a:latin typeface="+mj-ea"/>
                <a:ea typeface="+mj-ea"/>
              </a:rPr>
              <a:t>i</a:t>
            </a:r>
            <a:r>
              <a:rPr lang="zh-CN" altLang="en-US" sz="2400" b="1" dirty="0">
                <a:latin typeface="+mj-lt"/>
                <a:ea typeface="黑体" pitchFamily="2" charset="-122"/>
              </a:rPr>
              <a:t>是每个售票进程的私有变量；</a:t>
            </a:r>
          </a:p>
          <a:p>
            <a:pPr eaLnBrk="1" hangingPunct="1">
              <a:defRPr/>
            </a:pPr>
            <a:endParaRPr lang="zh-CN" altLang="en-US" sz="2400" b="1" dirty="0">
              <a:latin typeface="+mj-lt"/>
              <a:ea typeface="黑体" pitchFamily="2" charset="-122"/>
            </a:endParaRPr>
          </a:p>
          <a:p>
            <a:pPr eaLnBrk="1" hangingPunct="1">
              <a:defRPr/>
            </a:pPr>
            <a:r>
              <a:rPr lang="zh-CN" altLang="en-US" sz="2400" b="1" dirty="0">
                <a:latin typeface="+mj-lt"/>
                <a:ea typeface="黑体" pitchFamily="2" charset="-122"/>
              </a:rPr>
              <a:t>各个售票处进程的工作如右边代码所示：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A14F69BC-1FC8-4112-94DF-686D256F5453}"/>
              </a:ext>
            </a:extLst>
          </p:cNvPr>
          <p:cNvSpPr>
            <a:spLocks noGrp="1" noChangeArrowheads="1"/>
          </p:cNvSpPr>
          <p:nvPr>
            <p:ph type="title"/>
          </p:nvPr>
        </p:nvSpPr>
        <p:spPr/>
        <p:txBody>
          <a:bodyPr/>
          <a:lstStyle/>
          <a:p>
            <a:r>
              <a:rPr lang="zh-CN" altLang="en-US"/>
              <a:t>并发</a:t>
            </a:r>
          </a:p>
        </p:txBody>
      </p:sp>
      <p:sp>
        <p:nvSpPr>
          <p:cNvPr id="166950" name="Rectangle 38">
            <a:extLst>
              <a:ext uri="{FF2B5EF4-FFF2-40B4-BE49-F238E27FC236}">
                <a16:creationId xmlns:a16="http://schemas.microsoft.com/office/drawing/2014/main" id="{CD1C2E5C-6C0D-4616-93D1-EE891BFE86BB}"/>
              </a:ext>
            </a:extLst>
          </p:cNvPr>
          <p:cNvSpPr>
            <a:spLocks noChangeArrowheads="1"/>
          </p:cNvSpPr>
          <p:nvPr/>
        </p:nvSpPr>
        <p:spPr bwMode="auto">
          <a:xfrm>
            <a:off x="685800" y="1219200"/>
            <a:ext cx="812769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solidFill>
                  <a:srgbClr val="FF0000"/>
                </a:solidFill>
              </a:rPr>
              <a:t>并发：一个</a:t>
            </a:r>
            <a:r>
              <a:rPr lang="en-US" altLang="zh-CN" dirty="0">
                <a:solidFill>
                  <a:srgbClr val="FF0000"/>
                </a:solidFill>
              </a:rPr>
              <a:t>CPU</a:t>
            </a:r>
            <a:r>
              <a:rPr lang="zh-CN" altLang="en-US" dirty="0">
                <a:solidFill>
                  <a:srgbClr val="FF0000"/>
                </a:solidFill>
              </a:rPr>
              <a:t>上交替的“同时”执行多个程序 </a:t>
            </a:r>
          </a:p>
        </p:txBody>
      </p:sp>
      <p:grpSp>
        <p:nvGrpSpPr>
          <p:cNvPr id="166961" name="Group 49">
            <a:extLst>
              <a:ext uri="{FF2B5EF4-FFF2-40B4-BE49-F238E27FC236}">
                <a16:creationId xmlns:a16="http://schemas.microsoft.com/office/drawing/2014/main" id="{F2FAB330-47CB-4CAF-9E90-85D023D78C52}"/>
              </a:ext>
            </a:extLst>
          </p:cNvPr>
          <p:cNvGrpSpPr>
            <a:grpSpLocks/>
          </p:cNvGrpSpPr>
          <p:nvPr/>
        </p:nvGrpSpPr>
        <p:grpSpPr bwMode="auto">
          <a:xfrm>
            <a:off x="990600" y="1828800"/>
            <a:ext cx="6705600" cy="603250"/>
            <a:chOff x="624" y="2256"/>
            <a:chExt cx="4224" cy="380"/>
          </a:xfrm>
        </p:grpSpPr>
        <p:sp>
          <p:nvSpPr>
            <p:cNvPr id="166953" name="Rectangle 41">
              <a:extLst>
                <a:ext uri="{FF2B5EF4-FFF2-40B4-BE49-F238E27FC236}">
                  <a16:creationId xmlns:a16="http://schemas.microsoft.com/office/drawing/2014/main" id="{E8E9D4F9-535F-46BF-9FAC-E611CF29920D}"/>
                </a:ext>
              </a:extLst>
            </p:cNvPr>
            <p:cNvSpPr>
              <a:spLocks noChangeArrowheads="1"/>
            </p:cNvSpPr>
            <p:nvPr/>
          </p:nvSpPr>
          <p:spPr bwMode="auto">
            <a:xfrm>
              <a:off x="624" y="2256"/>
              <a:ext cx="422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并发是指同时出发，交替执行</a:t>
              </a:r>
              <a:r>
                <a:rPr lang="en-US" altLang="zh-CN" sz="2400" b="1" dirty="0"/>
                <a:t>(</a:t>
              </a:r>
              <a:r>
                <a:rPr lang="zh-CN" altLang="en-US" sz="2400" b="1" dirty="0"/>
                <a:t>和并行不同</a:t>
              </a:r>
              <a:r>
                <a:rPr lang="en-US" altLang="zh-CN" sz="2400" b="1" dirty="0"/>
                <a:t>)</a:t>
              </a:r>
            </a:p>
          </p:txBody>
        </p:sp>
        <p:pic>
          <p:nvPicPr>
            <p:cNvPr id="166954" name="Picture 42">
              <a:extLst>
                <a:ext uri="{FF2B5EF4-FFF2-40B4-BE49-F238E27FC236}">
                  <a16:creationId xmlns:a16="http://schemas.microsoft.com/office/drawing/2014/main" id="{28FE2806-3623-4276-BD15-BAA8E9C26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 y="2423"/>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6964" name="Group 52">
            <a:extLst>
              <a:ext uri="{FF2B5EF4-FFF2-40B4-BE49-F238E27FC236}">
                <a16:creationId xmlns:a16="http://schemas.microsoft.com/office/drawing/2014/main" id="{5A353EBE-65E9-4CDA-B436-01C7ABA818C5}"/>
              </a:ext>
            </a:extLst>
          </p:cNvPr>
          <p:cNvGrpSpPr>
            <a:grpSpLocks/>
          </p:cNvGrpSpPr>
          <p:nvPr/>
        </p:nvGrpSpPr>
        <p:grpSpPr bwMode="auto">
          <a:xfrm>
            <a:off x="1108075" y="2667000"/>
            <a:ext cx="4835525" cy="1143000"/>
            <a:chOff x="670" y="1392"/>
            <a:chExt cx="3046" cy="720"/>
          </a:xfrm>
        </p:grpSpPr>
        <p:sp>
          <p:nvSpPr>
            <p:cNvPr id="166965" name="Rectangle 53">
              <a:extLst>
                <a:ext uri="{FF2B5EF4-FFF2-40B4-BE49-F238E27FC236}">
                  <a16:creationId xmlns:a16="http://schemas.microsoft.com/office/drawing/2014/main" id="{B6ADA587-3206-4AEE-AB8A-FFAB21679C64}"/>
                </a:ext>
              </a:extLst>
            </p:cNvPr>
            <p:cNvSpPr>
              <a:spLocks noChangeArrowheads="1"/>
            </p:cNvSpPr>
            <p:nvPr/>
          </p:nvSpPr>
          <p:spPr bwMode="auto">
            <a:xfrm>
              <a:off x="720" y="1392"/>
              <a:ext cx="660"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1</a:t>
              </a:r>
            </a:p>
          </p:txBody>
        </p:sp>
        <p:sp>
          <p:nvSpPr>
            <p:cNvPr id="166966" name="Rectangle 54">
              <a:extLst>
                <a:ext uri="{FF2B5EF4-FFF2-40B4-BE49-F238E27FC236}">
                  <a16:creationId xmlns:a16="http://schemas.microsoft.com/office/drawing/2014/main" id="{0019641F-1623-42B2-8BF5-AE2479BDAB0D}"/>
                </a:ext>
              </a:extLst>
            </p:cNvPr>
            <p:cNvSpPr>
              <a:spLocks noChangeArrowheads="1"/>
            </p:cNvSpPr>
            <p:nvPr/>
          </p:nvSpPr>
          <p:spPr bwMode="auto">
            <a:xfrm>
              <a:off x="1380" y="1392"/>
              <a:ext cx="971"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2</a:t>
              </a:r>
            </a:p>
          </p:txBody>
        </p:sp>
        <p:sp>
          <p:nvSpPr>
            <p:cNvPr id="166967" name="Rectangle 55">
              <a:extLst>
                <a:ext uri="{FF2B5EF4-FFF2-40B4-BE49-F238E27FC236}">
                  <a16:creationId xmlns:a16="http://schemas.microsoft.com/office/drawing/2014/main" id="{7AB88E81-9212-4FF4-8E5E-159FBABFFB28}"/>
                </a:ext>
              </a:extLst>
            </p:cNvPr>
            <p:cNvSpPr>
              <a:spLocks noChangeArrowheads="1"/>
            </p:cNvSpPr>
            <p:nvPr/>
          </p:nvSpPr>
          <p:spPr bwMode="auto">
            <a:xfrm>
              <a:off x="2304" y="1392"/>
              <a:ext cx="893" cy="384"/>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1</a:t>
              </a:r>
            </a:p>
          </p:txBody>
        </p:sp>
        <p:sp>
          <p:nvSpPr>
            <p:cNvPr id="166968" name="Rectangle 56">
              <a:extLst>
                <a:ext uri="{FF2B5EF4-FFF2-40B4-BE49-F238E27FC236}">
                  <a16:creationId xmlns:a16="http://schemas.microsoft.com/office/drawing/2014/main" id="{58ADA8D7-2CA1-44EA-9344-CCF270B580CB}"/>
                </a:ext>
              </a:extLst>
            </p:cNvPr>
            <p:cNvSpPr>
              <a:spLocks noChangeArrowheads="1"/>
            </p:cNvSpPr>
            <p:nvPr/>
          </p:nvSpPr>
          <p:spPr bwMode="auto">
            <a:xfrm>
              <a:off x="3204" y="1392"/>
              <a:ext cx="512" cy="384"/>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t>程序</a:t>
              </a:r>
              <a:r>
                <a:rPr lang="en-US" altLang="zh-CN" sz="2000" b="1" dirty="0"/>
                <a:t>2</a:t>
              </a:r>
            </a:p>
          </p:txBody>
        </p:sp>
        <p:sp>
          <p:nvSpPr>
            <p:cNvPr id="166969" name="Text Box 57">
              <a:extLst>
                <a:ext uri="{FF2B5EF4-FFF2-40B4-BE49-F238E27FC236}">
                  <a16:creationId xmlns:a16="http://schemas.microsoft.com/office/drawing/2014/main" id="{84F70C8F-594D-4C3A-B488-995F01DA5F1B}"/>
                </a:ext>
              </a:extLst>
            </p:cNvPr>
            <p:cNvSpPr txBox="1">
              <a:spLocks noChangeArrowheads="1"/>
            </p:cNvSpPr>
            <p:nvPr/>
          </p:nvSpPr>
          <p:spPr bwMode="auto">
            <a:xfrm>
              <a:off x="670" y="1824"/>
              <a:ext cx="553"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t>时间 </a:t>
              </a:r>
            </a:p>
          </p:txBody>
        </p:sp>
        <p:sp>
          <p:nvSpPr>
            <p:cNvPr id="166970" name="Line 58">
              <a:extLst>
                <a:ext uri="{FF2B5EF4-FFF2-40B4-BE49-F238E27FC236}">
                  <a16:creationId xmlns:a16="http://schemas.microsoft.com/office/drawing/2014/main" id="{AA4B02F0-12FA-45DE-A4C1-845109F47A26}"/>
                </a:ext>
              </a:extLst>
            </p:cNvPr>
            <p:cNvSpPr>
              <a:spLocks noChangeShapeType="1"/>
            </p:cNvSpPr>
            <p:nvPr/>
          </p:nvSpPr>
          <p:spPr bwMode="auto">
            <a:xfrm>
              <a:off x="1209" y="1968"/>
              <a:ext cx="133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6971" name="Group 59">
            <a:extLst>
              <a:ext uri="{FF2B5EF4-FFF2-40B4-BE49-F238E27FC236}">
                <a16:creationId xmlns:a16="http://schemas.microsoft.com/office/drawing/2014/main" id="{6496E6FA-2EBE-4772-B86D-05D2E5BE0707}"/>
              </a:ext>
            </a:extLst>
          </p:cNvPr>
          <p:cNvGrpSpPr>
            <a:grpSpLocks/>
          </p:cNvGrpSpPr>
          <p:nvPr/>
        </p:nvGrpSpPr>
        <p:grpSpPr bwMode="auto">
          <a:xfrm>
            <a:off x="1447800" y="3946525"/>
            <a:ext cx="6176963" cy="2470150"/>
            <a:chOff x="912" y="2246"/>
            <a:chExt cx="3891" cy="1556"/>
          </a:xfrm>
        </p:grpSpPr>
        <p:sp>
          <p:nvSpPr>
            <p:cNvPr id="166972" name="Rectangle 60">
              <a:extLst>
                <a:ext uri="{FF2B5EF4-FFF2-40B4-BE49-F238E27FC236}">
                  <a16:creationId xmlns:a16="http://schemas.microsoft.com/office/drawing/2014/main" id="{1B066BA4-1C24-41F3-A3CE-22607D998625}"/>
                </a:ext>
              </a:extLst>
            </p:cNvPr>
            <p:cNvSpPr>
              <a:spLocks noChangeArrowheads="1"/>
            </p:cNvSpPr>
            <p:nvPr/>
          </p:nvSpPr>
          <p:spPr bwMode="auto">
            <a:xfrm>
              <a:off x="912" y="255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73" name="Text Box 61">
              <a:extLst>
                <a:ext uri="{FF2B5EF4-FFF2-40B4-BE49-F238E27FC236}">
                  <a16:creationId xmlns:a16="http://schemas.microsoft.com/office/drawing/2014/main" id="{63923C5E-9DE5-460A-99F1-DBC54756B6B5}"/>
                </a:ext>
              </a:extLst>
            </p:cNvPr>
            <p:cNvSpPr txBox="1">
              <a:spLocks noChangeArrowheads="1"/>
            </p:cNvSpPr>
            <p:nvPr/>
          </p:nvSpPr>
          <p:spPr bwMode="auto">
            <a:xfrm>
              <a:off x="912" y="258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[100]</a:t>
              </a:r>
            </a:p>
            <a:p>
              <a:pPr>
                <a:spcBef>
                  <a:spcPct val="50000"/>
                </a:spcBef>
              </a:pPr>
              <a:r>
                <a:rPr lang="en-US" altLang="zh-CN" sz="2000" b="1">
                  <a:latin typeface="Tahoma" panose="020B0604030504040204" pitchFamily="34" charset="0"/>
                </a:rPr>
                <a:t>  mov bx, [104]</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66974" name="Rectangle 62">
              <a:extLst>
                <a:ext uri="{FF2B5EF4-FFF2-40B4-BE49-F238E27FC236}">
                  <a16:creationId xmlns:a16="http://schemas.microsoft.com/office/drawing/2014/main" id="{042B0AA0-B3DE-4616-9924-3AFD336BCE65}"/>
                </a:ext>
              </a:extLst>
            </p:cNvPr>
            <p:cNvSpPr>
              <a:spLocks noChangeArrowheads="1"/>
            </p:cNvSpPr>
            <p:nvPr/>
          </p:nvSpPr>
          <p:spPr bwMode="auto">
            <a:xfrm>
              <a:off x="1297" y="224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1</a:t>
              </a:r>
            </a:p>
          </p:txBody>
        </p:sp>
        <p:sp>
          <p:nvSpPr>
            <p:cNvPr id="166975" name="Rectangle 63">
              <a:extLst>
                <a:ext uri="{FF2B5EF4-FFF2-40B4-BE49-F238E27FC236}">
                  <a16:creationId xmlns:a16="http://schemas.microsoft.com/office/drawing/2014/main" id="{B83D3E04-68EF-492C-BE77-BE8541DA2AAC}"/>
                </a:ext>
              </a:extLst>
            </p:cNvPr>
            <p:cNvSpPr>
              <a:spLocks noChangeArrowheads="1"/>
            </p:cNvSpPr>
            <p:nvPr/>
          </p:nvSpPr>
          <p:spPr bwMode="auto">
            <a:xfrm>
              <a:off x="3360" y="2565"/>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76" name="Text Box 64">
              <a:extLst>
                <a:ext uri="{FF2B5EF4-FFF2-40B4-BE49-F238E27FC236}">
                  <a16:creationId xmlns:a16="http://schemas.microsoft.com/office/drawing/2014/main" id="{10068614-21AA-4014-80AB-7879B5C382E9}"/>
                </a:ext>
              </a:extLst>
            </p:cNvPr>
            <p:cNvSpPr txBox="1">
              <a:spLocks noChangeArrowheads="1"/>
            </p:cNvSpPr>
            <p:nvPr/>
          </p:nvSpPr>
          <p:spPr bwMode="auto">
            <a:xfrm>
              <a:off x="3360" y="2592"/>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a:t>
              </a:r>
            </a:p>
            <a:p>
              <a:pPr>
                <a:spcBef>
                  <a:spcPct val="50000"/>
                </a:spcBef>
              </a:pPr>
              <a:r>
                <a:rPr lang="en-US" altLang="zh-CN" sz="2000" b="1">
                  <a:latin typeface="Tahoma" panose="020B0604030504040204" pitchFamily="34" charset="0"/>
                </a:rPr>
                <a:t>  mov bx, 10</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66977" name="Rectangle 65">
              <a:extLst>
                <a:ext uri="{FF2B5EF4-FFF2-40B4-BE49-F238E27FC236}">
                  <a16:creationId xmlns:a16="http://schemas.microsoft.com/office/drawing/2014/main" id="{1707C108-1345-4106-BF22-1C7A090CB3A8}"/>
                </a:ext>
              </a:extLst>
            </p:cNvPr>
            <p:cNvSpPr>
              <a:spLocks noChangeArrowheads="1"/>
            </p:cNvSpPr>
            <p:nvPr/>
          </p:nvSpPr>
          <p:spPr bwMode="auto">
            <a:xfrm>
              <a:off x="3745" y="2256"/>
              <a:ext cx="5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2</a:t>
              </a:r>
            </a:p>
          </p:txBody>
        </p:sp>
      </p:grpSp>
      <p:grpSp>
        <p:nvGrpSpPr>
          <p:cNvPr id="166978" name="Group 66">
            <a:extLst>
              <a:ext uri="{FF2B5EF4-FFF2-40B4-BE49-F238E27FC236}">
                <a16:creationId xmlns:a16="http://schemas.microsoft.com/office/drawing/2014/main" id="{9D4E7C05-E8F0-4481-832D-A03499640333}"/>
              </a:ext>
            </a:extLst>
          </p:cNvPr>
          <p:cNvGrpSpPr>
            <a:grpSpLocks/>
          </p:cNvGrpSpPr>
          <p:nvPr/>
        </p:nvGrpSpPr>
        <p:grpSpPr bwMode="auto">
          <a:xfrm>
            <a:off x="609600" y="5334000"/>
            <a:ext cx="998538" cy="466725"/>
            <a:chOff x="139" y="1338"/>
            <a:chExt cx="629" cy="294"/>
          </a:xfrm>
        </p:grpSpPr>
        <p:sp>
          <p:nvSpPr>
            <p:cNvPr id="166979" name="Rectangle 67">
              <a:extLst>
                <a:ext uri="{FF2B5EF4-FFF2-40B4-BE49-F238E27FC236}">
                  <a16:creationId xmlns:a16="http://schemas.microsoft.com/office/drawing/2014/main" id="{9167E762-6ADD-4001-9786-51BAE95F5824}"/>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66980" name="AutoShape 68">
              <a:extLst>
                <a:ext uri="{FF2B5EF4-FFF2-40B4-BE49-F238E27FC236}">
                  <a16:creationId xmlns:a16="http://schemas.microsoft.com/office/drawing/2014/main" id="{2975B2BC-F957-4A51-A564-1E4DB67D562A}"/>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6981" name="Group 69">
            <a:extLst>
              <a:ext uri="{FF2B5EF4-FFF2-40B4-BE49-F238E27FC236}">
                <a16:creationId xmlns:a16="http://schemas.microsoft.com/office/drawing/2014/main" id="{6D2C590A-B259-4797-9B45-1D4513BC57BB}"/>
              </a:ext>
            </a:extLst>
          </p:cNvPr>
          <p:cNvGrpSpPr>
            <a:grpSpLocks/>
          </p:cNvGrpSpPr>
          <p:nvPr/>
        </p:nvGrpSpPr>
        <p:grpSpPr bwMode="auto">
          <a:xfrm>
            <a:off x="4495800" y="5334000"/>
            <a:ext cx="998538" cy="466725"/>
            <a:chOff x="139" y="1338"/>
            <a:chExt cx="629" cy="294"/>
          </a:xfrm>
        </p:grpSpPr>
        <p:sp>
          <p:nvSpPr>
            <p:cNvPr id="166982" name="Rectangle 70">
              <a:extLst>
                <a:ext uri="{FF2B5EF4-FFF2-40B4-BE49-F238E27FC236}">
                  <a16:creationId xmlns:a16="http://schemas.microsoft.com/office/drawing/2014/main" id="{505C430B-5A0D-43F3-A53D-3E574E751C10}"/>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66983" name="AutoShape 71">
              <a:extLst>
                <a:ext uri="{FF2B5EF4-FFF2-40B4-BE49-F238E27FC236}">
                  <a16:creationId xmlns:a16="http://schemas.microsoft.com/office/drawing/2014/main" id="{D09E27DC-B470-47C9-8C5A-EBA09A0E68C0}"/>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6984" name="Group 72">
            <a:extLst>
              <a:ext uri="{FF2B5EF4-FFF2-40B4-BE49-F238E27FC236}">
                <a16:creationId xmlns:a16="http://schemas.microsoft.com/office/drawing/2014/main" id="{25B5920C-8C9E-4302-93F1-325535F143B9}"/>
              </a:ext>
            </a:extLst>
          </p:cNvPr>
          <p:cNvGrpSpPr>
            <a:grpSpLocks/>
          </p:cNvGrpSpPr>
          <p:nvPr/>
        </p:nvGrpSpPr>
        <p:grpSpPr bwMode="auto">
          <a:xfrm>
            <a:off x="3886200" y="3657600"/>
            <a:ext cx="1295400" cy="533400"/>
            <a:chOff x="2496" y="2064"/>
            <a:chExt cx="816" cy="336"/>
          </a:xfrm>
        </p:grpSpPr>
        <p:sp>
          <p:nvSpPr>
            <p:cNvPr id="166985" name="AutoShape 73">
              <a:extLst>
                <a:ext uri="{FF2B5EF4-FFF2-40B4-BE49-F238E27FC236}">
                  <a16:creationId xmlns:a16="http://schemas.microsoft.com/office/drawing/2014/main" id="{373E031E-4B85-4C42-89AC-2EF979B0C2F8}"/>
                </a:ext>
              </a:extLst>
            </p:cNvPr>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86" name="Text Box 74">
              <a:extLst>
                <a:ext uri="{FF2B5EF4-FFF2-40B4-BE49-F238E27FC236}">
                  <a16:creationId xmlns:a16="http://schemas.microsoft.com/office/drawing/2014/main" id="{79EA1333-34F1-4F08-8AAE-69FAF33D0C37}"/>
                </a:ext>
              </a:extLst>
            </p:cNvPr>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切换</a:t>
              </a:r>
            </a:p>
          </p:txBody>
        </p:sp>
      </p:grpSp>
      <p:pic>
        <p:nvPicPr>
          <p:cNvPr id="166987" name="Picture 75">
            <a:extLst>
              <a:ext uri="{FF2B5EF4-FFF2-40B4-BE49-F238E27FC236}">
                <a16:creationId xmlns:a16="http://schemas.microsoft.com/office/drawing/2014/main" id="{B5F448BA-EE24-478B-B3DF-82A2C0D1C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550" y="0"/>
            <a:ext cx="806450"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66990" name="Group 78">
            <a:extLst>
              <a:ext uri="{FF2B5EF4-FFF2-40B4-BE49-F238E27FC236}">
                <a16:creationId xmlns:a16="http://schemas.microsoft.com/office/drawing/2014/main" id="{F4915504-C825-466E-AC69-0EC276BD442A}"/>
              </a:ext>
            </a:extLst>
          </p:cNvPr>
          <p:cNvGrpSpPr>
            <a:grpSpLocks/>
          </p:cNvGrpSpPr>
          <p:nvPr/>
        </p:nvGrpSpPr>
        <p:grpSpPr bwMode="auto">
          <a:xfrm>
            <a:off x="5867400" y="3124200"/>
            <a:ext cx="2717800" cy="625475"/>
            <a:chOff x="3696" y="1968"/>
            <a:chExt cx="1712" cy="394"/>
          </a:xfrm>
        </p:grpSpPr>
        <p:sp>
          <p:nvSpPr>
            <p:cNvPr id="166988" name="AutoShape 76">
              <a:extLst>
                <a:ext uri="{FF2B5EF4-FFF2-40B4-BE49-F238E27FC236}">
                  <a16:creationId xmlns:a16="http://schemas.microsoft.com/office/drawing/2014/main" id="{E07E4CB9-98EB-4632-A135-BA1598E61728}"/>
                </a:ext>
              </a:extLst>
            </p:cNvPr>
            <p:cNvSpPr>
              <a:spLocks noChangeArrowheads="1"/>
            </p:cNvSpPr>
            <p:nvPr/>
          </p:nvSpPr>
          <p:spPr bwMode="auto">
            <a:xfrm rot="12012874">
              <a:off x="3696" y="1968"/>
              <a:ext cx="576" cy="48"/>
            </a:xfrm>
            <a:prstGeom prst="rightArrow">
              <a:avLst>
                <a:gd name="adj1" fmla="val 50000"/>
                <a:gd name="adj2" fmla="val 30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989" name="Rectangle 77">
              <a:extLst>
                <a:ext uri="{FF2B5EF4-FFF2-40B4-BE49-F238E27FC236}">
                  <a16:creationId xmlns:a16="http://schemas.microsoft.com/office/drawing/2014/main" id="{34400B75-68E9-4F69-8EFD-A2F585BEC09F}"/>
                </a:ext>
              </a:extLst>
            </p:cNvPr>
            <p:cNvSpPr>
              <a:spLocks noChangeArrowheads="1"/>
            </p:cNvSpPr>
            <p:nvPr/>
          </p:nvSpPr>
          <p:spPr bwMode="auto">
            <a:xfrm>
              <a:off x="3744" y="2112"/>
              <a:ext cx="16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指程序</a:t>
              </a:r>
              <a:r>
                <a:rPr lang="en-US" altLang="zh-CN" sz="2000" b="1"/>
                <a:t>2</a:t>
              </a:r>
              <a:r>
                <a:rPr lang="zh-CN" altLang="en-US" sz="2000" b="1"/>
                <a:t>在</a:t>
              </a:r>
              <a:r>
                <a:rPr lang="en-US" altLang="zh-CN" sz="2000" b="1"/>
                <a:t>CPU</a:t>
              </a:r>
              <a:r>
                <a:rPr lang="zh-CN" altLang="en-US" sz="2000" b="1"/>
                <a:t>上执行</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6964"/>
                                        </p:tgtEl>
                                        <p:attrNameLst>
                                          <p:attrName>style.visibility</p:attrName>
                                        </p:attrNameLst>
                                      </p:cBhvr>
                                      <p:to>
                                        <p:strVal val="visible"/>
                                      </p:to>
                                    </p:set>
                                    <p:animEffect transition="in" filter="dissolve">
                                      <p:cBhvr>
                                        <p:cTn id="7" dur="500"/>
                                        <p:tgtEl>
                                          <p:spTgt spid="16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6990"/>
                                        </p:tgtEl>
                                        <p:attrNameLst>
                                          <p:attrName>style.visibility</p:attrName>
                                        </p:attrNameLst>
                                      </p:cBhvr>
                                      <p:to>
                                        <p:strVal val="visible"/>
                                      </p:to>
                                    </p:set>
                                    <p:animEffect transition="in" filter="dissolve">
                                      <p:cBhvr>
                                        <p:cTn id="12" dur="500"/>
                                        <p:tgtEl>
                                          <p:spTgt spid="166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6971"/>
                                        </p:tgtEl>
                                        <p:attrNameLst>
                                          <p:attrName>style.visibility</p:attrName>
                                        </p:attrNameLst>
                                      </p:cBhvr>
                                      <p:to>
                                        <p:strVal val="visible"/>
                                      </p:to>
                                    </p:set>
                                    <p:animEffect transition="in" filter="dissolve">
                                      <p:cBhvr>
                                        <p:cTn id="17" dur="500"/>
                                        <p:tgtEl>
                                          <p:spTgt spid="166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166978"/>
                                        </p:tgtEl>
                                        <p:attrNameLst>
                                          <p:attrName>style.visibility</p:attrName>
                                        </p:attrNameLst>
                                      </p:cBhvr>
                                      <p:to>
                                        <p:strVal val="visible"/>
                                      </p:to>
                                    </p:set>
                                    <p:anim calcmode="lin" valueType="num">
                                      <p:cBhvr>
                                        <p:cTn id="22" dur="500" fill="hold"/>
                                        <p:tgtEl>
                                          <p:spTgt spid="166978"/>
                                        </p:tgtEl>
                                        <p:attrNameLst>
                                          <p:attrName>ppt_w</p:attrName>
                                        </p:attrNameLst>
                                      </p:cBhvr>
                                      <p:tavLst>
                                        <p:tav tm="0">
                                          <p:val>
                                            <p:fltVal val="0"/>
                                          </p:val>
                                        </p:tav>
                                        <p:tav tm="100000">
                                          <p:val>
                                            <p:strVal val="#ppt_w"/>
                                          </p:val>
                                        </p:tav>
                                      </p:tavLst>
                                    </p:anim>
                                    <p:anim calcmode="lin" valueType="num">
                                      <p:cBhvr>
                                        <p:cTn id="23" dur="500" fill="hold"/>
                                        <p:tgtEl>
                                          <p:spTgt spid="16697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166984"/>
                                        </p:tgtEl>
                                        <p:attrNameLst>
                                          <p:attrName>style.visibility</p:attrName>
                                        </p:attrNameLst>
                                      </p:cBhvr>
                                      <p:to>
                                        <p:strVal val="visible"/>
                                      </p:to>
                                    </p:set>
                                    <p:anim calcmode="lin" valueType="num">
                                      <p:cBhvr>
                                        <p:cTn id="28" dur="500" fill="hold"/>
                                        <p:tgtEl>
                                          <p:spTgt spid="166984"/>
                                        </p:tgtEl>
                                        <p:attrNameLst>
                                          <p:attrName>ppt_w</p:attrName>
                                        </p:attrNameLst>
                                      </p:cBhvr>
                                      <p:tavLst>
                                        <p:tav tm="0">
                                          <p:val>
                                            <p:fltVal val="0"/>
                                          </p:val>
                                        </p:tav>
                                        <p:tav tm="100000">
                                          <p:val>
                                            <p:strVal val="#ppt_w"/>
                                          </p:val>
                                        </p:tav>
                                      </p:tavLst>
                                    </p:anim>
                                    <p:anim calcmode="lin" valueType="num">
                                      <p:cBhvr>
                                        <p:cTn id="29" dur="500" fill="hold"/>
                                        <p:tgtEl>
                                          <p:spTgt spid="166984"/>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nodeType="clickEffect">
                                  <p:stCondLst>
                                    <p:cond delay="0"/>
                                  </p:stCondLst>
                                  <p:childTnLst>
                                    <p:set>
                                      <p:cBhvr>
                                        <p:cTn id="33" dur="1" fill="hold">
                                          <p:stCondLst>
                                            <p:cond delay="0"/>
                                          </p:stCondLst>
                                        </p:cTn>
                                        <p:tgtEl>
                                          <p:spTgt spid="166978"/>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166981"/>
                                        </p:tgtEl>
                                        <p:attrNameLst>
                                          <p:attrName>style.visibility</p:attrName>
                                        </p:attrNameLst>
                                      </p:cBhvr>
                                      <p:to>
                                        <p:strVal val="visible"/>
                                      </p:to>
                                    </p:set>
                                    <p:anim calcmode="lin" valueType="num">
                                      <p:cBhvr>
                                        <p:cTn id="38" dur="500" fill="hold"/>
                                        <p:tgtEl>
                                          <p:spTgt spid="166981"/>
                                        </p:tgtEl>
                                        <p:attrNameLst>
                                          <p:attrName>ppt_w</p:attrName>
                                        </p:attrNameLst>
                                      </p:cBhvr>
                                      <p:tavLst>
                                        <p:tav tm="0">
                                          <p:val>
                                            <p:fltVal val="0"/>
                                          </p:val>
                                        </p:tav>
                                        <p:tav tm="100000">
                                          <p:val>
                                            <p:strVal val="#ppt_w"/>
                                          </p:val>
                                        </p:tav>
                                      </p:tavLst>
                                    </p:anim>
                                    <p:anim calcmode="lin" valueType="num">
                                      <p:cBhvr>
                                        <p:cTn id="39" dur="500" fill="hold"/>
                                        <p:tgtEl>
                                          <p:spTgt spid="1669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660071" y="2524993"/>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876800" y="1289955"/>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1050" y="1289955"/>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2286000" y="1945574"/>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2501242"/>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98675" y="1289955"/>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8967"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6715496" y="1981200"/>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2636346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611580" y="2960418"/>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dirty="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86799" y="1289955"/>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9953" y="1288718"/>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2832264" y="2524993"/>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2392906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3023758"/>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93972" y="1301327"/>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300844"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7238010" y="2487387"/>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5</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775065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1524000" y="3928010"/>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73437" y="1301327"/>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300846" y="1313202"/>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3124200" y="3429000"/>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3440605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3850317"/>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64033" y="1272618"/>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300844"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7333012" y="3184432"/>
            <a:ext cx="1447800" cy="3048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Ri =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174790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1524000" y="4384706"/>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16532" y="1308738"/>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8966"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3451266" y="3762241"/>
            <a:ext cx="1447800" cy="291935"/>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A</a:t>
            </a:r>
            <a:r>
              <a:rPr lang="en-US" altLang="zh-CN" sz="1800" baseline="-25000" dirty="0">
                <a:latin typeface="Comic Sans MS" panose="030F0702030302020204" pitchFamily="66" charset="0"/>
              </a:rPr>
              <a:t>k</a:t>
            </a:r>
            <a:r>
              <a:rPr lang="en-US" altLang="zh-CN" sz="1800" dirty="0">
                <a:latin typeface="Comic Sans MS" panose="030F0702030302020204" pitchFamily="66" charset="0"/>
              </a:rPr>
              <a:t>=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2548195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fade">
                                      <p:cBhvr>
                                        <p:cTn id="7" dur="250"/>
                                        <p:tgtEl>
                                          <p:spTgt spid="12595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595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36FAB531-6670-4E51-90F5-E9DAC85141E8}"/>
              </a:ext>
            </a:extLst>
          </p:cNvPr>
          <p:cNvSpPr>
            <a:spLocks noChangeArrowheads="1"/>
          </p:cNvSpPr>
          <p:nvPr/>
        </p:nvSpPr>
        <p:spPr bwMode="auto">
          <a:xfrm>
            <a:off x="5305796" y="4372829"/>
            <a:ext cx="2133600" cy="3810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4">
            <a:extLst>
              <a:ext uri="{FF2B5EF4-FFF2-40B4-BE49-F238E27FC236}">
                <a16:creationId xmlns:a16="http://schemas.microsoft.com/office/drawing/2014/main" id="{3FAC3346-0058-40EC-8E7C-8FF758720EAE}"/>
              </a:ext>
            </a:extLst>
          </p:cNvPr>
          <p:cNvSpPr txBox="1">
            <a:spLocks noChangeArrowheads="1"/>
          </p:cNvSpPr>
          <p:nvPr/>
        </p:nvSpPr>
        <p:spPr>
          <a:xfrm>
            <a:off x="4671956" y="1301327"/>
            <a:ext cx="3962400" cy="5478980"/>
          </a:xfrm>
          <a:prstGeom prst="rect">
            <a:avLst/>
          </a:prstGeom>
          <a:noFill/>
          <a:ln>
            <a:solidFill>
              <a:schemeClr val="tx1"/>
            </a:solidFill>
            <a:miter lim="800000"/>
            <a:headEnd/>
            <a:tailEnd/>
          </a:ln>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SzTx/>
              <a:buFont typeface="Wingdings" panose="05000000000000000000" pitchFamily="2" charset="2"/>
              <a:buNone/>
            </a:pPr>
            <a:r>
              <a:rPr lang="en-US" altLang="zh-CN" sz="2600" dirty="0"/>
              <a:t>  </a:t>
            </a:r>
            <a:r>
              <a:rPr lang="en-US" altLang="zh-CN" sz="2600" b="0" dirty="0"/>
              <a:t>process P3</a:t>
            </a:r>
          </a:p>
          <a:p>
            <a:pPr>
              <a:buSzTx/>
              <a:buFont typeface="Wingdings" panose="05000000000000000000" pitchFamily="2" charset="2"/>
              <a:buNone/>
            </a:pPr>
            <a:r>
              <a:rPr lang="en-US" altLang="zh-CN" sz="2600" b="0" dirty="0"/>
              <a:t>  </a:t>
            </a:r>
            <a:r>
              <a:rPr lang="en-US" altLang="zh-CN" sz="2400" b="0" dirty="0"/>
              <a:t>begin</a:t>
            </a:r>
          </a:p>
          <a:p>
            <a:pPr>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a:buSzTx/>
              <a:buFont typeface="Wingdings" panose="05000000000000000000" pitchFamily="2" charset="2"/>
              <a:buNone/>
            </a:pPr>
            <a:r>
              <a:rPr lang="en-US" altLang="zh-CN" b="0" dirty="0"/>
              <a:t>    begin</a:t>
            </a:r>
          </a:p>
          <a:p>
            <a:pPr lvl="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a:buSzTx/>
              <a:buFont typeface="Wingdings" panose="05000000000000000000" pitchFamily="2" charset="2"/>
              <a:buNone/>
            </a:pPr>
            <a:r>
              <a:rPr lang="en-US" altLang="zh-CN" b="0" dirty="0"/>
              <a:t>        </a:t>
            </a:r>
            <a:r>
              <a:rPr lang="zh-CN" altLang="en-US" b="0" dirty="0"/>
              <a:t>输出一张票；</a:t>
            </a:r>
          </a:p>
          <a:p>
            <a:pPr lvl="1">
              <a:buSzTx/>
              <a:buFont typeface="Wingdings" panose="05000000000000000000" pitchFamily="2" charset="2"/>
              <a:buNone/>
            </a:pPr>
            <a:r>
              <a:rPr lang="zh-CN" altLang="en-US" b="0" dirty="0"/>
              <a:t>     </a:t>
            </a:r>
            <a:r>
              <a:rPr lang="en-US" altLang="zh-CN" b="0" dirty="0"/>
              <a:t>end;</a:t>
            </a:r>
          </a:p>
          <a:p>
            <a:pPr lvl="1">
              <a:buSzTx/>
              <a:buFont typeface="Wingdings" panose="05000000000000000000" pitchFamily="2" charset="2"/>
              <a:buNone/>
            </a:pPr>
            <a:r>
              <a:rPr lang="en-US" altLang="zh-CN" b="0" dirty="0"/>
              <a:t>   else  </a:t>
            </a:r>
            <a:r>
              <a:rPr lang="zh-CN" altLang="en-US" b="0" dirty="0"/>
              <a:t>输出”票已售完“    </a:t>
            </a:r>
          </a:p>
          <a:p>
            <a:pPr lvl="1">
              <a:buSzTx/>
              <a:buFont typeface="Wingdings" panose="05000000000000000000" pitchFamily="2" charset="2"/>
              <a:buNone/>
            </a:pPr>
            <a:r>
              <a:rPr lang="en-US" altLang="zh-CN" b="0" dirty="0"/>
              <a:t>end;</a:t>
            </a:r>
          </a:p>
        </p:txBody>
      </p:sp>
      <p:sp>
        <p:nvSpPr>
          <p:cNvPr id="125955" name="Rectangle 4">
            <a:extLst>
              <a:ext uri="{FF2B5EF4-FFF2-40B4-BE49-F238E27FC236}">
                <a16:creationId xmlns:a16="http://schemas.microsoft.com/office/drawing/2014/main" id="{3F9911B3-526B-4844-898D-F7089111B1AE}"/>
              </a:ext>
            </a:extLst>
          </p:cNvPr>
          <p:cNvSpPr>
            <a:spLocks noGrp="1" noChangeArrowheads="1"/>
          </p:cNvSpPr>
          <p:nvPr>
            <p:ph type="body" idx="1"/>
          </p:nvPr>
        </p:nvSpPr>
        <p:spPr>
          <a:xfrm>
            <a:off x="288967" y="1301327"/>
            <a:ext cx="3962400" cy="5478980"/>
          </a:xfrm>
          <a:noFill/>
          <a:ln>
            <a:solidFill>
              <a:schemeClr val="tx1"/>
            </a:solidFill>
            <a:miter lim="800000"/>
            <a:headEnd/>
            <a:tailEnd/>
          </a:ln>
        </p:spPr>
        <p:txBody>
          <a:bodyPr/>
          <a:lstStyle/>
          <a:p>
            <a:pPr eaLnBrk="1" hangingPunct="1">
              <a:buSzTx/>
              <a:buFont typeface="Wingdings" panose="05000000000000000000" pitchFamily="2" charset="2"/>
              <a:buNone/>
            </a:pPr>
            <a:r>
              <a:rPr lang="en-US" altLang="zh-CN" sz="2600" dirty="0"/>
              <a:t>  </a:t>
            </a:r>
            <a:r>
              <a:rPr lang="en-US" altLang="zh-CN" sz="2600" b="0" dirty="0"/>
              <a:t>process P2</a:t>
            </a:r>
          </a:p>
          <a:p>
            <a:pPr eaLnBrk="1" hangingPunct="1">
              <a:buSzTx/>
              <a:buFont typeface="Wingdings" panose="05000000000000000000" pitchFamily="2" charset="2"/>
              <a:buNone/>
            </a:pPr>
            <a:r>
              <a:rPr lang="en-US" altLang="zh-CN" sz="2600" b="0" dirty="0"/>
              <a:t>  </a:t>
            </a:r>
            <a:r>
              <a:rPr lang="en-US" altLang="zh-CN" sz="2400" b="0" dirty="0"/>
              <a:t>begin</a:t>
            </a:r>
          </a:p>
          <a:p>
            <a:pPr eaLnBrk="1" hangingPunct="1">
              <a:buSzTx/>
              <a:buFont typeface="Wingdings" panose="05000000000000000000" pitchFamily="2" charset="2"/>
              <a:buNone/>
            </a:pPr>
            <a:r>
              <a:rPr lang="en-US" altLang="zh-CN" sz="2400" b="0" dirty="0"/>
              <a:t>     R</a:t>
            </a:r>
            <a:r>
              <a:rPr lang="en-US" altLang="zh-CN" sz="2400" b="0" baseline="-25000" dirty="0"/>
              <a:t>i</a:t>
            </a:r>
            <a:r>
              <a:rPr lang="en-US" altLang="zh-CN" sz="2400" b="0" dirty="0"/>
              <a:t>:=A</a:t>
            </a:r>
            <a:r>
              <a:rPr lang="en-US" altLang="zh-CN" sz="2400" b="0" baseline="-25000" dirty="0"/>
              <a:t>k</a:t>
            </a:r>
            <a:r>
              <a:rPr lang="en-US" altLang="zh-CN" sz="2400" b="0" dirty="0"/>
              <a:t>;</a:t>
            </a:r>
          </a:p>
          <a:p>
            <a:pPr lvl="1" eaLnBrk="1" hangingPunct="1">
              <a:buSzTx/>
              <a:buFont typeface="Wingdings" panose="05000000000000000000" pitchFamily="2" charset="2"/>
              <a:buNone/>
            </a:pPr>
            <a:r>
              <a:rPr lang="en-US" altLang="zh-CN" b="0" dirty="0"/>
              <a:t>   if R</a:t>
            </a:r>
            <a:r>
              <a:rPr lang="en-US" altLang="zh-CN" b="0" baseline="-25000" dirty="0"/>
              <a:t>i</a:t>
            </a:r>
            <a:r>
              <a:rPr lang="en-US" altLang="zh-CN" b="0" dirty="0"/>
              <a:t>&gt;=1 then</a:t>
            </a:r>
          </a:p>
          <a:p>
            <a:pPr lvl="1" eaLnBrk="1" hangingPunct="1">
              <a:buSzTx/>
              <a:buFont typeface="Wingdings" panose="05000000000000000000" pitchFamily="2" charset="2"/>
              <a:buNone/>
            </a:pPr>
            <a:r>
              <a:rPr lang="en-US" altLang="zh-CN" b="0" dirty="0"/>
              <a:t>    begin</a:t>
            </a:r>
          </a:p>
          <a:p>
            <a:pPr lvl="1" eaLnBrk="1" hangingPunct="1">
              <a:buSzTx/>
              <a:buFont typeface="Wingdings" panose="05000000000000000000" pitchFamily="2" charset="2"/>
              <a:buNone/>
            </a:pPr>
            <a:r>
              <a:rPr lang="en-US" altLang="zh-CN" b="0" dirty="0"/>
              <a:t>        R</a:t>
            </a:r>
            <a:r>
              <a:rPr lang="en-US" altLang="zh-CN" b="0" baseline="-25000" dirty="0"/>
              <a:t>i</a:t>
            </a:r>
            <a:r>
              <a:rPr lang="en-US" altLang="zh-CN" b="0" dirty="0"/>
              <a:t>:= R</a:t>
            </a:r>
            <a:r>
              <a:rPr lang="en-US" altLang="zh-CN" b="0" baseline="-25000" dirty="0"/>
              <a:t>i</a:t>
            </a:r>
            <a:r>
              <a:rPr lang="en-US" altLang="zh-CN" b="0" dirty="0"/>
              <a:t> -1;</a:t>
            </a:r>
          </a:p>
          <a:p>
            <a:pPr lvl="1" eaLnBrk="1" hangingPunct="1">
              <a:buSzTx/>
              <a:buFont typeface="Wingdings" panose="05000000000000000000" pitchFamily="2" charset="2"/>
              <a:buNone/>
            </a:pPr>
            <a:r>
              <a:rPr lang="en-US" altLang="zh-CN" b="0" dirty="0"/>
              <a:t>        A</a:t>
            </a:r>
            <a:r>
              <a:rPr lang="en-US" altLang="zh-CN" b="0" baseline="-25000" dirty="0"/>
              <a:t>k</a:t>
            </a:r>
            <a:r>
              <a:rPr lang="en-US" altLang="zh-CN" b="0" dirty="0"/>
              <a:t> = R</a:t>
            </a:r>
            <a:r>
              <a:rPr lang="en-US" altLang="zh-CN" b="0" baseline="-25000" dirty="0"/>
              <a:t>i</a:t>
            </a:r>
          </a:p>
          <a:p>
            <a:pPr lvl="1" eaLnBrk="1" hangingPunct="1">
              <a:buSzTx/>
              <a:buFont typeface="Wingdings" panose="05000000000000000000" pitchFamily="2" charset="2"/>
              <a:buNone/>
            </a:pPr>
            <a:r>
              <a:rPr lang="en-US" altLang="zh-CN" b="0" dirty="0"/>
              <a:t>        </a:t>
            </a:r>
            <a:r>
              <a:rPr lang="zh-CN" altLang="en-US" b="0" dirty="0"/>
              <a:t>输出一张票；</a:t>
            </a:r>
          </a:p>
          <a:p>
            <a:pPr lvl="1" eaLnBrk="1" hangingPunct="1">
              <a:buSzTx/>
              <a:buFont typeface="Wingdings" panose="05000000000000000000" pitchFamily="2" charset="2"/>
              <a:buNone/>
            </a:pPr>
            <a:r>
              <a:rPr lang="zh-CN" altLang="en-US" b="0" dirty="0"/>
              <a:t>     </a:t>
            </a:r>
            <a:r>
              <a:rPr lang="en-US" altLang="zh-CN" b="0" dirty="0"/>
              <a:t>end;</a:t>
            </a:r>
          </a:p>
          <a:p>
            <a:pPr lvl="1" eaLnBrk="1" hangingPunct="1">
              <a:buSzTx/>
              <a:buFont typeface="Wingdings" panose="05000000000000000000" pitchFamily="2" charset="2"/>
              <a:buNone/>
            </a:pPr>
            <a:r>
              <a:rPr lang="en-US" altLang="zh-CN" b="0" dirty="0"/>
              <a:t>   else  </a:t>
            </a:r>
            <a:r>
              <a:rPr lang="zh-CN" altLang="en-US" b="0" dirty="0"/>
              <a:t>输出”票已售完“    </a:t>
            </a:r>
          </a:p>
          <a:p>
            <a:pPr lvl="1" eaLnBrk="1" hangingPunct="1">
              <a:buSzTx/>
              <a:buFont typeface="Wingdings" panose="05000000000000000000" pitchFamily="2" charset="2"/>
              <a:buNone/>
            </a:pPr>
            <a:r>
              <a:rPr lang="en-US" altLang="zh-CN" b="0" dirty="0"/>
              <a:t>end;</a:t>
            </a:r>
          </a:p>
        </p:txBody>
      </p:sp>
      <p:sp>
        <p:nvSpPr>
          <p:cNvPr id="125957" name="AutoShape 8">
            <a:extLst>
              <a:ext uri="{FF2B5EF4-FFF2-40B4-BE49-F238E27FC236}">
                <a16:creationId xmlns:a16="http://schemas.microsoft.com/office/drawing/2014/main" id="{0D1D1816-A5E6-4012-9229-6E650C13882D}"/>
              </a:ext>
            </a:extLst>
          </p:cNvPr>
          <p:cNvSpPr>
            <a:spLocks noChangeArrowheads="1"/>
          </p:cNvSpPr>
          <p:nvPr/>
        </p:nvSpPr>
        <p:spPr bwMode="auto">
          <a:xfrm>
            <a:off x="7333012" y="3801949"/>
            <a:ext cx="1447800" cy="381000"/>
          </a:xfrm>
          <a:prstGeom prst="wedgeRoundRectCallout">
            <a:avLst>
              <a:gd name="adj1" fmla="val -63269"/>
              <a:gd name="adj2" fmla="val 1203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A</a:t>
            </a:r>
            <a:r>
              <a:rPr lang="en-US" altLang="zh-CN" sz="1800" baseline="-25000" dirty="0">
                <a:latin typeface="Comic Sans MS" panose="030F0702030302020204" pitchFamily="66" charset="0"/>
              </a:rPr>
              <a:t>k</a:t>
            </a:r>
            <a:r>
              <a:rPr lang="en-US" altLang="zh-CN" sz="1800" dirty="0">
                <a:latin typeface="Comic Sans MS" panose="030F0702030302020204" pitchFamily="66" charset="0"/>
              </a:rPr>
              <a:t> = 4</a:t>
            </a:r>
          </a:p>
        </p:txBody>
      </p:sp>
      <p:sp>
        <p:nvSpPr>
          <p:cNvPr id="125958" name="Text Box 9">
            <a:extLst>
              <a:ext uri="{FF2B5EF4-FFF2-40B4-BE49-F238E27FC236}">
                <a16:creationId xmlns:a16="http://schemas.microsoft.com/office/drawing/2014/main" id="{53D90BEC-8AA2-4514-B6A9-192DF8FEAB88}"/>
              </a:ext>
            </a:extLst>
          </p:cNvPr>
          <p:cNvSpPr txBox="1">
            <a:spLocks noChangeArrowheads="1"/>
          </p:cNvSpPr>
          <p:nvPr/>
        </p:nvSpPr>
        <p:spPr bwMode="auto">
          <a:xfrm>
            <a:off x="822366" y="509132"/>
            <a:ext cx="815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mj-ea"/>
                <a:ea typeface="+mj-ea"/>
              </a:rPr>
              <a:t>假设某时刻</a:t>
            </a:r>
            <a:r>
              <a:rPr lang="en-US" altLang="zh-CN" sz="2400" b="1" dirty="0">
                <a:latin typeface="+mj-ea"/>
                <a:ea typeface="+mj-ea"/>
              </a:rPr>
              <a:t>A</a:t>
            </a:r>
            <a:r>
              <a:rPr lang="en-US" altLang="zh-CN" b="1" baseline="-25000" dirty="0">
                <a:latin typeface="+mj-ea"/>
                <a:ea typeface="+mj-ea"/>
              </a:rPr>
              <a:t>k</a:t>
            </a:r>
            <a:r>
              <a:rPr lang="zh-CN" altLang="en-US" sz="2400" b="1" dirty="0">
                <a:latin typeface="+mj-ea"/>
                <a:ea typeface="+mj-ea"/>
              </a:rPr>
              <a:t>为</a:t>
            </a:r>
            <a:r>
              <a:rPr lang="en-US" altLang="zh-CN" sz="2400" b="1" dirty="0">
                <a:latin typeface="+mj-ea"/>
                <a:ea typeface="+mj-ea"/>
              </a:rPr>
              <a:t>5</a:t>
            </a:r>
            <a:r>
              <a:rPr lang="zh-CN" altLang="en-US" sz="2400" b="1" dirty="0">
                <a:latin typeface="+mj-ea"/>
                <a:ea typeface="+mj-ea"/>
              </a:rPr>
              <a:t>，</a:t>
            </a:r>
            <a:r>
              <a:rPr lang="en-US" altLang="zh-CN" sz="2400" b="1" dirty="0">
                <a:latin typeface="+mj-ea"/>
                <a:ea typeface="+mj-ea"/>
              </a:rPr>
              <a:t>A</a:t>
            </a:r>
            <a:r>
              <a:rPr lang="zh-CN" altLang="en-US" sz="2400" b="1" dirty="0">
                <a:latin typeface="+mj-ea"/>
                <a:ea typeface="+mj-ea"/>
              </a:rPr>
              <a:t>、</a:t>
            </a:r>
            <a:r>
              <a:rPr lang="en-US" altLang="zh-CN" sz="2400" b="1" dirty="0">
                <a:latin typeface="+mj-ea"/>
                <a:ea typeface="+mj-ea"/>
              </a:rPr>
              <a:t>B</a:t>
            </a:r>
            <a:r>
              <a:rPr lang="zh-CN" altLang="en-US" sz="2400" b="1" dirty="0">
                <a:latin typeface="+mj-ea"/>
                <a:ea typeface="+mj-ea"/>
              </a:rPr>
              <a:t>两个人同时在</a:t>
            </a:r>
            <a:r>
              <a:rPr lang="en-US" altLang="zh-CN" sz="2400" b="1" dirty="0">
                <a:latin typeface="+mj-ea"/>
                <a:ea typeface="+mj-ea"/>
              </a:rPr>
              <a:t>2</a:t>
            </a:r>
            <a:r>
              <a:rPr lang="zh-CN" altLang="en-US" sz="2400" b="1" dirty="0">
                <a:latin typeface="+mj-ea"/>
                <a:ea typeface="+mj-ea"/>
              </a:rPr>
              <a:t>号和</a:t>
            </a:r>
            <a:r>
              <a:rPr lang="en-US" altLang="zh-CN" sz="2400" b="1" dirty="0">
                <a:latin typeface="+mj-ea"/>
                <a:ea typeface="+mj-ea"/>
              </a:rPr>
              <a:t>3</a:t>
            </a:r>
            <a:r>
              <a:rPr lang="zh-CN" altLang="en-US" sz="2400" b="1" dirty="0">
                <a:latin typeface="+mj-ea"/>
                <a:ea typeface="+mj-ea"/>
              </a:rPr>
              <a:t>号窗口买票</a:t>
            </a:r>
          </a:p>
        </p:txBody>
      </p:sp>
    </p:spTree>
    <p:extLst>
      <p:ext uri="{BB962C8B-B14F-4D97-AF65-F5344CB8AC3E}">
        <p14:creationId xmlns:p14="http://schemas.microsoft.com/office/powerpoint/2010/main" val="4113042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43CBF4-67F7-4080-B841-593317FE4E65}"/>
              </a:ext>
            </a:extLst>
          </p:cNvPr>
          <p:cNvSpPr/>
          <p:nvPr/>
        </p:nvSpPr>
        <p:spPr>
          <a:xfrm>
            <a:off x="5582424" y="3541300"/>
            <a:ext cx="2623425" cy="3538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146" name="Rectangle 5">
            <a:extLst>
              <a:ext uri="{FF2B5EF4-FFF2-40B4-BE49-F238E27FC236}">
                <a16:creationId xmlns:a16="http://schemas.microsoft.com/office/drawing/2014/main" id="{9EA52F8E-CC36-44ED-BAB2-C7B7571FA5D5}"/>
              </a:ext>
            </a:extLst>
          </p:cNvPr>
          <p:cNvSpPr>
            <a:spLocks noChangeArrowheads="1"/>
          </p:cNvSpPr>
          <p:nvPr/>
        </p:nvSpPr>
        <p:spPr bwMode="auto">
          <a:xfrm>
            <a:off x="1143000" y="2590800"/>
            <a:ext cx="2667000" cy="19812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4147" name="Rectangle 2">
            <a:extLst>
              <a:ext uri="{FF2B5EF4-FFF2-40B4-BE49-F238E27FC236}">
                <a16:creationId xmlns:a16="http://schemas.microsoft.com/office/drawing/2014/main" id="{DEC16690-1169-497E-BAB6-66C00CBAC542}"/>
              </a:ext>
            </a:extLst>
          </p:cNvPr>
          <p:cNvSpPr>
            <a:spLocks noGrp="1" noChangeArrowheads="1"/>
          </p:cNvSpPr>
          <p:nvPr>
            <p:ph type="title"/>
          </p:nvPr>
        </p:nvSpPr>
        <p:spPr/>
        <p:txBody>
          <a:bodyPr/>
          <a:lstStyle/>
          <a:p>
            <a:pPr eaLnBrk="1" hangingPunct="1"/>
            <a:r>
              <a:rPr lang="zh-CN" altLang="en-US"/>
              <a:t>临界资源和临界区</a:t>
            </a:r>
          </a:p>
        </p:txBody>
      </p:sp>
      <p:sp>
        <p:nvSpPr>
          <p:cNvPr id="134148" name="Rectangle 4">
            <a:extLst>
              <a:ext uri="{FF2B5EF4-FFF2-40B4-BE49-F238E27FC236}">
                <a16:creationId xmlns:a16="http://schemas.microsoft.com/office/drawing/2014/main" id="{9EA81491-CAC6-4BD5-8EEC-DEACE6EDA62F}"/>
              </a:ext>
            </a:extLst>
          </p:cNvPr>
          <p:cNvSpPr>
            <a:spLocks noGrp="1" noChangeArrowheads="1"/>
          </p:cNvSpPr>
          <p:nvPr>
            <p:ph type="body" idx="1"/>
          </p:nvPr>
        </p:nvSpPr>
        <p:spPr>
          <a:xfrm>
            <a:off x="228600" y="1752600"/>
            <a:ext cx="4419600" cy="5016335"/>
          </a:xfrm>
          <a:solidFill>
            <a:srgbClr val="99CCFF"/>
          </a:solidFill>
          <a:ln>
            <a:solidFill>
              <a:schemeClr val="tx1"/>
            </a:solidFill>
            <a:miter lim="800000"/>
            <a:headEnd/>
            <a:tailEnd/>
          </a:ln>
        </p:spPr>
        <p:txBody>
          <a:bodyPr/>
          <a:lstStyle/>
          <a:p>
            <a:pPr eaLnBrk="1" hangingPunct="1">
              <a:lnSpc>
                <a:spcPct val="90000"/>
              </a:lnSpc>
              <a:buSzTx/>
              <a:buFont typeface="Wingdings" panose="05000000000000000000" pitchFamily="2" charset="2"/>
              <a:buNone/>
            </a:pPr>
            <a:r>
              <a:rPr lang="en-US" altLang="zh-CN" sz="2500" dirty="0"/>
              <a:t>  process Pi(</a:t>
            </a:r>
            <a:r>
              <a:rPr lang="en-US" altLang="zh-CN" sz="2500" dirty="0" err="1"/>
              <a:t>i</a:t>
            </a:r>
            <a:r>
              <a:rPr lang="en-US" altLang="zh-CN" sz="2500" dirty="0"/>
              <a:t>=1,2…)</a:t>
            </a:r>
          </a:p>
          <a:p>
            <a:pPr eaLnBrk="1" hangingPunct="1">
              <a:lnSpc>
                <a:spcPct val="90000"/>
              </a:lnSpc>
              <a:buSzTx/>
              <a:buFont typeface="Wingdings" panose="05000000000000000000" pitchFamily="2" charset="2"/>
              <a:buNone/>
            </a:pPr>
            <a:r>
              <a:rPr lang="en-US" altLang="zh-CN" sz="2500" dirty="0"/>
              <a:t>  begin</a:t>
            </a:r>
          </a:p>
          <a:p>
            <a:pPr eaLnBrk="1" hangingPunct="1">
              <a:lnSpc>
                <a:spcPct val="90000"/>
              </a:lnSpc>
              <a:buSzTx/>
              <a:buFont typeface="Wingdings" panose="05000000000000000000" pitchFamily="2" charset="2"/>
              <a:buNone/>
            </a:pPr>
            <a:r>
              <a:rPr lang="en-US" altLang="zh-CN" sz="2500" dirty="0"/>
              <a:t>     R</a:t>
            </a:r>
            <a:r>
              <a:rPr lang="en-US" altLang="zh-CN" sz="2200" baseline="-25000" dirty="0">
                <a:latin typeface="+mn-lt"/>
                <a:ea typeface="+mn-ea"/>
              </a:rPr>
              <a:t>i</a:t>
            </a:r>
            <a:r>
              <a:rPr lang="en-US" altLang="zh-CN" sz="2500" dirty="0"/>
              <a:t>:=A</a:t>
            </a:r>
            <a:r>
              <a:rPr lang="en-US" altLang="zh-CN" sz="2200" baseline="-25000" dirty="0">
                <a:latin typeface="+mn-lt"/>
                <a:ea typeface="+mn-ea"/>
              </a:rPr>
              <a:t>k</a:t>
            </a:r>
            <a:r>
              <a:rPr lang="en-US" altLang="zh-CN" sz="2500" dirty="0"/>
              <a:t>;</a:t>
            </a:r>
          </a:p>
          <a:p>
            <a:pPr lvl="1" eaLnBrk="1" hangingPunct="1">
              <a:lnSpc>
                <a:spcPct val="90000"/>
              </a:lnSpc>
              <a:buSzTx/>
              <a:buFont typeface="Wingdings" panose="05000000000000000000" pitchFamily="2" charset="2"/>
              <a:buNone/>
            </a:pPr>
            <a:r>
              <a:rPr lang="en-US" altLang="zh-CN" sz="2400" dirty="0"/>
              <a:t>   if R</a:t>
            </a:r>
            <a:r>
              <a:rPr lang="en-US" altLang="zh-CN" sz="2200" baseline="-25000" dirty="0">
                <a:latin typeface="+mn-lt"/>
                <a:ea typeface="+mn-ea"/>
              </a:rPr>
              <a:t>i</a:t>
            </a:r>
            <a:r>
              <a:rPr lang="en-US" altLang="zh-CN" sz="2400" dirty="0"/>
              <a:t>&gt;=1 then</a:t>
            </a:r>
          </a:p>
          <a:p>
            <a:pPr lvl="1" eaLnBrk="1" hangingPunct="1">
              <a:lnSpc>
                <a:spcPct val="90000"/>
              </a:lnSpc>
              <a:buSzTx/>
              <a:buFont typeface="Wingdings" panose="05000000000000000000" pitchFamily="2" charset="2"/>
              <a:buNone/>
            </a:pPr>
            <a:r>
              <a:rPr lang="en-US" altLang="zh-CN" sz="2400" dirty="0"/>
              <a:t>    begin</a:t>
            </a:r>
          </a:p>
          <a:p>
            <a:pPr lvl="1" eaLnBrk="1" hangingPunct="1">
              <a:lnSpc>
                <a:spcPct val="90000"/>
              </a:lnSpc>
              <a:buSzTx/>
              <a:buFont typeface="Wingdings" panose="05000000000000000000" pitchFamily="2" charset="2"/>
              <a:buNone/>
            </a:pPr>
            <a:r>
              <a:rPr lang="en-US" altLang="zh-CN" sz="2400" dirty="0"/>
              <a:t>        R</a:t>
            </a:r>
            <a:r>
              <a:rPr lang="en-US" altLang="zh-CN" sz="2200" baseline="-25000" dirty="0">
                <a:latin typeface="+mn-lt"/>
                <a:ea typeface="+mn-ea"/>
              </a:rPr>
              <a:t>i</a:t>
            </a:r>
            <a:r>
              <a:rPr lang="en-US" altLang="zh-CN" sz="2400" dirty="0"/>
              <a:t>:= R</a:t>
            </a:r>
            <a:r>
              <a:rPr lang="en-US" altLang="zh-CN" sz="2200" baseline="-25000" dirty="0">
                <a:latin typeface="+mn-lt"/>
                <a:ea typeface="+mn-ea"/>
              </a:rPr>
              <a:t>i</a:t>
            </a:r>
            <a:r>
              <a:rPr lang="en-US" altLang="zh-CN" sz="2400" dirty="0"/>
              <a:t> -1;</a:t>
            </a:r>
          </a:p>
          <a:p>
            <a:pPr lvl="1" eaLnBrk="1" hangingPunct="1">
              <a:lnSpc>
                <a:spcPct val="90000"/>
              </a:lnSpc>
              <a:buSzTx/>
              <a:buFont typeface="Wingdings" panose="05000000000000000000" pitchFamily="2" charset="2"/>
              <a:buNone/>
            </a:pPr>
            <a:r>
              <a:rPr lang="en-US" altLang="zh-CN" sz="2400" dirty="0"/>
              <a:t>        A</a:t>
            </a:r>
            <a:r>
              <a:rPr lang="en-US" altLang="zh-CN" sz="2200" baseline="-25000" dirty="0">
                <a:latin typeface="+mn-lt"/>
                <a:ea typeface="+mn-ea"/>
              </a:rPr>
              <a:t>k</a:t>
            </a:r>
            <a:r>
              <a:rPr lang="en-US" altLang="zh-CN" sz="2400" dirty="0"/>
              <a:t> = R</a:t>
            </a:r>
            <a:r>
              <a:rPr lang="en-US" altLang="zh-CN" sz="2200" baseline="-25000" dirty="0">
                <a:latin typeface="+mn-lt"/>
                <a:ea typeface="+mn-ea"/>
              </a:rPr>
              <a:t>i</a:t>
            </a:r>
          </a:p>
          <a:p>
            <a:pPr lvl="1" eaLnBrk="1" hangingPunct="1">
              <a:lnSpc>
                <a:spcPct val="90000"/>
              </a:lnSpc>
              <a:buSzTx/>
              <a:buFont typeface="Wingdings" panose="05000000000000000000" pitchFamily="2" charset="2"/>
              <a:buNone/>
            </a:pPr>
            <a:r>
              <a:rPr lang="en-US" altLang="zh-CN" sz="2400" dirty="0"/>
              <a:t>        </a:t>
            </a:r>
            <a:r>
              <a:rPr lang="zh-CN" altLang="en-US" sz="2400" dirty="0"/>
              <a:t>输出一张票；</a:t>
            </a:r>
          </a:p>
          <a:p>
            <a:pPr lvl="1" eaLnBrk="1" hangingPunct="1">
              <a:lnSpc>
                <a:spcPct val="90000"/>
              </a:lnSpc>
              <a:buSzTx/>
              <a:buFont typeface="Wingdings" panose="05000000000000000000" pitchFamily="2" charset="2"/>
              <a:buNone/>
            </a:pPr>
            <a:r>
              <a:rPr lang="zh-CN" altLang="en-US" sz="2400" dirty="0"/>
              <a:t>     </a:t>
            </a:r>
            <a:r>
              <a:rPr lang="en-US" altLang="zh-CN" sz="2400" dirty="0"/>
              <a:t>end;</a:t>
            </a:r>
          </a:p>
          <a:p>
            <a:pPr lvl="1" eaLnBrk="1" hangingPunct="1">
              <a:lnSpc>
                <a:spcPct val="90000"/>
              </a:lnSpc>
              <a:buSzTx/>
              <a:buFont typeface="Wingdings" panose="05000000000000000000" pitchFamily="2" charset="2"/>
              <a:buNone/>
            </a:pPr>
            <a:r>
              <a:rPr lang="en-US" altLang="zh-CN" sz="2400" dirty="0"/>
              <a:t>   else  </a:t>
            </a:r>
            <a:r>
              <a:rPr lang="zh-CN" altLang="en-US" sz="2400" dirty="0"/>
              <a:t>输出”票已售完“    </a:t>
            </a:r>
          </a:p>
          <a:p>
            <a:pPr lvl="1" eaLnBrk="1" hangingPunct="1">
              <a:lnSpc>
                <a:spcPct val="90000"/>
              </a:lnSpc>
              <a:buSzTx/>
              <a:buFont typeface="Wingdings" panose="05000000000000000000" pitchFamily="2" charset="2"/>
              <a:buNone/>
            </a:pPr>
            <a:r>
              <a:rPr lang="en-US" altLang="zh-CN" sz="2400" dirty="0"/>
              <a:t>end;</a:t>
            </a:r>
          </a:p>
        </p:txBody>
      </p:sp>
      <p:sp>
        <p:nvSpPr>
          <p:cNvPr id="134149" name="Text Box 6">
            <a:extLst>
              <a:ext uri="{FF2B5EF4-FFF2-40B4-BE49-F238E27FC236}">
                <a16:creationId xmlns:a16="http://schemas.microsoft.com/office/drawing/2014/main" id="{90C9668C-8553-4B30-88B1-A97256C3C4A9}"/>
              </a:ext>
            </a:extLst>
          </p:cNvPr>
          <p:cNvSpPr txBox="1">
            <a:spLocks noChangeArrowheads="1"/>
          </p:cNvSpPr>
          <p:nvPr/>
        </p:nvSpPr>
        <p:spPr bwMode="auto">
          <a:xfrm>
            <a:off x="4968856" y="1602715"/>
            <a:ext cx="3733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latin typeface="Comic Sans MS" panose="030F0702030302020204" pitchFamily="66" charset="0"/>
                <a:ea typeface="黑体" panose="02010609060101010101" pitchFamily="49" charset="-122"/>
              </a:rPr>
              <a:t>如果能保证一个进程在临界区执行时，不让另一个进程进入</a:t>
            </a:r>
            <a:r>
              <a:rPr lang="zh-CN" altLang="en-US" sz="2400" dirty="0">
                <a:solidFill>
                  <a:srgbClr val="CC0000"/>
                </a:solidFill>
                <a:latin typeface="Comic Sans MS" panose="030F0702030302020204" pitchFamily="66" charset="0"/>
                <a:ea typeface="黑体" panose="02010609060101010101" pitchFamily="49" charset="-122"/>
              </a:rPr>
              <a:t>相关的临界区</a:t>
            </a:r>
            <a:r>
              <a:rPr lang="zh-CN" altLang="en-US" sz="2400" dirty="0">
                <a:latin typeface="Comic Sans MS" panose="030F0702030302020204" pitchFamily="66" charset="0"/>
                <a:ea typeface="黑体" panose="02010609060101010101" pitchFamily="49" charset="-122"/>
              </a:rPr>
              <a:t>执行，即各进程对共享变量的访问是</a:t>
            </a:r>
            <a:r>
              <a:rPr lang="zh-CN" altLang="en-US" sz="2400" dirty="0">
                <a:solidFill>
                  <a:srgbClr val="CC0000"/>
                </a:solidFill>
                <a:latin typeface="Comic Sans MS" panose="030F0702030302020204" pitchFamily="66" charset="0"/>
                <a:ea typeface="黑体" panose="02010609060101010101" pitchFamily="49" charset="-122"/>
              </a:rPr>
              <a:t>互斥</a:t>
            </a:r>
            <a:r>
              <a:rPr lang="zh-CN" altLang="en-US" sz="2400" dirty="0">
                <a:latin typeface="Comic Sans MS" panose="030F0702030302020204" pitchFamily="66" charset="0"/>
                <a:ea typeface="黑体" panose="02010609060101010101" pitchFamily="49" charset="-122"/>
              </a:rPr>
              <a:t>的，就不会造成与时间有关的错误。</a:t>
            </a:r>
          </a:p>
        </p:txBody>
      </p:sp>
      <p:sp>
        <p:nvSpPr>
          <p:cNvPr id="134150" name="Rectangle 7">
            <a:extLst>
              <a:ext uri="{FF2B5EF4-FFF2-40B4-BE49-F238E27FC236}">
                <a16:creationId xmlns:a16="http://schemas.microsoft.com/office/drawing/2014/main" id="{13B969B6-D340-4009-AFF6-29D99C52DCD7}"/>
              </a:ext>
            </a:extLst>
          </p:cNvPr>
          <p:cNvSpPr>
            <a:spLocks noChangeArrowheads="1"/>
          </p:cNvSpPr>
          <p:nvPr/>
        </p:nvSpPr>
        <p:spPr bwMode="auto">
          <a:xfrm>
            <a:off x="685800" y="2833788"/>
            <a:ext cx="2743200" cy="22013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 name="TextBox 8">
            <a:extLst>
              <a:ext uri="{FF2B5EF4-FFF2-40B4-BE49-F238E27FC236}">
                <a16:creationId xmlns:a16="http://schemas.microsoft.com/office/drawing/2014/main" id="{430BC794-3EDD-43A5-BB9E-76CB15DCEADD}"/>
              </a:ext>
            </a:extLst>
          </p:cNvPr>
          <p:cNvSpPr txBox="1"/>
          <p:nvPr/>
        </p:nvSpPr>
        <p:spPr>
          <a:xfrm>
            <a:off x="2590800" y="2149475"/>
            <a:ext cx="1752600" cy="430213"/>
          </a:xfrm>
          <a:prstGeom prst="rect">
            <a:avLst/>
          </a:prstGeom>
          <a:noFill/>
        </p:spPr>
        <p:txBody>
          <a:bodyPr>
            <a:spAutoFit/>
          </a:bodyPr>
          <a:lstStyle/>
          <a:p>
            <a:pPr eaLnBrk="1" hangingPunct="1">
              <a:defRPr/>
            </a:pPr>
            <a:r>
              <a:rPr lang="zh-CN" altLang="en-US" sz="2200" b="1" dirty="0">
                <a:latin typeface="+mn-lt"/>
                <a:ea typeface="+mn-ea"/>
              </a:rPr>
              <a:t>临界资源 </a:t>
            </a:r>
            <a:r>
              <a:rPr lang="en-US" altLang="zh-CN" sz="2200" b="1" dirty="0">
                <a:solidFill>
                  <a:srgbClr val="FF0000"/>
                </a:solidFill>
                <a:latin typeface="+mn-lt"/>
                <a:ea typeface="+mn-ea"/>
              </a:rPr>
              <a:t>A</a:t>
            </a:r>
            <a:r>
              <a:rPr lang="en-US" altLang="zh-CN" sz="2200" b="1" baseline="-25000" dirty="0">
                <a:solidFill>
                  <a:srgbClr val="FF0000"/>
                </a:solidFill>
                <a:latin typeface="+mn-lt"/>
                <a:ea typeface="+mn-ea"/>
              </a:rPr>
              <a:t>k</a:t>
            </a:r>
          </a:p>
        </p:txBody>
      </p:sp>
      <p:sp>
        <p:nvSpPr>
          <p:cNvPr id="13" name="TextBox 12">
            <a:extLst>
              <a:ext uri="{FF2B5EF4-FFF2-40B4-BE49-F238E27FC236}">
                <a16:creationId xmlns:a16="http://schemas.microsoft.com/office/drawing/2014/main" id="{F0FA9B02-2291-4F18-859A-5302C0A6B376}"/>
              </a:ext>
            </a:extLst>
          </p:cNvPr>
          <p:cNvSpPr txBox="1"/>
          <p:nvPr/>
        </p:nvSpPr>
        <p:spPr>
          <a:xfrm>
            <a:off x="3810000" y="4191000"/>
            <a:ext cx="1371600" cy="430213"/>
          </a:xfrm>
          <a:prstGeom prst="rect">
            <a:avLst/>
          </a:prstGeom>
          <a:noFill/>
        </p:spPr>
        <p:txBody>
          <a:bodyPr>
            <a:spAutoFit/>
          </a:bodyPr>
          <a:lstStyle/>
          <a:p>
            <a:pPr eaLnBrk="1" hangingPunct="1">
              <a:defRPr/>
            </a:pPr>
            <a:r>
              <a:rPr lang="zh-CN" altLang="en-US" sz="2200" b="1" dirty="0">
                <a:latin typeface="+mn-lt"/>
                <a:ea typeface="+mn-ea"/>
              </a:rPr>
              <a:t>临界区</a:t>
            </a:r>
            <a:endParaRPr lang="en-US" altLang="zh-CN" sz="2200" b="1" dirty="0">
              <a:latin typeface="+mn-lt"/>
              <a:ea typeface="+mn-ea"/>
            </a:endParaRPr>
          </a:p>
        </p:txBody>
      </p:sp>
      <p:cxnSp>
        <p:nvCxnSpPr>
          <p:cNvPr id="17" name="直接箭头连接符 16">
            <a:extLst>
              <a:ext uri="{FF2B5EF4-FFF2-40B4-BE49-F238E27FC236}">
                <a16:creationId xmlns:a16="http://schemas.microsoft.com/office/drawing/2014/main" id="{F694FBE4-08FB-4A8F-8973-885AED0BC10E}"/>
              </a:ext>
            </a:extLst>
          </p:cNvPr>
          <p:cNvCxnSpPr/>
          <p:nvPr/>
        </p:nvCxnSpPr>
        <p:spPr>
          <a:xfrm flipH="1" flipV="1">
            <a:off x="3429000" y="3629025"/>
            <a:ext cx="914400" cy="638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30" name="Group 36">
            <a:extLst>
              <a:ext uri="{FF2B5EF4-FFF2-40B4-BE49-F238E27FC236}">
                <a16:creationId xmlns:a16="http://schemas.microsoft.com/office/drawing/2014/main" id="{45C9ECD9-7035-4327-8C2D-D478E6128890}"/>
              </a:ext>
            </a:extLst>
          </p:cNvPr>
          <p:cNvGrpSpPr>
            <a:grpSpLocks/>
          </p:cNvGrpSpPr>
          <p:nvPr/>
        </p:nvGrpSpPr>
        <p:grpSpPr bwMode="auto">
          <a:xfrm>
            <a:off x="2435205" y="4091751"/>
            <a:ext cx="6256338" cy="1166813"/>
            <a:chOff x="564" y="1226"/>
            <a:chExt cx="3941" cy="735"/>
          </a:xfrm>
          <a:solidFill>
            <a:srgbClr val="FFFF00"/>
          </a:solidFill>
        </p:grpSpPr>
        <p:sp>
          <p:nvSpPr>
            <p:cNvPr id="31" name="Rectangle 37">
              <a:extLst>
                <a:ext uri="{FF2B5EF4-FFF2-40B4-BE49-F238E27FC236}">
                  <a16:creationId xmlns:a16="http://schemas.microsoft.com/office/drawing/2014/main" id="{AA7D0A35-0830-44C3-8A5F-01705FFF2015}"/>
                </a:ext>
              </a:extLst>
            </p:cNvPr>
            <p:cNvSpPr>
              <a:spLocks noChangeArrowheads="1"/>
            </p:cNvSpPr>
            <p:nvPr/>
          </p:nvSpPr>
          <p:spPr bwMode="auto">
            <a:xfrm>
              <a:off x="564" y="1226"/>
              <a:ext cx="3941" cy="3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含义</a:t>
              </a:r>
              <a:r>
                <a:rPr lang="en-US" altLang="zh-CN" sz="2400" b="1" dirty="0"/>
                <a:t>1: </a:t>
              </a:r>
              <a:r>
                <a:rPr lang="zh-CN" altLang="en-US" sz="2400" b="1" dirty="0"/>
                <a:t>多个进程并发访问和操作共享数据</a:t>
              </a:r>
            </a:p>
          </p:txBody>
        </p:sp>
        <p:pic>
          <p:nvPicPr>
            <p:cNvPr id="32" name="Picture 38">
              <a:extLst>
                <a:ext uri="{FF2B5EF4-FFF2-40B4-BE49-F238E27FC236}">
                  <a16:creationId xmlns:a16="http://schemas.microsoft.com/office/drawing/2014/main" id="{45D93257-9990-449B-9656-0B088B59F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grpFill/>
          </p:spPr>
        </p:pic>
      </p:grpSp>
      <p:grpSp>
        <p:nvGrpSpPr>
          <p:cNvPr id="33" name="Group 39">
            <a:extLst>
              <a:ext uri="{FF2B5EF4-FFF2-40B4-BE49-F238E27FC236}">
                <a16:creationId xmlns:a16="http://schemas.microsoft.com/office/drawing/2014/main" id="{C8E78E0A-C096-43E0-B873-ECCB98A6232C}"/>
              </a:ext>
            </a:extLst>
          </p:cNvPr>
          <p:cNvGrpSpPr>
            <a:grpSpLocks/>
          </p:cNvGrpSpPr>
          <p:nvPr/>
        </p:nvGrpSpPr>
        <p:grpSpPr bwMode="auto">
          <a:xfrm>
            <a:off x="2417744" y="4866451"/>
            <a:ext cx="6256337" cy="925513"/>
            <a:chOff x="548" y="1378"/>
            <a:chExt cx="3941" cy="583"/>
          </a:xfrm>
          <a:solidFill>
            <a:srgbClr val="FFFF00"/>
          </a:solidFill>
        </p:grpSpPr>
        <p:sp>
          <p:nvSpPr>
            <p:cNvPr id="34" name="Rectangle 40">
              <a:extLst>
                <a:ext uri="{FF2B5EF4-FFF2-40B4-BE49-F238E27FC236}">
                  <a16:creationId xmlns:a16="http://schemas.microsoft.com/office/drawing/2014/main" id="{3BDBBE60-2FD9-4EBE-9B76-B360458DEA43}"/>
                </a:ext>
              </a:extLst>
            </p:cNvPr>
            <p:cNvSpPr>
              <a:spLocks noChangeArrowheads="1"/>
            </p:cNvSpPr>
            <p:nvPr/>
          </p:nvSpPr>
          <p:spPr bwMode="auto">
            <a:xfrm>
              <a:off x="548" y="1378"/>
              <a:ext cx="3941" cy="3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含义</a:t>
              </a:r>
              <a:r>
                <a:rPr lang="en-US" altLang="zh-CN" sz="2400" b="1" dirty="0"/>
                <a:t>2: </a:t>
              </a:r>
              <a:r>
                <a:rPr lang="zh-CN" altLang="en-US" sz="2400" b="1" dirty="0"/>
                <a:t>和时间有关就是和调度顺序有关</a:t>
              </a:r>
            </a:p>
          </p:txBody>
        </p:sp>
        <p:pic>
          <p:nvPicPr>
            <p:cNvPr id="35" name="Picture 41">
              <a:extLst>
                <a:ext uri="{FF2B5EF4-FFF2-40B4-BE49-F238E27FC236}">
                  <a16:creationId xmlns:a16="http://schemas.microsoft.com/office/drawing/2014/main" id="{1E26FA88-1A56-4613-A230-2EEC8A069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grpFill/>
          </p:spPr>
        </p:pic>
      </p:grpSp>
      <p:grpSp>
        <p:nvGrpSpPr>
          <p:cNvPr id="36" name="Group 42">
            <a:extLst>
              <a:ext uri="{FF2B5EF4-FFF2-40B4-BE49-F238E27FC236}">
                <a16:creationId xmlns:a16="http://schemas.microsoft.com/office/drawing/2014/main" id="{B25B40BA-1E47-4F6F-A90A-A8F3503431A3}"/>
              </a:ext>
            </a:extLst>
          </p:cNvPr>
          <p:cNvGrpSpPr>
            <a:grpSpLocks/>
          </p:cNvGrpSpPr>
          <p:nvPr/>
        </p:nvGrpSpPr>
        <p:grpSpPr bwMode="auto">
          <a:xfrm>
            <a:off x="2446319" y="5677199"/>
            <a:ext cx="6256337" cy="603250"/>
            <a:chOff x="571" y="1684"/>
            <a:chExt cx="3941" cy="380"/>
          </a:xfrm>
          <a:solidFill>
            <a:srgbClr val="FFFF00"/>
          </a:solidFill>
        </p:grpSpPr>
        <p:sp>
          <p:nvSpPr>
            <p:cNvPr id="37" name="Rectangle 43">
              <a:extLst>
                <a:ext uri="{FF2B5EF4-FFF2-40B4-BE49-F238E27FC236}">
                  <a16:creationId xmlns:a16="http://schemas.microsoft.com/office/drawing/2014/main" id="{346218AD-2BDC-4A91-AAD8-CEE49215697F}"/>
                </a:ext>
              </a:extLst>
            </p:cNvPr>
            <p:cNvSpPr>
              <a:spLocks noChangeArrowheads="1"/>
            </p:cNvSpPr>
            <p:nvPr/>
          </p:nvSpPr>
          <p:spPr bwMode="auto">
            <a:xfrm>
              <a:off x="571" y="1684"/>
              <a:ext cx="3941" cy="3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含义</a:t>
              </a:r>
              <a:r>
                <a:rPr lang="en-US" altLang="zh-CN" sz="2400" b="1" dirty="0"/>
                <a:t>3: </a:t>
              </a:r>
              <a:r>
                <a:rPr lang="zh-CN" altLang="en-US" sz="2400" b="1" dirty="0"/>
                <a:t>这样的错误非常难于调试</a:t>
              </a:r>
            </a:p>
          </p:txBody>
        </p:sp>
        <p:pic>
          <p:nvPicPr>
            <p:cNvPr id="38" name="Picture 44">
              <a:extLst>
                <a:ext uri="{FF2B5EF4-FFF2-40B4-BE49-F238E27FC236}">
                  <a16:creationId xmlns:a16="http://schemas.microsoft.com/office/drawing/2014/main" id="{3169118E-B511-46CA-A480-9217438F9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 y="1840"/>
              <a:ext cx="119" cy="121"/>
            </a:xfrm>
            <a:prstGeom prst="rect">
              <a:avLst/>
            </a:prstGeom>
            <a:grp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dissolv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2757A5F0-2A32-4667-A208-5CF545B90ED6}"/>
              </a:ext>
            </a:extLst>
          </p:cNvPr>
          <p:cNvSpPr>
            <a:spLocks noGrp="1" noChangeArrowheads="1"/>
          </p:cNvSpPr>
          <p:nvPr>
            <p:ph type="title"/>
          </p:nvPr>
        </p:nvSpPr>
        <p:spPr/>
        <p:txBody>
          <a:bodyPr/>
          <a:lstStyle/>
          <a:p>
            <a:r>
              <a:rPr lang="zh-CN" altLang="en-US" dirty="0"/>
              <a:t>避免“与时间有关错误”的一个尝试</a:t>
            </a:r>
          </a:p>
        </p:txBody>
      </p:sp>
      <p:sp>
        <p:nvSpPr>
          <p:cNvPr id="172035" name="Rectangle 3">
            <a:extLst>
              <a:ext uri="{FF2B5EF4-FFF2-40B4-BE49-F238E27FC236}">
                <a16:creationId xmlns:a16="http://schemas.microsoft.com/office/drawing/2014/main" id="{204C457E-CC27-4FF6-85BE-478BA1E5901C}"/>
              </a:ext>
            </a:extLst>
          </p:cNvPr>
          <p:cNvSpPr>
            <a:spLocks noChangeArrowheads="1"/>
          </p:cNvSpPr>
          <p:nvPr/>
        </p:nvSpPr>
        <p:spPr bwMode="auto">
          <a:xfrm>
            <a:off x="393700" y="1264642"/>
            <a:ext cx="3315781"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r>
              <a:rPr lang="zh-CN" altLang="en-US" dirty="0">
                <a:solidFill>
                  <a:srgbClr val="FF0000"/>
                </a:solidFill>
              </a:rPr>
              <a:t>生产者消费者在写</a:t>
            </a:r>
            <a:r>
              <a:rPr lang="en-US" altLang="zh-CN" dirty="0">
                <a:solidFill>
                  <a:srgbClr val="FF0000"/>
                </a:solidFill>
              </a:rPr>
              <a:t>counter</a:t>
            </a:r>
            <a:r>
              <a:rPr lang="zh-CN" altLang="en-US" dirty="0">
                <a:solidFill>
                  <a:srgbClr val="FF0000"/>
                </a:solidFill>
              </a:rPr>
              <a:t>时阻断其他进程访问</a:t>
            </a:r>
            <a:r>
              <a:rPr lang="en-US" altLang="zh-CN" dirty="0">
                <a:solidFill>
                  <a:srgbClr val="FF0000"/>
                </a:solidFill>
              </a:rPr>
              <a:t>counter</a:t>
            </a:r>
          </a:p>
        </p:txBody>
      </p:sp>
      <p:grpSp>
        <p:nvGrpSpPr>
          <p:cNvPr id="172044" name="Group 12">
            <a:extLst>
              <a:ext uri="{FF2B5EF4-FFF2-40B4-BE49-F238E27FC236}">
                <a16:creationId xmlns:a16="http://schemas.microsoft.com/office/drawing/2014/main" id="{E4FC9C2D-59B8-4A96-9970-E73DB19F8973}"/>
              </a:ext>
            </a:extLst>
          </p:cNvPr>
          <p:cNvGrpSpPr>
            <a:grpSpLocks/>
          </p:cNvGrpSpPr>
          <p:nvPr/>
        </p:nvGrpSpPr>
        <p:grpSpPr bwMode="auto">
          <a:xfrm>
            <a:off x="304800" y="3276600"/>
            <a:ext cx="3810000" cy="2819400"/>
            <a:chOff x="3504" y="1680"/>
            <a:chExt cx="2256" cy="1776"/>
          </a:xfrm>
        </p:grpSpPr>
        <p:sp>
          <p:nvSpPr>
            <p:cNvPr id="172045" name="Rectangle 13">
              <a:extLst>
                <a:ext uri="{FF2B5EF4-FFF2-40B4-BE49-F238E27FC236}">
                  <a16:creationId xmlns:a16="http://schemas.microsoft.com/office/drawing/2014/main" id="{A6244B46-44F0-4FD9-9DAD-28F8F59B2949}"/>
                </a:ext>
              </a:extLst>
            </p:cNvPr>
            <p:cNvSpPr>
              <a:spLocks noChangeArrowheads="1"/>
            </p:cNvSpPr>
            <p:nvPr/>
          </p:nvSpPr>
          <p:spPr bwMode="auto">
            <a:xfrm>
              <a:off x="3552" y="1968"/>
              <a:ext cx="1968" cy="148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6" name="Text Box 14">
              <a:extLst>
                <a:ext uri="{FF2B5EF4-FFF2-40B4-BE49-F238E27FC236}">
                  <a16:creationId xmlns:a16="http://schemas.microsoft.com/office/drawing/2014/main" id="{B2AE3E38-06F6-4F07-B951-708E7063AD79}"/>
                </a:ext>
              </a:extLst>
            </p:cNvPr>
            <p:cNvSpPr txBox="1">
              <a:spLocks noChangeArrowheads="1"/>
            </p:cNvSpPr>
            <p:nvPr/>
          </p:nvSpPr>
          <p:spPr bwMode="auto">
            <a:xfrm>
              <a:off x="3552" y="1968"/>
              <a:ext cx="2208"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000" dirty="0" err="1">
                  <a:latin typeface="Tahoma" panose="020B0604030504040204" pitchFamily="34" charset="0"/>
                </a:rPr>
                <a:t>P.register</a:t>
              </a:r>
              <a:r>
                <a:rPr lang="en-US" altLang="zh-CN" sz="2000" dirty="0">
                  <a:latin typeface="Tahoma" panose="020B0604030504040204" pitchFamily="34" charset="0"/>
                </a:rPr>
                <a:t> = counter; </a:t>
              </a:r>
            </a:p>
            <a:p>
              <a:pPr>
                <a:spcBef>
                  <a:spcPct val="20000"/>
                </a:spcBef>
              </a:pPr>
              <a:r>
                <a:rPr lang="en-US" altLang="zh-CN" sz="2000" dirty="0" err="1">
                  <a:latin typeface="Tahoma" panose="020B0604030504040204" pitchFamily="34" charset="0"/>
                </a:rPr>
                <a:t>P.register</a:t>
              </a:r>
              <a:r>
                <a:rPr lang="en-US" altLang="zh-CN" sz="2000" dirty="0">
                  <a:latin typeface="Tahoma" panose="020B0604030504040204" pitchFamily="34" charset="0"/>
                </a:rPr>
                <a:t> = </a:t>
              </a:r>
              <a:r>
                <a:rPr lang="en-US" altLang="zh-CN" sz="2000" dirty="0" err="1">
                  <a:latin typeface="Tahoma" panose="020B0604030504040204" pitchFamily="34" charset="0"/>
                </a:rPr>
                <a:t>P.register</a:t>
              </a:r>
              <a:r>
                <a:rPr lang="en-US" altLang="zh-CN" sz="2000" dirty="0">
                  <a:latin typeface="Tahoma" panose="020B0604030504040204" pitchFamily="34" charset="0"/>
                </a:rPr>
                <a:t> + 1;</a:t>
              </a:r>
            </a:p>
            <a:p>
              <a:pPr>
                <a:spcBef>
                  <a:spcPct val="20000"/>
                </a:spcBef>
              </a:pPr>
              <a:r>
                <a:rPr lang="en-US" altLang="zh-CN" sz="2000" dirty="0" err="1">
                  <a:latin typeface="Tahoma" panose="020B0604030504040204" pitchFamily="34" charset="0"/>
                </a:rPr>
                <a:t>C.register</a:t>
              </a:r>
              <a:r>
                <a:rPr lang="en-US" altLang="zh-CN" sz="2000" dirty="0">
                  <a:latin typeface="Tahoma" panose="020B0604030504040204" pitchFamily="34" charset="0"/>
                </a:rPr>
                <a:t> = counter; </a:t>
              </a:r>
            </a:p>
            <a:p>
              <a:pPr>
                <a:spcBef>
                  <a:spcPct val="20000"/>
                </a:spcBef>
              </a:pPr>
              <a:r>
                <a:rPr lang="en-US" altLang="zh-CN" sz="2000" dirty="0" err="1">
                  <a:latin typeface="Tahoma" panose="020B0604030504040204" pitchFamily="34" charset="0"/>
                </a:rPr>
                <a:t>C.register</a:t>
              </a:r>
              <a:r>
                <a:rPr lang="en-US" altLang="zh-CN" sz="2000" dirty="0">
                  <a:latin typeface="Tahoma" panose="020B0604030504040204" pitchFamily="34" charset="0"/>
                </a:rPr>
                <a:t> = </a:t>
              </a:r>
              <a:r>
                <a:rPr lang="en-US" altLang="zh-CN" sz="2000" dirty="0" err="1">
                  <a:latin typeface="Tahoma" panose="020B0604030504040204" pitchFamily="34" charset="0"/>
                </a:rPr>
                <a:t>C.register</a:t>
              </a:r>
              <a:r>
                <a:rPr lang="en-US" altLang="zh-CN" sz="2000" dirty="0">
                  <a:latin typeface="Tahoma" panose="020B0604030504040204" pitchFamily="34" charset="0"/>
                </a:rPr>
                <a:t> - 1;</a:t>
              </a:r>
            </a:p>
            <a:p>
              <a:pPr>
                <a:spcBef>
                  <a:spcPct val="20000"/>
                </a:spcBef>
              </a:pPr>
              <a:r>
                <a:rPr lang="en-US" altLang="zh-CN" sz="2000" dirty="0">
                  <a:latin typeface="Tahoma" panose="020B0604030504040204" pitchFamily="34" charset="0"/>
                </a:rPr>
                <a:t>counter = </a:t>
              </a:r>
              <a:r>
                <a:rPr lang="en-US" altLang="zh-CN" sz="2000" dirty="0" err="1">
                  <a:latin typeface="Tahoma" panose="020B0604030504040204" pitchFamily="34" charset="0"/>
                </a:rPr>
                <a:t>P.register</a:t>
              </a:r>
              <a:r>
                <a:rPr lang="en-US" altLang="zh-CN" sz="2000" dirty="0">
                  <a:latin typeface="Tahoma" panose="020B0604030504040204" pitchFamily="34" charset="0"/>
                </a:rPr>
                <a:t>;</a:t>
              </a:r>
            </a:p>
            <a:p>
              <a:pPr>
                <a:spcBef>
                  <a:spcPct val="20000"/>
                </a:spcBef>
              </a:pPr>
              <a:r>
                <a:rPr lang="en-US" altLang="zh-CN" sz="2000" dirty="0">
                  <a:latin typeface="Tahoma" panose="020B0604030504040204" pitchFamily="34" charset="0"/>
                </a:rPr>
                <a:t>counter = </a:t>
              </a:r>
              <a:r>
                <a:rPr lang="en-US" altLang="zh-CN" sz="2000" dirty="0" err="1">
                  <a:latin typeface="Tahoma" panose="020B0604030504040204" pitchFamily="34" charset="0"/>
                </a:rPr>
                <a:t>C.register</a:t>
              </a:r>
              <a:r>
                <a:rPr lang="en-US" altLang="zh-CN" sz="2000" dirty="0">
                  <a:latin typeface="Tahoma" panose="020B0604030504040204" pitchFamily="34" charset="0"/>
                </a:rPr>
                <a:t>;</a:t>
              </a:r>
            </a:p>
          </p:txBody>
        </p:sp>
        <p:sp>
          <p:nvSpPr>
            <p:cNvPr id="172047" name="Rectangle 15">
              <a:extLst>
                <a:ext uri="{FF2B5EF4-FFF2-40B4-BE49-F238E27FC236}">
                  <a16:creationId xmlns:a16="http://schemas.microsoft.com/office/drawing/2014/main" id="{714587C8-FC18-42CB-AE48-5614FB084998}"/>
                </a:ext>
              </a:extLst>
            </p:cNvPr>
            <p:cNvSpPr>
              <a:spLocks noChangeArrowheads="1"/>
            </p:cNvSpPr>
            <p:nvPr/>
          </p:nvSpPr>
          <p:spPr bwMode="auto">
            <a:xfrm>
              <a:off x="3504" y="1680"/>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一个可能的执行序列</a:t>
              </a:r>
            </a:p>
          </p:txBody>
        </p:sp>
      </p:grpSp>
      <p:sp>
        <p:nvSpPr>
          <p:cNvPr id="172053" name="Rectangle 21">
            <a:extLst>
              <a:ext uri="{FF2B5EF4-FFF2-40B4-BE49-F238E27FC236}">
                <a16:creationId xmlns:a16="http://schemas.microsoft.com/office/drawing/2014/main" id="{FF260757-4D56-45D0-A12F-8A46F6BB42AB}"/>
              </a:ext>
            </a:extLst>
          </p:cNvPr>
          <p:cNvSpPr>
            <a:spLocks noChangeArrowheads="1"/>
          </p:cNvSpPr>
          <p:nvPr/>
        </p:nvSpPr>
        <p:spPr bwMode="auto">
          <a:xfrm>
            <a:off x="4419600" y="10239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生产者</a:t>
            </a:r>
            <a:r>
              <a:rPr lang="en-US" altLang="zh-CN" sz="2000" b="1">
                <a:solidFill>
                  <a:srgbClr val="000066"/>
                </a:solidFill>
              </a:rPr>
              <a:t>P</a:t>
            </a:r>
          </a:p>
        </p:txBody>
      </p:sp>
      <p:sp>
        <p:nvSpPr>
          <p:cNvPr id="172054" name="Rectangle 22">
            <a:extLst>
              <a:ext uri="{FF2B5EF4-FFF2-40B4-BE49-F238E27FC236}">
                <a16:creationId xmlns:a16="http://schemas.microsoft.com/office/drawing/2014/main" id="{F47D3DC5-41EB-4432-B344-C35B387F3277}"/>
              </a:ext>
            </a:extLst>
          </p:cNvPr>
          <p:cNvSpPr>
            <a:spLocks noChangeArrowheads="1"/>
          </p:cNvSpPr>
          <p:nvPr/>
        </p:nvSpPr>
        <p:spPr bwMode="auto">
          <a:xfrm>
            <a:off x="5105400" y="1862138"/>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err="1">
                <a:latin typeface="Tahoma" panose="020B0604030504040204" pitchFamily="34" charset="0"/>
              </a:rPr>
              <a:t>P.register</a:t>
            </a:r>
            <a:r>
              <a:rPr lang="en-US" altLang="zh-CN" sz="2000" dirty="0">
                <a:latin typeface="Tahoma" panose="020B0604030504040204" pitchFamily="34" charset="0"/>
              </a:rPr>
              <a:t> = counter; </a:t>
            </a:r>
          </a:p>
          <a:p>
            <a:r>
              <a:rPr lang="en-US" altLang="zh-CN" sz="2000" dirty="0" err="1">
                <a:latin typeface="Tahoma" panose="020B0604030504040204" pitchFamily="34" charset="0"/>
              </a:rPr>
              <a:t>P.register</a:t>
            </a:r>
            <a:r>
              <a:rPr lang="en-US" altLang="zh-CN" sz="2000" dirty="0">
                <a:latin typeface="Tahoma" panose="020B0604030504040204" pitchFamily="34" charset="0"/>
              </a:rPr>
              <a:t> = </a:t>
            </a:r>
            <a:r>
              <a:rPr lang="en-US" altLang="zh-CN" sz="2000" dirty="0" err="1">
                <a:latin typeface="Tahoma" panose="020B0604030504040204" pitchFamily="34" charset="0"/>
              </a:rPr>
              <a:t>P.register</a:t>
            </a:r>
            <a:r>
              <a:rPr lang="en-US" altLang="zh-CN" sz="2000" dirty="0">
                <a:latin typeface="Tahoma" panose="020B0604030504040204" pitchFamily="34" charset="0"/>
              </a:rPr>
              <a:t> + 1;</a:t>
            </a:r>
          </a:p>
        </p:txBody>
      </p:sp>
      <p:grpSp>
        <p:nvGrpSpPr>
          <p:cNvPr id="172059" name="Group 27">
            <a:extLst>
              <a:ext uri="{FF2B5EF4-FFF2-40B4-BE49-F238E27FC236}">
                <a16:creationId xmlns:a16="http://schemas.microsoft.com/office/drawing/2014/main" id="{BAFEA705-AA45-4C4C-A7AF-CBF872FFBF42}"/>
              </a:ext>
            </a:extLst>
          </p:cNvPr>
          <p:cNvGrpSpPr>
            <a:grpSpLocks/>
          </p:cNvGrpSpPr>
          <p:nvPr/>
        </p:nvGrpSpPr>
        <p:grpSpPr bwMode="auto">
          <a:xfrm>
            <a:off x="4876800" y="1404938"/>
            <a:ext cx="2438400" cy="533400"/>
            <a:chOff x="3552" y="1968"/>
            <a:chExt cx="1536" cy="336"/>
          </a:xfrm>
        </p:grpSpPr>
        <p:sp>
          <p:nvSpPr>
            <p:cNvPr id="172056" name="Rectangle 24">
              <a:extLst>
                <a:ext uri="{FF2B5EF4-FFF2-40B4-BE49-F238E27FC236}">
                  <a16:creationId xmlns:a16="http://schemas.microsoft.com/office/drawing/2014/main" id="{F9837853-FBEF-4FED-9DC8-C1EB09DEA02B}"/>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58" name="Text Box 26">
              <a:extLst>
                <a:ext uri="{FF2B5EF4-FFF2-40B4-BE49-F238E27FC236}">
                  <a16:creationId xmlns:a16="http://schemas.microsoft.com/office/drawing/2014/main" id="{87BB7966-3D4E-4918-99D5-8D343732112D}"/>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Courier New" panose="02070309020205020404" pitchFamily="49" charset="0"/>
                </a:rPr>
                <a:t>给</a:t>
              </a:r>
              <a:r>
                <a:rPr lang="en-US" altLang="zh-CN" sz="2000" b="1">
                  <a:solidFill>
                    <a:srgbClr val="FF0000"/>
                  </a:solidFill>
                  <a:latin typeface="Courier New" panose="02070309020205020404" pitchFamily="49" charset="0"/>
                </a:rPr>
                <a:t>counter</a:t>
              </a:r>
              <a:r>
                <a:rPr lang="zh-CN" altLang="en-US" sz="2000" b="1">
                  <a:solidFill>
                    <a:srgbClr val="FF0000"/>
                  </a:solidFill>
                  <a:latin typeface="Courier New" panose="02070309020205020404" pitchFamily="49" charset="0"/>
                </a:rPr>
                <a:t>上锁</a:t>
              </a:r>
            </a:p>
          </p:txBody>
        </p:sp>
      </p:grpSp>
      <p:sp>
        <p:nvSpPr>
          <p:cNvPr id="172060" name="Rectangle 28">
            <a:extLst>
              <a:ext uri="{FF2B5EF4-FFF2-40B4-BE49-F238E27FC236}">
                <a16:creationId xmlns:a16="http://schemas.microsoft.com/office/drawing/2014/main" id="{51B787D4-36F0-4E40-8BA3-06F28A322E63}"/>
              </a:ext>
            </a:extLst>
          </p:cNvPr>
          <p:cNvSpPr>
            <a:spLocks noChangeArrowheads="1"/>
          </p:cNvSpPr>
          <p:nvPr/>
        </p:nvSpPr>
        <p:spPr bwMode="auto">
          <a:xfrm>
            <a:off x="4419600" y="2455863"/>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消费者</a:t>
            </a:r>
            <a:r>
              <a:rPr lang="en-US" altLang="zh-CN" sz="2000" b="1">
                <a:solidFill>
                  <a:srgbClr val="000066"/>
                </a:solidFill>
              </a:rPr>
              <a:t>C</a:t>
            </a:r>
          </a:p>
        </p:txBody>
      </p:sp>
      <p:sp>
        <p:nvSpPr>
          <p:cNvPr id="172061" name="Rectangle 29">
            <a:extLst>
              <a:ext uri="{FF2B5EF4-FFF2-40B4-BE49-F238E27FC236}">
                <a16:creationId xmlns:a16="http://schemas.microsoft.com/office/drawing/2014/main" id="{11CC2F85-6F67-4293-B92C-DA86AA571991}"/>
              </a:ext>
            </a:extLst>
          </p:cNvPr>
          <p:cNvSpPr>
            <a:spLocks noChangeArrowheads="1"/>
          </p:cNvSpPr>
          <p:nvPr/>
        </p:nvSpPr>
        <p:spPr bwMode="auto">
          <a:xfrm>
            <a:off x="5105400" y="3551238"/>
            <a:ext cx="350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ahoma" panose="020B0604030504040204" pitchFamily="34" charset="0"/>
              </a:rPr>
              <a:t>counter = P.register; </a:t>
            </a:r>
          </a:p>
        </p:txBody>
      </p:sp>
      <p:grpSp>
        <p:nvGrpSpPr>
          <p:cNvPr id="172062" name="Group 30">
            <a:extLst>
              <a:ext uri="{FF2B5EF4-FFF2-40B4-BE49-F238E27FC236}">
                <a16:creationId xmlns:a16="http://schemas.microsoft.com/office/drawing/2014/main" id="{DAA7F59B-859C-4521-8966-1E600F2C6C65}"/>
              </a:ext>
            </a:extLst>
          </p:cNvPr>
          <p:cNvGrpSpPr>
            <a:grpSpLocks/>
          </p:cNvGrpSpPr>
          <p:nvPr/>
        </p:nvGrpSpPr>
        <p:grpSpPr bwMode="auto">
          <a:xfrm>
            <a:off x="4876800" y="2852738"/>
            <a:ext cx="2438400" cy="533400"/>
            <a:chOff x="3552" y="1968"/>
            <a:chExt cx="1536" cy="336"/>
          </a:xfrm>
        </p:grpSpPr>
        <p:sp>
          <p:nvSpPr>
            <p:cNvPr id="172063" name="Rectangle 31">
              <a:extLst>
                <a:ext uri="{FF2B5EF4-FFF2-40B4-BE49-F238E27FC236}">
                  <a16:creationId xmlns:a16="http://schemas.microsoft.com/office/drawing/2014/main" id="{2DC7401A-E145-4574-9BF1-1E857B22E665}"/>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64" name="Text Box 32">
              <a:extLst>
                <a:ext uri="{FF2B5EF4-FFF2-40B4-BE49-F238E27FC236}">
                  <a16:creationId xmlns:a16="http://schemas.microsoft.com/office/drawing/2014/main" id="{880C6E5B-BDF0-41CB-BF0C-35AF0FA8CD0F}"/>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Courier New" panose="02070309020205020404" pitchFamily="49" charset="0"/>
                </a:rPr>
                <a:t>检查</a:t>
              </a:r>
              <a:r>
                <a:rPr lang="en-US" altLang="zh-CN" sz="2000" b="1" dirty="0">
                  <a:solidFill>
                    <a:srgbClr val="FF0000"/>
                  </a:solidFill>
                  <a:latin typeface="Courier New" panose="02070309020205020404" pitchFamily="49" charset="0"/>
                </a:rPr>
                <a:t>counter</a:t>
              </a:r>
              <a:r>
                <a:rPr lang="zh-CN" altLang="en-US" sz="2000" b="1" dirty="0">
                  <a:solidFill>
                    <a:srgbClr val="FF0000"/>
                  </a:solidFill>
                  <a:latin typeface="Courier New" panose="02070309020205020404" pitchFamily="49" charset="0"/>
                </a:rPr>
                <a:t>锁</a:t>
              </a:r>
            </a:p>
          </p:txBody>
        </p:sp>
      </p:grpSp>
      <p:sp>
        <p:nvSpPr>
          <p:cNvPr id="172065" name="Rectangle 33">
            <a:extLst>
              <a:ext uri="{FF2B5EF4-FFF2-40B4-BE49-F238E27FC236}">
                <a16:creationId xmlns:a16="http://schemas.microsoft.com/office/drawing/2014/main" id="{F91B0ED2-CB1E-4ECE-9422-1C198C101219}"/>
              </a:ext>
            </a:extLst>
          </p:cNvPr>
          <p:cNvSpPr>
            <a:spLocks noChangeArrowheads="1"/>
          </p:cNvSpPr>
          <p:nvPr/>
        </p:nvSpPr>
        <p:spPr bwMode="auto">
          <a:xfrm>
            <a:off x="4419600" y="33861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生产者</a:t>
            </a:r>
            <a:r>
              <a:rPr lang="en-US" altLang="zh-CN" sz="2000" b="1">
                <a:solidFill>
                  <a:srgbClr val="000066"/>
                </a:solidFill>
              </a:rPr>
              <a:t>P</a:t>
            </a:r>
          </a:p>
        </p:txBody>
      </p:sp>
      <p:grpSp>
        <p:nvGrpSpPr>
          <p:cNvPr id="172066" name="Group 34">
            <a:extLst>
              <a:ext uri="{FF2B5EF4-FFF2-40B4-BE49-F238E27FC236}">
                <a16:creationId xmlns:a16="http://schemas.microsoft.com/office/drawing/2014/main" id="{EB4B6688-3959-4B34-9765-295D34610C5F}"/>
              </a:ext>
            </a:extLst>
          </p:cNvPr>
          <p:cNvGrpSpPr>
            <a:grpSpLocks/>
          </p:cNvGrpSpPr>
          <p:nvPr/>
        </p:nvGrpSpPr>
        <p:grpSpPr bwMode="auto">
          <a:xfrm>
            <a:off x="4876800" y="3919538"/>
            <a:ext cx="2438400" cy="533400"/>
            <a:chOff x="3552" y="1968"/>
            <a:chExt cx="1536" cy="336"/>
          </a:xfrm>
        </p:grpSpPr>
        <p:sp>
          <p:nvSpPr>
            <p:cNvPr id="172067" name="Rectangle 35">
              <a:extLst>
                <a:ext uri="{FF2B5EF4-FFF2-40B4-BE49-F238E27FC236}">
                  <a16:creationId xmlns:a16="http://schemas.microsoft.com/office/drawing/2014/main" id="{BD8DC274-019A-424F-B4D0-E7A52F0AA929}"/>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68" name="Text Box 36">
              <a:extLst>
                <a:ext uri="{FF2B5EF4-FFF2-40B4-BE49-F238E27FC236}">
                  <a16:creationId xmlns:a16="http://schemas.microsoft.com/office/drawing/2014/main" id="{BCA778AE-8920-4768-AA94-3FFB70E08C6E}"/>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Courier New" panose="02070309020205020404" pitchFamily="49" charset="0"/>
                </a:rPr>
                <a:t>给</a:t>
              </a:r>
              <a:r>
                <a:rPr lang="en-US" altLang="zh-CN" sz="2000" b="1">
                  <a:solidFill>
                    <a:srgbClr val="FF0000"/>
                  </a:solidFill>
                  <a:latin typeface="Courier New" panose="02070309020205020404" pitchFamily="49" charset="0"/>
                </a:rPr>
                <a:t>counter</a:t>
              </a:r>
              <a:r>
                <a:rPr lang="zh-CN" altLang="en-US" sz="2000" b="1">
                  <a:solidFill>
                    <a:srgbClr val="FF0000"/>
                  </a:solidFill>
                  <a:latin typeface="Courier New" panose="02070309020205020404" pitchFamily="49" charset="0"/>
                </a:rPr>
                <a:t>开锁</a:t>
              </a:r>
            </a:p>
          </p:txBody>
        </p:sp>
      </p:grpSp>
      <p:sp>
        <p:nvSpPr>
          <p:cNvPr id="172069" name="Rectangle 37">
            <a:extLst>
              <a:ext uri="{FF2B5EF4-FFF2-40B4-BE49-F238E27FC236}">
                <a16:creationId xmlns:a16="http://schemas.microsoft.com/office/drawing/2014/main" id="{492E8599-FE82-489C-BD74-B222E4813837}"/>
              </a:ext>
            </a:extLst>
          </p:cNvPr>
          <p:cNvSpPr>
            <a:spLocks noChangeArrowheads="1"/>
          </p:cNvSpPr>
          <p:nvPr/>
        </p:nvSpPr>
        <p:spPr bwMode="auto">
          <a:xfrm>
            <a:off x="4419600" y="43767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0066"/>
                </a:solidFill>
              </a:rPr>
              <a:t>消费者</a:t>
            </a:r>
            <a:r>
              <a:rPr lang="en-US" altLang="zh-CN" sz="2000" b="1">
                <a:solidFill>
                  <a:srgbClr val="000066"/>
                </a:solidFill>
              </a:rPr>
              <a:t>C</a:t>
            </a:r>
          </a:p>
        </p:txBody>
      </p:sp>
      <p:sp>
        <p:nvSpPr>
          <p:cNvPr id="172070" name="Rectangle 38">
            <a:extLst>
              <a:ext uri="{FF2B5EF4-FFF2-40B4-BE49-F238E27FC236}">
                <a16:creationId xmlns:a16="http://schemas.microsoft.com/office/drawing/2014/main" id="{16E4019E-E757-4C16-817F-679192B80D96}"/>
              </a:ext>
            </a:extLst>
          </p:cNvPr>
          <p:cNvSpPr>
            <a:spLocks noChangeArrowheads="1"/>
          </p:cNvSpPr>
          <p:nvPr/>
        </p:nvSpPr>
        <p:spPr bwMode="auto">
          <a:xfrm>
            <a:off x="5105400" y="5275263"/>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ahoma" panose="020B0604030504040204" pitchFamily="34" charset="0"/>
              </a:rPr>
              <a:t>C.register = counter; </a:t>
            </a:r>
          </a:p>
          <a:p>
            <a:r>
              <a:rPr lang="en-US" altLang="zh-CN" sz="2000">
                <a:latin typeface="Tahoma" panose="020B0604030504040204" pitchFamily="34" charset="0"/>
              </a:rPr>
              <a:t>C.register = C.register - 1;</a:t>
            </a:r>
          </a:p>
          <a:p>
            <a:r>
              <a:rPr lang="en-US" altLang="zh-CN" sz="2000">
                <a:latin typeface="Tahoma" panose="020B0604030504040204" pitchFamily="34" charset="0"/>
              </a:rPr>
              <a:t>counter = C.register;</a:t>
            </a:r>
          </a:p>
        </p:txBody>
      </p:sp>
      <p:grpSp>
        <p:nvGrpSpPr>
          <p:cNvPr id="172071" name="Group 39">
            <a:extLst>
              <a:ext uri="{FF2B5EF4-FFF2-40B4-BE49-F238E27FC236}">
                <a16:creationId xmlns:a16="http://schemas.microsoft.com/office/drawing/2014/main" id="{9549EF68-914B-420E-8895-140C14FFEB0D}"/>
              </a:ext>
            </a:extLst>
          </p:cNvPr>
          <p:cNvGrpSpPr>
            <a:grpSpLocks/>
          </p:cNvGrpSpPr>
          <p:nvPr/>
        </p:nvGrpSpPr>
        <p:grpSpPr bwMode="auto">
          <a:xfrm>
            <a:off x="4876800" y="4757738"/>
            <a:ext cx="2438400" cy="533400"/>
            <a:chOff x="3552" y="1968"/>
            <a:chExt cx="1536" cy="336"/>
          </a:xfrm>
        </p:grpSpPr>
        <p:sp>
          <p:nvSpPr>
            <p:cNvPr id="172072" name="Rectangle 40">
              <a:extLst>
                <a:ext uri="{FF2B5EF4-FFF2-40B4-BE49-F238E27FC236}">
                  <a16:creationId xmlns:a16="http://schemas.microsoft.com/office/drawing/2014/main" id="{3B2755BE-481A-48B7-BC5B-3DC27B829109}"/>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73" name="Text Box 41">
              <a:extLst>
                <a:ext uri="{FF2B5EF4-FFF2-40B4-BE49-F238E27FC236}">
                  <a16:creationId xmlns:a16="http://schemas.microsoft.com/office/drawing/2014/main" id="{AEF5E62F-4419-4C03-A80F-1983446CEEFF}"/>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Courier New" panose="02070309020205020404" pitchFamily="49" charset="0"/>
                </a:rPr>
                <a:t>给</a:t>
              </a:r>
              <a:r>
                <a:rPr lang="en-US" altLang="zh-CN" sz="2000" b="1" dirty="0">
                  <a:solidFill>
                    <a:srgbClr val="FF0000"/>
                  </a:solidFill>
                  <a:latin typeface="Courier New" panose="02070309020205020404" pitchFamily="49" charset="0"/>
                </a:rPr>
                <a:t>counter</a:t>
              </a:r>
              <a:r>
                <a:rPr lang="zh-CN" altLang="en-US" sz="2000" b="1" dirty="0">
                  <a:solidFill>
                    <a:srgbClr val="FF0000"/>
                  </a:solidFill>
                  <a:latin typeface="Courier New" panose="02070309020205020404" pitchFamily="49" charset="0"/>
                </a:rPr>
                <a:t>上锁</a:t>
              </a:r>
            </a:p>
          </p:txBody>
        </p:sp>
      </p:grpSp>
      <p:grpSp>
        <p:nvGrpSpPr>
          <p:cNvPr id="172074" name="Group 42">
            <a:extLst>
              <a:ext uri="{FF2B5EF4-FFF2-40B4-BE49-F238E27FC236}">
                <a16:creationId xmlns:a16="http://schemas.microsoft.com/office/drawing/2014/main" id="{A231FD3E-5B53-4AA9-A1CF-5E799C4FE64B}"/>
              </a:ext>
            </a:extLst>
          </p:cNvPr>
          <p:cNvGrpSpPr>
            <a:grpSpLocks/>
          </p:cNvGrpSpPr>
          <p:nvPr/>
        </p:nvGrpSpPr>
        <p:grpSpPr bwMode="auto">
          <a:xfrm>
            <a:off x="4876800" y="6310313"/>
            <a:ext cx="2438400" cy="533400"/>
            <a:chOff x="3552" y="1968"/>
            <a:chExt cx="1536" cy="336"/>
          </a:xfrm>
        </p:grpSpPr>
        <p:sp>
          <p:nvSpPr>
            <p:cNvPr id="172075" name="Rectangle 43">
              <a:extLst>
                <a:ext uri="{FF2B5EF4-FFF2-40B4-BE49-F238E27FC236}">
                  <a16:creationId xmlns:a16="http://schemas.microsoft.com/office/drawing/2014/main" id="{D5F23B02-E3A2-4A14-874E-49AF42E56FA7}"/>
                </a:ext>
              </a:extLst>
            </p:cNvPr>
            <p:cNvSpPr>
              <a:spLocks noChangeArrowheads="1"/>
            </p:cNvSpPr>
            <p:nvPr/>
          </p:nvSpPr>
          <p:spPr bwMode="auto">
            <a:xfrm>
              <a:off x="3552" y="1968"/>
              <a:ext cx="1536" cy="336"/>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76" name="Text Box 44">
              <a:extLst>
                <a:ext uri="{FF2B5EF4-FFF2-40B4-BE49-F238E27FC236}">
                  <a16:creationId xmlns:a16="http://schemas.microsoft.com/office/drawing/2014/main" id="{3EF5D072-BE40-4367-AF63-25639A58E84F}"/>
                </a:ext>
              </a:extLst>
            </p:cNvPr>
            <p:cNvSpPr txBox="1">
              <a:spLocks noChangeArrowheads="1"/>
            </p:cNvSpPr>
            <p:nvPr/>
          </p:nvSpPr>
          <p:spPr bwMode="auto">
            <a:xfrm>
              <a:off x="3648" y="2016"/>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Courier New" panose="02070309020205020404" pitchFamily="49" charset="0"/>
                </a:rPr>
                <a:t>给</a:t>
              </a:r>
              <a:r>
                <a:rPr lang="en-US" altLang="zh-CN" sz="2000" b="1">
                  <a:solidFill>
                    <a:srgbClr val="FF0000"/>
                  </a:solidFill>
                  <a:latin typeface="Courier New" panose="02070309020205020404" pitchFamily="49" charset="0"/>
                </a:rPr>
                <a:t>counter</a:t>
              </a:r>
              <a:r>
                <a:rPr lang="zh-CN" altLang="en-US" sz="2000" b="1">
                  <a:solidFill>
                    <a:srgbClr val="FF0000"/>
                  </a:solidFill>
                  <a:latin typeface="Courier New" panose="02070309020205020404" pitchFamily="49" charset="0"/>
                </a:rPr>
                <a:t>开锁</a:t>
              </a:r>
            </a:p>
          </p:txBody>
        </p:sp>
      </p:grpSp>
      <p:graphicFrame>
        <p:nvGraphicFramePr>
          <p:cNvPr id="172077" name="Object 45">
            <a:extLst>
              <a:ext uri="{FF2B5EF4-FFF2-40B4-BE49-F238E27FC236}">
                <a16:creationId xmlns:a16="http://schemas.microsoft.com/office/drawing/2014/main" id="{B703ACF8-6B87-4E7C-90EA-987D0A43333B}"/>
              </a:ext>
            </a:extLst>
          </p:cNvPr>
          <p:cNvGraphicFramePr>
            <a:graphicFrameLocks noGrp="1" noChangeAspect="1"/>
          </p:cNvGraphicFramePr>
          <p:nvPr>
            <p:ph idx="1"/>
          </p:nvPr>
        </p:nvGraphicFramePr>
        <p:xfrm>
          <a:off x="7989888" y="0"/>
          <a:ext cx="1154112" cy="1219200"/>
        </p:xfrm>
        <a:graphic>
          <a:graphicData uri="http://schemas.openxmlformats.org/presentationml/2006/ole">
            <mc:AlternateContent xmlns:mc="http://schemas.openxmlformats.org/markup-compatibility/2006">
              <mc:Choice xmlns:v="urn:schemas-microsoft-com:vml" Requires="v">
                <p:oleObj name="剪辑" r:id="rId2" imgW="2166840" imgH="2287440" progId="MS_ClipArt_Gallery.2">
                  <p:embed/>
                </p:oleObj>
              </mc:Choice>
              <mc:Fallback>
                <p:oleObj name="剪辑" r:id="rId2" imgW="2166840" imgH="2287440" progId="MS_ClipArt_Gallery.2">
                  <p:embed/>
                  <p:pic>
                    <p:nvPicPr>
                      <p:cNvPr id="172077" name="Object 45">
                        <a:extLst>
                          <a:ext uri="{FF2B5EF4-FFF2-40B4-BE49-F238E27FC236}">
                            <a16:creationId xmlns:a16="http://schemas.microsoft.com/office/drawing/2014/main" id="{B703ACF8-6B87-4E7C-90EA-987D0A433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888" y="0"/>
                        <a:ext cx="1154112"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2081" name="Group 49">
            <a:extLst>
              <a:ext uri="{FF2B5EF4-FFF2-40B4-BE49-F238E27FC236}">
                <a16:creationId xmlns:a16="http://schemas.microsoft.com/office/drawing/2014/main" id="{2EBE4858-619B-44D1-8361-794D64CCF3E5}"/>
              </a:ext>
            </a:extLst>
          </p:cNvPr>
          <p:cNvGrpSpPr>
            <a:grpSpLocks/>
          </p:cNvGrpSpPr>
          <p:nvPr/>
        </p:nvGrpSpPr>
        <p:grpSpPr bwMode="auto">
          <a:xfrm>
            <a:off x="8153400" y="1128713"/>
            <a:ext cx="838200" cy="4648200"/>
            <a:chOff x="5136" y="768"/>
            <a:chExt cx="528" cy="2928"/>
          </a:xfrm>
        </p:grpSpPr>
        <p:sp>
          <p:nvSpPr>
            <p:cNvPr id="172079" name="AutoShape 47">
              <a:extLst>
                <a:ext uri="{FF2B5EF4-FFF2-40B4-BE49-F238E27FC236}">
                  <a16:creationId xmlns:a16="http://schemas.microsoft.com/office/drawing/2014/main" id="{DD0F91E2-B81D-41C0-B2CC-D9E6DDDBE76B}"/>
                </a:ext>
              </a:extLst>
            </p:cNvPr>
            <p:cNvSpPr>
              <a:spLocks/>
            </p:cNvSpPr>
            <p:nvPr/>
          </p:nvSpPr>
          <p:spPr bwMode="auto">
            <a:xfrm>
              <a:off x="5136" y="1296"/>
              <a:ext cx="144" cy="1152"/>
            </a:xfrm>
            <a:prstGeom prst="rightBrace">
              <a:avLst>
                <a:gd name="adj1" fmla="val 6666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80" name="Text Box 48">
              <a:extLst>
                <a:ext uri="{FF2B5EF4-FFF2-40B4-BE49-F238E27FC236}">
                  <a16:creationId xmlns:a16="http://schemas.microsoft.com/office/drawing/2014/main" id="{438838D5-B591-454A-AF55-CFA92D4BD2ED}"/>
                </a:ext>
              </a:extLst>
            </p:cNvPr>
            <p:cNvSpPr txBox="1">
              <a:spLocks noChangeArrowheads="1"/>
            </p:cNvSpPr>
            <p:nvPr/>
          </p:nvSpPr>
          <p:spPr bwMode="auto">
            <a:xfrm>
              <a:off x="5312" y="768"/>
              <a:ext cx="352" cy="292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sz="2400" b="1">
                  <a:solidFill>
                    <a:srgbClr val="FF0000"/>
                  </a:solidFill>
                </a:rPr>
                <a:t>一段代码一次只允许一个进程进入</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dissolve">
                                      <p:cBhvr>
                                        <p:cTn id="7" dur="500"/>
                                        <p:tgtEl>
                                          <p:spTgt spid="17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2044"/>
                                        </p:tgtEl>
                                        <p:attrNameLst>
                                          <p:attrName>style.visibility</p:attrName>
                                        </p:attrNameLst>
                                      </p:cBhvr>
                                      <p:to>
                                        <p:strVal val="visible"/>
                                      </p:to>
                                    </p:set>
                                    <p:animEffect transition="in" filter="dissolve">
                                      <p:cBhvr>
                                        <p:cTn id="12" dur="500"/>
                                        <p:tgtEl>
                                          <p:spTgt spid="172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2053"/>
                                        </p:tgtEl>
                                        <p:attrNameLst>
                                          <p:attrName>style.visibility</p:attrName>
                                        </p:attrNameLst>
                                      </p:cBhvr>
                                      <p:to>
                                        <p:strVal val="visible"/>
                                      </p:to>
                                    </p:set>
                                    <p:animEffect transition="in" filter="dissolve">
                                      <p:cBhvr>
                                        <p:cTn id="17" dur="500"/>
                                        <p:tgtEl>
                                          <p:spTgt spid="172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2059"/>
                                        </p:tgtEl>
                                        <p:attrNameLst>
                                          <p:attrName>style.visibility</p:attrName>
                                        </p:attrNameLst>
                                      </p:cBhvr>
                                      <p:to>
                                        <p:strVal val="visible"/>
                                      </p:to>
                                    </p:set>
                                    <p:animEffect transition="in" filter="dissolve">
                                      <p:cBhvr>
                                        <p:cTn id="22" dur="500"/>
                                        <p:tgtEl>
                                          <p:spTgt spid="1720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2054"/>
                                        </p:tgtEl>
                                        <p:attrNameLst>
                                          <p:attrName>style.visibility</p:attrName>
                                        </p:attrNameLst>
                                      </p:cBhvr>
                                      <p:to>
                                        <p:strVal val="visible"/>
                                      </p:to>
                                    </p:set>
                                    <p:animEffect transition="in" filter="dissolve">
                                      <p:cBhvr>
                                        <p:cTn id="27" dur="500"/>
                                        <p:tgtEl>
                                          <p:spTgt spid="1720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2060"/>
                                        </p:tgtEl>
                                        <p:attrNameLst>
                                          <p:attrName>style.visibility</p:attrName>
                                        </p:attrNameLst>
                                      </p:cBhvr>
                                      <p:to>
                                        <p:strVal val="visible"/>
                                      </p:to>
                                    </p:set>
                                    <p:animEffect transition="in" filter="dissolve">
                                      <p:cBhvr>
                                        <p:cTn id="32" dur="500"/>
                                        <p:tgtEl>
                                          <p:spTgt spid="1720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72062"/>
                                        </p:tgtEl>
                                        <p:attrNameLst>
                                          <p:attrName>style.visibility</p:attrName>
                                        </p:attrNameLst>
                                      </p:cBhvr>
                                      <p:to>
                                        <p:strVal val="visible"/>
                                      </p:to>
                                    </p:set>
                                    <p:animEffect transition="in" filter="dissolve">
                                      <p:cBhvr>
                                        <p:cTn id="37" dur="500"/>
                                        <p:tgtEl>
                                          <p:spTgt spid="1720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2065"/>
                                        </p:tgtEl>
                                        <p:attrNameLst>
                                          <p:attrName>style.visibility</p:attrName>
                                        </p:attrNameLst>
                                      </p:cBhvr>
                                      <p:to>
                                        <p:strVal val="visible"/>
                                      </p:to>
                                    </p:set>
                                    <p:animEffect transition="in" filter="dissolve">
                                      <p:cBhvr>
                                        <p:cTn id="42" dur="500"/>
                                        <p:tgtEl>
                                          <p:spTgt spid="1720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2061"/>
                                        </p:tgtEl>
                                        <p:attrNameLst>
                                          <p:attrName>style.visibility</p:attrName>
                                        </p:attrNameLst>
                                      </p:cBhvr>
                                      <p:to>
                                        <p:strVal val="visible"/>
                                      </p:to>
                                    </p:set>
                                    <p:animEffect transition="in" filter="dissolve">
                                      <p:cBhvr>
                                        <p:cTn id="47" dur="500"/>
                                        <p:tgtEl>
                                          <p:spTgt spid="1720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72066"/>
                                        </p:tgtEl>
                                        <p:attrNameLst>
                                          <p:attrName>style.visibility</p:attrName>
                                        </p:attrNameLst>
                                      </p:cBhvr>
                                      <p:to>
                                        <p:strVal val="visible"/>
                                      </p:to>
                                    </p:set>
                                    <p:animEffect transition="in" filter="dissolve">
                                      <p:cBhvr>
                                        <p:cTn id="52" dur="500"/>
                                        <p:tgtEl>
                                          <p:spTgt spid="1720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72069"/>
                                        </p:tgtEl>
                                        <p:attrNameLst>
                                          <p:attrName>style.visibility</p:attrName>
                                        </p:attrNameLst>
                                      </p:cBhvr>
                                      <p:to>
                                        <p:strVal val="visible"/>
                                      </p:to>
                                    </p:set>
                                    <p:animEffect transition="in" filter="dissolve">
                                      <p:cBhvr>
                                        <p:cTn id="57" dur="500"/>
                                        <p:tgtEl>
                                          <p:spTgt spid="1720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72071"/>
                                        </p:tgtEl>
                                        <p:attrNameLst>
                                          <p:attrName>style.visibility</p:attrName>
                                        </p:attrNameLst>
                                      </p:cBhvr>
                                      <p:to>
                                        <p:strVal val="visible"/>
                                      </p:to>
                                    </p:set>
                                    <p:animEffect transition="in" filter="dissolve">
                                      <p:cBhvr>
                                        <p:cTn id="62" dur="500"/>
                                        <p:tgtEl>
                                          <p:spTgt spid="1720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72070"/>
                                        </p:tgtEl>
                                        <p:attrNameLst>
                                          <p:attrName>style.visibility</p:attrName>
                                        </p:attrNameLst>
                                      </p:cBhvr>
                                      <p:to>
                                        <p:strVal val="visible"/>
                                      </p:to>
                                    </p:set>
                                    <p:animEffect transition="in" filter="dissolve">
                                      <p:cBhvr>
                                        <p:cTn id="67" dur="500"/>
                                        <p:tgtEl>
                                          <p:spTgt spid="1720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72074"/>
                                        </p:tgtEl>
                                        <p:attrNameLst>
                                          <p:attrName>style.visibility</p:attrName>
                                        </p:attrNameLst>
                                      </p:cBhvr>
                                      <p:to>
                                        <p:strVal val="visible"/>
                                      </p:to>
                                    </p:set>
                                    <p:animEffect transition="in" filter="dissolve">
                                      <p:cBhvr>
                                        <p:cTn id="72" dur="500"/>
                                        <p:tgtEl>
                                          <p:spTgt spid="17207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72081"/>
                                        </p:tgtEl>
                                        <p:attrNameLst>
                                          <p:attrName>style.visibility</p:attrName>
                                        </p:attrNameLst>
                                      </p:cBhvr>
                                      <p:to>
                                        <p:strVal val="visible"/>
                                      </p:to>
                                    </p:set>
                                    <p:animEffect transition="in" filter="dissolve">
                                      <p:cBhvr>
                                        <p:cTn id="77" dur="500"/>
                                        <p:tgtEl>
                                          <p:spTgt spid="172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p:bldP spid="172053" grpId="0"/>
      <p:bldP spid="172054" grpId="0"/>
      <p:bldP spid="172060" grpId="0"/>
      <p:bldP spid="172061" grpId="0"/>
      <p:bldP spid="172065" grpId="0"/>
      <p:bldP spid="172069" grpId="0"/>
      <p:bldP spid="1720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DB6647E-C137-4CA3-B578-429C86552C96}"/>
              </a:ext>
            </a:extLst>
          </p:cNvPr>
          <p:cNvSpPr>
            <a:spLocks noGrp="1" noChangeArrowheads="1"/>
          </p:cNvSpPr>
          <p:nvPr>
            <p:ph type="title"/>
          </p:nvPr>
        </p:nvSpPr>
        <p:spPr/>
        <p:txBody>
          <a:bodyPr/>
          <a:lstStyle/>
          <a:p>
            <a:r>
              <a:rPr lang="zh-CN" altLang="en-US"/>
              <a:t>并发</a:t>
            </a:r>
          </a:p>
        </p:txBody>
      </p:sp>
      <p:sp>
        <p:nvSpPr>
          <p:cNvPr id="148484" name="Rectangle 4">
            <a:extLst>
              <a:ext uri="{FF2B5EF4-FFF2-40B4-BE49-F238E27FC236}">
                <a16:creationId xmlns:a16="http://schemas.microsoft.com/office/drawing/2014/main" id="{A6E5D642-2585-410C-BDCD-E8870A3F0967}"/>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a:solidFill>
                  <a:srgbClr val="FF0000"/>
                </a:solidFill>
              </a:rPr>
              <a:t>需要切换执行现场</a:t>
            </a:r>
            <a:r>
              <a:rPr lang="en-US" altLang="zh-CN">
                <a:solidFill>
                  <a:srgbClr val="FF0000"/>
                </a:solidFill>
              </a:rPr>
              <a:t>!</a:t>
            </a:r>
          </a:p>
        </p:txBody>
      </p:sp>
      <p:grpSp>
        <p:nvGrpSpPr>
          <p:cNvPr id="148527" name="Group 47">
            <a:extLst>
              <a:ext uri="{FF2B5EF4-FFF2-40B4-BE49-F238E27FC236}">
                <a16:creationId xmlns:a16="http://schemas.microsoft.com/office/drawing/2014/main" id="{922D611D-D5CB-4834-94CB-610109950CA8}"/>
              </a:ext>
            </a:extLst>
          </p:cNvPr>
          <p:cNvGrpSpPr>
            <a:grpSpLocks/>
          </p:cNvGrpSpPr>
          <p:nvPr/>
        </p:nvGrpSpPr>
        <p:grpSpPr bwMode="auto">
          <a:xfrm>
            <a:off x="909638" y="1981200"/>
            <a:ext cx="5719762" cy="2454275"/>
            <a:chOff x="573" y="1440"/>
            <a:chExt cx="3603" cy="1546"/>
          </a:xfrm>
        </p:grpSpPr>
        <p:grpSp>
          <p:nvGrpSpPr>
            <p:cNvPr id="148526" name="Group 46">
              <a:extLst>
                <a:ext uri="{FF2B5EF4-FFF2-40B4-BE49-F238E27FC236}">
                  <a16:creationId xmlns:a16="http://schemas.microsoft.com/office/drawing/2014/main" id="{826F647A-7E36-4B3E-AB6A-FD2554F595D7}"/>
                </a:ext>
              </a:extLst>
            </p:cNvPr>
            <p:cNvGrpSpPr>
              <a:grpSpLocks/>
            </p:cNvGrpSpPr>
            <p:nvPr/>
          </p:nvGrpSpPr>
          <p:grpSpPr bwMode="auto">
            <a:xfrm>
              <a:off x="573" y="1440"/>
              <a:ext cx="1443" cy="1546"/>
              <a:chOff x="573" y="1440"/>
              <a:chExt cx="1443" cy="1546"/>
            </a:xfrm>
          </p:grpSpPr>
          <p:sp>
            <p:nvSpPr>
              <p:cNvPr id="148495" name="Rectangle 15">
                <a:extLst>
                  <a:ext uri="{FF2B5EF4-FFF2-40B4-BE49-F238E27FC236}">
                    <a16:creationId xmlns:a16="http://schemas.microsoft.com/office/drawing/2014/main" id="{EBDCEB32-F372-4F84-BD6F-47F69D63E95E}"/>
                  </a:ext>
                </a:extLst>
              </p:cNvPr>
              <p:cNvSpPr>
                <a:spLocks noChangeArrowheads="1"/>
              </p:cNvSpPr>
              <p:nvPr/>
            </p:nvSpPr>
            <p:spPr bwMode="auto">
              <a:xfrm>
                <a:off x="573" y="174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6" name="Text Box 16">
                <a:extLst>
                  <a:ext uri="{FF2B5EF4-FFF2-40B4-BE49-F238E27FC236}">
                    <a16:creationId xmlns:a16="http://schemas.microsoft.com/office/drawing/2014/main" id="{6808C350-2A8C-4D58-ABE8-3C813E9F4562}"/>
                  </a:ext>
                </a:extLst>
              </p:cNvPr>
              <p:cNvSpPr txBox="1">
                <a:spLocks noChangeArrowheads="1"/>
              </p:cNvSpPr>
              <p:nvPr/>
            </p:nvSpPr>
            <p:spPr bwMode="auto">
              <a:xfrm>
                <a:off x="573" y="177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[100]</a:t>
                </a:r>
              </a:p>
              <a:p>
                <a:pPr>
                  <a:spcBef>
                    <a:spcPct val="50000"/>
                  </a:spcBef>
                </a:pPr>
                <a:r>
                  <a:rPr lang="en-US" altLang="zh-CN" sz="2000" b="1">
                    <a:latin typeface="Tahoma" panose="020B0604030504040204" pitchFamily="34" charset="0"/>
                  </a:rPr>
                  <a:t>  mov bx, [104]</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48497" name="Rectangle 17">
                <a:extLst>
                  <a:ext uri="{FF2B5EF4-FFF2-40B4-BE49-F238E27FC236}">
                    <a16:creationId xmlns:a16="http://schemas.microsoft.com/office/drawing/2014/main" id="{4C7303DD-8386-44EF-A366-D728164737D2}"/>
                  </a:ext>
                </a:extLst>
              </p:cNvPr>
              <p:cNvSpPr>
                <a:spLocks noChangeArrowheads="1"/>
              </p:cNvSpPr>
              <p:nvPr/>
            </p:nvSpPr>
            <p:spPr bwMode="auto">
              <a:xfrm>
                <a:off x="958" y="144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1</a:t>
                </a:r>
              </a:p>
            </p:txBody>
          </p:sp>
        </p:grpSp>
        <p:grpSp>
          <p:nvGrpSpPr>
            <p:cNvPr id="148525" name="Group 45">
              <a:extLst>
                <a:ext uri="{FF2B5EF4-FFF2-40B4-BE49-F238E27FC236}">
                  <a16:creationId xmlns:a16="http://schemas.microsoft.com/office/drawing/2014/main" id="{9315682C-A78F-4538-9562-A8DA580C38BF}"/>
                </a:ext>
              </a:extLst>
            </p:cNvPr>
            <p:cNvGrpSpPr>
              <a:grpSpLocks/>
            </p:cNvGrpSpPr>
            <p:nvPr/>
          </p:nvGrpSpPr>
          <p:grpSpPr bwMode="auto">
            <a:xfrm>
              <a:off x="2733" y="1440"/>
              <a:ext cx="1443" cy="1546"/>
              <a:chOff x="2928" y="1210"/>
              <a:chExt cx="1443" cy="1546"/>
            </a:xfrm>
          </p:grpSpPr>
          <p:sp>
            <p:nvSpPr>
              <p:cNvPr id="148498" name="Rectangle 18">
                <a:extLst>
                  <a:ext uri="{FF2B5EF4-FFF2-40B4-BE49-F238E27FC236}">
                    <a16:creationId xmlns:a16="http://schemas.microsoft.com/office/drawing/2014/main" id="{D4870244-F7F9-4F03-8795-0A18B6027930}"/>
                  </a:ext>
                </a:extLst>
              </p:cNvPr>
              <p:cNvSpPr>
                <a:spLocks noChangeArrowheads="1"/>
              </p:cNvSpPr>
              <p:nvPr/>
            </p:nvSpPr>
            <p:spPr bwMode="auto">
              <a:xfrm>
                <a:off x="2928" y="1519"/>
                <a:ext cx="1443"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9" name="Text Box 19">
                <a:extLst>
                  <a:ext uri="{FF2B5EF4-FFF2-40B4-BE49-F238E27FC236}">
                    <a16:creationId xmlns:a16="http://schemas.microsoft.com/office/drawing/2014/main" id="{B9FE6A02-00A7-4858-9080-79C6A46D54A4}"/>
                  </a:ext>
                </a:extLst>
              </p:cNvPr>
              <p:cNvSpPr txBox="1">
                <a:spLocks noChangeArrowheads="1"/>
              </p:cNvSpPr>
              <p:nvPr/>
            </p:nvSpPr>
            <p:spPr bwMode="auto">
              <a:xfrm>
                <a:off x="2928" y="1546"/>
                <a:ext cx="14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Tahoma" panose="020B0604030504040204" pitchFamily="34" charset="0"/>
                  </a:rPr>
                  <a:t>  mov ax, 10</a:t>
                </a:r>
              </a:p>
              <a:p>
                <a:pPr>
                  <a:spcBef>
                    <a:spcPct val="50000"/>
                  </a:spcBef>
                </a:pPr>
                <a:r>
                  <a:rPr lang="en-US" altLang="zh-CN" sz="2000" b="1">
                    <a:latin typeface="Tahoma" panose="020B0604030504040204" pitchFamily="34" charset="0"/>
                  </a:rPr>
                  <a:t>  mov bx, 10</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r>
                  <a:rPr lang="en-US" altLang="zh-CN" sz="2000">
                    <a:latin typeface="Tahoma" panose="020B0604030504040204" pitchFamily="34" charset="0"/>
                  </a:rPr>
                  <a:t> </a:t>
                </a:r>
                <a:endParaRPr lang="en-US" altLang="zh-CN" sz="2000" b="1">
                  <a:latin typeface="Tahoma" panose="020B0604030504040204" pitchFamily="34" charset="0"/>
                </a:endParaRPr>
              </a:p>
            </p:txBody>
          </p:sp>
          <p:sp>
            <p:nvSpPr>
              <p:cNvPr id="148500" name="Rectangle 20">
                <a:extLst>
                  <a:ext uri="{FF2B5EF4-FFF2-40B4-BE49-F238E27FC236}">
                    <a16:creationId xmlns:a16="http://schemas.microsoft.com/office/drawing/2014/main" id="{6294E6CD-D57A-41B1-8693-BF081FA2144F}"/>
                  </a:ext>
                </a:extLst>
              </p:cNvPr>
              <p:cNvSpPr>
                <a:spLocks noChangeArrowheads="1"/>
              </p:cNvSpPr>
              <p:nvPr/>
            </p:nvSpPr>
            <p:spPr bwMode="auto">
              <a:xfrm>
                <a:off x="3313" y="1210"/>
                <a:ext cx="5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t>程序</a:t>
                </a:r>
                <a:r>
                  <a:rPr lang="en-US" altLang="zh-CN" sz="2000" b="1"/>
                  <a:t>2</a:t>
                </a:r>
              </a:p>
            </p:txBody>
          </p:sp>
        </p:grpSp>
      </p:grpSp>
      <p:grpSp>
        <p:nvGrpSpPr>
          <p:cNvPr id="148501" name="Group 21">
            <a:extLst>
              <a:ext uri="{FF2B5EF4-FFF2-40B4-BE49-F238E27FC236}">
                <a16:creationId xmlns:a16="http://schemas.microsoft.com/office/drawing/2014/main" id="{C1C5CB87-D4C8-4723-BDE4-E826814DC3EA}"/>
              </a:ext>
            </a:extLst>
          </p:cNvPr>
          <p:cNvGrpSpPr>
            <a:grpSpLocks/>
          </p:cNvGrpSpPr>
          <p:nvPr/>
        </p:nvGrpSpPr>
        <p:grpSpPr bwMode="auto">
          <a:xfrm>
            <a:off x="152400" y="3419475"/>
            <a:ext cx="998538" cy="466725"/>
            <a:chOff x="139" y="1338"/>
            <a:chExt cx="629" cy="294"/>
          </a:xfrm>
        </p:grpSpPr>
        <p:sp>
          <p:nvSpPr>
            <p:cNvPr id="148502" name="Rectangle 22">
              <a:extLst>
                <a:ext uri="{FF2B5EF4-FFF2-40B4-BE49-F238E27FC236}">
                  <a16:creationId xmlns:a16="http://schemas.microsoft.com/office/drawing/2014/main" id="{053BFB48-7BE4-457D-B1AE-4F6F5109D976}"/>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8503" name="AutoShape 23">
              <a:extLst>
                <a:ext uri="{FF2B5EF4-FFF2-40B4-BE49-F238E27FC236}">
                  <a16:creationId xmlns:a16="http://schemas.microsoft.com/office/drawing/2014/main" id="{55CF4B96-A161-417B-93C3-85E17A2ED18B}"/>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8504" name="Group 24">
            <a:extLst>
              <a:ext uri="{FF2B5EF4-FFF2-40B4-BE49-F238E27FC236}">
                <a16:creationId xmlns:a16="http://schemas.microsoft.com/office/drawing/2014/main" id="{77391EDD-3FE0-4F01-9933-BFAD4E0F25E4}"/>
              </a:ext>
            </a:extLst>
          </p:cNvPr>
          <p:cNvGrpSpPr>
            <a:grpSpLocks/>
          </p:cNvGrpSpPr>
          <p:nvPr/>
        </p:nvGrpSpPr>
        <p:grpSpPr bwMode="auto">
          <a:xfrm>
            <a:off x="3500438" y="3419475"/>
            <a:ext cx="998537" cy="466725"/>
            <a:chOff x="139" y="1338"/>
            <a:chExt cx="629" cy="294"/>
          </a:xfrm>
        </p:grpSpPr>
        <p:sp>
          <p:nvSpPr>
            <p:cNvPr id="148505" name="Rectangle 25">
              <a:extLst>
                <a:ext uri="{FF2B5EF4-FFF2-40B4-BE49-F238E27FC236}">
                  <a16:creationId xmlns:a16="http://schemas.microsoft.com/office/drawing/2014/main" id="{620C7DE1-B43F-435C-AB0D-60BE6E22B6EC}"/>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8506" name="AutoShape 26">
              <a:extLst>
                <a:ext uri="{FF2B5EF4-FFF2-40B4-BE49-F238E27FC236}">
                  <a16:creationId xmlns:a16="http://schemas.microsoft.com/office/drawing/2014/main" id="{8AB0265A-6D57-4898-BD1B-7A6293C20B8A}"/>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8507" name="Group 27">
            <a:extLst>
              <a:ext uri="{FF2B5EF4-FFF2-40B4-BE49-F238E27FC236}">
                <a16:creationId xmlns:a16="http://schemas.microsoft.com/office/drawing/2014/main" id="{026AE42B-6895-4E94-95C8-D9209BF2432D}"/>
              </a:ext>
            </a:extLst>
          </p:cNvPr>
          <p:cNvGrpSpPr>
            <a:grpSpLocks/>
          </p:cNvGrpSpPr>
          <p:nvPr/>
        </p:nvGrpSpPr>
        <p:grpSpPr bwMode="auto">
          <a:xfrm>
            <a:off x="3124200" y="2057400"/>
            <a:ext cx="1295400" cy="533400"/>
            <a:chOff x="2496" y="2064"/>
            <a:chExt cx="816" cy="336"/>
          </a:xfrm>
        </p:grpSpPr>
        <p:sp>
          <p:nvSpPr>
            <p:cNvPr id="148508" name="AutoShape 28">
              <a:extLst>
                <a:ext uri="{FF2B5EF4-FFF2-40B4-BE49-F238E27FC236}">
                  <a16:creationId xmlns:a16="http://schemas.microsoft.com/office/drawing/2014/main" id="{E793096F-888B-4F72-9C2F-A94D3972ED9C}"/>
                </a:ext>
              </a:extLst>
            </p:cNvPr>
            <p:cNvSpPr>
              <a:spLocks noChangeArrowheads="1"/>
            </p:cNvSpPr>
            <p:nvPr/>
          </p:nvSpPr>
          <p:spPr bwMode="auto">
            <a:xfrm>
              <a:off x="2496" y="2352"/>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09" name="Text Box 29">
              <a:extLst>
                <a:ext uri="{FF2B5EF4-FFF2-40B4-BE49-F238E27FC236}">
                  <a16:creationId xmlns:a16="http://schemas.microsoft.com/office/drawing/2014/main" id="{5ECE0A60-7643-495B-B3A0-CC78A6BA6FE0}"/>
                </a:ext>
              </a:extLst>
            </p:cNvPr>
            <p:cNvSpPr txBox="1">
              <a:spLocks noChangeArrowheads="1"/>
            </p:cNvSpPr>
            <p:nvPr/>
          </p:nvSpPr>
          <p:spPr bwMode="auto">
            <a:xfrm>
              <a:off x="2622" y="20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切换</a:t>
              </a:r>
            </a:p>
          </p:txBody>
        </p:sp>
      </p:grpSp>
      <p:sp>
        <p:nvSpPr>
          <p:cNvPr id="148511" name="Oval 31">
            <a:extLst>
              <a:ext uri="{FF2B5EF4-FFF2-40B4-BE49-F238E27FC236}">
                <a16:creationId xmlns:a16="http://schemas.microsoft.com/office/drawing/2014/main" id="{AD4C1957-09F5-4E03-A928-40B13B8C1126}"/>
              </a:ext>
            </a:extLst>
          </p:cNvPr>
          <p:cNvSpPr>
            <a:spLocks noChangeArrowheads="1"/>
          </p:cNvSpPr>
          <p:nvPr/>
        </p:nvSpPr>
        <p:spPr bwMode="auto">
          <a:xfrm>
            <a:off x="7834313" y="3733800"/>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CPU2</a:t>
            </a:r>
          </a:p>
        </p:txBody>
      </p:sp>
      <p:sp>
        <p:nvSpPr>
          <p:cNvPr id="148512" name="Oval 32">
            <a:extLst>
              <a:ext uri="{FF2B5EF4-FFF2-40B4-BE49-F238E27FC236}">
                <a16:creationId xmlns:a16="http://schemas.microsoft.com/office/drawing/2014/main" id="{3ACAB86A-1A49-44B0-9CB1-66EA66C07F20}"/>
              </a:ext>
            </a:extLst>
          </p:cNvPr>
          <p:cNvSpPr>
            <a:spLocks noChangeArrowheads="1"/>
          </p:cNvSpPr>
          <p:nvPr/>
        </p:nvSpPr>
        <p:spPr bwMode="auto">
          <a:xfrm>
            <a:off x="6858000" y="373380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CPU1</a:t>
            </a:r>
          </a:p>
        </p:txBody>
      </p:sp>
      <p:sp>
        <p:nvSpPr>
          <p:cNvPr id="148513" name="Rectangle 33">
            <a:extLst>
              <a:ext uri="{FF2B5EF4-FFF2-40B4-BE49-F238E27FC236}">
                <a16:creationId xmlns:a16="http://schemas.microsoft.com/office/drawing/2014/main" id="{BB9732B9-317B-4E4B-B53A-7075DFC4CC8D}"/>
              </a:ext>
            </a:extLst>
          </p:cNvPr>
          <p:cNvSpPr>
            <a:spLocks noChangeArrowheads="1"/>
          </p:cNvSpPr>
          <p:nvPr/>
        </p:nvSpPr>
        <p:spPr bwMode="auto">
          <a:xfrm rot="32400000">
            <a:off x="7315200" y="6115050"/>
            <a:ext cx="1828800" cy="59055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0" hangingPunct="0"/>
            <a:r>
              <a:rPr lang="zh-CN" altLang="en-US" sz="2400" b="1">
                <a:latin typeface="Century Gothic" panose="020B0502020202020204" pitchFamily="34" charset="0"/>
              </a:rPr>
              <a:t>内存</a:t>
            </a:r>
          </a:p>
        </p:txBody>
      </p:sp>
      <p:sp>
        <p:nvSpPr>
          <p:cNvPr id="148514" name="Line 34">
            <a:extLst>
              <a:ext uri="{FF2B5EF4-FFF2-40B4-BE49-F238E27FC236}">
                <a16:creationId xmlns:a16="http://schemas.microsoft.com/office/drawing/2014/main" id="{1F3FFA41-16A4-4214-84B6-9D841BA59EB7}"/>
              </a:ext>
            </a:extLst>
          </p:cNvPr>
          <p:cNvSpPr>
            <a:spLocks noChangeShapeType="1"/>
          </p:cNvSpPr>
          <p:nvPr/>
        </p:nvSpPr>
        <p:spPr bwMode="auto">
          <a:xfrm>
            <a:off x="7315200" y="4648200"/>
            <a:ext cx="6096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6" name="Line 36">
            <a:extLst>
              <a:ext uri="{FF2B5EF4-FFF2-40B4-BE49-F238E27FC236}">
                <a16:creationId xmlns:a16="http://schemas.microsoft.com/office/drawing/2014/main" id="{68DC562A-DED3-4485-8A77-93179505FD22}"/>
              </a:ext>
            </a:extLst>
          </p:cNvPr>
          <p:cNvSpPr>
            <a:spLocks noChangeShapeType="1"/>
          </p:cNvSpPr>
          <p:nvPr/>
        </p:nvSpPr>
        <p:spPr bwMode="auto">
          <a:xfrm>
            <a:off x="8229600" y="46482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17" name="Oval 37">
            <a:extLst>
              <a:ext uri="{FF2B5EF4-FFF2-40B4-BE49-F238E27FC236}">
                <a16:creationId xmlns:a16="http://schemas.microsoft.com/office/drawing/2014/main" id="{0E6B0DEF-4365-480C-92AF-2E420A0DEFD1}"/>
              </a:ext>
            </a:extLst>
          </p:cNvPr>
          <p:cNvSpPr>
            <a:spLocks noChangeArrowheads="1"/>
          </p:cNvSpPr>
          <p:nvPr/>
        </p:nvSpPr>
        <p:spPr bwMode="auto">
          <a:xfrm>
            <a:off x="7772400" y="4876800"/>
            <a:ext cx="866775" cy="906463"/>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a:t>
            </a:r>
          </a:p>
        </p:txBody>
      </p:sp>
      <p:sp>
        <p:nvSpPr>
          <p:cNvPr id="148518" name="Rectangle 38">
            <a:extLst>
              <a:ext uri="{FF2B5EF4-FFF2-40B4-BE49-F238E27FC236}">
                <a16:creationId xmlns:a16="http://schemas.microsoft.com/office/drawing/2014/main" id="{56510533-367C-48B5-8C75-AF9AD970A321}"/>
              </a:ext>
            </a:extLst>
          </p:cNvPr>
          <p:cNvSpPr>
            <a:spLocks noChangeArrowheads="1"/>
          </p:cNvSpPr>
          <p:nvPr/>
        </p:nvSpPr>
        <p:spPr bwMode="auto">
          <a:xfrm>
            <a:off x="6477000" y="5181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t>物理</a:t>
            </a:r>
            <a:r>
              <a:rPr lang="en-US" altLang="zh-CN" sz="2000" b="1"/>
              <a:t>CPU</a:t>
            </a:r>
          </a:p>
        </p:txBody>
      </p:sp>
      <p:sp>
        <p:nvSpPr>
          <p:cNvPr id="148519" name="Line 39">
            <a:extLst>
              <a:ext uri="{FF2B5EF4-FFF2-40B4-BE49-F238E27FC236}">
                <a16:creationId xmlns:a16="http://schemas.microsoft.com/office/drawing/2014/main" id="{FAE11935-23DF-4EDE-872F-DED499923435}"/>
              </a:ext>
            </a:extLst>
          </p:cNvPr>
          <p:cNvSpPr>
            <a:spLocks noChangeShapeType="1"/>
          </p:cNvSpPr>
          <p:nvPr/>
        </p:nvSpPr>
        <p:spPr bwMode="auto">
          <a:xfrm flipH="1">
            <a:off x="8229600" y="5791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8523" name="Oval 43">
            <a:extLst>
              <a:ext uri="{FF2B5EF4-FFF2-40B4-BE49-F238E27FC236}">
                <a16:creationId xmlns:a16="http://schemas.microsoft.com/office/drawing/2014/main" id="{2D24503F-A6EB-4DB1-B36D-030FD4E1BD90}"/>
              </a:ext>
            </a:extLst>
          </p:cNvPr>
          <p:cNvSpPr>
            <a:spLocks noChangeArrowheads="1"/>
          </p:cNvSpPr>
          <p:nvPr/>
        </p:nvSpPr>
        <p:spPr bwMode="auto">
          <a:xfrm>
            <a:off x="6858000" y="373380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Century Gothic" panose="020B0502020202020204" pitchFamily="34" charset="0"/>
              </a:rPr>
              <a:t>CPU1</a:t>
            </a:r>
          </a:p>
        </p:txBody>
      </p:sp>
      <p:sp>
        <p:nvSpPr>
          <p:cNvPr id="148524" name="Oval 44">
            <a:extLst>
              <a:ext uri="{FF2B5EF4-FFF2-40B4-BE49-F238E27FC236}">
                <a16:creationId xmlns:a16="http://schemas.microsoft.com/office/drawing/2014/main" id="{120BAC85-A63A-416C-A50D-2F9DD0102F87}"/>
              </a:ext>
            </a:extLst>
          </p:cNvPr>
          <p:cNvSpPr>
            <a:spLocks noChangeArrowheads="1"/>
          </p:cNvSpPr>
          <p:nvPr/>
        </p:nvSpPr>
        <p:spPr bwMode="auto">
          <a:xfrm>
            <a:off x="7820025" y="3733800"/>
            <a:ext cx="866775" cy="906463"/>
          </a:xfrm>
          <a:prstGeom prst="ellipse">
            <a:avLst/>
          </a:prstGeom>
          <a:solidFill>
            <a:srgbClr val="00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latin typeface="Century Gothic" panose="020B0502020202020204" pitchFamily="34" charset="0"/>
              </a:rPr>
              <a:t>程序</a:t>
            </a:r>
            <a:r>
              <a:rPr lang="en-US" altLang="zh-CN" sz="2000" b="1" dirty="0">
                <a:latin typeface="Century Gothic" panose="020B0502020202020204" pitchFamily="34" charset="0"/>
              </a:rPr>
              <a:t>2</a:t>
            </a:r>
          </a:p>
        </p:txBody>
      </p:sp>
      <p:grpSp>
        <p:nvGrpSpPr>
          <p:cNvPr id="148560" name="Group 80">
            <a:extLst>
              <a:ext uri="{FF2B5EF4-FFF2-40B4-BE49-F238E27FC236}">
                <a16:creationId xmlns:a16="http://schemas.microsoft.com/office/drawing/2014/main" id="{8002F028-7573-4FFA-B0F7-DE63EE44D5DA}"/>
              </a:ext>
            </a:extLst>
          </p:cNvPr>
          <p:cNvGrpSpPr>
            <a:grpSpLocks/>
          </p:cNvGrpSpPr>
          <p:nvPr/>
        </p:nvGrpSpPr>
        <p:grpSpPr bwMode="auto">
          <a:xfrm>
            <a:off x="4792663" y="4572000"/>
            <a:ext cx="1989137" cy="2133600"/>
            <a:chOff x="4312" y="747"/>
            <a:chExt cx="1253" cy="1258"/>
          </a:xfrm>
        </p:grpSpPr>
        <p:sp>
          <p:nvSpPr>
            <p:cNvPr id="148534" name="Rectangle 54">
              <a:extLst>
                <a:ext uri="{FF2B5EF4-FFF2-40B4-BE49-F238E27FC236}">
                  <a16:creationId xmlns:a16="http://schemas.microsoft.com/office/drawing/2014/main" id="{AAED4629-5EA7-4300-B3F2-71889354AE12}"/>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36" name="Rectangle 56">
              <a:extLst>
                <a:ext uri="{FF2B5EF4-FFF2-40B4-BE49-F238E27FC236}">
                  <a16:creationId xmlns:a16="http://schemas.microsoft.com/office/drawing/2014/main" id="{D2014BD4-8ADD-4C65-B867-78C9344D2015}"/>
                </a:ext>
              </a:extLst>
            </p:cNvPr>
            <p:cNvSpPr>
              <a:spLocks noChangeArrowheads="1"/>
            </p:cNvSpPr>
            <p:nvPr/>
          </p:nvSpPr>
          <p:spPr bwMode="auto">
            <a:xfrm>
              <a:off x="4312" y="747"/>
              <a:ext cx="62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CPU2</a:t>
              </a:r>
            </a:p>
          </p:txBody>
        </p:sp>
        <p:grpSp>
          <p:nvGrpSpPr>
            <p:cNvPr id="148537" name="Group 57">
              <a:extLst>
                <a:ext uri="{FF2B5EF4-FFF2-40B4-BE49-F238E27FC236}">
                  <a16:creationId xmlns:a16="http://schemas.microsoft.com/office/drawing/2014/main" id="{EEFE5E7B-D59B-445E-A767-CDF73AD19E15}"/>
                </a:ext>
              </a:extLst>
            </p:cNvPr>
            <p:cNvGrpSpPr>
              <a:grpSpLocks/>
            </p:cNvGrpSpPr>
            <p:nvPr/>
          </p:nvGrpSpPr>
          <p:grpSpPr bwMode="auto">
            <a:xfrm>
              <a:off x="4461" y="1035"/>
              <a:ext cx="1104" cy="285"/>
              <a:chOff x="4128" y="1863"/>
              <a:chExt cx="1104" cy="285"/>
            </a:xfrm>
          </p:grpSpPr>
          <p:sp>
            <p:nvSpPr>
              <p:cNvPr id="148538" name="Text Box 58">
                <a:extLst>
                  <a:ext uri="{FF2B5EF4-FFF2-40B4-BE49-F238E27FC236}">
                    <a16:creationId xmlns:a16="http://schemas.microsoft.com/office/drawing/2014/main" id="{1C6FD623-F504-4306-8A11-48C9DC48EFD2}"/>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39" name="Text Box 59">
                <a:extLst>
                  <a:ext uri="{FF2B5EF4-FFF2-40B4-BE49-F238E27FC236}">
                    <a16:creationId xmlns:a16="http://schemas.microsoft.com/office/drawing/2014/main" id="{5719772F-294F-42FD-8117-B35ECCA865E2}"/>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148540" name="Text Box 60">
              <a:extLst>
                <a:ext uri="{FF2B5EF4-FFF2-40B4-BE49-F238E27FC236}">
                  <a16:creationId xmlns:a16="http://schemas.microsoft.com/office/drawing/2014/main" id="{C9D5EACD-36A7-4E1C-BD0F-B601E618F6CE}"/>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10</a:t>
              </a:r>
            </a:p>
          </p:txBody>
        </p:sp>
        <p:grpSp>
          <p:nvGrpSpPr>
            <p:cNvPr id="148541" name="Group 61">
              <a:extLst>
                <a:ext uri="{FF2B5EF4-FFF2-40B4-BE49-F238E27FC236}">
                  <a16:creationId xmlns:a16="http://schemas.microsoft.com/office/drawing/2014/main" id="{185611BB-624D-47D1-A8D4-CEC7255FA968}"/>
                </a:ext>
              </a:extLst>
            </p:cNvPr>
            <p:cNvGrpSpPr>
              <a:grpSpLocks/>
            </p:cNvGrpSpPr>
            <p:nvPr/>
          </p:nvGrpSpPr>
          <p:grpSpPr bwMode="auto">
            <a:xfrm>
              <a:off x="4461" y="1371"/>
              <a:ext cx="1104" cy="285"/>
              <a:chOff x="4128" y="1863"/>
              <a:chExt cx="1104" cy="285"/>
            </a:xfrm>
          </p:grpSpPr>
          <p:sp>
            <p:nvSpPr>
              <p:cNvPr id="148542" name="Text Box 62">
                <a:extLst>
                  <a:ext uri="{FF2B5EF4-FFF2-40B4-BE49-F238E27FC236}">
                    <a16:creationId xmlns:a16="http://schemas.microsoft.com/office/drawing/2014/main" id="{EF64DFAD-C2E8-4211-9817-215941591DFF}"/>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10</a:t>
                </a:r>
              </a:p>
            </p:txBody>
          </p:sp>
          <p:sp>
            <p:nvSpPr>
              <p:cNvPr id="148543" name="Text Box 63">
                <a:extLst>
                  <a:ext uri="{FF2B5EF4-FFF2-40B4-BE49-F238E27FC236}">
                    <a16:creationId xmlns:a16="http://schemas.microsoft.com/office/drawing/2014/main" id="{5C7CE981-230C-4D17-BA04-00182B2B07EE}"/>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8544" name="Group 64">
              <a:extLst>
                <a:ext uri="{FF2B5EF4-FFF2-40B4-BE49-F238E27FC236}">
                  <a16:creationId xmlns:a16="http://schemas.microsoft.com/office/drawing/2014/main" id="{105052A6-0A83-4477-9DBB-1EBB48DE70B8}"/>
                </a:ext>
              </a:extLst>
            </p:cNvPr>
            <p:cNvGrpSpPr>
              <a:grpSpLocks/>
            </p:cNvGrpSpPr>
            <p:nvPr/>
          </p:nvGrpSpPr>
          <p:grpSpPr bwMode="auto">
            <a:xfrm>
              <a:off x="4461" y="1699"/>
              <a:ext cx="1104" cy="284"/>
              <a:chOff x="4128" y="1863"/>
              <a:chExt cx="1104" cy="284"/>
            </a:xfrm>
          </p:grpSpPr>
          <p:sp>
            <p:nvSpPr>
              <p:cNvPr id="148545" name="Text Box 65">
                <a:extLst>
                  <a:ext uri="{FF2B5EF4-FFF2-40B4-BE49-F238E27FC236}">
                    <a16:creationId xmlns:a16="http://schemas.microsoft.com/office/drawing/2014/main" id="{7320A6B5-30F3-46FE-9FDB-1CD2FE450EC6}"/>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46" name="Text Box 66">
                <a:extLst>
                  <a:ext uri="{FF2B5EF4-FFF2-40B4-BE49-F238E27FC236}">
                    <a16:creationId xmlns:a16="http://schemas.microsoft.com/office/drawing/2014/main" id="{386A8F5E-4086-4B18-9858-C85FDBACFCF2}"/>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sp>
        <p:nvSpPr>
          <p:cNvPr id="148561" name="Oval 81">
            <a:extLst>
              <a:ext uri="{FF2B5EF4-FFF2-40B4-BE49-F238E27FC236}">
                <a16:creationId xmlns:a16="http://schemas.microsoft.com/office/drawing/2014/main" id="{CB69108A-E6EC-45E6-AC11-8640DB97504D}"/>
              </a:ext>
            </a:extLst>
          </p:cNvPr>
          <p:cNvSpPr>
            <a:spLocks noChangeArrowheads="1"/>
          </p:cNvSpPr>
          <p:nvPr/>
        </p:nvSpPr>
        <p:spPr bwMode="auto">
          <a:xfrm>
            <a:off x="6858000" y="3733800"/>
            <a:ext cx="866775" cy="906463"/>
          </a:xfrm>
          <a:prstGeom prst="ellipse">
            <a:avLst/>
          </a:prstGeom>
          <a:solidFill>
            <a:srgbClr val="FF66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2000" b="1" dirty="0">
                <a:latin typeface="Century Gothic" panose="020B0502020202020204" pitchFamily="34" charset="0"/>
              </a:rPr>
              <a:t>程序</a:t>
            </a:r>
            <a:r>
              <a:rPr lang="en-US" altLang="zh-CN" sz="2000" b="1" dirty="0">
                <a:latin typeface="Century Gothic" panose="020B0502020202020204" pitchFamily="34" charset="0"/>
              </a:rPr>
              <a:t>1</a:t>
            </a:r>
          </a:p>
        </p:txBody>
      </p:sp>
      <p:grpSp>
        <p:nvGrpSpPr>
          <p:cNvPr id="148562" name="Group 82">
            <a:extLst>
              <a:ext uri="{FF2B5EF4-FFF2-40B4-BE49-F238E27FC236}">
                <a16:creationId xmlns:a16="http://schemas.microsoft.com/office/drawing/2014/main" id="{0F4DFFFD-68D3-4C0E-8AE2-BAF9F69812C4}"/>
              </a:ext>
            </a:extLst>
          </p:cNvPr>
          <p:cNvGrpSpPr>
            <a:grpSpLocks/>
          </p:cNvGrpSpPr>
          <p:nvPr/>
        </p:nvGrpSpPr>
        <p:grpSpPr bwMode="auto">
          <a:xfrm>
            <a:off x="152400" y="3952875"/>
            <a:ext cx="998538" cy="466725"/>
            <a:chOff x="139" y="1338"/>
            <a:chExt cx="629" cy="294"/>
          </a:xfrm>
        </p:grpSpPr>
        <p:sp>
          <p:nvSpPr>
            <p:cNvPr id="148563" name="Rectangle 83">
              <a:extLst>
                <a:ext uri="{FF2B5EF4-FFF2-40B4-BE49-F238E27FC236}">
                  <a16:creationId xmlns:a16="http://schemas.microsoft.com/office/drawing/2014/main" id="{D7C144C1-8957-4EF7-B81E-43967FB3D1B1}"/>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8564" name="AutoShape 84">
              <a:extLst>
                <a:ext uri="{FF2B5EF4-FFF2-40B4-BE49-F238E27FC236}">
                  <a16:creationId xmlns:a16="http://schemas.microsoft.com/office/drawing/2014/main" id="{5288BCB2-31DF-4107-9654-631BD2C249B8}"/>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8569" name="Group 89">
            <a:extLst>
              <a:ext uri="{FF2B5EF4-FFF2-40B4-BE49-F238E27FC236}">
                <a16:creationId xmlns:a16="http://schemas.microsoft.com/office/drawing/2014/main" id="{43406EBE-FCDF-4C4A-8190-2E33E2D4E336}"/>
              </a:ext>
            </a:extLst>
          </p:cNvPr>
          <p:cNvGrpSpPr>
            <a:grpSpLocks/>
          </p:cNvGrpSpPr>
          <p:nvPr/>
        </p:nvGrpSpPr>
        <p:grpSpPr bwMode="auto">
          <a:xfrm>
            <a:off x="3124200" y="3886200"/>
            <a:ext cx="1295400" cy="533400"/>
            <a:chOff x="1968" y="2496"/>
            <a:chExt cx="816" cy="336"/>
          </a:xfrm>
        </p:grpSpPr>
        <p:sp>
          <p:nvSpPr>
            <p:cNvPr id="148567" name="AutoShape 87">
              <a:extLst>
                <a:ext uri="{FF2B5EF4-FFF2-40B4-BE49-F238E27FC236}">
                  <a16:creationId xmlns:a16="http://schemas.microsoft.com/office/drawing/2014/main" id="{CDB26D45-E60D-482E-9283-C76FA7945096}"/>
                </a:ext>
              </a:extLst>
            </p:cNvPr>
            <p:cNvSpPr>
              <a:spLocks noChangeArrowheads="1"/>
            </p:cNvSpPr>
            <p:nvPr/>
          </p:nvSpPr>
          <p:spPr bwMode="auto">
            <a:xfrm rot="10800000">
              <a:off x="1968" y="2784"/>
              <a:ext cx="816" cy="48"/>
            </a:xfrm>
            <a:prstGeom prst="rightArrow">
              <a:avLst>
                <a:gd name="adj1" fmla="val 50000"/>
                <a:gd name="adj2" fmla="val 4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68" name="Text Box 88">
              <a:extLst>
                <a:ext uri="{FF2B5EF4-FFF2-40B4-BE49-F238E27FC236}">
                  <a16:creationId xmlns:a16="http://schemas.microsoft.com/office/drawing/2014/main" id="{21B448FE-FC1F-4578-83F8-617EA437ED91}"/>
                </a:ext>
              </a:extLst>
            </p:cNvPr>
            <p:cNvSpPr txBox="1">
              <a:spLocks noChangeArrowheads="1"/>
            </p:cNvSpPr>
            <p:nvPr/>
          </p:nvSpPr>
          <p:spPr bwMode="auto">
            <a:xfrm>
              <a:off x="2094" y="249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rPr>
                <a:t>切换</a:t>
              </a:r>
            </a:p>
          </p:txBody>
        </p:sp>
      </p:grpSp>
      <p:grpSp>
        <p:nvGrpSpPr>
          <p:cNvPr id="148570" name="Group 90">
            <a:extLst>
              <a:ext uri="{FF2B5EF4-FFF2-40B4-BE49-F238E27FC236}">
                <a16:creationId xmlns:a16="http://schemas.microsoft.com/office/drawing/2014/main" id="{37252787-2079-4E70-894B-A5B64BA14968}"/>
              </a:ext>
            </a:extLst>
          </p:cNvPr>
          <p:cNvGrpSpPr>
            <a:grpSpLocks/>
          </p:cNvGrpSpPr>
          <p:nvPr/>
        </p:nvGrpSpPr>
        <p:grpSpPr bwMode="auto">
          <a:xfrm>
            <a:off x="1897063" y="4572000"/>
            <a:ext cx="1989137" cy="2133600"/>
            <a:chOff x="4312" y="747"/>
            <a:chExt cx="1253" cy="1258"/>
          </a:xfrm>
        </p:grpSpPr>
        <p:sp>
          <p:nvSpPr>
            <p:cNvPr id="148571" name="Rectangle 91">
              <a:extLst>
                <a:ext uri="{FF2B5EF4-FFF2-40B4-BE49-F238E27FC236}">
                  <a16:creationId xmlns:a16="http://schemas.microsoft.com/office/drawing/2014/main" id="{D93C7775-1E5B-4DDD-9FC2-AC8B49182DE5}"/>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572" name="Rectangle 92">
              <a:extLst>
                <a:ext uri="{FF2B5EF4-FFF2-40B4-BE49-F238E27FC236}">
                  <a16:creationId xmlns:a16="http://schemas.microsoft.com/office/drawing/2014/main" id="{BF8A0DF1-4720-4F02-957C-1B8DA7D68BE1}"/>
                </a:ext>
              </a:extLst>
            </p:cNvPr>
            <p:cNvSpPr>
              <a:spLocks noChangeArrowheads="1"/>
            </p:cNvSpPr>
            <p:nvPr/>
          </p:nvSpPr>
          <p:spPr bwMode="auto">
            <a:xfrm>
              <a:off x="4312" y="747"/>
              <a:ext cx="62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CPU1</a:t>
              </a:r>
            </a:p>
          </p:txBody>
        </p:sp>
        <p:grpSp>
          <p:nvGrpSpPr>
            <p:cNvPr id="148573" name="Group 93">
              <a:extLst>
                <a:ext uri="{FF2B5EF4-FFF2-40B4-BE49-F238E27FC236}">
                  <a16:creationId xmlns:a16="http://schemas.microsoft.com/office/drawing/2014/main" id="{9EBE7437-1E4C-4E55-A172-BD4129C67BAF}"/>
                </a:ext>
              </a:extLst>
            </p:cNvPr>
            <p:cNvGrpSpPr>
              <a:grpSpLocks/>
            </p:cNvGrpSpPr>
            <p:nvPr/>
          </p:nvGrpSpPr>
          <p:grpSpPr bwMode="auto">
            <a:xfrm>
              <a:off x="4461" y="1035"/>
              <a:ext cx="1104" cy="285"/>
              <a:chOff x="4128" y="1863"/>
              <a:chExt cx="1104" cy="285"/>
            </a:xfrm>
          </p:grpSpPr>
          <p:sp>
            <p:nvSpPr>
              <p:cNvPr id="148574" name="Text Box 94">
                <a:extLst>
                  <a:ext uri="{FF2B5EF4-FFF2-40B4-BE49-F238E27FC236}">
                    <a16:creationId xmlns:a16="http://schemas.microsoft.com/office/drawing/2014/main" id="{18C74265-80D6-48B6-9A01-B34A2B6740E7}"/>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75" name="Text Box 95">
                <a:extLst>
                  <a:ext uri="{FF2B5EF4-FFF2-40B4-BE49-F238E27FC236}">
                    <a16:creationId xmlns:a16="http://schemas.microsoft.com/office/drawing/2014/main" id="{3BE63C62-B721-40F1-AC0F-97516ED2F9BC}"/>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148576" name="Text Box 96">
              <a:extLst>
                <a:ext uri="{FF2B5EF4-FFF2-40B4-BE49-F238E27FC236}">
                  <a16:creationId xmlns:a16="http://schemas.microsoft.com/office/drawing/2014/main" id="{0C104D2E-3FA7-4568-84E0-0DFABDD0BDED}"/>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 1</a:t>
              </a:r>
            </a:p>
          </p:txBody>
        </p:sp>
        <p:grpSp>
          <p:nvGrpSpPr>
            <p:cNvPr id="148577" name="Group 97">
              <a:extLst>
                <a:ext uri="{FF2B5EF4-FFF2-40B4-BE49-F238E27FC236}">
                  <a16:creationId xmlns:a16="http://schemas.microsoft.com/office/drawing/2014/main" id="{ADF71B05-AC3F-4E40-A7CD-00AD77BE6538}"/>
                </a:ext>
              </a:extLst>
            </p:cNvPr>
            <p:cNvGrpSpPr>
              <a:grpSpLocks/>
            </p:cNvGrpSpPr>
            <p:nvPr/>
          </p:nvGrpSpPr>
          <p:grpSpPr bwMode="auto">
            <a:xfrm>
              <a:off x="4461" y="1371"/>
              <a:ext cx="1104" cy="285"/>
              <a:chOff x="4128" y="1863"/>
              <a:chExt cx="1104" cy="285"/>
            </a:xfrm>
          </p:grpSpPr>
          <p:sp>
            <p:nvSpPr>
              <p:cNvPr id="148578" name="Text Box 98">
                <a:extLst>
                  <a:ext uri="{FF2B5EF4-FFF2-40B4-BE49-F238E27FC236}">
                    <a16:creationId xmlns:a16="http://schemas.microsoft.com/office/drawing/2014/main" id="{25A4B8C7-E669-4378-9269-79076D968C8E}"/>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a:t>
                </a:r>
              </a:p>
            </p:txBody>
          </p:sp>
          <p:sp>
            <p:nvSpPr>
              <p:cNvPr id="148579" name="Text Box 99">
                <a:extLst>
                  <a:ext uri="{FF2B5EF4-FFF2-40B4-BE49-F238E27FC236}">
                    <a16:creationId xmlns:a16="http://schemas.microsoft.com/office/drawing/2014/main" id="{857D9473-235F-4C83-BF76-519D40AA4EC8}"/>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8580" name="Group 100">
              <a:extLst>
                <a:ext uri="{FF2B5EF4-FFF2-40B4-BE49-F238E27FC236}">
                  <a16:creationId xmlns:a16="http://schemas.microsoft.com/office/drawing/2014/main" id="{76EB24DD-DA90-4263-B8F3-47038155B361}"/>
                </a:ext>
              </a:extLst>
            </p:cNvPr>
            <p:cNvGrpSpPr>
              <a:grpSpLocks/>
            </p:cNvGrpSpPr>
            <p:nvPr/>
          </p:nvGrpSpPr>
          <p:grpSpPr bwMode="auto">
            <a:xfrm>
              <a:off x="4461" y="1699"/>
              <a:ext cx="1104" cy="284"/>
              <a:chOff x="4128" y="1863"/>
              <a:chExt cx="1104" cy="284"/>
            </a:xfrm>
          </p:grpSpPr>
          <p:sp>
            <p:nvSpPr>
              <p:cNvPr id="148581" name="Text Box 101">
                <a:extLst>
                  <a:ext uri="{FF2B5EF4-FFF2-40B4-BE49-F238E27FC236}">
                    <a16:creationId xmlns:a16="http://schemas.microsoft.com/office/drawing/2014/main" id="{DF09D91D-8056-465B-BA1B-20C410FB0561}"/>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8582" name="Text Box 102">
                <a:extLst>
                  <a:ext uri="{FF2B5EF4-FFF2-40B4-BE49-F238E27FC236}">
                    <a16:creationId xmlns:a16="http://schemas.microsoft.com/office/drawing/2014/main" id="{60F82627-3E0E-440F-AA12-B06493787C3B}"/>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pic>
        <p:nvPicPr>
          <p:cNvPr id="148586" name="Picture 106">
            <a:extLst>
              <a:ext uri="{FF2B5EF4-FFF2-40B4-BE49-F238E27FC236}">
                <a16:creationId xmlns:a16="http://schemas.microsoft.com/office/drawing/2014/main" id="{7A4013A8-B4A3-4E9B-BB49-D9737DD61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550" y="0"/>
            <a:ext cx="80645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8527"/>
                                        </p:tgtEl>
                                        <p:attrNameLst>
                                          <p:attrName>style.visibility</p:attrName>
                                        </p:attrNameLst>
                                      </p:cBhvr>
                                      <p:to>
                                        <p:strVal val="visible"/>
                                      </p:to>
                                    </p:set>
                                    <p:animEffect transition="in" filter="dissolve">
                                      <p:cBhvr>
                                        <p:cTn id="7" dur="500"/>
                                        <p:tgtEl>
                                          <p:spTgt spid="148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0" nodeType="clickEffect">
                                  <p:stCondLst>
                                    <p:cond delay="0"/>
                                  </p:stCondLst>
                                  <p:childTnLst>
                                    <p:animMotion origin="layout" path="M -2.5E-6 3.33333E-6 L 0.10261 0.16736 " pathEditMode="relative" rAng="0" ptsTypes="AA">
                                      <p:cBhvr>
                                        <p:cTn id="11" dur="2000" fill="hold"/>
                                        <p:tgtEl>
                                          <p:spTgt spid="148523"/>
                                        </p:tgtEl>
                                        <p:attrNameLst>
                                          <p:attrName>ppt_x</p:attrName>
                                          <p:attrName>ppt_y</p:attrName>
                                        </p:attrNameLst>
                                      </p:cBhvr>
                                      <p:rCtr x="5122" y="8356"/>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148501"/>
                                        </p:tgtEl>
                                        <p:attrNameLst>
                                          <p:attrName>style.visibility</p:attrName>
                                        </p:attrNameLst>
                                      </p:cBhvr>
                                      <p:to>
                                        <p:strVal val="visible"/>
                                      </p:to>
                                    </p:set>
                                    <p:anim calcmode="lin" valueType="num">
                                      <p:cBhvr>
                                        <p:cTn id="16" dur="500" fill="hold"/>
                                        <p:tgtEl>
                                          <p:spTgt spid="148501"/>
                                        </p:tgtEl>
                                        <p:attrNameLst>
                                          <p:attrName>ppt_w</p:attrName>
                                        </p:attrNameLst>
                                      </p:cBhvr>
                                      <p:tavLst>
                                        <p:tav tm="0">
                                          <p:val>
                                            <p:fltVal val="0"/>
                                          </p:val>
                                        </p:tav>
                                        <p:tav tm="100000">
                                          <p:val>
                                            <p:strVal val="#ppt_w"/>
                                          </p:val>
                                        </p:tav>
                                      </p:tavLst>
                                    </p:anim>
                                    <p:anim calcmode="lin" valueType="num">
                                      <p:cBhvr>
                                        <p:cTn id="17" dur="500" fill="hold"/>
                                        <p:tgtEl>
                                          <p:spTgt spid="148501"/>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148507"/>
                                        </p:tgtEl>
                                        <p:attrNameLst>
                                          <p:attrName>style.visibility</p:attrName>
                                        </p:attrNameLst>
                                      </p:cBhvr>
                                      <p:to>
                                        <p:strVal val="visible"/>
                                      </p:to>
                                    </p:set>
                                    <p:anim calcmode="lin" valueType="num">
                                      <p:cBhvr>
                                        <p:cTn id="22" dur="500" fill="hold"/>
                                        <p:tgtEl>
                                          <p:spTgt spid="148507"/>
                                        </p:tgtEl>
                                        <p:attrNameLst>
                                          <p:attrName>ppt_w</p:attrName>
                                        </p:attrNameLst>
                                      </p:cBhvr>
                                      <p:tavLst>
                                        <p:tav tm="0">
                                          <p:val>
                                            <p:fltVal val="0"/>
                                          </p:val>
                                        </p:tav>
                                        <p:tav tm="100000">
                                          <p:val>
                                            <p:strVal val="#ppt_w"/>
                                          </p:val>
                                        </p:tav>
                                      </p:tavLst>
                                    </p:anim>
                                    <p:anim calcmode="lin" valueType="num">
                                      <p:cBhvr>
                                        <p:cTn id="23" dur="500" fill="hold"/>
                                        <p:tgtEl>
                                          <p:spTgt spid="148507"/>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48570"/>
                                        </p:tgtEl>
                                        <p:attrNameLst>
                                          <p:attrName>style.visibility</p:attrName>
                                        </p:attrNameLst>
                                      </p:cBhvr>
                                      <p:to>
                                        <p:strVal val="visible"/>
                                      </p:to>
                                    </p:set>
                                    <p:animEffect transition="in" filter="dissolve">
                                      <p:cBhvr>
                                        <p:cTn id="28" dur="500"/>
                                        <p:tgtEl>
                                          <p:spTgt spid="14857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14850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grpId="0" nodeType="clickEffect">
                                  <p:stCondLst>
                                    <p:cond delay="0"/>
                                  </p:stCondLst>
                                  <p:childTnLst>
                                    <p:animMotion origin="layout" path="M -8.33333E-7 3.33333E-6 L -0.0026 0.16736 " pathEditMode="relative" rAng="0" ptsTypes="AA">
                                      <p:cBhvr>
                                        <p:cTn id="36" dur="2000" fill="hold"/>
                                        <p:tgtEl>
                                          <p:spTgt spid="148524"/>
                                        </p:tgtEl>
                                        <p:attrNameLst>
                                          <p:attrName>ppt_x</p:attrName>
                                          <p:attrName>ppt_y</p:attrName>
                                        </p:attrNameLst>
                                      </p:cBhvr>
                                      <p:rCtr x="-139" y="8356"/>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nodeType="clickEffect">
                                  <p:stCondLst>
                                    <p:cond delay="0"/>
                                  </p:stCondLst>
                                  <p:childTnLst>
                                    <p:set>
                                      <p:cBhvr>
                                        <p:cTn id="40" dur="1" fill="hold">
                                          <p:stCondLst>
                                            <p:cond delay="0"/>
                                          </p:stCondLst>
                                        </p:cTn>
                                        <p:tgtEl>
                                          <p:spTgt spid="148504"/>
                                        </p:tgtEl>
                                        <p:attrNameLst>
                                          <p:attrName>style.visibility</p:attrName>
                                        </p:attrNameLst>
                                      </p:cBhvr>
                                      <p:to>
                                        <p:strVal val="visible"/>
                                      </p:to>
                                    </p:set>
                                    <p:anim calcmode="lin" valueType="num">
                                      <p:cBhvr>
                                        <p:cTn id="41" dur="500" fill="hold"/>
                                        <p:tgtEl>
                                          <p:spTgt spid="148504"/>
                                        </p:tgtEl>
                                        <p:attrNameLst>
                                          <p:attrName>ppt_w</p:attrName>
                                        </p:attrNameLst>
                                      </p:cBhvr>
                                      <p:tavLst>
                                        <p:tav tm="0">
                                          <p:val>
                                            <p:fltVal val="0"/>
                                          </p:val>
                                        </p:tav>
                                        <p:tav tm="100000">
                                          <p:val>
                                            <p:strVal val="#ppt_w"/>
                                          </p:val>
                                        </p:tav>
                                      </p:tavLst>
                                    </p:anim>
                                    <p:anim calcmode="lin" valueType="num">
                                      <p:cBhvr>
                                        <p:cTn id="42" dur="500" fill="hold"/>
                                        <p:tgtEl>
                                          <p:spTgt spid="14850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8560"/>
                                        </p:tgtEl>
                                        <p:attrNameLst>
                                          <p:attrName>style.visibility</p:attrName>
                                        </p:attrNameLst>
                                      </p:cBhvr>
                                      <p:to>
                                        <p:strVal val="visible"/>
                                      </p:to>
                                    </p:set>
                                    <p:animEffect transition="in" filter="dissolve">
                                      <p:cBhvr>
                                        <p:cTn id="47" dur="500"/>
                                        <p:tgtEl>
                                          <p:spTgt spid="1485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0" fill="hold" nodeType="clickEffect">
                                  <p:stCondLst>
                                    <p:cond delay="0"/>
                                  </p:stCondLst>
                                  <p:childTnLst>
                                    <p:set>
                                      <p:cBhvr>
                                        <p:cTn id="51" dur="1" fill="hold">
                                          <p:stCondLst>
                                            <p:cond delay="0"/>
                                          </p:stCondLst>
                                        </p:cTn>
                                        <p:tgtEl>
                                          <p:spTgt spid="148569"/>
                                        </p:tgtEl>
                                        <p:attrNameLst>
                                          <p:attrName>style.visibility</p:attrName>
                                        </p:attrNameLst>
                                      </p:cBhvr>
                                      <p:to>
                                        <p:strVal val="visible"/>
                                      </p:to>
                                    </p:set>
                                    <p:anim calcmode="lin" valueType="num">
                                      <p:cBhvr>
                                        <p:cTn id="52" dur="500" fill="hold"/>
                                        <p:tgtEl>
                                          <p:spTgt spid="148569"/>
                                        </p:tgtEl>
                                        <p:attrNameLst>
                                          <p:attrName>ppt_w</p:attrName>
                                        </p:attrNameLst>
                                      </p:cBhvr>
                                      <p:tavLst>
                                        <p:tav tm="0">
                                          <p:val>
                                            <p:fltVal val="0"/>
                                          </p:val>
                                        </p:tav>
                                        <p:tav tm="100000">
                                          <p:val>
                                            <p:strVal val="#ppt_w"/>
                                          </p:val>
                                        </p:tav>
                                      </p:tavLst>
                                    </p:anim>
                                    <p:anim calcmode="lin" valueType="num">
                                      <p:cBhvr>
                                        <p:cTn id="53" dur="500" fill="hold"/>
                                        <p:tgtEl>
                                          <p:spTgt spid="148569"/>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148504"/>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grpId="0" nodeType="clickEffect">
                                  <p:stCondLst>
                                    <p:cond delay="0"/>
                                  </p:stCondLst>
                                  <p:childTnLst>
                                    <p:animMotion origin="layout" path="M -2.5E-6 3.33333E-6 L 0.10261 0.16736 " pathEditMode="relative" rAng="0" ptsTypes="AA">
                                      <p:cBhvr>
                                        <p:cTn id="61" dur="2000" fill="hold"/>
                                        <p:tgtEl>
                                          <p:spTgt spid="148561"/>
                                        </p:tgtEl>
                                        <p:attrNameLst>
                                          <p:attrName>ppt_x</p:attrName>
                                          <p:attrName>ppt_y</p:attrName>
                                        </p:attrNameLst>
                                      </p:cBhvr>
                                      <p:rCtr x="5122" y="8356"/>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0" fill="hold" nodeType="clickEffect">
                                  <p:stCondLst>
                                    <p:cond delay="0"/>
                                  </p:stCondLst>
                                  <p:childTnLst>
                                    <p:set>
                                      <p:cBhvr>
                                        <p:cTn id="65" dur="1" fill="hold">
                                          <p:stCondLst>
                                            <p:cond delay="0"/>
                                          </p:stCondLst>
                                        </p:cTn>
                                        <p:tgtEl>
                                          <p:spTgt spid="148562"/>
                                        </p:tgtEl>
                                        <p:attrNameLst>
                                          <p:attrName>style.visibility</p:attrName>
                                        </p:attrNameLst>
                                      </p:cBhvr>
                                      <p:to>
                                        <p:strVal val="visible"/>
                                      </p:to>
                                    </p:set>
                                    <p:anim calcmode="lin" valueType="num">
                                      <p:cBhvr>
                                        <p:cTn id="66" dur="500" fill="hold"/>
                                        <p:tgtEl>
                                          <p:spTgt spid="148562"/>
                                        </p:tgtEl>
                                        <p:attrNameLst>
                                          <p:attrName>ppt_w</p:attrName>
                                        </p:attrNameLst>
                                      </p:cBhvr>
                                      <p:tavLst>
                                        <p:tav tm="0">
                                          <p:val>
                                            <p:fltVal val="0"/>
                                          </p:val>
                                        </p:tav>
                                        <p:tav tm="100000">
                                          <p:val>
                                            <p:strVal val="#ppt_w"/>
                                          </p:val>
                                        </p:tav>
                                      </p:tavLst>
                                    </p:anim>
                                    <p:anim calcmode="lin" valueType="num">
                                      <p:cBhvr>
                                        <p:cTn id="67" dur="500" fill="hold"/>
                                        <p:tgtEl>
                                          <p:spTgt spid="1485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3" grpId="0" animBg="1"/>
      <p:bldP spid="148524" grpId="0" animBg="1"/>
      <p:bldP spid="148561"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7CE5FD-E4B8-49A0-96E7-753974FEBE05}"/>
              </a:ext>
            </a:extLst>
          </p:cNvPr>
          <p:cNvSpPr>
            <a:spLocks noGrp="1"/>
          </p:cNvSpPr>
          <p:nvPr>
            <p:ph idx="1"/>
          </p:nvPr>
        </p:nvSpPr>
        <p:spPr/>
        <p:txBody>
          <a:bodyPr/>
          <a:lstStyle/>
          <a:p>
            <a:pPr>
              <a:lnSpc>
                <a:spcPct val="150000"/>
              </a:lnSpc>
              <a:defRPr/>
            </a:pPr>
            <a:r>
              <a:rPr lang="en-US" altLang="zh-CN" dirty="0"/>
              <a:t>1965</a:t>
            </a:r>
            <a:r>
              <a:rPr lang="zh-CN" altLang="en-US" dirty="0"/>
              <a:t>年，荷兰的 </a:t>
            </a:r>
            <a:r>
              <a:rPr lang="en-US" altLang="zh-CN" dirty="0" err="1"/>
              <a:t>E.W.Dijkstra</a:t>
            </a:r>
            <a:r>
              <a:rPr lang="en-US" altLang="zh-CN" dirty="0"/>
              <a:t> (</a:t>
            </a:r>
            <a:r>
              <a:rPr lang="zh-CN" altLang="en-US" dirty="0"/>
              <a:t>狄杰斯特拉</a:t>
            </a:r>
            <a:r>
              <a:rPr lang="en-US" altLang="zh-CN" dirty="0"/>
              <a:t>)</a:t>
            </a:r>
            <a:r>
              <a:rPr lang="zh-CN" altLang="en-US" dirty="0"/>
              <a:t>提出了信号量同步机制。</a:t>
            </a:r>
          </a:p>
          <a:p>
            <a:pPr>
              <a:lnSpc>
                <a:spcPct val="150000"/>
              </a:lnSpc>
              <a:defRPr/>
            </a:pPr>
            <a:r>
              <a:rPr lang="zh-CN" altLang="en-US" dirty="0"/>
              <a:t>用于进程同步</a:t>
            </a:r>
          </a:p>
          <a:p>
            <a:pPr>
              <a:lnSpc>
                <a:spcPct val="150000"/>
              </a:lnSpc>
              <a:defRPr/>
            </a:pPr>
            <a:r>
              <a:rPr lang="zh-CN" altLang="en-US" dirty="0"/>
              <a:t>广泛应用于存在临界资源和临界区控制的场合</a:t>
            </a:r>
          </a:p>
          <a:p>
            <a:endParaRPr lang="zh-CN" altLang="en-US" dirty="0"/>
          </a:p>
        </p:txBody>
      </p:sp>
      <p:sp>
        <p:nvSpPr>
          <p:cNvPr id="3" name="标题 2">
            <a:extLst>
              <a:ext uri="{FF2B5EF4-FFF2-40B4-BE49-F238E27FC236}">
                <a16:creationId xmlns:a16="http://schemas.microsoft.com/office/drawing/2014/main" id="{7C144F2C-517F-43F5-AA86-E44CEDCB0F97}"/>
              </a:ext>
            </a:extLst>
          </p:cNvPr>
          <p:cNvSpPr>
            <a:spLocks noGrp="1"/>
          </p:cNvSpPr>
          <p:nvPr>
            <p:ph type="title"/>
          </p:nvPr>
        </p:nvSpPr>
        <p:spPr/>
        <p:txBody>
          <a:bodyPr/>
          <a:lstStyle/>
          <a:p>
            <a:r>
              <a:rPr lang="zh-CN" altLang="en-US" dirty="0">
                <a:solidFill>
                  <a:schemeClr val="folHlink"/>
                </a:solidFill>
              </a:rPr>
              <a:t>如何实现？</a:t>
            </a:r>
            <a:r>
              <a:rPr lang="en-US" altLang="zh-CN" dirty="0">
                <a:solidFill>
                  <a:schemeClr val="folHlink"/>
                </a:solidFill>
              </a:rPr>
              <a:t>--</a:t>
            </a:r>
            <a:r>
              <a:rPr lang="zh-CN" altLang="en-US" dirty="0">
                <a:solidFill>
                  <a:schemeClr val="folHlink"/>
                </a:solidFill>
              </a:rPr>
              <a:t>信号量机制</a:t>
            </a:r>
            <a:endParaRPr lang="zh-CN" altLang="en-US" dirty="0"/>
          </a:p>
        </p:txBody>
      </p:sp>
      <p:pic>
        <p:nvPicPr>
          <p:cNvPr id="4" name="Picture 13">
            <a:extLst>
              <a:ext uri="{FF2B5EF4-FFF2-40B4-BE49-F238E27FC236}">
                <a16:creationId xmlns:a16="http://schemas.microsoft.com/office/drawing/2014/main" id="{3F5834BE-27F6-4350-9F16-C56C8C330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4011" y="4722212"/>
            <a:ext cx="473075" cy="917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E6CD7168-314E-4E4C-A58C-1C32314FAD49}"/>
              </a:ext>
            </a:extLst>
          </p:cNvPr>
          <p:cNvSpPr>
            <a:spLocks noChangeArrowheads="1"/>
          </p:cNvSpPr>
          <p:nvPr/>
        </p:nvSpPr>
        <p:spPr bwMode="auto">
          <a:xfrm>
            <a:off x="578924" y="4420587"/>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solidFill>
                  <a:srgbClr val="FF0000"/>
                </a:solidFill>
              </a:rPr>
              <a:t>信号量是一个一般的锁</a:t>
            </a:r>
            <a:r>
              <a:rPr lang="en-US" altLang="zh-CN" dirty="0">
                <a:solidFill>
                  <a:srgbClr val="FF0000"/>
                </a:solidFill>
              </a:rPr>
              <a:t>…</a:t>
            </a:r>
          </a:p>
        </p:txBody>
      </p:sp>
      <p:grpSp>
        <p:nvGrpSpPr>
          <p:cNvPr id="6" name="Group 7">
            <a:extLst>
              <a:ext uri="{FF2B5EF4-FFF2-40B4-BE49-F238E27FC236}">
                <a16:creationId xmlns:a16="http://schemas.microsoft.com/office/drawing/2014/main" id="{8D92F4E1-932D-4CDA-B1C1-4CE2F103D7A8}"/>
              </a:ext>
            </a:extLst>
          </p:cNvPr>
          <p:cNvGrpSpPr>
            <a:grpSpLocks/>
          </p:cNvGrpSpPr>
          <p:nvPr/>
        </p:nvGrpSpPr>
        <p:grpSpPr bwMode="auto">
          <a:xfrm>
            <a:off x="883724" y="5033362"/>
            <a:ext cx="7924800" cy="530225"/>
            <a:chOff x="624" y="1658"/>
            <a:chExt cx="4992" cy="334"/>
          </a:xfrm>
        </p:grpSpPr>
        <p:sp>
          <p:nvSpPr>
            <p:cNvPr id="7" name="Rectangle 8">
              <a:extLst>
                <a:ext uri="{FF2B5EF4-FFF2-40B4-BE49-F238E27FC236}">
                  <a16:creationId xmlns:a16="http://schemas.microsoft.com/office/drawing/2014/main" id="{12C1BE91-5329-4539-819C-75A50568E351}"/>
                </a:ext>
              </a:extLst>
            </p:cNvPr>
            <p:cNvSpPr>
              <a:spLocks noChangeArrowheads="1"/>
            </p:cNvSpPr>
            <p:nvPr/>
          </p:nvSpPr>
          <p:spPr bwMode="auto">
            <a:xfrm>
              <a:off x="624" y="1658"/>
              <a:ext cx="499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400" b="1" dirty="0"/>
                <a:t>锁</a:t>
              </a:r>
              <a:r>
                <a:rPr lang="en-US" altLang="zh-CN" sz="2400" b="1" dirty="0"/>
                <a:t>: {0,1}    </a:t>
              </a:r>
              <a:r>
                <a:rPr lang="zh-CN" altLang="en-US" sz="2400" b="1" dirty="0"/>
                <a:t>信号量</a:t>
              </a:r>
              <a:r>
                <a:rPr lang="en-US" altLang="zh-CN" sz="2400" b="1" dirty="0"/>
                <a:t>: {-</a:t>
              </a:r>
              <a:r>
                <a:rPr lang="en-US" altLang="zh-CN" sz="2400" b="1" dirty="0">
                  <a:sym typeface="Symbol" panose="05050102010706020507" pitchFamily="18" charset="2"/>
                </a:rPr>
                <a:t>, … , -2, -1, 0, 1, 2, … , }</a:t>
              </a:r>
            </a:p>
          </p:txBody>
        </p:sp>
        <p:pic>
          <p:nvPicPr>
            <p:cNvPr id="8" name="Picture 9">
              <a:extLst>
                <a:ext uri="{FF2B5EF4-FFF2-40B4-BE49-F238E27FC236}">
                  <a16:creationId xmlns:a16="http://schemas.microsoft.com/office/drawing/2014/main" id="{994F6057-84EB-4D15-96BD-4C4155CE5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10">
            <a:extLst>
              <a:ext uri="{FF2B5EF4-FFF2-40B4-BE49-F238E27FC236}">
                <a16:creationId xmlns:a16="http://schemas.microsoft.com/office/drawing/2014/main" id="{D036B9C0-E508-407D-B0A4-B82BEABFA6F7}"/>
              </a:ext>
            </a:extLst>
          </p:cNvPr>
          <p:cNvGrpSpPr>
            <a:grpSpLocks/>
          </p:cNvGrpSpPr>
          <p:nvPr/>
        </p:nvGrpSpPr>
        <p:grpSpPr bwMode="auto">
          <a:xfrm>
            <a:off x="883724" y="5566762"/>
            <a:ext cx="7924800" cy="492125"/>
            <a:chOff x="624" y="1658"/>
            <a:chExt cx="4992" cy="310"/>
          </a:xfrm>
        </p:grpSpPr>
        <p:sp>
          <p:nvSpPr>
            <p:cNvPr id="10" name="Rectangle 11">
              <a:extLst>
                <a:ext uri="{FF2B5EF4-FFF2-40B4-BE49-F238E27FC236}">
                  <a16:creationId xmlns:a16="http://schemas.microsoft.com/office/drawing/2014/main" id="{E7EB2674-0F2E-4D8B-B4AB-AEED314C48E2}"/>
                </a:ext>
              </a:extLst>
            </p:cNvPr>
            <p:cNvSpPr>
              <a:spLocks noChangeArrowheads="1"/>
            </p:cNvSpPr>
            <p:nvPr/>
          </p:nvSpPr>
          <p:spPr bwMode="auto">
            <a:xfrm>
              <a:off x="624" y="1658"/>
              <a:ext cx="499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400" b="1" dirty="0"/>
                <a:t>信号量即信号的数量，开锁实际上就是发一个信号</a:t>
              </a:r>
              <a:endParaRPr lang="zh-CN" altLang="en-US" sz="2400" b="1" dirty="0">
                <a:sym typeface="Symbol" panose="05050102010706020507" pitchFamily="18" charset="2"/>
              </a:endParaRPr>
            </a:p>
          </p:txBody>
        </p:sp>
        <p:pic>
          <p:nvPicPr>
            <p:cNvPr id="11" name="Picture 12">
              <a:extLst>
                <a:ext uri="{FF2B5EF4-FFF2-40B4-BE49-F238E27FC236}">
                  <a16:creationId xmlns:a16="http://schemas.microsoft.com/office/drawing/2014/main" id="{555A1B18-6AE9-42FB-AEE4-F12680906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4">
            <a:extLst>
              <a:ext uri="{FF2B5EF4-FFF2-40B4-BE49-F238E27FC236}">
                <a16:creationId xmlns:a16="http://schemas.microsoft.com/office/drawing/2014/main" id="{FA96DA88-3DA3-4F63-82C5-A61601413D47}"/>
              </a:ext>
            </a:extLst>
          </p:cNvPr>
          <p:cNvGrpSpPr>
            <a:grpSpLocks/>
          </p:cNvGrpSpPr>
          <p:nvPr/>
        </p:nvGrpSpPr>
        <p:grpSpPr bwMode="auto">
          <a:xfrm>
            <a:off x="883724" y="6100162"/>
            <a:ext cx="7924800" cy="495300"/>
            <a:chOff x="624" y="1658"/>
            <a:chExt cx="4992" cy="312"/>
          </a:xfrm>
        </p:grpSpPr>
        <p:sp>
          <p:nvSpPr>
            <p:cNvPr id="14" name="Rectangle 15">
              <a:extLst>
                <a:ext uri="{FF2B5EF4-FFF2-40B4-BE49-F238E27FC236}">
                  <a16:creationId xmlns:a16="http://schemas.microsoft.com/office/drawing/2014/main" id="{469CC329-DD96-42B1-9894-9EA858586CCE}"/>
                </a:ext>
              </a:extLst>
            </p:cNvPr>
            <p:cNvSpPr>
              <a:spLocks noChangeArrowheads="1"/>
            </p:cNvSpPr>
            <p:nvPr/>
          </p:nvSpPr>
          <p:spPr bwMode="auto">
            <a:xfrm>
              <a:off x="624" y="1658"/>
              <a:ext cx="499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0000"/>
                </a:lnSpc>
              </a:pPr>
              <a:r>
                <a:rPr lang="zh-CN" altLang="en-US" sz="2400" b="1" dirty="0">
                  <a:sym typeface="Symbol" panose="05050102010706020507" pitchFamily="18" charset="2"/>
                </a:rPr>
                <a:t>等待锁打开就是等待一个信号</a:t>
              </a:r>
            </a:p>
          </p:txBody>
        </p:sp>
        <p:pic>
          <p:nvPicPr>
            <p:cNvPr id="15" name="Picture 16">
              <a:extLst>
                <a:ext uri="{FF2B5EF4-FFF2-40B4-BE49-F238E27FC236}">
                  <a16:creationId xmlns:a16="http://schemas.microsoft.com/office/drawing/2014/main" id="{FB8D41BA-6281-4BB6-B7F0-903F2901C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1779"/>
              <a:ext cx="119" cy="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2654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58BAE6-F2D9-4E83-95AC-21DEB0C105BB}"/>
              </a:ext>
            </a:extLst>
          </p:cNvPr>
          <p:cNvSpPr>
            <a:spLocks noGrp="1"/>
          </p:cNvSpPr>
          <p:nvPr>
            <p:ph idx="1"/>
          </p:nvPr>
        </p:nvSpPr>
        <p:spPr/>
        <p:txBody>
          <a:bodyPr/>
          <a:lstStyle/>
          <a:p>
            <a:pPr>
              <a:lnSpc>
                <a:spcPct val="110000"/>
              </a:lnSpc>
              <a:defRPr/>
            </a:pPr>
            <a:r>
              <a:rPr lang="zh-CN" altLang="en-US" dirty="0">
                <a:latin typeface="仿宋_GB2312" pitchFamily="49" charset="-122"/>
                <a:ea typeface="仿宋_GB2312" pitchFamily="49" charset="-122"/>
              </a:rPr>
              <a:t>两个或多个进程可以通过传递信号进行合作，可以迫使进程在某个位置暂时停止执行（阻塞等待），直到它收到一个可以</a:t>
            </a:r>
            <a:r>
              <a:rPr lang="zh-CN" altLang="en-US" dirty="0">
                <a:ea typeface="仿宋_GB2312" pitchFamily="49" charset="-122"/>
              </a:rPr>
              <a:t>“</a:t>
            </a:r>
            <a:r>
              <a:rPr lang="zh-CN" altLang="en-US" dirty="0">
                <a:latin typeface="仿宋_GB2312" pitchFamily="49" charset="-122"/>
                <a:ea typeface="仿宋_GB2312" pitchFamily="49" charset="-122"/>
              </a:rPr>
              <a:t>向前推进</a:t>
            </a:r>
            <a:r>
              <a:rPr lang="zh-CN" altLang="en-US" dirty="0">
                <a:ea typeface="仿宋_GB2312" pitchFamily="49" charset="-122"/>
              </a:rPr>
              <a:t>”</a:t>
            </a:r>
            <a:r>
              <a:rPr lang="zh-CN" altLang="en-US" dirty="0">
                <a:latin typeface="仿宋_GB2312" pitchFamily="49" charset="-122"/>
                <a:ea typeface="仿宋_GB2312" pitchFamily="49" charset="-122"/>
              </a:rPr>
              <a:t>的信号（被唤醒）。</a:t>
            </a:r>
          </a:p>
          <a:p>
            <a:pPr>
              <a:lnSpc>
                <a:spcPct val="110000"/>
              </a:lnSpc>
              <a:defRPr/>
            </a:pPr>
            <a:r>
              <a:rPr lang="zh-CN" altLang="en-US" dirty="0">
                <a:latin typeface="仿宋_GB2312" pitchFamily="49" charset="-122"/>
                <a:ea typeface="仿宋_GB2312" pitchFamily="49" charset="-122"/>
              </a:rPr>
              <a:t>相应地，</a:t>
            </a:r>
            <a:r>
              <a:rPr lang="zh-CN" altLang="en-US" dirty="0">
                <a:solidFill>
                  <a:schemeClr val="folHlink"/>
                </a:solidFill>
                <a:latin typeface="仿宋_GB2312" pitchFamily="49" charset="-122"/>
                <a:ea typeface="仿宋_GB2312" pitchFamily="49" charset="-122"/>
              </a:rPr>
              <a:t>将实现信号灯作用的变量称为信号量。</a:t>
            </a:r>
          </a:p>
          <a:p>
            <a:endParaRPr lang="zh-CN" altLang="en-US" dirty="0"/>
          </a:p>
        </p:txBody>
      </p:sp>
      <p:sp>
        <p:nvSpPr>
          <p:cNvPr id="3" name="标题 2">
            <a:extLst>
              <a:ext uri="{FF2B5EF4-FFF2-40B4-BE49-F238E27FC236}">
                <a16:creationId xmlns:a16="http://schemas.microsoft.com/office/drawing/2014/main" id="{2FB1C5AB-B421-4447-87A3-DE0C5D60F4ED}"/>
              </a:ext>
            </a:extLst>
          </p:cNvPr>
          <p:cNvSpPr>
            <a:spLocks noGrp="1"/>
          </p:cNvSpPr>
          <p:nvPr>
            <p:ph type="title"/>
          </p:nvPr>
        </p:nvSpPr>
        <p:spPr/>
        <p:txBody>
          <a:bodyPr/>
          <a:lstStyle/>
          <a:p>
            <a:r>
              <a:rPr lang="zh-CN" altLang="en-US" dirty="0"/>
              <a:t>信号量实现同步的基本原理</a:t>
            </a:r>
          </a:p>
        </p:txBody>
      </p:sp>
    </p:spTree>
    <p:extLst>
      <p:ext uri="{BB962C8B-B14F-4D97-AF65-F5344CB8AC3E}">
        <p14:creationId xmlns:p14="http://schemas.microsoft.com/office/powerpoint/2010/main" val="3045221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6AA239-DF59-49DD-8BC3-2C75AB3BEDB2}"/>
              </a:ext>
            </a:extLst>
          </p:cNvPr>
          <p:cNvSpPr>
            <a:spLocks noGrp="1"/>
          </p:cNvSpPr>
          <p:nvPr>
            <p:ph idx="1"/>
          </p:nvPr>
        </p:nvSpPr>
        <p:spPr/>
        <p:txBody>
          <a:bodyPr/>
          <a:lstStyle/>
          <a:p>
            <a:pPr>
              <a:defRPr/>
            </a:pPr>
            <a:r>
              <a:rPr lang="zh-CN" altLang="en-US" dirty="0">
                <a:ea typeface="仿宋_GB2312" pitchFamily="49" charset="-122"/>
              </a:rPr>
              <a:t>信号量按照功能来分：互斥信号量和资源信号量。</a:t>
            </a:r>
          </a:p>
          <a:p>
            <a:pPr>
              <a:defRPr/>
            </a:pPr>
            <a:r>
              <a:rPr lang="zh-CN" altLang="en-US" dirty="0">
                <a:solidFill>
                  <a:schemeClr val="folHlink"/>
                </a:solidFill>
                <a:ea typeface="仿宋_GB2312" pitchFamily="49" charset="-122"/>
              </a:rPr>
              <a:t>互斥信号量：</a:t>
            </a:r>
            <a:r>
              <a:rPr lang="zh-CN" altLang="en-US" dirty="0">
                <a:ea typeface="仿宋_GB2312" pitchFamily="49" charset="-122"/>
              </a:rPr>
              <a:t>用于申请或释放资源的使用权，常初始化为</a:t>
            </a:r>
            <a:r>
              <a:rPr lang="en-US" altLang="zh-CN" dirty="0">
                <a:ea typeface="仿宋_GB2312" pitchFamily="49" charset="-122"/>
              </a:rPr>
              <a:t>1</a:t>
            </a:r>
            <a:r>
              <a:rPr lang="zh-CN" altLang="en-US" dirty="0">
                <a:ea typeface="仿宋_GB2312" pitchFamily="49" charset="-122"/>
              </a:rPr>
              <a:t>。</a:t>
            </a:r>
          </a:p>
          <a:p>
            <a:pPr>
              <a:defRPr/>
            </a:pPr>
            <a:r>
              <a:rPr lang="zh-CN" altLang="en-US" dirty="0">
                <a:solidFill>
                  <a:schemeClr val="folHlink"/>
                </a:solidFill>
                <a:ea typeface="仿宋_GB2312" pitchFamily="49" charset="-122"/>
              </a:rPr>
              <a:t>资源信号量：</a:t>
            </a:r>
            <a:r>
              <a:rPr lang="zh-CN" altLang="en-US" dirty="0">
                <a:ea typeface="仿宋_GB2312" pitchFamily="49" charset="-122"/>
              </a:rPr>
              <a:t>用于申请或归还资源，可以初始化为大于</a:t>
            </a:r>
            <a:r>
              <a:rPr lang="en-US" altLang="zh-CN" dirty="0">
                <a:ea typeface="仿宋_GB2312" pitchFamily="49" charset="-122"/>
              </a:rPr>
              <a:t>1</a:t>
            </a:r>
            <a:r>
              <a:rPr lang="zh-CN" altLang="en-US" dirty="0">
                <a:ea typeface="仿宋_GB2312" pitchFamily="49" charset="-122"/>
              </a:rPr>
              <a:t>的正整数，表示系统中某类资源的可用个数。</a:t>
            </a:r>
          </a:p>
          <a:p>
            <a:endParaRPr lang="zh-CN" altLang="en-US" dirty="0"/>
          </a:p>
        </p:txBody>
      </p:sp>
      <p:sp>
        <p:nvSpPr>
          <p:cNvPr id="3" name="标题 2">
            <a:extLst>
              <a:ext uri="{FF2B5EF4-FFF2-40B4-BE49-F238E27FC236}">
                <a16:creationId xmlns:a16="http://schemas.microsoft.com/office/drawing/2014/main" id="{0A50ABEE-D884-465F-90C8-2A1BB89DC65D}"/>
              </a:ext>
            </a:extLst>
          </p:cNvPr>
          <p:cNvSpPr>
            <a:spLocks noGrp="1"/>
          </p:cNvSpPr>
          <p:nvPr>
            <p:ph type="title"/>
          </p:nvPr>
        </p:nvSpPr>
        <p:spPr/>
        <p:txBody>
          <a:bodyPr/>
          <a:lstStyle/>
          <a:p>
            <a:r>
              <a:rPr lang="zh-CN" altLang="en-US" dirty="0"/>
              <a:t>信号量的类型</a:t>
            </a:r>
          </a:p>
        </p:txBody>
      </p:sp>
    </p:spTree>
    <p:extLst>
      <p:ext uri="{BB962C8B-B14F-4D97-AF65-F5344CB8AC3E}">
        <p14:creationId xmlns:p14="http://schemas.microsoft.com/office/powerpoint/2010/main" val="516732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02341747-980A-4948-931D-4BCD4B6339BB}"/>
              </a:ext>
            </a:extLst>
          </p:cNvPr>
          <p:cNvSpPr>
            <a:spLocks noGrp="1" noRot="1" noChangeArrowheads="1"/>
          </p:cNvSpPr>
          <p:nvPr>
            <p:ph type="title"/>
          </p:nvPr>
        </p:nvSpPr>
        <p:spPr/>
        <p:txBody>
          <a:bodyPr/>
          <a:lstStyle/>
          <a:p>
            <a:pPr>
              <a:defRPr/>
            </a:pPr>
            <a:r>
              <a:rPr lang="zh-CN" altLang="en-US" b="1" dirty="0">
                <a:solidFill>
                  <a:srgbClr val="002060"/>
                </a:solidFill>
                <a:effectLst>
                  <a:outerShdw blurRad="38100" dist="38100" dir="2700000" algn="tl">
                    <a:srgbClr val="C0C0C0"/>
                  </a:outerShdw>
                </a:effectLst>
                <a:ea typeface="仿宋_GB2312" pitchFamily="49" charset="-122"/>
              </a:rPr>
              <a:t>信号量的类型</a:t>
            </a:r>
          </a:p>
        </p:txBody>
      </p:sp>
      <p:sp>
        <p:nvSpPr>
          <p:cNvPr id="139267" name="Rectangle 3">
            <a:extLst>
              <a:ext uri="{FF2B5EF4-FFF2-40B4-BE49-F238E27FC236}">
                <a16:creationId xmlns:a16="http://schemas.microsoft.com/office/drawing/2014/main" id="{B2B78E7E-D1E0-446D-864F-9F94D30C6C46}"/>
              </a:ext>
            </a:extLst>
          </p:cNvPr>
          <p:cNvSpPr>
            <a:spLocks noGrp="1" noRot="1" noChangeArrowheads="1"/>
          </p:cNvSpPr>
          <p:nvPr>
            <p:ph type="body" idx="1"/>
          </p:nvPr>
        </p:nvSpPr>
        <p:spPr>
          <a:xfrm>
            <a:off x="301625" y="1749425"/>
            <a:ext cx="8540750" cy="4498975"/>
          </a:xfrm>
        </p:spPr>
        <p:txBody>
          <a:bodyPr/>
          <a:lstStyle/>
          <a:p>
            <a:r>
              <a:rPr lang="zh-CN" altLang="en-US" b="1" dirty="0"/>
              <a:t>按照信号量机制的发展分为：</a:t>
            </a:r>
          </a:p>
          <a:p>
            <a:pPr lvl="2">
              <a:lnSpc>
                <a:spcPct val="150000"/>
              </a:lnSpc>
            </a:pPr>
            <a:r>
              <a:rPr lang="zh-CN" altLang="en-US" sz="2400" b="1" dirty="0"/>
              <a:t>整形信号量</a:t>
            </a:r>
          </a:p>
          <a:p>
            <a:pPr lvl="2">
              <a:lnSpc>
                <a:spcPct val="150000"/>
              </a:lnSpc>
            </a:pPr>
            <a:r>
              <a:rPr lang="zh-CN" altLang="en-US" sz="2400" b="1" dirty="0"/>
              <a:t>记录型信号量</a:t>
            </a:r>
          </a:p>
          <a:p>
            <a:pPr lvl="2">
              <a:lnSpc>
                <a:spcPct val="150000"/>
              </a:lnSpc>
            </a:pPr>
            <a:r>
              <a:rPr lang="en-US" altLang="zh-CN" sz="2400" b="1" dirty="0"/>
              <a:t>AND</a:t>
            </a:r>
            <a:r>
              <a:rPr lang="zh-CN" altLang="en-US" sz="2400" b="1" dirty="0"/>
              <a:t>型信号量</a:t>
            </a:r>
          </a:p>
          <a:p>
            <a:pPr lvl="2">
              <a:lnSpc>
                <a:spcPct val="150000"/>
              </a:lnSpc>
            </a:pPr>
            <a:r>
              <a:rPr lang="zh-CN" altLang="en-US" sz="2400" b="1" dirty="0"/>
              <a:t>信号量集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a:extLst>
              <a:ext uri="{FF2B5EF4-FFF2-40B4-BE49-F238E27FC236}">
                <a16:creationId xmlns:a16="http://schemas.microsoft.com/office/drawing/2014/main" id="{B629696A-99D7-4010-A405-464AF596F5F9}"/>
              </a:ext>
            </a:extLst>
          </p:cNvPr>
          <p:cNvSpPr>
            <a:spLocks noGrp="1" noRot="1" noChangeArrowheads="1"/>
          </p:cNvSpPr>
          <p:nvPr>
            <p:ph type="body" idx="1"/>
          </p:nvPr>
        </p:nvSpPr>
        <p:spPr>
          <a:xfrm>
            <a:off x="504701" y="1567543"/>
            <a:ext cx="8425543" cy="4648200"/>
          </a:xfrm>
        </p:spPr>
        <p:txBody>
          <a:bodyPr/>
          <a:lstStyle/>
          <a:p>
            <a:pPr>
              <a:buFont typeface="Wingdings 2" panose="05020102010507070707" pitchFamily="18" charset="2"/>
              <a:buNone/>
            </a:pPr>
            <a:r>
              <a:rPr lang="zh-CN" altLang="en-US" b="1" dirty="0">
                <a:solidFill>
                  <a:srgbClr val="FF0000"/>
                </a:solidFill>
              </a:rPr>
              <a:t>整型信号量 </a:t>
            </a:r>
            <a:r>
              <a:rPr lang="en-US" altLang="zh-CN" b="1" dirty="0"/>
              <a:t>:</a:t>
            </a:r>
          </a:p>
          <a:p>
            <a:r>
              <a:rPr lang="zh-CN" altLang="en-US" b="1" dirty="0"/>
              <a:t>定义为一个整型量 </a:t>
            </a:r>
            <a:r>
              <a:rPr lang="en-US" altLang="zh-CN" b="1" dirty="0"/>
              <a:t>,</a:t>
            </a:r>
            <a:r>
              <a:rPr lang="zh-CN" altLang="en-US" b="1" dirty="0"/>
              <a:t>用来表示空闲资源的数目。</a:t>
            </a:r>
            <a:endParaRPr lang="en-US" altLang="zh-CN" b="1" dirty="0"/>
          </a:p>
          <a:p>
            <a:r>
              <a:rPr lang="zh-CN" altLang="en-US" b="1" dirty="0"/>
              <a:t>仅能通过两个标准的原子操作 </a:t>
            </a:r>
            <a:r>
              <a:rPr lang="en-US" altLang="zh-CN" b="1" dirty="0"/>
              <a:t>wait(</a:t>
            </a:r>
            <a:r>
              <a:rPr lang="en-US" altLang="zh-CN" dirty="0"/>
              <a:t>s)</a:t>
            </a:r>
            <a:r>
              <a:rPr lang="zh-CN" altLang="en-US" b="1" dirty="0"/>
              <a:t>和</a:t>
            </a:r>
            <a:r>
              <a:rPr lang="en-US" altLang="zh-CN" b="1" dirty="0"/>
              <a:t>signal(</a:t>
            </a:r>
            <a:r>
              <a:rPr lang="en-US" altLang="zh-CN" dirty="0"/>
              <a:t>S</a:t>
            </a:r>
            <a:r>
              <a:rPr lang="zh-CN" altLang="en-US" b="1" dirty="0"/>
              <a:t>）来访问，又称为</a:t>
            </a:r>
            <a:r>
              <a:rPr lang="en-US" altLang="zh-CN" b="1" dirty="0"/>
              <a:t>P</a:t>
            </a:r>
            <a:r>
              <a:rPr lang="zh-CN" altLang="en-US" b="1" dirty="0"/>
              <a:t>、</a:t>
            </a:r>
            <a:r>
              <a:rPr lang="en-US" altLang="zh-CN" b="1" dirty="0"/>
              <a:t>V</a:t>
            </a:r>
            <a:r>
              <a:rPr lang="zh-CN" altLang="en-US" b="1" dirty="0"/>
              <a:t>操作。</a:t>
            </a:r>
          </a:p>
          <a:p>
            <a:pPr algn="just">
              <a:buFont typeface="Wingdings 2" panose="05020102010507070707" pitchFamily="18" charset="2"/>
              <a:buNone/>
            </a:pPr>
            <a:r>
              <a:rPr lang="zh-CN" altLang="en-US" b="1" dirty="0"/>
              <a:t>        </a:t>
            </a:r>
            <a:r>
              <a:rPr lang="en-US" altLang="zh-CN" sz="2800" b="1" dirty="0"/>
              <a:t>wait</a:t>
            </a:r>
            <a:r>
              <a:rPr lang="zh-CN" altLang="en-US" sz="2800" b="1" dirty="0"/>
              <a:t>（</a:t>
            </a:r>
            <a:r>
              <a:rPr lang="en-US" altLang="zh-CN" sz="2800" b="1" dirty="0"/>
              <a:t>S</a:t>
            </a:r>
            <a:r>
              <a:rPr lang="zh-CN" altLang="en-US" sz="2800" b="1" dirty="0"/>
              <a:t>）：  </a:t>
            </a:r>
            <a:r>
              <a:rPr lang="en-US" altLang="zh-CN" sz="2800" b="1" dirty="0"/>
              <a:t>while  S</a:t>
            </a:r>
            <a:r>
              <a:rPr lang="zh-CN" altLang="en-US" sz="2800" b="1" dirty="0"/>
              <a:t>＜</a:t>
            </a:r>
            <a:r>
              <a:rPr lang="en-US" altLang="zh-CN" sz="2800" b="1" dirty="0"/>
              <a:t>=0   do  </a:t>
            </a:r>
            <a:r>
              <a:rPr lang="en-US" altLang="zh-CN" sz="2800" b="1" dirty="0">
                <a:solidFill>
                  <a:srgbClr val="0000CC"/>
                </a:solidFill>
              </a:rPr>
              <a:t>no-op</a:t>
            </a:r>
          </a:p>
          <a:p>
            <a:pPr algn="just">
              <a:buFont typeface="Wingdings 2" panose="05020102010507070707" pitchFamily="18" charset="2"/>
              <a:buNone/>
            </a:pPr>
            <a:r>
              <a:rPr lang="en-US" altLang="zh-CN" sz="2800" b="1" dirty="0"/>
              <a:t>                                S</a:t>
            </a:r>
            <a:r>
              <a:rPr lang="zh-CN" altLang="en-US" sz="2800" b="1" dirty="0"/>
              <a:t>：</a:t>
            </a:r>
            <a:r>
              <a:rPr lang="en-US" altLang="zh-CN" sz="2800" b="1" dirty="0"/>
              <a:t>=S-1</a:t>
            </a:r>
            <a:r>
              <a:rPr lang="zh-CN" altLang="en-US" sz="2800" b="1" dirty="0"/>
              <a:t>；</a:t>
            </a:r>
          </a:p>
          <a:p>
            <a:pPr algn="just">
              <a:buFont typeface="Wingdings 2" panose="05020102010507070707" pitchFamily="18" charset="2"/>
              <a:buNone/>
            </a:pPr>
            <a:r>
              <a:rPr lang="zh-CN" altLang="en-US" sz="2800" b="1" dirty="0"/>
              <a:t>        </a:t>
            </a:r>
            <a:r>
              <a:rPr lang="en-US" altLang="zh-CN" sz="2800" b="1" dirty="0"/>
              <a:t>signal</a:t>
            </a:r>
            <a:r>
              <a:rPr lang="zh-CN" altLang="en-US" sz="2800" b="1" dirty="0"/>
              <a:t>（</a:t>
            </a:r>
            <a:r>
              <a:rPr lang="en-US" altLang="zh-CN" sz="2800" b="1" dirty="0"/>
              <a:t>S</a:t>
            </a:r>
            <a:r>
              <a:rPr lang="zh-CN" altLang="en-US" sz="2800" b="1" dirty="0"/>
              <a:t>）： </a:t>
            </a:r>
            <a:r>
              <a:rPr lang="en-US" altLang="zh-CN" sz="2800" b="1" dirty="0"/>
              <a:t>S</a:t>
            </a:r>
            <a:r>
              <a:rPr lang="zh-CN" altLang="en-US" sz="2800" b="1" dirty="0"/>
              <a:t>：</a:t>
            </a:r>
            <a:r>
              <a:rPr lang="en-US" altLang="zh-CN" sz="2800" b="1" dirty="0"/>
              <a:t>=S+1</a:t>
            </a:r>
            <a:r>
              <a:rPr lang="zh-CN" altLang="en-US" sz="2800" b="1" dirty="0"/>
              <a:t>；</a:t>
            </a:r>
            <a:r>
              <a:rPr lang="zh-CN" altLang="en-US" sz="2800" dirty="0"/>
              <a:t>  </a:t>
            </a:r>
          </a:p>
        </p:txBody>
      </p:sp>
      <p:sp>
        <p:nvSpPr>
          <p:cNvPr id="140291" name="AutoShape 4">
            <a:extLst>
              <a:ext uri="{FF2B5EF4-FFF2-40B4-BE49-F238E27FC236}">
                <a16:creationId xmlns:a16="http://schemas.microsoft.com/office/drawing/2014/main" id="{ADA2D10A-425D-4BE1-B315-F1D8D998988F}"/>
              </a:ext>
            </a:extLst>
          </p:cNvPr>
          <p:cNvSpPr>
            <a:spLocks noChangeArrowheads="1"/>
          </p:cNvSpPr>
          <p:nvPr/>
        </p:nvSpPr>
        <p:spPr bwMode="auto">
          <a:xfrm>
            <a:off x="6934200" y="4876800"/>
            <a:ext cx="1295400" cy="609600"/>
          </a:xfrm>
          <a:prstGeom prst="wedgeRoundRectCallout">
            <a:avLst>
              <a:gd name="adj1" fmla="val -6495"/>
              <a:gd name="adj2" fmla="val -137500"/>
              <a:gd name="adj3" fmla="val 16667"/>
            </a:avLst>
          </a:prstGeom>
          <a:solidFill>
            <a:srgbClr val="FFC000"/>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dirty="0">
                <a:latin typeface="Times New Roman" panose="02020603050405020304" pitchFamily="18" charset="0"/>
              </a:rPr>
              <a:t>空操作</a:t>
            </a:r>
          </a:p>
        </p:txBody>
      </p:sp>
      <p:sp>
        <p:nvSpPr>
          <p:cNvPr id="140292" name="Rectangle 5">
            <a:extLst>
              <a:ext uri="{FF2B5EF4-FFF2-40B4-BE49-F238E27FC236}">
                <a16:creationId xmlns:a16="http://schemas.microsoft.com/office/drawing/2014/main" id="{029E4693-0E5E-4A0E-93F5-F645B1F5573A}"/>
              </a:ext>
            </a:extLst>
          </p:cNvPr>
          <p:cNvSpPr>
            <a:spLocks noGrp="1" noRot="1" noChangeArrowheads="1"/>
          </p:cNvSpPr>
          <p:nvPr>
            <p:ph type="title"/>
          </p:nvPr>
        </p:nvSpPr>
        <p:spPr/>
        <p:txBody>
          <a:bodyPr/>
          <a:lstStyle/>
          <a:p>
            <a:r>
              <a:rPr lang="en-US" altLang="zh-CN" b="1"/>
              <a:t>1. </a:t>
            </a:r>
            <a:r>
              <a:rPr lang="zh-CN" altLang="en-US" b="1"/>
              <a:t>整型信号量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290">
                                            <p:txEl>
                                              <p:pRg st="3" end="3"/>
                                            </p:txEl>
                                          </p:spTgt>
                                        </p:tgtEl>
                                        <p:attrNameLst>
                                          <p:attrName>style.visibility</p:attrName>
                                        </p:attrNameLst>
                                      </p:cBhvr>
                                      <p:to>
                                        <p:strVal val="visible"/>
                                      </p:to>
                                    </p:set>
                                    <p:animEffect transition="in" filter="fade">
                                      <p:cBhvr>
                                        <p:cTn id="7" dur="500"/>
                                        <p:tgtEl>
                                          <p:spTgt spid="14029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0290">
                                            <p:txEl>
                                              <p:pRg st="4" end="4"/>
                                            </p:txEl>
                                          </p:spTgt>
                                        </p:tgtEl>
                                        <p:attrNameLst>
                                          <p:attrName>style.visibility</p:attrName>
                                        </p:attrNameLst>
                                      </p:cBhvr>
                                      <p:to>
                                        <p:strVal val="visible"/>
                                      </p:to>
                                    </p:set>
                                    <p:animEffect transition="in" filter="fade">
                                      <p:cBhvr>
                                        <p:cTn id="10" dur="500"/>
                                        <p:tgtEl>
                                          <p:spTgt spid="14029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0290">
                                            <p:txEl>
                                              <p:pRg st="5" end="5"/>
                                            </p:txEl>
                                          </p:spTgt>
                                        </p:tgtEl>
                                        <p:attrNameLst>
                                          <p:attrName>style.visibility</p:attrName>
                                        </p:attrNameLst>
                                      </p:cBhvr>
                                      <p:to>
                                        <p:strVal val="visible"/>
                                      </p:to>
                                    </p:set>
                                    <p:animEffect transition="in" filter="fade">
                                      <p:cBhvr>
                                        <p:cTn id="13" dur="500"/>
                                        <p:tgtEl>
                                          <p:spTgt spid="140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EA65ED8E-0101-4D66-AB95-C110811C9379}"/>
              </a:ext>
            </a:extLst>
          </p:cNvPr>
          <p:cNvSpPr>
            <a:spLocks noGrp="1" noChangeArrowheads="1"/>
          </p:cNvSpPr>
          <p:nvPr>
            <p:ph type="title"/>
          </p:nvPr>
        </p:nvSpPr>
        <p:spPr>
          <a:xfrm>
            <a:off x="494702" y="1416277"/>
            <a:ext cx="7772400" cy="674687"/>
          </a:xfrm>
        </p:spPr>
        <p:txBody>
          <a:bodyPr/>
          <a:lstStyle/>
          <a:p>
            <a:pPr algn="l"/>
            <a:r>
              <a:rPr lang="zh-CN" altLang="en-US" sz="2800" b="1" dirty="0">
                <a:solidFill>
                  <a:srgbClr val="FF0000"/>
                </a:solidFill>
                <a:latin typeface="仿宋_GB2312" pitchFamily="49" charset="-122"/>
                <a:ea typeface="仿宋_GB2312" pitchFamily="49" charset="-122"/>
              </a:rPr>
              <a:t>注意：</a:t>
            </a:r>
          </a:p>
        </p:txBody>
      </p:sp>
      <p:sp>
        <p:nvSpPr>
          <p:cNvPr id="141315" name="Text Box 3">
            <a:extLst>
              <a:ext uri="{FF2B5EF4-FFF2-40B4-BE49-F238E27FC236}">
                <a16:creationId xmlns:a16="http://schemas.microsoft.com/office/drawing/2014/main" id="{B7C2B6A1-4CC7-4A10-87A9-9B13FBCEC93E}"/>
              </a:ext>
            </a:extLst>
          </p:cNvPr>
          <p:cNvSpPr txBox="1">
            <a:spLocks noChangeArrowheads="1"/>
          </p:cNvSpPr>
          <p:nvPr/>
        </p:nvSpPr>
        <p:spPr bwMode="auto">
          <a:xfrm>
            <a:off x="228600" y="1908155"/>
            <a:ext cx="8686800" cy="386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lvl="1">
              <a:lnSpc>
                <a:spcPct val="150000"/>
              </a:lnSpc>
              <a:buClr>
                <a:schemeClr val="tx2"/>
              </a:buClr>
              <a:buSzPct val="90000"/>
              <a:buFont typeface="Wingdings" panose="05000000000000000000" pitchFamily="2" charset="2"/>
              <a:buChar char="v"/>
            </a:pPr>
            <a:r>
              <a:rPr lang="zh-CN" altLang="en-US" b="1" dirty="0">
                <a:latin typeface="+mj-ea"/>
                <a:ea typeface="+mj-ea"/>
              </a:rPr>
              <a:t>必须成对使用</a:t>
            </a:r>
            <a:r>
              <a:rPr lang="en-US" altLang="zh-CN" b="1" dirty="0">
                <a:latin typeface="+mj-ea"/>
                <a:ea typeface="+mj-ea"/>
              </a:rPr>
              <a:t>wait</a:t>
            </a:r>
            <a:r>
              <a:rPr lang="zh-CN" altLang="en-US" b="1" dirty="0">
                <a:latin typeface="+mj-ea"/>
                <a:ea typeface="+mj-ea"/>
              </a:rPr>
              <a:t>和</a:t>
            </a:r>
            <a:r>
              <a:rPr lang="en-US" altLang="zh-CN" b="1" dirty="0">
                <a:latin typeface="+mj-ea"/>
                <a:ea typeface="+mj-ea"/>
              </a:rPr>
              <a:t>signal</a:t>
            </a:r>
            <a:r>
              <a:rPr lang="zh-CN" altLang="en-US" b="1" dirty="0">
                <a:latin typeface="+mj-ea"/>
                <a:ea typeface="+mj-ea"/>
              </a:rPr>
              <a:t>原语</a:t>
            </a:r>
          </a:p>
          <a:p>
            <a:pPr lvl="1">
              <a:lnSpc>
                <a:spcPct val="150000"/>
              </a:lnSpc>
              <a:buClr>
                <a:schemeClr val="tx2"/>
              </a:buClr>
              <a:buSzPct val="90000"/>
              <a:buFont typeface="Wingdings" panose="05000000000000000000" pitchFamily="2" charset="2"/>
              <a:buChar char="v"/>
            </a:pPr>
            <a:r>
              <a:rPr lang="en-US" altLang="zh-CN" b="1" dirty="0">
                <a:latin typeface="+mj-ea"/>
                <a:ea typeface="+mj-ea"/>
              </a:rPr>
              <a:t>wait</a:t>
            </a:r>
            <a:r>
              <a:rPr lang="zh-CN" altLang="en-US" b="1" dirty="0">
                <a:latin typeface="+mj-ea"/>
                <a:ea typeface="+mj-ea"/>
              </a:rPr>
              <a:t>、</a:t>
            </a:r>
            <a:r>
              <a:rPr lang="en-US" altLang="zh-CN" b="1" dirty="0">
                <a:latin typeface="+mj-ea"/>
                <a:ea typeface="+mj-ea"/>
              </a:rPr>
              <a:t>signal</a:t>
            </a:r>
            <a:r>
              <a:rPr lang="zh-CN" altLang="en-US" b="1" dirty="0">
                <a:latin typeface="+mj-ea"/>
                <a:ea typeface="+mj-ea"/>
              </a:rPr>
              <a:t>原语不能出现次序错误、重复或遗漏</a:t>
            </a:r>
          </a:p>
          <a:p>
            <a:pPr lvl="2">
              <a:lnSpc>
                <a:spcPct val="150000"/>
              </a:lnSpc>
              <a:buClr>
                <a:schemeClr val="tx2"/>
              </a:buClr>
              <a:buFont typeface="Wingdings" panose="05000000000000000000" pitchFamily="2" charset="2"/>
              <a:buChar char="ü"/>
            </a:pPr>
            <a:r>
              <a:rPr lang="zh-CN" altLang="en-US" b="1" dirty="0">
                <a:latin typeface="+mj-ea"/>
                <a:ea typeface="+mj-ea"/>
              </a:rPr>
              <a:t>遗漏</a:t>
            </a:r>
            <a:r>
              <a:rPr lang="en-US" altLang="zh-CN" b="1" dirty="0">
                <a:latin typeface="+mj-ea"/>
                <a:ea typeface="+mj-ea"/>
              </a:rPr>
              <a:t>wait</a:t>
            </a:r>
            <a:r>
              <a:rPr lang="zh-CN" altLang="en-US" b="1" dirty="0">
                <a:latin typeface="+mj-ea"/>
                <a:ea typeface="+mj-ea"/>
              </a:rPr>
              <a:t>原语则不能保证互斥访问</a:t>
            </a:r>
          </a:p>
          <a:p>
            <a:pPr lvl="2">
              <a:lnSpc>
                <a:spcPct val="150000"/>
              </a:lnSpc>
              <a:buClr>
                <a:schemeClr val="tx2"/>
              </a:buClr>
              <a:buFont typeface="Wingdings" panose="05000000000000000000" pitchFamily="2" charset="2"/>
              <a:buChar char="ü"/>
            </a:pPr>
            <a:r>
              <a:rPr lang="zh-CN" altLang="en-US" b="1" dirty="0">
                <a:latin typeface="+mj-ea"/>
                <a:ea typeface="+mj-ea"/>
              </a:rPr>
              <a:t>遗漏</a:t>
            </a:r>
            <a:r>
              <a:rPr lang="en-US" altLang="zh-CN" b="1" dirty="0">
                <a:latin typeface="+mj-ea"/>
                <a:ea typeface="+mj-ea"/>
              </a:rPr>
              <a:t>signal</a:t>
            </a:r>
            <a:r>
              <a:rPr lang="zh-CN" altLang="en-US" b="1" dirty="0">
                <a:latin typeface="+mj-ea"/>
                <a:ea typeface="+mj-ea"/>
              </a:rPr>
              <a:t>原语则不能在使用临界资源之后将其释放（给其他等待的进程）</a:t>
            </a:r>
          </a:p>
        </p:txBody>
      </p:sp>
      <p:sp>
        <p:nvSpPr>
          <p:cNvPr id="4" name="Rectangle 5">
            <a:extLst>
              <a:ext uri="{FF2B5EF4-FFF2-40B4-BE49-F238E27FC236}">
                <a16:creationId xmlns:a16="http://schemas.microsoft.com/office/drawing/2014/main" id="{BFEFFAF4-C8C9-4874-8EBB-FCF08A3EFC64}"/>
              </a:ext>
            </a:extLst>
          </p:cNvPr>
          <p:cNvSpPr txBox="1">
            <a:spLocks noRot="1" noChangeArrowheads="1"/>
          </p:cNvSpPr>
          <p:nvPr/>
        </p:nvSpPr>
        <p:spPr>
          <a:xfrm>
            <a:off x="620981" y="459473"/>
            <a:ext cx="7902037" cy="549275"/>
          </a:xfrm>
          <a:prstGeom prst="rect">
            <a:avLst/>
          </a:prstGeom>
        </p:spPr>
        <p:txBody>
          <a:bodyPr/>
          <a:lstStyle>
            <a:lvl1pPr algn="ctr" defTabSz="6858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a:t>1. </a:t>
            </a:r>
            <a:r>
              <a:rPr lang="zh-CN" altLang="en-US"/>
              <a:t>整型信号量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FF9A25B-D586-45BC-AE95-3BB671CD3CA0}"/>
              </a:ext>
            </a:extLst>
          </p:cNvPr>
          <p:cNvSpPr>
            <a:spLocks noGrp="1" noRot="1" noChangeArrowheads="1"/>
          </p:cNvSpPr>
          <p:nvPr>
            <p:ph type="title"/>
          </p:nvPr>
        </p:nvSpPr>
        <p:spPr/>
        <p:txBody>
          <a:bodyPr/>
          <a:lstStyle/>
          <a:p>
            <a:r>
              <a:rPr lang="en-US" altLang="zh-CN" b="1"/>
              <a:t>2</a:t>
            </a:r>
            <a:r>
              <a:rPr lang="zh-CN" altLang="en-US" b="1"/>
              <a:t>．记录型信号量</a:t>
            </a:r>
            <a:r>
              <a:rPr lang="zh-CN" altLang="en-US"/>
              <a:t> </a:t>
            </a:r>
          </a:p>
        </p:txBody>
      </p:sp>
      <p:sp>
        <p:nvSpPr>
          <p:cNvPr id="142339" name="Rectangle 3">
            <a:extLst>
              <a:ext uri="{FF2B5EF4-FFF2-40B4-BE49-F238E27FC236}">
                <a16:creationId xmlns:a16="http://schemas.microsoft.com/office/drawing/2014/main" id="{AD756475-32A2-439A-BF25-B49A388D678B}"/>
              </a:ext>
            </a:extLst>
          </p:cNvPr>
          <p:cNvSpPr>
            <a:spLocks noGrp="1" noRot="1" noChangeArrowheads="1"/>
          </p:cNvSpPr>
          <p:nvPr>
            <p:ph type="body" idx="1"/>
          </p:nvPr>
        </p:nvSpPr>
        <p:spPr>
          <a:xfrm>
            <a:off x="152400" y="1600200"/>
            <a:ext cx="8839200" cy="5257800"/>
          </a:xfrm>
        </p:spPr>
        <p:txBody>
          <a:bodyPr/>
          <a:lstStyle/>
          <a:p>
            <a:r>
              <a:rPr lang="zh-CN" altLang="en-US" sz="2800" b="1" dirty="0"/>
              <a:t>记录型信号量机制，是一种</a:t>
            </a:r>
            <a:r>
              <a:rPr lang="zh-CN" altLang="en-US" sz="2800" b="1" dirty="0">
                <a:solidFill>
                  <a:srgbClr val="FF0000"/>
                </a:solidFill>
              </a:rPr>
              <a:t>不存在</a:t>
            </a:r>
            <a:r>
              <a:rPr lang="zh-CN" altLang="en-US" sz="2800" b="1" dirty="0">
                <a:solidFill>
                  <a:srgbClr val="FF0000"/>
                </a:solidFill>
                <a:latin typeface="Courier New" panose="02070309020205020404" pitchFamily="49" charset="0"/>
              </a:rPr>
              <a:t>“</a:t>
            </a:r>
            <a:r>
              <a:rPr lang="zh-CN" altLang="en-US" sz="2800" b="1" dirty="0">
                <a:solidFill>
                  <a:srgbClr val="FF0000"/>
                </a:solidFill>
              </a:rPr>
              <a:t>忙等</a:t>
            </a:r>
            <a:r>
              <a:rPr lang="zh-CN" altLang="en-US" sz="2800" b="1" dirty="0">
                <a:solidFill>
                  <a:srgbClr val="FF0000"/>
                </a:solidFill>
                <a:latin typeface="Courier New" panose="02070309020205020404" pitchFamily="49" charset="0"/>
              </a:rPr>
              <a:t>”</a:t>
            </a:r>
            <a:r>
              <a:rPr lang="zh-CN" altLang="en-US" sz="2800" b="1" dirty="0">
                <a:solidFill>
                  <a:srgbClr val="FF0000"/>
                </a:solidFill>
              </a:rPr>
              <a:t>现象</a:t>
            </a:r>
            <a:r>
              <a:rPr lang="zh-CN" altLang="en-US" sz="2800" b="1" dirty="0"/>
              <a:t>的进程同步机制。</a:t>
            </a:r>
          </a:p>
          <a:p>
            <a:r>
              <a:rPr lang="zh-CN" altLang="en-US" sz="2800" b="1" dirty="0"/>
              <a:t>记录型信号量的数据结构</a:t>
            </a:r>
            <a:r>
              <a:rPr lang="en-US" altLang="zh-CN" sz="2800" b="1" dirty="0"/>
              <a:t>:</a:t>
            </a:r>
          </a:p>
          <a:p>
            <a:pPr algn="just">
              <a:buFont typeface="Wingdings 2" panose="05020102010507070707" pitchFamily="18" charset="2"/>
              <a:buNone/>
            </a:pPr>
            <a:r>
              <a:rPr lang="en-US" altLang="zh-CN" sz="2800" b="1" dirty="0"/>
              <a:t>  type semaphore=</a:t>
            </a:r>
            <a:r>
              <a:rPr lang="en-US" altLang="zh-CN" sz="2800" b="1" dirty="0">
                <a:solidFill>
                  <a:srgbClr val="FF0000"/>
                </a:solidFill>
              </a:rPr>
              <a:t>record </a:t>
            </a:r>
            <a:r>
              <a:rPr lang="zh-CN" altLang="en-US" sz="2800" b="1" dirty="0">
                <a:solidFill>
                  <a:srgbClr val="FF0000"/>
                </a:solidFill>
              </a:rPr>
              <a:t>（</a:t>
            </a:r>
            <a:r>
              <a:rPr lang="en-US" altLang="zh-CN" sz="2800" b="1" dirty="0">
                <a:solidFill>
                  <a:srgbClr val="FF0000"/>
                </a:solidFill>
              </a:rPr>
              <a:t>pascal</a:t>
            </a:r>
            <a:r>
              <a:rPr lang="zh-CN" altLang="en-US" sz="2800" b="1" dirty="0">
                <a:solidFill>
                  <a:srgbClr val="FF0000"/>
                </a:solidFill>
              </a:rPr>
              <a:t>语言中的定义）</a:t>
            </a:r>
          </a:p>
          <a:p>
            <a:pPr>
              <a:buFont typeface="Wingdings 2" panose="05020102010507070707" pitchFamily="18" charset="2"/>
              <a:buNone/>
            </a:pPr>
            <a:r>
              <a:rPr lang="en-US" altLang="zh-CN" sz="2800" b="1" dirty="0"/>
              <a:t>     value  </a:t>
            </a:r>
            <a:r>
              <a:rPr lang="zh-CN" altLang="en-US" sz="2800" b="1" dirty="0"/>
              <a:t>：</a:t>
            </a:r>
            <a:r>
              <a:rPr lang="en-US" altLang="zh-CN" sz="2800" b="1" dirty="0"/>
              <a:t>integer</a:t>
            </a:r>
            <a:r>
              <a:rPr lang="zh-CN" altLang="en-US" sz="2800" b="1" dirty="0"/>
              <a:t>；</a:t>
            </a:r>
          </a:p>
          <a:p>
            <a:pPr marL="548640" lvl="3" indent="0">
              <a:buNone/>
            </a:pPr>
            <a:r>
              <a:rPr lang="zh-CN" altLang="en-US" sz="2400" b="1" dirty="0"/>
              <a:t> </a:t>
            </a:r>
            <a:r>
              <a:rPr lang="en-US" altLang="zh-CN" sz="2400" b="1" dirty="0">
                <a:solidFill>
                  <a:srgbClr val="FF0000"/>
                </a:solidFill>
              </a:rPr>
              <a:t>// value</a:t>
            </a:r>
            <a:r>
              <a:rPr lang="zh-CN" altLang="en-US" sz="2400" b="1" dirty="0">
                <a:solidFill>
                  <a:srgbClr val="FF0000"/>
                </a:solidFill>
              </a:rPr>
              <a:t>的初值表示系统中某类资源的数目， </a:t>
            </a:r>
            <a:r>
              <a:rPr lang="en-US" altLang="zh-CN" sz="2400" b="1" dirty="0">
                <a:solidFill>
                  <a:srgbClr val="FF0000"/>
                </a:solidFill>
              </a:rPr>
              <a:t>value</a:t>
            </a:r>
            <a:r>
              <a:rPr lang="zh-CN" altLang="en-US" sz="2400" b="1" dirty="0">
                <a:solidFill>
                  <a:srgbClr val="FF0000"/>
                </a:solidFill>
              </a:rPr>
              <a:t>的初始值</a:t>
            </a:r>
            <a:r>
              <a:rPr lang="en-US" altLang="zh-CN" sz="2400" b="1" dirty="0">
                <a:solidFill>
                  <a:srgbClr val="FF0000"/>
                </a:solidFill>
              </a:rPr>
              <a:t>&gt;1</a:t>
            </a:r>
            <a:r>
              <a:rPr lang="zh-CN" altLang="en-US" sz="2400" b="1" dirty="0">
                <a:solidFill>
                  <a:srgbClr val="FF0000"/>
                </a:solidFill>
              </a:rPr>
              <a:t>时，称为资源信号量， </a:t>
            </a:r>
            <a:r>
              <a:rPr lang="en-US" altLang="zh-CN" sz="2400" b="1" dirty="0">
                <a:solidFill>
                  <a:srgbClr val="FF0000"/>
                </a:solidFill>
              </a:rPr>
              <a:t>value</a:t>
            </a:r>
            <a:r>
              <a:rPr lang="zh-CN" altLang="en-US" sz="2400" b="1" dirty="0">
                <a:solidFill>
                  <a:srgbClr val="FF0000"/>
                </a:solidFill>
              </a:rPr>
              <a:t>的初始值</a:t>
            </a:r>
            <a:r>
              <a:rPr lang="en-US" altLang="zh-CN" sz="2400" b="1" dirty="0">
                <a:solidFill>
                  <a:srgbClr val="FF0000"/>
                </a:solidFill>
              </a:rPr>
              <a:t>=1</a:t>
            </a:r>
            <a:r>
              <a:rPr lang="zh-CN" altLang="en-US" sz="2400" b="1" dirty="0">
                <a:solidFill>
                  <a:srgbClr val="FF0000"/>
                </a:solidFill>
              </a:rPr>
              <a:t>时，称为互斥信号量</a:t>
            </a:r>
          </a:p>
          <a:p>
            <a:pPr algn="just">
              <a:buFont typeface="Wingdings 2" panose="05020102010507070707" pitchFamily="18" charset="2"/>
              <a:buNone/>
            </a:pPr>
            <a:r>
              <a:rPr lang="zh-CN" altLang="en-US" sz="2800" b="1" dirty="0"/>
              <a:t>      </a:t>
            </a:r>
            <a:r>
              <a:rPr lang="en-US" altLang="zh-CN" sz="2800" b="1" dirty="0"/>
              <a:t>L</a:t>
            </a:r>
            <a:r>
              <a:rPr lang="zh-CN" altLang="en-US" sz="2800" b="1" dirty="0"/>
              <a:t>：</a:t>
            </a:r>
            <a:r>
              <a:rPr lang="en-US" altLang="zh-CN" sz="2800" b="1" dirty="0"/>
              <a:t>list  of  process</a:t>
            </a:r>
            <a:r>
              <a:rPr lang="zh-CN" altLang="en-US" sz="2800" b="1" dirty="0"/>
              <a:t>；</a:t>
            </a:r>
            <a:r>
              <a:rPr lang="en-US" altLang="zh-CN" sz="2800" b="1" dirty="0"/>
              <a:t>//</a:t>
            </a:r>
            <a:r>
              <a:rPr lang="zh-CN" altLang="en-US" sz="2800" b="1" dirty="0"/>
              <a:t>信号量的阻塞队列</a:t>
            </a:r>
          </a:p>
          <a:p>
            <a:pPr algn="just">
              <a:buFont typeface="Wingdings 2" panose="05020102010507070707" pitchFamily="18" charset="2"/>
              <a:buNone/>
            </a:pPr>
            <a:r>
              <a:rPr lang="zh-CN" altLang="en-US" sz="2800" b="1" dirty="0"/>
              <a:t> </a:t>
            </a:r>
            <a:r>
              <a:rPr lang="en-US" altLang="zh-CN" sz="2800" b="1" dirty="0"/>
              <a:t>end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animEffect transition="in" filter="wipe(down)">
                                      <p:cBhvr>
                                        <p:cTn id="7" dur="10"/>
                                        <p:tgtEl>
                                          <p:spTgt spid="14233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2339">
                                            <p:txEl>
                                              <p:pRg st="3" end="3"/>
                                            </p:txEl>
                                          </p:spTgt>
                                        </p:tgtEl>
                                        <p:attrNameLst>
                                          <p:attrName>style.visibility</p:attrName>
                                        </p:attrNameLst>
                                      </p:cBhvr>
                                      <p:to>
                                        <p:strVal val="visible"/>
                                      </p:to>
                                    </p:set>
                                    <p:animEffect transition="in" filter="wipe(down)">
                                      <p:cBhvr>
                                        <p:cTn id="10" dur="10"/>
                                        <p:tgtEl>
                                          <p:spTgt spid="14233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2339">
                                            <p:txEl>
                                              <p:pRg st="4" end="4"/>
                                            </p:txEl>
                                          </p:spTgt>
                                        </p:tgtEl>
                                        <p:attrNameLst>
                                          <p:attrName>style.visibility</p:attrName>
                                        </p:attrNameLst>
                                      </p:cBhvr>
                                      <p:to>
                                        <p:strVal val="visible"/>
                                      </p:to>
                                    </p:set>
                                    <p:animEffect transition="in" filter="wipe(down)">
                                      <p:cBhvr>
                                        <p:cTn id="13" dur="10"/>
                                        <p:tgtEl>
                                          <p:spTgt spid="142339">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2339">
                                            <p:txEl>
                                              <p:pRg st="5" end="5"/>
                                            </p:txEl>
                                          </p:spTgt>
                                        </p:tgtEl>
                                        <p:attrNameLst>
                                          <p:attrName>style.visibility</p:attrName>
                                        </p:attrNameLst>
                                      </p:cBhvr>
                                      <p:to>
                                        <p:strVal val="visible"/>
                                      </p:to>
                                    </p:set>
                                    <p:animEffect transition="in" filter="wipe(down)">
                                      <p:cBhvr>
                                        <p:cTn id="16" dur="10"/>
                                        <p:tgtEl>
                                          <p:spTgt spid="142339">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42339">
                                            <p:txEl>
                                              <p:pRg st="6" end="6"/>
                                            </p:txEl>
                                          </p:spTgt>
                                        </p:tgtEl>
                                        <p:attrNameLst>
                                          <p:attrName>style.visibility</p:attrName>
                                        </p:attrNameLst>
                                      </p:cBhvr>
                                      <p:to>
                                        <p:strVal val="visible"/>
                                      </p:to>
                                    </p:set>
                                    <p:animEffect transition="in" filter="wipe(down)">
                                      <p:cBhvr>
                                        <p:cTn id="19" dur="1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8D13880D-4930-4AB7-A5F3-1D15FD1AF54A}"/>
              </a:ext>
            </a:extLst>
          </p:cNvPr>
          <p:cNvSpPr txBox="1">
            <a:spLocks noChangeArrowheads="1"/>
          </p:cNvSpPr>
          <p:nvPr/>
        </p:nvSpPr>
        <p:spPr bwMode="auto">
          <a:xfrm>
            <a:off x="9144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sng" strike="noStrike" kern="0" cap="none" spc="0" normalizeH="0" baseline="0" noProof="0" dirty="0">
                <a:ln>
                  <a:noFill/>
                </a:ln>
                <a:solidFill>
                  <a:srgbClr val="0039AC"/>
                </a:solidFill>
                <a:effectLst>
                  <a:outerShdw blurRad="38100" dist="38100" dir="2700000" algn="tl">
                    <a:srgbClr val="C0C0C0"/>
                  </a:outerShdw>
                </a:effectLst>
                <a:uLnTx/>
                <a:uFillTx/>
                <a:latin typeface="Arial"/>
                <a:ea typeface="宋体"/>
                <a:cs typeface="+mj-cs"/>
              </a:rPr>
              <a:t>当前</a:t>
            </a:r>
            <a:r>
              <a:rPr kumimoji="0" lang="en-US" altLang="zh-CN" sz="3600" b="1" i="0" u="sng" strike="noStrike" kern="0" cap="none" spc="0" normalizeH="0" baseline="0" noProof="0" dirty="0">
                <a:ln>
                  <a:noFill/>
                </a:ln>
                <a:solidFill>
                  <a:srgbClr val="0039AC"/>
                </a:solidFill>
                <a:effectLst>
                  <a:outerShdw blurRad="38100" dist="38100" dir="2700000" algn="tl">
                    <a:srgbClr val="C0C0C0"/>
                  </a:outerShdw>
                </a:effectLst>
                <a:uLnTx/>
                <a:uFillTx/>
                <a:latin typeface="Arial"/>
                <a:ea typeface="宋体"/>
                <a:cs typeface="+mj-cs"/>
              </a:rPr>
              <a:t>OS</a:t>
            </a:r>
            <a:r>
              <a:rPr kumimoji="0" lang="zh-CN" altLang="en-US" sz="3600" b="1" i="0" u="sng" strike="noStrike" kern="0" cap="none" spc="0" normalizeH="0" baseline="0" noProof="0" dirty="0">
                <a:ln>
                  <a:noFill/>
                </a:ln>
                <a:solidFill>
                  <a:srgbClr val="0039AC"/>
                </a:solidFill>
                <a:effectLst>
                  <a:outerShdw blurRad="38100" dist="38100" dir="2700000" algn="tl">
                    <a:srgbClr val="C0C0C0"/>
                  </a:outerShdw>
                </a:effectLst>
                <a:uLnTx/>
                <a:uFillTx/>
                <a:latin typeface="Arial"/>
                <a:ea typeface="宋体"/>
                <a:cs typeface="+mj-cs"/>
              </a:rPr>
              <a:t>中记录型信号量的定义</a:t>
            </a:r>
          </a:p>
        </p:txBody>
      </p:sp>
      <p:sp>
        <p:nvSpPr>
          <p:cNvPr id="7" name="Rectangle 5">
            <a:extLst>
              <a:ext uri="{FF2B5EF4-FFF2-40B4-BE49-F238E27FC236}">
                <a16:creationId xmlns:a16="http://schemas.microsoft.com/office/drawing/2014/main" id="{EC7D472B-F3F8-45C9-9CB4-BB99EA401528}"/>
              </a:ext>
            </a:extLst>
          </p:cNvPr>
          <p:cNvSpPr txBox="1">
            <a:spLocks noChangeArrowheads="1"/>
          </p:cNvSpPr>
          <p:nvPr/>
        </p:nvSpPr>
        <p:spPr bwMode="auto">
          <a:xfrm>
            <a:off x="914400" y="1541834"/>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 </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struct</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 semaphore {  </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C</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宋体"/>
                <a:cs typeface="+mn-cs"/>
              </a:rPr>
              <a:t>语言中的定义）</a:t>
            </a:r>
          </a:p>
          <a:p>
            <a:pPr marL="742950" marR="0" lvl="1" indent="-285750" algn="l" defTabSz="914400" rtl="0" eaLnBrk="1" fontAlgn="base" latinLnBrk="0" hangingPunct="1">
              <a:lnSpc>
                <a:spcPct val="90000"/>
              </a:lnSpc>
              <a:spcBef>
                <a:spcPct val="20000"/>
              </a:spcBef>
              <a:spcAft>
                <a:spcPct val="0"/>
              </a:spcAft>
              <a:buClr>
                <a:srgbClr val="0066FF"/>
              </a:buClr>
              <a:buSzPct val="85000"/>
              <a:buFont typeface="Wingdings" panose="05000000000000000000" pitchFamily="2"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rPr>
              <a:t>value</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rPr>
              <a:t>: integer;  </a:t>
            </a:r>
            <a:r>
              <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a:t>
            </a:r>
            <a:r>
              <a:rPr kumimoji="0" lang="zh-CN" altLang="en-US"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信号量的值*</a:t>
            </a:r>
            <a:r>
              <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a:t>
            </a:r>
          </a:p>
          <a:p>
            <a:pPr marL="742950" marR="0" lvl="1" indent="-285750" algn="l" defTabSz="914400" rtl="0" eaLnBrk="1" fontAlgn="base" latinLnBrk="0" hangingPunct="1">
              <a:lnSpc>
                <a:spcPct val="90000"/>
              </a:lnSpc>
              <a:spcBef>
                <a:spcPct val="20000"/>
              </a:spcBef>
              <a:spcAft>
                <a:spcPct val="0"/>
              </a:spcAft>
              <a:buClr>
                <a:srgbClr val="0066FF"/>
              </a:buClr>
              <a:buSzPct val="85000"/>
              <a:buFont typeface="Wingdings" panose="05000000000000000000" pitchFamily="2" charset="2"/>
              <a:buNone/>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rPr>
              <a:t> L : list of process </a:t>
            </a:r>
            <a:r>
              <a:rPr kumimoji="0" lang="en-US" altLang="zh-CN"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rPr>
              <a:t>/*</a:t>
            </a:r>
            <a:r>
              <a:rPr kumimoji="0" lang="zh-CN" altLang="en-US"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rPr>
              <a:t>等待该信号量的阻塞进程*</a:t>
            </a:r>
            <a:r>
              <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rPr>
              <a:t>/</a:t>
            </a:r>
            <a:endParaRPr kumimoji="0" lang="en-US" altLang="zh-CN" sz="24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宋体"/>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None/>
              <a:tabLst/>
              <a:defRPr/>
            </a:pP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      }</a:t>
            </a: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endParaRPr>
          </a:p>
          <a:p>
            <a:pPr marL="342900" marR="0" lvl="0" indent="-342900" algn="l"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宋体"/>
                <a:cs typeface="+mn-cs"/>
              </a:rPr>
              <a:t>var s: semaphore;</a:t>
            </a:r>
          </a:p>
        </p:txBody>
      </p:sp>
    </p:spTree>
    <p:extLst>
      <p:ext uri="{BB962C8B-B14F-4D97-AF65-F5344CB8AC3E}">
        <p14:creationId xmlns:p14="http://schemas.microsoft.com/office/powerpoint/2010/main" val="426719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1690C99-2191-46BB-8EFC-FF28D22620F8}"/>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1" i="0" u="sng" strike="noStrike" kern="0" cap="none" spc="0" normalizeH="0" baseline="0" noProof="0" dirty="0">
                <a:ln>
                  <a:noFill/>
                </a:ln>
                <a:solidFill>
                  <a:srgbClr val="CC3300"/>
                </a:solidFill>
                <a:uLnTx/>
                <a:uFillTx/>
                <a:latin typeface="仿宋_GB2312" pitchFamily="49" charset="-122"/>
                <a:ea typeface="仿宋_GB2312" pitchFamily="49" charset="-122"/>
                <a:cs typeface="+mj-cs"/>
              </a:rPr>
              <a:t>定义对信号量的两个原子操作</a:t>
            </a:r>
          </a:p>
        </p:txBody>
      </p:sp>
      <p:sp>
        <p:nvSpPr>
          <p:cNvPr id="7" name="Rectangle 3">
            <a:extLst>
              <a:ext uri="{FF2B5EF4-FFF2-40B4-BE49-F238E27FC236}">
                <a16:creationId xmlns:a16="http://schemas.microsoft.com/office/drawing/2014/main" id="{539B26D7-0939-4D36-A066-42F8206E5405}"/>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wait(s) </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和</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signal(s)</a:t>
            </a: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wait</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操作用于申请资源（或使用权），进程执行</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wait</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原语时，</a:t>
            </a:r>
            <a:r>
              <a:rPr kumimoji="0" lang="zh-CN" alt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rPr>
              <a:t>可能会阻塞自己</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a:t>
            </a: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signal</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操作用于释放资源（或归还资源使用权），进程执行</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signal</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原语时，有</a:t>
            </a:r>
            <a:r>
              <a:rPr kumimoji="0" lang="zh-CN" altLang="en-US" sz="28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rPr>
              <a:t>责任唤醒一个阻塞进程</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a:t>
            </a:r>
            <a:r>
              <a:rPr kumimoji="0" lang="zh-CN" altLang="en-US" sz="2800" b="0" i="0" u="none" strike="noStrike" kern="0" cap="none" spc="0" normalizeH="0" baseline="0" noProof="0" dirty="0">
                <a:ln>
                  <a:noFill/>
                </a:ln>
                <a:solidFill>
                  <a:srgbClr val="080808"/>
                </a:solidFill>
                <a:effectLst/>
                <a:uLnTx/>
                <a:uFillTx/>
                <a:latin typeface="Arial"/>
                <a:ea typeface="宋体"/>
              </a:rPr>
              <a:t> </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早期这两个原语被称作</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P(s)</a:t>
            </a: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和</a:t>
            </a: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V(s)</a:t>
            </a:r>
          </a:p>
        </p:txBody>
      </p:sp>
    </p:spTree>
    <p:extLst>
      <p:ext uri="{BB962C8B-B14F-4D97-AF65-F5344CB8AC3E}">
        <p14:creationId xmlns:p14="http://schemas.microsoft.com/office/powerpoint/2010/main" val="3722202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2000"/>
                                        <p:tgtEl>
                                          <p:spTgt spid="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20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
            <a:extLst>
              <a:ext uri="{FF2B5EF4-FFF2-40B4-BE49-F238E27FC236}">
                <a16:creationId xmlns:a16="http://schemas.microsoft.com/office/drawing/2014/main" id="{3C912E86-A6B0-4EC7-8882-A711D0631CC0}"/>
              </a:ext>
            </a:extLst>
          </p:cNvPr>
          <p:cNvSpPr txBox="1">
            <a:spLocks noChangeArrowheads="1"/>
          </p:cNvSpPr>
          <p:nvPr/>
        </p:nvSpPr>
        <p:spPr bwMode="auto">
          <a:xfrm>
            <a:off x="1685925" y="350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endParaRPr lang="zh-CN" altLang="zh-CN" sz="2400" b="1">
              <a:solidFill>
                <a:srgbClr val="080808"/>
              </a:solidFill>
              <a:latin typeface="Times New Roman" panose="02020603050405020304" pitchFamily="18" charset="0"/>
              <a:ea typeface="仿宋_GB2312" pitchFamily="49" charset="-122"/>
            </a:endParaRPr>
          </a:p>
        </p:txBody>
      </p:sp>
      <p:sp>
        <p:nvSpPr>
          <p:cNvPr id="32" name="Text Box 5">
            <a:extLst>
              <a:ext uri="{FF2B5EF4-FFF2-40B4-BE49-F238E27FC236}">
                <a16:creationId xmlns:a16="http://schemas.microsoft.com/office/drawing/2014/main" id="{AC998524-B7E6-450A-8CCF-99C8360E0AF0}"/>
              </a:ext>
            </a:extLst>
          </p:cNvPr>
          <p:cNvSpPr txBox="1">
            <a:spLocks noChangeArrowheads="1"/>
          </p:cNvSpPr>
          <p:nvPr/>
        </p:nvSpPr>
        <p:spPr bwMode="auto">
          <a:xfrm>
            <a:off x="1050925" y="879475"/>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P( s )</a:t>
            </a:r>
          </a:p>
        </p:txBody>
      </p:sp>
      <p:sp>
        <p:nvSpPr>
          <p:cNvPr id="33" name="Rectangle 6">
            <a:extLst>
              <a:ext uri="{FF2B5EF4-FFF2-40B4-BE49-F238E27FC236}">
                <a16:creationId xmlns:a16="http://schemas.microsoft.com/office/drawing/2014/main" id="{AC862134-FDC5-4876-8E7A-92432E6C884C}"/>
              </a:ext>
            </a:extLst>
          </p:cNvPr>
          <p:cNvSpPr>
            <a:spLocks noChangeArrowheads="1"/>
          </p:cNvSpPr>
          <p:nvPr/>
        </p:nvSpPr>
        <p:spPr bwMode="auto">
          <a:xfrm>
            <a:off x="152400" y="1752600"/>
            <a:ext cx="2743200" cy="533400"/>
          </a:xfrm>
          <a:prstGeom prst="rect">
            <a:avLst/>
          </a:prstGeom>
          <a:solidFill>
            <a:srgbClr val="FFCC66"/>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s.value = s.value - 1</a:t>
            </a:r>
          </a:p>
        </p:txBody>
      </p:sp>
      <p:sp>
        <p:nvSpPr>
          <p:cNvPr id="34" name="AutoShape 7">
            <a:extLst>
              <a:ext uri="{FF2B5EF4-FFF2-40B4-BE49-F238E27FC236}">
                <a16:creationId xmlns:a16="http://schemas.microsoft.com/office/drawing/2014/main" id="{A0920110-70BF-4625-850D-FD2D6E064B79}"/>
              </a:ext>
            </a:extLst>
          </p:cNvPr>
          <p:cNvSpPr>
            <a:spLocks noChangeArrowheads="1"/>
          </p:cNvSpPr>
          <p:nvPr/>
        </p:nvSpPr>
        <p:spPr bwMode="auto">
          <a:xfrm>
            <a:off x="381000" y="2895600"/>
            <a:ext cx="2209800" cy="762000"/>
          </a:xfrm>
          <a:prstGeom prst="flowChartDecision">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 .value&lt; 0 ?</a:t>
            </a:r>
          </a:p>
        </p:txBody>
      </p:sp>
      <p:sp>
        <p:nvSpPr>
          <p:cNvPr id="35" name="Rectangle 8">
            <a:extLst>
              <a:ext uri="{FF2B5EF4-FFF2-40B4-BE49-F238E27FC236}">
                <a16:creationId xmlns:a16="http://schemas.microsoft.com/office/drawing/2014/main" id="{0726AE73-C635-49D9-81F7-7AD29FFAB4B7}"/>
              </a:ext>
            </a:extLst>
          </p:cNvPr>
          <p:cNvSpPr>
            <a:spLocks noChangeArrowheads="1"/>
          </p:cNvSpPr>
          <p:nvPr/>
        </p:nvSpPr>
        <p:spPr bwMode="auto">
          <a:xfrm>
            <a:off x="152400" y="4191000"/>
            <a:ext cx="2403475" cy="1143000"/>
          </a:xfrm>
          <a:prstGeom prst="rect">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本进程获得</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一个资源</a:t>
            </a:r>
          </a:p>
        </p:txBody>
      </p:sp>
      <p:sp>
        <p:nvSpPr>
          <p:cNvPr id="36" name="Rectangle 9">
            <a:extLst>
              <a:ext uri="{FF2B5EF4-FFF2-40B4-BE49-F238E27FC236}">
                <a16:creationId xmlns:a16="http://schemas.microsoft.com/office/drawing/2014/main" id="{B803F54A-F83C-4072-A46F-E9876E339FFC}"/>
              </a:ext>
            </a:extLst>
          </p:cNvPr>
          <p:cNvSpPr>
            <a:spLocks noChangeArrowheads="1"/>
          </p:cNvSpPr>
          <p:nvPr/>
        </p:nvSpPr>
        <p:spPr bwMode="auto">
          <a:xfrm>
            <a:off x="381000" y="6096000"/>
            <a:ext cx="2822575" cy="457200"/>
          </a:xfrm>
          <a:prstGeom prst="rect">
            <a:avLst/>
          </a:prstGeom>
          <a:solidFill>
            <a:srgbClr val="C0C0C0"/>
          </a:solidFill>
          <a:ln w="9525">
            <a:solidFill>
              <a:srgbClr val="080808"/>
            </a:solidFill>
            <a:prstDash val="sysDot"/>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临界区</a:t>
            </a: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a:t>
            </a: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资源访问区</a:t>
            </a:r>
          </a:p>
        </p:txBody>
      </p:sp>
      <p:sp>
        <p:nvSpPr>
          <p:cNvPr id="37" name="Line 10">
            <a:extLst>
              <a:ext uri="{FF2B5EF4-FFF2-40B4-BE49-F238E27FC236}">
                <a16:creationId xmlns:a16="http://schemas.microsoft.com/office/drawing/2014/main" id="{F4C7462F-1247-45F8-B801-2E2B34691603}"/>
              </a:ext>
            </a:extLst>
          </p:cNvPr>
          <p:cNvSpPr>
            <a:spLocks noChangeShapeType="1"/>
          </p:cNvSpPr>
          <p:nvPr/>
        </p:nvSpPr>
        <p:spPr bwMode="auto">
          <a:xfrm>
            <a:off x="1447800" y="1295400"/>
            <a:ext cx="0" cy="4572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38" name="Line 11">
            <a:extLst>
              <a:ext uri="{FF2B5EF4-FFF2-40B4-BE49-F238E27FC236}">
                <a16:creationId xmlns:a16="http://schemas.microsoft.com/office/drawing/2014/main" id="{767AC8E3-1CB2-4BE3-8A90-1A7DEA4A53E5}"/>
              </a:ext>
            </a:extLst>
          </p:cNvPr>
          <p:cNvSpPr>
            <a:spLocks noChangeShapeType="1"/>
          </p:cNvSpPr>
          <p:nvPr/>
        </p:nvSpPr>
        <p:spPr bwMode="auto">
          <a:xfrm>
            <a:off x="1447800" y="2286000"/>
            <a:ext cx="0" cy="6096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39" name="Line 12">
            <a:extLst>
              <a:ext uri="{FF2B5EF4-FFF2-40B4-BE49-F238E27FC236}">
                <a16:creationId xmlns:a16="http://schemas.microsoft.com/office/drawing/2014/main" id="{E855E85E-1C1A-4A9C-995D-C0ADA00EC369}"/>
              </a:ext>
            </a:extLst>
          </p:cNvPr>
          <p:cNvSpPr>
            <a:spLocks noChangeShapeType="1"/>
          </p:cNvSpPr>
          <p:nvPr/>
        </p:nvSpPr>
        <p:spPr bwMode="auto">
          <a:xfrm>
            <a:off x="1447800" y="3733800"/>
            <a:ext cx="0" cy="4572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0" name="Line 13">
            <a:extLst>
              <a:ext uri="{FF2B5EF4-FFF2-40B4-BE49-F238E27FC236}">
                <a16:creationId xmlns:a16="http://schemas.microsoft.com/office/drawing/2014/main" id="{97418CC4-70B4-4B21-BCE3-AE7BED1481FA}"/>
              </a:ext>
            </a:extLst>
          </p:cNvPr>
          <p:cNvSpPr>
            <a:spLocks noChangeShapeType="1"/>
          </p:cNvSpPr>
          <p:nvPr/>
        </p:nvSpPr>
        <p:spPr bwMode="auto">
          <a:xfrm>
            <a:off x="1447800" y="5334000"/>
            <a:ext cx="0" cy="7620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1" name="Rectangle 14">
            <a:extLst>
              <a:ext uri="{FF2B5EF4-FFF2-40B4-BE49-F238E27FC236}">
                <a16:creationId xmlns:a16="http://schemas.microsoft.com/office/drawing/2014/main" id="{27AEF22D-753B-4F44-8F97-87A5890425F8}"/>
              </a:ext>
            </a:extLst>
          </p:cNvPr>
          <p:cNvSpPr>
            <a:spLocks noChangeArrowheads="1"/>
          </p:cNvSpPr>
          <p:nvPr/>
        </p:nvSpPr>
        <p:spPr bwMode="auto">
          <a:xfrm>
            <a:off x="2743200" y="4191000"/>
            <a:ext cx="2549525" cy="1143000"/>
          </a:xfrm>
          <a:prstGeom prst="rect">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本进程进入</a:t>
            </a:r>
            <a:r>
              <a:rPr kumimoji="0" lang="en-US" altLang="zh-CN" sz="2400" b="1" i="0" u="none" strike="noStrike" kern="0" cap="none" spc="0" normalizeH="0" baseline="0" noProof="0" dirty="0" err="1">
                <a:ln>
                  <a:noFill/>
                </a:ln>
                <a:solidFill>
                  <a:srgbClr val="080808"/>
                </a:solidFill>
                <a:effectLst/>
                <a:uLnTx/>
                <a:uFillTx/>
                <a:latin typeface="Times New Roman" panose="02020603050405020304" pitchFamily="18" charset="0"/>
                <a:ea typeface="仿宋_GB2312" pitchFamily="49" charset="-122"/>
              </a:rPr>
              <a:t>s.L</a:t>
            </a:r>
            <a:endParaRPr kumimoji="0" lang="en-US" altLang="zh-CN"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队列，进入阻塞</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状态</a:t>
            </a:r>
          </a:p>
        </p:txBody>
      </p:sp>
      <p:sp>
        <p:nvSpPr>
          <p:cNvPr id="42" name="Line 15">
            <a:extLst>
              <a:ext uri="{FF2B5EF4-FFF2-40B4-BE49-F238E27FC236}">
                <a16:creationId xmlns:a16="http://schemas.microsoft.com/office/drawing/2014/main" id="{0A4542BF-EE6E-4B2C-808A-470CEDC5590E}"/>
              </a:ext>
            </a:extLst>
          </p:cNvPr>
          <p:cNvSpPr>
            <a:spLocks noChangeShapeType="1"/>
          </p:cNvSpPr>
          <p:nvPr/>
        </p:nvSpPr>
        <p:spPr bwMode="auto">
          <a:xfrm>
            <a:off x="2590800" y="3276600"/>
            <a:ext cx="1295400" cy="0"/>
          </a:xfrm>
          <a:prstGeom prst="line">
            <a:avLst/>
          </a:prstGeom>
          <a:noFill/>
          <a:ln w="9525">
            <a:solidFill>
              <a:srgbClr val="08080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3" name="Line 16">
            <a:extLst>
              <a:ext uri="{FF2B5EF4-FFF2-40B4-BE49-F238E27FC236}">
                <a16:creationId xmlns:a16="http://schemas.microsoft.com/office/drawing/2014/main" id="{5102AFB2-0324-4C7B-8EA5-C4276239176A}"/>
              </a:ext>
            </a:extLst>
          </p:cNvPr>
          <p:cNvSpPr>
            <a:spLocks noChangeShapeType="1"/>
          </p:cNvSpPr>
          <p:nvPr/>
        </p:nvSpPr>
        <p:spPr bwMode="auto">
          <a:xfrm>
            <a:off x="3886200" y="3276600"/>
            <a:ext cx="0" cy="9144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44" name="Text Box 17">
            <a:extLst>
              <a:ext uri="{FF2B5EF4-FFF2-40B4-BE49-F238E27FC236}">
                <a16:creationId xmlns:a16="http://schemas.microsoft.com/office/drawing/2014/main" id="{268F723E-7778-48E1-B8AA-C677D950D1C0}"/>
              </a:ext>
            </a:extLst>
          </p:cNvPr>
          <p:cNvSpPr txBox="1">
            <a:spLocks noChangeArrowheads="1"/>
          </p:cNvSpPr>
          <p:nvPr/>
        </p:nvSpPr>
        <p:spPr bwMode="auto">
          <a:xfrm>
            <a:off x="1660525" y="35464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N</a:t>
            </a:r>
          </a:p>
        </p:txBody>
      </p:sp>
      <p:sp>
        <p:nvSpPr>
          <p:cNvPr id="45" name="Text Box 18">
            <a:extLst>
              <a:ext uri="{FF2B5EF4-FFF2-40B4-BE49-F238E27FC236}">
                <a16:creationId xmlns:a16="http://schemas.microsoft.com/office/drawing/2014/main" id="{0F9A89AA-DDF1-4D82-A92A-C19906ABEA47}"/>
              </a:ext>
            </a:extLst>
          </p:cNvPr>
          <p:cNvSpPr txBox="1">
            <a:spLocks noChangeArrowheads="1"/>
          </p:cNvSpPr>
          <p:nvPr/>
        </p:nvSpPr>
        <p:spPr bwMode="auto">
          <a:xfrm>
            <a:off x="2422525" y="27082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Y</a:t>
            </a:r>
          </a:p>
        </p:txBody>
      </p:sp>
      <p:sp>
        <p:nvSpPr>
          <p:cNvPr id="46" name="Text Box 19">
            <a:extLst>
              <a:ext uri="{FF2B5EF4-FFF2-40B4-BE49-F238E27FC236}">
                <a16:creationId xmlns:a16="http://schemas.microsoft.com/office/drawing/2014/main" id="{3F47335C-B3F2-4D4A-BB74-5C289E115C22}"/>
              </a:ext>
            </a:extLst>
          </p:cNvPr>
          <p:cNvSpPr txBox="1">
            <a:spLocks noChangeArrowheads="1"/>
          </p:cNvSpPr>
          <p:nvPr/>
        </p:nvSpPr>
        <p:spPr bwMode="auto">
          <a:xfrm>
            <a:off x="6511925" y="955675"/>
            <a:ext cx="95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V( s ) </a:t>
            </a:r>
          </a:p>
        </p:txBody>
      </p:sp>
      <p:sp>
        <p:nvSpPr>
          <p:cNvPr id="47" name="Rectangle 20">
            <a:extLst>
              <a:ext uri="{FF2B5EF4-FFF2-40B4-BE49-F238E27FC236}">
                <a16:creationId xmlns:a16="http://schemas.microsoft.com/office/drawing/2014/main" id="{7FC1F31A-E823-4581-870C-5752F605B134}"/>
              </a:ext>
            </a:extLst>
          </p:cNvPr>
          <p:cNvSpPr>
            <a:spLocks noChangeArrowheads="1"/>
          </p:cNvSpPr>
          <p:nvPr/>
        </p:nvSpPr>
        <p:spPr bwMode="auto">
          <a:xfrm>
            <a:off x="5715000" y="1676400"/>
            <a:ext cx="2667000" cy="533400"/>
          </a:xfrm>
          <a:prstGeom prst="rect">
            <a:avLst/>
          </a:prstGeom>
          <a:solidFill>
            <a:srgbClr val="FFCC66"/>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s.value = s.value + 1</a:t>
            </a:r>
          </a:p>
        </p:txBody>
      </p:sp>
      <p:sp>
        <p:nvSpPr>
          <p:cNvPr id="48" name="AutoShape 21">
            <a:extLst>
              <a:ext uri="{FF2B5EF4-FFF2-40B4-BE49-F238E27FC236}">
                <a16:creationId xmlns:a16="http://schemas.microsoft.com/office/drawing/2014/main" id="{91A49551-73FC-4615-8300-BBA53861BF4E}"/>
              </a:ext>
            </a:extLst>
          </p:cNvPr>
          <p:cNvSpPr>
            <a:spLocks noChangeArrowheads="1"/>
          </p:cNvSpPr>
          <p:nvPr/>
        </p:nvSpPr>
        <p:spPr bwMode="auto">
          <a:xfrm>
            <a:off x="5943600" y="2743200"/>
            <a:ext cx="2209800" cy="762000"/>
          </a:xfrm>
          <a:prstGeom prst="flowChartDecision">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 .value&lt;= 0 ?</a:t>
            </a:r>
          </a:p>
        </p:txBody>
      </p:sp>
      <p:sp>
        <p:nvSpPr>
          <p:cNvPr id="49" name="Rectangle 22">
            <a:extLst>
              <a:ext uri="{FF2B5EF4-FFF2-40B4-BE49-F238E27FC236}">
                <a16:creationId xmlns:a16="http://schemas.microsoft.com/office/drawing/2014/main" id="{4EE8893E-CBA3-415D-BC05-43FC4DA727C1}"/>
              </a:ext>
            </a:extLst>
          </p:cNvPr>
          <p:cNvSpPr>
            <a:spLocks noChangeArrowheads="1"/>
          </p:cNvSpPr>
          <p:nvPr/>
        </p:nvSpPr>
        <p:spPr bwMode="auto">
          <a:xfrm>
            <a:off x="7315200" y="3657600"/>
            <a:ext cx="1504950" cy="2133600"/>
          </a:xfrm>
          <a:prstGeom prst="rect">
            <a:avLst/>
          </a:prstGeom>
          <a:solidFill>
            <a:srgbClr val="FFFFFF"/>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将</a:t>
            </a:r>
            <a:r>
              <a:rPr kumimoji="0" lang="en-US" altLang="zh-CN"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s.L</a:t>
            </a: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中</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第一个进程</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80808"/>
                </a:solidFill>
                <a:effectLst/>
                <a:uLnTx/>
                <a:uFillTx/>
                <a:latin typeface="Times New Roman" panose="02020603050405020304" pitchFamily="18" charset="0"/>
                <a:ea typeface="仿宋_GB2312" pitchFamily="49" charset="-122"/>
              </a:rPr>
              <a:t>唤醒</a:t>
            </a:r>
          </a:p>
        </p:txBody>
      </p:sp>
      <p:sp>
        <p:nvSpPr>
          <p:cNvPr id="50" name="Line 23">
            <a:extLst>
              <a:ext uri="{FF2B5EF4-FFF2-40B4-BE49-F238E27FC236}">
                <a16:creationId xmlns:a16="http://schemas.microsoft.com/office/drawing/2014/main" id="{C62BC9BB-B42A-4C20-BBC1-F5DE28C8061F}"/>
              </a:ext>
            </a:extLst>
          </p:cNvPr>
          <p:cNvSpPr>
            <a:spLocks noChangeShapeType="1"/>
          </p:cNvSpPr>
          <p:nvPr/>
        </p:nvSpPr>
        <p:spPr bwMode="auto">
          <a:xfrm>
            <a:off x="7010400" y="1447800"/>
            <a:ext cx="0" cy="2286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1" name="Line 24">
            <a:extLst>
              <a:ext uri="{FF2B5EF4-FFF2-40B4-BE49-F238E27FC236}">
                <a16:creationId xmlns:a16="http://schemas.microsoft.com/office/drawing/2014/main" id="{9C7470BB-989A-4452-94B9-944543657C4B}"/>
              </a:ext>
            </a:extLst>
          </p:cNvPr>
          <p:cNvSpPr>
            <a:spLocks noChangeShapeType="1"/>
          </p:cNvSpPr>
          <p:nvPr/>
        </p:nvSpPr>
        <p:spPr bwMode="auto">
          <a:xfrm>
            <a:off x="7010400" y="2209800"/>
            <a:ext cx="0" cy="5334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2" name="Line 25">
            <a:extLst>
              <a:ext uri="{FF2B5EF4-FFF2-40B4-BE49-F238E27FC236}">
                <a16:creationId xmlns:a16="http://schemas.microsoft.com/office/drawing/2014/main" id="{525907BE-0CF7-4D83-A68A-003F37F611FA}"/>
              </a:ext>
            </a:extLst>
          </p:cNvPr>
          <p:cNvSpPr>
            <a:spLocks noChangeShapeType="1"/>
          </p:cNvSpPr>
          <p:nvPr/>
        </p:nvSpPr>
        <p:spPr bwMode="auto">
          <a:xfrm>
            <a:off x="7010400" y="3505200"/>
            <a:ext cx="0" cy="26670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3" name="Line 26">
            <a:extLst>
              <a:ext uri="{FF2B5EF4-FFF2-40B4-BE49-F238E27FC236}">
                <a16:creationId xmlns:a16="http://schemas.microsoft.com/office/drawing/2014/main" id="{8C00172F-414D-479C-918C-1D0359DB05F4}"/>
              </a:ext>
            </a:extLst>
          </p:cNvPr>
          <p:cNvSpPr>
            <a:spLocks noChangeShapeType="1"/>
          </p:cNvSpPr>
          <p:nvPr/>
        </p:nvSpPr>
        <p:spPr bwMode="auto">
          <a:xfrm>
            <a:off x="8153400" y="3124200"/>
            <a:ext cx="381000" cy="0"/>
          </a:xfrm>
          <a:prstGeom prst="line">
            <a:avLst/>
          </a:prstGeom>
          <a:noFill/>
          <a:ln w="9525">
            <a:solidFill>
              <a:srgbClr val="08080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4" name="Line 27">
            <a:extLst>
              <a:ext uri="{FF2B5EF4-FFF2-40B4-BE49-F238E27FC236}">
                <a16:creationId xmlns:a16="http://schemas.microsoft.com/office/drawing/2014/main" id="{D6F3C840-B659-4DC0-B085-82A28E1C3483}"/>
              </a:ext>
            </a:extLst>
          </p:cNvPr>
          <p:cNvSpPr>
            <a:spLocks noChangeShapeType="1"/>
          </p:cNvSpPr>
          <p:nvPr/>
        </p:nvSpPr>
        <p:spPr bwMode="auto">
          <a:xfrm>
            <a:off x="8534400" y="3124200"/>
            <a:ext cx="0" cy="533400"/>
          </a:xfrm>
          <a:prstGeom prst="line">
            <a:avLst/>
          </a:prstGeom>
          <a:noFill/>
          <a:ln w="9525">
            <a:solidFill>
              <a:srgbClr val="08080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55" name="Text Box 28">
            <a:extLst>
              <a:ext uri="{FF2B5EF4-FFF2-40B4-BE49-F238E27FC236}">
                <a16:creationId xmlns:a16="http://schemas.microsoft.com/office/drawing/2014/main" id="{F0788792-F48E-40F2-9864-892383D57640}"/>
              </a:ext>
            </a:extLst>
          </p:cNvPr>
          <p:cNvSpPr txBox="1">
            <a:spLocks noChangeArrowheads="1"/>
          </p:cNvSpPr>
          <p:nvPr/>
        </p:nvSpPr>
        <p:spPr bwMode="auto">
          <a:xfrm>
            <a:off x="6529388" y="347027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N</a:t>
            </a:r>
          </a:p>
        </p:txBody>
      </p:sp>
      <p:sp>
        <p:nvSpPr>
          <p:cNvPr id="56" name="Text Box 29">
            <a:extLst>
              <a:ext uri="{FF2B5EF4-FFF2-40B4-BE49-F238E27FC236}">
                <a16:creationId xmlns:a16="http://schemas.microsoft.com/office/drawing/2014/main" id="{D7A8A93E-ACF9-4473-AD34-BF1145255459}"/>
              </a:ext>
            </a:extLst>
          </p:cNvPr>
          <p:cNvSpPr txBox="1">
            <a:spLocks noChangeArrowheads="1"/>
          </p:cNvSpPr>
          <p:nvPr/>
        </p:nvSpPr>
        <p:spPr bwMode="auto">
          <a:xfrm>
            <a:off x="7985125" y="25558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SzTx/>
              <a:buFontTx/>
              <a:buNone/>
            </a:pPr>
            <a:r>
              <a:rPr lang="en-US" altLang="zh-CN" sz="2400" b="1">
                <a:solidFill>
                  <a:srgbClr val="080808"/>
                </a:solidFill>
                <a:latin typeface="Times New Roman" panose="02020603050405020304" pitchFamily="18" charset="0"/>
                <a:ea typeface="仿宋_GB2312" pitchFamily="49" charset="-122"/>
              </a:rPr>
              <a:t>Y</a:t>
            </a:r>
          </a:p>
        </p:txBody>
      </p:sp>
      <p:sp>
        <p:nvSpPr>
          <p:cNvPr id="57" name="Rectangle 30">
            <a:extLst>
              <a:ext uri="{FF2B5EF4-FFF2-40B4-BE49-F238E27FC236}">
                <a16:creationId xmlns:a16="http://schemas.microsoft.com/office/drawing/2014/main" id="{682BE92B-6E98-42C2-A88E-CE84F479DE96}"/>
              </a:ext>
            </a:extLst>
          </p:cNvPr>
          <p:cNvSpPr txBox="1">
            <a:spLocks noChangeArrowheads="1"/>
          </p:cNvSpPr>
          <p:nvPr/>
        </p:nvSpPr>
        <p:spPr bwMode="auto">
          <a:xfrm>
            <a:off x="0" y="304800"/>
            <a:ext cx="9391650" cy="519113"/>
          </a:xfrm>
          <a:prstGeom prst="rect">
            <a:avLst/>
          </a:prstGeom>
          <a:solidFill>
            <a:srgbClr val="FFFF00"/>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zh-CN" altLang="en-US" sz="3200" b="1" kern="0" dirty="0">
                <a:ea typeface="仿宋_GB2312" pitchFamily="49" charset="-122"/>
              </a:rPr>
              <a:t>记录型信号量的</a:t>
            </a:r>
            <a:r>
              <a:rPr lang="en-US" altLang="zh-CN" sz="3200" b="1" kern="0" dirty="0">
                <a:ea typeface="仿宋_GB2312" pitchFamily="49" charset="-122"/>
              </a:rPr>
              <a:t>P</a:t>
            </a:r>
            <a:r>
              <a:rPr lang="zh-CN" altLang="en-US" sz="3200" b="1" kern="0" dirty="0">
                <a:ea typeface="仿宋_GB2312" pitchFamily="49" charset="-122"/>
              </a:rPr>
              <a:t>，</a:t>
            </a:r>
            <a:r>
              <a:rPr lang="en-US" altLang="zh-CN" sz="3200" b="1" kern="0" dirty="0">
                <a:ea typeface="仿宋_GB2312" pitchFamily="49" charset="-122"/>
              </a:rPr>
              <a:t>V</a:t>
            </a:r>
            <a:r>
              <a:rPr lang="zh-CN" altLang="en-US" sz="3200" b="1" kern="0" dirty="0">
                <a:ea typeface="仿宋_GB2312" pitchFamily="49" charset="-122"/>
              </a:rPr>
              <a:t>操作</a:t>
            </a:r>
            <a:r>
              <a:rPr lang="en-US" altLang="zh-CN" sz="3200" b="1" kern="0" dirty="0">
                <a:ea typeface="仿宋_GB2312" pitchFamily="49" charset="-122"/>
              </a:rPr>
              <a:t>(wait(s)</a:t>
            </a:r>
            <a:r>
              <a:rPr lang="zh-CN" altLang="en-US" sz="3200" b="1" kern="0" dirty="0">
                <a:ea typeface="仿宋_GB2312" pitchFamily="49" charset="-122"/>
              </a:rPr>
              <a:t>和</a:t>
            </a:r>
            <a:r>
              <a:rPr lang="en-US" altLang="zh-CN" sz="3200" b="1" kern="0" dirty="0">
                <a:ea typeface="仿宋_GB2312" pitchFamily="49" charset="-122"/>
              </a:rPr>
              <a:t>signal(s))</a:t>
            </a:r>
          </a:p>
        </p:txBody>
      </p:sp>
      <p:sp>
        <p:nvSpPr>
          <p:cNvPr id="58" name="Rectangle 9">
            <a:extLst>
              <a:ext uri="{FF2B5EF4-FFF2-40B4-BE49-F238E27FC236}">
                <a16:creationId xmlns:a16="http://schemas.microsoft.com/office/drawing/2014/main" id="{0AF2A504-2722-4662-8CEA-5DAF3A258DBD}"/>
              </a:ext>
            </a:extLst>
          </p:cNvPr>
          <p:cNvSpPr>
            <a:spLocks noChangeArrowheads="1"/>
          </p:cNvSpPr>
          <p:nvPr/>
        </p:nvSpPr>
        <p:spPr bwMode="auto">
          <a:xfrm>
            <a:off x="5715001" y="6232186"/>
            <a:ext cx="3105150" cy="457200"/>
          </a:xfrm>
          <a:prstGeom prst="rect">
            <a:avLst/>
          </a:prstGeom>
          <a:solidFill>
            <a:srgbClr val="C0C0C0"/>
          </a:solidFill>
          <a:ln w="9525">
            <a:solidFill>
              <a:srgbClr val="080808"/>
            </a:solidFill>
            <a:prstDash val="sysDot"/>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80808"/>
                </a:solidFill>
                <a:effectLst/>
                <a:uLnTx/>
                <a:uFillTx/>
                <a:latin typeface="Times New Roman" panose="02020603050405020304" pitchFamily="18" charset="0"/>
                <a:ea typeface="仿宋_GB2312" pitchFamily="49" charset="-122"/>
              </a:rPr>
              <a:t>没有等待临界区的进程</a:t>
            </a:r>
          </a:p>
        </p:txBody>
      </p:sp>
    </p:spTree>
    <p:extLst>
      <p:ext uri="{BB962C8B-B14F-4D97-AF65-F5344CB8AC3E}">
        <p14:creationId xmlns:p14="http://schemas.microsoft.com/office/powerpoint/2010/main" val="411857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63103F4-9134-463F-B9F0-0F35161DD241}"/>
              </a:ext>
            </a:extLst>
          </p:cNvPr>
          <p:cNvSpPr>
            <a:spLocks noGrp="1" noChangeArrowheads="1"/>
          </p:cNvSpPr>
          <p:nvPr>
            <p:ph type="title"/>
          </p:nvPr>
        </p:nvSpPr>
        <p:spPr/>
        <p:txBody>
          <a:bodyPr/>
          <a:lstStyle/>
          <a:p>
            <a:r>
              <a:rPr lang="zh-CN" altLang="en-US"/>
              <a:t>为什么引入进程</a:t>
            </a:r>
            <a:r>
              <a:rPr lang="en-US" altLang="zh-CN"/>
              <a:t>?</a:t>
            </a:r>
          </a:p>
        </p:txBody>
      </p:sp>
      <p:pic>
        <p:nvPicPr>
          <p:cNvPr id="70683" name="Picture 27">
            <a:extLst>
              <a:ext uri="{FF2B5EF4-FFF2-40B4-BE49-F238E27FC236}">
                <a16:creationId xmlns:a16="http://schemas.microsoft.com/office/drawing/2014/main" id="{D49D8C01-6FF8-4278-B200-1122D88D7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0" y="0"/>
            <a:ext cx="984250" cy="1012825"/>
          </a:xfrm>
          <a:prstGeom prst="rect">
            <a:avLst/>
          </a:prstGeom>
          <a:noFill/>
          <a:extLst>
            <a:ext uri="{909E8E84-426E-40DD-AFC4-6F175D3DCCD1}">
              <a14:hiddenFill xmlns:a14="http://schemas.microsoft.com/office/drawing/2010/main">
                <a:solidFill>
                  <a:srgbClr val="FFFFFF"/>
                </a:solidFill>
              </a14:hiddenFill>
            </a:ext>
          </a:extLst>
        </p:spPr>
      </p:pic>
      <p:sp>
        <p:nvSpPr>
          <p:cNvPr id="70685" name="Rectangle 29">
            <a:extLst>
              <a:ext uri="{FF2B5EF4-FFF2-40B4-BE49-F238E27FC236}">
                <a16:creationId xmlns:a16="http://schemas.microsoft.com/office/drawing/2014/main" id="{26850583-DDA2-4573-A9A6-52F7143E31B3}"/>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a:solidFill>
                  <a:srgbClr val="FF0000"/>
                </a:solidFill>
              </a:rPr>
              <a:t>程序的概念不够用了</a:t>
            </a:r>
            <a:r>
              <a:rPr lang="en-US" altLang="zh-CN">
                <a:solidFill>
                  <a:srgbClr val="FF0000"/>
                </a:solidFill>
              </a:rPr>
              <a:t>!</a:t>
            </a:r>
          </a:p>
        </p:txBody>
      </p:sp>
      <p:grpSp>
        <p:nvGrpSpPr>
          <p:cNvPr id="70718" name="Group 62">
            <a:extLst>
              <a:ext uri="{FF2B5EF4-FFF2-40B4-BE49-F238E27FC236}">
                <a16:creationId xmlns:a16="http://schemas.microsoft.com/office/drawing/2014/main" id="{1A326963-4949-4942-98FD-6EFD03C3A01F}"/>
              </a:ext>
            </a:extLst>
          </p:cNvPr>
          <p:cNvGrpSpPr>
            <a:grpSpLocks/>
          </p:cNvGrpSpPr>
          <p:nvPr/>
        </p:nvGrpSpPr>
        <p:grpSpPr bwMode="auto">
          <a:xfrm>
            <a:off x="838200" y="838200"/>
            <a:ext cx="8389938" cy="2133600"/>
            <a:chOff x="528" y="624"/>
            <a:chExt cx="5285" cy="1344"/>
          </a:xfrm>
        </p:grpSpPr>
        <p:sp>
          <p:nvSpPr>
            <p:cNvPr id="70686" name="Rectangle 30">
              <a:extLst>
                <a:ext uri="{FF2B5EF4-FFF2-40B4-BE49-F238E27FC236}">
                  <a16:creationId xmlns:a16="http://schemas.microsoft.com/office/drawing/2014/main" id="{441BCB64-4989-4D3D-A96B-ED8B1C3240FF}"/>
                </a:ext>
              </a:extLst>
            </p:cNvPr>
            <p:cNvSpPr>
              <a:spLocks noChangeArrowheads="1"/>
            </p:cNvSpPr>
            <p:nvPr/>
          </p:nvSpPr>
          <p:spPr bwMode="auto">
            <a:xfrm>
              <a:off x="528" y="1252"/>
              <a:ext cx="374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dirty="0"/>
                <a:t>放在磁盘上的程序怎么可能知道现场呢</a:t>
              </a:r>
              <a:r>
                <a:rPr lang="en-US" altLang="zh-CN" sz="2400" b="1" dirty="0"/>
                <a:t>?</a:t>
              </a:r>
            </a:p>
          </p:txBody>
        </p:sp>
        <p:pic>
          <p:nvPicPr>
            <p:cNvPr id="70687" name="Picture 31">
              <a:extLst>
                <a:ext uri="{FF2B5EF4-FFF2-40B4-BE49-F238E27FC236}">
                  <a16:creationId xmlns:a16="http://schemas.microsoft.com/office/drawing/2014/main" id="{64A9E342-0071-46F9-807A-2E91B07DA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 y="1401"/>
              <a:ext cx="119" cy="121"/>
            </a:xfrm>
            <a:prstGeom prst="rect">
              <a:avLst/>
            </a:prstGeom>
            <a:noFill/>
            <a:extLst>
              <a:ext uri="{909E8E84-426E-40DD-AFC4-6F175D3DCCD1}">
                <a14:hiddenFill xmlns:a14="http://schemas.microsoft.com/office/drawing/2010/main">
                  <a:solidFill>
                    <a:srgbClr val="FFFFFF"/>
                  </a:solidFill>
                </a14:hiddenFill>
              </a:ext>
            </a:extLst>
          </p:spPr>
        </p:pic>
        <p:grpSp>
          <p:nvGrpSpPr>
            <p:cNvPr id="70688" name="Group 32">
              <a:extLst>
                <a:ext uri="{FF2B5EF4-FFF2-40B4-BE49-F238E27FC236}">
                  <a16:creationId xmlns:a16="http://schemas.microsoft.com/office/drawing/2014/main" id="{9A794F5A-52A5-4851-999F-87753624C6B3}"/>
                </a:ext>
              </a:extLst>
            </p:cNvPr>
            <p:cNvGrpSpPr>
              <a:grpSpLocks/>
            </p:cNvGrpSpPr>
            <p:nvPr/>
          </p:nvGrpSpPr>
          <p:grpSpPr bwMode="auto">
            <a:xfrm>
              <a:off x="4560" y="624"/>
              <a:ext cx="1253" cy="1344"/>
              <a:chOff x="4312" y="747"/>
              <a:chExt cx="1253" cy="1258"/>
            </a:xfrm>
          </p:grpSpPr>
          <p:sp>
            <p:nvSpPr>
              <p:cNvPr id="70689" name="Rectangle 33">
                <a:extLst>
                  <a:ext uri="{FF2B5EF4-FFF2-40B4-BE49-F238E27FC236}">
                    <a16:creationId xmlns:a16="http://schemas.microsoft.com/office/drawing/2014/main" id="{DE05D531-3A7D-4683-83D6-7FD76790660A}"/>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90" name="Rectangle 34">
                <a:extLst>
                  <a:ext uri="{FF2B5EF4-FFF2-40B4-BE49-F238E27FC236}">
                    <a16:creationId xmlns:a16="http://schemas.microsoft.com/office/drawing/2014/main" id="{8FF06332-8A38-4ED9-8F9C-FF529DFB6EC0}"/>
                  </a:ext>
                </a:extLst>
              </p:cNvPr>
              <p:cNvSpPr>
                <a:spLocks noChangeArrowheads="1"/>
              </p:cNvSpPr>
              <p:nvPr/>
            </p:nvSpPr>
            <p:spPr bwMode="auto">
              <a:xfrm>
                <a:off x="4312" y="747"/>
                <a:ext cx="61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程序</a:t>
                </a:r>
                <a:r>
                  <a:rPr lang="en-US" altLang="zh-CN" sz="2400" b="1" dirty="0"/>
                  <a:t>2</a:t>
                </a:r>
              </a:p>
            </p:txBody>
          </p:sp>
          <p:grpSp>
            <p:nvGrpSpPr>
              <p:cNvPr id="70691" name="Group 35">
                <a:extLst>
                  <a:ext uri="{FF2B5EF4-FFF2-40B4-BE49-F238E27FC236}">
                    <a16:creationId xmlns:a16="http://schemas.microsoft.com/office/drawing/2014/main" id="{18287D83-1A50-4BE9-B62A-E31F502E800A}"/>
                  </a:ext>
                </a:extLst>
              </p:cNvPr>
              <p:cNvGrpSpPr>
                <a:grpSpLocks/>
              </p:cNvGrpSpPr>
              <p:nvPr/>
            </p:nvGrpSpPr>
            <p:grpSpPr bwMode="auto">
              <a:xfrm>
                <a:off x="4461" y="1035"/>
                <a:ext cx="1104" cy="285"/>
                <a:chOff x="4128" y="1863"/>
                <a:chExt cx="1104" cy="285"/>
              </a:xfrm>
            </p:grpSpPr>
            <p:sp>
              <p:nvSpPr>
                <p:cNvPr id="70692" name="Text Box 36">
                  <a:extLst>
                    <a:ext uri="{FF2B5EF4-FFF2-40B4-BE49-F238E27FC236}">
                      <a16:creationId xmlns:a16="http://schemas.microsoft.com/office/drawing/2014/main" id="{35D395C3-C293-4EA0-B82B-59414BCF272E}"/>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70693" name="Text Box 37">
                  <a:extLst>
                    <a:ext uri="{FF2B5EF4-FFF2-40B4-BE49-F238E27FC236}">
                      <a16:creationId xmlns:a16="http://schemas.microsoft.com/office/drawing/2014/main" id="{55E694D5-4113-4FA9-AC28-37117F2BDB85}"/>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70694" name="Text Box 38">
                <a:extLst>
                  <a:ext uri="{FF2B5EF4-FFF2-40B4-BE49-F238E27FC236}">
                    <a16:creationId xmlns:a16="http://schemas.microsoft.com/office/drawing/2014/main" id="{18E350DD-BE0E-443A-BD9F-62D7AE2C82E4}"/>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10</a:t>
                </a:r>
              </a:p>
            </p:txBody>
          </p:sp>
          <p:grpSp>
            <p:nvGrpSpPr>
              <p:cNvPr id="70695" name="Group 39">
                <a:extLst>
                  <a:ext uri="{FF2B5EF4-FFF2-40B4-BE49-F238E27FC236}">
                    <a16:creationId xmlns:a16="http://schemas.microsoft.com/office/drawing/2014/main" id="{248F00D3-92F9-4DF3-8D55-F3EE13E6B00A}"/>
                  </a:ext>
                </a:extLst>
              </p:cNvPr>
              <p:cNvGrpSpPr>
                <a:grpSpLocks/>
              </p:cNvGrpSpPr>
              <p:nvPr/>
            </p:nvGrpSpPr>
            <p:grpSpPr bwMode="auto">
              <a:xfrm>
                <a:off x="4461" y="1371"/>
                <a:ext cx="1104" cy="285"/>
                <a:chOff x="4128" y="1863"/>
                <a:chExt cx="1104" cy="285"/>
              </a:xfrm>
            </p:grpSpPr>
            <p:sp>
              <p:nvSpPr>
                <p:cNvPr id="70696" name="Text Box 40">
                  <a:extLst>
                    <a:ext uri="{FF2B5EF4-FFF2-40B4-BE49-F238E27FC236}">
                      <a16:creationId xmlns:a16="http://schemas.microsoft.com/office/drawing/2014/main" id="{2C429204-9505-47CA-AE03-517B12B34E94}"/>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10</a:t>
                  </a:r>
                </a:p>
              </p:txBody>
            </p:sp>
            <p:sp>
              <p:nvSpPr>
                <p:cNvPr id="70697" name="Text Box 41">
                  <a:extLst>
                    <a:ext uri="{FF2B5EF4-FFF2-40B4-BE49-F238E27FC236}">
                      <a16:creationId xmlns:a16="http://schemas.microsoft.com/office/drawing/2014/main" id="{9595AB22-4178-4924-BE83-32B21FD4E15E}"/>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70698" name="Group 42">
                <a:extLst>
                  <a:ext uri="{FF2B5EF4-FFF2-40B4-BE49-F238E27FC236}">
                    <a16:creationId xmlns:a16="http://schemas.microsoft.com/office/drawing/2014/main" id="{4DC8895A-19D1-4673-9ADE-0ED2926A0D4F}"/>
                  </a:ext>
                </a:extLst>
              </p:cNvPr>
              <p:cNvGrpSpPr>
                <a:grpSpLocks/>
              </p:cNvGrpSpPr>
              <p:nvPr/>
            </p:nvGrpSpPr>
            <p:grpSpPr bwMode="auto">
              <a:xfrm>
                <a:off x="4461" y="1699"/>
                <a:ext cx="1104" cy="284"/>
                <a:chOff x="4128" y="1863"/>
                <a:chExt cx="1104" cy="284"/>
              </a:xfrm>
            </p:grpSpPr>
            <p:sp>
              <p:nvSpPr>
                <p:cNvPr id="70699" name="Text Box 43">
                  <a:extLst>
                    <a:ext uri="{FF2B5EF4-FFF2-40B4-BE49-F238E27FC236}">
                      <a16:creationId xmlns:a16="http://schemas.microsoft.com/office/drawing/2014/main" id="{F0B270E7-70AA-4117-824F-488BDAD2E6C4}"/>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70700" name="Text Box 44">
                  <a:extLst>
                    <a:ext uri="{FF2B5EF4-FFF2-40B4-BE49-F238E27FC236}">
                      <a16:creationId xmlns:a16="http://schemas.microsoft.com/office/drawing/2014/main" id="{C62AC6C3-48D1-4DE9-B14F-E67CABFFFBE0}"/>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grpSp>
      <p:grpSp>
        <p:nvGrpSpPr>
          <p:cNvPr id="70719" name="Group 63">
            <a:extLst>
              <a:ext uri="{FF2B5EF4-FFF2-40B4-BE49-F238E27FC236}">
                <a16:creationId xmlns:a16="http://schemas.microsoft.com/office/drawing/2014/main" id="{FA77D235-B95F-4BAF-934D-CEE26F6B235A}"/>
              </a:ext>
            </a:extLst>
          </p:cNvPr>
          <p:cNvGrpSpPr>
            <a:grpSpLocks/>
          </p:cNvGrpSpPr>
          <p:nvPr/>
        </p:nvGrpSpPr>
        <p:grpSpPr bwMode="auto">
          <a:xfrm>
            <a:off x="838200" y="2438400"/>
            <a:ext cx="6256338" cy="603250"/>
            <a:chOff x="523" y="1876"/>
            <a:chExt cx="3941" cy="380"/>
          </a:xfrm>
        </p:grpSpPr>
        <p:sp>
          <p:nvSpPr>
            <p:cNvPr id="70703" name="Rectangle 47">
              <a:extLst>
                <a:ext uri="{FF2B5EF4-FFF2-40B4-BE49-F238E27FC236}">
                  <a16:creationId xmlns:a16="http://schemas.microsoft.com/office/drawing/2014/main" id="{5DF0150C-0D01-43A9-81A0-926866693D48}"/>
                </a:ext>
              </a:extLst>
            </p:cNvPr>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a:t>磁盘上的程序怎么可能知道传递的参数呢</a:t>
              </a:r>
              <a:r>
                <a:rPr lang="en-US" altLang="zh-CN" sz="2400" b="1"/>
                <a:t>?</a:t>
              </a:r>
            </a:p>
          </p:txBody>
        </p:sp>
        <p:pic>
          <p:nvPicPr>
            <p:cNvPr id="70704" name="Picture 48">
              <a:extLst>
                <a:ext uri="{FF2B5EF4-FFF2-40B4-BE49-F238E27FC236}">
                  <a16:creationId xmlns:a16="http://schemas.microsoft.com/office/drawing/2014/main" id="{7B74CD45-50A7-43D6-8A3C-D952FCB30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720" name="Group 64">
            <a:extLst>
              <a:ext uri="{FF2B5EF4-FFF2-40B4-BE49-F238E27FC236}">
                <a16:creationId xmlns:a16="http://schemas.microsoft.com/office/drawing/2014/main" id="{1FD7B457-2898-4B48-93EC-564855EB7E6B}"/>
              </a:ext>
            </a:extLst>
          </p:cNvPr>
          <p:cNvGrpSpPr>
            <a:grpSpLocks/>
          </p:cNvGrpSpPr>
          <p:nvPr/>
        </p:nvGrpSpPr>
        <p:grpSpPr bwMode="auto">
          <a:xfrm>
            <a:off x="838200" y="3352800"/>
            <a:ext cx="6256338" cy="603250"/>
            <a:chOff x="523" y="1876"/>
            <a:chExt cx="3941" cy="380"/>
          </a:xfrm>
        </p:grpSpPr>
        <p:sp>
          <p:nvSpPr>
            <p:cNvPr id="70721" name="Rectangle 65">
              <a:extLst>
                <a:ext uri="{FF2B5EF4-FFF2-40B4-BE49-F238E27FC236}">
                  <a16:creationId xmlns:a16="http://schemas.microsoft.com/office/drawing/2014/main" id="{5DBBD5D1-059F-429A-BC0C-909764A6D371}"/>
                </a:ext>
              </a:extLst>
            </p:cNvPr>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a:t>磁盘上的程序怎么可能知道</a:t>
              </a:r>
              <a:r>
                <a:rPr lang="en-US" altLang="zh-CN" sz="2400" b="1"/>
                <a:t>……?</a:t>
              </a:r>
            </a:p>
          </p:txBody>
        </p:sp>
        <p:pic>
          <p:nvPicPr>
            <p:cNvPr id="70722" name="Picture 66">
              <a:extLst>
                <a:ext uri="{FF2B5EF4-FFF2-40B4-BE49-F238E27FC236}">
                  <a16:creationId xmlns:a16="http://schemas.microsoft.com/office/drawing/2014/main" id="{6AB1EE72-F400-47E4-82DB-2BCBD1C75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sp>
        <p:nvSpPr>
          <p:cNvPr id="70723" name="Rectangle 67">
            <a:extLst>
              <a:ext uri="{FF2B5EF4-FFF2-40B4-BE49-F238E27FC236}">
                <a16:creationId xmlns:a16="http://schemas.microsoft.com/office/drawing/2014/main" id="{247CA784-8652-49B9-AF4A-9E2FF3FD826C}"/>
              </a:ext>
            </a:extLst>
          </p:cNvPr>
          <p:cNvSpPr>
            <a:spLocks noChangeArrowheads="1"/>
          </p:cNvSpPr>
          <p:nvPr/>
        </p:nvSpPr>
        <p:spPr bwMode="auto">
          <a:xfrm>
            <a:off x="762000" y="4392613"/>
            <a:ext cx="76200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t>需要一个能描述执行过程中的程序的概念。</a:t>
            </a:r>
            <a:r>
              <a:rPr lang="zh-CN" altLang="en-US">
                <a:solidFill>
                  <a:srgbClr val="FF0000"/>
                </a:solidFill>
              </a:rPr>
              <a:t>进程应运而生！ </a:t>
            </a:r>
          </a:p>
        </p:txBody>
      </p:sp>
      <p:grpSp>
        <p:nvGrpSpPr>
          <p:cNvPr id="70726" name="Group 70">
            <a:extLst>
              <a:ext uri="{FF2B5EF4-FFF2-40B4-BE49-F238E27FC236}">
                <a16:creationId xmlns:a16="http://schemas.microsoft.com/office/drawing/2014/main" id="{F3087581-EC46-46F6-B739-BB0C65A6CD46}"/>
              </a:ext>
            </a:extLst>
          </p:cNvPr>
          <p:cNvGrpSpPr>
            <a:grpSpLocks/>
          </p:cNvGrpSpPr>
          <p:nvPr/>
        </p:nvGrpSpPr>
        <p:grpSpPr bwMode="auto">
          <a:xfrm>
            <a:off x="5667375" y="3276600"/>
            <a:ext cx="3248025" cy="990600"/>
            <a:chOff x="3504" y="2352"/>
            <a:chExt cx="2046" cy="624"/>
          </a:xfrm>
        </p:grpSpPr>
        <p:sp>
          <p:nvSpPr>
            <p:cNvPr id="70724" name="AutoShape 68">
              <a:extLst>
                <a:ext uri="{FF2B5EF4-FFF2-40B4-BE49-F238E27FC236}">
                  <a16:creationId xmlns:a16="http://schemas.microsoft.com/office/drawing/2014/main" id="{468774CB-B17C-45F8-8A32-0D4658C4F891}"/>
                </a:ext>
              </a:extLst>
            </p:cNvPr>
            <p:cNvSpPr>
              <a:spLocks/>
            </p:cNvSpPr>
            <p:nvPr/>
          </p:nvSpPr>
          <p:spPr bwMode="auto">
            <a:xfrm rot="-7062303">
              <a:off x="4104" y="1992"/>
              <a:ext cx="288" cy="1008"/>
            </a:xfrm>
            <a:prstGeom prst="leftBrace">
              <a:avLst>
                <a:gd name="adj1" fmla="val 29167"/>
                <a:gd name="adj2" fmla="val 46329"/>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725" name="Rectangle 69">
              <a:extLst>
                <a:ext uri="{FF2B5EF4-FFF2-40B4-BE49-F238E27FC236}">
                  <a16:creationId xmlns:a16="http://schemas.microsoft.com/office/drawing/2014/main" id="{B12F7B3D-1359-498B-805C-81537A74FCFD}"/>
                </a:ext>
              </a:extLst>
            </p:cNvPr>
            <p:cNvSpPr>
              <a:spLocks noChangeArrowheads="1"/>
            </p:cNvSpPr>
            <p:nvPr/>
          </p:nvSpPr>
          <p:spPr bwMode="auto">
            <a:xfrm>
              <a:off x="3504" y="2688"/>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在执行过程中才能知道</a:t>
              </a:r>
            </a:p>
          </p:txBody>
        </p:sp>
      </p:grpSp>
      <p:grpSp>
        <p:nvGrpSpPr>
          <p:cNvPr id="70728" name="Group 72">
            <a:extLst>
              <a:ext uri="{FF2B5EF4-FFF2-40B4-BE49-F238E27FC236}">
                <a16:creationId xmlns:a16="http://schemas.microsoft.com/office/drawing/2014/main" id="{7232F702-ABFC-4AAD-9C95-78EABA45A7B0}"/>
              </a:ext>
            </a:extLst>
          </p:cNvPr>
          <p:cNvGrpSpPr>
            <a:grpSpLocks/>
          </p:cNvGrpSpPr>
          <p:nvPr/>
        </p:nvGrpSpPr>
        <p:grpSpPr bwMode="auto">
          <a:xfrm>
            <a:off x="914400" y="5073650"/>
            <a:ext cx="7239000" cy="1355725"/>
            <a:chOff x="528" y="2928"/>
            <a:chExt cx="4560" cy="854"/>
          </a:xfrm>
        </p:grpSpPr>
        <p:sp>
          <p:nvSpPr>
            <p:cNvPr id="70729" name="Text Box 73">
              <a:extLst>
                <a:ext uri="{FF2B5EF4-FFF2-40B4-BE49-F238E27FC236}">
                  <a16:creationId xmlns:a16="http://schemas.microsoft.com/office/drawing/2014/main" id="{8B2DE35D-639E-4BF4-8080-AA0DD3404905}"/>
                </a:ext>
              </a:extLst>
            </p:cNvPr>
            <p:cNvSpPr txBox="1">
              <a:spLocks noChangeArrowheads="1"/>
            </p:cNvSpPr>
            <p:nvPr/>
          </p:nvSpPr>
          <p:spPr bwMode="auto">
            <a:xfrm>
              <a:off x="528" y="3264"/>
              <a:ext cx="4368" cy="51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a:solidFill>
                    <a:schemeClr val="accent2"/>
                  </a:solidFill>
                </a:rPr>
                <a:t>当一个非常重要的事物没法用现有的</a:t>
              </a:r>
            </a:p>
            <a:p>
              <a:pPr algn="ctr"/>
              <a:r>
                <a:rPr lang="zh-CN" altLang="en-US" sz="2400" b="1">
                  <a:solidFill>
                    <a:schemeClr val="accent2"/>
                  </a:solidFill>
                </a:rPr>
                <a:t>概念清晰表述时，就会产生新的概念</a:t>
              </a:r>
            </a:p>
          </p:txBody>
        </p:sp>
        <p:pic>
          <p:nvPicPr>
            <p:cNvPr id="70730" name="Picture 74">
              <a:extLst>
                <a:ext uri="{FF2B5EF4-FFF2-40B4-BE49-F238E27FC236}">
                  <a16:creationId xmlns:a16="http://schemas.microsoft.com/office/drawing/2014/main" id="{98DFD52D-82B5-4735-8C21-EBCE31D74C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2928"/>
              <a:ext cx="912" cy="7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FDF9AFB-4F01-4F7F-8580-486BEF4F64FF}"/>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1" i="0" u="sng" strike="noStrike" kern="0" cap="none" spc="0" normalizeH="0" baseline="0" noProof="0">
                <a:ln>
                  <a:noFill/>
                </a:ln>
                <a:solidFill>
                  <a:srgbClr val="CC3300"/>
                </a:solidFill>
                <a:effectLst>
                  <a:outerShdw blurRad="38100" dist="38100" dir="2700000" algn="tl">
                    <a:srgbClr val="000000"/>
                  </a:outerShdw>
                </a:effectLst>
                <a:uLnTx/>
                <a:uFillTx/>
                <a:latin typeface="Arial"/>
                <a:ea typeface="仿宋_GB2312" pitchFamily="49" charset="-122"/>
                <a:cs typeface="+mj-cs"/>
              </a:rPr>
              <a:t>wait(s)</a:t>
            </a:r>
          </a:p>
        </p:txBody>
      </p:sp>
      <p:sp>
        <p:nvSpPr>
          <p:cNvPr id="7" name="Rectangle 3">
            <a:extLst>
              <a:ext uri="{FF2B5EF4-FFF2-40B4-BE49-F238E27FC236}">
                <a16:creationId xmlns:a16="http://schemas.microsoft.com/office/drawing/2014/main" id="{ABB14AA6-0C4C-44D2-9B6F-C29DA1B633C3}"/>
              </a:ext>
            </a:extLst>
          </p:cNvPr>
          <p:cNvSpPr txBox="1">
            <a:spLocks noRot="1" noChangeArrowheads="1"/>
          </p:cNvSpPr>
          <p:nvPr/>
        </p:nvSpPr>
        <p:spPr bwMode="auto">
          <a:xfrm>
            <a:off x="463550" y="1679575"/>
            <a:ext cx="821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just" defTabSz="914400" rtl="0" eaLnBrk="1" fontAlgn="base" latinLnBrk="0" hangingPunct="1">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procedure  wait</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var  S</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semaphore</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begin   </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err="1">
                <a:ln>
                  <a:noFill/>
                </a:ln>
                <a:solidFill>
                  <a:srgbClr val="080808"/>
                </a:solidFill>
                <a:effectLst/>
                <a:uLnTx/>
                <a:uFillTx/>
                <a:latin typeface="Arial"/>
                <a:ea typeface="宋体"/>
                <a:cs typeface="+mn-cs"/>
              </a:rPr>
              <a:t>S.value</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S.value-1;</a:t>
            </a: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if </a:t>
            </a:r>
            <a:r>
              <a:rPr kumimoji="0" lang="en-US" altLang="zh-CN" sz="2800" b="1" i="0" u="none" strike="noStrike" kern="0" cap="none" spc="0" normalizeH="0" baseline="0" noProof="0" dirty="0" err="1">
                <a:ln>
                  <a:noFill/>
                </a:ln>
                <a:solidFill>
                  <a:srgbClr val="080808"/>
                </a:solidFill>
                <a:effectLst/>
                <a:uLnTx/>
                <a:uFillTx/>
                <a:latin typeface="Arial"/>
                <a:ea typeface="宋体"/>
                <a:cs typeface="+mn-cs"/>
              </a:rPr>
              <a:t>S.value</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0 then block</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S.L</a:t>
            </a:r>
            <a:r>
              <a:rPr kumimoji="0" lang="zh-CN" altLang="en-US" sz="2800" b="1" i="0" u="none" strike="noStrike" kern="0" cap="none" spc="0" normalizeH="0" baseline="0" noProof="0" dirty="0">
                <a:ln>
                  <a:noFill/>
                </a:ln>
                <a:solidFill>
                  <a:srgbClr val="080808"/>
                </a:solidFill>
                <a:effectLst/>
                <a:uLnTx/>
                <a:uFillTx/>
                <a:latin typeface="Arial"/>
                <a:ea typeface="宋体"/>
                <a:cs typeface="+mn-cs"/>
              </a:rPr>
              <a:t>）</a:t>
            </a: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a:t>
            </a:r>
            <a:r>
              <a:rPr kumimoji="0" lang="en-US" altLang="zh-CN" sz="2800" b="1" i="0" u="none" strike="noStrike" kern="0" cap="none" spc="0" normalizeH="0" baseline="0" noProof="0" dirty="0">
                <a:ln>
                  <a:noFill/>
                </a:ln>
                <a:solidFill>
                  <a:srgbClr val="FF0000"/>
                </a:solidFill>
                <a:effectLst/>
                <a:uLnTx/>
                <a:uFillTx/>
                <a:latin typeface="Arial"/>
                <a:ea typeface="宋体"/>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进程阻塞</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 </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进入</a:t>
            </a:r>
            <a:r>
              <a:rPr lang="en-US" altLang="zh-CN" sz="2800" b="1" kern="0" dirty="0">
                <a:solidFill>
                  <a:srgbClr val="FF0000"/>
                </a:solidFill>
                <a:effectLst>
                  <a:outerShdw blurRad="38100" dist="38100" dir="2700000" algn="tl">
                    <a:srgbClr val="C0C0C0"/>
                  </a:outerShdw>
                </a:effectLst>
                <a:latin typeface="Arial"/>
                <a:ea typeface="仿宋_GB2312" pitchFamily="49" charset="-122"/>
              </a:rPr>
              <a:t>S.L</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a:ea typeface="仿宋_GB2312" pitchFamily="49" charset="-122"/>
                <a:cs typeface="+mn-cs"/>
              </a:rPr>
              <a:t>队列；</a:t>
            </a:r>
            <a:endParaRPr kumimoji="0" lang="en-US" altLang="zh-CN" sz="2800" b="1" i="0" u="none" strike="noStrike" kern="0" cap="none" spc="0" normalizeH="0" baseline="0" noProof="0" dirty="0">
              <a:ln>
                <a:noFill/>
              </a:ln>
              <a:solidFill>
                <a:srgbClr val="FF0000"/>
              </a:solidFill>
              <a:effectLst/>
              <a:uLnTx/>
              <a:uFillTx/>
              <a:latin typeface="Arial"/>
              <a:ea typeface="宋体"/>
              <a:cs typeface="+mn-cs"/>
            </a:endParaRPr>
          </a:p>
          <a:p>
            <a:pPr marL="342900" marR="0" lvl="0" indent="-342900" algn="just" defTabSz="914400" rtl="0" eaLnBrk="0" fontAlgn="base" latinLnBrk="0" hangingPunct="0">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uLnTx/>
                <a:uFillTx/>
                <a:latin typeface="Arial"/>
                <a:ea typeface="宋体"/>
                <a:cs typeface="+mn-cs"/>
              </a:rPr>
              <a:t>       end</a:t>
            </a:r>
          </a:p>
          <a:p>
            <a:pPr marL="342900" marR="0" lvl="0" indent="-342900" algn="just"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None/>
              <a:tabLst/>
              <a:defRPr/>
            </a:pPr>
            <a:r>
              <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endPar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rgbClr val="CC3300"/>
              </a:buClr>
              <a:buSzPct val="85000"/>
              <a:buFont typeface="Wingdings 2" panose="05020102010507070707" pitchFamily="18" charset="2"/>
              <a:buNone/>
              <a:tabLst/>
              <a:defRPr/>
            </a:pP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endParaRPr kumimoji="0" lang="en-US" altLang="zh-CN"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p:txBody>
      </p:sp>
    </p:spTree>
    <p:extLst>
      <p:ext uri="{BB962C8B-B14F-4D97-AF65-F5344CB8AC3E}">
        <p14:creationId xmlns:p14="http://schemas.microsoft.com/office/powerpoint/2010/main" val="3811370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126708-BA85-448E-BAF7-6328F318BD5F}"/>
              </a:ext>
            </a:extLst>
          </p:cNvPr>
          <p:cNvSpPr>
            <a:spLocks noGrp="1"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3600" b="1" u="sng" dirty="0">
                <a:solidFill>
                  <a:srgbClr val="FF0000"/>
                </a:solidFill>
                <a:effectLst>
                  <a:outerShdw blurRad="38100" dist="38100" dir="2700000" algn="tl">
                    <a:srgbClr val="000000"/>
                  </a:outerShdw>
                </a:effectLst>
                <a:ea typeface="仿宋_GB2312" pitchFamily="49" charset="-122"/>
              </a:rPr>
              <a:t>signal(s)</a:t>
            </a:r>
          </a:p>
        </p:txBody>
      </p:sp>
      <p:sp>
        <p:nvSpPr>
          <p:cNvPr id="5" name="Rectangle 3">
            <a:extLst>
              <a:ext uri="{FF2B5EF4-FFF2-40B4-BE49-F238E27FC236}">
                <a16:creationId xmlns:a16="http://schemas.microsoft.com/office/drawing/2014/main" id="{D8F4544B-909A-476C-AE6B-1214A803D1E9}"/>
              </a:ext>
            </a:extLst>
          </p:cNvPr>
          <p:cNvSpPr>
            <a:spLocks noGrp="1" noRot="1" noChangeArrowheads="1"/>
          </p:cNvSpPr>
          <p:nvPr/>
        </p:nvSpPr>
        <p:spPr bwMode="auto">
          <a:xfrm>
            <a:off x="463550" y="1555275"/>
            <a:ext cx="821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algn="just">
              <a:buFont typeface="Wingdings 2" panose="05020102010507070707" pitchFamily="18" charset="2"/>
              <a:buNone/>
              <a:defRPr/>
            </a:pPr>
            <a:r>
              <a:rPr lang="en-US" altLang="zh-CN" sz="2800" b="1" dirty="0"/>
              <a:t>procedure  signal</a:t>
            </a:r>
            <a:r>
              <a:rPr lang="zh-CN" altLang="en-US" sz="2800" b="1" dirty="0"/>
              <a:t>（</a:t>
            </a:r>
            <a:r>
              <a:rPr lang="en-US" altLang="zh-CN" sz="2800" b="1" dirty="0"/>
              <a:t>S</a:t>
            </a:r>
            <a:r>
              <a:rPr lang="zh-CN" altLang="en-US" sz="2800" b="1" dirty="0"/>
              <a:t>）</a:t>
            </a:r>
          </a:p>
          <a:p>
            <a:pPr algn="just">
              <a:buFont typeface="Wingdings 2" panose="05020102010507070707" pitchFamily="18" charset="2"/>
              <a:buNone/>
              <a:defRPr/>
            </a:pPr>
            <a:r>
              <a:rPr lang="zh-CN" altLang="en-US" sz="2800" b="1" dirty="0"/>
              <a:t>  </a:t>
            </a:r>
            <a:r>
              <a:rPr lang="en-US" altLang="zh-CN" sz="2800" b="1" dirty="0"/>
              <a:t>var  S:semaphore</a:t>
            </a:r>
            <a:r>
              <a:rPr lang="zh-CN" altLang="en-US" sz="2800" b="1" dirty="0"/>
              <a:t>； </a:t>
            </a:r>
          </a:p>
          <a:p>
            <a:pPr algn="just">
              <a:buFont typeface="Wingdings 2" panose="05020102010507070707" pitchFamily="18" charset="2"/>
              <a:buNone/>
              <a:defRPr/>
            </a:pPr>
            <a:r>
              <a:rPr lang="zh-CN" altLang="en-US" sz="2800" b="1" dirty="0"/>
              <a:t>  </a:t>
            </a:r>
            <a:r>
              <a:rPr lang="en-US" altLang="zh-CN" sz="2800" b="1" dirty="0"/>
              <a:t>begin</a:t>
            </a:r>
          </a:p>
          <a:p>
            <a:pPr algn="just">
              <a:buFont typeface="Wingdings 2" panose="05020102010507070707" pitchFamily="18" charset="2"/>
              <a:buNone/>
              <a:defRPr/>
            </a:pPr>
            <a:r>
              <a:rPr lang="en-US" altLang="zh-CN" sz="2800" b="1" dirty="0"/>
              <a:t>     </a:t>
            </a:r>
            <a:r>
              <a:rPr lang="en-US" altLang="zh-CN" sz="2800" b="1" dirty="0" err="1"/>
              <a:t>S.value</a:t>
            </a:r>
            <a:r>
              <a:rPr lang="en-US" altLang="zh-CN" sz="2800" b="1" dirty="0"/>
              <a:t>:</a:t>
            </a:r>
            <a:r>
              <a:rPr lang="zh-CN" altLang="en-US" sz="2800" b="1" dirty="0"/>
              <a:t>＝</a:t>
            </a:r>
            <a:r>
              <a:rPr lang="en-US" altLang="zh-CN" sz="2800" b="1" dirty="0"/>
              <a:t>S.value+1</a:t>
            </a:r>
            <a:r>
              <a:rPr lang="zh-CN" altLang="en-US" sz="2800" b="1" dirty="0"/>
              <a:t>；</a:t>
            </a:r>
          </a:p>
          <a:p>
            <a:pPr algn="just">
              <a:buFont typeface="Wingdings 2" panose="05020102010507070707" pitchFamily="18" charset="2"/>
              <a:buNone/>
              <a:defRPr/>
            </a:pPr>
            <a:r>
              <a:rPr lang="zh-CN" altLang="en-US" sz="2800" b="1" dirty="0"/>
              <a:t>     </a:t>
            </a:r>
            <a:r>
              <a:rPr lang="en-US" altLang="zh-CN" sz="2800" b="1" dirty="0"/>
              <a:t>if  S.value≤0</a:t>
            </a:r>
            <a:endParaRPr lang="en-US" altLang="zh-CN" sz="2400" b="1" dirty="0">
              <a:solidFill>
                <a:srgbClr val="FF0000"/>
              </a:solidFill>
              <a:effectLst>
                <a:outerShdw blurRad="38100" dist="38100" dir="2700000" algn="tl">
                  <a:srgbClr val="C0C0C0"/>
                </a:outerShdw>
              </a:effectLst>
              <a:ea typeface="仿宋_GB2312" pitchFamily="49" charset="-122"/>
            </a:endParaRPr>
          </a:p>
          <a:p>
            <a:pPr algn="just">
              <a:buNone/>
              <a:defRPr/>
            </a:pPr>
            <a:r>
              <a:rPr lang="en-US" altLang="zh-CN" sz="2800" b="1" dirty="0"/>
              <a:t>   then   wakeup(S.L)</a:t>
            </a:r>
            <a:r>
              <a:rPr lang="zh-CN" altLang="en-US" sz="2800" b="1" dirty="0"/>
              <a:t>；</a:t>
            </a:r>
            <a:r>
              <a:rPr lang="en-US" altLang="zh-CN" sz="2400" b="1" dirty="0">
                <a:solidFill>
                  <a:srgbClr val="FF0000"/>
                </a:solidFill>
              </a:rPr>
              <a:t>// </a:t>
            </a:r>
            <a:r>
              <a:rPr lang="zh-CN" altLang="en-US" sz="2400" b="1" dirty="0">
                <a:solidFill>
                  <a:srgbClr val="FF0000"/>
                </a:solidFill>
                <a:effectLst>
                  <a:outerShdw blurRad="38100" dist="38100" dir="2700000" algn="tl">
                    <a:srgbClr val="C0C0C0"/>
                  </a:outerShdw>
                </a:effectLst>
                <a:ea typeface="仿宋_GB2312" pitchFamily="49" charset="-122"/>
              </a:rPr>
              <a:t>唤醒阻塞队列首进程</a:t>
            </a:r>
            <a:r>
              <a:rPr lang="en-US" altLang="zh-CN" sz="2400" b="1" dirty="0">
                <a:solidFill>
                  <a:srgbClr val="FF0000"/>
                </a:solidFill>
                <a:effectLst>
                  <a:outerShdw blurRad="38100" dist="38100" dir="2700000" algn="tl">
                    <a:srgbClr val="C0C0C0"/>
                  </a:outerShdw>
                </a:effectLst>
                <a:ea typeface="仿宋_GB2312" pitchFamily="49" charset="-122"/>
              </a:rPr>
              <a:t>,</a:t>
            </a:r>
            <a:r>
              <a:rPr lang="zh-CN" altLang="en-US" sz="2400" b="1" dirty="0">
                <a:solidFill>
                  <a:srgbClr val="FF0000"/>
                </a:solidFill>
                <a:effectLst>
                  <a:outerShdw blurRad="38100" dist="38100" dir="2700000" algn="tl">
                    <a:srgbClr val="C0C0C0"/>
                  </a:outerShdw>
                </a:effectLst>
                <a:ea typeface="仿宋_GB2312" pitchFamily="49" charset="-122"/>
              </a:rPr>
              <a:t>将进程从</a:t>
            </a:r>
            <a:r>
              <a:rPr lang="en-US" altLang="zh-CN" sz="2400" b="1" dirty="0">
                <a:solidFill>
                  <a:srgbClr val="FF0000"/>
                </a:solidFill>
                <a:effectLst>
                  <a:outerShdw blurRad="38100" dist="38100" dir="2700000" algn="tl">
                    <a:srgbClr val="C0C0C0"/>
                  </a:outerShdw>
                </a:effectLst>
                <a:ea typeface="仿宋_GB2312" pitchFamily="49" charset="-122"/>
              </a:rPr>
              <a:t>S.L</a:t>
            </a:r>
            <a:r>
              <a:rPr lang="zh-CN" altLang="en-US" sz="2400" b="1" dirty="0">
                <a:solidFill>
                  <a:srgbClr val="FF0000"/>
                </a:solidFill>
                <a:effectLst>
                  <a:outerShdw blurRad="38100" dist="38100" dir="2700000" algn="tl">
                    <a:srgbClr val="C0C0C0"/>
                  </a:outerShdw>
                </a:effectLst>
                <a:ea typeface="仿宋_GB2312" pitchFamily="49" charset="-122"/>
              </a:rPr>
              <a:t>队列中移出</a:t>
            </a:r>
            <a:r>
              <a:rPr lang="en-US" altLang="zh-CN" sz="2400" b="1" dirty="0">
                <a:solidFill>
                  <a:srgbClr val="FF0000"/>
                </a:solidFill>
                <a:effectLst>
                  <a:outerShdw blurRad="38100" dist="38100" dir="2700000" algn="tl">
                    <a:srgbClr val="C0C0C0"/>
                  </a:outerShdw>
                </a:effectLst>
                <a:ea typeface="仿宋_GB2312" pitchFamily="49" charset="-122"/>
              </a:rPr>
              <a:t>;</a:t>
            </a:r>
          </a:p>
          <a:p>
            <a:pPr algn="just" eaLnBrk="1" hangingPunct="1">
              <a:buFont typeface="Wingdings 2" panose="05020102010507070707" pitchFamily="18" charset="2"/>
              <a:buNone/>
              <a:defRPr/>
            </a:pPr>
            <a:r>
              <a:rPr lang="zh-CN" altLang="en-US" sz="2800" b="1" dirty="0"/>
              <a:t>  </a:t>
            </a:r>
            <a:r>
              <a:rPr lang="en-US" altLang="zh-CN" sz="2800" b="1" dirty="0"/>
              <a:t>end</a:t>
            </a:r>
          </a:p>
          <a:p>
            <a:pPr algn="just" eaLnBrk="1" hangingPunct="1">
              <a:buFont typeface="Wingdings 2" panose="05020102010507070707" pitchFamily="18" charset="2"/>
              <a:buNone/>
              <a:defRPr/>
            </a:pPr>
            <a:endParaRPr lang="en-US" altLang="zh-CN" sz="2800" b="1" dirty="0">
              <a:effectLst>
                <a:outerShdw blurRad="38100" dist="38100" dir="2700000" algn="tl">
                  <a:srgbClr val="C0C0C0"/>
                </a:outerShdw>
              </a:effectLst>
              <a:ea typeface="仿宋_GB2312" pitchFamily="49" charset="-122"/>
            </a:endParaRPr>
          </a:p>
        </p:txBody>
      </p:sp>
    </p:spTree>
    <p:extLst>
      <p:ext uri="{BB962C8B-B14F-4D97-AF65-F5344CB8AC3E}">
        <p14:creationId xmlns:p14="http://schemas.microsoft.com/office/powerpoint/2010/main" val="304558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013B2C7-6C63-4459-98D7-2E16B0DE0B32}"/>
              </a:ext>
            </a:extLst>
          </p:cNvPr>
          <p:cNvSpPr>
            <a:spLocks noGrp="1" noRot="1" noChangeArrowheads="1"/>
          </p:cNvSpPr>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sz="3600" b="1" u="sng" dirty="0">
                <a:solidFill>
                  <a:schemeClr val="folHlink"/>
                </a:solidFill>
                <a:effectLst>
                  <a:outerShdw blurRad="38100" dist="38100" dir="2700000" algn="tl">
                    <a:srgbClr val="000000"/>
                  </a:outerShdw>
                </a:effectLst>
                <a:ea typeface="仿宋_GB2312" pitchFamily="49" charset="-122"/>
              </a:rPr>
              <a:t>信号量的物理意义</a:t>
            </a:r>
          </a:p>
        </p:txBody>
      </p:sp>
      <p:sp>
        <p:nvSpPr>
          <p:cNvPr id="5" name="Rectangle 3">
            <a:extLst>
              <a:ext uri="{FF2B5EF4-FFF2-40B4-BE49-F238E27FC236}">
                <a16:creationId xmlns:a16="http://schemas.microsoft.com/office/drawing/2014/main" id="{91AAEB30-4799-4F16-9E35-CA6ED5EEEE8F}"/>
              </a:ext>
            </a:extLst>
          </p:cNvPr>
          <p:cNvSpPr>
            <a:spLocks noGrp="1" noRot="1" noChangeArrowheads="1"/>
          </p:cNvSpPr>
          <p:nvPr/>
        </p:nvSpPr>
        <p:spPr bwMode="auto">
          <a:xfrm>
            <a:off x="266700" y="1752600"/>
            <a:ext cx="8610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lnSpc>
                <a:spcPct val="90000"/>
              </a:lnSpc>
              <a:defRPr/>
            </a:pPr>
            <a:r>
              <a:rPr lang="en-US" altLang="zh-CN" b="1" dirty="0" err="1">
                <a:solidFill>
                  <a:schemeClr val="folHlink"/>
                </a:solidFill>
                <a:effectLst>
                  <a:outerShdw blurRad="38100" dist="38100" dir="2700000" algn="tl">
                    <a:srgbClr val="C0C0C0"/>
                  </a:outerShdw>
                </a:effectLst>
                <a:ea typeface="仿宋_GB2312" pitchFamily="49" charset="-122"/>
              </a:rPr>
              <a:t>s.value</a:t>
            </a:r>
            <a:r>
              <a:rPr lang="en-US" altLang="zh-CN" b="1" dirty="0">
                <a:solidFill>
                  <a:schemeClr val="folHlink"/>
                </a:solidFill>
                <a:effectLst>
                  <a:outerShdw blurRad="38100" dist="38100" dir="2700000" algn="tl">
                    <a:srgbClr val="C0C0C0"/>
                  </a:outerShdw>
                </a:effectLst>
                <a:ea typeface="仿宋_GB2312" pitchFamily="49" charset="-122"/>
              </a:rPr>
              <a:t> &gt; 0</a:t>
            </a:r>
            <a:r>
              <a:rPr lang="en-US" altLang="zh-CN" b="1" dirty="0">
                <a:effectLst>
                  <a:outerShdw blurRad="38100" dist="38100" dir="2700000" algn="tl">
                    <a:srgbClr val="C0C0C0"/>
                  </a:outerShdw>
                </a:effectLst>
                <a:ea typeface="仿宋_GB2312" pitchFamily="49" charset="-122"/>
              </a:rPr>
              <a:t>  </a:t>
            </a:r>
            <a:r>
              <a:rPr lang="zh-CN" altLang="en-US" b="1" dirty="0">
                <a:effectLst>
                  <a:outerShdw blurRad="38100" dist="38100" dir="2700000" algn="tl">
                    <a:srgbClr val="C0C0C0"/>
                  </a:outerShdw>
                </a:effectLst>
                <a:ea typeface="仿宋_GB2312" pitchFamily="49" charset="-122"/>
              </a:rPr>
              <a:t>，表示还可执行</a:t>
            </a:r>
            <a:r>
              <a:rPr lang="en-US" altLang="zh-CN" b="1" dirty="0">
                <a:effectLst>
                  <a:outerShdw blurRad="38100" dist="38100" dir="2700000" algn="tl">
                    <a:srgbClr val="C0C0C0"/>
                  </a:outerShdw>
                </a:effectLst>
                <a:ea typeface="仿宋_GB2312" pitchFamily="49" charset="-122"/>
              </a:rPr>
              <a:t>wait(s)</a:t>
            </a:r>
            <a:r>
              <a:rPr lang="zh-CN" altLang="en-US" b="1" dirty="0">
                <a:effectLst>
                  <a:outerShdw blurRad="38100" dist="38100" dir="2700000" algn="tl">
                    <a:srgbClr val="C0C0C0"/>
                  </a:outerShdw>
                </a:effectLst>
                <a:ea typeface="仿宋_GB2312" pitchFamily="49" charset="-122"/>
              </a:rPr>
              <a:t>而不会阻塞的进程数（可用资源数）。</a:t>
            </a:r>
          </a:p>
          <a:p>
            <a:pPr lvl="1" eaLnBrk="1" hangingPunct="1">
              <a:lnSpc>
                <a:spcPct val="90000"/>
              </a:lnSpc>
              <a:defRPr/>
            </a:pPr>
            <a:r>
              <a:rPr lang="zh-CN" altLang="en-US" b="1" dirty="0">
                <a:effectLst>
                  <a:outerShdw blurRad="38100" dist="38100" dir="2700000" algn="tl">
                    <a:srgbClr val="C0C0C0"/>
                  </a:outerShdw>
                </a:effectLst>
                <a:ea typeface="仿宋_GB2312" pitchFamily="49" charset="-122"/>
              </a:rPr>
              <a:t>每执行一次</a:t>
            </a:r>
            <a:r>
              <a:rPr lang="en-US" altLang="zh-CN" b="1" dirty="0">
                <a:effectLst>
                  <a:outerShdw blurRad="38100" dist="38100" dir="2700000" algn="tl">
                    <a:srgbClr val="C0C0C0"/>
                  </a:outerShdw>
                </a:effectLst>
                <a:ea typeface="仿宋_GB2312" pitchFamily="49" charset="-122"/>
              </a:rPr>
              <a:t>wait(s)</a:t>
            </a:r>
            <a:r>
              <a:rPr lang="zh-CN" altLang="en-US" b="1" dirty="0">
                <a:effectLst>
                  <a:outerShdw blurRad="38100" dist="38100" dir="2700000" algn="tl">
                    <a:srgbClr val="C0C0C0"/>
                  </a:outerShdw>
                </a:effectLst>
                <a:ea typeface="仿宋_GB2312" pitchFamily="49" charset="-122"/>
              </a:rPr>
              <a:t>操作，就意味着请求分配一个单位的资源</a:t>
            </a:r>
          </a:p>
          <a:p>
            <a:pPr eaLnBrk="1" hangingPunct="1">
              <a:lnSpc>
                <a:spcPct val="90000"/>
              </a:lnSpc>
              <a:defRPr/>
            </a:pPr>
            <a:r>
              <a:rPr lang="en-US" altLang="zh-CN" b="1" dirty="0" err="1">
                <a:solidFill>
                  <a:schemeClr val="folHlink"/>
                </a:solidFill>
                <a:effectLst>
                  <a:outerShdw blurRad="38100" dist="38100" dir="2700000" algn="tl">
                    <a:srgbClr val="C0C0C0"/>
                  </a:outerShdw>
                </a:effectLst>
                <a:ea typeface="仿宋_GB2312" pitchFamily="49" charset="-122"/>
              </a:rPr>
              <a:t>s.value</a:t>
            </a:r>
            <a:r>
              <a:rPr lang="en-US" altLang="zh-CN" b="1" dirty="0">
                <a:solidFill>
                  <a:schemeClr val="folHlink"/>
                </a:solidFill>
                <a:effectLst>
                  <a:outerShdw blurRad="38100" dist="38100" dir="2700000" algn="tl">
                    <a:srgbClr val="C0C0C0"/>
                  </a:outerShdw>
                </a:effectLst>
                <a:ea typeface="仿宋_GB2312" pitchFamily="49" charset="-122"/>
              </a:rPr>
              <a:t> ≤0</a:t>
            </a:r>
            <a:r>
              <a:rPr lang="en-US" altLang="zh-CN" b="1" dirty="0">
                <a:effectLst>
                  <a:outerShdw blurRad="38100" dist="38100" dir="2700000" algn="tl">
                    <a:srgbClr val="C0C0C0"/>
                  </a:outerShdw>
                </a:effectLst>
                <a:ea typeface="仿宋_GB2312" pitchFamily="49" charset="-122"/>
              </a:rPr>
              <a:t>  </a:t>
            </a:r>
            <a:r>
              <a:rPr lang="zh-CN" altLang="en-US" b="1" dirty="0">
                <a:effectLst>
                  <a:outerShdw blurRad="38100" dist="38100" dir="2700000" algn="tl">
                    <a:srgbClr val="C0C0C0"/>
                  </a:outerShdw>
                </a:effectLst>
                <a:ea typeface="仿宋_GB2312" pitchFamily="49" charset="-122"/>
              </a:rPr>
              <a:t>，表示已无资源可用，因此请求该资源的进程被阻塞。</a:t>
            </a:r>
          </a:p>
          <a:p>
            <a:pPr lvl="1" eaLnBrk="1" hangingPunct="1">
              <a:lnSpc>
                <a:spcPct val="90000"/>
              </a:lnSpc>
              <a:defRPr/>
            </a:pPr>
            <a:r>
              <a:rPr lang="zh-CN" altLang="en-US" b="1" dirty="0">
                <a:effectLst>
                  <a:outerShdw blurRad="38100" dist="38100" dir="2700000" algn="tl">
                    <a:srgbClr val="C0C0C0"/>
                  </a:outerShdw>
                </a:effectLst>
                <a:ea typeface="仿宋_GB2312" pitchFamily="49" charset="-122"/>
              </a:rPr>
              <a:t>此时，</a:t>
            </a:r>
            <a:r>
              <a:rPr lang="en-US" altLang="zh-CN" b="1" dirty="0" err="1">
                <a:solidFill>
                  <a:srgbClr val="FF0000"/>
                </a:solidFill>
                <a:effectLst>
                  <a:outerShdw blurRad="38100" dist="38100" dir="2700000" algn="tl">
                    <a:srgbClr val="C0C0C0"/>
                  </a:outerShdw>
                </a:effectLst>
                <a:ea typeface="仿宋_GB2312" pitchFamily="49" charset="-122"/>
              </a:rPr>
              <a:t>s.value</a:t>
            </a:r>
            <a:r>
              <a:rPr lang="zh-CN" altLang="en-US" b="1" dirty="0">
                <a:solidFill>
                  <a:srgbClr val="FF0000"/>
                </a:solidFill>
                <a:effectLst>
                  <a:outerShdw blurRad="38100" dist="38100" dir="2700000" algn="tl">
                    <a:srgbClr val="C0C0C0"/>
                  </a:outerShdw>
                </a:effectLst>
                <a:ea typeface="仿宋_GB2312" pitchFamily="49" charset="-122"/>
              </a:rPr>
              <a:t>的绝对值等于该信号量阻塞队列中的等待进程数。</a:t>
            </a:r>
          </a:p>
          <a:p>
            <a:pPr lvl="1" eaLnBrk="1" hangingPunct="1">
              <a:lnSpc>
                <a:spcPct val="90000"/>
              </a:lnSpc>
              <a:defRPr/>
            </a:pPr>
            <a:r>
              <a:rPr lang="zh-CN" altLang="en-US" b="1" dirty="0">
                <a:effectLst>
                  <a:outerShdw blurRad="38100" dist="38100" dir="2700000" algn="tl">
                    <a:srgbClr val="C0C0C0"/>
                  </a:outerShdw>
                </a:effectLst>
                <a:ea typeface="仿宋_GB2312" pitchFamily="49" charset="-122"/>
              </a:rPr>
              <a:t>执行一次</a:t>
            </a:r>
            <a:r>
              <a:rPr lang="en-US" altLang="zh-CN" b="1" dirty="0">
                <a:effectLst>
                  <a:outerShdw blurRad="38100" dist="38100" dir="2700000" algn="tl">
                    <a:srgbClr val="C0C0C0"/>
                  </a:outerShdw>
                </a:effectLst>
                <a:ea typeface="仿宋_GB2312" pitchFamily="49" charset="-122"/>
              </a:rPr>
              <a:t>signal</a:t>
            </a:r>
            <a:r>
              <a:rPr lang="zh-CN" altLang="en-US" b="1" dirty="0">
                <a:effectLst>
                  <a:outerShdw blurRad="38100" dist="38100" dir="2700000" algn="tl">
                    <a:srgbClr val="C0C0C0"/>
                  </a:outerShdw>
                </a:effectLst>
                <a:ea typeface="仿宋_GB2312" pitchFamily="49" charset="-122"/>
              </a:rPr>
              <a:t>操作，就意味着释放一个单位的资源。</a:t>
            </a:r>
          </a:p>
        </p:txBody>
      </p:sp>
    </p:spTree>
    <p:extLst>
      <p:ext uri="{BB962C8B-B14F-4D97-AF65-F5344CB8AC3E}">
        <p14:creationId xmlns:p14="http://schemas.microsoft.com/office/powerpoint/2010/main" val="2668363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F55CCF8-4B5C-414E-A41D-019073B28B03}"/>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R="0" lvl="0" indent="0" eaLnBrk="1" hangingPunct="1">
              <a:lnSpc>
                <a:spcPct val="100000"/>
              </a:lnSpc>
              <a:buClrTx/>
              <a:buSzTx/>
              <a:buFontTx/>
              <a:buNone/>
              <a:tabLst/>
              <a:defRPr/>
            </a:pPr>
            <a:r>
              <a:rPr lang="zh-CN" altLang="en-US" sz="3600" b="1" u="sng" dirty="0">
                <a:solidFill>
                  <a:schemeClr val="folHlink"/>
                </a:solidFill>
                <a:effectLst>
                  <a:outerShdw blurRad="38100" dist="38100" dir="2700000" algn="tl">
                    <a:srgbClr val="000000"/>
                  </a:outerShdw>
                </a:effectLst>
                <a:ea typeface="仿宋_GB2312" pitchFamily="49" charset="-122"/>
              </a:rPr>
              <a:t>信号量的物理意义</a:t>
            </a:r>
          </a:p>
        </p:txBody>
      </p:sp>
      <p:sp>
        <p:nvSpPr>
          <p:cNvPr id="5" name="Rectangle 3">
            <a:extLst>
              <a:ext uri="{FF2B5EF4-FFF2-40B4-BE49-F238E27FC236}">
                <a16:creationId xmlns:a16="http://schemas.microsoft.com/office/drawing/2014/main" id="{F8EB0DED-B1C6-4224-9A0F-E8CF33E23A7C}"/>
              </a:ext>
            </a:extLst>
          </p:cNvPr>
          <p:cNvSpPr txBox="1">
            <a:spLocks noRot="1" noChangeArrowheads="1"/>
          </p:cNvSpPr>
          <p:nvPr/>
        </p:nvSpPr>
        <p:spPr bwMode="auto">
          <a:xfrm>
            <a:off x="301625" y="1984375"/>
            <a:ext cx="85407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1" i="0" u="none" strike="noStrike" kern="0" cap="none" spc="0" normalizeH="0" baseline="0" noProof="0" dirty="0" err="1">
                <a:ln>
                  <a:noFill/>
                </a:ln>
                <a:solidFill>
                  <a:srgbClr val="CC3300"/>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&lt;  0</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表示</a:t>
            </a:r>
            <a:r>
              <a:rPr kumimoji="0" lang="en-US" altLang="zh-CN" sz="32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s.L</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队列中还有被阻塞的进程， </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signal(s)</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原语需要唤醒该队列中的第一个进程，将它转移到就绪队列中。</a:t>
            </a:r>
            <a:r>
              <a:rPr kumimoji="0" lang="zh-CN" altLang="en-US" sz="3200" b="0" i="0" u="none" strike="noStrike" kern="0" cap="none" spc="0" normalizeH="0" baseline="0" noProof="0" dirty="0">
                <a:ln>
                  <a:noFill/>
                </a:ln>
                <a:solidFill>
                  <a:srgbClr val="080808"/>
                </a:solidFill>
                <a:effectLst/>
                <a:uLnTx/>
                <a:uFillTx/>
                <a:latin typeface="Arial"/>
                <a:ea typeface="宋体"/>
                <a:cs typeface="+mn-cs"/>
              </a:rPr>
              <a:t> </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0" i="0" u="none" strike="noStrike" kern="0" cap="none" spc="0" normalizeH="0" baseline="0" noProof="0" dirty="0">
              <a:ln>
                <a:noFill/>
              </a:ln>
              <a:solidFill>
                <a:srgbClr val="080808"/>
              </a:solidFill>
              <a:effectLst/>
              <a:uLnTx/>
              <a:uFillTx/>
              <a:latin typeface="Arial"/>
              <a:ea typeface="宋体"/>
              <a:cs typeface="+mn-cs"/>
            </a:endParaRPr>
          </a:p>
        </p:txBody>
      </p:sp>
    </p:spTree>
    <p:extLst>
      <p:ext uri="{BB962C8B-B14F-4D97-AF65-F5344CB8AC3E}">
        <p14:creationId xmlns:p14="http://schemas.microsoft.com/office/powerpoint/2010/main" val="1580849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1587DC6-DF0C-42E9-9B1F-9DDBB8C562E0}"/>
              </a:ext>
            </a:extLst>
          </p:cNvPr>
          <p:cNvSpPr txBox="1">
            <a:spLocks noRot="1" noChangeArrowheads="1"/>
          </p:cNvSpPr>
          <p:nvPr/>
        </p:nvSpPr>
        <p:spPr bwMode="auto">
          <a:xfrm>
            <a:off x="3016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1" i="0" u="sng" strike="noStrike" kern="0" cap="none" spc="0" normalizeH="0" baseline="0" noProof="0">
                <a:ln>
                  <a:noFill/>
                </a:ln>
                <a:solidFill>
                  <a:srgbClr val="CC3300"/>
                </a:solidFill>
                <a:effectLst>
                  <a:outerShdw blurRad="38100" dist="38100" dir="2700000" algn="tl">
                    <a:srgbClr val="000000"/>
                  </a:outerShdw>
                </a:effectLst>
                <a:uLnTx/>
                <a:uFillTx/>
                <a:latin typeface="Arial"/>
                <a:ea typeface="仿宋_GB2312" pitchFamily="49" charset="-122"/>
                <a:cs typeface="+mj-cs"/>
              </a:rPr>
              <a:t>s.value</a:t>
            </a:r>
            <a:r>
              <a:rPr kumimoji="0" lang="zh-CN" altLang="en-US" sz="3600" b="1" i="0" u="sng" strike="noStrike" kern="0" cap="none" spc="0" normalizeH="0" baseline="0" noProof="0">
                <a:ln>
                  <a:noFill/>
                </a:ln>
                <a:solidFill>
                  <a:srgbClr val="CC3300"/>
                </a:solidFill>
                <a:effectLst>
                  <a:outerShdw blurRad="38100" dist="38100" dir="2700000" algn="tl">
                    <a:srgbClr val="000000"/>
                  </a:outerShdw>
                </a:effectLst>
                <a:uLnTx/>
                <a:uFillTx/>
                <a:latin typeface="Arial"/>
                <a:ea typeface="仿宋_GB2312" pitchFamily="49" charset="-122"/>
                <a:cs typeface="+mj-cs"/>
              </a:rPr>
              <a:t>的取值范围</a:t>
            </a:r>
            <a:endParaRPr kumimoji="0" lang="zh-CN" altLang="en-US" sz="3600" b="1" i="0" u="sng" strike="noStrike" kern="0" cap="none" spc="0" normalizeH="0" baseline="0" noProof="0" dirty="0">
              <a:ln>
                <a:noFill/>
              </a:ln>
              <a:solidFill>
                <a:srgbClr val="CC3300"/>
              </a:solidFill>
              <a:effectLst>
                <a:outerShdw blurRad="38100" dist="38100" dir="2700000" algn="tl">
                  <a:srgbClr val="000000"/>
                </a:outerShdw>
              </a:effectLst>
              <a:uLnTx/>
              <a:uFillTx/>
              <a:latin typeface="Arial"/>
              <a:ea typeface="仿宋_GB2312" pitchFamily="49" charset="-122"/>
              <a:cs typeface="+mj-cs"/>
            </a:endParaRPr>
          </a:p>
        </p:txBody>
      </p:sp>
      <p:sp>
        <p:nvSpPr>
          <p:cNvPr id="5" name="Rectangle 3">
            <a:extLst>
              <a:ext uri="{FF2B5EF4-FFF2-40B4-BE49-F238E27FC236}">
                <a16:creationId xmlns:a16="http://schemas.microsoft.com/office/drawing/2014/main" id="{6250CA42-F613-4B70-80BE-736018F50E28}"/>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lvl="0" eaLnBrk="1" hangingPunct="1">
              <a:buClr>
                <a:srgbClr val="CC3300"/>
              </a:buClr>
              <a:defRPr/>
            </a:pP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当仅有两个并发进程共享临界资源时，互斥信号量仅能取值</a:t>
            </a:r>
            <a:r>
              <a:rPr lang="en-US" altLang="zh-CN" b="1" kern="0" dirty="0">
                <a:solidFill>
                  <a:srgbClr val="CC3300"/>
                </a:solidFill>
                <a:effectLst>
                  <a:outerShdw blurRad="38100" dist="38100" dir="2700000" algn="tl">
                    <a:srgbClr val="C0C0C0"/>
                  </a:outerShdw>
                </a:effectLst>
                <a:ea typeface="仿宋_GB2312" pitchFamily="49" charset="-122"/>
              </a:rPr>
              <a:t>1</a:t>
            </a:r>
            <a:r>
              <a:rPr lang="zh-CN" altLang="en-US" b="1" kern="0" dirty="0">
                <a:solidFill>
                  <a:srgbClr val="CC3300"/>
                </a:solidFill>
                <a:effectLst>
                  <a:outerShdw blurRad="38100" dist="38100" dir="2700000" algn="tl">
                    <a:srgbClr val="C0C0C0"/>
                  </a:outerShdw>
                </a:effectLst>
                <a:ea typeface="仿宋_GB2312" pitchFamily="49" charset="-122"/>
              </a:rPr>
              <a:t>、</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0</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a:t>
            </a:r>
            <a:r>
              <a:rPr kumimoji="0" lang="en-US" altLang="zh-CN"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1</a:t>
            </a: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。其中，</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4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=1, </a:t>
            </a: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表示无进程进入临界区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4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=0</a:t>
            </a: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，表示已有一个进程进入临界区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None/>
              <a:tabLst/>
              <a:defRPr/>
            </a:pP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a:t>
            </a:r>
            <a:r>
              <a:rPr kumimoji="0" lang="en-US" altLang="zh-CN" sz="24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en-US" altLang="zh-CN"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 - 1,</a:t>
            </a:r>
            <a:r>
              <a:rPr kumimoji="0" lang="zh-CN" altLang="en-US" sz="24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则表示已有一进程正在等待进入临界区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当用</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s</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来实现</a:t>
            </a:r>
            <a:r>
              <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n</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个进程的互斥时，</a:t>
            </a:r>
            <a:r>
              <a:rPr kumimoji="0" lang="en-US" altLang="zh-CN" sz="3200" b="1" i="0" u="none" strike="noStrike" kern="0" cap="none" spc="0" normalizeH="0" baseline="0" noProof="0" dirty="0" err="1">
                <a:ln>
                  <a:noFill/>
                </a:ln>
                <a:solidFill>
                  <a:srgbClr val="080808"/>
                </a:solidFill>
                <a:effectLst>
                  <a:outerShdw blurRad="38100" dist="38100" dir="2700000" algn="tl">
                    <a:srgbClr val="C0C0C0"/>
                  </a:outerShdw>
                </a:effectLst>
                <a:uLnTx/>
                <a:uFillTx/>
                <a:latin typeface="Arial"/>
                <a:ea typeface="仿宋_GB2312" pitchFamily="49" charset="-122"/>
                <a:cs typeface="+mn-cs"/>
              </a:rPr>
              <a:t>s.value</a:t>
            </a: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的取值范围为</a:t>
            </a:r>
            <a:r>
              <a:rPr kumimoji="0" lang="en-US" altLang="zh-CN" sz="3200" b="1" i="0" u="none" strike="noStrike" kern="0" cap="none" spc="0" normalizeH="0" baseline="0" noProof="0" dirty="0">
                <a:ln>
                  <a:noFill/>
                </a:ln>
                <a:solidFill>
                  <a:srgbClr val="0070C0"/>
                </a:solidFill>
                <a:effectLst>
                  <a:outerShdw blurRad="38100" dist="38100" dir="2700000" algn="tl">
                    <a:srgbClr val="C0C0C0"/>
                  </a:outerShdw>
                </a:effectLst>
                <a:uLnTx/>
                <a:uFillTx/>
                <a:latin typeface="Arial"/>
                <a:ea typeface="仿宋_GB2312" pitchFamily="49" charset="-122"/>
                <a:cs typeface="+mn-cs"/>
              </a:rPr>
              <a:t>1</a:t>
            </a:r>
            <a:r>
              <a:rPr kumimoji="0" lang="zh-CN" altLang="en-US" sz="3200" b="1" i="0" u="none" strike="noStrike" kern="0" cap="none" spc="0" normalizeH="0" baseline="0" noProof="0" dirty="0">
                <a:ln>
                  <a:noFill/>
                </a:ln>
                <a:solidFill>
                  <a:srgbClr val="0070C0"/>
                </a:solidFill>
                <a:effectLst>
                  <a:outerShdw blurRad="38100" dist="38100" dir="2700000" algn="tl">
                    <a:srgbClr val="C0C0C0"/>
                  </a:outerShdw>
                </a:effectLst>
                <a:uLnTx/>
                <a:uFillTx/>
                <a:latin typeface="Arial"/>
                <a:ea typeface="仿宋_GB2312" pitchFamily="49" charset="-122"/>
                <a:cs typeface="+mn-cs"/>
              </a:rPr>
              <a:t>～</a:t>
            </a:r>
            <a:r>
              <a:rPr kumimoji="0" lang="en-US" altLang="zh-CN" sz="3200" b="1" i="0" u="none" strike="noStrike" kern="0" cap="none" spc="0" normalizeH="0" baseline="0" noProof="0" dirty="0">
                <a:ln>
                  <a:noFill/>
                </a:ln>
                <a:solidFill>
                  <a:srgbClr val="0070C0"/>
                </a:solidFill>
                <a:effectLst>
                  <a:outerShdw blurRad="38100" dist="38100" dir="2700000" algn="tl">
                    <a:srgbClr val="C0C0C0"/>
                  </a:outerShdw>
                </a:effectLst>
                <a:uLnTx/>
                <a:uFillTx/>
                <a:latin typeface="Arial"/>
                <a:ea typeface="仿宋_GB2312" pitchFamily="49" charset="-122"/>
                <a:cs typeface="+mn-cs"/>
              </a:rPr>
              <a:t>-(n-1)</a:t>
            </a:r>
            <a:r>
              <a:rPr kumimoji="0" lang="zh-CN" altLang="en-US" sz="3200" b="0" i="0" u="none" strike="noStrike" kern="0" cap="none" spc="0" normalizeH="0" baseline="0" noProof="0" dirty="0">
                <a:ln>
                  <a:noFill/>
                </a:ln>
                <a:solidFill>
                  <a:srgbClr val="0070C0"/>
                </a:solidFill>
                <a:effectLst/>
                <a:uLnTx/>
                <a:uFillTx/>
                <a:latin typeface="Arial"/>
                <a:ea typeface="宋体"/>
                <a:cs typeface="+mn-cs"/>
              </a:rPr>
              <a:t> </a:t>
            </a:r>
          </a:p>
        </p:txBody>
      </p:sp>
    </p:spTree>
    <p:extLst>
      <p:ext uri="{BB962C8B-B14F-4D97-AF65-F5344CB8AC3E}">
        <p14:creationId xmlns:p14="http://schemas.microsoft.com/office/powerpoint/2010/main" val="3532136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6" name="Rectangle 4">
            <a:extLst>
              <a:ext uri="{FF2B5EF4-FFF2-40B4-BE49-F238E27FC236}">
                <a16:creationId xmlns:a16="http://schemas.microsoft.com/office/drawing/2014/main" id="{EA77B83B-729B-41AC-ADCB-F2C1857745E2}"/>
              </a:ext>
            </a:extLst>
          </p:cNvPr>
          <p:cNvSpPr>
            <a:spLocks noChangeArrowheads="1"/>
          </p:cNvSpPr>
          <p:nvPr/>
        </p:nvSpPr>
        <p:spPr bwMode="auto">
          <a:xfrm>
            <a:off x="304800" y="990600"/>
            <a:ext cx="8686800" cy="5715000"/>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eaLnBrk="1" hangingPunct="1">
              <a:defRPr/>
            </a:pPr>
            <a:r>
              <a:rPr lang="en-US" altLang="zh-CN" sz="2200" b="1" dirty="0">
                <a:effectLst>
                  <a:outerShdw blurRad="38100" dist="38100" dir="2700000" algn="tl">
                    <a:srgbClr val="C0C0C0"/>
                  </a:outerShdw>
                </a:effectLst>
                <a:latin typeface="Arial" charset="0"/>
              </a:rPr>
              <a:t>program </a:t>
            </a:r>
            <a:r>
              <a:rPr lang="en-US" altLang="zh-CN" sz="2200" b="1" dirty="0" err="1">
                <a:effectLst>
                  <a:outerShdw blurRad="38100" dist="38100" dir="2700000" algn="tl">
                    <a:srgbClr val="C0C0C0"/>
                  </a:outerShdw>
                </a:effectLst>
                <a:latin typeface="Arial" charset="0"/>
              </a:rPr>
              <a:t>mutualexclusion</a:t>
            </a:r>
            <a:r>
              <a:rPr lang="en-US" altLang="zh-CN" sz="2200" b="1" dirty="0">
                <a:effectLst>
                  <a:outerShdw blurRad="38100" dist="38100" dir="2700000" algn="tl">
                    <a:srgbClr val="C0C0C0"/>
                  </a:outerShdw>
                </a:effectLst>
                <a:latin typeface="Arial" charset="0"/>
              </a:rPr>
              <a:t>;</a:t>
            </a:r>
          </a:p>
          <a:p>
            <a:pPr eaLnBrk="1" hangingPunct="1">
              <a:defRPr/>
            </a:pPr>
            <a:r>
              <a:rPr lang="en-US" altLang="zh-CN" sz="2200" b="1" dirty="0">
                <a:effectLst>
                  <a:outerShdw blurRad="38100" dist="38100" dir="2700000" algn="tl">
                    <a:srgbClr val="C0C0C0"/>
                  </a:outerShdw>
                </a:effectLst>
                <a:latin typeface="Arial" charset="0"/>
              </a:rPr>
              <a:t>const n=…;      /*  </a:t>
            </a:r>
            <a:r>
              <a:rPr lang="zh-CN" altLang="en-US" sz="2200" b="1" dirty="0">
                <a:effectLst>
                  <a:outerShdw blurRad="38100" dist="38100" dir="2700000" algn="tl">
                    <a:srgbClr val="C0C0C0"/>
                  </a:outerShdw>
                </a:effectLst>
                <a:latin typeface="Arial" charset="0"/>
              </a:rPr>
              <a:t>进程数  *</a:t>
            </a:r>
            <a:r>
              <a:rPr lang="en-US" altLang="zh-CN" sz="2200" b="1" dirty="0">
                <a:effectLst>
                  <a:outerShdw blurRad="38100" dist="38100" dir="2700000" algn="tl">
                    <a:srgbClr val="C0C0C0"/>
                  </a:outerShdw>
                </a:effectLst>
                <a:latin typeface="Arial" charset="0"/>
              </a:rPr>
              <a:t>/</a:t>
            </a:r>
          </a:p>
          <a:p>
            <a:pPr eaLnBrk="1" hangingPunct="1">
              <a:defRPr/>
            </a:pPr>
            <a:r>
              <a:rPr lang="en-US" altLang="zh-CN" sz="2200" b="1" dirty="0" err="1">
                <a:effectLst>
                  <a:outerShdw blurRad="38100" dist="38100" dir="2700000" algn="tl">
                    <a:srgbClr val="C0C0C0"/>
                  </a:outerShdw>
                </a:effectLst>
                <a:latin typeface="Arial" charset="0"/>
              </a:rPr>
              <a:t>var</a:t>
            </a:r>
            <a:r>
              <a:rPr lang="en-US" altLang="zh-CN" sz="2200" b="1" dirty="0">
                <a:effectLst>
                  <a:outerShdw blurRad="38100" dist="38100" dir="2700000" algn="tl">
                    <a:srgbClr val="C0C0C0"/>
                  </a:outerShdw>
                </a:effectLst>
                <a:latin typeface="Arial" charset="0"/>
              </a:rPr>
              <a:t> s: semaphore(:= 1); /* </a:t>
            </a:r>
            <a:r>
              <a:rPr lang="zh-CN" altLang="en-US" sz="2200" b="1" dirty="0">
                <a:effectLst>
                  <a:outerShdw blurRad="38100" dist="38100" dir="2700000" algn="tl">
                    <a:srgbClr val="C0C0C0"/>
                  </a:outerShdw>
                </a:effectLst>
                <a:latin typeface="Arial" charset="0"/>
              </a:rPr>
              <a:t>定义信号量</a:t>
            </a:r>
            <a:r>
              <a:rPr lang="en-US" altLang="zh-CN" sz="2200" b="1" dirty="0">
                <a:effectLst>
                  <a:outerShdw blurRad="38100" dist="38100" dir="2700000" algn="tl">
                    <a:srgbClr val="C0C0C0"/>
                  </a:outerShdw>
                </a:effectLst>
                <a:latin typeface="Arial" charset="0"/>
              </a:rPr>
              <a:t>s</a:t>
            </a:r>
            <a:r>
              <a:rPr lang="zh-CN" altLang="en-US" sz="2200" b="1" dirty="0">
                <a:effectLst>
                  <a:outerShdw blurRad="38100" dist="38100" dir="2700000" algn="tl">
                    <a:srgbClr val="C0C0C0"/>
                  </a:outerShdw>
                </a:effectLst>
                <a:latin typeface="Arial" charset="0"/>
              </a:rPr>
              <a:t>，</a:t>
            </a:r>
            <a:r>
              <a:rPr lang="en-US" altLang="zh-CN" sz="2200" b="1" dirty="0" err="1">
                <a:effectLst>
                  <a:outerShdw blurRad="38100" dist="38100" dir="2700000" algn="tl">
                    <a:srgbClr val="C0C0C0"/>
                  </a:outerShdw>
                </a:effectLst>
                <a:latin typeface="Arial" charset="0"/>
              </a:rPr>
              <a:t>s.value</a:t>
            </a:r>
            <a:r>
              <a:rPr lang="zh-CN" altLang="en-US" sz="2200" b="1" dirty="0">
                <a:effectLst>
                  <a:outerShdw blurRad="38100" dist="38100" dir="2700000" algn="tl">
                    <a:srgbClr val="C0C0C0"/>
                  </a:outerShdw>
                </a:effectLst>
                <a:latin typeface="Arial" charset="0"/>
              </a:rPr>
              <a:t>初始化为</a:t>
            </a:r>
            <a:r>
              <a:rPr lang="en-US" altLang="zh-CN" sz="2200" b="1" dirty="0">
                <a:effectLst>
                  <a:outerShdw blurRad="38100" dist="38100" dir="2700000" algn="tl">
                    <a:srgbClr val="C0C0C0"/>
                  </a:outerShdw>
                </a:effectLst>
                <a:latin typeface="Arial" charset="0"/>
              </a:rPr>
              <a:t>1 */</a:t>
            </a:r>
          </a:p>
          <a:p>
            <a:pPr eaLnBrk="1" hangingPunct="1">
              <a:defRPr/>
            </a:pPr>
            <a:r>
              <a:rPr lang="en-US" altLang="zh-CN" sz="2200" b="1" dirty="0">
                <a:solidFill>
                  <a:srgbClr val="003300"/>
                </a:solidFill>
                <a:effectLst>
                  <a:outerShdw blurRad="38100" dist="38100" dir="2700000" algn="tl">
                    <a:srgbClr val="C0C0C0"/>
                  </a:outerShdw>
                </a:effectLst>
                <a:latin typeface="Arial" charset="0"/>
              </a:rPr>
              <a:t>  procedure P(i:integer);</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begin</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repeat</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a:t>
            </a:r>
            <a:r>
              <a:rPr lang="en-US" altLang="zh-CN" sz="2200" b="1" dirty="0">
                <a:solidFill>
                  <a:srgbClr val="FF0000"/>
                </a:solidFill>
                <a:effectLst>
                  <a:outerShdw blurRad="38100" dist="38100" dir="2700000" algn="tl">
                    <a:srgbClr val="C0C0C0"/>
                  </a:outerShdw>
                </a:effectLst>
                <a:latin typeface="Arial" charset="0"/>
              </a:rPr>
              <a:t>wait(s);</a:t>
            </a:r>
          </a:p>
          <a:p>
            <a:pPr lvl="1" eaLnBrk="1" hangingPunct="1">
              <a:defRPr/>
            </a:pPr>
            <a:r>
              <a:rPr lang="en-US" altLang="zh-CN" sz="2200" b="1" dirty="0">
                <a:solidFill>
                  <a:srgbClr val="FF0000"/>
                </a:solidFill>
                <a:effectLst>
                  <a:outerShdw blurRad="38100" dist="38100" dir="2700000" algn="tl">
                    <a:srgbClr val="C0C0C0"/>
                  </a:outerShdw>
                </a:effectLst>
                <a:latin typeface="Arial" charset="0"/>
              </a:rPr>
              <a:t>      &lt;</a:t>
            </a:r>
            <a:r>
              <a:rPr lang="zh-CN" altLang="en-US" sz="2200" b="1" dirty="0">
                <a:solidFill>
                  <a:srgbClr val="FF0000"/>
                </a:solidFill>
                <a:effectLst>
                  <a:outerShdw blurRad="38100" dist="38100" dir="2700000" algn="tl">
                    <a:srgbClr val="C0C0C0"/>
                  </a:outerShdw>
                </a:effectLst>
                <a:latin typeface="Arial" charset="0"/>
              </a:rPr>
              <a:t>临界区</a:t>
            </a:r>
            <a:r>
              <a:rPr lang="en-US" altLang="zh-CN" sz="2200" b="1" dirty="0">
                <a:solidFill>
                  <a:srgbClr val="FF0000"/>
                </a:solidFill>
                <a:effectLst>
                  <a:outerShdw blurRad="38100" dist="38100" dir="2700000" algn="tl">
                    <a:srgbClr val="C0C0C0"/>
                  </a:outerShdw>
                </a:effectLst>
                <a:latin typeface="Arial" charset="0"/>
              </a:rPr>
              <a:t>&gt;;</a:t>
            </a:r>
          </a:p>
          <a:p>
            <a:pPr lvl="1" eaLnBrk="1" hangingPunct="1">
              <a:defRPr/>
            </a:pPr>
            <a:r>
              <a:rPr lang="en-US" altLang="zh-CN" sz="2200" b="1" dirty="0">
                <a:solidFill>
                  <a:srgbClr val="FF0000"/>
                </a:solidFill>
                <a:effectLst>
                  <a:outerShdw blurRad="38100" dist="38100" dir="2700000" algn="tl">
                    <a:srgbClr val="C0C0C0"/>
                  </a:outerShdw>
                </a:effectLst>
                <a:latin typeface="Arial" charset="0"/>
              </a:rPr>
              <a:t>      signal(s);</a:t>
            </a:r>
          </a:p>
          <a:p>
            <a:pPr lvl="1" eaLnBrk="1" hangingPunct="1">
              <a:defRPr/>
            </a:pPr>
            <a:r>
              <a:rPr lang="en-US" altLang="zh-CN" sz="2200" b="1" dirty="0">
                <a:solidFill>
                  <a:srgbClr val="FF0000"/>
                </a:solidFill>
                <a:effectLst>
                  <a:outerShdw blurRad="38100" dist="38100" dir="2700000" algn="tl">
                    <a:srgbClr val="C0C0C0"/>
                  </a:outerShdw>
                </a:effectLst>
                <a:latin typeface="Arial" charset="0"/>
              </a:rPr>
              <a:t>      &lt;</a:t>
            </a:r>
            <a:r>
              <a:rPr lang="zh-CN" altLang="en-US" sz="2200" b="1" dirty="0">
                <a:solidFill>
                  <a:srgbClr val="FF0000"/>
                </a:solidFill>
                <a:effectLst>
                  <a:outerShdw blurRad="38100" dist="38100" dir="2700000" algn="tl">
                    <a:srgbClr val="C0C0C0"/>
                  </a:outerShdw>
                </a:effectLst>
                <a:latin typeface="Arial" charset="0"/>
              </a:rPr>
              <a:t>其余部分</a:t>
            </a:r>
            <a:r>
              <a:rPr lang="en-US" altLang="zh-CN" sz="2200" b="1" dirty="0">
                <a:solidFill>
                  <a:srgbClr val="FF0000"/>
                </a:solidFill>
                <a:effectLst>
                  <a:outerShdw blurRad="38100" dist="38100" dir="2700000" algn="tl">
                    <a:srgbClr val="C0C0C0"/>
                  </a:outerShdw>
                </a:effectLst>
                <a:latin typeface="Arial" charset="0"/>
              </a:rPr>
              <a:t>&gt;</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forever</a:t>
            </a:r>
          </a:p>
          <a:p>
            <a:pPr lvl="1" eaLnBrk="1" hangingPunct="1">
              <a:defRPr/>
            </a:pPr>
            <a:r>
              <a:rPr lang="en-US" altLang="zh-CN" sz="2200" b="1" dirty="0">
                <a:solidFill>
                  <a:srgbClr val="003300"/>
                </a:solidFill>
                <a:effectLst>
                  <a:outerShdw blurRad="38100" dist="38100" dir="2700000" algn="tl">
                    <a:srgbClr val="C0C0C0"/>
                  </a:outerShdw>
                </a:effectLst>
                <a:latin typeface="Arial" charset="0"/>
              </a:rPr>
              <a:t> end;</a:t>
            </a:r>
          </a:p>
          <a:p>
            <a:pPr eaLnBrk="1" hangingPunct="1">
              <a:defRPr/>
            </a:pPr>
            <a:r>
              <a:rPr lang="en-US" altLang="zh-CN" sz="2200" b="1" dirty="0">
                <a:effectLst>
                  <a:outerShdw blurRad="38100" dist="38100" dir="2700000" algn="tl">
                    <a:srgbClr val="C0C0C0"/>
                  </a:outerShdw>
                </a:effectLst>
                <a:latin typeface="Arial" charset="0"/>
              </a:rPr>
              <a:t>begin    /* </a:t>
            </a:r>
            <a:r>
              <a:rPr lang="zh-CN" altLang="en-US" sz="2200" b="1" dirty="0">
                <a:effectLst>
                  <a:outerShdw blurRad="38100" dist="38100" dir="2700000" algn="tl">
                    <a:srgbClr val="C0C0C0"/>
                  </a:outerShdw>
                </a:effectLst>
                <a:latin typeface="Arial" charset="0"/>
              </a:rPr>
              <a:t>主程序 *</a:t>
            </a:r>
            <a:r>
              <a:rPr lang="en-US" altLang="zh-CN" sz="2200" b="1" dirty="0">
                <a:effectLst>
                  <a:outerShdw blurRad="38100" dist="38100" dir="2700000" algn="tl">
                    <a:srgbClr val="C0C0C0"/>
                  </a:outerShdw>
                </a:effectLst>
                <a:latin typeface="Arial" charset="0"/>
              </a:rPr>
              <a:t>/</a:t>
            </a:r>
          </a:p>
          <a:p>
            <a:pPr eaLnBrk="1" hangingPunct="1">
              <a:defRPr/>
            </a:pPr>
            <a:r>
              <a:rPr lang="en-US" altLang="zh-CN" sz="2200" b="1" dirty="0">
                <a:effectLst>
                  <a:outerShdw blurRad="38100" dist="38100" dir="2700000" algn="tl">
                    <a:srgbClr val="C0C0C0"/>
                  </a:outerShdw>
                </a:effectLst>
                <a:latin typeface="Arial" charset="0"/>
              </a:rPr>
              <a:t>   </a:t>
            </a:r>
            <a:r>
              <a:rPr lang="en-US" altLang="zh-CN" sz="2200" b="1" dirty="0" err="1">
                <a:effectLst>
                  <a:outerShdw blurRad="38100" dist="38100" dir="2700000" algn="tl">
                    <a:srgbClr val="C0C0C0"/>
                  </a:outerShdw>
                </a:effectLst>
                <a:latin typeface="Arial" charset="0"/>
              </a:rPr>
              <a:t>parbegin</a:t>
            </a:r>
            <a:endParaRPr lang="en-US" altLang="zh-CN" sz="2200" b="1" dirty="0">
              <a:effectLst>
                <a:outerShdw blurRad="38100" dist="38100" dir="2700000" algn="tl">
                  <a:srgbClr val="C0C0C0"/>
                </a:outerShdw>
              </a:effectLst>
              <a:latin typeface="Arial" charset="0"/>
            </a:endParaRPr>
          </a:p>
          <a:p>
            <a:pPr eaLnBrk="1" hangingPunct="1">
              <a:defRPr/>
            </a:pPr>
            <a:r>
              <a:rPr lang="en-US" altLang="zh-CN" sz="2200" b="1" dirty="0">
                <a:effectLst>
                  <a:outerShdw blurRad="38100" dist="38100" dir="2700000" algn="tl">
                    <a:srgbClr val="C0C0C0"/>
                  </a:outerShdw>
                </a:effectLst>
                <a:latin typeface="Arial" charset="0"/>
              </a:rPr>
              <a:t>      P(1);   P(2);    …  </a:t>
            </a:r>
            <a:r>
              <a:rPr lang="zh-CN" altLang="en-US" sz="2200" b="1" dirty="0">
                <a:effectLst>
                  <a:outerShdw blurRad="38100" dist="38100" dir="2700000" algn="tl">
                    <a:srgbClr val="C0C0C0"/>
                  </a:outerShdw>
                </a:effectLst>
                <a:latin typeface="Arial" charset="0"/>
              </a:rPr>
              <a:t>；</a:t>
            </a:r>
            <a:r>
              <a:rPr lang="en-US" altLang="zh-CN" sz="2200" b="1" dirty="0">
                <a:effectLst>
                  <a:outerShdw blurRad="38100" dist="38100" dir="2700000" algn="tl">
                    <a:srgbClr val="C0C0C0"/>
                  </a:outerShdw>
                </a:effectLst>
                <a:latin typeface="Arial" charset="0"/>
              </a:rPr>
              <a:t> P(n)</a:t>
            </a:r>
          </a:p>
          <a:p>
            <a:pPr eaLnBrk="1" hangingPunct="1">
              <a:defRPr/>
            </a:pPr>
            <a:r>
              <a:rPr lang="en-US" altLang="zh-CN" sz="2200" b="1" dirty="0">
                <a:effectLst>
                  <a:outerShdw blurRad="38100" dist="38100" dir="2700000" algn="tl">
                    <a:srgbClr val="C0C0C0"/>
                  </a:outerShdw>
                </a:effectLst>
                <a:latin typeface="Arial" charset="0"/>
              </a:rPr>
              <a:t>  </a:t>
            </a:r>
            <a:r>
              <a:rPr lang="en-US" altLang="zh-CN" sz="2200" b="1" dirty="0" err="1">
                <a:effectLst>
                  <a:outerShdw blurRad="38100" dist="38100" dir="2700000" algn="tl">
                    <a:srgbClr val="C0C0C0"/>
                  </a:outerShdw>
                </a:effectLst>
                <a:latin typeface="Arial" charset="0"/>
              </a:rPr>
              <a:t>parend</a:t>
            </a:r>
            <a:endParaRPr lang="en-US" altLang="zh-CN" sz="2200" b="1" dirty="0">
              <a:effectLst>
                <a:outerShdw blurRad="38100" dist="38100" dir="2700000" algn="tl">
                  <a:srgbClr val="C0C0C0"/>
                </a:outerShdw>
              </a:effectLst>
              <a:latin typeface="Arial" charset="0"/>
            </a:endParaRPr>
          </a:p>
          <a:p>
            <a:pPr eaLnBrk="1" hangingPunct="1">
              <a:defRPr/>
            </a:pPr>
            <a:r>
              <a:rPr lang="en-US" altLang="zh-CN" sz="2200" b="1" dirty="0">
                <a:effectLst>
                  <a:outerShdw blurRad="38100" dist="38100" dir="2700000" algn="tl">
                    <a:srgbClr val="C0C0C0"/>
                  </a:outerShdw>
                </a:effectLst>
                <a:latin typeface="Arial" charset="0"/>
              </a:rPr>
              <a:t>end.</a:t>
            </a:r>
          </a:p>
        </p:txBody>
      </p:sp>
      <p:sp>
        <p:nvSpPr>
          <p:cNvPr id="2" name="矩形 1">
            <a:extLst>
              <a:ext uri="{FF2B5EF4-FFF2-40B4-BE49-F238E27FC236}">
                <a16:creationId xmlns:a16="http://schemas.microsoft.com/office/drawing/2014/main" id="{4B5B68F6-C657-4A00-8C1C-4624A143CB3A}"/>
              </a:ext>
            </a:extLst>
          </p:cNvPr>
          <p:cNvSpPr/>
          <p:nvPr/>
        </p:nvSpPr>
        <p:spPr>
          <a:xfrm>
            <a:off x="1322388" y="152400"/>
            <a:ext cx="6670675" cy="646113"/>
          </a:xfrm>
          <a:prstGeom prst="rect">
            <a:avLst/>
          </a:prstGeom>
        </p:spPr>
        <p:txBody>
          <a:bodyPr wrap="none">
            <a:spAutoFit/>
          </a:bodyPr>
          <a:lstStyle/>
          <a:p>
            <a:pPr algn="ctr" eaLnBrk="1" hangingPunct="1">
              <a:defRPr/>
            </a:pPr>
            <a:r>
              <a:rPr lang="zh-CN" altLang="en-US" sz="3600" b="1" u="sng" dirty="0">
                <a:solidFill>
                  <a:schemeClr val="folHlink"/>
                </a:solidFill>
                <a:latin typeface="+mj-lt"/>
                <a:ea typeface="仿宋_GB2312" pitchFamily="49" charset="-122"/>
                <a:cs typeface="+mj-cs"/>
              </a:rPr>
              <a:t>利用信号量实现</a:t>
            </a:r>
            <a:r>
              <a:rPr lang="zh-CN" altLang="en-US" sz="3600" b="1" u="sng" dirty="0">
                <a:solidFill>
                  <a:srgbClr val="C00000"/>
                </a:solidFill>
                <a:latin typeface="+mj-lt"/>
                <a:ea typeface="仿宋_GB2312" pitchFamily="49" charset="-122"/>
                <a:cs typeface="+mj-cs"/>
              </a:rPr>
              <a:t>互斥</a:t>
            </a:r>
            <a:r>
              <a:rPr lang="zh-CN" altLang="en-US" sz="3600" b="1" u="sng" dirty="0">
                <a:solidFill>
                  <a:schemeClr val="folHlink"/>
                </a:solidFill>
                <a:latin typeface="+mj-lt"/>
                <a:ea typeface="仿宋_GB2312" pitchFamily="49" charset="-122"/>
                <a:cs typeface="+mj-cs"/>
              </a:rPr>
              <a:t>的通用模式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3F98590-A748-4E74-9B97-7895F700127E}"/>
              </a:ext>
            </a:extLst>
          </p:cNvPr>
          <p:cNvSpPr>
            <a:spLocks noGrp="1"/>
          </p:cNvSpPr>
          <p:nvPr>
            <p:ph type="title"/>
          </p:nvPr>
        </p:nvSpPr>
        <p:spPr/>
        <p:txBody>
          <a:bodyPr/>
          <a:lstStyle/>
          <a:p>
            <a:r>
              <a:rPr lang="zh-CN" altLang="en-US" dirty="0"/>
              <a:t>利用信号量实现互斥</a:t>
            </a:r>
            <a:br>
              <a:rPr lang="zh-CN" altLang="en-US" dirty="0"/>
            </a:br>
            <a:endParaRPr lang="zh-CN" altLang="en-US" dirty="0"/>
          </a:p>
        </p:txBody>
      </p:sp>
      <p:sp>
        <p:nvSpPr>
          <p:cNvPr id="4" name="Rectangle 3">
            <a:extLst>
              <a:ext uri="{FF2B5EF4-FFF2-40B4-BE49-F238E27FC236}">
                <a16:creationId xmlns:a16="http://schemas.microsoft.com/office/drawing/2014/main" id="{0B290659-B6A6-4981-B680-8C0DEBA9A71D}"/>
              </a:ext>
            </a:extLst>
          </p:cNvPr>
          <p:cNvSpPr>
            <a:spLocks noGrp="1" noRot="1" noChangeArrowheads="1"/>
          </p:cNvSpPr>
          <p:nvPr>
            <p:ph idx="1"/>
          </p:nvPr>
        </p:nvSpPr>
        <p:spPr>
          <a:xfrm>
            <a:off x="712788" y="1311275"/>
            <a:ext cx="8077200" cy="5157788"/>
          </a:xfrm>
        </p:spPr>
        <p:txBody>
          <a:bodyPr/>
          <a:lstStyle/>
          <a:p>
            <a:pPr eaLnBrk="1" hangingPunct="1">
              <a:defRPr/>
            </a:pPr>
            <a:r>
              <a:rPr lang="zh-CN" altLang="en-US" b="1" dirty="0">
                <a:effectLst>
                  <a:outerShdw blurRad="38100" dist="38100" dir="2700000" algn="tl">
                    <a:srgbClr val="C0C0C0"/>
                  </a:outerShdw>
                </a:effectLst>
                <a:ea typeface="仿宋_GB2312" pitchFamily="49" charset="-122"/>
              </a:rPr>
              <a:t>操作系统内核以</a:t>
            </a:r>
            <a:r>
              <a:rPr lang="zh-CN" altLang="en-US" b="1" dirty="0">
                <a:solidFill>
                  <a:srgbClr val="C00000"/>
                </a:solidFill>
                <a:effectLst>
                  <a:outerShdw blurRad="38100" dist="38100" dir="2700000" algn="tl">
                    <a:srgbClr val="C0C0C0"/>
                  </a:outerShdw>
                </a:effectLst>
                <a:ea typeface="仿宋_GB2312" pitchFamily="49" charset="-122"/>
              </a:rPr>
              <a:t>系统调用</a:t>
            </a:r>
            <a:r>
              <a:rPr lang="zh-CN" altLang="en-US" b="1" dirty="0">
                <a:effectLst>
                  <a:outerShdw blurRad="38100" dist="38100" dir="2700000" algn="tl">
                    <a:srgbClr val="C0C0C0"/>
                  </a:outerShdw>
                </a:effectLst>
                <a:ea typeface="仿宋_GB2312" pitchFamily="49" charset="-122"/>
              </a:rPr>
              <a:t>形式提供</a:t>
            </a:r>
            <a:r>
              <a:rPr lang="en-US" altLang="zh-CN" b="1" dirty="0">
                <a:effectLst>
                  <a:outerShdw blurRad="38100" dist="38100" dir="2700000" algn="tl">
                    <a:srgbClr val="C0C0C0"/>
                  </a:outerShdw>
                </a:effectLst>
                <a:ea typeface="仿宋_GB2312" pitchFamily="49" charset="-122"/>
              </a:rPr>
              <a:t>wait</a:t>
            </a:r>
            <a:r>
              <a:rPr lang="zh-CN" altLang="en-US" b="1" dirty="0">
                <a:effectLst>
                  <a:outerShdw blurRad="38100" dist="38100" dir="2700000" algn="tl">
                    <a:srgbClr val="C0C0C0"/>
                  </a:outerShdw>
                </a:effectLst>
                <a:ea typeface="仿宋_GB2312" pitchFamily="49" charset="-122"/>
              </a:rPr>
              <a:t>和</a:t>
            </a:r>
            <a:r>
              <a:rPr lang="en-US" altLang="zh-CN" b="1" dirty="0">
                <a:effectLst>
                  <a:outerShdw blurRad="38100" dist="38100" dir="2700000" algn="tl">
                    <a:srgbClr val="C0C0C0"/>
                  </a:outerShdw>
                </a:effectLst>
                <a:ea typeface="仿宋_GB2312" pitchFamily="49" charset="-122"/>
              </a:rPr>
              <a:t>signal</a:t>
            </a:r>
            <a:r>
              <a:rPr lang="zh-CN" altLang="en-US" b="1" dirty="0">
                <a:effectLst>
                  <a:outerShdw blurRad="38100" dist="38100" dir="2700000" algn="tl">
                    <a:srgbClr val="C0C0C0"/>
                  </a:outerShdw>
                </a:effectLst>
                <a:ea typeface="仿宋_GB2312" pitchFamily="49" charset="-122"/>
              </a:rPr>
              <a:t>原语，应用程序通过该系统调用实现进程间的互斥。</a:t>
            </a:r>
          </a:p>
          <a:p>
            <a:pPr eaLnBrk="1" hangingPunct="1">
              <a:defRPr/>
            </a:pPr>
            <a:endParaRPr lang="zh-CN" altLang="en-US" b="1" dirty="0">
              <a:effectLst>
                <a:outerShdw blurRad="38100" dist="38100" dir="2700000" algn="tl">
                  <a:srgbClr val="C0C0C0"/>
                </a:outerShdw>
              </a:effectLst>
              <a:ea typeface="仿宋_GB2312" pitchFamily="49" charset="-122"/>
            </a:endParaRPr>
          </a:p>
          <a:p>
            <a:pPr eaLnBrk="1" hangingPunct="1">
              <a:defRPr/>
            </a:pPr>
            <a:r>
              <a:rPr lang="zh-CN" altLang="en-US" b="1" dirty="0">
                <a:solidFill>
                  <a:schemeClr val="folHlink"/>
                </a:solidFill>
                <a:ea typeface="仿宋_GB2312" pitchFamily="49" charset="-122"/>
              </a:rPr>
              <a:t>工程实践证明，利用信号量方法实现进程互斥是高效的，一直被广泛采用。</a:t>
            </a:r>
            <a:r>
              <a:rPr lang="zh-CN" altLang="en-US" dirty="0"/>
              <a:t> </a:t>
            </a:r>
          </a:p>
        </p:txBody>
      </p:sp>
    </p:spTree>
    <p:extLst>
      <p:ext uri="{BB962C8B-B14F-4D97-AF65-F5344CB8AC3E}">
        <p14:creationId xmlns:p14="http://schemas.microsoft.com/office/powerpoint/2010/main" val="238373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75BEFBDF-A592-4246-96E6-CA9041FB9DEB}"/>
              </a:ext>
            </a:extLst>
          </p:cNvPr>
          <p:cNvSpPr txBox="1">
            <a:spLocks noRot="1" noChangeArrowheads="1"/>
          </p:cNvSpPr>
          <p:nvPr/>
        </p:nvSpPr>
        <p:spPr bwMode="auto">
          <a:xfrm>
            <a:off x="339725" y="1270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0" cap="none" spc="0" normalizeH="0" baseline="0" noProof="0" dirty="0">
                <a:ln>
                  <a:noFill/>
                </a:ln>
                <a:solidFill>
                  <a:srgbClr val="CC3300"/>
                </a:solidFill>
                <a:effectLst>
                  <a:outerShdw blurRad="38100" dist="38100" dir="2700000" algn="tl">
                    <a:srgbClr val="000000"/>
                  </a:outerShdw>
                </a:effectLst>
                <a:uLnTx/>
                <a:uFillTx/>
                <a:latin typeface="Arial"/>
                <a:ea typeface="宋体"/>
                <a:cs typeface="+mj-cs"/>
              </a:rPr>
              <a:t>Linux</a:t>
            </a:r>
            <a:r>
              <a:rPr kumimoji="0" lang="zh-CN" altLang="en-US" sz="3600" b="1" i="0" u="none" strike="noStrike" kern="0" cap="none" spc="0" normalizeH="0" baseline="0" noProof="0" dirty="0">
                <a:ln>
                  <a:noFill/>
                </a:ln>
                <a:solidFill>
                  <a:srgbClr val="CC3300"/>
                </a:solidFill>
                <a:effectLst>
                  <a:outerShdw blurRad="38100" dist="38100" dir="2700000" algn="tl">
                    <a:srgbClr val="000000"/>
                  </a:outerShdw>
                </a:effectLst>
                <a:uLnTx/>
                <a:uFillTx/>
                <a:latin typeface="Arial"/>
                <a:ea typeface="宋体"/>
                <a:cs typeface="+mj-cs"/>
              </a:rPr>
              <a:t>中的信号量</a:t>
            </a:r>
          </a:p>
        </p:txBody>
      </p:sp>
      <p:pic>
        <p:nvPicPr>
          <p:cNvPr id="11" name="Picture 4">
            <a:extLst>
              <a:ext uri="{FF2B5EF4-FFF2-40B4-BE49-F238E27FC236}">
                <a16:creationId xmlns:a16="http://schemas.microsoft.com/office/drawing/2014/main" id="{5787D425-F18E-403B-AC58-29489755F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67000"/>
            <a:ext cx="6477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5">
            <a:extLst>
              <a:ext uri="{FF2B5EF4-FFF2-40B4-BE49-F238E27FC236}">
                <a16:creationId xmlns:a16="http://schemas.microsoft.com/office/drawing/2014/main" id="{62D72197-C22D-4865-9D36-CCBD61052A2E}"/>
              </a:ext>
            </a:extLst>
          </p:cNvPr>
          <p:cNvSpPr txBox="1">
            <a:spLocks noChangeArrowheads="1"/>
          </p:cNvSpPr>
          <p:nvPr/>
        </p:nvSpPr>
        <p:spPr bwMode="auto">
          <a:xfrm>
            <a:off x="685800" y="142240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dirty="0">
                <a:ln>
                  <a:noFill/>
                </a:ln>
                <a:solidFill>
                  <a:srgbClr val="080808"/>
                </a:solidFill>
                <a:effectLst/>
                <a:uLnTx/>
                <a:uFillTx/>
                <a:latin typeface="+mj-ea"/>
                <a:ea typeface="+mj-ea"/>
              </a:rPr>
              <a:t>Linux</a:t>
            </a:r>
            <a:r>
              <a:rPr kumimoji="0" lang="zh-CN" altLang="en-US" sz="2800" b="1" i="0" u="none" strike="noStrike" kern="0" cap="none" spc="0" normalizeH="0" baseline="0" noProof="0" dirty="0">
                <a:ln>
                  <a:noFill/>
                </a:ln>
                <a:solidFill>
                  <a:srgbClr val="080808"/>
                </a:solidFill>
                <a:effectLst/>
                <a:uLnTx/>
                <a:uFillTx/>
                <a:latin typeface="+mj-ea"/>
                <a:ea typeface="+mj-ea"/>
              </a:rPr>
              <a:t>中使用信号量实现进程间对共享资源的互斥访问，</a:t>
            </a:r>
            <a:r>
              <a:rPr kumimoji="0" lang="en-US" altLang="zh-CN" sz="2800" b="1" i="0" u="none" strike="noStrike" kern="0" cap="none" spc="0" normalizeH="0" baseline="0" noProof="0" dirty="0">
                <a:ln>
                  <a:noFill/>
                </a:ln>
                <a:solidFill>
                  <a:srgbClr val="080808"/>
                </a:solidFill>
                <a:effectLst/>
                <a:uLnTx/>
                <a:uFillTx/>
                <a:latin typeface="+mj-ea"/>
                <a:ea typeface="+mj-ea"/>
              </a:rPr>
              <a:t>Down()</a:t>
            </a:r>
            <a:r>
              <a:rPr kumimoji="0" lang="zh-CN" altLang="en-US" sz="2800" b="1" i="0" u="none" strike="noStrike" kern="0" cap="none" spc="0" normalizeH="0" baseline="0" noProof="0" dirty="0">
                <a:ln>
                  <a:noFill/>
                </a:ln>
                <a:solidFill>
                  <a:srgbClr val="080808"/>
                </a:solidFill>
                <a:effectLst/>
                <a:uLnTx/>
                <a:uFillTx/>
                <a:latin typeface="+mj-ea"/>
                <a:ea typeface="+mj-ea"/>
              </a:rPr>
              <a:t>和</a:t>
            </a:r>
            <a:r>
              <a:rPr kumimoji="0" lang="en-US" altLang="zh-CN" sz="2800" b="1" i="0" u="none" strike="noStrike" kern="0" cap="none" spc="0" normalizeH="0" baseline="0" noProof="0" dirty="0">
                <a:ln>
                  <a:noFill/>
                </a:ln>
                <a:solidFill>
                  <a:srgbClr val="080808"/>
                </a:solidFill>
                <a:effectLst/>
                <a:uLnTx/>
                <a:uFillTx/>
                <a:latin typeface="+mj-ea"/>
                <a:ea typeface="+mj-ea"/>
              </a:rPr>
              <a:t>Up()</a:t>
            </a:r>
            <a:r>
              <a:rPr kumimoji="0" lang="zh-CN" altLang="en-US" sz="2800" b="1" i="0" u="none" strike="noStrike" kern="0" cap="none" spc="0" normalizeH="0" baseline="0" noProof="0" dirty="0">
                <a:ln>
                  <a:noFill/>
                </a:ln>
                <a:solidFill>
                  <a:srgbClr val="080808"/>
                </a:solidFill>
                <a:effectLst/>
                <a:uLnTx/>
                <a:uFillTx/>
                <a:latin typeface="+mj-ea"/>
                <a:ea typeface="+mj-ea"/>
              </a:rPr>
              <a:t>函数对应于</a:t>
            </a:r>
            <a:r>
              <a:rPr kumimoji="0" lang="en-US" altLang="zh-CN" sz="2800" b="1" i="0" u="none" strike="noStrike" kern="0" cap="none" spc="0" normalizeH="0" baseline="0" noProof="0" dirty="0">
                <a:ln>
                  <a:noFill/>
                </a:ln>
                <a:solidFill>
                  <a:srgbClr val="080808"/>
                </a:solidFill>
                <a:effectLst/>
                <a:uLnTx/>
                <a:uFillTx/>
                <a:latin typeface="+mj-ea"/>
                <a:ea typeface="+mj-ea"/>
              </a:rPr>
              <a:t>P</a:t>
            </a:r>
            <a:r>
              <a:rPr kumimoji="0" lang="zh-CN" altLang="en-US" sz="2800" b="1" i="0" u="none" strike="noStrike" kern="0" cap="none" spc="0" normalizeH="0" baseline="0" noProof="0" dirty="0">
                <a:ln>
                  <a:noFill/>
                </a:ln>
                <a:solidFill>
                  <a:srgbClr val="080808"/>
                </a:solidFill>
                <a:effectLst/>
                <a:uLnTx/>
                <a:uFillTx/>
                <a:latin typeface="+mj-ea"/>
                <a:ea typeface="+mj-ea"/>
              </a:rPr>
              <a:t>、</a:t>
            </a:r>
            <a:r>
              <a:rPr kumimoji="0" lang="en-US" altLang="zh-CN" sz="2800" b="1" i="0" u="none" strike="noStrike" kern="0" cap="none" spc="0" normalizeH="0" baseline="0" noProof="0" dirty="0">
                <a:ln>
                  <a:noFill/>
                </a:ln>
                <a:solidFill>
                  <a:srgbClr val="080808"/>
                </a:solidFill>
                <a:effectLst/>
                <a:uLnTx/>
                <a:uFillTx/>
                <a:latin typeface="+mj-ea"/>
                <a:ea typeface="+mj-ea"/>
              </a:rPr>
              <a:t>V</a:t>
            </a:r>
            <a:r>
              <a:rPr kumimoji="0" lang="zh-CN" altLang="en-US" sz="2800" b="1" i="0" u="none" strike="noStrike" kern="0" cap="none" spc="0" normalizeH="0" baseline="0" noProof="0" dirty="0">
                <a:ln>
                  <a:noFill/>
                </a:ln>
                <a:solidFill>
                  <a:srgbClr val="080808"/>
                </a:solidFill>
                <a:effectLst/>
                <a:uLnTx/>
                <a:uFillTx/>
                <a:latin typeface="+mj-ea"/>
                <a:ea typeface="+mj-ea"/>
              </a:rPr>
              <a:t>操作。</a:t>
            </a:r>
          </a:p>
        </p:txBody>
      </p:sp>
      <p:sp>
        <p:nvSpPr>
          <p:cNvPr id="13" name="Text Box 7">
            <a:extLst>
              <a:ext uri="{FF2B5EF4-FFF2-40B4-BE49-F238E27FC236}">
                <a16:creationId xmlns:a16="http://schemas.microsoft.com/office/drawing/2014/main" id="{006446FB-4D2E-4AA0-A5BB-EAFC36943B94}"/>
              </a:ext>
            </a:extLst>
          </p:cNvPr>
          <p:cNvSpPr txBox="1">
            <a:spLocks noChangeArrowheads="1"/>
          </p:cNvSpPr>
          <p:nvPr/>
        </p:nvSpPr>
        <p:spPr bwMode="auto">
          <a:xfrm>
            <a:off x="5257800" y="38862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a:ln>
                  <a:noFill/>
                </a:ln>
                <a:solidFill>
                  <a:srgbClr val="003300"/>
                </a:solidFill>
                <a:effectLst/>
                <a:uLnTx/>
                <a:uFillTx/>
                <a:latin typeface="Arial" panose="020B0604020202020204" pitchFamily="34" charset="0"/>
                <a:ea typeface="宋体" panose="02010600030101010101" pitchFamily="2" charset="-122"/>
              </a:rPr>
              <a:t>等待的进程数</a:t>
            </a:r>
          </a:p>
        </p:txBody>
      </p:sp>
      <p:sp>
        <p:nvSpPr>
          <p:cNvPr id="14" name="Text Box 8">
            <a:extLst>
              <a:ext uri="{FF2B5EF4-FFF2-40B4-BE49-F238E27FC236}">
                <a16:creationId xmlns:a16="http://schemas.microsoft.com/office/drawing/2014/main" id="{7C4E3581-99A6-4499-B32E-7E3A488C3EBD}"/>
              </a:ext>
            </a:extLst>
          </p:cNvPr>
          <p:cNvSpPr txBox="1">
            <a:spLocks noChangeArrowheads="1"/>
          </p:cNvSpPr>
          <p:nvPr/>
        </p:nvSpPr>
        <p:spPr bwMode="auto">
          <a:xfrm>
            <a:off x="5562600" y="34290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dirty="0">
                <a:ln>
                  <a:noFill/>
                </a:ln>
                <a:solidFill>
                  <a:srgbClr val="003300"/>
                </a:solidFill>
                <a:effectLst/>
                <a:uLnTx/>
                <a:uFillTx/>
                <a:latin typeface="Arial" panose="020B0604020202020204" pitchFamily="34" charset="0"/>
                <a:ea typeface="宋体" panose="02010600030101010101" pitchFamily="2" charset="-122"/>
              </a:rPr>
              <a:t>信号量的值</a:t>
            </a:r>
          </a:p>
        </p:txBody>
      </p:sp>
      <p:sp>
        <p:nvSpPr>
          <p:cNvPr id="15" name="Text Box 9">
            <a:extLst>
              <a:ext uri="{FF2B5EF4-FFF2-40B4-BE49-F238E27FC236}">
                <a16:creationId xmlns:a16="http://schemas.microsoft.com/office/drawing/2014/main" id="{4BA521E1-EA94-4E20-B1DE-48C6C67F5526}"/>
              </a:ext>
            </a:extLst>
          </p:cNvPr>
          <p:cNvSpPr txBox="1">
            <a:spLocks noChangeArrowheads="1"/>
          </p:cNvSpPr>
          <p:nvPr/>
        </p:nvSpPr>
        <p:spPr bwMode="auto">
          <a:xfrm>
            <a:off x="6934200" y="4281488"/>
            <a:ext cx="198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003300"/>
                </a:solidFill>
                <a:effectLst/>
                <a:uLnTx/>
                <a:uFillTx/>
                <a:latin typeface="Arial" panose="020B0604020202020204" pitchFamily="34" charset="0"/>
                <a:ea typeface="宋体" panose="02010600030101010101" pitchFamily="2" charset="-122"/>
              </a:rPr>
              <a:t>等待队列</a:t>
            </a:r>
          </a:p>
        </p:txBody>
      </p:sp>
    </p:spTree>
    <p:extLst>
      <p:ext uri="{BB962C8B-B14F-4D97-AF65-F5344CB8AC3E}">
        <p14:creationId xmlns:p14="http://schemas.microsoft.com/office/powerpoint/2010/main" val="312088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a:extLst>
              <a:ext uri="{FF2B5EF4-FFF2-40B4-BE49-F238E27FC236}">
                <a16:creationId xmlns:a16="http://schemas.microsoft.com/office/drawing/2014/main" id="{DDF9F6CD-4A8F-43F8-9C85-DCABCF5E39E4}"/>
              </a:ext>
            </a:extLst>
          </p:cNvPr>
          <p:cNvSpPr>
            <a:spLocks noGrp="1"/>
          </p:cNvSpPr>
          <p:nvPr>
            <p:ph type="title"/>
          </p:nvPr>
        </p:nvSpPr>
        <p:spPr/>
        <p:txBody>
          <a:bodyPr/>
          <a:lstStyle/>
          <a:p>
            <a:r>
              <a:rPr lang="en-US" altLang="zh-CN" b="1"/>
              <a:t>3</a:t>
            </a:r>
            <a:r>
              <a:rPr lang="zh-CN" altLang="en-US" b="1"/>
              <a:t>．</a:t>
            </a:r>
            <a:r>
              <a:rPr lang="en-US" altLang="zh-CN" b="1"/>
              <a:t>AND</a:t>
            </a:r>
            <a:r>
              <a:rPr lang="zh-CN" altLang="en-US" b="1"/>
              <a:t>型信号量</a:t>
            </a:r>
            <a:endParaRPr lang="zh-CN" altLang="en-US"/>
          </a:p>
        </p:txBody>
      </p:sp>
      <p:sp>
        <p:nvSpPr>
          <p:cNvPr id="157699" name="内容占位符 2">
            <a:extLst>
              <a:ext uri="{FF2B5EF4-FFF2-40B4-BE49-F238E27FC236}">
                <a16:creationId xmlns:a16="http://schemas.microsoft.com/office/drawing/2014/main" id="{40C393F7-A678-42A2-964A-9768226E8ACA}"/>
              </a:ext>
            </a:extLst>
          </p:cNvPr>
          <p:cNvSpPr>
            <a:spLocks noGrp="1"/>
          </p:cNvSpPr>
          <p:nvPr>
            <p:ph idx="1"/>
          </p:nvPr>
        </p:nvSpPr>
        <p:spPr/>
        <p:txBody>
          <a:bodyPr/>
          <a:lstStyle/>
          <a:p>
            <a:r>
              <a:rPr lang="zh-CN" altLang="en-US" dirty="0"/>
              <a:t>如果一个进程需要事先获得一个或多个共享资源后才能执行任务。例如：</a:t>
            </a:r>
            <a:endParaRPr lang="en-US" altLang="zh-CN" dirty="0"/>
          </a:p>
          <a:p>
            <a:pPr lvl="3">
              <a:buFont typeface="Wingdings 2" panose="05020102010507070707" pitchFamily="18" charset="2"/>
              <a:buNone/>
            </a:pPr>
            <a:r>
              <a:rPr lang="en-US" altLang="zh-CN" dirty="0"/>
              <a:t>   </a:t>
            </a:r>
            <a:r>
              <a:rPr lang="en-US" altLang="zh-CN" sz="2400" dirty="0"/>
              <a:t>process A:                 process B:   </a:t>
            </a:r>
          </a:p>
          <a:p>
            <a:pPr lvl="3">
              <a:buFont typeface="Wingdings 2" panose="05020102010507070707" pitchFamily="18" charset="2"/>
              <a:buNone/>
            </a:pPr>
            <a:r>
              <a:rPr lang="en-US" altLang="zh-CN" sz="2400" dirty="0"/>
              <a:t>   wait(</a:t>
            </a:r>
            <a:r>
              <a:rPr lang="en-US" altLang="zh-CN" sz="2400" dirty="0" err="1"/>
              <a:t>Dmutex</a:t>
            </a:r>
            <a:r>
              <a:rPr lang="en-US" altLang="zh-CN" sz="2400" dirty="0"/>
              <a:t>);            wait(</a:t>
            </a:r>
            <a:r>
              <a:rPr lang="en-US" altLang="zh-CN" sz="2400" dirty="0" err="1"/>
              <a:t>Emutex</a:t>
            </a:r>
            <a:r>
              <a:rPr lang="en-US" altLang="zh-CN" sz="2400" dirty="0"/>
              <a:t>);</a:t>
            </a:r>
          </a:p>
          <a:p>
            <a:pPr lvl="3">
              <a:buFont typeface="Wingdings 2" panose="05020102010507070707" pitchFamily="18" charset="2"/>
              <a:buNone/>
            </a:pPr>
            <a:r>
              <a:rPr lang="en-US" altLang="zh-CN" sz="2400" dirty="0"/>
              <a:t>   wait(</a:t>
            </a:r>
            <a:r>
              <a:rPr lang="en-US" altLang="zh-CN" sz="2400" dirty="0" err="1"/>
              <a:t>Emutex</a:t>
            </a:r>
            <a:r>
              <a:rPr lang="en-US" altLang="zh-CN" sz="2400" dirty="0"/>
              <a:t>);             wait(</a:t>
            </a:r>
            <a:r>
              <a:rPr lang="en-US" altLang="zh-CN" sz="2400" dirty="0" err="1"/>
              <a:t>Dmutex</a:t>
            </a:r>
            <a:r>
              <a:rPr lang="en-US" altLang="zh-CN" sz="2400" dirty="0"/>
              <a:t>);</a:t>
            </a:r>
          </a:p>
          <a:p>
            <a:pPr lvl="3">
              <a:buFont typeface="Wingdings 2" panose="05020102010507070707" pitchFamily="18" charset="2"/>
              <a:buNone/>
            </a:pPr>
            <a:endParaRPr lang="en-US" altLang="zh-CN" sz="2400" dirty="0"/>
          </a:p>
          <a:p>
            <a:r>
              <a:rPr lang="zh-CN" altLang="en-US" dirty="0"/>
              <a:t>进程</a:t>
            </a:r>
            <a:r>
              <a:rPr lang="en-US" altLang="zh-CN" dirty="0"/>
              <a:t>A</a:t>
            </a:r>
            <a:r>
              <a:rPr lang="zh-CN" altLang="en-US" dirty="0"/>
              <a:t>和进程</a:t>
            </a:r>
            <a:r>
              <a:rPr lang="en-US" altLang="zh-CN" dirty="0"/>
              <a:t>B</a:t>
            </a:r>
            <a:r>
              <a:rPr lang="zh-CN" altLang="en-US" dirty="0"/>
              <a:t>可能会进入</a:t>
            </a:r>
            <a:r>
              <a:rPr lang="zh-CN" altLang="en-US" dirty="0">
                <a:solidFill>
                  <a:srgbClr val="C00000"/>
                </a:solidFill>
              </a:rPr>
              <a:t>死锁</a:t>
            </a:r>
            <a:r>
              <a:rPr lang="zh-CN" altLang="en-US" dirty="0"/>
              <a:t>状态。</a:t>
            </a:r>
            <a:endParaRPr lang="en-US" altLang="zh-CN" dirty="0"/>
          </a:p>
        </p:txBody>
      </p:sp>
      <p:pic>
        <p:nvPicPr>
          <p:cNvPr id="2" name="图片 1">
            <a:extLst>
              <a:ext uri="{FF2B5EF4-FFF2-40B4-BE49-F238E27FC236}">
                <a16:creationId xmlns:a16="http://schemas.microsoft.com/office/drawing/2014/main" id="{4539FDC7-59C5-4B69-AC61-105A95380C16}"/>
              </a:ext>
            </a:extLst>
          </p:cNvPr>
          <p:cNvPicPr>
            <a:picLocks noChangeAspect="1"/>
          </p:cNvPicPr>
          <p:nvPr/>
        </p:nvPicPr>
        <p:blipFill>
          <a:blip r:embed="rId3"/>
          <a:stretch>
            <a:fillRect/>
          </a:stretch>
        </p:blipFill>
        <p:spPr>
          <a:xfrm>
            <a:off x="1180536" y="4822497"/>
            <a:ext cx="6687964" cy="164671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699">
                                            <p:txEl>
                                              <p:pRg st="5" end="5"/>
                                            </p:txEl>
                                          </p:spTgt>
                                        </p:tgtEl>
                                        <p:attrNameLst>
                                          <p:attrName>style.visibility</p:attrName>
                                        </p:attrNameLst>
                                      </p:cBhvr>
                                      <p:to>
                                        <p:strVal val="visible"/>
                                      </p:to>
                                    </p:set>
                                    <p:animEffect transition="in" filter="fade">
                                      <p:cBhvr>
                                        <p:cTn id="7" dur="500"/>
                                        <p:tgtEl>
                                          <p:spTgt spid="15769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60B3371-2ECA-4D2F-829E-F128E662EC0F}"/>
              </a:ext>
            </a:extLst>
          </p:cNvPr>
          <p:cNvSpPr>
            <a:spLocks noGrp="1" noRot="1" noChangeArrowheads="1"/>
          </p:cNvSpPr>
          <p:nvPr>
            <p:ph type="title"/>
          </p:nvPr>
        </p:nvSpPr>
        <p:spPr>
          <a:xfrm>
            <a:off x="914400" y="381000"/>
            <a:ext cx="7793038" cy="1143000"/>
          </a:xfrm>
        </p:spPr>
        <p:txBody>
          <a:bodyPr/>
          <a:lstStyle/>
          <a:p>
            <a:r>
              <a:rPr lang="en-US" altLang="zh-CN" b="1"/>
              <a:t>3</a:t>
            </a:r>
            <a:r>
              <a:rPr lang="zh-CN" altLang="en-US" b="1"/>
              <a:t>．</a:t>
            </a:r>
            <a:r>
              <a:rPr lang="en-US" altLang="zh-CN" b="1"/>
              <a:t>AND</a:t>
            </a:r>
            <a:r>
              <a:rPr lang="zh-CN" altLang="en-US" b="1"/>
              <a:t>型信号量</a:t>
            </a:r>
          </a:p>
        </p:txBody>
      </p:sp>
      <p:sp>
        <p:nvSpPr>
          <p:cNvPr id="407555" name="Rectangle 3">
            <a:extLst>
              <a:ext uri="{FF2B5EF4-FFF2-40B4-BE49-F238E27FC236}">
                <a16:creationId xmlns:a16="http://schemas.microsoft.com/office/drawing/2014/main" id="{0371BBAF-D4F2-484B-9A86-5B402460B8B9}"/>
              </a:ext>
            </a:extLst>
          </p:cNvPr>
          <p:cNvSpPr>
            <a:spLocks noGrp="1" noRot="1" noChangeArrowheads="1"/>
          </p:cNvSpPr>
          <p:nvPr>
            <p:ph type="body" idx="1"/>
          </p:nvPr>
        </p:nvSpPr>
        <p:spPr>
          <a:xfrm>
            <a:off x="304800" y="1600200"/>
            <a:ext cx="8610600" cy="4953000"/>
          </a:xfrm>
        </p:spPr>
        <p:txBody>
          <a:bodyPr/>
          <a:lstStyle/>
          <a:p>
            <a:pPr>
              <a:lnSpc>
                <a:spcPct val="110000"/>
              </a:lnSpc>
              <a:defRPr/>
            </a:pPr>
            <a:r>
              <a:rPr lang="en-US" altLang="zh-CN" sz="2800" b="1" dirty="0">
                <a:solidFill>
                  <a:srgbClr val="0000CC"/>
                </a:solidFill>
                <a:effectLst>
                  <a:outerShdw blurRad="38100" dist="38100" dir="2700000" algn="tl">
                    <a:srgbClr val="C0C0C0"/>
                  </a:outerShdw>
                </a:effectLst>
              </a:rPr>
              <a:t>AND</a:t>
            </a:r>
            <a:r>
              <a:rPr lang="zh-CN" altLang="en-US" sz="2800" b="1" dirty="0">
                <a:solidFill>
                  <a:srgbClr val="0000CC"/>
                </a:solidFill>
                <a:effectLst>
                  <a:outerShdw blurRad="38100" dist="38100" dir="2700000" algn="tl">
                    <a:srgbClr val="C0C0C0"/>
                  </a:outerShdw>
                </a:effectLst>
              </a:rPr>
              <a:t>同步机制的基本思想</a:t>
            </a:r>
            <a:r>
              <a:rPr lang="zh-CN" altLang="en-US" sz="2800" dirty="0"/>
              <a:t>：</a:t>
            </a:r>
            <a:r>
              <a:rPr lang="zh-CN" altLang="en-US" sz="2800" b="1" dirty="0"/>
              <a:t>将进程在整个运行过程中需要的所有资源，一次性全都地分配给进程，待进程使用完后再一起释放。只要尚有一个资源未能分配给进程，其它所有可能为之分配的资源，也不分配给他。 </a:t>
            </a:r>
          </a:p>
          <a:p>
            <a:pPr>
              <a:lnSpc>
                <a:spcPct val="110000"/>
              </a:lnSpc>
              <a:defRPr/>
            </a:pPr>
            <a:r>
              <a:rPr lang="zh-CN" altLang="en-US" sz="2800" b="1" dirty="0">
                <a:solidFill>
                  <a:srgbClr val="0000CC"/>
                </a:solidFill>
                <a:effectLst>
                  <a:outerShdw blurRad="38100" dist="38100" dir="2700000" algn="tl">
                    <a:srgbClr val="C0C0C0"/>
                  </a:outerShdw>
                </a:effectLst>
              </a:rPr>
              <a:t>原子操作</a:t>
            </a:r>
            <a:r>
              <a:rPr lang="zh-CN" altLang="en-US" sz="2800" b="1" dirty="0"/>
              <a:t>：所有资源要么全部分配到进程，要么一个也不分配 </a:t>
            </a:r>
            <a:r>
              <a:rPr lang="en-US" altLang="zh-CN" sz="2800" b="1" dirty="0"/>
              <a:t>.</a:t>
            </a:r>
          </a:p>
          <a:p>
            <a:pPr>
              <a:lnSpc>
                <a:spcPct val="110000"/>
              </a:lnSpc>
              <a:defRPr/>
            </a:pPr>
            <a:r>
              <a:rPr lang="zh-CN" altLang="en-US" sz="2800" b="1" dirty="0">
                <a:solidFill>
                  <a:srgbClr val="FF0000"/>
                </a:solidFill>
              </a:rPr>
              <a:t>在</a:t>
            </a:r>
            <a:r>
              <a:rPr lang="en-US" altLang="zh-CN" sz="2800" b="1" dirty="0">
                <a:solidFill>
                  <a:srgbClr val="FF0000"/>
                </a:solidFill>
              </a:rPr>
              <a:t>wait</a:t>
            </a:r>
            <a:r>
              <a:rPr lang="zh-CN" altLang="en-US" sz="2800" b="1" dirty="0">
                <a:solidFill>
                  <a:srgbClr val="FF0000"/>
                </a:solidFill>
              </a:rPr>
              <a:t>操作中，增加了一个</a:t>
            </a:r>
            <a:r>
              <a:rPr lang="zh-CN" altLang="en-US" sz="2800" b="1" dirty="0">
                <a:solidFill>
                  <a:srgbClr val="FF0000"/>
                </a:solidFill>
                <a:latin typeface="Courier New"/>
              </a:rPr>
              <a:t>“</a:t>
            </a:r>
            <a:r>
              <a:rPr lang="en-US" altLang="zh-CN" sz="2800" b="1" dirty="0">
                <a:solidFill>
                  <a:srgbClr val="FF0000"/>
                </a:solidFill>
              </a:rPr>
              <a:t>AND</a:t>
            </a:r>
            <a:r>
              <a:rPr lang="en-US" altLang="zh-CN" sz="2800" b="1" dirty="0">
                <a:solidFill>
                  <a:srgbClr val="FF0000"/>
                </a:solidFill>
                <a:latin typeface="Courier New"/>
              </a:rPr>
              <a:t>”</a:t>
            </a:r>
            <a:r>
              <a:rPr lang="zh-CN" altLang="en-US" sz="2800" b="1" dirty="0">
                <a:solidFill>
                  <a:srgbClr val="FF0000"/>
                </a:solidFill>
              </a:rPr>
              <a:t>条件，故称为</a:t>
            </a:r>
            <a:r>
              <a:rPr lang="en-US" altLang="zh-CN" sz="2800" b="1" dirty="0">
                <a:solidFill>
                  <a:srgbClr val="FF0000"/>
                </a:solidFill>
              </a:rPr>
              <a:t>AND</a:t>
            </a:r>
            <a:r>
              <a:rPr lang="zh-CN" altLang="en-US" sz="2800" b="1" dirty="0">
                <a:solidFill>
                  <a:srgbClr val="FF0000"/>
                </a:solidFill>
              </a:rPr>
              <a:t>同步，或称为</a:t>
            </a:r>
            <a:r>
              <a:rPr lang="zh-CN" altLang="en-US" sz="2800" b="1" i="1" u="sng" dirty="0">
                <a:solidFill>
                  <a:srgbClr val="0066FF"/>
                </a:solidFill>
                <a:effectLst>
                  <a:outerShdw blurRad="38100" dist="38100" dir="2700000" algn="tl">
                    <a:srgbClr val="C0C0C0"/>
                  </a:outerShdw>
                </a:effectLst>
              </a:rPr>
              <a:t>同时</a:t>
            </a:r>
            <a:r>
              <a:rPr lang="en-US" altLang="zh-CN" sz="2800" b="1" i="1" u="sng" dirty="0">
                <a:solidFill>
                  <a:srgbClr val="0066FF"/>
                </a:solidFill>
                <a:effectLst>
                  <a:outerShdw blurRad="38100" dist="38100" dir="2700000" algn="tl">
                    <a:srgbClr val="C0C0C0"/>
                  </a:outerShdw>
                </a:effectLst>
              </a:rPr>
              <a:t>wait</a:t>
            </a:r>
            <a:r>
              <a:rPr lang="zh-CN" altLang="en-US" sz="2800" b="1" dirty="0">
                <a:solidFill>
                  <a:srgbClr val="FF0000"/>
                </a:solidFill>
                <a:effectLst>
                  <a:outerShdw blurRad="38100" dist="38100" dir="2700000" algn="tl">
                    <a:srgbClr val="C0C0C0"/>
                  </a:outerShdw>
                </a:effectLst>
              </a:rPr>
              <a:t>操作</a:t>
            </a:r>
            <a:r>
              <a:rPr lang="en-US" altLang="zh-CN" sz="2800" b="1" dirty="0">
                <a:solidFill>
                  <a:srgbClr val="FF0000"/>
                </a:solidFill>
                <a:effectLst>
                  <a:outerShdw blurRad="38100" dist="38100" dir="2700000" algn="tl">
                    <a:srgbClr val="C0C0C0"/>
                  </a:outerShdw>
                </a:effectLst>
              </a:rPr>
              <a:t>.</a:t>
            </a:r>
            <a:r>
              <a:rPr lang="en-US" altLang="zh-CN" sz="2800" b="1" dirty="0">
                <a:solidFill>
                  <a:srgbClr val="FF0000"/>
                </a:solidFil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EA5761D-E6F6-467A-9474-02DC1B004A41}"/>
              </a:ext>
            </a:extLst>
          </p:cNvPr>
          <p:cNvSpPr>
            <a:spLocks noGrp="1" noChangeArrowheads="1"/>
          </p:cNvSpPr>
          <p:nvPr>
            <p:ph type="title"/>
          </p:nvPr>
        </p:nvSpPr>
        <p:spPr/>
        <p:txBody>
          <a:bodyPr/>
          <a:lstStyle/>
          <a:p>
            <a:r>
              <a:rPr lang="zh-CN" altLang="en-US"/>
              <a:t>进程概念让许多事情豁然开朗</a:t>
            </a:r>
          </a:p>
        </p:txBody>
      </p:sp>
      <p:pic>
        <p:nvPicPr>
          <p:cNvPr id="69646" name="Picture 14">
            <a:extLst>
              <a:ext uri="{FF2B5EF4-FFF2-40B4-BE49-F238E27FC236}">
                <a16:creationId xmlns:a16="http://schemas.microsoft.com/office/drawing/2014/main" id="{788E9223-44AA-40C3-9C7A-3F8228B6B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138" y="0"/>
            <a:ext cx="1058862" cy="1066800"/>
          </a:xfrm>
          <a:prstGeom prst="rect">
            <a:avLst/>
          </a:prstGeom>
          <a:noFill/>
          <a:extLst>
            <a:ext uri="{909E8E84-426E-40DD-AFC4-6F175D3DCCD1}">
              <a14:hiddenFill xmlns:a14="http://schemas.microsoft.com/office/drawing/2010/main">
                <a:solidFill>
                  <a:srgbClr val="FFFFFF"/>
                </a:solidFill>
              </a14:hiddenFill>
            </a:ext>
          </a:extLst>
        </p:spPr>
      </p:pic>
      <p:sp>
        <p:nvSpPr>
          <p:cNvPr id="69648" name="Rectangle 16">
            <a:extLst>
              <a:ext uri="{FF2B5EF4-FFF2-40B4-BE49-F238E27FC236}">
                <a16:creationId xmlns:a16="http://schemas.microsoft.com/office/drawing/2014/main" id="{0A146D63-D9BA-4E50-BE2D-63B90933235D}"/>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a:solidFill>
                  <a:srgbClr val="FF0000"/>
                </a:solidFill>
              </a:rPr>
              <a:t>进程是程序的一次执行。</a:t>
            </a:r>
          </a:p>
        </p:txBody>
      </p:sp>
      <p:sp>
        <p:nvSpPr>
          <p:cNvPr id="69649" name="Rectangle 17">
            <a:extLst>
              <a:ext uri="{FF2B5EF4-FFF2-40B4-BE49-F238E27FC236}">
                <a16:creationId xmlns:a16="http://schemas.microsoft.com/office/drawing/2014/main" id="{51E856E1-755B-4186-B472-78F9C01DBCD2}"/>
              </a:ext>
            </a:extLst>
          </p:cNvPr>
          <p:cNvSpPr>
            <a:spLocks noChangeArrowheads="1"/>
          </p:cNvSpPr>
          <p:nvPr/>
        </p:nvSpPr>
        <p:spPr bwMode="auto">
          <a:xfrm>
            <a:off x="685800" y="37830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solidFill>
                  <a:srgbClr val="FF0000"/>
                </a:solidFill>
              </a:rPr>
              <a:t>进程是执行中的程序。</a:t>
            </a:r>
          </a:p>
        </p:txBody>
      </p:sp>
      <p:grpSp>
        <p:nvGrpSpPr>
          <p:cNvPr id="69665" name="Group 33">
            <a:extLst>
              <a:ext uri="{FF2B5EF4-FFF2-40B4-BE49-F238E27FC236}">
                <a16:creationId xmlns:a16="http://schemas.microsoft.com/office/drawing/2014/main" id="{402F6BD7-A792-46D8-A896-57488C8E5AB4}"/>
              </a:ext>
            </a:extLst>
          </p:cNvPr>
          <p:cNvGrpSpPr>
            <a:grpSpLocks/>
          </p:cNvGrpSpPr>
          <p:nvPr/>
        </p:nvGrpSpPr>
        <p:grpSpPr bwMode="auto">
          <a:xfrm>
            <a:off x="762000" y="1752600"/>
            <a:ext cx="7467600" cy="2635250"/>
            <a:chOff x="480" y="1104"/>
            <a:chExt cx="4704" cy="1660"/>
          </a:xfrm>
        </p:grpSpPr>
        <p:grpSp>
          <p:nvGrpSpPr>
            <p:cNvPr id="69664" name="Group 32">
              <a:extLst>
                <a:ext uri="{FF2B5EF4-FFF2-40B4-BE49-F238E27FC236}">
                  <a16:creationId xmlns:a16="http://schemas.microsoft.com/office/drawing/2014/main" id="{92E41C54-B23C-45B9-9B0A-56989D609466}"/>
                </a:ext>
              </a:extLst>
            </p:cNvPr>
            <p:cNvGrpSpPr>
              <a:grpSpLocks/>
            </p:cNvGrpSpPr>
            <p:nvPr/>
          </p:nvGrpSpPr>
          <p:grpSpPr bwMode="auto">
            <a:xfrm>
              <a:off x="3120" y="1104"/>
              <a:ext cx="2064" cy="1660"/>
              <a:chOff x="3120" y="1104"/>
              <a:chExt cx="2064" cy="1660"/>
            </a:xfrm>
          </p:grpSpPr>
          <p:sp>
            <p:nvSpPr>
              <p:cNvPr id="69651" name="Rectangle 19">
                <a:extLst>
                  <a:ext uri="{FF2B5EF4-FFF2-40B4-BE49-F238E27FC236}">
                    <a16:creationId xmlns:a16="http://schemas.microsoft.com/office/drawing/2014/main" id="{F0D8E8DC-308B-4322-94A1-C235F936DC8F}"/>
                  </a:ext>
                </a:extLst>
              </p:cNvPr>
              <p:cNvSpPr>
                <a:spLocks noChangeArrowheads="1"/>
              </p:cNvSpPr>
              <p:nvPr/>
            </p:nvSpPr>
            <p:spPr bwMode="auto">
              <a:xfrm>
                <a:off x="3744" y="1104"/>
                <a:ext cx="1440" cy="1632"/>
              </a:xfrm>
              <a:prstGeom prst="rect">
                <a:avLst/>
              </a:prstGeom>
              <a:noFill/>
              <a:ln w="19050">
                <a:solidFill>
                  <a:srgbClr val="0F0C19"/>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solidFill>
                    <a:srgbClr val="0F0C19"/>
                  </a:solidFill>
                  <a:latin typeface="Comic Sans MS" panose="030F0702030302020204" pitchFamily="66" charset="0"/>
                </a:endParaRPr>
              </a:p>
            </p:txBody>
          </p:sp>
          <p:sp>
            <p:nvSpPr>
              <p:cNvPr id="69652" name="Text Box 20">
                <a:extLst>
                  <a:ext uri="{FF2B5EF4-FFF2-40B4-BE49-F238E27FC236}">
                    <a16:creationId xmlns:a16="http://schemas.microsoft.com/office/drawing/2014/main" id="{FAACFFB8-43BC-4A11-AC06-769F5809CE32}"/>
                  </a:ext>
                </a:extLst>
              </p:cNvPr>
              <p:cNvSpPr txBox="1">
                <a:spLocks noChangeArrowheads="1"/>
              </p:cNvSpPr>
              <p:nvPr/>
            </p:nvSpPr>
            <p:spPr bwMode="auto">
              <a:xfrm>
                <a:off x="3120" y="1170"/>
                <a:ext cx="730" cy="1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b="1">
                    <a:solidFill>
                      <a:schemeClr val="accent2"/>
                    </a:solidFill>
                    <a:latin typeface="Tahoma" panose="020B0604030504040204" pitchFamily="34" charset="0"/>
                  </a:rPr>
                  <a:t>Stack</a:t>
                </a:r>
              </a:p>
              <a:p>
                <a:pPr algn="ctr"/>
                <a:endParaRPr lang="en-US" altLang="zh-CN" sz="2000" b="1">
                  <a:solidFill>
                    <a:schemeClr val="accent2"/>
                  </a:solidFill>
                  <a:latin typeface="Tahoma" panose="020B0604030504040204" pitchFamily="34" charset="0"/>
                </a:endParaRPr>
              </a:p>
              <a:p>
                <a:pPr algn="ctr"/>
                <a:endParaRPr lang="en-US" altLang="zh-CN" sz="2000" b="1">
                  <a:solidFill>
                    <a:schemeClr val="accent2"/>
                  </a:solidFill>
                  <a:latin typeface="Tahoma" panose="020B0604030504040204" pitchFamily="34" charset="0"/>
                </a:endParaRPr>
              </a:p>
              <a:p>
                <a:pPr algn="ctr"/>
                <a:r>
                  <a:rPr lang="en-US" altLang="zh-CN" sz="2000" b="1">
                    <a:solidFill>
                      <a:schemeClr val="accent2"/>
                    </a:solidFill>
                    <a:latin typeface="Tahoma" panose="020B0604030504040204" pitchFamily="34" charset="0"/>
                  </a:rPr>
                  <a:t>Heap</a:t>
                </a:r>
              </a:p>
              <a:p>
                <a:pPr algn="ctr"/>
                <a:endParaRPr lang="en-US" altLang="zh-CN" sz="2000" b="1">
                  <a:solidFill>
                    <a:schemeClr val="accent2"/>
                  </a:solidFill>
                  <a:latin typeface="Tahoma" panose="020B0604030504040204" pitchFamily="34" charset="0"/>
                </a:endParaRPr>
              </a:p>
              <a:p>
                <a:pPr algn="ctr"/>
                <a:r>
                  <a:rPr lang="en-US" altLang="zh-CN" sz="2000" b="1">
                    <a:solidFill>
                      <a:schemeClr val="accent2"/>
                    </a:solidFill>
                    <a:latin typeface="Tahoma" panose="020B0604030504040204" pitchFamily="34" charset="0"/>
                  </a:rPr>
                  <a:t>Data</a:t>
                </a:r>
              </a:p>
              <a:p>
                <a:pPr algn="ctr"/>
                <a:endParaRPr lang="en-US" altLang="zh-CN" sz="2000" b="1">
                  <a:solidFill>
                    <a:schemeClr val="accent2"/>
                  </a:solidFill>
                  <a:latin typeface="Tahoma" panose="020B0604030504040204" pitchFamily="34" charset="0"/>
                </a:endParaRPr>
              </a:p>
              <a:p>
                <a:pPr algn="ctr"/>
                <a:r>
                  <a:rPr lang="en-US" altLang="zh-CN" sz="2000" b="1">
                    <a:solidFill>
                      <a:schemeClr val="accent2"/>
                    </a:solidFill>
                    <a:latin typeface="Tahoma" panose="020B0604030504040204" pitchFamily="34" charset="0"/>
                  </a:rPr>
                  <a:t>Code</a:t>
                </a:r>
              </a:p>
            </p:txBody>
          </p:sp>
          <p:sp>
            <p:nvSpPr>
              <p:cNvPr id="69653" name="Line 21">
                <a:extLst>
                  <a:ext uri="{FF2B5EF4-FFF2-40B4-BE49-F238E27FC236}">
                    <a16:creationId xmlns:a16="http://schemas.microsoft.com/office/drawing/2014/main" id="{4F52026F-8AAF-41E3-B0D5-574A566EEE0C}"/>
                  </a:ext>
                </a:extLst>
              </p:cNvPr>
              <p:cNvSpPr>
                <a:spLocks noChangeShapeType="1"/>
              </p:cNvSpPr>
              <p:nvPr/>
            </p:nvSpPr>
            <p:spPr bwMode="auto">
              <a:xfrm>
                <a:off x="3744" y="1392"/>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4" name="Line 22">
                <a:extLst>
                  <a:ext uri="{FF2B5EF4-FFF2-40B4-BE49-F238E27FC236}">
                    <a16:creationId xmlns:a16="http://schemas.microsoft.com/office/drawing/2014/main" id="{AEFC9974-511B-4E9E-B502-CA3B8E92A4E4}"/>
                  </a:ext>
                </a:extLst>
              </p:cNvPr>
              <p:cNvSpPr>
                <a:spLocks noChangeShapeType="1"/>
              </p:cNvSpPr>
              <p:nvPr/>
            </p:nvSpPr>
            <p:spPr bwMode="auto">
              <a:xfrm>
                <a:off x="3744" y="1776"/>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5" name="Line 23">
                <a:extLst>
                  <a:ext uri="{FF2B5EF4-FFF2-40B4-BE49-F238E27FC236}">
                    <a16:creationId xmlns:a16="http://schemas.microsoft.com/office/drawing/2014/main" id="{998988EC-3A1B-4AD6-8FE2-312EB28A0F20}"/>
                  </a:ext>
                </a:extLst>
              </p:cNvPr>
              <p:cNvSpPr>
                <a:spLocks noChangeShapeType="1"/>
              </p:cNvSpPr>
              <p:nvPr/>
            </p:nvSpPr>
            <p:spPr bwMode="auto">
              <a:xfrm>
                <a:off x="4080" y="1392"/>
                <a:ext cx="0" cy="192"/>
              </a:xfrm>
              <a:prstGeom prst="line">
                <a:avLst/>
              </a:prstGeom>
              <a:noFill/>
              <a:ln w="19050">
                <a:solidFill>
                  <a:srgbClr val="0F0C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6" name="Line 24">
                <a:extLst>
                  <a:ext uri="{FF2B5EF4-FFF2-40B4-BE49-F238E27FC236}">
                    <a16:creationId xmlns:a16="http://schemas.microsoft.com/office/drawing/2014/main" id="{668D3458-E6EA-4383-8B85-3D7830E6C24C}"/>
                  </a:ext>
                </a:extLst>
              </p:cNvPr>
              <p:cNvSpPr>
                <a:spLocks noChangeShapeType="1"/>
              </p:cNvSpPr>
              <p:nvPr/>
            </p:nvSpPr>
            <p:spPr bwMode="auto">
              <a:xfrm flipV="1">
                <a:off x="4608" y="1536"/>
                <a:ext cx="0" cy="240"/>
              </a:xfrm>
              <a:prstGeom prst="line">
                <a:avLst/>
              </a:prstGeom>
              <a:noFill/>
              <a:ln w="19050">
                <a:solidFill>
                  <a:srgbClr val="0F0C1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7" name="Line 25">
                <a:extLst>
                  <a:ext uri="{FF2B5EF4-FFF2-40B4-BE49-F238E27FC236}">
                    <a16:creationId xmlns:a16="http://schemas.microsoft.com/office/drawing/2014/main" id="{13ED4C6A-BE31-4411-B862-9F901C390BC9}"/>
                  </a:ext>
                </a:extLst>
              </p:cNvPr>
              <p:cNvSpPr>
                <a:spLocks noChangeShapeType="1"/>
              </p:cNvSpPr>
              <p:nvPr/>
            </p:nvSpPr>
            <p:spPr bwMode="auto">
              <a:xfrm>
                <a:off x="3744" y="2064"/>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8" name="Line 26">
                <a:extLst>
                  <a:ext uri="{FF2B5EF4-FFF2-40B4-BE49-F238E27FC236}">
                    <a16:creationId xmlns:a16="http://schemas.microsoft.com/office/drawing/2014/main" id="{6DC55B31-4FB2-4F90-9B71-3698CD198C97}"/>
                  </a:ext>
                </a:extLst>
              </p:cNvPr>
              <p:cNvSpPr>
                <a:spLocks noChangeShapeType="1"/>
              </p:cNvSpPr>
              <p:nvPr/>
            </p:nvSpPr>
            <p:spPr bwMode="auto">
              <a:xfrm>
                <a:off x="3744" y="2400"/>
                <a:ext cx="1440" cy="0"/>
              </a:xfrm>
              <a:prstGeom prst="line">
                <a:avLst/>
              </a:prstGeom>
              <a:noFill/>
              <a:ln w="19050">
                <a:solidFill>
                  <a:srgbClr val="0F0C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9" name="Text Box 27">
                <a:extLst>
                  <a:ext uri="{FF2B5EF4-FFF2-40B4-BE49-F238E27FC236}">
                    <a16:creationId xmlns:a16="http://schemas.microsoft.com/office/drawing/2014/main" id="{2D873FEE-4AF8-4FCC-AD43-D94CB46938DE}"/>
                  </a:ext>
                </a:extLst>
              </p:cNvPr>
              <p:cNvSpPr txBox="1">
                <a:spLocks noChangeArrowheads="1"/>
              </p:cNvSpPr>
              <p:nvPr/>
            </p:nvSpPr>
            <p:spPr bwMode="auto">
              <a:xfrm>
                <a:off x="4087" y="2102"/>
                <a:ext cx="5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b="1">
                    <a:solidFill>
                      <a:srgbClr val="0F0C19"/>
                    </a:solidFill>
                    <a:latin typeface="Tahoma" panose="020B0604030504040204" pitchFamily="34" charset="0"/>
                  </a:rPr>
                  <a:t>int c;</a:t>
                </a:r>
              </a:p>
            </p:txBody>
          </p:sp>
          <p:sp>
            <p:nvSpPr>
              <p:cNvPr id="69660" name="Text Box 28">
                <a:extLst>
                  <a:ext uri="{FF2B5EF4-FFF2-40B4-BE49-F238E27FC236}">
                    <a16:creationId xmlns:a16="http://schemas.microsoft.com/office/drawing/2014/main" id="{12588401-09CC-4808-A65C-5C1385F3B8F9}"/>
                  </a:ext>
                </a:extLst>
              </p:cNvPr>
              <p:cNvSpPr txBox="1">
                <a:spLocks noChangeArrowheads="1"/>
              </p:cNvSpPr>
              <p:nvPr/>
            </p:nvSpPr>
            <p:spPr bwMode="auto">
              <a:xfrm>
                <a:off x="4043" y="2447"/>
                <a:ext cx="66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b="1">
                    <a:solidFill>
                      <a:srgbClr val="0F0C19"/>
                    </a:solidFill>
                    <a:latin typeface="Tahoma" panose="020B0604030504040204" pitchFamily="34" charset="0"/>
                  </a:rPr>
                  <a:t>main()</a:t>
                </a:r>
              </a:p>
            </p:txBody>
          </p:sp>
        </p:grpSp>
        <p:grpSp>
          <p:nvGrpSpPr>
            <p:cNvPr id="69663" name="Group 31">
              <a:extLst>
                <a:ext uri="{FF2B5EF4-FFF2-40B4-BE49-F238E27FC236}">
                  <a16:creationId xmlns:a16="http://schemas.microsoft.com/office/drawing/2014/main" id="{6F01318A-A59D-4A7B-85CE-1CA39EF69CF1}"/>
                </a:ext>
              </a:extLst>
            </p:cNvPr>
            <p:cNvGrpSpPr>
              <a:grpSpLocks/>
            </p:cNvGrpSpPr>
            <p:nvPr/>
          </p:nvGrpSpPr>
          <p:grpSpPr bwMode="auto">
            <a:xfrm>
              <a:off x="480" y="1248"/>
              <a:ext cx="2016" cy="1008"/>
              <a:chOff x="480" y="1248"/>
              <a:chExt cx="2016" cy="1008"/>
            </a:xfrm>
          </p:grpSpPr>
          <p:sp>
            <p:nvSpPr>
              <p:cNvPr id="69650" name="Rectangle 18">
                <a:extLst>
                  <a:ext uri="{FF2B5EF4-FFF2-40B4-BE49-F238E27FC236}">
                    <a16:creationId xmlns:a16="http://schemas.microsoft.com/office/drawing/2014/main" id="{76D7D44C-F08E-495C-A96B-142AEBB1F6C8}"/>
                  </a:ext>
                </a:extLst>
              </p:cNvPr>
              <p:cNvSpPr>
                <a:spLocks noChangeArrowheads="1"/>
              </p:cNvSpPr>
              <p:nvPr/>
            </p:nvSpPr>
            <p:spPr bwMode="auto">
              <a:xfrm>
                <a:off x="480" y="1248"/>
                <a:ext cx="2016" cy="1008"/>
              </a:xfrm>
              <a:prstGeom prst="rect">
                <a:avLst/>
              </a:prstGeom>
              <a:noFill/>
              <a:ln w="19050">
                <a:solidFill>
                  <a:srgbClr val="0F0C19"/>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4400">
                  <a:solidFill>
                    <a:srgbClr val="0F0C19"/>
                  </a:solidFill>
                  <a:latin typeface="Comic Sans MS" panose="030F0702030302020204" pitchFamily="66" charset="0"/>
                </a:endParaRPr>
              </a:p>
            </p:txBody>
          </p:sp>
          <p:sp>
            <p:nvSpPr>
              <p:cNvPr id="69661" name="Text Box 29">
                <a:extLst>
                  <a:ext uri="{FF2B5EF4-FFF2-40B4-BE49-F238E27FC236}">
                    <a16:creationId xmlns:a16="http://schemas.microsoft.com/office/drawing/2014/main" id="{E1366A3E-58FD-4D1D-B07C-5235B9187C0D}"/>
                  </a:ext>
                </a:extLst>
              </p:cNvPr>
              <p:cNvSpPr txBox="1">
                <a:spLocks noChangeArrowheads="1"/>
              </p:cNvSpPr>
              <p:nvPr/>
            </p:nvSpPr>
            <p:spPr bwMode="auto">
              <a:xfrm>
                <a:off x="528" y="1248"/>
                <a:ext cx="1872" cy="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F0C1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sz="2000" b="1">
                    <a:latin typeface="Tahoma" panose="020B0604030504040204" pitchFamily="34" charset="0"/>
                  </a:rPr>
                  <a:t>int c;</a:t>
                </a:r>
              </a:p>
              <a:p>
                <a:pPr>
                  <a:spcBef>
                    <a:spcPct val="30000"/>
                  </a:spcBef>
                </a:pPr>
                <a:r>
                  <a:rPr lang="en-US" altLang="zh-CN" sz="2000" b="1">
                    <a:latin typeface="Tahoma" panose="020B0604030504040204" pitchFamily="34" charset="0"/>
                  </a:rPr>
                  <a:t>int main() {</a:t>
                </a:r>
              </a:p>
              <a:p>
                <a:pPr>
                  <a:spcBef>
                    <a:spcPct val="30000"/>
                  </a:spcBef>
                </a:pPr>
                <a:r>
                  <a:rPr lang="en-US" altLang="zh-CN" sz="2000" b="1">
                    <a:latin typeface="Tahoma" panose="020B0604030504040204" pitchFamily="34" charset="0"/>
                  </a:rPr>
                  <a:t>   printf(“hello”);</a:t>
                </a:r>
              </a:p>
              <a:p>
                <a:pPr>
                  <a:spcBef>
                    <a:spcPct val="30000"/>
                  </a:spcBef>
                </a:pPr>
                <a:r>
                  <a:rPr lang="en-US" altLang="zh-CN" sz="2000" b="1">
                    <a:latin typeface="Tahoma" panose="020B0604030504040204" pitchFamily="34" charset="0"/>
                  </a:rPr>
                  <a:t>}</a:t>
                </a:r>
              </a:p>
            </p:txBody>
          </p:sp>
        </p:grpSp>
        <p:sp>
          <p:nvSpPr>
            <p:cNvPr id="69662" name="AutoShape 30">
              <a:extLst>
                <a:ext uri="{FF2B5EF4-FFF2-40B4-BE49-F238E27FC236}">
                  <a16:creationId xmlns:a16="http://schemas.microsoft.com/office/drawing/2014/main" id="{6645269C-62B5-4291-BA3B-FC3CC79639EF}"/>
                </a:ext>
              </a:extLst>
            </p:cNvPr>
            <p:cNvSpPr>
              <a:spLocks noChangeArrowheads="1"/>
            </p:cNvSpPr>
            <p:nvPr/>
          </p:nvSpPr>
          <p:spPr bwMode="auto">
            <a:xfrm>
              <a:off x="2736" y="1776"/>
              <a:ext cx="384" cy="48"/>
            </a:xfrm>
            <a:prstGeom prst="rightArrow">
              <a:avLst>
                <a:gd name="adj1" fmla="val 50000"/>
                <a:gd name="adj2" fmla="val 20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680" name="Group 48">
            <a:extLst>
              <a:ext uri="{FF2B5EF4-FFF2-40B4-BE49-F238E27FC236}">
                <a16:creationId xmlns:a16="http://schemas.microsoft.com/office/drawing/2014/main" id="{E65EEE7F-250A-4BAC-B892-5884A59B53A3}"/>
              </a:ext>
            </a:extLst>
          </p:cNvPr>
          <p:cNvGrpSpPr>
            <a:grpSpLocks/>
          </p:cNvGrpSpPr>
          <p:nvPr/>
        </p:nvGrpSpPr>
        <p:grpSpPr bwMode="auto">
          <a:xfrm>
            <a:off x="906463" y="4419600"/>
            <a:ext cx="6256337" cy="603250"/>
            <a:chOff x="523" y="1876"/>
            <a:chExt cx="3941" cy="380"/>
          </a:xfrm>
        </p:grpSpPr>
        <p:sp>
          <p:nvSpPr>
            <p:cNvPr id="69681" name="Rectangle 49">
              <a:extLst>
                <a:ext uri="{FF2B5EF4-FFF2-40B4-BE49-F238E27FC236}">
                  <a16:creationId xmlns:a16="http://schemas.microsoft.com/office/drawing/2014/main" id="{D0EDA4C5-771C-4C92-B060-02880C48DBC1}"/>
                </a:ext>
              </a:extLst>
            </p:cNvPr>
            <p:cNvSpPr>
              <a:spLocks noChangeArrowheads="1"/>
            </p:cNvSpPr>
            <p:nvPr/>
          </p:nvSpPr>
          <p:spPr bwMode="auto">
            <a:xfrm>
              <a:off x="523" y="1876"/>
              <a:ext cx="394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zh-CN" altLang="en-US" sz="2400" b="1"/>
                <a:t>需要跟踪程序的执行情况</a:t>
              </a:r>
            </a:p>
          </p:txBody>
        </p:sp>
        <p:pic>
          <p:nvPicPr>
            <p:cNvPr id="69682" name="Picture 50">
              <a:extLst>
                <a:ext uri="{FF2B5EF4-FFF2-40B4-BE49-F238E27FC236}">
                  <a16:creationId xmlns:a16="http://schemas.microsoft.com/office/drawing/2014/main" id="{2DE863EC-6268-44C6-ABF8-5D29B9C08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95" name="Group 63">
            <a:extLst>
              <a:ext uri="{FF2B5EF4-FFF2-40B4-BE49-F238E27FC236}">
                <a16:creationId xmlns:a16="http://schemas.microsoft.com/office/drawing/2014/main" id="{8BE3CF61-0D21-4D53-A9C0-33E2CBA45C6E}"/>
              </a:ext>
            </a:extLst>
          </p:cNvPr>
          <p:cNvGrpSpPr>
            <a:grpSpLocks/>
          </p:cNvGrpSpPr>
          <p:nvPr/>
        </p:nvGrpSpPr>
        <p:grpSpPr bwMode="auto">
          <a:xfrm>
            <a:off x="906463" y="4495800"/>
            <a:ext cx="7780337" cy="2133600"/>
            <a:chOff x="571" y="2832"/>
            <a:chExt cx="4901" cy="1344"/>
          </a:xfrm>
        </p:grpSpPr>
        <p:grpSp>
          <p:nvGrpSpPr>
            <p:cNvPr id="69690" name="Group 58">
              <a:extLst>
                <a:ext uri="{FF2B5EF4-FFF2-40B4-BE49-F238E27FC236}">
                  <a16:creationId xmlns:a16="http://schemas.microsoft.com/office/drawing/2014/main" id="{28FBFBAE-B6E0-4149-AD23-56E368B6B498}"/>
                </a:ext>
              </a:extLst>
            </p:cNvPr>
            <p:cNvGrpSpPr>
              <a:grpSpLocks/>
            </p:cNvGrpSpPr>
            <p:nvPr/>
          </p:nvGrpSpPr>
          <p:grpSpPr bwMode="auto">
            <a:xfrm>
              <a:off x="2544" y="2832"/>
              <a:ext cx="2928" cy="1344"/>
              <a:chOff x="2160" y="2832"/>
              <a:chExt cx="2832" cy="1344"/>
            </a:xfrm>
          </p:grpSpPr>
          <p:grpSp>
            <p:nvGrpSpPr>
              <p:cNvPr id="69666" name="Group 34">
                <a:extLst>
                  <a:ext uri="{FF2B5EF4-FFF2-40B4-BE49-F238E27FC236}">
                    <a16:creationId xmlns:a16="http://schemas.microsoft.com/office/drawing/2014/main" id="{4220FF85-1653-43F4-8658-C5A8D7DD7387}"/>
                  </a:ext>
                </a:extLst>
              </p:cNvPr>
              <p:cNvGrpSpPr>
                <a:grpSpLocks/>
              </p:cNvGrpSpPr>
              <p:nvPr/>
            </p:nvGrpSpPr>
            <p:grpSpPr bwMode="auto">
              <a:xfrm>
                <a:off x="3739" y="2832"/>
                <a:ext cx="1253" cy="1344"/>
                <a:chOff x="4312" y="747"/>
                <a:chExt cx="1253" cy="1258"/>
              </a:xfrm>
            </p:grpSpPr>
            <p:sp>
              <p:nvSpPr>
                <p:cNvPr id="69667" name="Rectangle 35">
                  <a:extLst>
                    <a:ext uri="{FF2B5EF4-FFF2-40B4-BE49-F238E27FC236}">
                      <a16:creationId xmlns:a16="http://schemas.microsoft.com/office/drawing/2014/main" id="{281EED58-B6F7-48EF-9862-5CB8EC1E8D4A}"/>
                    </a:ext>
                  </a:extLst>
                </p:cNvPr>
                <p:cNvSpPr>
                  <a:spLocks noChangeArrowheads="1"/>
                </p:cNvSpPr>
                <p:nvPr/>
              </p:nvSpPr>
              <p:spPr bwMode="auto">
                <a:xfrm>
                  <a:off x="4320" y="768"/>
                  <a:ext cx="1059" cy="123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8" name="Rectangle 36">
                  <a:extLst>
                    <a:ext uri="{FF2B5EF4-FFF2-40B4-BE49-F238E27FC236}">
                      <a16:creationId xmlns:a16="http://schemas.microsoft.com/office/drawing/2014/main" id="{CE66E883-4C96-42A8-941E-7EC57EDB0D15}"/>
                    </a:ext>
                  </a:extLst>
                </p:cNvPr>
                <p:cNvSpPr>
                  <a:spLocks noChangeArrowheads="1"/>
                </p:cNvSpPr>
                <p:nvPr/>
              </p:nvSpPr>
              <p:spPr bwMode="auto">
                <a:xfrm>
                  <a:off x="4312" y="747"/>
                  <a:ext cx="58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进程</a:t>
                  </a:r>
                  <a:r>
                    <a:rPr lang="en-US" altLang="zh-CN" sz="2400" b="1"/>
                    <a:t>1</a:t>
                  </a:r>
                </a:p>
              </p:txBody>
            </p:sp>
            <p:grpSp>
              <p:nvGrpSpPr>
                <p:cNvPr id="69669" name="Group 37">
                  <a:extLst>
                    <a:ext uri="{FF2B5EF4-FFF2-40B4-BE49-F238E27FC236}">
                      <a16:creationId xmlns:a16="http://schemas.microsoft.com/office/drawing/2014/main" id="{43AEAAD3-36B8-4B78-A50A-B38413651B61}"/>
                    </a:ext>
                  </a:extLst>
                </p:cNvPr>
                <p:cNvGrpSpPr>
                  <a:grpSpLocks/>
                </p:cNvGrpSpPr>
                <p:nvPr/>
              </p:nvGrpSpPr>
              <p:grpSpPr bwMode="auto">
                <a:xfrm>
                  <a:off x="4461" y="1035"/>
                  <a:ext cx="1104" cy="285"/>
                  <a:chOff x="4128" y="1863"/>
                  <a:chExt cx="1104" cy="285"/>
                </a:xfrm>
              </p:grpSpPr>
              <p:sp>
                <p:nvSpPr>
                  <p:cNvPr id="69670" name="Text Box 38">
                    <a:extLst>
                      <a:ext uri="{FF2B5EF4-FFF2-40B4-BE49-F238E27FC236}">
                        <a16:creationId xmlns:a16="http://schemas.microsoft.com/office/drawing/2014/main" id="{936E9869-33B6-4816-B7BD-F36CA5DB0970}"/>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69671" name="Text Box 39">
                    <a:extLst>
                      <a:ext uri="{FF2B5EF4-FFF2-40B4-BE49-F238E27FC236}">
                        <a16:creationId xmlns:a16="http://schemas.microsoft.com/office/drawing/2014/main" id="{BAEFA234-3156-47AB-959C-360B82F9CF39}"/>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grpSp>
            <p:sp>
              <p:nvSpPr>
                <p:cNvPr id="69672" name="Text Box 40">
                  <a:extLst>
                    <a:ext uri="{FF2B5EF4-FFF2-40B4-BE49-F238E27FC236}">
                      <a16:creationId xmlns:a16="http://schemas.microsoft.com/office/drawing/2014/main" id="{4C89E86B-EBB8-4001-97D5-44B815E8C272}"/>
                    </a:ext>
                  </a:extLst>
                </p:cNvPr>
                <p:cNvSpPr txBox="1">
                  <a:spLocks noChangeArrowheads="1"/>
                </p:cNvSpPr>
                <p:nvPr/>
              </p:nvSpPr>
              <p:spPr bwMode="auto">
                <a:xfrm>
                  <a:off x="4509" y="1035"/>
                  <a:ext cx="34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 1</a:t>
                  </a:r>
                </a:p>
              </p:txBody>
            </p:sp>
            <p:grpSp>
              <p:nvGrpSpPr>
                <p:cNvPr id="69673" name="Group 41">
                  <a:extLst>
                    <a:ext uri="{FF2B5EF4-FFF2-40B4-BE49-F238E27FC236}">
                      <a16:creationId xmlns:a16="http://schemas.microsoft.com/office/drawing/2014/main" id="{1E7496C9-866C-4244-B43F-1763298B192F}"/>
                    </a:ext>
                  </a:extLst>
                </p:cNvPr>
                <p:cNvGrpSpPr>
                  <a:grpSpLocks/>
                </p:cNvGrpSpPr>
                <p:nvPr/>
              </p:nvGrpSpPr>
              <p:grpSpPr bwMode="auto">
                <a:xfrm>
                  <a:off x="4461" y="1371"/>
                  <a:ext cx="1104" cy="285"/>
                  <a:chOff x="4128" y="1863"/>
                  <a:chExt cx="1104" cy="285"/>
                </a:xfrm>
              </p:grpSpPr>
              <p:sp>
                <p:nvSpPr>
                  <p:cNvPr id="69674" name="Text Box 42">
                    <a:extLst>
                      <a:ext uri="{FF2B5EF4-FFF2-40B4-BE49-F238E27FC236}">
                        <a16:creationId xmlns:a16="http://schemas.microsoft.com/office/drawing/2014/main" id="{34C7B2C9-16FB-405C-8B9F-E5B72E432824}"/>
                      </a:ext>
                    </a:extLst>
                  </p:cNvPr>
                  <p:cNvSpPr txBox="1">
                    <a:spLocks noChangeArrowheads="1"/>
                  </p:cNvSpPr>
                  <p:nvPr/>
                </p:nvSpPr>
                <p:spPr bwMode="auto">
                  <a:xfrm>
                    <a:off x="4128" y="1872"/>
                    <a:ext cx="480" cy="2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a:t>
                    </a:r>
                  </a:p>
                </p:txBody>
              </p:sp>
              <p:sp>
                <p:nvSpPr>
                  <p:cNvPr id="69675" name="Text Box 43">
                    <a:extLst>
                      <a:ext uri="{FF2B5EF4-FFF2-40B4-BE49-F238E27FC236}">
                        <a16:creationId xmlns:a16="http://schemas.microsoft.com/office/drawing/2014/main" id="{DCA4584D-987E-4D99-943B-CF5CB8E89072}"/>
                      </a:ext>
                    </a:extLst>
                  </p:cNvPr>
                  <p:cNvSpPr txBox="1">
                    <a:spLocks noChangeArrowheads="1"/>
                  </p:cNvSpPr>
                  <p:nvPr/>
                </p:nvSpPr>
                <p:spPr bwMode="auto">
                  <a:xfrm>
                    <a:off x="4656" y="1863"/>
                    <a:ext cx="576"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69676" name="Group 44">
                  <a:extLst>
                    <a:ext uri="{FF2B5EF4-FFF2-40B4-BE49-F238E27FC236}">
                      <a16:creationId xmlns:a16="http://schemas.microsoft.com/office/drawing/2014/main" id="{8ADC0D05-8907-45C0-856F-20894BB997A1}"/>
                    </a:ext>
                  </a:extLst>
                </p:cNvPr>
                <p:cNvGrpSpPr>
                  <a:grpSpLocks/>
                </p:cNvGrpSpPr>
                <p:nvPr/>
              </p:nvGrpSpPr>
              <p:grpSpPr bwMode="auto">
                <a:xfrm>
                  <a:off x="4461" y="1699"/>
                  <a:ext cx="1104" cy="284"/>
                  <a:chOff x="4128" y="1863"/>
                  <a:chExt cx="1104" cy="284"/>
                </a:xfrm>
              </p:grpSpPr>
              <p:sp>
                <p:nvSpPr>
                  <p:cNvPr id="69677" name="Text Box 45">
                    <a:extLst>
                      <a:ext uri="{FF2B5EF4-FFF2-40B4-BE49-F238E27FC236}">
                        <a16:creationId xmlns:a16="http://schemas.microsoft.com/office/drawing/2014/main" id="{4381C9A4-0AA8-404F-A084-DA0F4CC50FF9}"/>
                      </a:ext>
                    </a:extLst>
                  </p:cNvPr>
                  <p:cNvSpPr txBox="1">
                    <a:spLocks noChangeArrowheads="1"/>
                  </p:cNvSpPr>
                  <p:nvPr/>
                </p:nvSpPr>
                <p:spPr bwMode="auto">
                  <a:xfrm>
                    <a:off x="4128" y="1872"/>
                    <a:ext cx="480" cy="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69678" name="Text Box 46">
                    <a:extLst>
                      <a:ext uri="{FF2B5EF4-FFF2-40B4-BE49-F238E27FC236}">
                        <a16:creationId xmlns:a16="http://schemas.microsoft.com/office/drawing/2014/main" id="{EA6F4979-6C39-4986-BD33-850E203C80B2}"/>
                      </a:ext>
                    </a:extLst>
                  </p:cNvPr>
                  <p:cNvSpPr txBox="1">
                    <a:spLocks noChangeArrowheads="1"/>
                  </p:cNvSpPr>
                  <p:nvPr/>
                </p:nvSpPr>
                <p:spPr bwMode="auto">
                  <a:xfrm>
                    <a:off x="4656" y="1863"/>
                    <a:ext cx="5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PC</a:t>
                    </a:r>
                  </a:p>
                </p:txBody>
              </p:sp>
            </p:grpSp>
          </p:grpSp>
          <p:sp>
            <p:nvSpPr>
              <p:cNvPr id="69684" name="Rectangle 52">
                <a:extLst>
                  <a:ext uri="{FF2B5EF4-FFF2-40B4-BE49-F238E27FC236}">
                    <a16:creationId xmlns:a16="http://schemas.microsoft.com/office/drawing/2014/main" id="{83BBF0F2-5F2F-45ED-9748-254539D98DC5}"/>
                  </a:ext>
                </a:extLst>
              </p:cNvPr>
              <p:cNvSpPr>
                <a:spLocks noChangeArrowheads="1"/>
              </p:cNvSpPr>
              <p:nvPr/>
            </p:nvSpPr>
            <p:spPr bwMode="auto">
              <a:xfrm>
                <a:off x="2160" y="3168"/>
                <a:ext cx="1152" cy="384"/>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b="1" dirty="0">
                    <a:solidFill>
                      <a:schemeClr val="accent2"/>
                    </a:solidFill>
                    <a:latin typeface="Comic Sans MS" panose="030F0702030302020204" pitchFamily="66" charset="0"/>
                  </a:rPr>
                  <a:t>寄存器映像</a:t>
                </a:r>
                <a:endParaRPr lang="zh-CN" altLang="en-US" sz="2400" b="1" dirty="0">
                  <a:solidFill>
                    <a:schemeClr val="accent2"/>
                  </a:solidFill>
                </a:endParaRPr>
              </a:p>
            </p:txBody>
          </p:sp>
          <p:sp>
            <p:nvSpPr>
              <p:cNvPr id="69687" name="Rectangle 55">
                <a:extLst>
                  <a:ext uri="{FF2B5EF4-FFF2-40B4-BE49-F238E27FC236}">
                    <a16:creationId xmlns:a16="http://schemas.microsoft.com/office/drawing/2014/main" id="{E9FB49BE-CEB1-4541-97D0-963F84B324D2}"/>
                  </a:ext>
                </a:extLst>
              </p:cNvPr>
              <p:cNvSpPr>
                <a:spLocks noChangeArrowheads="1"/>
              </p:cNvSpPr>
              <p:nvPr/>
            </p:nvSpPr>
            <p:spPr bwMode="auto">
              <a:xfrm>
                <a:off x="2160" y="3552"/>
                <a:ext cx="1152" cy="57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0F0C19"/>
                    </a:solidFill>
                    <a:latin typeface="Comic Sans MS" panose="030F0702030302020204" pitchFamily="66" charset="0"/>
                  </a:rPr>
                  <a:t>    ... </a:t>
                </a:r>
                <a:endParaRPr lang="en-US" altLang="zh-CN" sz="2400" b="1">
                  <a:solidFill>
                    <a:srgbClr val="0F0C19"/>
                  </a:solidFill>
                </a:endParaRPr>
              </a:p>
            </p:txBody>
          </p:sp>
          <p:sp>
            <p:nvSpPr>
              <p:cNvPr id="69688" name="AutoShape 56">
                <a:extLst>
                  <a:ext uri="{FF2B5EF4-FFF2-40B4-BE49-F238E27FC236}">
                    <a16:creationId xmlns:a16="http://schemas.microsoft.com/office/drawing/2014/main" id="{372B6B3C-41B9-44D2-95D4-722263AE6803}"/>
                  </a:ext>
                </a:extLst>
              </p:cNvPr>
              <p:cNvSpPr>
                <a:spLocks/>
              </p:cNvSpPr>
              <p:nvPr/>
            </p:nvSpPr>
            <p:spPr bwMode="auto">
              <a:xfrm>
                <a:off x="3312" y="2928"/>
                <a:ext cx="336" cy="1056"/>
              </a:xfrm>
              <a:prstGeom prst="leftBrace">
                <a:avLst>
                  <a:gd name="adj1" fmla="val 785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694" name="Group 62">
              <a:extLst>
                <a:ext uri="{FF2B5EF4-FFF2-40B4-BE49-F238E27FC236}">
                  <a16:creationId xmlns:a16="http://schemas.microsoft.com/office/drawing/2014/main" id="{2F284C65-E9EE-413C-B07D-765DA2F4F418}"/>
                </a:ext>
              </a:extLst>
            </p:cNvPr>
            <p:cNvGrpSpPr>
              <a:grpSpLocks/>
            </p:cNvGrpSpPr>
            <p:nvPr/>
          </p:nvGrpSpPr>
          <p:grpSpPr bwMode="auto">
            <a:xfrm>
              <a:off x="571" y="3168"/>
              <a:ext cx="2069" cy="702"/>
              <a:chOff x="571" y="3168"/>
              <a:chExt cx="2069" cy="702"/>
            </a:xfrm>
          </p:grpSpPr>
          <p:sp>
            <p:nvSpPr>
              <p:cNvPr id="69692" name="Rectangle 60">
                <a:extLst>
                  <a:ext uri="{FF2B5EF4-FFF2-40B4-BE49-F238E27FC236}">
                    <a16:creationId xmlns:a16="http://schemas.microsoft.com/office/drawing/2014/main" id="{C0052C9E-C1A4-4EC2-9102-726BF7D7FC0F}"/>
                  </a:ext>
                </a:extLst>
              </p:cNvPr>
              <p:cNvSpPr>
                <a:spLocks noChangeArrowheads="1"/>
              </p:cNvSpPr>
              <p:nvPr/>
            </p:nvSpPr>
            <p:spPr bwMode="auto">
              <a:xfrm>
                <a:off x="571" y="3168"/>
                <a:ext cx="2069"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40000"/>
                  </a:lnSpc>
                </a:pPr>
                <a:r>
                  <a:rPr lang="en-US" altLang="zh-CN" sz="2400" b="1" dirty="0">
                    <a:solidFill>
                      <a:srgbClr val="FF0000"/>
                    </a:solidFill>
                  </a:rPr>
                  <a:t>PCB</a:t>
                </a:r>
                <a:r>
                  <a:rPr lang="en-US" altLang="zh-CN" sz="2400" b="1" dirty="0"/>
                  <a:t> (Process Control Block)</a:t>
                </a:r>
              </a:p>
            </p:txBody>
          </p:sp>
          <p:pic>
            <p:nvPicPr>
              <p:cNvPr id="69693" name="Picture 61">
                <a:extLst>
                  <a:ext uri="{FF2B5EF4-FFF2-40B4-BE49-F238E27FC236}">
                    <a16:creationId xmlns:a16="http://schemas.microsoft.com/office/drawing/2014/main" id="{A5AECB6A-1E74-4934-9FF6-83758E367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 y="3317"/>
                <a:ext cx="119" cy="121"/>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5">
            <a:extLst>
              <a:ext uri="{FF2B5EF4-FFF2-40B4-BE49-F238E27FC236}">
                <a16:creationId xmlns:a16="http://schemas.microsoft.com/office/drawing/2014/main" id="{2445E100-7166-454C-AE73-DCA430BED98D}"/>
              </a:ext>
            </a:extLst>
          </p:cNvPr>
          <p:cNvSpPr>
            <a:spLocks noGrp="1"/>
          </p:cNvSpPr>
          <p:nvPr>
            <p:ph type="sldNum" sz="quarter" idx="12"/>
          </p:nvPr>
        </p:nvSpPr>
        <p:spPr bwMode="auto">
          <a:xfrm>
            <a:off x="6553200" y="6245225"/>
            <a:ext cx="2289175"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48032490-F18C-421F-A363-D51C9E047CDC}" type="slidenum">
              <a:rPr lang="zh-CN" altLang="en-US" smtClean="0"/>
              <a:pPr>
                <a:spcBef>
                  <a:spcPct val="0"/>
                </a:spcBef>
                <a:buClrTx/>
                <a:buSzTx/>
                <a:buFontTx/>
                <a:buNone/>
              </a:pPr>
              <a:t>140</a:t>
            </a:fld>
            <a:endParaRPr lang="zh-CN" altLang="en-US" sz="1400"/>
          </a:p>
        </p:txBody>
      </p:sp>
      <p:sp>
        <p:nvSpPr>
          <p:cNvPr id="159747" name="Rectangle 2">
            <a:extLst>
              <a:ext uri="{FF2B5EF4-FFF2-40B4-BE49-F238E27FC236}">
                <a16:creationId xmlns:a16="http://schemas.microsoft.com/office/drawing/2014/main" id="{31910B61-660D-49CE-9CF2-7D0AF64B59E9}"/>
              </a:ext>
            </a:extLst>
          </p:cNvPr>
          <p:cNvSpPr>
            <a:spLocks noGrp="1" noChangeArrowheads="1"/>
          </p:cNvSpPr>
          <p:nvPr>
            <p:ph type="title"/>
          </p:nvPr>
        </p:nvSpPr>
        <p:spPr>
          <a:xfrm>
            <a:off x="1351808" y="388980"/>
            <a:ext cx="7543800" cy="609600"/>
          </a:xfrm>
        </p:spPr>
        <p:txBody>
          <a:bodyPr/>
          <a:lstStyle/>
          <a:p>
            <a:pPr algn="l"/>
            <a:r>
              <a:rPr lang="zh-CN" altLang="en-US" sz="2800" dirty="0">
                <a:solidFill>
                  <a:schemeClr val="tx1"/>
                </a:solidFill>
                <a:latin typeface="+mj-ea"/>
                <a:ea typeface="+mj-ea"/>
              </a:rPr>
              <a:t>1）</a:t>
            </a:r>
            <a:r>
              <a:rPr lang="en-US" altLang="zh-CN" sz="2800" dirty="0">
                <a:solidFill>
                  <a:schemeClr val="tx1"/>
                </a:solidFill>
                <a:latin typeface="+mj-ea"/>
                <a:ea typeface="+mj-ea"/>
              </a:rPr>
              <a:t>Swait（S1，S2，… ，Sn</a:t>
            </a:r>
            <a:r>
              <a:rPr lang="zh-CN" altLang="en-US" sz="2800" dirty="0">
                <a:solidFill>
                  <a:schemeClr val="tx1"/>
                </a:solidFill>
                <a:latin typeface="+mj-ea"/>
                <a:ea typeface="+mj-ea"/>
              </a:rPr>
              <a:t>）</a:t>
            </a:r>
            <a:endParaRPr lang="en-US" altLang="zh-CN" sz="2800" dirty="0">
              <a:solidFill>
                <a:schemeClr val="tx1"/>
              </a:solidFill>
              <a:latin typeface="+mj-ea"/>
              <a:ea typeface="+mj-ea"/>
            </a:endParaRPr>
          </a:p>
        </p:txBody>
      </p:sp>
      <p:grpSp>
        <p:nvGrpSpPr>
          <p:cNvPr id="2" name="Group 3">
            <a:extLst>
              <a:ext uri="{FF2B5EF4-FFF2-40B4-BE49-F238E27FC236}">
                <a16:creationId xmlns:a16="http://schemas.microsoft.com/office/drawing/2014/main" id="{DD53E732-0CC2-452E-908B-E82E9BA49E69}"/>
              </a:ext>
            </a:extLst>
          </p:cNvPr>
          <p:cNvGrpSpPr>
            <a:grpSpLocks/>
          </p:cNvGrpSpPr>
          <p:nvPr/>
        </p:nvGrpSpPr>
        <p:grpSpPr bwMode="auto">
          <a:xfrm>
            <a:off x="589808" y="1524000"/>
            <a:ext cx="8126680" cy="4578351"/>
            <a:chOff x="192" y="528"/>
            <a:chExt cx="5328" cy="2884"/>
          </a:xfrm>
          <a:solidFill>
            <a:schemeClr val="accent5">
              <a:lumMod val="20000"/>
              <a:lumOff val="80000"/>
            </a:schemeClr>
          </a:solidFill>
        </p:grpSpPr>
        <p:sp>
          <p:nvSpPr>
            <p:cNvPr id="159750" name="Rectangle 4">
              <a:extLst>
                <a:ext uri="{FF2B5EF4-FFF2-40B4-BE49-F238E27FC236}">
                  <a16:creationId xmlns:a16="http://schemas.microsoft.com/office/drawing/2014/main" id="{ECFA4870-1755-4645-B2DD-89A6D7AF9ECC}"/>
                </a:ext>
              </a:extLst>
            </p:cNvPr>
            <p:cNvSpPr>
              <a:spLocks noChangeArrowheads="1"/>
            </p:cNvSpPr>
            <p:nvPr/>
          </p:nvSpPr>
          <p:spPr bwMode="auto">
            <a:xfrm>
              <a:off x="192" y="624"/>
              <a:ext cx="5328" cy="2352"/>
            </a:xfrm>
            <a:prstGeom prst="rect">
              <a:avLst/>
            </a:prstGeom>
            <a:grp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9751" name="Rectangle 5">
              <a:extLst>
                <a:ext uri="{FF2B5EF4-FFF2-40B4-BE49-F238E27FC236}">
                  <a16:creationId xmlns:a16="http://schemas.microsoft.com/office/drawing/2014/main" id="{CD8C9417-B1A5-4796-8FF4-1DBEEDE579CE}"/>
                </a:ext>
              </a:extLst>
            </p:cNvPr>
            <p:cNvSpPr>
              <a:spLocks noChangeArrowheads="1"/>
            </p:cNvSpPr>
            <p:nvPr/>
          </p:nvSpPr>
          <p:spPr bwMode="auto">
            <a:xfrm>
              <a:off x="864" y="720"/>
              <a:ext cx="3024"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t>(S1≥1and … and Sn ≥1)</a:t>
              </a:r>
              <a:endParaRPr lang="zh-CN" altLang="en-US" sz="2800"/>
            </a:p>
          </p:txBody>
        </p:sp>
        <p:sp>
          <p:nvSpPr>
            <p:cNvPr id="159752" name="Rectangle 6">
              <a:extLst>
                <a:ext uri="{FF2B5EF4-FFF2-40B4-BE49-F238E27FC236}">
                  <a16:creationId xmlns:a16="http://schemas.microsoft.com/office/drawing/2014/main" id="{D3729234-271D-4CB6-904A-864BA4955647}"/>
                </a:ext>
              </a:extLst>
            </p:cNvPr>
            <p:cNvSpPr>
              <a:spLocks noChangeArrowheads="1"/>
            </p:cNvSpPr>
            <p:nvPr/>
          </p:nvSpPr>
          <p:spPr bwMode="auto">
            <a:xfrm>
              <a:off x="447" y="1392"/>
              <a:ext cx="1806"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for i: =1 to n do</a:t>
              </a:r>
              <a:endParaRPr lang="zh-CN" altLang="en-US" sz="2800">
                <a:latin typeface="华文中宋" panose="02010600040101010101" pitchFamily="2" charset="-122"/>
              </a:endParaRPr>
            </a:p>
          </p:txBody>
        </p:sp>
        <p:sp>
          <p:nvSpPr>
            <p:cNvPr id="159753" name="Rectangle 7">
              <a:extLst>
                <a:ext uri="{FF2B5EF4-FFF2-40B4-BE49-F238E27FC236}">
                  <a16:creationId xmlns:a16="http://schemas.microsoft.com/office/drawing/2014/main" id="{CDAB75E7-4D0F-428B-A7EA-41615FCCC335}"/>
                </a:ext>
              </a:extLst>
            </p:cNvPr>
            <p:cNvSpPr>
              <a:spLocks noChangeArrowheads="1"/>
            </p:cNvSpPr>
            <p:nvPr/>
          </p:nvSpPr>
          <p:spPr bwMode="auto">
            <a:xfrm>
              <a:off x="672" y="1728"/>
              <a:ext cx="1053"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Si:=Si-1;</a:t>
              </a:r>
              <a:endParaRPr lang="zh-CN" altLang="en-US" sz="2800">
                <a:latin typeface="华文中宋" panose="02010600040101010101" pitchFamily="2" charset="-122"/>
              </a:endParaRPr>
            </a:p>
          </p:txBody>
        </p:sp>
        <p:sp>
          <p:nvSpPr>
            <p:cNvPr id="159754" name="Rectangle 8">
              <a:extLst>
                <a:ext uri="{FF2B5EF4-FFF2-40B4-BE49-F238E27FC236}">
                  <a16:creationId xmlns:a16="http://schemas.microsoft.com/office/drawing/2014/main" id="{08F00574-DB3B-460C-8530-617442C2FCC9}"/>
                </a:ext>
              </a:extLst>
            </p:cNvPr>
            <p:cNvSpPr>
              <a:spLocks noChangeArrowheads="1"/>
            </p:cNvSpPr>
            <p:nvPr/>
          </p:nvSpPr>
          <p:spPr bwMode="auto">
            <a:xfrm>
              <a:off x="432" y="2016"/>
              <a:ext cx="815"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endfor</a:t>
              </a:r>
              <a:endParaRPr lang="zh-CN" altLang="en-US" sz="2800">
                <a:latin typeface="华文中宋" panose="02010600040101010101" pitchFamily="2" charset="-122"/>
              </a:endParaRPr>
            </a:p>
          </p:txBody>
        </p:sp>
        <p:sp>
          <p:nvSpPr>
            <p:cNvPr id="159755" name="Rectangle 9">
              <a:extLst>
                <a:ext uri="{FF2B5EF4-FFF2-40B4-BE49-F238E27FC236}">
                  <a16:creationId xmlns:a16="http://schemas.microsoft.com/office/drawing/2014/main" id="{D41F71DC-E309-4133-881C-C1D8AF5961C8}"/>
                </a:ext>
              </a:extLst>
            </p:cNvPr>
            <p:cNvSpPr>
              <a:spLocks noChangeArrowheads="1"/>
            </p:cNvSpPr>
            <p:nvPr/>
          </p:nvSpPr>
          <p:spPr bwMode="auto">
            <a:xfrm>
              <a:off x="285" y="3120"/>
              <a:ext cx="1534" cy="2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t>原进程继续执行</a:t>
              </a:r>
            </a:p>
          </p:txBody>
        </p:sp>
        <p:sp>
          <p:nvSpPr>
            <p:cNvPr id="159756" name="Rectangle 10">
              <a:extLst>
                <a:ext uri="{FF2B5EF4-FFF2-40B4-BE49-F238E27FC236}">
                  <a16:creationId xmlns:a16="http://schemas.microsoft.com/office/drawing/2014/main" id="{14EC4ADB-8F1A-4114-AFCA-1DA7E49429F0}"/>
                </a:ext>
              </a:extLst>
            </p:cNvPr>
            <p:cNvSpPr>
              <a:spLocks noChangeArrowheads="1"/>
            </p:cNvSpPr>
            <p:nvPr/>
          </p:nvSpPr>
          <p:spPr bwMode="auto">
            <a:xfrm>
              <a:off x="2976" y="1440"/>
              <a:ext cx="1799" cy="5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latin typeface="华文中宋" panose="02010600040101010101" pitchFamily="2" charset="-122"/>
                </a:rPr>
                <a:t>进程投入与</a:t>
              </a:r>
              <a:r>
                <a:rPr lang="en-US" altLang="zh-CN" sz="2400" dirty="0" err="1">
                  <a:latin typeface="华文中宋" panose="02010600040101010101" pitchFamily="2" charset="-122"/>
                </a:rPr>
                <a:t>Sj</a:t>
              </a:r>
              <a:r>
                <a:rPr lang="zh-CN" altLang="en-US" sz="2400" dirty="0">
                  <a:latin typeface="华文中宋" panose="02010600040101010101" pitchFamily="2" charset="-122"/>
                </a:rPr>
                <a:t>相关的阻塞队列</a:t>
              </a:r>
            </a:p>
          </p:txBody>
        </p:sp>
        <p:sp>
          <p:nvSpPr>
            <p:cNvPr id="159757" name="Rectangle 11">
              <a:extLst>
                <a:ext uri="{FF2B5EF4-FFF2-40B4-BE49-F238E27FC236}">
                  <a16:creationId xmlns:a16="http://schemas.microsoft.com/office/drawing/2014/main" id="{74016E3D-4998-4326-9CE0-61F603E8736C}"/>
                </a:ext>
              </a:extLst>
            </p:cNvPr>
            <p:cNvSpPr>
              <a:spLocks noChangeArrowheads="1"/>
            </p:cNvSpPr>
            <p:nvPr/>
          </p:nvSpPr>
          <p:spPr bwMode="auto">
            <a:xfrm>
              <a:off x="2928" y="2208"/>
              <a:ext cx="2165" cy="5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dirty="0">
                  <a:latin typeface="华文中宋" panose="02010600040101010101" pitchFamily="2" charset="-122"/>
                </a:rPr>
                <a:t>恢复程序计数器</a:t>
              </a:r>
              <a:r>
                <a:rPr lang="en-US" altLang="zh-CN" sz="2400" dirty="0">
                  <a:latin typeface="华文中宋" panose="02010600040101010101" pitchFamily="2" charset="-122"/>
                </a:rPr>
                <a:t>PC</a:t>
              </a:r>
              <a:r>
                <a:rPr lang="zh-CN" altLang="en-US" sz="2400" dirty="0">
                  <a:latin typeface="华文中宋" panose="02010600040101010101" pitchFamily="2" charset="-122"/>
                </a:rPr>
                <a:t>为</a:t>
              </a:r>
              <a:r>
                <a:rPr lang="en-US" altLang="zh-CN" sz="2400" dirty="0" err="1">
                  <a:latin typeface="华文中宋" panose="02010600040101010101" pitchFamily="2" charset="-122"/>
                </a:rPr>
                <a:t>Swait</a:t>
              </a:r>
              <a:r>
                <a:rPr lang="zh-CN" altLang="en-US" sz="2400" dirty="0">
                  <a:latin typeface="华文中宋" panose="02010600040101010101" pitchFamily="2" charset="-122"/>
                </a:rPr>
                <a:t>开始时的状态</a:t>
              </a:r>
            </a:p>
          </p:txBody>
        </p:sp>
        <p:sp>
          <p:nvSpPr>
            <p:cNvPr id="159758" name="Rectangle 12">
              <a:extLst>
                <a:ext uri="{FF2B5EF4-FFF2-40B4-BE49-F238E27FC236}">
                  <a16:creationId xmlns:a16="http://schemas.microsoft.com/office/drawing/2014/main" id="{E3AB128C-75C3-43AB-A6ED-2BD946FC642A}"/>
                </a:ext>
              </a:extLst>
            </p:cNvPr>
            <p:cNvSpPr>
              <a:spLocks noChangeArrowheads="1"/>
            </p:cNvSpPr>
            <p:nvPr/>
          </p:nvSpPr>
          <p:spPr bwMode="auto">
            <a:xfrm>
              <a:off x="3201" y="3121"/>
              <a:ext cx="1332" cy="2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Tx/>
                <a:buNone/>
              </a:pPr>
              <a:r>
                <a:rPr lang="zh-CN" altLang="en-US" sz="2400" dirty="0">
                  <a:latin typeface="华文中宋" panose="02010600040101010101" pitchFamily="2" charset="-122"/>
                </a:rPr>
                <a:t>启动进程调度</a:t>
              </a:r>
            </a:p>
          </p:txBody>
        </p:sp>
        <p:grpSp>
          <p:nvGrpSpPr>
            <p:cNvPr id="159759" name="Group 13">
              <a:extLst>
                <a:ext uri="{FF2B5EF4-FFF2-40B4-BE49-F238E27FC236}">
                  <a16:creationId xmlns:a16="http://schemas.microsoft.com/office/drawing/2014/main" id="{3159FE0B-0ACD-417B-9A33-5BB0BA62807A}"/>
                </a:ext>
              </a:extLst>
            </p:cNvPr>
            <p:cNvGrpSpPr>
              <a:grpSpLocks/>
            </p:cNvGrpSpPr>
            <p:nvPr/>
          </p:nvGrpSpPr>
          <p:grpSpPr bwMode="auto">
            <a:xfrm>
              <a:off x="864" y="912"/>
              <a:ext cx="240" cy="432"/>
              <a:chOff x="864" y="912"/>
              <a:chExt cx="240" cy="432"/>
            </a:xfrm>
            <a:grpFill/>
          </p:grpSpPr>
          <p:sp>
            <p:nvSpPr>
              <p:cNvPr id="159769" name="Line 14">
                <a:extLst>
                  <a:ext uri="{FF2B5EF4-FFF2-40B4-BE49-F238E27FC236}">
                    <a16:creationId xmlns:a16="http://schemas.microsoft.com/office/drawing/2014/main" id="{1C6E8F4F-132C-47C9-90C7-C7B442FF19D4}"/>
                  </a:ext>
                </a:extLst>
              </p:cNvPr>
              <p:cNvSpPr>
                <a:spLocks noChangeShapeType="1"/>
              </p:cNvSpPr>
              <p:nvPr/>
            </p:nvSpPr>
            <p:spPr bwMode="auto">
              <a:xfrm>
                <a:off x="864" y="912"/>
                <a:ext cx="0" cy="432"/>
              </a:xfrm>
              <a:prstGeom prst="line">
                <a:avLst/>
              </a:prstGeom>
              <a:grpFill/>
              <a:ln w="28575">
                <a:solidFill>
                  <a:schemeClr val="tx1"/>
                </a:solidFill>
                <a:round/>
                <a:headEnd/>
                <a:tailEnd type="triangle" w="med" len="med"/>
              </a:ln>
            </p:spPr>
            <p:txBody>
              <a:bodyPr/>
              <a:lstStyle/>
              <a:p>
                <a:endParaRPr lang="zh-CN" altLang="en-US"/>
              </a:p>
            </p:txBody>
          </p:sp>
          <p:sp>
            <p:nvSpPr>
              <p:cNvPr id="159770" name="Line 15">
                <a:extLst>
                  <a:ext uri="{FF2B5EF4-FFF2-40B4-BE49-F238E27FC236}">
                    <a16:creationId xmlns:a16="http://schemas.microsoft.com/office/drawing/2014/main" id="{EA526E72-74C0-490D-B1F1-BA59E7DD81B1}"/>
                  </a:ext>
                </a:extLst>
              </p:cNvPr>
              <p:cNvSpPr>
                <a:spLocks noChangeShapeType="1"/>
              </p:cNvSpPr>
              <p:nvPr/>
            </p:nvSpPr>
            <p:spPr bwMode="auto">
              <a:xfrm>
                <a:off x="864" y="912"/>
                <a:ext cx="240" cy="0"/>
              </a:xfrm>
              <a:prstGeom prst="line">
                <a:avLst/>
              </a:prstGeom>
              <a:grpFill/>
              <a:ln w="28575">
                <a:solidFill>
                  <a:schemeClr val="tx1"/>
                </a:solidFill>
                <a:round/>
                <a:headEnd/>
                <a:tailEnd/>
              </a:ln>
            </p:spPr>
            <p:txBody>
              <a:bodyPr/>
              <a:lstStyle/>
              <a:p>
                <a:endParaRPr lang="zh-CN" altLang="en-US"/>
              </a:p>
            </p:txBody>
          </p:sp>
        </p:grpSp>
        <p:sp>
          <p:nvSpPr>
            <p:cNvPr id="159760" name="Line 16">
              <a:extLst>
                <a:ext uri="{FF2B5EF4-FFF2-40B4-BE49-F238E27FC236}">
                  <a16:creationId xmlns:a16="http://schemas.microsoft.com/office/drawing/2014/main" id="{265A10ED-E33C-4972-9BAC-40B8E53C3F1F}"/>
                </a:ext>
              </a:extLst>
            </p:cNvPr>
            <p:cNvSpPr>
              <a:spLocks noChangeShapeType="1"/>
            </p:cNvSpPr>
            <p:nvPr/>
          </p:nvSpPr>
          <p:spPr bwMode="auto">
            <a:xfrm>
              <a:off x="912" y="2352"/>
              <a:ext cx="0" cy="816"/>
            </a:xfrm>
            <a:prstGeom prst="line">
              <a:avLst/>
            </a:prstGeom>
            <a:grpFill/>
            <a:ln w="28575">
              <a:solidFill>
                <a:schemeClr val="tx1"/>
              </a:solidFill>
              <a:round/>
              <a:headEnd/>
              <a:tailEnd type="triangle" w="med" len="med"/>
            </a:ln>
          </p:spPr>
          <p:txBody>
            <a:bodyPr/>
            <a:lstStyle/>
            <a:p>
              <a:endParaRPr lang="zh-CN" altLang="en-US"/>
            </a:p>
          </p:txBody>
        </p:sp>
        <p:grpSp>
          <p:nvGrpSpPr>
            <p:cNvPr id="159761" name="Group 17">
              <a:extLst>
                <a:ext uri="{FF2B5EF4-FFF2-40B4-BE49-F238E27FC236}">
                  <a16:creationId xmlns:a16="http://schemas.microsoft.com/office/drawing/2014/main" id="{9C984632-DAF3-46B5-A2AC-4D4B24D6F81E}"/>
                </a:ext>
              </a:extLst>
            </p:cNvPr>
            <p:cNvGrpSpPr>
              <a:grpSpLocks/>
            </p:cNvGrpSpPr>
            <p:nvPr/>
          </p:nvGrpSpPr>
          <p:grpSpPr bwMode="auto">
            <a:xfrm>
              <a:off x="3600" y="912"/>
              <a:ext cx="144" cy="576"/>
              <a:chOff x="3600" y="912"/>
              <a:chExt cx="144" cy="576"/>
            </a:xfrm>
            <a:grpFill/>
          </p:grpSpPr>
          <p:sp>
            <p:nvSpPr>
              <p:cNvPr id="159767" name="Line 18">
                <a:extLst>
                  <a:ext uri="{FF2B5EF4-FFF2-40B4-BE49-F238E27FC236}">
                    <a16:creationId xmlns:a16="http://schemas.microsoft.com/office/drawing/2014/main" id="{10A6DD3C-C467-4941-B645-59ED5B801341}"/>
                  </a:ext>
                </a:extLst>
              </p:cNvPr>
              <p:cNvSpPr>
                <a:spLocks noChangeShapeType="1"/>
              </p:cNvSpPr>
              <p:nvPr/>
            </p:nvSpPr>
            <p:spPr bwMode="auto">
              <a:xfrm>
                <a:off x="3600" y="912"/>
                <a:ext cx="144" cy="0"/>
              </a:xfrm>
              <a:prstGeom prst="line">
                <a:avLst/>
              </a:prstGeom>
              <a:grpFill/>
              <a:ln w="28575">
                <a:solidFill>
                  <a:schemeClr val="tx1"/>
                </a:solidFill>
                <a:round/>
                <a:headEnd/>
                <a:tailEnd/>
              </a:ln>
            </p:spPr>
            <p:txBody>
              <a:bodyPr/>
              <a:lstStyle/>
              <a:p>
                <a:endParaRPr lang="zh-CN" altLang="en-US"/>
              </a:p>
            </p:txBody>
          </p:sp>
          <p:sp>
            <p:nvSpPr>
              <p:cNvPr id="159768" name="Line 19">
                <a:extLst>
                  <a:ext uri="{FF2B5EF4-FFF2-40B4-BE49-F238E27FC236}">
                    <a16:creationId xmlns:a16="http://schemas.microsoft.com/office/drawing/2014/main" id="{2FC79879-1F2D-40B4-AB2F-D8D5630D659E}"/>
                  </a:ext>
                </a:extLst>
              </p:cNvPr>
              <p:cNvSpPr>
                <a:spLocks noChangeShapeType="1"/>
              </p:cNvSpPr>
              <p:nvPr/>
            </p:nvSpPr>
            <p:spPr bwMode="auto">
              <a:xfrm>
                <a:off x="3744" y="912"/>
                <a:ext cx="0" cy="576"/>
              </a:xfrm>
              <a:prstGeom prst="line">
                <a:avLst/>
              </a:prstGeom>
              <a:grpFill/>
              <a:ln w="28575">
                <a:solidFill>
                  <a:schemeClr val="tx1"/>
                </a:solidFill>
                <a:round/>
                <a:headEnd/>
                <a:tailEnd type="triangle" w="med" len="med"/>
              </a:ln>
            </p:spPr>
            <p:txBody>
              <a:bodyPr/>
              <a:lstStyle/>
              <a:p>
                <a:endParaRPr lang="zh-CN" altLang="en-US"/>
              </a:p>
            </p:txBody>
          </p:sp>
        </p:grpSp>
        <p:sp>
          <p:nvSpPr>
            <p:cNvPr id="159762" name="Line 20">
              <a:extLst>
                <a:ext uri="{FF2B5EF4-FFF2-40B4-BE49-F238E27FC236}">
                  <a16:creationId xmlns:a16="http://schemas.microsoft.com/office/drawing/2014/main" id="{C2A75B09-1C9D-4BEC-AAFF-9D5A68B687D1}"/>
                </a:ext>
              </a:extLst>
            </p:cNvPr>
            <p:cNvSpPr>
              <a:spLocks noChangeShapeType="1"/>
            </p:cNvSpPr>
            <p:nvPr/>
          </p:nvSpPr>
          <p:spPr bwMode="auto">
            <a:xfrm>
              <a:off x="3744" y="2016"/>
              <a:ext cx="0" cy="240"/>
            </a:xfrm>
            <a:prstGeom prst="line">
              <a:avLst/>
            </a:prstGeom>
            <a:grpFill/>
            <a:ln w="28575">
              <a:solidFill>
                <a:schemeClr val="tx1"/>
              </a:solidFill>
              <a:round/>
              <a:headEnd/>
              <a:tailEnd type="triangle" w="med" len="med"/>
            </a:ln>
          </p:spPr>
          <p:txBody>
            <a:bodyPr/>
            <a:lstStyle/>
            <a:p>
              <a:endParaRPr lang="zh-CN" altLang="en-US"/>
            </a:p>
          </p:txBody>
        </p:sp>
        <p:sp>
          <p:nvSpPr>
            <p:cNvPr id="159763" name="Line 21">
              <a:extLst>
                <a:ext uri="{FF2B5EF4-FFF2-40B4-BE49-F238E27FC236}">
                  <a16:creationId xmlns:a16="http://schemas.microsoft.com/office/drawing/2014/main" id="{AC809AB1-BA2C-42ED-9490-ACB38F2229B9}"/>
                </a:ext>
              </a:extLst>
            </p:cNvPr>
            <p:cNvSpPr>
              <a:spLocks noChangeShapeType="1"/>
            </p:cNvSpPr>
            <p:nvPr/>
          </p:nvSpPr>
          <p:spPr bwMode="auto">
            <a:xfrm>
              <a:off x="3744" y="2784"/>
              <a:ext cx="0" cy="336"/>
            </a:xfrm>
            <a:prstGeom prst="line">
              <a:avLst/>
            </a:prstGeom>
            <a:grpFill/>
            <a:ln w="28575">
              <a:solidFill>
                <a:schemeClr val="tx1"/>
              </a:solidFill>
              <a:round/>
              <a:headEnd/>
              <a:tailEnd type="triangle" w="med" len="med"/>
            </a:ln>
          </p:spPr>
          <p:txBody>
            <a:bodyPr/>
            <a:lstStyle/>
            <a:p>
              <a:endParaRPr lang="zh-CN" altLang="en-US"/>
            </a:p>
          </p:txBody>
        </p:sp>
        <p:sp>
          <p:nvSpPr>
            <p:cNvPr id="159764" name="Rectangle 22">
              <a:extLst>
                <a:ext uri="{FF2B5EF4-FFF2-40B4-BE49-F238E27FC236}">
                  <a16:creationId xmlns:a16="http://schemas.microsoft.com/office/drawing/2014/main" id="{9ED112C0-C41E-4DDC-BBBE-5FF77F793C1E}"/>
                </a:ext>
              </a:extLst>
            </p:cNvPr>
            <p:cNvSpPr>
              <a:spLocks noChangeArrowheads="1"/>
            </p:cNvSpPr>
            <p:nvPr/>
          </p:nvSpPr>
          <p:spPr bwMode="auto">
            <a:xfrm>
              <a:off x="480" y="816"/>
              <a:ext cx="259"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Y</a:t>
              </a:r>
            </a:p>
          </p:txBody>
        </p:sp>
        <p:sp>
          <p:nvSpPr>
            <p:cNvPr id="159765" name="Rectangle 23">
              <a:extLst>
                <a:ext uri="{FF2B5EF4-FFF2-40B4-BE49-F238E27FC236}">
                  <a16:creationId xmlns:a16="http://schemas.microsoft.com/office/drawing/2014/main" id="{8F0B4355-570F-4718-A819-EC62B14CB807}"/>
                </a:ext>
              </a:extLst>
            </p:cNvPr>
            <p:cNvSpPr>
              <a:spLocks noChangeArrowheads="1"/>
            </p:cNvSpPr>
            <p:nvPr/>
          </p:nvSpPr>
          <p:spPr bwMode="auto">
            <a:xfrm>
              <a:off x="3792" y="720"/>
              <a:ext cx="282"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a:latin typeface="华文中宋" panose="02010600040101010101" pitchFamily="2" charset="-122"/>
                </a:rPr>
                <a:t>N</a:t>
              </a:r>
            </a:p>
          </p:txBody>
        </p:sp>
        <p:sp>
          <p:nvSpPr>
            <p:cNvPr id="159766" name="Line 24">
              <a:extLst>
                <a:ext uri="{FF2B5EF4-FFF2-40B4-BE49-F238E27FC236}">
                  <a16:creationId xmlns:a16="http://schemas.microsoft.com/office/drawing/2014/main" id="{AA2476E6-946C-4F39-820A-4E0E6696D84D}"/>
                </a:ext>
              </a:extLst>
            </p:cNvPr>
            <p:cNvSpPr>
              <a:spLocks noChangeShapeType="1"/>
            </p:cNvSpPr>
            <p:nvPr/>
          </p:nvSpPr>
          <p:spPr bwMode="auto">
            <a:xfrm>
              <a:off x="2016" y="528"/>
              <a:ext cx="0" cy="240"/>
            </a:xfrm>
            <a:prstGeom prst="line">
              <a:avLst/>
            </a:prstGeom>
            <a:grpFill/>
            <a:ln w="28575">
              <a:solidFill>
                <a:schemeClr val="tx1"/>
              </a:solidFill>
              <a:round/>
              <a:headEnd/>
              <a:tailEnd type="triangle" w="med" len="med"/>
            </a:ln>
          </p:spPr>
          <p:txBody>
            <a:bodyPr/>
            <a:lstStyle/>
            <a:p>
              <a:endParaRPr lang="zh-CN" altLang="en-US"/>
            </a:p>
          </p:txBody>
        </p:sp>
      </p:grpSp>
      <p:sp>
        <p:nvSpPr>
          <p:cNvPr id="564249" name="Rectangle 25">
            <a:extLst>
              <a:ext uri="{FF2B5EF4-FFF2-40B4-BE49-F238E27FC236}">
                <a16:creationId xmlns:a16="http://schemas.microsoft.com/office/drawing/2014/main" id="{F70FEE14-E006-42D4-966C-2AFAD6F015B5}"/>
              </a:ext>
            </a:extLst>
          </p:cNvPr>
          <p:cNvSpPr>
            <a:spLocks noChangeArrowheads="1"/>
          </p:cNvSpPr>
          <p:nvPr/>
        </p:nvSpPr>
        <p:spPr bwMode="auto">
          <a:xfrm>
            <a:off x="5886857" y="24003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FF3300"/>
                </a:solidFill>
              </a:rPr>
              <a:t>（首先发现</a:t>
            </a:r>
            <a:r>
              <a:rPr lang="en-US" altLang="zh-CN" sz="2800" b="1" dirty="0">
                <a:solidFill>
                  <a:srgbClr val="FF3300"/>
                </a:solidFill>
              </a:rPr>
              <a:t>Sj﹤1 ）</a:t>
            </a:r>
            <a:endParaRPr lang="zh-CN" altLang="en-US" sz="2800" b="1" dirty="0">
              <a:solidFill>
                <a:srgbClr val="FF33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64249"/>
                                        </p:tgtEl>
                                        <p:attrNameLst>
                                          <p:attrName>style.visibility</p:attrName>
                                        </p:attrNameLst>
                                      </p:cBhvr>
                                      <p:to>
                                        <p:strVal val="visible"/>
                                      </p:to>
                                    </p:set>
                                    <p:anim calcmode="lin" valueType="num">
                                      <p:cBhvr>
                                        <p:cTn id="12" dur="500" fill="hold"/>
                                        <p:tgtEl>
                                          <p:spTgt spid="564249"/>
                                        </p:tgtEl>
                                        <p:attrNameLst>
                                          <p:attrName>ppt_w</p:attrName>
                                        </p:attrNameLst>
                                      </p:cBhvr>
                                      <p:tavLst>
                                        <p:tav tm="0">
                                          <p:val>
                                            <p:fltVal val="0"/>
                                          </p:val>
                                        </p:tav>
                                        <p:tav tm="100000">
                                          <p:val>
                                            <p:strVal val="#ppt_w"/>
                                          </p:val>
                                        </p:tav>
                                      </p:tavLst>
                                    </p:anim>
                                    <p:anim calcmode="lin" valueType="num">
                                      <p:cBhvr>
                                        <p:cTn id="13" dur="500" fill="hold"/>
                                        <p:tgtEl>
                                          <p:spTgt spid="5642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9"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灯片编号占位符 5">
            <a:extLst>
              <a:ext uri="{FF2B5EF4-FFF2-40B4-BE49-F238E27FC236}">
                <a16:creationId xmlns:a16="http://schemas.microsoft.com/office/drawing/2014/main" id="{FE8AEA21-A38B-40E6-84A7-C2AA49B39461}"/>
              </a:ext>
            </a:extLst>
          </p:cNvPr>
          <p:cNvSpPr>
            <a:spLocks noGrp="1"/>
          </p:cNvSpPr>
          <p:nvPr>
            <p:ph type="sldNum" sz="quarter" idx="12"/>
          </p:nvPr>
        </p:nvSpPr>
        <p:spPr bwMode="auto">
          <a:xfrm>
            <a:off x="6553200" y="6245225"/>
            <a:ext cx="2289175"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48032490-F18C-421F-A363-D51C9E047CDC}" type="slidenum">
              <a:rPr lang="zh-CN" altLang="en-US" smtClean="0"/>
              <a:pPr>
                <a:spcBef>
                  <a:spcPct val="0"/>
                </a:spcBef>
                <a:buClrTx/>
                <a:buSzTx/>
                <a:buFontTx/>
                <a:buNone/>
              </a:pPr>
              <a:t>141</a:t>
            </a:fld>
            <a:endParaRPr lang="zh-CN" altLang="en-US" sz="1400"/>
          </a:p>
        </p:txBody>
      </p:sp>
      <p:sp>
        <p:nvSpPr>
          <p:cNvPr id="565250" name="Rectangle 2">
            <a:extLst>
              <a:ext uri="{FF2B5EF4-FFF2-40B4-BE49-F238E27FC236}">
                <a16:creationId xmlns:a16="http://schemas.microsoft.com/office/drawing/2014/main" id="{9D40AF47-34BE-4501-9F38-0C7F2C16C920}"/>
              </a:ext>
            </a:extLst>
          </p:cNvPr>
          <p:cNvSpPr>
            <a:spLocks noChangeArrowheads="1"/>
          </p:cNvSpPr>
          <p:nvPr/>
        </p:nvSpPr>
        <p:spPr bwMode="auto">
          <a:xfrm>
            <a:off x="1524000" y="1506188"/>
            <a:ext cx="5410200" cy="38100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0772" name="Rectangle 3">
            <a:extLst>
              <a:ext uri="{FF2B5EF4-FFF2-40B4-BE49-F238E27FC236}">
                <a16:creationId xmlns:a16="http://schemas.microsoft.com/office/drawing/2014/main" id="{25C2784B-ECD2-43DC-B4B5-0E3BDA1E640E}"/>
              </a:ext>
            </a:extLst>
          </p:cNvPr>
          <p:cNvSpPr>
            <a:spLocks noGrp="1" noChangeArrowheads="1"/>
          </p:cNvSpPr>
          <p:nvPr>
            <p:ph type="title"/>
          </p:nvPr>
        </p:nvSpPr>
        <p:spPr>
          <a:xfrm>
            <a:off x="1371600" y="434975"/>
            <a:ext cx="7772400" cy="609600"/>
          </a:xfrm>
        </p:spPr>
        <p:txBody>
          <a:bodyPr/>
          <a:lstStyle/>
          <a:p>
            <a:pPr algn="l"/>
            <a:r>
              <a:rPr lang="en-US" altLang="zh-CN" sz="3200" dirty="0">
                <a:solidFill>
                  <a:schemeClr val="tx1"/>
                </a:solidFill>
                <a:latin typeface="+mj-ea"/>
                <a:ea typeface="+mj-ea"/>
              </a:rPr>
              <a:t>2）Ssignal</a:t>
            </a:r>
            <a:r>
              <a:rPr lang="en-US" altLang="zh-CN" sz="2800" dirty="0">
                <a:solidFill>
                  <a:schemeClr val="tx1"/>
                </a:solidFill>
                <a:latin typeface="+mj-ea"/>
                <a:ea typeface="+mj-ea"/>
              </a:rPr>
              <a:t>（S1，S2，… ，Sn）</a:t>
            </a:r>
            <a:endParaRPr lang="zh-CN" altLang="en-US" sz="2800" dirty="0">
              <a:solidFill>
                <a:schemeClr val="tx1"/>
              </a:solidFill>
              <a:latin typeface="+mj-ea"/>
              <a:ea typeface="+mj-ea"/>
            </a:endParaRPr>
          </a:p>
        </p:txBody>
      </p:sp>
      <p:sp>
        <p:nvSpPr>
          <p:cNvPr id="565252" name="Rectangle 4">
            <a:extLst>
              <a:ext uri="{FF2B5EF4-FFF2-40B4-BE49-F238E27FC236}">
                <a16:creationId xmlns:a16="http://schemas.microsoft.com/office/drawing/2014/main" id="{E8D839FF-A78D-45E8-BDF6-E22653FE7904}"/>
              </a:ext>
            </a:extLst>
          </p:cNvPr>
          <p:cNvSpPr>
            <a:spLocks noGrp="1" noChangeArrowheads="1"/>
          </p:cNvSpPr>
          <p:nvPr>
            <p:ph type="body" idx="1"/>
          </p:nvPr>
        </p:nvSpPr>
        <p:spPr>
          <a:xfrm>
            <a:off x="2743200" y="1734788"/>
            <a:ext cx="3505200" cy="1676400"/>
          </a:xfrm>
        </p:spPr>
        <p:txBody>
          <a:bodyPr/>
          <a:lstStyle/>
          <a:p>
            <a:pPr>
              <a:spcBef>
                <a:spcPct val="0"/>
              </a:spcBef>
              <a:buFontTx/>
              <a:buNone/>
            </a:pPr>
            <a:r>
              <a:rPr lang="en-US" altLang="zh-CN">
                <a:latin typeface="华文中宋" panose="02010600040101010101" pitchFamily="2" charset="-122"/>
                <a:ea typeface="华文中宋" panose="02010600040101010101" pitchFamily="2" charset="-122"/>
              </a:rPr>
              <a:t>for i: =1 to n do</a:t>
            </a:r>
          </a:p>
          <a:p>
            <a:pPr>
              <a:spcBef>
                <a:spcPct val="0"/>
              </a:spcBef>
              <a:buFontTx/>
              <a:buNone/>
            </a:pPr>
            <a:r>
              <a:rPr lang="en-US" altLang="zh-CN">
                <a:latin typeface="华文中宋" panose="02010600040101010101" pitchFamily="2" charset="-122"/>
                <a:ea typeface="华文中宋" panose="02010600040101010101" pitchFamily="2" charset="-122"/>
              </a:rPr>
              <a:t>	Si:=Si+1; </a:t>
            </a:r>
          </a:p>
          <a:p>
            <a:pPr>
              <a:buFontTx/>
              <a:buNone/>
            </a:pPr>
            <a:r>
              <a:rPr lang="en-US" altLang="zh-CN">
                <a:latin typeface="华文中宋" panose="02010600040101010101" pitchFamily="2" charset="-122"/>
                <a:ea typeface="华文中宋" panose="02010600040101010101" pitchFamily="2" charset="-122"/>
              </a:rPr>
              <a:t>Endfor</a:t>
            </a:r>
          </a:p>
        </p:txBody>
      </p:sp>
      <p:sp>
        <p:nvSpPr>
          <p:cNvPr id="565253" name="Line 5">
            <a:extLst>
              <a:ext uri="{FF2B5EF4-FFF2-40B4-BE49-F238E27FC236}">
                <a16:creationId xmlns:a16="http://schemas.microsoft.com/office/drawing/2014/main" id="{01DCAF60-6F3B-44F5-A593-35A4BBF7C81E}"/>
              </a:ext>
            </a:extLst>
          </p:cNvPr>
          <p:cNvSpPr>
            <a:spLocks noChangeShapeType="1"/>
          </p:cNvSpPr>
          <p:nvPr/>
        </p:nvSpPr>
        <p:spPr bwMode="auto">
          <a:xfrm>
            <a:off x="3810000" y="1277588"/>
            <a:ext cx="1588" cy="4619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
            <a:extLst>
              <a:ext uri="{FF2B5EF4-FFF2-40B4-BE49-F238E27FC236}">
                <a16:creationId xmlns:a16="http://schemas.microsoft.com/office/drawing/2014/main" id="{76531D62-641C-4E96-90F0-95AAB2CACF5A}"/>
              </a:ext>
            </a:extLst>
          </p:cNvPr>
          <p:cNvGrpSpPr>
            <a:grpSpLocks/>
          </p:cNvGrpSpPr>
          <p:nvPr/>
        </p:nvGrpSpPr>
        <p:grpSpPr bwMode="auto">
          <a:xfrm>
            <a:off x="2286000" y="3258788"/>
            <a:ext cx="4191000" cy="2886075"/>
            <a:chOff x="1440" y="1776"/>
            <a:chExt cx="2640" cy="1818"/>
          </a:xfrm>
        </p:grpSpPr>
        <p:sp>
          <p:nvSpPr>
            <p:cNvPr id="160776" name="Rectangle 7">
              <a:extLst>
                <a:ext uri="{FF2B5EF4-FFF2-40B4-BE49-F238E27FC236}">
                  <a16:creationId xmlns:a16="http://schemas.microsoft.com/office/drawing/2014/main" id="{341B90CB-B7D6-419F-98FF-267E832459E0}"/>
                </a:ext>
              </a:extLst>
            </p:cNvPr>
            <p:cNvSpPr>
              <a:spLocks noChangeArrowheads="1"/>
            </p:cNvSpPr>
            <p:nvPr/>
          </p:nvSpPr>
          <p:spPr bwMode="auto">
            <a:xfrm>
              <a:off x="1440" y="2256"/>
              <a:ext cx="2640"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Tx/>
                <a:buSzTx/>
                <a:buFontTx/>
                <a:buNone/>
              </a:pPr>
              <a:r>
                <a:rPr lang="zh-CN" altLang="en-US" sz="2800" dirty="0">
                  <a:latin typeface="华文中宋" panose="02010600040101010101" pitchFamily="2" charset="-122"/>
                </a:rPr>
                <a:t>把与</a:t>
              </a:r>
              <a:r>
                <a:rPr lang="en-US" altLang="zh-CN" sz="2800" dirty="0">
                  <a:latin typeface="华文中宋" panose="02010600040101010101" pitchFamily="2" charset="-122"/>
                </a:rPr>
                <a:t>Si</a:t>
              </a:r>
              <a:r>
                <a:rPr lang="zh-CN" altLang="en-US" sz="2800" dirty="0">
                  <a:latin typeface="华文中宋" panose="02010600040101010101" pitchFamily="2" charset="-122"/>
                </a:rPr>
                <a:t>有关的阻塞队列中的进程移入就绪队列</a:t>
              </a:r>
            </a:p>
          </p:txBody>
        </p:sp>
        <p:sp>
          <p:nvSpPr>
            <p:cNvPr id="160777" name="Rectangle 8">
              <a:extLst>
                <a:ext uri="{FF2B5EF4-FFF2-40B4-BE49-F238E27FC236}">
                  <a16:creationId xmlns:a16="http://schemas.microsoft.com/office/drawing/2014/main" id="{4DF8369F-1430-4A83-9D63-58D82B1A5C5B}"/>
                </a:ext>
              </a:extLst>
            </p:cNvPr>
            <p:cNvSpPr>
              <a:spLocks noChangeArrowheads="1"/>
            </p:cNvSpPr>
            <p:nvPr/>
          </p:nvSpPr>
          <p:spPr bwMode="auto">
            <a:xfrm>
              <a:off x="1946" y="3264"/>
              <a:ext cx="12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800" dirty="0"/>
                <a:t>原进程继续</a:t>
              </a:r>
              <a:endParaRPr lang="zh-CN" altLang="en-US" sz="2800" dirty="0">
                <a:latin typeface="华文中宋" panose="02010600040101010101" pitchFamily="2" charset="-122"/>
              </a:endParaRPr>
            </a:p>
          </p:txBody>
        </p:sp>
        <p:sp>
          <p:nvSpPr>
            <p:cNvPr id="160778" name="Line 9">
              <a:extLst>
                <a:ext uri="{FF2B5EF4-FFF2-40B4-BE49-F238E27FC236}">
                  <a16:creationId xmlns:a16="http://schemas.microsoft.com/office/drawing/2014/main" id="{98BA26E7-B0C8-4D36-9C5C-01822D4A293D}"/>
                </a:ext>
              </a:extLst>
            </p:cNvPr>
            <p:cNvSpPr>
              <a:spLocks noChangeShapeType="1"/>
            </p:cNvSpPr>
            <p:nvPr/>
          </p:nvSpPr>
          <p:spPr bwMode="auto">
            <a:xfrm>
              <a:off x="2448" y="1776"/>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79" name="Line 10">
              <a:extLst>
                <a:ext uri="{FF2B5EF4-FFF2-40B4-BE49-F238E27FC236}">
                  <a16:creationId xmlns:a16="http://schemas.microsoft.com/office/drawing/2014/main" id="{13DD473C-D32B-4B3F-A55B-9B2B2136C22C}"/>
                </a:ext>
              </a:extLst>
            </p:cNvPr>
            <p:cNvSpPr>
              <a:spLocks noChangeShapeType="1"/>
            </p:cNvSpPr>
            <p:nvPr/>
          </p:nvSpPr>
          <p:spPr bwMode="auto">
            <a:xfrm>
              <a:off x="2496" y="2928"/>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65250"/>
                                        </p:tgtEl>
                                        <p:attrNameLst>
                                          <p:attrName>style.visibility</p:attrName>
                                        </p:attrNameLst>
                                      </p:cBhvr>
                                      <p:to>
                                        <p:strVal val="visible"/>
                                      </p:to>
                                    </p:set>
                                    <p:anim calcmode="lin" valueType="num">
                                      <p:cBhvr>
                                        <p:cTn id="7" dur="500" fill="hold"/>
                                        <p:tgtEl>
                                          <p:spTgt spid="565250"/>
                                        </p:tgtEl>
                                        <p:attrNameLst>
                                          <p:attrName>ppt_w</p:attrName>
                                        </p:attrNameLst>
                                      </p:cBhvr>
                                      <p:tavLst>
                                        <p:tav tm="0">
                                          <p:val>
                                            <p:fltVal val="0"/>
                                          </p:val>
                                        </p:tav>
                                        <p:tav tm="100000">
                                          <p:val>
                                            <p:strVal val="#ppt_w"/>
                                          </p:val>
                                        </p:tav>
                                      </p:tavLst>
                                    </p:anim>
                                    <p:anim calcmode="lin" valueType="num">
                                      <p:cBhvr>
                                        <p:cTn id="8" dur="500" fill="hold"/>
                                        <p:tgtEl>
                                          <p:spTgt spid="5652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65253"/>
                                        </p:tgtEl>
                                        <p:attrNameLst>
                                          <p:attrName>style.visibility</p:attrName>
                                        </p:attrNameLst>
                                      </p:cBhvr>
                                      <p:to>
                                        <p:strVal val="visible"/>
                                      </p:to>
                                    </p:set>
                                    <p:anim calcmode="lin" valueType="num">
                                      <p:cBhvr>
                                        <p:cTn id="13" dur="500" fill="hold"/>
                                        <p:tgtEl>
                                          <p:spTgt spid="565253"/>
                                        </p:tgtEl>
                                        <p:attrNameLst>
                                          <p:attrName>ppt_w</p:attrName>
                                        </p:attrNameLst>
                                      </p:cBhvr>
                                      <p:tavLst>
                                        <p:tav tm="0">
                                          <p:val>
                                            <p:fltVal val="0"/>
                                          </p:val>
                                        </p:tav>
                                        <p:tav tm="100000">
                                          <p:val>
                                            <p:strVal val="#ppt_w"/>
                                          </p:val>
                                        </p:tav>
                                      </p:tavLst>
                                    </p:anim>
                                    <p:anim calcmode="lin" valueType="num">
                                      <p:cBhvr>
                                        <p:cTn id="14" dur="500" fill="hold"/>
                                        <p:tgtEl>
                                          <p:spTgt spid="56525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65252">
                                            <p:txEl>
                                              <p:pRg st="0" end="0"/>
                                            </p:txEl>
                                          </p:spTgt>
                                        </p:tgtEl>
                                        <p:attrNameLst>
                                          <p:attrName>style.visibility</p:attrName>
                                        </p:attrNameLst>
                                      </p:cBhvr>
                                      <p:to>
                                        <p:strVal val="visible"/>
                                      </p:to>
                                    </p:set>
                                    <p:anim calcmode="lin" valueType="num">
                                      <p:cBhvr>
                                        <p:cTn id="19" dur="500" fill="hold"/>
                                        <p:tgtEl>
                                          <p:spTgt spid="56525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6525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65252">
                                            <p:txEl>
                                              <p:pRg st="1" end="1"/>
                                            </p:txEl>
                                          </p:spTgt>
                                        </p:tgtEl>
                                        <p:attrNameLst>
                                          <p:attrName>style.visibility</p:attrName>
                                        </p:attrNameLst>
                                      </p:cBhvr>
                                      <p:to>
                                        <p:strVal val="visible"/>
                                      </p:to>
                                    </p:set>
                                    <p:anim calcmode="lin" valueType="num">
                                      <p:cBhvr>
                                        <p:cTn id="25" dur="500" fill="hold"/>
                                        <p:tgtEl>
                                          <p:spTgt spid="56525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565252">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565252">
                                            <p:txEl>
                                              <p:pRg st="2" end="2"/>
                                            </p:txEl>
                                          </p:spTgt>
                                        </p:tgtEl>
                                        <p:attrNameLst>
                                          <p:attrName>style.visibility</p:attrName>
                                        </p:attrNameLst>
                                      </p:cBhvr>
                                      <p:to>
                                        <p:strVal val="visible"/>
                                      </p:to>
                                    </p:set>
                                    <p:anim calcmode="lin" valueType="num">
                                      <p:cBhvr>
                                        <p:cTn id="31" dur="500" fill="hold"/>
                                        <p:tgtEl>
                                          <p:spTgt spid="565252">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6525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animBg="1"/>
      <p:bldP spid="565252"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a:extLst>
              <a:ext uri="{FF2B5EF4-FFF2-40B4-BE49-F238E27FC236}">
                <a16:creationId xmlns:a16="http://schemas.microsoft.com/office/drawing/2014/main" id="{27F1268D-58CB-484B-8443-98AA4CA4A7BF}"/>
              </a:ext>
            </a:extLst>
          </p:cNvPr>
          <p:cNvSpPr txBox="1">
            <a:spLocks noChangeArrowheads="1"/>
          </p:cNvSpPr>
          <p:nvPr/>
        </p:nvSpPr>
        <p:spPr bwMode="auto">
          <a:xfrm>
            <a:off x="179388" y="1778000"/>
            <a:ext cx="79629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200" b="1" dirty="0">
                <a:ea typeface="楷体_GB2312" pitchFamily="49" charset="-122"/>
              </a:rPr>
              <a:t> </a:t>
            </a:r>
            <a:r>
              <a:rPr lang="en-US" altLang="zh-CN" sz="2200" b="1" dirty="0" err="1">
                <a:solidFill>
                  <a:srgbClr val="FF0000"/>
                </a:solidFill>
                <a:ea typeface="楷体_GB2312" pitchFamily="49" charset="-122"/>
              </a:rPr>
              <a:t>Swait</a:t>
            </a:r>
            <a:r>
              <a:rPr lang="en-US" altLang="zh-CN" sz="2200" b="1" dirty="0">
                <a:solidFill>
                  <a:srgbClr val="FF0000"/>
                </a:solidFill>
                <a:ea typeface="楷体_GB2312" pitchFamily="49" charset="-122"/>
              </a:rPr>
              <a:t>(S1, S2, …, Sn)</a:t>
            </a:r>
            <a:r>
              <a:rPr lang="en-US" altLang="zh-CN" sz="2200" b="1" dirty="0">
                <a:ea typeface="楷体_GB2312" pitchFamily="49" charset="-122"/>
              </a:rPr>
              <a:t>	//P</a:t>
            </a:r>
            <a:r>
              <a:rPr lang="zh-CN" altLang="en-US" sz="2200" b="1" dirty="0">
                <a:ea typeface="楷体_GB2312" pitchFamily="49" charset="-122"/>
              </a:rPr>
              <a:t>原语；</a:t>
            </a:r>
          </a:p>
          <a:p>
            <a:pPr eaLnBrk="1" hangingPunct="1">
              <a:spcBef>
                <a:spcPct val="0"/>
              </a:spcBef>
              <a:buClrTx/>
              <a:buSzTx/>
              <a:buFontTx/>
              <a:buNone/>
            </a:pPr>
            <a:r>
              <a:rPr lang="zh-CN" altLang="en-US" sz="2200" b="1" dirty="0">
                <a:ea typeface="楷体_GB2312" pitchFamily="49" charset="-122"/>
              </a:rPr>
              <a:t> </a:t>
            </a: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if (S1 ≥1 and S2 ≥ 1 … Sn ≥ 1)</a:t>
            </a:r>
          </a:p>
          <a:p>
            <a:pPr eaLnBrk="1" hangingPunct="1">
              <a:spcBef>
                <a:spcPct val="0"/>
              </a:spcBef>
              <a:buClrTx/>
              <a:buSzTx/>
              <a:buFontTx/>
              <a:buNone/>
            </a:pPr>
            <a:r>
              <a:rPr lang="en-US" altLang="zh-CN" sz="2200" b="1" dirty="0">
                <a:ea typeface="楷体_GB2312" pitchFamily="49" charset="-122"/>
              </a:rPr>
              <a:t>       {//</a:t>
            </a:r>
            <a:r>
              <a:rPr lang="zh-CN" altLang="en-US" sz="2200" b="1" dirty="0">
                <a:ea typeface="楷体_GB2312" pitchFamily="49" charset="-122"/>
              </a:rPr>
              <a:t>满足资源要求时的处理；</a:t>
            </a:r>
          </a:p>
          <a:p>
            <a:pPr eaLnBrk="1" hangingPunct="1">
              <a:spcBef>
                <a:spcPct val="0"/>
              </a:spcBef>
              <a:buClrTx/>
              <a:buSzTx/>
              <a:buFontTx/>
              <a:buNone/>
            </a:pPr>
            <a:r>
              <a:rPr lang="zh-CN" altLang="en-US" sz="2200" b="1" dirty="0">
                <a:ea typeface="楷体_GB2312" pitchFamily="49" charset="-122"/>
              </a:rPr>
              <a:t>        </a:t>
            </a:r>
            <a:r>
              <a:rPr lang="en-US" altLang="zh-CN" sz="2200" b="1" dirty="0">
                <a:ea typeface="楷体_GB2312" pitchFamily="49" charset="-122"/>
              </a:rPr>
              <a:t>for (</a:t>
            </a:r>
            <a:r>
              <a:rPr lang="en-US" altLang="zh-CN" sz="2200" b="1" dirty="0" err="1">
                <a:ea typeface="楷体_GB2312" pitchFamily="49" charset="-122"/>
              </a:rPr>
              <a:t>i</a:t>
            </a:r>
            <a:r>
              <a:rPr lang="en-US" altLang="zh-CN" sz="2200" b="1" dirty="0">
                <a:ea typeface="楷体_GB2312" pitchFamily="49" charset="-122"/>
              </a:rPr>
              <a:t> = 1; </a:t>
            </a:r>
            <a:r>
              <a:rPr lang="en-US" altLang="zh-CN" sz="2200" b="1" dirty="0" err="1">
                <a:ea typeface="楷体_GB2312" pitchFamily="49" charset="-122"/>
              </a:rPr>
              <a:t>i</a:t>
            </a:r>
            <a:r>
              <a:rPr lang="en-US" altLang="zh-CN" sz="2200" b="1" dirty="0">
                <a:ea typeface="楷体_GB2312" pitchFamily="49" charset="-122"/>
              </a:rPr>
              <a:t> &lt;= n; ++</a:t>
            </a:r>
            <a:r>
              <a:rPr lang="en-US" altLang="zh-CN" sz="2200" b="1" dirty="0" err="1">
                <a:ea typeface="楷体_GB2312" pitchFamily="49" charset="-122"/>
              </a:rPr>
              <a:t>i</a:t>
            </a: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Si=Si-1; </a:t>
            </a:r>
          </a:p>
          <a:p>
            <a:pPr eaLnBrk="1" hangingPunct="1">
              <a:spcBef>
                <a:spcPct val="0"/>
              </a:spcBef>
              <a:buClrTx/>
              <a:buSzTx/>
              <a:buFontTx/>
              <a:buNone/>
            </a:pP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else</a:t>
            </a:r>
          </a:p>
          <a:p>
            <a:pPr eaLnBrk="1" hangingPunct="1">
              <a:spcBef>
                <a:spcPct val="0"/>
              </a:spcBef>
              <a:buClrTx/>
              <a:buSzTx/>
              <a:buFontTx/>
              <a:buNone/>
            </a:pPr>
            <a:r>
              <a:rPr lang="en-US" altLang="zh-CN" sz="2200" b="1" dirty="0">
                <a:ea typeface="楷体_GB2312" pitchFamily="49" charset="-122"/>
              </a:rPr>
              <a:t>       {//</a:t>
            </a:r>
            <a:r>
              <a:rPr lang="zh-CN" altLang="en-US" sz="2200" b="1" dirty="0">
                <a:ea typeface="楷体_GB2312" pitchFamily="49" charset="-122"/>
              </a:rPr>
              <a:t>某些资源不够时的处理；</a:t>
            </a:r>
          </a:p>
          <a:p>
            <a:pPr eaLnBrk="1" hangingPunct="1">
              <a:spcBef>
                <a:spcPct val="0"/>
              </a:spcBef>
              <a:buClrTx/>
              <a:buSzTx/>
              <a:buFontTx/>
              <a:buNone/>
            </a:pPr>
            <a:r>
              <a:rPr lang="zh-CN" altLang="en-US" sz="2200" b="1" dirty="0">
                <a:ea typeface="楷体_GB2312" pitchFamily="49" charset="-122"/>
              </a:rPr>
              <a:t>        进程进入</a:t>
            </a:r>
            <a:r>
              <a:rPr lang="zh-CN" altLang="en-US" sz="2200" b="1" dirty="0">
                <a:solidFill>
                  <a:srgbClr val="FF0000"/>
                </a:solidFill>
                <a:ea typeface="楷体_GB2312" pitchFamily="49" charset="-122"/>
              </a:rPr>
              <a:t>第一个</a:t>
            </a:r>
            <a:r>
              <a:rPr lang="zh-CN" altLang="en-US" sz="2200" b="1" dirty="0">
                <a:ea typeface="楷体_GB2312" pitchFamily="49" charset="-122"/>
              </a:rPr>
              <a:t>小于</a:t>
            </a:r>
            <a:r>
              <a:rPr lang="en-US" altLang="zh-CN" sz="2200" b="1" dirty="0">
                <a:ea typeface="楷体_GB2312" pitchFamily="49" charset="-122"/>
              </a:rPr>
              <a:t>1</a:t>
            </a:r>
            <a:r>
              <a:rPr lang="zh-CN" altLang="en-US" sz="2200" b="1" dirty="0">
                <a:ea typeface="楷体_GB2312" pitchFamily="49" charset="-122"/>
              </a:rPr>
              <a:t>的信号量的阻塞队列</a:t>
            </a: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a:t>
            </a:r>
            <a:r>
              <a:rPr lang="zh-CN" altLang="en-US" sz="2200" b="1" dirty="0">
                <a:ea typeface="楷体_GB2312" pitchFamily="49" charset="-122"/>
              </a:rPr>
              <a:t>恢复</a:t>
            </a:r>
            <a:r>
              <a:rPr lang="en-US" altLang="zh-CN" sz="2200" b="1" dirty="0">
                <a:ea typeface="楷体_GB2312" pitchFamily="49" charset="-122"/>
              </a:rPr>
              <a:t>PC</a:t>
            </a:r>
            <a:r>
              <a:rPr lang="zh-CN" altLang="en-US" sz="2200" b="1" dirty="0">
                <a:ea typeface="楷体_GB2312" pitchFamily="49" charset="-122"/>
              </a:rPr>
              <a:t>寄存器为</a:t>
            </a:r>
            <a:r>
              <a:rPr lang="en-US" altLang="zh-CN" sz="2200" b="1" dirty="0" err="1">
                <a:ea typeface="楷体_GB2312" pitchFamily="49" charset="-122"/>
              </a:rPr>
              <a:t>Swait</a:t>
            </a:r>
            <a:r>
              <a:rPr lang="zh-CN" altLang="en-US" sz="2200" b="1" dirty="0">
                <a:ea typeface="楷体_GB2312" pitchFamily="49" charset="-122"/>
              </a:rPr>
              <a:t>开始时的状态；</a:t>
            </a:r>
            <a:endParaRPr lang="en-US" altLang="zh-CN" sz="2200" b="1" dirty="0">
              <a:ea typeface="楷体_GB2312" pitchFamily="49" charset="-122"/>
            </a:endParaRPr>
          </a:p>
          <a:p>
            <a:pPr eaLnBrk="1" hangingPunct="1">
              <a:spcBef>
                <a:spcPct val="0"/>
              </a:spcBef>
              <a:buClrTx/>
              <a:buSzTx/>
              <a:buFontTx/>
              <a:buNone/>
            </a:pPr>
            <a:r>
              <a:rPr lang="en-US" altLang="zh-CN" sz="2200" b="1" dirty="0">
                <a:ea typeface="楷体_GB2312" pitchFamily="49" charset="-122"/>
              </a:rPr>
              <a:t>       }</a:t>
            </a:r>
          </a:p>
          <a:p>
            <a:pPr eaLnBrk="1" hangingPunct="1">
              <a:spcBef>
                <a:spcPct val="0"/>
              </a:spcBef>
              <a:buClrTx/>
              <a:buSzTx/>
              <a:buFontTx/>
              <a:buNone/>
            </a:pPr>
            <a:r>
              <a:rPr lang="en-US" altLang="zh-CN" sz="2200" b="1" dirty="0">
                <a:ea typeface="楷体_GB2312" pitchFamily="49" charset="-122"/>
              </a:rPr>
              <a:t>} </a:t>
            </a:r>
          </a:p>
        </p:txBody>
      </p:sp>
      <p:sp>
        <p:nvSpPr>
          <p:cNvPr id="287749" name="Line 5">
            <a:extLst>
              <a:ext uri="{FF2B5EF4-FFF2-40B4-BE49-F238E27FC236}">
                <a16:creationId xmlns:a16="http://schemas.microsoft.com/office/drawing/2014/main" id="{EA48DCB6-1EC9-434E-AFE3-61C9101E97F5}"/>
              </a:ext>
            </a:extLst>
          </p:cNvPr>
          <p:cNvSpPr>
            <a:spLocks noChangeShapeType="1"/>
          </p:cNvSpPr>
          <p:nvPr/>
        </p:nvSpPr>
        <p:spPr bwMode="auto">
          <a:xfrm>
            <a:off x="1212789" y="3846781"/>
            <a:ext cx="1000125" cy="0"/>
          </a:xfrm>
          <a:prstGeom prst="line">
            <a:avLst/>
          </a:prstGeom>
          <a:noFill/>
          <a:ln w="412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0" name="Line 6">
            <a:extLst>
              <a:ext uri="{FF2B5EF4-FFF2-40B4-BE49-F238E27FC236}">
                <a16:creationId xmlns:a16="http://schemas.microsoft.com/office/drawing/2014/main" id="{F3BC8472-512A-421E-A9F0-E33AAD487762}"/>
              </a:ext>
            </a:extLst>
          </p:cNvPr>
          <p:cNvSpPr>
            <a:spLocks noChangeShapeType="1"/>
          </p:cNvSpPr>
          <p:nvPr/>
        </p:nvSpPr>
        <p:spPr bwMode="auto">
          <a:xfrm>
            <a:off x="804924" y="2853625"/>
            <a:ext cx="4191000" cy="0"/>
          </a:xfrm>
          <a:prstGeom prst="line">
            <a:avLst/>
          </a:prstGeom>
          <a:noFill/>
          <a:ln w="412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2" name="Text Box 8">
            <a:extLst>
              <a:ext uri="{FF2B5EF4-FFF2-40B4-BE49-F238E27FC236}">
                <a16:creationId xmlns:a16="http://schemas.microsoft.com/office/drawing/2014/main" id="{A1FF277D-C23B-4AD9-B79B-10C6563963FA}"/>
              </a:ext>
            </a:extLst>
          </p:cNvPr>
          <p:cNvSpPr txBox="1">
            <a:spLocks noChangeArrowheads="1"/>
          </p:cNvSpPr>
          <p:nvPr/>
        </p:nvSpPr>
        <p:spPr bwMode="auto">
          <a:xfrm>
            <a:off x="5334000" y="1412875"/>
            <a:ext cx="3810000" cy="163121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en-US" altLang="zh-CN" sz="2000" b="1" dirty="0">
                <a:latin typeface="楷体_GB2312" pitchFamily="49" charset="-122"/>
                <a:ea typeface="楷体_GB2312" pitchFamily="49" charset="-122"/>
              </a:rPr>
              <a:t>//</a:t>
            </a:r>
            <a:r>
              <a:rPr lang="zh-CN" altLang="en-US" sz="2000" b="1" dirty="0">
                <a:solidFill>
                  <a:srgbClr val="000099"/>
                </a:solidFill>
                <a:latin typeface="楷体_GB2312" pitchFamily="49" charset="-122"/>
                <a:ea typeface="楷体_GB2312" pitchFamily="49" charset="-122"/>
              </a:rPr>
              <a:t>次序并不重要</a:t>
            </a:r>
            <a:r>
              <a:rPr lang="zh-CN" altLang="en-US" sz="2000" b="1" dirty="0">
                <a:latin typeface="楷体_GB2312" pitchFamily="49" charset="-122"/>
                <a:ea typeface="楷体_GB2312" pitchFamily="49" charset="-122"/>
              </a:rPr>
              <a:t>，虽然会影响进程归入哪个阻塞队列，但由于是对资源全部分配或不分配，所以总有进程获得全部资源并在推进之后释放资源，</a:t>
            </a:r>
            <a:r>
              <a:rPr lang="zh-CN" altLang="en-US" sz="2000" b="1" dirty="0">
                <a:solidFill>
                  <a:srgbClr val="000099"/>
                </a:solidFill>
                <a:latin typeface="楷体_GB2312" pitchFamily="49" charset="-122"/>
                <a:ea typeface="楷体_GB2312" pitchFamily="49" charset="-122"/>
              </a:rPr>
              <a:t>因此不会死锁</a:t>
            </a:r>
            <a:endParaRPr lang="zh-CN" altLang="en-US" sz="2000" b="1" dirty="0">
              <a:solidFill>
                <a:srgbClr val="000099"/>
              </a:solidFill>
              <a:latin typeface="Times New Roman" panose="02020603050405020304" pitchFamily="18" charset="0"/>
              <a:ea typeface="仿宋_GB2312" pitchFamily="49" charset="-122"/>
            </a:endParaRPr>
          </a:p>
        </p:txBody>
      </p:sp>
      <p:sp>
        <p:nvSpPr>
          <p:cNvPr id="2" name="矩形 1">
            <a:extLst>
              <a:ext uri="{FF2B5EF4-FFF2-40B4-BE49-F238E27FC236}">
                <a16:creationId xmlns:a16="http://schemas.microsoft.com/office/drawing/2014/main" id="{24C89C93-3C96-41F9-9613-2233574B3503}"/>
              </a:ext>
            </a:extLst>
          </p:cNvPr>
          <p:cNvSpPr>
            <a:spLocks noChangeArrowheads="1"/>
          </p:cNvSpPr>
          <p:nvPr/>
        </p:nvSpPr>
        <p:spPr bwMode="auto">
          <a:xfrm>
            <a:off x="2502724" y="3673475"/>
            <a:ext cx="457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000" b="1" dirty="0">
                <a:ea typeface="楷体_GB2312" pitchFamily="49" charset="-122"/>
              </a:rPr>
              <a:t>//</a:t>
            </a:r>
            <a:r>
              <a:rPr lang="zh-CN" altLang="en-US" sz="2000" b="1" dirty="0">
                <a:ea typeface="楷体_GB2312" pitchFamily="49" charset="-122"/>
              </a:rPr>
              <a:t>注：与</a:t>
            </a:r>
            <a:r>
              <a:rPr lang="en-US" altLang="zh-CN" sz="2000" b="1" dirty="0">
                <a:ea typeface="楷体_GB2312" pitchFamily="49" charset="-122"/>
              </a:rPr>
              <a:t>wait</a:t>
            </a:r>
            <a:r>
              <a:rPr lang="zh-CN" altLang="en-US" sz="2000" b="1" dirty="0">
                <a:ea typeface="楷体_GB2312" pitchFamily="49" charset="-122"/>
              </a:rPr>
              <a:t>的处理不同，这里是在确信可满足资源要求时，才进行减</a:t>
            </a:r>
            <a:r>
              <a:rPr lang="en-US" altLang="zh-CN" sz="2000" b="1" dirty="0">
                <a:ea typeface="楷体_GB2312" pitchFamily="49" charset="-122"/>
              </a:rPr>
              <a:t>1</a:t>
            </a:r>
            <a:r>
              <a:rPr lang="zh-CN" altLang="en-US" sz="2000" b="1" dirty="0">
                <a:ea typeface="楷体_GB2312" pitchFamily="49" charset="-122"/>
              </a:rPr>
              <a:t>操作</a:t>
            </a:r>
          </a:p>
        </p:txBody>
      </p:sp>
      <p:sp>
        <p:nvSpPr>
          <p:cNvPr id="8" name="Rectangle 2">
            <a:extLst>
              <a:ext uri="{FF2B5EF4-FFF2-40B4-BE49-F238E27FC236}">
                <a16:creationId xmlns:a16="http://schemas.microsoft.com/office/drawing/2014/main" id="{2BDBF0D7-6407-4D21-92FE-9D776FD71EA2}"/>
              </a:ext>
            </a:extLst>
          </p:cNvPr>
          <p:cNvSpPr txBox="1">
            <a:spLocks noChangeArrowheads="1"/>
          </p:cNvSpPr>
          <p:nvPr/>
        </p:nvSpPr>
        <p:spPr>
          <a:xfrm>
            <a:off x="330200" y="490538"/>
            <a:ext cx="7491413" cy="536575"/>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4000" dirty="0" err="1">
                <a:latin typeface="楷体_GB2312" pitchFamily="49" charset="-122"/>
                <a:ea typeface="楷体_GB2312" pitchFamily="49" charset="-122"/>
              </a:rPr>
              <a:t>Swait</a:t>
            </a:r>
            <a:r>
              <a:rPr lang="en-US" altLang="zh-CN" sz="4000" dirty="0">
                <a:latin typeface="楷体_GB2312" pitchFamily="49" charset="-122"/>
                <a:ea typeface="楷体_GB2312" pitchFamily="49" charset="-122"/>
              </a:rPr>
              <a:t>(Simultaneous Wait)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7750"/>
                                        </p:tgtEl>
                                        <p:attrNameLst>
                                          <p:attrName>style.visibility</p:attrName>
                                        </p:attrNameLst>
                                      </p:cBhvr>
                                      <p:to>
                                        <p:strVal val="visible"/>
                                      </p:to>
                                    </p:set>
                                    <p:animEffect transition="in" filter="fade">
                                      <p:cBhvr>
                                        <p:cTn id="7" dur="10"/>
                                        <p:tgtEl>
                                          <p:spTgt spid="287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775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87749"/>
                                        </p:tgtEl>
                                        <p:attrNameLst>
                                          <p:attrName>style.visibility</p:attrName>
                                        </p:attrNameLst>
                                      </p:cBhvr>
                                      <p:to>
                                        <p:strVal val="visible"/>
                                      </p:to>
                                    </p:set>
                                    <p:animEffect transition="in" filter="fade">
                                      <p:cBhvr>
                                        <p:cTn id="16" dur="10"/>
                                        <p:tgtEl>
                                          <p:spTgt spid="2877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2" grpId="0" animBg="1"/>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1EA21E63-6257-40F8-9574-DFA1913B9173}"/>
              </a:ext>
            </a:extLst>
          </p:cNvPr>
          <p:cNvSpPr>
            <a:spLocks noChangeArrowheads="1"/>
          </p:cNvSpPr>
          <p:nvPr/>
        </p:nvSpPr>
        <p:spPr bwMode="auto">
          <a:xfrm>
            <a:off x="323850" y="979487"/>
            <a:ext cx="8820150"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err="1">
                <a:solidFill>
                  <a:srgbClr val="FF0000"/>
                </a:solidFill>
                <a:latin typeface="楷体_GB2312" pitchFamily="49" charset="-122"/>
                <a:ea typeface="楷体_GB2312" pitchFamily="49" charset="-122"/>
              </a:rPr>
              <a:t>Ssignal</a:t>
            </a:r>
            <a:r>
              <a:rPr lang="en-US" altLang="zh-CN" sz="2200" b="1" dirty="0">
                <a:solidFill>
                  <a:srgbClr val="FF0000"/>
                </a:solidFill>
                <a:latin typeface="楷体_GB2312" pitchFamily="49" charset="-122"/>
                <a:ea typeface="楷体_GB2312" pitchFamily="49" charset="-122"/>
              </a:rPr>
              <a:t>(S1, S2, </a:t>
            </a:r>
            <a:r>
              <a:rPr lang="en-US" altLang="zh-CN" sz="2200" b="1" dirty="0">
                <a:solidFill>
                  <a:srgbClr val="FF0000"/>
                </a:solidFill>
                <a:latin typeface="Times New Roman" panose="02020603050405020304" pitchFamily="18" charset="0"/>
                <a:ea typeface="楷体_GB2312" pitchFamily="49" charset="-122"/>
              </a:rPr>
              <a:t>…</a:t>
            </a:r>
            <a:r>
              <a:rPr lang="en-US" altLang="zh-CN" sz="2200" b="1" dirty="0">
                <a:solidFill>
                  <a:srgbClr val="FF0000"/>
                </a:solidFill>
                <a:latin typeface="楷体_GB2312" pitchFamily="49" charset="-122"/>
                <a:ea typeface="楷体_GB2312" pitchFamily="49" charset="-122"/>
              </a:rPr>
              <a:t>, Sn)</a:t>
            </a:r>
            <a:r>
              <a:rPr lang="en-US" altLang="zh-CN" sz="2200" b="1" dirty="0">
                <a:solidFill>
                  <a:srgbClr val="7030A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for (</a:t>
            </a:r>
            <a:r>
              <a:rPr lang="en-US" altLang="zh-CN" sz="2200" b="1" dirty="0" err="1">
                <a:latin typeface="楷体_GB2312" pitchFamily="49" charset="-122"/>
                <a:ea typeface="楷体_GB2312" pitchFamily="49" charset="-122"/>
              </a:rPr>
              <a:t>i</a:t>
            </a:r>
            <a:r>
              <a:rPr lang="en-US" altLang="zh-CN" sz="2200" b="1" dirty="0">
                <a:latin typeface="楷体_GB2312" pitchFamily="49" charset="-122"/>
                <a:ea typeface="楷体_GB2312" pitchFamily="49" charset="-122"/>
              </a:rPr>
              <a:t> = 1; </a:t>
            </a:r>
            <a:r>
              <a:rPr lang="en-US" altLang="zh-CN" sz="2200" b="1" dirty="0" err="1">
                <a:latin typeface="楷体_GB2312" pitchFamily="49" charset="-122"/>
                <a:ea typeface="楷体_GB2312" pitchFamily="49" charset="-122"/>
              </a:rPr>
              <a:t>i</a:t>
            </a:r>
            <a:r>
              <a:rPr lang="en-US" altLang="zh-CN" sz="2200" b="1" dirty="0">
                <a:latin typeface="楷体_GB2312" pitchFamily="49" charset="-122"/>
                <a:ea typeface="楷体_GB2312" pitchFamily="49" charset="-122"/>
              </a:rPr>
              <a:t> &lt;= n; </a:t>
            </a:r>
            <a:r>
              <a:rPr lang="en-US" altLang="zh-CN" sz="2200" b="1" dirty="0" err="1">
                <a:latin typeface="楷体_GB2312" pitchFamily="49" charset="-122"/>
                <a:ea typeface="楷体_GB2312" pitchFamily="49" charset="-122"/>
              </a:rPr>
              <a:t>i</a:t>
            </a:r>
            <a:r>
              <a:rPr lang="en-US" altLang="zh-CN" sz="2200" b="1" dirty="0">
                <a:latin typeface="楷体_GB2312" pitchFamily="49" charset="-122"/>
                <a:ea typeface="楷体_GB2312" pitchFamily="49" charset="-122"/>
              </a:rPr>
              <a:t>++)</a:t>
            </a:r>
            <a:r>
              <a:rPr lang="en-US" altLang="zh-CN" sz="2200" b="1" dirty="0">
                <a:solidFill>
                  <a:srgbClr val="00B05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Si++; //</a:t>
            </a:r>
            <a:r>
              <a:rPr lang="zh-CN" altLang="en-US" sz="2200" b="1" dirty="0">
                <a:latin typeface="楷体_GB2312" pitchFamily="49" charset="-122"/>
                <a:ea typeface="楷体_GB2312" pitchFamily="49" charset="-122"/>
              </a:rPr>
              <a:t>释放占用的资源；</a:t>
            </a:r>
          </a:p>
          <a:p>
            <a:pPr eaLnBrk="1" hangingPunct="1">
              <a:spcBef>
                <a:spcPct val="0"/>
              </a:spcBef>
              <a:buClrTx/>
              <a:buSzTx/>
              <a:buFontTx/>
              <a:buNone/>
            </a:pPr>
            <a:r>
              <a:rPr lang="zh-CN" altLang="en-US" sz="2200" b="1" dirty="0">
                <a:latin typeface="楷体_GB2312" pitchFamily="49" charset="-122"/>
                <a:ea typeface="楷体_GB2312" pitchFamily="49" charset="-122"/>
              </a:rPr>
              <a:t>     </a:t>
            </a:r>
            <a:r>
              <a:rPr lang="en-US" altLang="zh-CN" sz="2200" b="1" dirty="0">
                <a:latin typeface="楷体_GB2312" pitchFamily="49" charset="-122"/>
                <a:ea typeface="楷体_GB2312" pitchFamily="49" charset="-122"/>
              </a:rPr>
              <a:t>for (each process P waiting in </a:t>
            </a:r>
            <a:r>
              <a:rPr lang="en-US" altLang="zh-CN" sz="2200" b="1" dirty="0" err="1">
                <a:latin typeface="楷体_GB2312" pitchFamily="49" charset="-122"/>
                <a:ea typeface="楷体_GB2312" pitchFamily="49" charset="-122"/>
              </a:rPr>
              <a:t>Si.L</a:t>
            </a:r>
            <a:r>
              <a:rPr lang="en-US" altLang="zh-CN" sz="2200" b="1" dirty="0">
                <a:latin typeface="楷体_GB2312" pitchFamily="49" charset="-122"/>
                <a:ea typeface="楷体_GB2312" pitchFamily="49" charset="-122"/>
              </a:rPr>
              <a:t>)</a:t>
            </a:r>
            <a:r>
              <a:rPr lang="en-US" altLang="zh-CN" sz="2200" b="1" dirty="0">
                <a:solidFill>
                  <a:srgbClr val="C0000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000099"/>
                </a:solidFill>
                <a:latin typeface="楷体_GB2312" pitchFamily="49" charset="-122"/>
                <a:ea typeface="楷体_GB2312" pitchFamily="49" charset="-122"/>
              </a:rPr>
              <a:t>//</a:t>
            </a:r>
            <a:r>
              <a:rPr lang="zh-CN" altLang="en-US" sz="2400" b="1" dirty="0">
                <a:solidFill>
                  <a:srgbClr val="000099"/>
                </a:solidFill>
                <a:latin typeface="Helvetica" panose="020B0604020202020204" pitchFamily="34" charset="0"/>
                <a:ea typeface="楷体_GB2312" pitchFamily="49" charset="-122"/>
              </a:rPr>
              <a:t>检查每种资源的阻塞队列中的所有进程；</a:t>
            </a:r>
          </a:p>
          <a:p>
            <a:pPr eaLnBrk="1" hangingPunct="1">
              <a:spcBef>
                <a:spcPct val="0"/>
              </a:spcBef>
              <a:buClrTx/>
              <a:buSzTx/>
              <a:buFontTx/>
              <a:buNone/>
            </a:pPr>
            <a:r>
              <a:rPr lang="zh-CN" altLang="en-US" sz="2200" b="1" dirty="0">
                <a:latin typeface="楷体_GB2312" pitchFamily="49" charset="-122"/>
                <a:ea typeface="楷体_GB2312" pitchFamily="49" charset="-122"/>
              </a:rPr>
              <a:t>        从阻塞队列</a:t>
            </a:r>
            <a:r>
              <a:rPr lang="en-US" altLang="zh-CN" sz="2200" b="1" dirty="0" err="1">
                <a:latin typeface="楷体_GB2312" pitchFamily="49" charset="-122"/>
                <a:ea typeface="楷体_GB2312" pitchFamily="49" charset="-122"/>
              </a:rPr>
              <a:t>Si.queue</a:t>
            </a:r>
            <a:r>
              <a:rPr lang="zh-CN" altLang="en-US" sz="2200" b="1" dirty="0">
                <a:latin typeface="楷体_GB2312" pitchFamily="49" charset="-122"/>
                <a:ea typeface="楷体_GB2312" pitchFamily="49" charset="-122"/>
              </a:rPr>
              <a:t>中取出进程</a:t>
            </a:r>
            <a:r>
              <a:rPr lang="en-US" altLang="zh-CN" sz="2200" b="1" dirty="0">
                <a:latin typeface="楷体_GB2312" pitchFamily="49" charset="-122"/>
                <a:ea typeface="楷体_GB2312" pitchFamily="49" charset="-122"/>
              </a:rPr>
              <a:t>P;</a:t>
            </a:r>
          </a:p>
          <a:p>
            <a:pPr eaLnBrk="1" hangingPunct="1">
              <a:spcBef>
                <a:spcPct val="0"/>
              </a:spcBef>
              <a:buClrTx/>
              <a:buSzTx/>
              <a:buFontTx/>
              <a:buNone/>
            </a:pPr>
            <a:r>
              <a:rPr lang="en-US" altLang="zh-CN" sz="2200" b="1" dirty="0">
                <a:latin typeface="楷体_GB2312" pitchFamily="49" charset="-122"/>
                <a:ea typeface="楷体_GB2312" pitchFamily="49" charset="-122"/>
              </a:rPr>
              <a:t>        if(</a:t>
            </a:r>
            <a:r>
              <a:rPr lang="zh-CN" altLang="en-US" sz="2200" b="1" dirty="0">
                <a:latin typeface="楷体_GB2312" pitchFamily="49" charset="-122"/>
                <a:ea typeface="楷体_GB2312" pitchFamily="49" charset="-122"/>
              </a:rPr>
              <a:t>判断</a:t>
            </a:r>
            <a:r>
              <a:rPr lang="en-US" altLang="zh-CN" sz="2200" b="1" dirty="0">
                <a:latin typeface="楷体_GB2312" pitchFamily="49" charset="-122"/>
                <a:ea typeface="楷体_GB2312" pitchFamily="49" charset="-122"/>
              </a:rPr>
              <a:t>P</a:t>
            </a:r>
            <a:r>
              <a:rPr lang="zh-CN" altLang="en-US" sz="2200" b="1" dirty="0">
                <a:latin typeface="楷体_GB2312" pitchFamily="49" charset="-122"/>
                <a:ea typeface="楷体_GB2312" pitchFamily="49" charset="-122"/>
              </a:rPr>
              <a:t>是否通过</a:t>
            </a:r>
            <a:r>
              <a:rPr lang="en-US" altLang="zh-CN" sz="2200" b="1" dirty="0" err="1">
                <a:latin typeface="楷体_GB2312" pitchFamily="49" charset="-122"/>
                <a:ea typeface="楷体_GB2312" pitchFamily="49" charset="-122"/>
              </a:rPr>
              <a:t>Swait</a:t>
            </a:r>
            <a:r>
              <a:rPr lang="zh-CN" altLang="en-US" sz="2200" b="1" dirty="0">
                <a:latin typeface="楷体_GB2312" pitchFamily="49" charset="-122"/>
                <a:ea typeface="楷体_GB2312" pitchFamily="49" charset="-122"/>
              </a:rPr>
              <a:t>中的测试</a:t>
            </a:r>
            <a:r>
              <a:rPr lang="en-US" altLang="zh-CN" sz="2200" b="1" dirty="0">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000099"/>
                </a:solidFill>
                <a:latin typeface="楷体_GB2312" pitchFamily="49" charset="-122"/>
                <a:ea typeface="楷体_GB2312" pitchFamily="49" charset="-122"/>
              </a:rPr>
              <a:t>//</a:t>
            </a:r>
            <a:r>
              <a:rPr lang="zh-CN" altLang="en-US" sz="2200" b="1" dirty="0">
                <a:solidFill>
                  <a:srgbClr val="000099"/>
                </a:solidFill>
                <a:latin typeface="楷体_GB2312" pitchFamily="49" charset="-122"/>
                <a:ea typeface="楷体_GB2312" pitchFamily="49" charset="-122"/>
              </a:rPr>
              <a:t>注</a:t>
            </a:r>
            <a:r>
              <a:rPr lang="en-US" altLang="zh-CN" sz="2200" b="1" dirty="0">
                <a:solidFill>
                  <a:srgbClr val="000099"/>
                </a:solidFill>
                <a:latin typeface="楷体_GB2312" pitchFamily="49" charset="-122"/>
                <a:ea typeface="楷体_GB2312" pitchFamily="49" charset="-122"/>
              </a:rPr>
              <a:t>:</a:t>
            </a:r>
            <a:r>
              <a:rPr lang="zh-CN" altLang="en-US" sz="2200" b="1" dirty="0">
                <a:solidFill>
                  <a:srgbClr val="000099"/>
                </a:solidFill>
                <a:latin typeface="楷体_GB2312" pitchFamily="49" charset="-122"/>
                <a:ea typeface="楷体_GB2312" pitchFamily="49" charset="-122"/>
              </a:rPr>
              <a:t>与</a:t>
            </a:r>
            <a:r>
              <a:rPr lang="en-US" altLang="zh-CN" sz="2200" b="1" dirty="0">
                <a:solidFill>
                  <a:srgbClr val="000099"/>
                </a:solidFill>
                <a:latin typeface="楷体_GB2312" pitchFamily="49" charset="-122"/>
                <a:ea typeface="楷体_GB2312" pitchFamily="49" charset="-122"/>
              </a:rPr>
              <a:t>signal</a:t>
            </a:r>
            <a:r>
              <a:rPr lang="zh-CN" altLang="en-US" sz="2200" b="1" dirty="0">
                <a:solidFill>
                  <a:srgbClr val="000099"/>
                </a:solidFill>
                <a:latin typeface="楷体_GB2312" pitchFamily="49" charset="-122"/>
                <a:ea typeface="楷体_GB2312" pitchFamily="49" charset="-122"/>
              </a:rPr>
              <a:t>不同，需重新判断进程</a:t>
            </a:r>
            <a:r>
              <a:rPr lang="en-US" altLang="zh-CN" sz="2200" b="1" dirty="0">
                <a:solidFill>
                  <a:srgbClr val="000099"/>
                </a:solidFill>
                <a:latin typeface="楷体_GB2312" pitchFamily="49" charset="-122"/>
                <a:ea typeface="楷体_GB2312" pitchFamily="49" charset="-122"/>
              </a:rPr>
              <a:t>P</a:t>
            </a:r>
            <a:r>
              <a:rPr lang="zh-CN" altLang="en-US" sz="2200" b="1" dirty="0">
                <a:solidFill>
                  <a:srgbClr val="000099"/>
                </a:solidFill>
                <a:latin typeface="楷体_GB2312" pitchFamily="49" charset="-122"/>
                <a:ea typeface="楷体_GB2312" pitchFamily="49" charset="-122"/>
              </a:rPr>
              <a:t>进入就绪队列</a:t>
            </a:r>
            <a:r>
              <a:rPr lang="en-US" altLang="zh-CN" sz="2200" b="1" dirty="0">
                <a:solidFill>
                  <a:srgbClr val="000099"/>
                </a:solidFill>
                <a:latin typeface="楷体_GB2312" pitchFamily="49" charset="-122"/>
                <a:ea typeface="楷体_GB2312" pitchFamily="49" charset="-122"/>
              </a:rPr>
              <a:t>; </a:t>
            </a:r>
          </a:p>
          <a:p>
            <a:pPr eaLnBrk="1" hangingPunct="1">
              <a:spcBef>
                <a:spcPct val="0"/>
              </a:spcBef>
              <a:buClrTx/>
              <a:buSzTx/>
              <a:buFontTx/>
              <a:buNone/>
            </a:pPr>
            <a:r>
              <a:rPr lang="en-US" altLang="zh-CN" sz="2200" b="1" dirty="0">
                <a:latin typeface="楷体_GB2312" pitchFamily="49" charset="-122"/>
                <a:ea typeface="楷体_GB2312" pitchFamily="49" charset="-122"/>
              </a:rPr>
              <a:t>	     break;</a:t>
            </a:r>
          </a:p>
          <a:p>
            <a:pPr eaLnBrk="1" hangingPunct="1">
              <a:spcBef>
                <a:spcPct val="0"/>
              </a:spcBef>
              <a:buClrTx/>
              <a:buSzTx/>
              <a:buFontTx/>
              <a:buNone/>
            </a:pPr>
            <a:r>
              <a:rPr lang="en-US" altLang="zh-CN" sz="2200" b="1" dirty="0">
                <a:latin typeface="楷体_GB2312" pitchFamily="49" charset="-122"/>
                <a:ea typeface="楷体_GB2312" pitchFamily="49" charset="-122"/>
              </a:rPr>
              <a:t>         }</a:t>
            </a:r>
          </a:p>
          <a:p>
            <a:pPr eaLnBrk="1" hangingPunct="1">
              <a:spcBef>
                <a:spcPct val="0"/>
              </a:spcBef>
              <a:buClrTx/>
              <a:buSzTx/>
              <a:buFontTx/>
              <a:buNone/>
            </a:pPr>
            <a:r>
              <a:rPr lang="en-US" altLang="zh-CN" sz="2200" b="1" dirty="0">
                <a:latin typeface="楷体_GB2312" pitchFamily="49" charset="-122"/>
                <a:ea typeface="楷体_GB2312" pitchFamily="49" charset="-122"/>
              </a:rPr>
              <a:t>        else{</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未通过检查（资源不够用）时的处理；</a:t>
            </a:r>
          </a:p>
          <a:p>
            <a:pPr eaLnBrk="1" hangingPunct="1">
              <a:spcBef>
                <a:spcPct val="0"/>
              </a:spcBef>
              <a:buClrTx/>
              <a:buSzTx/>
              <a:buFontTx/>
              <a:buNone/>
            </a:pPr>
            <a:r>
              <a:rPr lang="zh-CN" altLang="en-US" sz="2200" b="1" dirty="0">
                <a:latin typeface="楷体_GB2312" pitchFamily="49" charset="-122"/>
                <a:ea typeface="楷体_GB2312" pitchFamily="49" charset="-122"/>
              </a:rPr>
              <a:t>	    进程</a:t>
            </a:r>
            <a:r>
              <a:rPr lang="en-US" altLang="zh-CN" sz="2200" b="1" dirty="0">
                <a:latin typeface="楷体_GB2312" pitchFamily="49" charset="-122"/>
                <a:ea typeface="楷体_GB2312" pitchFamily="49" charset="-122"/>
              </a:rPr>
              <a:t>P</a:t>
            </a:r>
            <a:r>
              <a:rPr lang="zh-CN" altLang="en-US" sz="2200" b="1" dirty="0">
                <a:latin typeface="楷体_GB2312" pitchFamily="49" charset="-122"/>
                <a:ea typeface="楷体_GB2312" pitchFamily="49" charset="-122"/>
              </a:rPr>
              <a:t>进入某阻塞队列；</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然后继续循环判断下一个进程</a:t>
            </a:r>
          </a:p>
          <a:p>
            <a:pPr eaLnBrk="1" hangingPunct="1">
              <a:spcBef>
                <a:spcPct val="0"/>
              </a:spcBef>
              <a:buClrTx/>
              <a:buSzTx/>
              <a:buFontTx/>
              <a:buNone/>
            </a:pPr>
            <a:r>
              <a:rPr lang="zh-CN" altLang="en-US" sz="2200" b="1" dirty="0">
                <a:latin typeface="楷体_GB2312" pitchFamily="49" charset="-122"/>
                <a:ea typeface="楷体_GB2312" pitchFamily="49" charset="-122"/>
              </a:rPr>
              <a:t>         </a:t>
            </a:r>
            <a:r>
              <a:rPr lang="en-US" altLang="zh-CN" sz="2200" b="1" dirty="0">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C0000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latin typeface="楷体_GB2312" pitchFamily="49" charset="-122"/>
                <a:ea typeface="楷体_GB2312" pitchFamily="49" charset="-122"/>
              </a:rPr>
              <a:t>   </a:t>
            </a:r>
            <a:r>
              <a:rPr lang="en-US" altLang="zh-CN" sz="2200" b="1" dirty="0">
                <a:solidFill>
                  <a:srgbClr val="00B050"/>
                </a:solidFill>
                <a:latin typeface="楷体_GB2312" pitchFamily="49" charset="-122"/>
                <a:ea typeface="楷体_GB2312" pitchFamily="49" charset="-122"/>
              </a:rPr>
              <a:t>}</a:t>
            </a:r>
          </a:p>
          <a:p>
            <a:pPr eaLnBrk="1" hangingPunct="1">
              <a:spcBef>
                <a:spcPct val="0"/>
              </a:spcBef>
              <a:buClrTx/>
              <a:buSzTx/>
              <a:buFontTx/>
              <a:buNone/>
            </a:pPr>
            <a:r>
              <a:rPr lang="en-US" altLang="zh-CN" sz="2200" b="1" dirty="0">
                <a:solidFill>
                  <a:srgbClr val="7030A0"/>
                </a:solidFill>
                <a:latin typeface="楷体_GB2312" pitchFamily="49" charset="-122"/>
                <a:ea typeface="楷体_GB2312" pitchFamily="49" charset="-122"/>
              </a:rPr>
              <a:t> }</a:t>
            </a:r>
          </a:p>
        </p:txBody>
      </p:sp>
      <p:sp>
        <p:nvSpPr>
          <p:cNvPr id="4" name="Rectangle 3">
            <a:extLst>
              <a:ext uri="{FF2B5EF4-FFF2-40B4-BE49-F238E27FC236}">
                <a16:creationId xmlns:a16="http://schemas.microsoft.com/office/drawing/2014/main" id="{97A180A8-C937-42F8-B677-F5579EC01953}"/>
              </a:ext>
            </a:extLst>
          </p:cNvPr>
          <p:cNvSpPr txBox="1">
            <a:spLocks noChangeArrowheads="1"/>
          </p:cNvSpPr>
          <p:nvPr/>
        </p:nvSpPr>
        <p:spPr>
          <a:xfrm>
            <a:off x="0" y="332509"/>
            <a:ext cx="7758113" cy="549275"/>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4000">
                <a:latin typeface="楷体_GB2312" pitchFamily="49" charset="-122"/>
                <a:ea typeface="楷体_GB2312" pitchFamily="49" charset="-122"/>
              </a:rPr>
              <a:t> Ssignal(Simultaneous Signal)</a:t>
            </a:r>
            <a:endParaRPr lang="en-US" altLang="zh-CN" sz="4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1260FD4F-251A-48B3-AF25-90220FE5040C}"/>
              </a:ext>
            </a:extLst>
          </p:cNvPr>
          <p:cNvSpPr>
            <a:spLocks noGrp="1" noRot="1" noChangeArrowheads="1"/>
          </p:cNvSpPr>
          <p:nvPr>
            <p:ph type="title"/>
          </p:nvPr>
        </p:nvSpPr>
        <p:spPr>
          <a:xfrm>
            <a:off x="685800" y="381000"/>
            <a:ext cx="7772400" cy="381000"/>
          </a:xfrm>
        </p:spPr>
        <p:txBody>
          <a:bodyPr/>
          <a:lstStyle/>
          <a:p>
            <a:r>
              <a:rPr lang="en-US" altLang="zh-CN" b="1"/>
              <a:t>4</a:t>
            </a:r>
            <a:r>
              <a:rPr lang="zh-CN" altLang="en-US" b="1"/>
              <a:t>．信号量集</a:t>
            </a:r>
          </a:p>
        </p:txBody>
      </p:sp>
      <p:sp>
        <p:nvSpPr>
          <p:cNvPr id="165891" name="Rectangle 3">
            <a:extLst>
              <a:ext uri="{FF2B5EF4-FFF2-40B4-BE49-F238E27FC236}">
                <a16:creationId xmlns:a16="http://schemas.microsoft.com/office/drawing/2014/main" id="{CEA2174D-C4DB-482F-90A9-89673FBA9D3F}"/>
              </a:ext>
            </a:extLst>
          </p:cNvPr>
          <p:cNvSpPr>
            <a:spLocks noGrp="1" noRot="1" noChangeArrowheads="1"/>
          </p:cNvSpPr>
          <p:nvPr>
            <p:ph type="body" idx="1"/>
          </p:nvPr>
        </p:nvSpPr>
        <p:spPr>
          <a:xfrm>
            <a:off x="304800" y="1828800"/>
            <a:ext cx="8839200" cy="4876800"/>
          </a:xfrm>
          <a:ln>
            <a:solidFill>
              <a:schemeClr val="bg1"/>
            </a:solidFill>
            <a:miter lim="800000"/>
            <a:headEnd/>
            <a:tailEnd/>
          </a:ln>
        </p:spPr>
        <p:txBody>
          <a:bodyPr/>
          <a:lstStyle/>
          <a:p>
            <a:pPr marL="385763" indent="-385763">
              <a:lnSpc>
                <a:spcPct val="110000"/>
              </a:lnSpc>
            </a:pPr>
            <a:r>
              <a:rPr lang="zh-CN" altLang="en-US" b="1"/>
              <a:t>在记录型信号量机制中，</a:t>
            </a:r>
            <a:r>
              <a:rPr lang="en-US" altLang="zh-CN" b="1"/>
              <a:t>wait(S)</a:t>
            </a:r>
            <a:r>
              <a:rPr lang="zh-CN" altLang="en-US" b="1"/>
              <a:t>或</a:t>
            </a:r>
            <a:r>
              <a:rPr lang="en-US" altLang="zh-CN" b="1"/>
              <a:t>signal(S)</a:t>
            </a:r>
            <a:r>
              <a:rPr lang="zh-CN" altLang="en-US" b="1"/>
              <a:t>操作仅能对信号量施以加</a:t>
            </a:r>
            <a:r>
              <a:rPr lang="en-US" altLang="zh-CN" b="1"/>
              <a:t>1 </a:t>
            </a:r>
            <a:r>
              <a:rPr lang="zh-CN" altLang="en-US" b="1"/>
              <a:t>或减</a:t>
            </a:r>
            <a:r>
              <a:rPr lang="en-US" altLang="zh-CN" b="1"/>
              <a:t>1 </a:t>
            </a:r>
            <a:r>
              <a:rPr lang="zh-CN" altLang="en-US" b="1"/>
              <a:t>操作，意味着每次只能获得或释放一个单位的临界资源。</a:t>
            </a:r>
          </a:p>
          <a:p>
            <a:pPr marL="385763" indent="-385763">
              <a:lnSpc>
                <a:spcPct val="110000"/>
              </a:lnSpc>
            </a:pPr>
            <a:r>
              <a:rPr lang="zh-CN" altLang="en-US" b="1"/>
              <a:t>在每次分配时，采用信号量集来控制，可以分配多个单位的资源。</a:t>
            </a:r>
          </a:p>
          <a:p>
            <a:pPr marL="385763" indent="-385763">
              <a:lnSpc>
                <a:spcPct val="110000"/>
              </a:lnSpc>
            </a:pPr>
            <a:endParaRPr lang="zh-CN" altLang="en-US" b="1"/>
          </a:p>
          <a:p>
            <a:pPr marL="385763" indent="-385763" algn="just">
              <a:lnSpc>
                <a:spcPct val="110000"/>
              </a:lnSpc>
              <a:buFont typeface="Wingdings 2" panose="05020102010507070707" pitchFamily="18" charset="2"/>
              <a:buNone/>
            </a:pPr>
            <a:r>
              <a:rPr lang="zh-CN" altLang="en-US" b="1"/>
              <a:t>    </a:t>
            </a:r>
            <a:endParaRPr lang="en-US" altLang="zh-CN" b="1"/>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a:extLst>
              <a:ext uri="{FF2B5EF4-FFF2-40B4-BE49-F238E27FC236}">
                <a16:creationId xmlns:a16="http://schemas.microsoft.com/office/drawing/2014/main" id="{08BFE923-5CB1-4E47-B563-CA72120A5217}"/>
              </a:ext>
            </a:extLst>
          </p:cNvPr>
          <p:cNvSpPr>
            <a:spLocks noGrp="1"/>
          </p:cNvSpPr>
          <p:nvPr>
            <p:ph type="sldNum" sz="quarter" idx="12"/>
          </p:nvPr>
        </p:nvSpPr>
        <p:spPr bwMode="auto">
          <a:xfrm>
            <a:off x="6553200" y="6245225"/>
            <a:ext cx="2289175"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48032490-F18C-421F-A363-D51C9E047CDC}" type="slidenum">
              <a:rPr lang="zh-CN" altLang="en-US" smtClean="0"/>
              <a:pPr>
                <a:spcBef>
                  <a:spcPct val="0"/>
                </a:spcBef>
                <a:buClrTx/>
                <a:buSzTx/>
                <a:buFontTx/>
                <a:buNone/>
              </a:pPr>
              <a:t>145</a:t>
            </a:fld>
            <a:endParaRPr lang="zh-CN" altLang="en-US" sz="1400"/>
          </a:p>
        </p:txBody>
      </p:sp>
      <p:sp>
        <p:nvSpPr>
          <p:cNvPr id="166915" name="Rectangle 2">
            <a:extLst>
              <a:ext uri="{FF2B5EF4-FFF2-40B4-BE49-F238E27FC236}">
                <a16:creationId xmlns:a16="http://schemas.microsoft.com/office/drawing/2014/main" id="{71553DE4-896D-4BB7-9B53-8ABBFF310AA7}"/>
              </a:ext>
            </a:extLst>
          </p:cNvPr>
          <p:cNvSpPr>
            <a:spLocks noGrp="1" noChangeArrowheads="1"/>
          </p:cNvSpPr>
          <p:nvPr>
            <p:ph type="title"/>
          </p:nvPr>
        </p:nvSpPr>
        <p:spPr>
          <a:xfrm>
            <a:off x="1159431" y="371207"/>
            <a:ext cx="6477000" cy="457200"/>
          </a:xfrm>
        </p:spPr>
        <p:txBody>
          <a:bodyPr/>
          <a:lstStyle/>
          <a:p>
            <a:pPr algn="l"/>
            <a:r>
              <a:rPr lang="en-US" altLang="zh-CN" sz="2800" dirty="0">
                <a:solidFill>
                  <a:schemeClr val="tx1"/>
                </a:solidFill>
                <a:latin typeface="+mj-ea"/>
                <a:ea typeface="+mj-ea"/>
              </a:rPr>
              <a:t>1）Swait ( S1, t1, d1; ... ; Sn, </a:t>
            </a:r>
            <a:r>
              <a:rPr lang="en-US" altLang="zh-CN" sz="2800" dirty="0" err="1">
                <a:solidFill>
                  <a:schemeClr val="tx1"/>
                </a:solidFill>
                <a:latin typeface="+mj-ea"/>
                <a:ea typeface="+mj-ea"/>
              </a:rPr>
              <a:t>tn</a:t>
            </a:r>
            <a:r>
              <a:rPr lang="en-US" altLang="zh-CN" sz="2800" dirty="0">
                <a:solidFill>
                  <a:schemeClr val="tx1"/>
                </a:solidFill>
                <a:latin typeface="+mj-ea"/>
                <a:ea typeface="+mj-ea"/>
              </a:rPr>
              <a:t>, </a:t>
            </a:r>
            <a:r>
              <a:rPr lang="en-US" altLang="zh-CN" sz="2800" dirty="0" err="1">
                <a:solidFill>
                  <a:schemeClr val="tx1"/>
                </a:solidFill>
                <a:latin typeface="+mj-ea"/>
                <a:ea typeface="+mj-ea"/>
              </a:rPr>
              <a:t>dn</a:t>
            </a:r>
            <a:r>
              <a:rPr lang="en-US" altLang="zh-CN" sz="2800" dirty="0">
                <a:solidFill>
                  <a:schemeClr val="tx1"/>
                </a:solidFill>
                <a:latin typeface="+mj-ea"/>
                <a:ea typeface="+mj-ea"/>
              </a:rPr>
              <a:t> )</a:t>
            </a:r>
            <a:endParaRPr lang="zh-CN" altLang="en-US" sz="2800" dirty="0">
              <a:solidFill>
                <a:schemeClr val="tx1"/>
              </a:solidFill>
              <a:latin typeface="+mj-ea"/>
              <a:ea typeface="+mj-ea"/>
            </a:endParaRPr>
          </a:p>
        </p:txBody>
      </p:sp>
      <p:sp>
        <p:nvSpPr>
          <p:cNvPr id="568323" name="Rectangle 3">
            <a:extLst>
              <a:ext uri="{FF2B5EF4-FFF2-40B4-BE49-F238E27FC236}">
                <a16:creationId xmlns:a16="http://schemas.microsoft.com/office/drawing/2014/main" id="{ABE72E34-E56D-48F4-BFE0-232A26A5B8FF}"/>
              </a:ext>
            </a:extLst>
          </p:cNvPr>
          <p:cNvSpPr>
            <a:spLocks noChangeArrowheads="1"/>
          </p:cNvSpPr>
          <p:nvPr/>
        </p:nvSpPr>
        <p:spPr bwMode="auto">
          <a:xfrm>
            <a:off x="342900" y="1171327"/>
            <a:ext cx="8458200" cy="400050"/>
          </a:xfrm>
          <a:prstGeom prst="rect">
            <a:avLst/>
          </a:prstGeom>
          <a:solidFill>
            <a:srgbClr val="0070C0"/>
          </a:solidFill>
          <a:ln>
            <a:noFill/>
          </a:ln>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mj-ea"/>
                <a:ea typeface="+mj-ea"/>
              </a:rPr>
              <a:t>Si</a:t>
            </a:r>
            <a:r>
              <a:rPr lang="zh-CN" altLang="en-US" sz="2000" dirty="0">
                <a:solidFill>
                  <a:schemeClr val="bg1"/>
                </a:solidFill>
                <a:latin typeface="+mj-ea"/>
                <a:ea typeface="+mj-ea"/>
              </a:rPr>
              <a:t>—</a:t>
            </a:r>
            <a:r>
              <a:rPr lang="en-US" altLang="zh-CN" sz="2000" dirty="0" err="1">
                <a:solidFill>
                  <a:schemeClr val="bg1"/>
                </a:solidFill>
                <a:latin typeface="+mj-ea"/>
                <a:ea typeface="+mj-ea"/>
              </a:rPr>
              <a:t>i</a:t>
            </a:r>
            <a:r>
              <a:rPr lang="en-US" altLang="zh-CN" sz="2000" dirty="0">
                <a:solidFill>
                  <a:schemeClr val="bg1"/>
                </a:solidFill>
                <a:latin typeface="+mj-ea"/>
                <a:ea typeface="+mj-ea"/>
              </a:rPr>
              <a:t> </a:t>
            </a:r>
            <a:r>
              <a:rPr lang="zh-CN" altLang="en-US" sz="2000" dirty="0">
                <a:solidFill>
                  <a:schemeClr val="bg1"/>
                </a:solidFill>
                <a:latin typeface="+mj-ea"/>
                <a:ea typeface="+mj-ea"/>
              </a:rPr>
              <a:t>类资源现有数量；</a:t>
            </a:r>
            <a:r>
              <a:rPr lang="en-US" altLang="zh-CN" sz="2000" dirty="0" err="1">
                <a:solidFill>
                  <a:schemeClr val="bg1"/>
                </a:solidFill>
                <a:latin typeface="+mj-ea"/>
                <a:ea typeface="+mj-ea"/>
              </a:rPr>
              <a:t>ti</a:t>
            </a:r>
            <a:r>
              <a:rPr lang="zh-CN" altLang="en-US" sz="2000" dirty="0">
                <a:solidFill>
                  <a:schemeClr val="bg1"/>
                </a:solidFill>
                <a:latin typeface="+mj-ea"/>
                <a:ea typeface="+mj-ea"/>
              </a:rPr>
              <a:t>—</a:t>
            </a:r>
            <a:r>
              <a:rPr lang="en-US" altLang="zh-CN" sz="2000" dirty="0" err="1">
                <a:solidFill>
                  <a:schemeClr val="bg1"/>
                </a:solidFill>
                <a:latin typeface="+mj-ea"/>
                <a:ea typeface="+mj-ea"/>
              </a:rPr>
              <a:t>i</a:t>
            </a:r>
            <a:r>
              <a:rPr lang="en-US" altLang="zh-CN" sz="2000" dirty="0">
                <a:solidFill>
                  <a:schemeClr val="bg1"/>
                </a:solidFill>
                <a:latin typeface="+mj-ea"/>
                <a:ea typeface="+mj-ea"/>
              </a:rPr>
              <a:t> </a:t>
            </a:r>
            <a:r>
              <a:rPr lang="zh-CN" altLang="en-US" sz="2000" dirty="0">
                <a:solidFill>
                  <a:schemeClr val="bg1"/>
                </a:solidFill>
                <a:latin typeface="+mj-ea"/>
                <a:ea typeface="+mj-ea"/>
              </a:rPr>
              <a:t>类资源的分配下限值；</a:t>
            </a:r>
            <a:r>
              <a:rPr lang="en-US" altLang="zh-CN" sz="2000" dirty="0">
                <a:solidFill>
                  <a:schemeClr val="bg1"/>
                </a:solidFill>
                <a:latin typeface="+mj-ea"/>
                <a:ea typeface="+mj-ea"/>
              </a:rPr>
              <a:t>di</a:t>
            </a:r>
            <a:r>
              <a:rPr lang="zh-CN" altLang="en-US" sz="2000" dirty="0">
                <a:solidFill>
                  <a:schemeClr val="bg1"/>
                </a:solidFill>
                <a:latin typeface="+mj-ea"/>
                <a:ea typeface="+mj-ea"/>
              </a:rPr>
              <a:t>—申请</a:t>
            </a:r>
            <a:r>
              <a:rPr lang="en-US" altLang="zh-CN" sz="2000" dirty="0" err="1">
                <a:solidFill>
                  <a:schemeClr val="bg1"/>
                </a:solidFill>
                <a:latin typeface="+mj-ea"/>
                <a:ea typeface="+mj-ea"/>
              </a:rPr>
              <a:t>i</a:t>
            </a:r>
            <a:r>
              <a:rPr lang="en-US" altLang="zh-CN" sz="2000" dirty="0">
                <a:solidFill>
                  <a:schemeClr val="bg1"/>
                </a:solidFill>
                <a:latin typeface="+mj-ea"/>
                <a:ea typeface="+mj-ea"/>
              </a:rPr>
              <a:t> </a:t>
            </a:r>
            <a:r>
              <a:rPr lang="zh-CN" altLang="en-US" sz="2000" dirty="0">
                <a:solidFill>
                  <a:schemeClr val="bg1"/>
                </a:solidFill>
                <a:latin typeface="+mj-ea"/>
                <a:ea typeface="+mj-ea"/>
              </a:rPr>
              <a:t>类资源数量</a:t>
            </a:r>
            <a:r>
              <a:rPr lang="zh-CN" altLang="en-US" sz="1800" dirty="0">
                <a:solidFill>
                  <a:schemeClr val="bg1"/>
                </a:solidFill>
                <a:latin typeface="华文中宋" panose="02010600040101010101" pitchFamily="2" charset="-122"/>
              </a:rPr>
              <a:t>;</a:t>
            </a:r>
          </a:p>
        </p:txBody>
      </p:sp>
      <p:grpSp>
        <p:nvGrpSpPr>
          <p:cNvPr id="2" name="Group 4">
            <a:extLst>
              <a:ext uri="{FF2B5EF4-FFF2-40B4-BE49-F238E27FC236}">
                <a16:creationId xmlns:a16="http://schemas.microsoft.com/office/drawing/2014/main" id="{335C5E86-4FBE-41FC-84F9-4085F6BD294D}"/>
              </a:ext>
            </a:extLst>
          </p:cNvPr>
          <p:cNvGrpSpPr>
            <a:grpSpLocks/>
          </p:cNvGrpSpPr>
          <p:nvPr/>
        </p:nvGrpSpPr>
        <p:grpSpPr bwMode="auto">
          <a:xfrm>
            <a:off x="228600" y="1752600"/>
            <a:ext cx="8610600" cy="4800600"/>
            <a:chOff x="96" y="1104"/>
            <a:chExt cx="5328" cy="3024"/>
          </a:xfrm>
          <a:solidFill>
            <a:schemeClr val="accent5">
              <a:lumMod val="20000"/>
              <a:lumOff val="80000"/>
            </a:schemeClr>
          </a:solidFill>
        </p:grpSpPr>
        <p:sp>
          <p:nvSpPr>
            <p:cNvPr id="568325" name="Rectangle 5">
              <a:extLst>
                <a:ext uri="{FF2B5EF4-FFF2-40B4-BE49-F238E27FC236}">
                  <a16:creationId xmlns:a16="http://schemas.microsoft.com/office/drawing/2014/main" id="{203B785C-3414-4458-8271-2AA98B326005}"/>
                </a:ext>
              </a:extLst>
            </p:cNvPr>
            <p:cNvSpPr>
              <a:spLocks noChangeArrowheads="1"/>
            </p:cNvSpPr>
            <p:nvPr/>
          </p:nvSpPr>
          <p:spPr bwMode="auto">
            <a:xfrm>
              <a:off x="96" y="1104"/>
              <a:ext cx="5328" cy="3024"/>
            </a:xfrm>
            <a:prstGeom prst="rect">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26" name="Rectangle 6">
              <a:extLst>
                <a:ext uri="{FF2B5EF4-FFF2-40B4-BE49-F238E27FC236}">
                  <a16:creationId xmlns:a16="http://schemas.microsoft.com/office/drawing/2014/main" id="{945548DD-AD01-42F0-B130-7D24355ABD8E}"/>
                </a:ext>
              </a:extLst>
            </p:cNvPr>
            <p:cNvSpPr>
              <a:spLocks noChangeArrowheads="1"/>
            </p:cNvSpPr>
            <p:nvPr/>
          </p:nvSpPr>
          <p:spPr bwMode="auto">
            <a:xfrm>
              <a:off x="768" y="1392"/>
              <a:ext cx="3024" cy="327"/>
            </a:xfrm>
            <a:prstGeom prst="rect">
              <a:avLst/>
            </a:prstGeom>
            <a:grpFill/>
            <a:ln>
              <a:noFill/>
            </a:ln>
            <a:effectLst/>
          </p:spPr>
          <p:txBody>
            <a:bodyPr>
              <a:spAutoFit/>
            </a:bodyPr>
            <a:lstStyle/>
            <a:p>
              <a:pPr algn="ctr" eaLnBrk="1" hangingPunct="1">
                <a:defRPr/>
              </a:pPr>
              <a:r>
                <a:rPr lang="en-US" altLang="zh-CN" sz="2800" dirty="0">
                  <a:latin typeface="Arial" charset="0"/>
                </a:rPr>
                <a:t>(S1≥t1 and … and Sn ≥</a:t>
              </a:r>
              <a:r>
                <a:rPr lang="en-US" altLang="zh-CN" sz="2800" dirty="0" err="1">
                  <a:latin typeface="Arial" charset="0"/>
                </a:rPr>
                <a:t>tn</a:t>
              </a:r>
              <a:r>
                <a:rPr lang="en-US" altLang="zh-CN" sz="2800" dirty="0">
                  <a:latin typeface="Arial" charset="0"/>
                </a:rPr>
                <a:t>)</a:t>
              </a:r>
              <a:endParaRPr lang="zh-CN" altLang="en-US" sz="2800" dirty="0">
                <a:latin typeface="Arial" charset="0"/>
              </a:endParaRPr>
            </a:p>
          </p:txBody>
        </p:sp>
        <p:sp>
          <p:nvSpPr>
            <p:cNvPr id="568327" name="Rectangle 7">
              <a:extLst>
                <a:ext uri="{FF2B5EF4-FFF2-40B4-BE49-F238E27FC236}">
                  <a16:creationId xmlns:a16="http://schemas.microsoft.com/office/drawing/2014/main" id="{99818889-162B-4D38-AE9B-B645BD1D23C7}"/>
                </a:ext>
              </a:extLst>
            </p:cNvPr>
            <p:cNvSpPr>
              <a:spLocks noChangeArrowheads="1"/>
            </p:cNvSpPr>
            <p:nvPr/>
          </p:nvSpPr>
          <p:spPr bwMode="auto">
            <a:xfrm>
              <a:off x="367" y="1994"/>
              <a:ext cx="1774"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for i: =1 to n do</a:t>
              </a:r>
              <a:endParaRPr lang="zh-CN" altLang="en-US" sz="2800">
                <a:latin typeface="华文中宋" pitchFamily="2" charset="-122"/>
              </a:endParaRPr>
            </a:p>
          </p:txBody>
        </p:sp>
        <p:sp>
          <p:nvSpPr>
            <p:cNvPr id="568328" name="Rectangle 8">
              <a:extLst>
                <a:ext uri="{FF2B5EF4-FFF2-40B4-BE49-F238E27FC236}">
                  <a16:creationId xmlns:a16="http://schemas.microsoft.com/office/drawing/2014/main" id="{C1843F14-DB0D-492E-802A-658C5A29EDE6}"/>
                </a:ext>
              </a:extLst>
            </p:cNvPr>
            <p:cNvSpPr>
              <a:spLocks noChangeArrowheads="1"/>
            </p:cNvSpPr>
            <p:nvPr/>
          </p:nvSpPr>
          <p:spPr bwMode="auto">
            <a:xfrm>
              <a:off x="553" y="2296"/>
              <a:ext cx="1100"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Si:=Si-di;</a:t>
              </a:r>
              <a:endParaRPr lang="zh-CN" altLang="en-US" sz="2800">
                <a:latin typeface="华文中宋" pitchFamily="2" charset="-122"/>
              </a:endParaRPr>
            </a:p>
          </p:txBody>
        </p:sp>
        <p:sp>
          <p:nvSpPr>
            <p:cNvPr id="568329" name="Rectangle 9">
              <a:extLst>
                <a:ext uri="{FF2B5EF4-FFF2-40B4-BE49-F238E27FC236}">
                  <a16:creationId xmlns:a16="http://schemas.microsoft.com/office/drawing/2014/main" id="{2BB354F0-8671-4D1A-B289-4B017E2B628B}"/>
                </a:ext>
              </a:extLst>
            </p:cNvPr>
            <p:cNvSpPr>
              <a:spLocks noChangeArrowheads="1"/>
            </p:cNvSpPr>
            <p:nvPr/>
          </p:nvSpPr>
          <p:spPr bwMode="auto">
            <a:xfrm>
              <a:off x="343" y="2554"/>
              <a:ext cx="800"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endfor</a:t>
              </a:r>
              <a:endParaRPr lang="zh-CN" altLang="en-US" sz="2800">
                <a:latin typeface="华文中宋" pitchFamily="2" charset="-122"/>
              </a:endParaRPr>
            </a:p>
          </p:txBody>
        </p:sp>
        <p:sp>
          <p:nvSpPr>
            <p:cNvPr id="568330" name="Rectangle 10">
              <a:extLst>
                <a:ext uri="{FF2B5EF4-FFF2-40B4-BE49-F238E27FC236}">
                  <a16:creationId xmlns:a16="http://schemas.microsoft.com/office/drawing/2014/main" id="{83A33B96-FFE5-4683-9A06-CBC47FDB4DF1}"/>
                </a:ext>
              </a:extLst>
            </p:cNvPr>
            <p:cNvSpPr>
              <a:spLocks noChangeArrowheads="1"/>
            </p:cNvSpPr>
            <p:nvPr/>
          </p:nvSpPr>
          <p:spPr bwMode="auto">
            <a:xfrm>
              <a:off x="353" y="3298"/>
              <a:ext cx="1066" cy="291"/>
            </a:xfrm>
            <a:prstGeom prst="rect">
              <a:avLst/>
            </a:prstGeom>
            <a:grpFill/>
            <a:ln>
              <a:noFill/>
            </a:ln>
            <a:effectLst/>
          </p:spPr>
          <p:txBody>
            <a:bodyPr wrap="none">
              <a:spAutoFit/>
            </a:bodyPr>
            <a:lstStyle/>
            <a:p>
              <a:pPr algn="ctr" eaLnBrk="1" hangingPunct="1">
                <a:defRPr/>
              </a:pPr>
              <a:r>
                <a:rPr lang="zh-CN" altLang="en-US" sz="2400" dirty="0">
                  <a:latin typeface="Arial" charset="0"/>
                </a:rPr>
                <a:t>原进程继续</a:t>
              </a:r>
            </a:p>
          </p:txBody>
        </p:sp>
        <p:sp>
          <p:nvSpPr>
            <p:cNvPr id="568331" name="Rectangle 11">
              <a:extLst>
                <a:ext uri="{FF2B5EF4-FFF2-40B4-BE49-F238E27FC236}">
                  <a16:creationId xmlns:a16="http://schemas.microsoft.com/office/drawing/2014/main" id="{6EA25FF4-BF9B-4F4D-9922-328ACC2D6748}"/>
                </a:ext>
              </a:extLst>
            </p:cNvPr>
            <p:cNvSpPr>
              <a:spLocks noChangeArrowheads="1"/>
            </p:cNvSpPr>
            <p:nvPr/>
          </p:nvSpPr>
          <p:spPr bwMode="auto">
            <a:xfrm>
              <a:off x="2880" y="1968"/>
              <a:ext cx="1799" cy="523"/>
            </a:xfrm>
            <a:prstGeom prst="rect">
              <a:avLst/>
            </a:prstGeom>
            <a:grpFill/>
            <a:ln>
              <a:noFill/>
            </a:ln>
            <a:effectLst/>
          </p:spPr>
          <p:txBody>
            <a:bodyPr>
              <a:spAutoFit/>
            </a:bodyPr>
            <a:lstStyle/>
            <a:p>
              <a:pPr algn="ctr" eaLnBrk="1" hangingPunct="1">
                <a:defRPr/>
              </a:pPr>
              <a:r>
                <a:rPr lang="zh-CN" altLang="en-US" sz="2400" dirty="0">
                  <a:latin typeface="华文中宋" pitchFamily="2" charset="-122"/>
                </a:rPr>
                <a:t>进程投入与</a:t>
              </a:r>
              <a:r>
                <a:rPr lang="en-US" altLang="zh-CN" sz="2400" dirty="0" err="1">
                  <a:latin typeface="华文中宋" pitchFamily="2" charset="-122"/>
                </a:rPr>
                <a:t>Sj</a:t>
              </a:r>
              <a:r>
                <a:rPr lang="zh-CN" altLang="en-US" sz="2400" dirty="0">
                  <a:latin typeface="华文中宋" pitchFamily="2" charset="-122"/>
                </a:rPr>
                <a:t>相关的阻塞队列</a:t>
              </a:r>
            </a:p>
          </p:txBody>
        </p:sp>
        <p:sp>
          <p:nvSpPr>
            <p:cNvPr id="568332" name="Rectangle 12">
              <a:extLst>
                <a:ext uri="{FF2B5EF4-FFF2-40B4-BE49-F238E27FC236}">
                  <a16:creationId xmlns:a16="http://schemas.microsoft.com/office/drawing/2014/main" id="{108B9AB0-CD7C-4949-BEAA-D98BCBF36651}"/>
                </a:ext>
              </a:extLst>
            </p:cNvPr>
            <p:cNvSpPr>
              <a:spLocks noChangeArrowheads="1"/>
            </p:cNvSpPr>
            <p:nvPr/>
          </p:nvSpPr>
          <p:spPr bwMode="auto">
            <a:xfrm>
              <a:off x="2832" y="2727"/>
              <a:ext cx="2165" cy="523"/>
            </a:xfrm>
            <a:prstGeom prst="rect">
              <a:avLst/>
            </a:prstGeom>
            <a:grpFill/>
            <a:ln>
              <a:noFill/>
            </a:ln>
            <a:effectLst/>
          </p:spPr>
          <p:txBody>
            <a:bodyPr>
              <a:spAutoFit/>
            </a:bodyPr>
            <a:lstStyle/>
            <a:p>
              <a:pPr algn="ctr" eaLnBrk="1" hangingPunct="1">
                <a:defRPr/>
              </a:pPr>
              <a:r>
                <a:rPr lang="zh-CN" altLang="en-US" sz="2400" dirty="0">
                  <a:latin typeface="华文中宋" pitchFamily="2" charset="-122"/>
                </a:rPr>
                <a:t>恢复程序计数器</a:t>
              </a:r>
              <a:r>
                <a:rPr lang="en-US" altLang="zh-CN" sz="2400" dirty="0">
                  <a:latin typeface="华文中宋" pitchFamily="2" charset="-122"/>
                </a:rPr>
                <a:t>PC</a:t>
              </a:r>
              <a:r>
                <a:rPr lang="zh-CN" altLang="en-US" sz="2400" dirty="0">
                  <a:latin typeface="华文中宋" pitchFamily="2" charset="-122"/>
                </a:rPr>
                <a:t>为</a:t>
              </a:r>
              <a:r>
                <a:rPr lang="en-US" altLang="zh-CN" sz="2400" dirty="0" err="1">
                  <a:latin typeface="华文中宋" pitchFamily="2" charset="-122"/>
                </a:rPr>
                <a:t>Swait</a:t>
              </a:r>
              <a:r>
                <a:rPr lang="zh-CN" altLang="en-US" sz="2400" dirty="0">
                  <a:latin typeface="华文中宋" pitchFamily="2" charset="-122"/>
                </a:rPr>
                <a:t>开始时的状态</a:t>
              </a:r>
            </a:p>
          </p:txBody>
        </p:sp>
        <p:sp>
          <p:nvSpPr>
            <p:cNvPr id="568333" name="Rectangle 13">
              <a:extLst>
                <a:ext uri="{FF2B5EF4-FFF2-40B4-BE49-F238E27FC236}">
                  <a16:creationId xmlns:a16="http://schemas.microsoft.com/office/drawing/2014/main" id="{9B15B248-E741-49E9-AE4D-40DF21B0D5AF}"/>
                </a:ext>
              </a:extLst>
            </p:cNvPr>
            <p:cNvSpPr>
              <a:spLocks noChangeArrowheads="1"/>
            </p:cNvSpPr>
            <p:nvPr/>
          </p:nvSpPr>
          <p:spPr bwMode="auto">
            <a:xfrm>
              <a:off x="3142" y="3501"/>
              <a:ext cx="1257" cy="291"/>
            </a:xfrm>
            <a:prstGeom prst="rect">
              <a:avLst/>
            </a:prstGeom>
            <a:grpFill/>
            <a:ln>
              <a:noFill/>
            </a:ln>
            <a:effectLst/>
          </p:spPr>
          <p:txBody>
            <a:bodyPr wrap="none">
              <a:spAutoFit/>
            </a:bodyPr>
            <a:lstStyle/>
            <a:p>
              <a:pPr algn="ctr" eaLnBrk="1" hangingPunct="1">
                <a:spcBef>
                  <a:spcPct val="20000"/>
                </a:spcBef>
                <a:defRPr/>
              </a:pPr>
              <a:r>
                <a:rPr lang="zh-CN" altLang="en-US" sz="2400" dirty="0">
                  <a:latin typeface="华文中宋" pitchFamily="2" charset="-122"/>
                </a:rPr>
                <a:t>启动进程调度</a:t>
              </a:r>
            </a:p>
          </p:txBody>
        </p:sp>
        <p:grpSp>
          <p:nvGrpSpPr>
            <p:cNvPr id="3" name="Group 14">
              <a:extLst>
                <a:ext uri="{FF2B5EF4-FFF2-40B4-BE49-F238E27FC236}">
                  <a16:creationId xmlns:a16="http://schemas.microsoft.com/office/drawing/2014/main" id="{587800D9-6FED-4F99-B5C1-A40B079D0459}"/>
                </a:ext>
              </a:extLst>
            </p:cNvPr>
            <p:cNvGrpSpPr>
              <a:grpSpLocks/>
            </p:cNvGrpSpPr>
            <p:nvPr/>
          </p:nvGrpSpPr>
          <p:grpSpPr bwMode="auto">
            <a:xfrm>
              <a:off x="768" y="1564"/>
              <a:ext cx="240" cy="387"/>
              <a:chOff x="864" y="912"/>
              <a:chExt cx="240" cy="432"/>
            </a:xfrm>
            <a:grpFill/>
          </p:grpSpPr>
          <p:sp>
            <p:nvSpPr>
              <p:cNvPr id="568335" name="Line 15">
                <a:extLst>
                  <a:ext uri="{FF2B5EF4-FFF2-40B4-BE49-F238E27FC236}">
                    <a16:creationId xmlns:a16="http://schemas.microsoft.com/office/drawing/2014/main" id="{B5081531-1205-4490-B62D-354C20EDDF5D}"/>
                  </a:ext>
                </a:extLst>
              </p:cNvPr>
              <p:cNvSpPr>
                <a:spLocks noChangeShapeType="1"/>
              </p:cNvSpPr>
              <p:nvPr/>
            </p:nvSpPr>
            <p:spPr bwMode="auto">
              <a:xfrm>
                <a:off x="864" y="912"/>
                <a:ext cx="0" cy="432"/>
              </a:xfrm>
              <a:prstGeom prst="line">
                <a:avLst/>
              </a:prstGeom>
              <a:grpFill/>
              <a:ln w="28575">
                <a:solidFill>
                  <a:schemeClr val="tx1"/>
                </a:solidFill>
                <a:round/>
                <a:headEnd/>
                <a:tailEnd type="triangle" w="med" len="med"/>
              </a:ln>
              <a:effectLst/>
            </p:spPr>
            <p:txBody>
              <a:bodyPr/>
              <a:lstStyle/>
              <a:p>
                <a:pPr eaLnBrk="1" hangingPunct="1">
                  <a:defRPr/>
                </a:pPr>
                <a:endParaRPr lang="zh-CN" altLang="en-US">
                  <a:latin typeface="Arial" charset="0"/>
                </a:endParaRPr>
              </a:p>
            </p:txBody>
          </p:sp>
          <p:sp>
            <p:nvSpPr>
              <p:cNvPr id="568336" name="Line 16">
                <a:extLst>
                  <a:ext uri="{FF2B5EF4-FFF2-40B4-BE49-F238E27FC236}">
                    <a16:creationId xmlns:a16="http://schemas.microsoft.com/office/drawing/2014/main" id="{023FC6B5-DA28-45AD-A2A8-616D00F4A31E}"/>
                  </a:ext>
                </a:extLst>
              </p:cNvPr>
              <p:cNvSpPr>
                <a:spLocks noChangeShapeType="1"/>
              </p:cNvSpPr>
              <p:nvPr/>
            </p:nvSpPr>
            <p:spPr bwMode="auto">
              <a:xfrm>
                <a:off x="864" y="912"/>
                <a:ext cx="240" cy="0"/>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grpSp>
        <p:sp>
          <p:nvSpPr>
            <p:cNvPr id="568337" name="Line 17">
              <a:extLst>
                <a:ext uri="{FF2B5EF4-FFF2-40B4-BE49-F238E27FC236}">
                  <a16:creationId xmlns:a16="http://schemas.microsoft.com/office/drawing/2014/main" id="{47BAFF34-CE76-4166-9D3D-61041526773C}"/>
                </a:ext>
              </a:extLst>
            </p:cNvPr>
            <p:cNvSpPr>
              <a:spLocks noChangeShapeType="1"/>
            </p:cNvSpPr>
            <p:nvPr/>
          </p:nvSpPr>
          <p:spPr bwMode="auto">
            <a:xfrm>
              <a:off x="816" y="2928"/>
              <a:ext cx="0" cy="358"/>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grpSp>
          <p:nvGrpSpPr>
            <p:cNvPr id="4" name="Group 18">
              <a:extLst>
                <a:ext uri="{FF2B5EF4-FFF2-40B4-BE49-F238E27FC236}">
                  <a16:creationId xmlns:a16="http://schemas.microsoft.com/office/drawing/2014/main" id="{B4BD72A0-A1D5-40E0-823E-C4A229BB7EE1}"/>
                </a:ext>
              </a:extLst>
            </p:cNvPr>
            <p:cNvGrpSpPr>
              <a:grpSpLocks/>
            </p:cNvGrpSpPr>
            <p:nvPr/>
          </p:nvGrpSpPr>
          <p:grpSpPr bwMode="auto">
            <a:xfrm>
              <a:off x="3504" y="1564"/>
              <a:ext cx="144" cy="367"/>
              <a:chOff x="3600" y="912"/>
              <a:chExt cx="144" cy="409"/>
            </a:xfrm>
            <a:grpFill/>
          </p:grpSpPr>
          <p:sp>
            <p:nvSpPr>
              <p:cNvPr id="568339" name="Line 19">
                <a:extLst>
                  <a:ext uri="{FF2B5EF4-FFF2-40B4-BE49-F238E27FC236}">
                    <a16:creationId xmlns:a16="http://schemas.microsoft.com/office/drawing/2014/main" id="{9AFC23E5-3F45-4A78-A76F-A43A5C098578}"/>
                  </a:ext>
                </a:extLst>
              </p:cNvPr>
              <p:cNvSpPr>
                <a:spLocks noChangeShapeType="1"/>
              </p:cNvSpPr>
              <p:nvPr/>
            </p:nvSpPr>
            <p:spPr bwMode="auto">
              <a:xfrm>
                <a:off x="3600" y="912"/>
                <a:ext cx="144" cy="0"/>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40" name="Line 20">
                <a:extLst>
                  <a:ext uri="{FF2B5EF4-FFF2-40B4-BE49-F238E27FC236}">
                    <a16:creationId xmlns:a16="http://schemas.microsoft.com/office/drawing/2014/main" id="{FCBD1D95-2859-47F6-B39B-7F11D0256789}"/>
                  </a:ext>
                </a:extLst>
              </p:cNvPr>
              <p:cNvSpPr>
                <a:spLocks noChangeShapeType="1"/>
              </p:cNvSpPr>
              <p:nvPr/>
            </p:nvSpPr>
            <p:spPr bwMode="auto">
              <a:xfrm flipH="1">
                <a:off x="3741" y="912"/>
                <a:ext cx="3" cy="409"/>
              </a:xfrm>
              <a:prstGeom prst="line">
                <a:avLst/>
              </a:prstGeom>
              <a:grpFill/>
              <a:ln w="28575">
                <a:solidFill>
                  <a:schemeClr val="tx1"/>
                </a:solidFill>
                <a:round/>
                <a:headEnd/>
                <a:tailEnd type="triangle" w="med" len="med"/>
              </a:ln>
              <a:effectLst/>
            </p:spPr>
            <p:txBody>
              <a:bodyPr/>
              <a:lstStyle/>
              <a:p>
                <a:pPr eaLnBrk="1" hangingPunct="1">
                  <a:defRPr/>
                </a:pPr>
                <a:endParaRPr lang="zh-CN" altLang="en-US">
                  <a:latin typeface="Arial" charset="0"/>
                </a:endParaRPr>
              </a:p>
            </p:txBody>
          </p:sp>
        </p:grpSp>
        <p:sp>
          <p:nvSpPr>
            <p:cNvPr id="568341" name="Line 21">
              <a:extLst>
                <a:ext uri="{FF2B5EF4-FFF2-40B4-BE49-F238E27FC236}">
                  <a16:creationId xmlns:a16="http://schemas.microsoft.com/office/drawing/2014/main" id="{A4543533-743D-4921-B3CA-118E17C70A67}"/>
                </a:ext>
              </a:extLst>
            </p:cNvPr>
            <p:cNvSpPr>
              <a:spLocks noChangeShapeType="1"/>
            </p:cNvSpPr>
            <p:nvPr/>
          </p:nvSpPr>
          <p:spPr bwMode="auto">
            <a:xfrm>
              <a:off x="3648" y="2544"/>
              <a:ext cx="0" cy="240"/>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42" name="Line 22">
              <a:extLst>
                <a:ext uri="{FF2B5EF4-FFF2-40B4-BE49-F238E27FC236}">
                  <a16:creationId xmlns:a16="http://schemas.microsoft.com/office/drawing/2014/main" id="{C5B23117-0B6D-4900-A3EB-13377BB333D5}"/>
                </a:ext>
              </a:extLst>
            </p:cNvPr>
            <p:cNvSpPr>
              <a:spLocks noChangeShapeType="1"/>
            </p:cNvSpPr>
            <p:nvPr/>
          </p:nvSpPr>
          <p:spPr bwMode="auto">
            <a:xfrm>
              <a:off x="3648" y="3312"/>
              <a:ext cx="0" cy="232"/>
            </a:xfrm>
            <a:prstGeom prst="line">
              <a:avLst/>
            </a:prstGeom>
            <a:grpFill/>
            <a:ln w="28575">
              <a:solidFill>
                <a:schemeClr val="tx1"/>
              </a:solidFill>
              <a:round/>
              <a:headEnd/>
              <a:tailEnd/>
            </a:ln>
            <a:effectLst/>
          </p:spPr>
          <p:txBody>
            <a:bodyPr/>
            <a:lstStyle/>
            <a:p>
              <a:pPr eaLnBrk="1" hangingPunct="1">
                <a:defRPr/>
              </a:pPr>
              <a:endParaRPr lang="zh-CN" altLang="en-US">
                <a:latin typeface="Arial" charset="0"/>
              </a:endParaRPr>
            </a:p>
          </p:txBody>
        </p:sp>
        <p:sp>
          <p:nvSpPr>
            <p:cNvPr id="568343" name="Rectangle 23">
              <a:extLst>
                <a:ext uri="{FF2B5EF4-FFF2-40B4-BE49-F238E27FC236}">
                  <a16:creationId xmlns:a16="http://schemas.microsoft.com/office/drawing/2014/main" id="{14609A7A-96CF-4954-B942-E1B3EC89140E}"/>
                </a:ext>
              </a:extLst>
            </p:cNvPr>
            <p:cNvSpPr>
              <a:spLocks noChangeArrowheads="1"/>
            </p:cNvSpPr>
            <p:nvPr/>
          </p:nvSpPr>
          <p:spPr bwMode="auto">
            <a:xfrm>
              <a:off x="386" y="1478"/>
              <a:ext cx="254"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Y</a:t>
              </a:r>
            </a:p>
          </p:txBody>
        </p:sp>
        <p:sp>
          <p:nvSpPr>
            <p:cNvPr id="568344" name="Rectangle 24">
              <a:extLst>
                <a:ext uri="{FF2B5EF4-FFF2-40B4-BE49-F238E27FC236}">
                  <a16:creationId xmlns:a16="http://schemas.microsoft.com/office/drawing/2014/main" id="{D003C0C4-B94F-49A2-8224-54B0210B3CE8}"/>
                </a:ext>
              </a:extLst>
            </p:cNvPr>
            <p:cNvSpPr>
              <a:spLocks noChangeArrowheads="1"/>
            </p:cNvSpPr>
            <p:nvPr/>
          </p:nvSpPr>
          <p:spPr bwMode="auto">
            <a:xfrm>
              <a:off x="3698" y="1392"/>
              <a:ext cx="277" cy="327"/>
            </a:xfrm>
            <a:prstGeom prst="rect">
              <a:avLst/>
            </a:prstGeom>
            <a:grpFill/>
            <a:ln>
              <a:noFill/>
            </a:ln>
            <a:effectLst/>
          </p:spPr>
          <p:txBody>
            <a:bodyPr wrap="none">
              <a:spAutoFit/>
            </a:bodyPr>
            <a:lstStyle/>
            <a:p>
              <a:pPr algn="ctr" eaLnBrk="1" hangingPunct="1">
                <a:defRPr/>
              </a:pPr>
              <a:r>
                <a:rPr lang="en-US" altLang="zh-CN" sz="2800">
                  <a:latin typeface="华文中宋" pitchFamily="2" charset="-122"/>
                </a:rPr>
                <a:t>N</a:t>
              </a:r>
            </a:p>
          </p:txBody>
        </p:sp>
        <p:sp>
          <p:nvSpPr>
            <p:cNvPr id="568345" name="Line 25">
              <a:extLst>
                <a:ext uri="{FF2B5EF4-FFF2-40B4-BE49-F238E27FC236}">
                  <a16:creationId xmlns:a16="http://schemas.microsoft.com/office/drawing/2014/main" id="{F89F11A7-D5FE-466E-9A48-9B2D7D2650AA}"/>
                </a:ext>
              </a:extLst>
            </p:cNvPr>
            <p:cNvSpPr>
              <a:spLocks noChangeShapeType="1"/>
            </p:cNvSpPr>
            <p:nvPr/>
          </p:nvSpPr>
          <p:spPr bwMode="auto">
            <a:xfrm>
              <a:off x="2256" y="1248"/>
              <a:ext cx="0" cy="240"/>
            </a:xfrm>
            <a:prstGeom prst="line">
              <a:avLst/>
            </a:prstGeom>
            <a:grpFill/>
            <a:ln w="28575">
              <a:solidFill>
                <a:schemeClr val="tx1"/>
              </a:solidFill>
              <a:round/>
              <a:headEnd/>
              <a:tailEnd type="triangle" w="med" len="med"/>
            </a:ln>
            <a:effectLst/>
          </p:spPr>
          <p:txBody>
            <a:bodyPr/>
            <a:lstStyle/>
            <a:p>
              <a:pPr eaLnBrk="1" hangingPunct="1">
                <a:defRPr/>
              </a:pPr>
              <a:endParaRPr lang="zh-CN" altLang="en-US">
                <a:latin typeface="Arial" charset="0"/>
              </a:endParaRPr>
            </a:p>
          </p:txBody>
        </p:sp>
      </p:grpSp>
      <p:sp>
        <p:nvSpPr>
          <p:cNvPr id="568346" name="Rectangle 26">
            <a:extLst>
              <a:ext uri="{FF2B5EF4-FFF2-40B4-BE49-F238E27FC236}">
                <a16:creationId xmlns:a16="http://schemas.microsoft.com/office/drawing/2014/main" id="{447A2F3B-2D39-4F9A-8A0B-13E726E7D357}"/>
              </a:ext>
            </a:extLst>
          </p:cNvPr>
          <p:cNvSpPr>
            <a:spLocks noChangeArrowheads="1"/>
          </p:cNvSpPr>
          <p:nvPr/>
        </p:nvSpPr>
        <p:spPr bwMode="auto">
          <a:xfrm>
            <a:off x="5934075" y="2665413"/>
            <a:ext cx="281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dirty="0">
                <a:solidFill>
                  <a:srgbClr val="FF3300"/>
                </a:solidFill>
              </a:rPr>
              <a:t>（</a:t>
            </a:r>
            <a:r>
              <a:rPr lang="zh-CN" altLang="en-US" sz="2000" b="1" dirty="0">
                <a:solidFill>
                  <a:srgbClr val="FF3300"/>
                </a:solidFill>
              </a:rPr>
              <a:t>首先发现</a:t>
            </a:r>
            <a:r>
              <a:rPr lang="en-US" altLang="zh-CN" sz="2000" b="1" dirty="0" err="1">
                <a:solidFill>
                  <a:srgbClr val="FF3300"/>
                </a:solidFill>
              </a:rPr>
              <a:t>Sj﹤tj</a:t>
            </a:r>
            <a:r>
              <a:rPr lang="en-US" altLang="zh-CN" sz="1800" b="1" dirty="0">
                <a:solidFill>
                  <a:srgbClr val="FF3300"/>
                </a:solidFill>
              </a:rPr>
              <a:t>）</a:t>
            </a:r>
            <a:endParaRPr lang="zh-CN" altLang="en-US" sz="1800" b="1" dirty="0">
              <a:solidFill>
                <a:srgbClr val="FF33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8323"/>
                                        </p:tgtEl>
                                        <p:attrNameLst>
                                          <p:attrName>style.visibility</p:attrName>
                                        </p:attrNameLst>
                                      </p:cBhvr>
                                      <p:to>
                                        <p:strVal val="visible"/>
                                      </p:to>
                                    </p:set>
                                    <p:animEffect transition="in" filter="strips(downRight)">
                                      <p:cBhvr>
                                        <p:cTn id="7" dur="500"/>
                                        <p:tgtEl>
                                          <p:spTgt spid="568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8346"/>
                                        </p:tgtEl>
                                        <p:attrNameLst>
                                          <p:attrName>style.visibility</p:attrName>
                                        </p:attrNameLst>
                                      </p:cBhvr>
                                      <p:to>
                                        <p:strVal val="visible"/>
                                      </p:to>
                                    </p:set>
                                    <p:animEffect transition="in" filter="strips(downRight)">
                                      <p:cBhvr>
                                        <p:cTn id="17" dur="500"/>
                                        <p:tgtEl>
                                          <p:spTgt spid="56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animBg="1" autoUpdateAnimBg="0"/>
      <p:bldP spid="568346"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18DDBE-5D62-4723-926F-127BED54AF55}"/>
              </a:ext>
            </a:extLst>
          </p:cNvPr>
          <p:cNvSpPr>
            <a:spLocks noGrp="1"/>
          </p:cNvSpPr>
          <p:nvPr>
            <p:ph type="title"/>
          </p:nvPr>
        </p:nvSpPr>
        <p:spPr/>
        <p:txBody>
          <a:bodyPr/>
          <a:lstStyle/>
          <a:p>
            <a:r>
              <a:rPr lang="en-US" altLang="zh-CN" dirty="0">
                <a:latin typeface="+mj-ea"/>
                <a:ea typeface="+mj-ea"/>
              </a:rPr>
              <a:t>2）Ssignal (S1, d1; ...; Sn, </a:t>
            </a:r>
            <a:r>
              <a:rPr lang="en-US" altLang="zh-CN" dirty="0" err="1">
                <a:latin typeface="+mj-ea"/>
                <a:ea typeface="+mj-ea"/>
              </a:rPr>
              <a:t>dn</a:t>
            </a:r>
            <a:r>
              <a:rPr lang="en-US" altLang="zh-CN" dirty="0">
                <a:latin typeface="+mj-ea"/>
                <a:ea typeface="+mj-ea"/>
              </a:rPr>
              <a:t>)  </a:t>
            </a:r>
            <a:r>
              <a:rPr lang="zh-CN" altLang="en-US" dirty="0">
                <a:latin typeface="+mj-ea"/>
                <a:ea typeface="+mj-ea"/>
              </a:rPr>
              <a:t>操作</a:t>
            </a:r>
            <a:br>
              <a:rPr lang="zh-CN" altLang="en-US" dirty="0">
                <a:latin typeface="华文中宋" panose="02010600040101010101" pitchFamily="2" charset="-122"/>
              </a:rPr>
            </a:br>
            <a:endParaRPr lang="zh-CN" altLang="en-US" dirty="0"/>
          </a:p>
        </p:txBody>
      </p:sp>
      <p:sp>
        <p:nvSpPr>
          <p:cNvPr id="6" name="Rectangle 3">
            <a:extLst>
              <a:ext uri="{FF2B5EF4-FFF2-40B4-BE49-F238E27FC236}">
                <a16:creationId xmlns:a16="http://schemas.microsoft.com/office/drawing/2014/main" id="{1BC1C442-67E3-45A2-BBA5-20ADC8D38810}"/>
              </a:ext>
            </a:extLst>
          </p:cNvPr>
          <p:cNvSpPr>
            <a:spLocks noChangeArrowheads="1"/>
          </p:cNvSpPr>
          <p:nvPr/>
        </p:nvSpPr>
        <p:spPr bwMode="auto">
          <a:xfrm>
            <a:off x="838199" y="1225051"/>
            <a:ext cx="7467600" cy="519113"/>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chemeClr val="bg1"/>
                </a:solidFill>
                <a:latin typeface="华文中宋" panose="02010600040101010101" pitchFamily="2" charset="-122"/>
              </a:rPr>
              <a:t>si</a:t>
            </a:r>
            <a:r>
              <a:rPr lang="zh-CN" altLang="en-US" sz="2800" dirty="0">
                <a:solidFill>
                  <a:schemeClr val="bg1"/>
                </a:solidFill>
                <a:latin typeface="Times New Roman" panose="02020603050405020304" pitchFamily="18" charset="0"/>
              </a:rPr>
              <a:t>—</a:t>
            </a:r>
            <a:r>
              <a:rPr lang="en-US" altLang="zh-CN" sz="2800" dirty="0" err="1">
                <a:solidFill>
                  <a:schemeClr val="bg1"/>
                </a:solidFill>
                <a:latin typeface="华文中宋" panose="02010600040101010101" pitchFamily="2" charset="-122"/>
              </a:rPr>
              <a:t>i</a:t>
            </a:r>
            <a:r>
              <a:rPr lang="en-US" altLang="zh-CN" sz="2800" dirty="0">
                <a:solidFill>
                  <a:schemeClr val="bg1"/>
                </a:solidFill>
                <a:latin typeface="华文中宋" panose="02010600040101010101" pitchFamily="2" charset="-122"/>
              </a:rPr>
              <a:t> </a:t>
            </a:r>
            <a:r>
              <a:rPr lang="zh-CN" altLang="en-US" sz="2800" dirty="0">
                <a:solidFill>
                  <a:schemeClr val="bg1"/>
                </a:solidFill>
                <a:latin typeface="华文中宋" panose="02010600040101010101" pitchFamily="2" charset="-122"/>
              </a:rPr>
              <a:t>类资源现有数；</a:t>
            </a:r>
            <a:r>
              <a:rPr lang="en-US" altLang="zh-CN" sz="2800" dirty="0">
                <a:solidFill>
                  <a:schemeClr val="bg1"/>
                </a:solidFill>
                <a:latin typeface="华文中宋" panose="02010600040101010101" pitchFamily="2" charset="-122"/>
              </a:rPr>
              <a:t>di</a:t>
            </a:r>
            <a:r>
              <a:rPr lang="zh-CN" altLang="en-US" sz="2800" dirty="0">
                <a:solidFill>
                  <a:schemeClr val="bg1"/>
                </a:solidFill>
                <a:latin typeface="Times New Roman" panose="02020603050405020304" pitchFamily="18" charset="0"/>
              </a:rPr>
              <a:t>—</a:t>
            </a:r>
            <a:r>
              <a:rPr lang="en-US" altLang="zh-CN" sz="2800" dirty="0" err="1">
                <a:solidFill>
                  <a:schemeClr val="bg1"/>
                </a:solidFill>
                <a:latin typeface="华文中宋" panose="02010600040101010101" pitchFamily="2" charset="-122"/>
              </a:rPr>
              <a:t>i</a:t>
            </a:r>
            <a:r>
              <a:rPr lang="en-US" altLang="zh-CN" sz="2800" dirty="0">
                <a:solidFill>
                  <a:schemeClr val="bg1"/>
                </a:solidFill>
                <a:latin typeface="华文中宋" panose="02010600040101010101" pitchFamily="2" charset="-122"/>
              </a:rPr>
              <a:t> </a:t>
            </a:r>
            <a:r>
              <a:rPr lang="zh-CN" altLang="en-US" sz="2800" dirty="0">
                <a:solidFill>
                  <a:schemeClr val="bg1"/>
                </a:solidFill>
                <a:latin typeface="华文中宋" panose="02010600040101010101" pitchFamily="2" charset="-122"/>
              </a:rPr>
              <a:t>类资源释放数量 ;</a:t>
            </a:r>
          </a:p>
        </p:txBody>
      </p:sp>
      <p:grpSp>
        <p:nvGrpSpPr>
          <p:cNvPr id="7" name="Group 4">
            <a:extLst>
              <a:ext uri="{FF2B5EF4-FFF2-40B4-BE49-F238E27FC236}">
                <a16:creationId xmlns:a16="http://schemas.microsoft.com/office/drawing/2014/main" id="{D3794EAF-4A69-43EA-8090-1F310C7FC2D6}"/>
              </a:ext>
            </a:extLst>
          </p:cNvPr>
          <p:cNvGrpSpPr>
            <a:grpSpLocks/>
          </p:cNvGrpSpPr>
          <p:nvPr/>
        </p:nvGrpSpPr>
        <p:grpSpPr bwMode="auto">
          <a:xfrm>
            <a:off x="1765465" y="1782762"/>
            <a:ext cx="5410200" cy="4770438"/>
            <a:chOff x="768" y="912"/>
            <a:chExt cx="3408" cy="3005"/>
          </a:xfrm>
          <a:solidFill>
            <a:schemeClr val="accent5">
              <a:lumMod val="20000"/>
              <a:lumOff val="80000"/>
            </a:schemeClr>
          </a:solidFill>
        </p:grpSpPr>
        <p:sp>
          <p:nvSpPr>
            <p:cNvPr id="8" name="Rectangle 5">
              <a:extLst>
                <a:ext uri="{FF2B5EF4-FFF2-40B4-BE49-F238E27FC236}">
                  <a16:creationId xmlns:a16="http://schemas.microsoft.com/office/drawing/2014/main" id="{CC151BD0-9F19-493F-A1DF-AF3C017554B0}"/>
                </a:ext>
              </a:extLst>
            </p:cNvPr>
            <p:cNvSpPr>
              <a:spLocks noChangeArrowheads="1"/>
            </p:cNvSpPr>
            <p:nvPr/>
          </p:nvSpPr>
          <p:spPr bwMode="auto">
            <a:xfrm>
              <a:off x="768" y="1008"/>
              <a:ext cx="3408" cy="2448"/>
            </a:xfrm>
            <a:prstGeom prst="rect">
              <a:avLst/>
            </a:prstGeom>
            <a:grp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 name="Rectangle 6">
              <a:extLst>
                <a:ext uri="{FF2B5EF4-FFF2-40B4-BE49-F238E27FC236}">
                  <a16:creationId xmlns:a16="http://schemas.microsoft.com/office/drawing/2014/main" id="{2CC37E53-04AA-471A-9043-6C63842CDA25}"/>
                </a:ext>
              </a:extLst>
            </p:cNvPr>
            <p:cNvSpPr>
              <a:spLocks noChangeArrowheads="1"/>
            </p:cNvSpPr>
            <p:nvPr/>
          </p:nvSpPr>
          <p:spPr bwMode="auto">
            <a:xfrm>
              <a:off x="1536" y="1440"/>
              <a:ext cx="2208" cy="7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0"/>
                </a:spcBef>
                <a:buClrTx/>
                <a:buSzTx/>
                <a:buFontTx/>
                <a:buNone/>
              </a:pPr>
              <a:r>
                <a:rPr lang="en-US" altLang="zh-CN">
                  <a:latin typeface="华文中宋" panose="02010600040101010101" pitchFamily="2" charset="-122"/>
                </a:rPr>
                <a:t>for i: =1 to n do</a:t>
              </a:r>
            </a:p>
            <a:p>
              <a:pPr eaLnBrk="1" hangingPunct="1">
                <a:lnSpc>
                  <a:spcPct val="85000"/>
                </a:lnSpc>
                <a:spcBef>
                  <a:spcPct val="0"/>
                </a:spcBef>
                <a:buClrTx/>
                <a:buSzTx/>
                <a:buFontTx/>
                <a:buNone/>
              </a:pPr>
              <a:r>
                <a:rPr lang="en-US" altLang="zh-CN">
                  <a:latin typeface="华文中宋" panose="02010600040101010101" pitchFamily="2" charset="-122"/>
                </a:rPr>
                <a:t>	Si:=Si+di; </a:t>
              </a:r>
            </a:p>
            <a:p>
              <a:pPr eaLnBrk="1" hangingPunct="1">
                <a:lnSpc>
                  <a:spcPct val="85000"/>
                </a:lnSpc>
                <a:spcBef>
                  <a:spcPct val="0"/>
                </a:spcBef>
                <a:buClrTx/>
                <a:buSzTx/>
                <a:buFontTx/>
                <a:buNone/>
              </a:pPr>
              <a:r>
                <a:rPr lang="en-US" altLang="zh-CN">
                  <a:latin typeface="华文中宋" panose="02010600040101010101" pitchFamily="2" charset="-122"/>
                </a:rPr>
                <a:t>endfor</a:t>
              </a:r>
            </a:p>
          </p:txBody>
        </p:sp>
        <p:sp>
          <p:nvSpPr>
            <p:cNvPr id="10" name="Rectangle 7">
              <a:extLst>
                <a:ext uri="{FF2B5EF4-FFF2-40B4-BE49-F238E27FC236}">
                  <a16:creationId xmlns:a16="http://schemas.microsoft.com/office/drawing/2014/main" id="{1C12E8AD-A789-4401-90F6-B746DC6218E6}"/>
                </a:ext>
              </a:extLst>
            </p:cNvPr>
            <p:cNvSpPr>
              <a:spLocks noChangeArrowheads="1"/>
            </p:cNvSpPr>
            <p:nvPr/>
          </p:nvSpPr>
          <p:spPr bwMode="auto">
            <a:xfrm>
              <a:off x="1344" y="2592"/>
              <a:ext cx="2640" cy="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Tx/>
                <a:buSzTx/>
                <a:buFontTx/>
                <a:buNone/>
              </a:pPr>
              <a:r>
                <a:rPr lang="zh-CN" altLang="en-US">
                  <a:latin typeface="华文中宋" panose="02010600040101010101" pitchFamily="2" charset="-122"/>
                </a:rPr>
                <a:t>把与</a:t>
              </a:r>
              <a:r>
                <a:rPr lang="en-US" altLang="zh-CN">
                  <a:latin typeface="华文中宋" panose="02010600040101010101" pitchFamily="2" charset="-122"/>
                </a:rPr>
                <a:t>Si</a:t>
              </a:r>
              <a:r>
                <a:rPr lang="zh-CN" altLang="en-US">
                  <a:latin typeface="华文中宋" panose="02010600040101010101" pitchFamily="2" charset="-122"/>
                </a:rPr>
                <a:t>有关队列中的进程移入就绪队列</a:t>
              </a:r>
            </a:p>
          </p:txBody>
        </p:sp>
        <p:sp>
          <p:nvSpPr>
            <p:cNvPr id="11" name="Rectangle 8">
              <a:extLst>
                <a:ext uri="{FF2B5EF4-FFF2-40B4-BE49-F238E27FC236}">
                  <a16:creationId xmlns:a16="http://schemas.microsoft.com/office/drawing/2014/main" id="{515B08B4-9D9C-45D7-ADC3-C5376D56B3BC}"/>
                </a:ext>
              </a:extLst>
            </p:cNvPr>
            <p:cNvSpPr>
              <a:spLocks noChangeArrowheads="1"/>
            </p:cNvSpPr>
            <p:nvPr/>
          </p:nvSpPr>
          <p:spPr bwMode="auto">
            <a:xfrm>
              <a:off x="1692" y="3552"/>
              <a:ext cx="1566" cy="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t>(原进程继续)</a:t>
              </a:r>
              <a:endParaRPr lang="zh-CN" altLang="en-US">
                <a:latin typeface="华文中宋" panose="02010600040101010101" pitchFamily="2" charset="-122"/>
              </a:endParaRPr>
            </a:p>
          </p:txBody>
        </p:sp>
        <p:sp>
          <p:nvSpPr>
            <p:cNvPr id="12" name="Line 9">
              <a:extLst>
                <a:ext uri="{FF2B5EF4-FFF2-40B4-BE49-F238E27FC236}">
                  <a16:creationId xmlns:a16="http://schemas.microsoft.com/office/drawing/2014/main" id="{F7649570-687E-4A65-B222-30DEFE14D61C}"/>
                </a:ext>
              </a:extLst>
            </p:cNvPr>
            <p:cNvSpPr>
              <a:spLocks noChangeShapeType="1"/>
            </p:cNvSpPr>
            <p:nvPr/>
          </p:nvSpPr>
          <p:spPr bwMode="auto">
            <a:xfrm>
              <a:off x="2352" y="2256"/>
              <a:ext cx="0" cy="336"/>
            </a:xfrm>
            <a:prstGeom prst="line">
              <a:avLst/>
            </a:prstGeom>
            <a:grpFill/>
            <a:ln w="28575">
              <a:solidFill>
                <a:schemeClr val="tx1"/>
              </a:solidFill>
              <a:round/>
              <a:headEnd/>
              <a:tailEnd type="triangle" w="med" len="med"/>
            </a:ln>
          </p:spPr>
          <p:txBody>
            <a:bodyPr/>
            <a:lstStyle/>
            <a:p>
              <a:endParaRPr lang="zh-CN" altLang="en-US"/>
            </a:p>
          </p:txBody>
        </p:sp>
        <p:sp>
          <p:nvSpPr>
            <p:cNvPr id="13" name="Line 10">
              <a:extLst>
                <a:ext uri="{FF2B5EF4-FFF2-40B4-BE49-F238E27FC236}">
                  <a16:creationId xmlns:a16="http://schemas.microsoft.com/office/drawing/2014/main" id="{D3C1A9DB-BAB1-4DEB-A53B-3E92054E95E5}"/>
                </a:ext>
              </a:extLst>
            </p:cNvPr>
            <p:cNvSpPr>
              <a:spLocks noChangeShapeType="1"/>
            </p:cNvSpPr>
            <p:nvPr/>
          </p:nvSpPr>
          <p:spPr bwMode="auto">
            <a:xfrm>
              <a:off x="2400" y="3216"/>
              <a:ext cx="0" cy="384"/>
            </a:xfrm>
            <a:prstGeom prst="line">
              <a:avLst/>
            </a:prstGeom>
            <a:grpFill/>
            <a:ln w="28575">
              <a:solidFill>
                <a:schemeClr val="tx1"/>
              </a:solidFill>
              <a:round/>
              <a:headEnd/>
              <a:tailEnd type="triangle" w="med" len="med"/>
            </a:ln>
          </p:spPr>
          <p:txBody>
            <a:bodyPr/>
            <a:lstStyle/>
            <a:p>
              <a:endParaRPr lang="zh-CN" altLang="en-US"/>
            </a:p>
          </p:txBody>
        </p:sp>
        <p:sp>
          <p:nvSpPr>
            <p:cNvPr id="14" name="Line 11">
              <a:extLst>
                <a:ext uri="{FF2B5EF4-FFF2-40B4-BE49-F238E27FC236}">
                  <a16:creationId xmlns:a16="http://schemas.microsoft.com/office/drawing/2014/main" id="{DCB456EE-3A04-4856-BE02-2BEC0E1470F5}"/>
                </a:ext>
              </a:extLst>
            </p:cNvPr>
            <p:cNvSpPr>
              <a:spLocks noChangeShapeType="1"/>
            </p:cNvSpPr>
            <p:nvPr/>
          </p:nvSpPr>
          <p:spPr bwMode="auto">
            <a:xfrm>
              <a:off x="2352" y="912"/>
              <a:ext cx="0" cy="576"/>
            </a:xfrm>
            <a:prstGeom prst="line">
              <a:avLst/>
            </a:prstGeom>
            <a:grpFill/>
            <a:ln w="28575">
              <a:solidFill>
                <a:schemeClr val="tx1"/>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2441704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3">
            <a:extLst>
              <a:ext uri="{FF2B5EF4-FFF2-40B4-BE49-F238E27FC236}">
                <a16:creationId xmlns:a16="http://schemas.microsoft.com/office/drawing/2014/main" id="{694FC57E-4E4F-4E53-BDA0-6E07B1A6AE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16A69A-31A0-46F3-A0F9-423138904391}" type="slidenum">
              <a:rPr lang="zh-CN" altLang="en-US" sz="1400"/>
              <a:pPr>
                <a:spcBef>
                  <a:spcPct val="0"/>
                </a:spcBef>
                <a:buClrTx/>
                <a:buSzTx/>
                <a:buFontTx/>
                <a:buNone/>
              </a:pPr>
              <a:t>147</a:t>
            </a:fld>
            <a:endParaRPr lang="zh-CN" altLang="en-US" sz="1400"/>
          </a:p>
        </p:txBody>
      </p:sp>
      <p:sp>
        <p:nvSpPr>
          <p:cNvPr id="168963" name="Rectangle 2">
            <a:extLst>
              <a:ext uri="{FF2B5EF4-FFF2-40B4-BE49-F238E27FC236}">
                <a16:creationId xmlns:a16="http://schemas.microsoft.com/office/drawing/2014/main" id="{576849EE-2189-4FDF-9382-13833C352201}"/>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377825">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t>“信号量集机制”可以用于各种情况的资源分配和释放，几种特殊情况：</a:t>
            </a:r>
          </a:p>
        </p:txBody>
      </p:sp>
      <p:sp>
        <p:nvSpPr>
          <p:cNvPr id="570371" name="Rectangle 3">
            <a:extLst>
              <a:ext uri="{FF2B5EF4-FFF2-40B4-BE49-F238E27FC236}">
                <a16:creationId xmlns:a16="http://schemas.microsoft.com/office/drawing/2014/main" id="{D42424E8-B081-48E4-98A5-8C93F8D962E3}"/>
              </a:ext>
            </a:extLst>
          </p:cNvPr>
          <p:cNvSpPr>
            <a:spLocks noChangeArrowheads="1"/>
          </p:cNvSpPr>
          <p:nvPr/>
        </p:nvSpPr>
        <p:spPr bwMode="auto">
          <a:xfrm>
            <a:off x="457200" y="2171700"/>
            <a:ext cx="8382000" cy="3733800"/>
          </a:xfrm>
          <a:prstGeom prst="rect">
            <a:avLst/>
          </a:prstGeom>
          <a:solidFill>
            <a:srgbClr val="FFFFCC"/>
          </a:solidFill>
          <a:ln>
            <a:noFill/>
          </a:ln>
          <a:extLst>
            <a:ext uri="{91240B29-F687-4F45-9708-019B960494DF}">
              <a14:hiddenLine xmlns:a14="http://schemas.microsoft.com/office/drawing/2010/main" w="28575">
                <a:solidFill>
                  <a:srgbClr val="000000"/>
                </a:solidFill>
                <a:prstDash val="sysDot"/>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r>
              <a:rPr lang="en-US" altLang="zh-CN" dirty="0" err="1">
                <a:latin typeface="华文中宋" panose="02010600040101010101" pitchFamily="2" charset="-122"/>
              </a:rPr>
              <a:t>Swait</a:t>
            </a:r>
            <a:r>
              <a:rPr lang="en-US" altLang="zh-CN" dirty="0">
                <a:latin typeface="华文中宋" panose="02010600040101010101" pitchFamily="2" charset="-122"/>
              </a:rPr>
              <a:t>(S, d, d)</a:t>
            </a:r>
            <a:r>
              <a:rPr lang="zh-CN" altLang="en-US" dirty="0">
                <a:latin typeface="华文中宋" panose="02010600040101010101" pitchFamily="2" charset="-122"/>
              </a:rPr>
              <a:t>表示每次申请</a:t>
            </a:r>
            <a:r>
              <a:rPr lang="en-US" altLang="zh-CN" dirty="0">
                <a:latin typeface="华文中宋" panose="02010600040101010101" pitchFamily="2" charset="-122"/>
              </a:rPr>
              <a:t>d</a:t>
            </a:r>
            <a:r>
              <a:rPr lang="zh-CN" altLang="en-US" dirty="0">
                <a:latin typeface="华文中宋" panose="02010600040101010101" pitchFamily="2" charset="-122"/>
              </a:rPr>
              <a:t>个资源，当少于</a:t>
            </a:r>
            <a:r>
              <a:rPr lang="en-US" altLang="zh-CN" dirty="0">
                <a:latin typeface="华文中宋" panose="02010600040101010101" pitchFamily="2" charset="-122"/>
              </a:rPr>
              <a:t>d</a:t>
            </a:r>
            <a:r>
              <a:rPr lang="zh-CN" altLang="en-US" dirty="0">
                <a:latin typeface="华文中宋" panose="02010600040101010101" pitchFamily="2" charset="-122"/>
              </a:rPr>
              <a:t>个时，便不分配</a:t>
            </a:r>
          </a:p>
          <a:p>
            <a:pPr eaLnBrk="1" hangingPunct="1">
              <a:buClrTx/>
              <a:buSzTx/>
              <a:buFontTx/>
              <a:buChar char="•"/>
            </a:pPr>
            <a:r>
              <a:rPr lang="en-US" altLang="zh-CN" dirty="0" err="1">
                <a:latin typeface="华文中宋" panose="02010600040101010101" pitchFamily="2" charset="-122"/>
              </a:rPr>
              <a:t>Swait</a:t>
            </a:r>
            <a:r>
              <a:rPr lang="en-US" altLang="zh-CN" dirty="0">
                <a:latin typeface="华文中宋" panose="02010600040101010101" pitchFamily="2" charset="-122"/>
              </a:rPr>
              <a:t>(S, 1, 1)</a:t>
            </a:r>
            <a:r>
              <a:rPr lang="zh-CN" altLang="en-US" dirty="0">
                <a:latin typeface="华文中宋" panose="02010600040101010101" pitchFamily="2" charset="-122"/>
              </a:rPr>
              <a:t>表示一般的记录型互斥信号量（</a:t>
            </a:r>
            <a:r>
              <a:rPr lang="en-US" altLang="zh-CN" dirty="0">
                <a:latin typeface="华文中宋" panose="02010600040101010101" pitchFamily="2" charset="-122"/>
              </a:rPr>
              <a:t>S=1</a:t>
            </a:r>
            <a:r>
              <a:rPr lang="zh-CN" altLang="en-US" dirty="0">
                <a:latin typeface="华文中宋" panose="02010600040101010101" pitchFamily="2" charset="-122"/>
              </a:rPr>
              <a:t>时）或资源信号量（</a:t>
            </a:r>
            <a:r>
              <a:rPr lang="en-US" altLang="zh-CN" dirty="0">
                <a:latin typeface="华文中宋" panose="02010600040101010101" pitchFamily="2" charset="-122"/>
              </a:rPr>
              <a:t>S&gt;1</a:t>
            </a:r>
            <a:r>
              <a:rPr lang="zh-CN" altLang="en-US" dirty="0">
                <a:latin typeface="华文中宋" panose="02010600040101010101" pitchFamily="2" charset="-122"/>
              </a:rPr>
              <a:t>时）</a:t>
            </a:r>
          </a:p>
          <a:p>
            <a:pPr eaLnBrk="1" hangingPunct="1">
              <a:buClrTx/>
              <a:buSzTx/>
              <a:buFontTx/>
              <a:buChar char="•"/>
            </a:pPr>
            <a:r>
              <a:rPr lang="en-US" altLang="zh-CN" dirty="0" err="1">
                <a:latin typeface="华文中宋" panose="02010600040101010101" pitchFamily="2" charset="-122"/>
              </a:rPr>
              <a:t>Swait</a:t>
            </a:r>
            <a:r>
              <a:rPr lang="en-US" altLang="zh-CN" dirty="0">
                <a:latin typeface="华文中宋" panose="02010600040101010101" pitchFamily="2" charset="-122"/>
              </a:rPr>
              <a:t>(S, 1, 0)</a:t>
            </a:r>
            <a:r>
              <a:rPr lang="zh-CN" altLang="en-US" dirty="0">
                <a:latin typeface="华文中宋" panose="02010600040101010101" pitchFamily="2" charset="-122"/>
              </a:rPr>
              <a:t>可作为一个可控开关（当</a:t>
            </a:r>
            <a:r>
              <a:rPr lang="en-US" altLang="zh-CN" dirty="0">
                <a:latin typeface="华文中宋" panose="02010600040101010101" pitchFamily="2" charset="-122"/>
              </a:rPr>
              <a:t>S</a:t>
            </a:r>
            <a:r>
              <a:rPr lang="en-US" altLang="zh-CN" dirty="0">
                <a:latin typeface="华文中宋" panose="02010600040101010101" pitchFamily="2" charset="-122"/>
                <a:sym typeface="Symbol" panose="05050102010706020507" pitchFamily="18" charset="2"/>
              </a:rPr>
              <a:t></a:t>
            </a:r>
            <a:r>
              <a:rPr lang="en-US" altLang="zh-CN" dirty="0">
                <a:latin typeface="华文中宋" panose="02010600040101010101" pitchFamily="2" charset="-122"/>
              </a:rPr>
              <a:t>1</a:t>
            </a:r>
            <a:r>
              <a:rPr lang="zh-CN" altLang="en-US" dirty="0">
                <a:latin typeface="华文中宋" panose="02010600040101010101" pitchFamily="2" charset="-122"/>
              </a:rPr>
              <a:t>时，允许多个进程进入临界区；当</a:t>
            </a:r>
            <a:r>
              <a:rPr lang="en-US" altLang="zh-CN" dirty="0">
                <a:latin typeface="华文中宋" panose="02010600040101010101" pitchFamily="2" charset="-122"/>
              </a:rPr>
              <a:t>S=0</a:t>
            </a:r>
            <a:r>
              <a:rPr lang="zh-CN" altLang="en-US" dirty="0">
                <a:latin typeface="华文中宋" panose="02010600040101010101" pitchFamily="2" charset="-122"/>
              </a:rPr>
              <a:t>时，禁止任何进程进入临界区）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0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0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D107CE54-5438-463A-BBCD-A69A32689496}"/>
              </a:ext>
            </a:extLst>
          </p:cNvPr>
          <p:cNvSpPr txBox="1">
            <a:spLocks noChangeArrowheads="1"/>
          </p:cNvSpPr>
          <p:nvPr/>
        </p:nvSpPr>
        <p:spPr bwMode="auto">
          <a:xfrm>
            <a:off x="3238500" y="2101850"/>
            <a:ext cx="444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dirty="0">
                <a:solidFill>
                  <a:srgbClr val="FF0000"/>
                </a:solidFill>
                <a:latin typeface="Helvetica" panose="020B0604020202020204" pitchFamily="34" charset="0"/>
                <a:ea typeface="楷体_GB2312" pitchFamily="49" charset="-122"/>
              </a:rPr>
              <a:t>多个进程共享一类临界资源</a:t>
            </a:r>
          </a:p>
        </p:txBody>
      </p:sp>
      <p:sp>
        <p:nvSpPr>
          <p:cNvPr id="169987" name="AutoShape 3">
            <a:extLst>
              <a:ext uri="{FF2B5EF4-FFF2-40B4-BE49-F238E27FC236}">
                <a16:creationId xmlns:a16="http://schemas.microsoft.com/office/drawing/2014/main" id="{973717E8-E87B-47F5-BF99-F73332D61896}"/>
              </a:ext>
            </a:extLst>
          </p:cNvPr>
          <p:cNvSpPr>
            <a:spLocks/>
          </p:cNvSpPr>
          <p:nvPr/>
        </p:nvSpPr>
        <p:spPr bwMode="auto">
          <a:xfrm>
            <a:off x="2611438" y="3041650"/>
            <a:ext cx="131762" cy="1020763"/>
          </a:xfrm>
          <a:prstGeom prst="leftBrace">
            <a:avLst>
              <a:gd name="adj1" fmla="val 645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9988" name="Text Box 4">
            <a:extLst>
              <a:ext uri="{FF2B5EF4-FFF2-40B4-BE49-F238E27FC236}">
                <a16:creationId xmlns:a16="http://schemas.microsoft.com/office/drawing/2014/main" id="{E6D07057-2764-4499-BDE7-85A55BDD048A}"/>
              </a:ext>
            </a:extLst>
          </p:cNvPr>
          <p:cNvSpPr txBox="1">
            <a:spLocks noChangeArrowheads="1"/>
          </p:cNvSpPr>
          <p:nvPr/>
        </p:nvSpPr>
        <p:spPr bwMode="auto">
          <a:xfrm>
            <a:off x="2763838" y="2746375"/>
            <a:ext cx="55292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400" b="1" dirty="0">
                <a:latin typeface="Helvetica" panose="020B0604020202020204" pitchFamily="34" charset="0"/>
                <a:ea typeface="楷体_GB2312" pitchFamily="49" charset="-122"/>
              </a:rPr>
              <a:t>And</a:t>
            </a:r>
            <a:r>
              <a:rPr lang="zh-CN" altLang="en-US" sz="2400" b="1" dirty="0">
                <a:latin typeface="Helvetica" panose="020B0604020202020204" pitchFamily="34" charset="0"/>
                <a:ea typeface="楷体_GB2312" pitchFamily="49" charset="-122"/>
              </a:rPr>
              <a:t>型信号量集机制： </a:t>
            </a:r>
            <a:r>
              <a:rPr lang="zh-CN" altLang="en-US" sz="2400" b="1" dirty="0">
                <a:solidFill>
                  <a:srgbClr val="FF0000"/>
                </a:solidFill>
                <a:latin typeface="楷体_GB2312" pitchFamily="49" charset="-122"/>
                <a:ea typeface="楷体_GB2312" pitchFamily="49" charset="-122"/>
              </a:rPr>
              <a:t>同时需要多类资源且每类占用一个的信号量操作；</a:t>
            </a:r>
            <a:endParaRPr lang="zh-CN" altLang="en-US" sz="2400" b="1" dirty="0">
              <a:solidFill>
                <a:srgbClr val="FF0000"/>
              </a:solidFill>
              <a:latin typeface="Helvetica" panose="020B0604020202020204" pitchFamily="34" charset="0"/>
              <a:ea typeface="楷体_GB2312" pitchFamily="49" charset="-122"/>
            </a:endParaRPr>
          </a:p>
        </p:txBody>
      </p:sp>
      <p:sp>
        <p:nvSpPr>
          <p:cNvPr id="169989" name="Text Box 5">
            <a:extLst>
              <a:ext uri="{FF2B5EF4-FFF2-40B4-BE49-F238E27FC236}">
                <a16:creationId xmlns:a16="http://schemas.microsoft.com/office/drawing/2014/main" id="{51B3D375-E700-4FDE-9862-7624CC72F6FA}"/>
              </a:ext>
            </a:extLst>
          </p:cNvPr>
          <p:cNvSpPr txBox="1">
            <a:spLocks noChangeArrowheads="1"/>
          </p:cNvSpPr>
          <p:nvPr/>
        </p:nvSpPr>
        <p:spPr bwMode="auto">
          <a:xfrm>
            <a:off x="2698750" y="3803650"/>
            <a:ext cx="6249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dirty="0">
                <a:latin typeface="Helvetica" panose="020B0604020202020204" pitchFamily="34" charset="0"/>
                <a:ea typeface="楷体_GB2312" pitchFamily="49" charset="-122"/>
              </a:rPr>
              <a:t>一般信号量集机制：</a:t>
            </a:r>
            <a:r>
              <a:rPr lang="zh-CN" altLang="en-US" sz="2400" b="1" dirty="0">
                <a:solidFill>
                  <a:srgbClr val="FF0000"/>
                </a:solidFill>
                <a:latin typeface="楷体_GB2312" pitchFamily="49" charset="-122"/>
                <a:ea typeface="楷体_GB2312" pitchFamily="49" charset="-122"/>
              </a:rPr>
              <a:t>同时需要多类资源、每类占用的数目不同、且可分配的资源还存在一个临界值时的处理；</a:t>
            </a:r>
          </a:p>
        </p:txBody>
      </p:sp>
      <p:sp>
        <p:nvSpPr>
          <p:cNvPr id="169990" name="AutoShape 6">
            <a:extLst>
              <a:ext uri="{FF2B5EF4-FFF2-40B4-BE49-F238E27FC236}">
                <a16:creationId xmlns:a16="http://schemas.microsoft.com/office/drawing/2014/main" id="{3C614362-1130-491B-B675-580D59F0A705}"/>
              </a:ext>
            </a:extLst>
          </p:cNvPr>
          <p:cNvSpPr>
            <a:spLocks/>
          </p:cNvSpPr>
          <p:nvPr/>
        </p:nvSpPr>
        <p:spPr bwMode="auto">
          <a:xfrm>
            <a:off x="377825" y="1955800"/>
            <a:ext cx="106363" cy="1636713"/>
          </a:xfrm>
          <a:prstGeom prst="leftBrace">
            <a:avLst>
              <a:gd name="adj1" fmla="val 1282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9991" name="Rectangle 7">
            <a:extLst>
              <a:ext uri="{FF2B5EF4-FFF2-40B4-BE49-F238E27FC236}">
                <a16:creationId xmlns:a16="http://schemas.microsoft.com/office/drawing/2014/main" id="{0380CB50-E49E-4025-AC83-835EA6D09F33}"/>
              </a:ext>
            </a:extLst>
          </p:cNvPr>
          <p:cNvSpPr>
            <a:spLocks noGrp="1" noChangeArrowheads="1"/>
          </p:cNvSpPr>
          <p:nvPr>
            <p:ph type="title"/>
          </p:nvPr>
        </p:nvSpPr>
        <p:spPr>
          <a:xfrm>
            <a:off x="3116231" y="379659"/>
            <a:ext cx="3892550" cy="590303"/>
          </a:xfrm>
          <a:noFill/>
        </p:spPr>
        <p:txBody>
          <a:bodyPr/>
          <a:lstStyle/>
          <a:p>
            <a:pPr algn="l"/>
            <a:r>
              <a:rPr lang="zh-CN" altLang="en-US" b="1" dirty="0">
                <a:latin typeface="仿宋_GB2312" pitchFamily="49" charset="-122"/>
                <a:ea typeface="仿宋_GB2312" pitchFamily="49" charset="-122"/>
              </a:rPr>
              <a:t>小结：信号量</a:t>
            </a:r>
          </a:p>
        </p:txBody>
      </p:sp>
      <p:sp>
        <p:nvSpPr>
          <p:cNvPr id="169992" name="Text Box 8">
            <a:extLst>
              <a:ext uri="{FF2B5EF4-FFF2-40B4-BE49-F238E27FC236}">
                <a16:creationId xmlns:a16="http://schemas.microsoft.com/office/drawing/2014/main" id="{D1A8994F-1068-4497-AE0D-FB7BD2ED0214}"/>
              </a:ext>
            </a:extLst>
          </p:cNvPr>
          <p:cNvSpPr txBox="1">
            <a:spLocks noChangeArrowheads="1"/>
          </p:cNvSpPr>
          <p:nvPr/>
        </p:nvSpPr>
        <p:spPr bwMode="auto">
          <a:xfrm>
            <a:off x="509588" y="1914525"/>
            <a:ext cx="3360737"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SzPct val="90000"/>
              <a:buFont typeface="Monotype Sorts" pitchFamily="2" charset="2"/>
              <a:buNone/>
            </a:pPr>
            <a:r>
              <a:rPr lang="zh-CN" altLang="en-US" sz="2400" b="1">
                <a:latin typeface="楷体_GB2312" pitchFamily="49" charset="-122"/>
                <a:ea typeface="楷体_GB2312" pitchFamily="49" charset="-122"/>
              </a:rPr>
              <a:t>整型信号量机制</a:t>
            </a:r>
          </a:p>
          <a:p>
            <a:pPr>
              <a:buSzPct val="90000"/>
              <a:buFont typeface="Monotype Sorts" pitchFamily="2" charset="2"/>
              <a:buNone/>
            </a:pPr>
            <a:r>
              <a:rPr lang="zh-CN" altLang="en-US" sz="2400" b="1">
                <a:latin typeface="楷体_GB2312" pitchFamily="49" charset="-122"/>
                <a:ea typeface="楷体_GB2312" pitchFamily="49" charset="-122"/>
              </a:rPr>
              <a:t>记录型信号量机制</a:t>
            </a:r>
          </a:p>
          <a:p>
            <a:pPr>
              <a:buSzPct val="90000"/>
              <a:buFont typeface="Monotype Sorts" pitchFamily="2" charset="2"/>
              <a:buNone/>
            </a:pPr>
            <a:endParaRPr lang="zh-CN" altLang="en-US" sz="2400" b="1">
              <a:latin typeface="楷体_GB2312" pitchFamily="49" charset="-122"/>
              <a:ea typeface="楷体_GB2312" pitchFamily="49" charset="-122"/>
            </a:endParaRPr>
          </a:p>
          <a:p>
            <a:pPr>
              <a:buSzPct val="90000"/>
              <a:buFont typeface="Monotype Sorts" pitchFamily="2" charset="2"/>
              <a:buNone/>
            </a:pPr>
            <a:r>
              <a:rPr lang="zh-CN" altLang="en-US" sz="2400" b="1">
                <a:latin typeface="楷体_GB2312" pitchFamily="49" charset="-122"/>
                <a:ea typeface="楷体_GB2312" pitchFamily="49" charset="-122"/>
              </a:rPr>
              <a:t>信号量集机制</a:t>
            </a:r>
          </a:p>
          <a:p>
            <a:pPr>
              <a:spcBef>
                <a:spcPct val="50000"/>
              </a:spcBef>
              <a:buClrTx/>
              <a:buSzTx/>
              <a:buFontTx/>
              <a:buNone/>
            </a:pPr>
            <a:endParaRPr lang="en-US" altLang="zh-CN" sz="2400" b="1">
              <a:latin typeface="Helvetica" panose="020B0604020202020204" pitchFamily="34" charset="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ECAB1C74-1018-40F3-95F4-F42B19AA9B11}"/>
              </a:ext>
            </a:extLst>
          </p:cNvPr>
          <p:cNvSpPr>
            <a:spLocks noGrp="1" noChangeArrowheads="1"/>
          </p:cNvSpPr>
          <p:nvPr>
            <p:ph type="title"/>
          </p:nvPr>
        </p:nvSpPr>
        <p:spPr/>
        <p:txBody>
          <a:bodyPr/>
          <a:lstStyle/>
          <a:p>
            <a:r>
              <a:rPr lang="en-US" altLang="zh-CN"/>
              <a:t>Linux</a:t>
            </a:r>
            <a:r>
              <a:rPr lang="zh-CN" altLang="en-US"/>
              <a:t>同步工具 </a:t>
            </a:r>
            <a:r>
              <a:rPr lang="zh-CN" altLang="en-US">
                <a:sym typeface="Symbol" panose="05050102010706020507" pitchFamily="18" charset="2"/>
              </a:rPr>
              <a:t> 信号量</a:t>
            </a:r>
          </a:p>
        </p:txBody>
      </p:sp>
      <p:pic>
        <p:nvPicPr>
          <p:cNvPr id="3" name="图片 2">
            <a:extLst>
              <a:ext uri="{FF2B5EF4-FFF2-40B4-BE49-F238E27FC236}">
                <a16:creationId xmlns:a16="http://schemas.microsoft.com/office/drawing/2014/main" id="{F4FA3620-EDB9-4FB6-9FE2-DC0BB9EAFBE9}"/>
              </a:ext>
            </a:extLst>
          </p:cNvPr>
          <p:cNvPicPr>
            <a:picLocks noChangeAspect="1"/>
          </p:cNvPicPr>
          <p:nvPr/>
        </p:nvPicPr>
        <p:blipFill>
          <a:blip r:embed="rId3"/>
          <a:stretch>
            <a:fillRect/>
          </a:stretch>
        </p:blipFill>
        <p:spPr>
          <a:xfrm>
            <a:off x="431586" y="1320692"/>
            <a:ext cx="8280826" cy="2108308"/>
          </a:xfrm>
          <a:prstGeom prst="rect">
            <a:avLst/>
          </a:prstGeom>
        </p:spPr>
      </p:pic>
      <p:pic>
        <p:nvPicPr>
          <p:cNvPr id="4" name="图片 3">
            <a:extLst>
              <a:ext uri="{FF2B5EF4-FFF2-40B4-BE49-F238E27FC236}">
                <a16:creationId xmlns:a16="http://schemas.microsoft.com/office/drawing/2014/main" id="{00C8CEB7-458C-4B59-85AC-87B194E18AD6}"/>
              </a:ext>
            </a:extLst>
          </p:cNvPr>
          <p:cNvPicPr>
            <a:picLocks noChangeAspect="1"/>
          </p:cNvPicPr>
          <p:nvPr/>
        </p:nvPicPr>
        <p:blipFill>
          <a:blip r:embed="rId4"/>
          <a:stretch>
            <a:fillRect/>
          </a:stretch>
        </p:blipFill>
        <p:spPr>
          <a:xfrm>
            <a:off x="431586" y="3676486"/>
            <a:ext cx="8407832" cy="3181514"/>
          </a:xfrm>
          <a:prstGeom prst="rect">
            <a:avLst/>
          </a:prstGeom>
        </p:spPr>
      </p:pic>
      <p:sp>
        <p:nvSpPr>
          <p:cNvPr id="5" name="矩形 4">
            <a:extLst>
              <a:ext uri="{FF2B5EF4-FFF2-40B4-BE49-F238E27FC236}">
                <a16:creationId xmlns:a16="http://schemas.microsoft.com/office/drawing/2014/main" id="{41926699-BD22-406E-9D65-A6505653AE1C}"/>
              </a:ext>
            </a:extLst>
          </p:cNvPr>
          <p:cNvSpPr/>
          <p:nvPr/>
        </p:nvSpPr>
        <p:spPr>
          <a:xfrm>
            <a:off x="6368881" y="118835"/>
            <a:ext cx="2775119" cy="369332"/>
          </a:xfrm>
          <a:prstGeom prst="rect">
            <a:avLst/>
          </a:prstGeom>
        </p:spPr>
        <p:txBody>
          <a:bodyPr wrap="none">
            <a:spAutoFit/>
          </a:bodyPr>
          <a:lstStyle/>
          <a:p>
            <a:r>
              <a:rPr lang="en-US" altLang="zh-CN" dirty="0"/>
              <a:t>/</a:t>
            </a:r>
            <a:r>
              <a:rPr lang="en-US" altLang="zh-CN" dirty="0" err="1"/>
              <a:t>usr</a:t>
            </a:r>
            <a:r>
              <a:rPr lang="en-US" altLang="zh-CN" dirty="0"/>
              <a:t>/include/</a:t>
            </a:r>
            <a:r>
              <a:rPr lang="en-US" altLang="zh-CN" dirty="0" err="1"/>
              <a:t>semaphore.h</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8ED857F2-763F-4201-A54B-0F887A09403D}"/>
              </a:ext>
            </a:extLst>
          </p:cNvPr>
          <p:cNvSpPr>
            <a:spLocks noGrp="1" noRot="1" noChangeArrowheads="1"/>
          </p:cNvSpPr>
          <p:nvPr>
            <p:ph type="body" idx="1"/>
          </p:nvPr>
        </p:nvSpPr>
        <p:spPr>
          <a:xfrm>
            <a:off x="1741583" y="1445964"/>
            <a:ext cx="6096000" cy="4498975"/>
          </a:xfrm>
        </p:spPr>
        <p:txBody>
          <a:bodyPr/>
          <a:lstStyle/>
          <a:p>
            <a:pPr eaLnBrk="1" hangingPunct="1"/>
            <a:r>
              <a:rPr lang="en-US" altLang="zh-CN" sz="3200" b="1" dirty="0">
                <a:solidFill>
                  <a:schemeClr val="folHlink"/>
                </a:solidFill>
              </a:rPr>
              <a:t>2.1 </a:t>
            </a:r>
            <a:r>
              <a:rPr lang="zh-CN" altLang="en-US" sz="3200" b="1" dirty="0">
                <a:solidFill>
                  <a:schemeClr val="folHlink"/>
                </a:solidFill>
              </a:rPr>
              <a:t>前趋图和程序执行</a:t>
            </a:r>
            <a:endParaRPr lang="en-US" altLang="zh-CN" sz="3200" b="1" dirty="0">
              <a:solidFill>
                <a:schemeClr val="folHlink"/>
              </a:solidFill>
            </a:endParaRPr>
          </a:p>
          <a:p>
            <a:pPr eaLnBrk="1" hangingPunct="1"/>
            <a:r>
              <a:rPr lang="en-US" altLang="zh-CN" sz="3200" b="1" dirty="0">
                <a:solidFill>
                  <a:schemeClr val="folHlink"/>
                </a:solidFill>
              </a:rPr>
              <a:t>2.2 </a:t>
            </a:r>
            <a:r>
              <a:rPr lang="zh-CN" altLang="en-US" sz="3200" b="1" dirty="0">
                <a:solidFill>
                  <a:schemeClr val="folHlink"/>
                </a:solidFill>
              </a:rPr>
              <a:t>进程的描述</a:t>
            </a:r>
            <a:endParaRPr lang="en-US" altLang="zh-CN" sz="3200" b="1" dirty="0">
              <a:solidFill>
                <a:schemeClr val="folHlink"/>
              </a:solidFill>
            </a:endParaRPr>
          </a:p>
          <a:p>
            <a:pPr eaLnBrk="1" hangingPunct="1"/>
            <a:r>
              <a:rPr lang="en-US" altLang="zh-CN" sz="3200" b="1" dirty="0">
                <a:solidFill>
                  <a:schemeClr val="folHlink"/>
                </a:solidFill>
              </a:rPr>
              <a:t>2.3 </a:t>
            </a:r>
            <a:r>
              <a:rPr lang="zh-CN" altLang="en-US" sz="3200" b="1" dirty="0">
                <a:solidFill>
                  <a:schemeClr val="folHlink"/>
                </a:solidFill>
              </a:rPr>
              <a:t>进程控制</a:t>
            </a:r>
          </a:p>
          <a:p>
            <a:pPr eaLnBrk="1" hangingPunct="1"/>
            <a:r>
              <a:rPr lang="en-US" altLang="zh-CN" sz="3200" b="1" dirty="0">
                <a:solidFill>
                  <a:schemeClr val="folHlink"/>
                </a:solidFill>
              </a:rPr>
              <a:t>2.4 </a:t>
            </a:r>
            <a:r>
              <a:rPr lang="zh-CN" altLang="en-US" sz="3200" b="1" dirty="0">
                <a:solidFill>
                  <a:schemeClr val="folHlink"/>
                </a:solidFill>
              </a:rPr>
              <a:t>进程同步</a:t>
            </a:r>
          </a:p>
          <a:p>
            <a:pPr eaLnBrk="1" hangingPunct="1"/>
            <a:r>
              <a:rPr lang="en-US" altLang="zh-CN" sz="3200" b="1" dirty="0">
                <a:solidFill>
                  <a:schemeClr val="folHlink"/>
                </a:solidFill>
              </a:rPr>
              <a:t>2.5 </a:t>
            </a:r>
            <a:r>
              <a:rPr lang="zh-CN" altLang="en-US" sz="3200" b="1" dirty="0">
                <a:solidFill>
                  <a:schemeClr val="folHlink"/>
                </a:solidFill>
              </a:rPr>
              <a:t>经典进程的同步问题</a:t>
            </a:r>
          </a:p>
          <a:p>
            <a:pPr eaLnBrk="1" hangingPunct="1"/>
            <a:r>
              <a:rPr lang="en-US" altLang="zh-CN" sz="3200" b="1" dirty="0">
                <a:solidFill>
                  <a:schemeClr val="folHlink"/>
                </a:solidFill>
              </a:rPr>
              <a:t>2.6 </a:t>
            </a:r>
            <a:r>
              <a:rPr lang="zh-CN" altLang="en-US" sz="3200" b="1" dirty="0">
                <a:solidFill>
                  <a:schemeClr val="folHlink"/>
                </a:solidFill>
              </a:rPr>
              <a:t>进程通信</a:t>
            </a:r>
            <a:endParaRPr lang="en-US" altLang="zh-CN" sz="3200" b="1" dirty="0">
              <a:solidFill>
                <a:schemeClr val="folHlink"/>
              </a:solidFill>
            </a:endParaRPr>
          </a:p>
          <a:p>
            <a:pPr eaLnBrk="1" hangingPunct="1"/>
            <a:r>
              <a:rPr lang="en-US" altLang="zh-CN" sz="3200" dirty="0">
                <a:solidFill>
                  <a:schemeClr val="folHlink"/>
                </a:solidFill>
              </a:rPr>
              <a:t>2.7 </a:t>
            </a:r>
            <a:r>
              <a:rPr lang="zh-CN" altLang="en-US" sz="3200" dirty="0">
                <a:solidFill>
                  <a:schemeClr val="folHlink"/>
                </a:solidFill>
              </a:rPr>
              <a:t>线程与线程控制</a:t>
            </a:r>
            <a:endParaRPr lang="zh-CN" altLang="en-US" sz="3200" b="1" dirty="0">
              <a:solidFill>
                <a:schemeClr val="folHlink"/>
              </a:solidFill>
            </a:endParaRPr>
          </a:p>
        </p:txBody>
      </p:sp>
      <p:sp>
        <p:nvSpPr>
          <p:cNvPr id="3" name="标题 1">
            <a:extLst>
              <a:ext uri="{FF2B5EF4-FFF2-40B4-BE49-F238E27FC236}">
                <a16:creationId xmlns:a16="http://schemas.microsoft.com/office/drawing/2014/main" id="{6B93B863-43EA-43F9-A105-F553BBE84AEE}"/>
              </a:ext>
            </a:extLst>
          </p:cNvPr>
          <p:cNvSpPr>
            <a:spLocks noGrp="1"/>
          </p:cNvSpPr>
          <p:nvPr>
            <p:ph type="title"/>
          </p:nvPr>
        </p:nvSpPr>
        <p:spPr>
          <a:xfrm>
            <a:off x="620981" y="459473"/>
            <a:ext cx="7902037" cy="549275"/>
          </a:xfrm>
        </p:spPr>
        <p:txBody>
          <a:bodyPr/>
          <a:lstStyle/>
          <a:p>
            <a:r>
              <a:rPr lang="zh-CN" altLang="en-US" dirty="0"/>
              <a:t>章节目录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9DC7932B-FFF1-4DA1-91A7-A1FE904EA366}"/>
              </a:ext>
            </a:extLst>
          </p:cNvPr>
          <p:cNvSpPr>
            <a:spLocks noGrp="1" noRot="1" noChangeArrowheads="1"/>
          </p:cNvSpPr>
          <p:nvPr>
            <p:ph type="title"/>
          </p:nvPr>
        </p:nvSpPr>
        <p:spPr>
          <a:xfrm>
            <a:off x="1143000" y="381000"/>
            <a:ext cx="7793038" cy="906463"/>
          </a:xfrm>
        </p:spPr>
        <p:txBody>
          <a:bodyPr/>
          <a:lstStyle/>
          <a:p>
            <a:r>
              <a:rPr lang="zh-CN" altLang="en-US" b="1"/>
              <a:t>信号量的应用</a:t>
            </a:r>
            <a:r>
              <a:rPr lang="zh-CN" altLang="en-US"/>
              <a:t> </a:t>
            </a:r>
          </a:p>
        </p:txBody>
      </p:sp>
      <p:sp>
        <p:nvSpPr>
          <p:cNvPr id="431107" name="Rectangle 3">
            <a:extLst>
              <a:ext uri="{FF2B5EF4-FFF2-40B4-BE49-F238E27FC236}">
                <a16:creationId xmlns:a16="http://schemas.microsoft.com/office/drawing/2014/main" id="{9BE3A8BC-36D2-4B4F-9FF0-A1A48FCA404A}"/>
              </a:ext>
            </a:extLst>
          </p:cNvPr>
          <p:cNvSpPr>
            <a:spLocks noGrp="1" noRot="1" noChangeArrowheads="1"/>
          </p:cNvSpPr>
          <p:nvPr>
            <p:ph type="body" idx="1"/>
          </p:nvPr>
        </p:nvSpPr>
        <p:spPr>
          <a:xfrm>
            <a:off x="381000" y="1676400"/>
            <a:ext cx="8382000" cy="4419600"/>
          </a:xfrm>
        </p:spPr>
        <p:txBody>
          <a:bodyPr/>
          <a:lstStyle/>
          <a:p>
            <a:pPr algn="just">
              <a:buFont typeface="Wingdings 2" panose="05020102010507070707" pitchFamily="18" charset="2"/>
              <a:buNone/>
              <a:defRPr/>
            </a:pPr>
            <a:r>
              <a:rPr lang="zh-CN" altLang="en-US" sz="4000" b="1" dirty="0">
                <a:solidFill>
                  <a:schemeClr val="tx2"/>
                </a:solidFill>
              </a:rPr>
              <a:t> </a:t>
            </a:r>
            <a:r>
              <a:rPr lang="en-US" altLang="zh-CN" sz="4000" b="1" dirty="0">
                <a:solidFill>
                  <a:srgbClr val="0000CC"/>
                </a:solidFill>
                <a:effectLst>
                  <a:outerShdw blurRad="38100" dist="38100" dir="2700000" algn="tl">
                    <a:srgbClr val="C0C0C0"/>
                  </a:outerShdw>
                </a:effectLst>
              </a:rPr>
              <a:t>1</a:t>
            </a:r>
            <a:r>
              <a:rPr lang="zh-CN" altLang="en-US" sz="4000" b="1" dirty="0">
                <a:solidFill>
                  <a:srgbClr val="0000CC"/>
                </a:solidFill>
                <a:effectLst>
                  <a:outerShdw blurRad="38100" dist="38100" dir="2700000" algn="tl">
                    <a:srgbClr val="C0C0C0"/>
                  </a:outerShdw>
                </a:effectLst>
              </a:rPr>
              <a:t>．利用信号量实现进程互斥</a:t>
            </a:r>
          </a:p>
          <a:p>
            <a:pPr>
              <a:buFont typeface="Wingdings 2" panose="05020102010507070707" pitchFamily="18" charset="2"/>
              <a:buNone/>
              <a:defRPr/>
            </a:pPr>
            <a:r>
              <a:rPr lang="zh-CN" altLang="en-US" b="1" dirty="0">
                <a:solidFill>
                  <a:schemeClr val="tx2"/>
                </a:solidFill>
              </a:rPr>
              <a:t>   </a:t>
            </a:r>
            <a:r>
              <a:rPr lang="zh-CN" altLang="en-US" b="1" dirty="0"/>
              <a:t>为使多个进程能互斥地访问某临界资源，只须为该资源设置一互斥信号量</a:t>
            </a:r>
            <a:r>
              <a:rPr lang="en-US" altLang="zh-CN" b="1" dirty="0" err="1"/>
              <a:t>mutex</a:t>
            </a:r>
            <a:r>
              <a:rPr lang="zh-CN" altLang="en-US" b="1" dirty="0"/>
              <a:t>，并设其初始值为</a:t>
            </a:r>
            <a:r>
              <a:rPr lang="en-US" altLang="zh-CN" b="1" dirty="0"/>
              <a:t>1</a:t>
            </a:r>
            <a:r>
              <a:rPr lang="zh-CN" altLang="en-US" b="1" dirty="0"/>
              <a:t>，然后将各进程访问该资源的临界区</a:t>
            </a:r>
            <a:r>
              <a:rPr lang="en-US" altLang="zh-CN" b="1" dirty="0"/>
              <a:t>CS</a:t>
            </a:r>
            <a:r>
              <a:rPr lang="zh-CN" altLang="en-US" b="1" dirty="0"/>
              <a:t>置于</a:t>
            </a:r>
            <a:r>
              <a:rPr lang="en-US" altLang="zh-CN" b="1" dirty="0"/>
              <a:t>wait</a:t>
            </a:r>
            <a:r>
              <a:rPr lang="zh-CN" altLang="en-US" b="1" dirty="0"/>
              <a:t>（</a:t>
            </a:r>
            <a:r>
              <a:rPr lang="en-US" altLang="zh-CN" b="1" dirty="0" err="1"/>
              <a:t>mutex</a:t>
            </a:r>
            <a:r>
              <a:rPr lang="zh-CN" altLang="en-US" b="1" dirty="0"/>
              <a:t>）和</a:t>
            </a:r>
            <a:r>
              <a:rPr lang="en-US" altLang="zh-CN" b="1" dirty="0"/>
              <a:t>signal</a:t>
            </a:r>
            <a:r>
              <a:rPr lang="zh-CN" altLang="en-US" b="1" dirty="0"/>
              <a:t>（</a:t>
            </a:r>
            <a:r>
              <a:rPr lang="en-US" altLang="zh-CN" b="1" dirty="0" err="1"/>
              <a:t>mutex</a:t>
            </a:r>
            <a:r>
              <a:rPr lang="zh-CN" altLang="en-US" b="1" dirty="0"/>
              <a:t>）操作之间即可。</a:t>
            </a:r>
          </a:p>
          <a:p>
            <a:pPr>
              <a:defRPr/>
            </a:pPr>
            <a:endParaRPr lang="zh-CN" altLang="en-US" b="1" dirty="0">
              <a:effectLst>
                <a:outerShdw blurRad="38100" dist="38100" dir="2700000" algn="tl">
                  <a:srgbClr val="C0C0C0"/>
                </a:outerShdw>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8495DCE5-4C3F-4782-9962-1E2103059303}"/>
              </a:ext>
            </a:extLst>
          </p:cNvPr>
          <p:cNvSpPr>
            <a:spLocks noGrp="1" noRot="1" noChangeArrowheads="1"/>
          </p:cNvSpPr>
          <p:nvPr>
            <p:ph/>
          </p:nvPr>
        </p:nvSpPr>
        <p:spPr>
          <a:xfrm>
            <a:off x="4876800" y="1524000"/>
            <a:ext cx="4038600" cy="4724400"/>
          </a:xfrm>
          <a:ln>
            <a:solidFill>
              <a:srgbClr val="FFFF00"/>
            </a:solidFill>
            <a:miter lim="800000"/>
            <a:headEnd/>
            <a:tailEnd/>
          </a:ln>
        </p:spPr>
        <p:txBody>
          <a:bodyPr/>
          <a:lstStyle/>
          <a:p>
            <a:pPr algn="just">
              <a:buFont typeface="Wingdings 2" panose="05020102010507070707" pitchFamily="18" charset="2"/>
              <a:buNone/>
            </a:pPr>
            <a:r>
              <a:rPr lang="en-US" altLang="zh-CN" sz="2400" dirty="0"/>
              <a:t>process2</a:t>
            </a:r>
            <a:r>
              <a:rPr lang="zh-CN" altLang="en-US" sz="2400" dirty="0"/>
              <a:t>：</a:t>
            </a:r>
            <a:r>
              <a:rPr lang="en-US" altLang="zh-CN" sz="2400" dirty="0"/>
              <a:t>begin</a:t>
            </a:r>
          </a:p>
          <a:p>
            <a:pPr algn="just">
              <a:buFont typeface="Wingdings 2" panose="05020102010507070707" pitchFamily="18" charset="2"/>
              <a:buNone/>
            </a:pPr>
            <a:r>
              <a:rPr lang="en-US" altLang="zh-CN" sz="2400" dirty="0"/>
              <a:t>     repeat</a:t>
            </a:r>
          </a:p>
          <a:p>
            <a:pPr algn="just">
              <a:buFont typeface="Wingdings 2" panose="05020102010507070707" pitchFamily="18" charset="2"/>
              <a:buNone/>
            </a:pPr>
            <a:r>
              <a:rPr lang="en-US" altLang="zh-CN" sz="2400" dirty="0"/>
              <a:t>       </a:t>
            </a:r>
            <a:r>
              <a:rPr lang="en-US" altLang="zh-CN" sz="2400" dirty="0">
                <a:solidFill>
                  <a:srgbClr val="FF0000"/>
                </a:solidFill>
              </a:rPr>
              <a:t>wait</a:t>
            </a:r>
            <a:r>
              <a:rPr lang="zh-CN" altLang="en-US" sz="2400" dirty="0">
                <a:solidFill>
                  <a:srgbClr val="FF0000"/>
                </a:solidFill>
              </a:rPr>
              <a:t>（</a:t>
            </a:r>
            <a:r>
              <a:rPr lang="en-US" altLang="zh-CN" sz="2400" dirty="0">
                <a:solidFill>
                  <a:srgbClr val="FF0000"/>
                </a:solidFill>
              </a:rPr>
              <a:t>mutex</a:t>
            </a:r>
            <a:r>
              <a:rPr lang="zh-CN" altLang="en-US" sz="2400" dirty="0">
                <a:solidFill>
                  <a:srgbClr val="FF0000"/>
                </a:solidFill>
              </a:rPr>
              <a:t>）</a:t>
            </a:r>
            <a:r>
              <a:rPr lang="en-US" altLang="zh-CN" sz="2400" dirty="0">
                <a:solidFill>
                  <a:srgbClr val="FF0000"/>
                </a:solidFill>
              </a:rPr>
              <a:t>;</a:t>
            </a:r>
          </a:p>
          <a:p>
            <a:pPr algn="just">
              <a:buFont typeface="Wingdings 2" panose="05020102010507070707" pitchFamily="18" charset="2"/>
              <a:buNone/>
            </a:pPr>
            <a:r>
              <a:rPr lang="en-US" altLang="zh-CN" sz="2400" dirty="0">
                <a:solidFill>
                  <a:srgbClr val="FF0000"/>
                </a:solidFill>
              </a:rPr>
              <a:t>       critical  section</a:t>
            </a:r>
          </a:p>
          <a:p>
            <a:pPr algn="just">
              <a:buFont typeface="Wingdings 2" panose="05020102010507070707" pitchFamily="18" charset="2"/>
              <a:buNone/>
            </a:pPr>
            <a:r>
              <a:rPr lang="en-US" altLang="zh-CN" sz="2400" dirty="0">
                <a:solidFill>
                  <a:srgbClr val="FF0000"/>
                </a:solidFill>
              </a:rPr>
              <a:t>       signal</a:t>
            </a:r>
            <a:r>
              <a:rPr lang="zh-CN" altLang="en-US" sz="2400" dirty="0">
                <a:solidFill>
                  <a:srgbClr val="FF0000"/>
                </a:solidFill>
              </a:rPr>
              <a:t>（</a:t>
            </a:r>
            <a:r>
              <a:rPr lang="en-US" altLang="zh-CN" sz="2400" dirty="0">
                <a:solidFill>
                  <a:srgbClr val="FF0000"/>
                </a:solidFill>
              </a:rPr>
              <a:t>mutex</a:t>
            </a:r>
            <a:r>
              <a:rPr lang="zh-CN" altLang="en-US" sz="2400" dirty="0">
                <a:solidFill>
                  <a:srgbClr val="FF0000"/>
                </a:solidFill>
              </a:rPr>
              <a:t>）</a:t>
            </a:r>
            <a:r>
              <a:rPr lang="en-US" altLang="zh-CN" sz="2400" dirty="0"/>
              <a:t>;</a:t>
            </a:r>
          </a:p>
          <a:p>
            <a:pPr algn="just">
              <a:buFont typeface="Wingdings 2" panose="05020102010507070707" pitchFamily="18" charset="2"/>
              <a:buNone/>
            </a:pPr>
            <a:r>
              <a:rPr lang="en-US" altLang="zh-CN" sz="2400" dirty="0"/>
              <a:t>       remainder  section</a:t>
            </a:r>
          </a:p>
          <a:p>
            <a:pPr algn="just">
              <a:buFont typeface="Wingdings 2" panose="05020102010507070707" pitchFamily="18" charset="2"/>
              <a:buNone/>
            </a:pPr>
            <a:r>
              <a:rPr lang="en-US" altLang="zh-CN" sz="2400" dirty="0"/>
              <a:t>      until false</a:t>
            </a:r>
            <a:r>
              <a:rPr lang="zh-CN" altLang="en-US" sz="2400" dirty="0"/>
              <a:t>；</a:t>
            </a:r>
          </a:p>
          <a:p>
            <a:pPr algn="just">
              <a:buFont typeface="Wingdings 2" panose="05020102010507070707" pitchFamily="18" charset="2"/>
              <a:buNone/>
            </a:pPr>
            <a:r>
              <a:rPr lang="zh-CN" altLang="en-US" sz="2400" dirty="0"/>
              <a:t>     </a:t>
            </a:r>
            <a:r>
              <a:rPr lang="en-US" altLang="zh-CN" sz="2400" dirty="0"/>
              <a:t>end</a:t>
            </a:r>
          </a:p>
          <a:p>
            <a:pPr>
              <a:buFont typeface="Wingdings 2" panose="05020102010507070707" pitchFamily="18" charset="2"/>
              <a:buNone/>
            </a:pPr>
            <a:r>
              <a:rPr lang="en-US" altLang="zh-CN" sz="2400" dirty="0"/>
              <a:t>          </a:t>
            </a:r>
            <a:r>
              <a:rPr lang="en-US" altLang="zh-CN" sz="2400" dirty="0" err="1">
                <a:solidFill>
                  <a:srgbClr val="000099"/>
                </a:solidFill>
              </a:rPr>
              <a:t>parend</a:t>
            </a:r>
            <a:r>
              <a:rPr lang="en-US" altLang="zh-CN" sz="2400" dirty="0">
                <a:solidFill>
                  <a:srgbClr val="000099"/>
                </a:solidFill>
              </a:rPr>
              <a:t> </a:t>
            </a:r>
          </a:p>
        </p:txBody>
      </p:sp>
      <p:sp>
        <p:nvSpPr>
          <p:cNvPr id="432131" name="Text Box 3">
            <a:extLst>
              <a:ext uri="{FF2B5EF4-FFF2-40B4-BE49-F238E27FC236}">
                <a16:creationId xmlns:a16="http://schemas.microsoft.com/office/drawing/2014/main" id="{E216E799-2D4B-49A2-8D7D-00DAC5324B0C}"/>
              </a:ext>
            </a:extLst>
          </p:cNvPr>
          <p:cNvSpPr txBox="1">
            <a:spLocks noChangeArrowheads="1"/>
          </p:cNvSpPr>
          <p:nvPr/>
        </p:nvSpPr>
        <p:spPr bwMode="auto">
          <a:xfrm>
            <a:off x="457200" y="609600"/>
            <a:ext cx="8229600" cy="579438"/>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defRPr/>
            </a:pPr>
            <a:r>
              <a:rPr lang="zh-CN" altLang="en-US" sz="3200" b="1" dirty="0">
                <a:solidFill>
                  <a:srgbClr val="FF0000"/>
                </a:solidFill>
                <a:effectLst>
                  <a:outerShdw blurRad="38100" dist="38100" dir="2700000" algn="tl">
                    <a:srgbClr val="C0C0C0"/>
                  </a:outerShdw>
                </a:effectLst>
                <a:latin typeface="Arial" charset="0"/>
              </a:rPr>
              <a:t>利用信号量实现进程互斥的进程可描述如下：</a:t>
            </a:r>
          </a:p>
        </p:txBody>
      </p:sp>
      <p:sp>
        <p:nvSpPr>
          <p:cNvPr id="432132" name="Text Box 4">
            <a:extLst>
              <a:ext uri="{FF2B5EF4-FFF2-40B4-BE49-F238E27FC236}">
                <a16:creationId xmlns:a16="http://schemas.microsoft.com/office/drawing/2014/main" id="{9FC3880F-7B54-4852-8226-5A6C23EF02F7}"/>
              </a:ext>
            </a:extLst>
          </p:cNvPr>
          <p:cNvSpPr txBox="1">
            <a:spLocks noChangeArrowheads="1"/>
          </p:cNvSpPr>
          <p:nvPr/>
        </p:nvSpPr>
        <p:spPr bwMode="auto">
          <a:xfrm>
            <a:off x="533400" y="1524000"/>
            <a:ext cx="4038600" cy="5521512"/>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lnSpc>
                <a:spcPct val="120000"/>
              </a:lnSpc>
              <a:defRPr/>
            </a:pPr>
            <a:r>
              <a:rPr lang="en-US" altLang="zh-CN" sz="2400" dirty="0">
                <a:latin typeface="Arial" charset="0"/>
              </a:rPr>
              <a:t>var  mutex</a:t>
            </a:r>
            <a:r>
              <a:rPr lang="zh-CN" altLang="en-US" sz="2400" dirty="0">
                <a:latin typeface="Arial" charset="0"/>
              </a:rPr>
              <a:t>：</a:t>
            </a:r>
            <a:r>
              <a:rPr lang="en-US" altLang="zh-CN" sz="2400" dirty="0">
                <a:latin typeface="Arial" charset="0"/>
              </a:rPr>
              <a:t>semaphore:=1</a:t>
            </a:r>
            <a:r>
              <a:rPr lang="zh-CN" altLang="en-US" sz="2400" dirty="0">
                <a:latin typeface="Arial" charset="0"/>
              </a:rPr>
              <a:t>；</a:t>
            </a:r>
          </a:p>
          <a:p>
            <a:pPr eaLnBrk="1" hangingPunct="1">
              <a:lnSpc>
                <a:spcPct val="120000"/>
              </a:lnSpc>
              <a:defRPr/>
            </a:pPr>
            <a:r>
              <a:rPr lang="zh-CN" altLang="en-US" sz="2400" dirty="0">
                <a:latin typeface="Arial" charset="0"/>
              </a:rPr>
              <a:t>  </a:t>
            </a:r>
            <a:r>
              <a:rPr lang="en-US" altLang="zh-CN" sz="2400" dirty="0">
                <a:latin typeface="Arial" charset="0"/>
              </a:rPr>
              <a:t>begin</a:t>
            </a:r>
          </a:p>
          <a:p>
            <a:pPr eaLnBrk="1" hangingPunct="1">
              <a:lnSpc>
                <a:spcPct val="120000"/>
              </a:lnSpc>
              <a:defRPr/>
            </a:pPr>
            <a:r>
              <a:rPr lang="en-US" altLang="zh-CN" sz="2400" dirty="0">
                <a:latin typeface="Arial" charset="0"/>
              </a:rPr>
              <a:t>      </a:t>
            </a:r>
            <a:r>
              <a:rPr lang="en-US" altLang="zh-CN" sz="2400" dirty="0" err="1">
                <a:solidFill>
                  <a:srgbClr val="000099"/>
                </a:solidFill>
                <a:latin typeface="Arial" charset="0"/>
              </a:rPr>
              <a:t>parbegin</a:t>
            </a:r>
            <a:endParaRPr lang="en-US" altLang="zh-CN" sz="2400" dirty="0">
              <a:solidFill>
                <a:srgbClr val="000099"/>
              </a:solidFill>
              <a:latin typeface="Arial" charset="0"/>
            </a:endParaRPr>
          </a:p>
          <a:p>
            <a:pPr eaLnBrk="1" hangingPunct="1">
              <a:lnSpc>
                <a:spcPct val="120000"/>
              </a:lnSpc>
              <a:defRPr/>
            </a:pPr>
            <a:r>
              <a:rPr lang="en-US" altLang="zh-CN" sz="2400" dirty="0">
                <a:latin typeface="Arial" charset="0"/>
              </a:rPr>
              <a:t>        process1</a:t>
            </a:r>
            <a:r>
              <a:rPr lang="zh-CN" altLang="en-US" sz="2400" dirty="0">
                <a:latin typeface="Arial" charset="0"/>
              </a:rPr>
              <a:t>：</a:t>
            </a:r>
            <a:r>
              <a:rPr lang="en-US" altLang="zh-CN" sz="2400" dirty="0">
                <a:latin typeface="Arial" charset="0"/>
              </a:rPr>
              <a:t>begin</a:t>
            </a:r>
          </a:p>
          <a:p>
            <a:pPr eaLnBrk="1" hangingPunct="1">
              <a:lnSpc>
                <a:spcPct val="120000"/>
              </a:lnSpc>
              <a:defRPr/>
            </a:pPr>
            <a:r>
              <a:rPr lang="en-US" altLang="zh-CN" sz="2400" dirty="0">
                <a:latin typeface="Arial" charset="0"/>
              </a:rPr>
              <a:t>          repeat</a:t>
            </a:r>
          </a:p>
          <a:p>
            <a:pPr eaLnBrk="1" hangingPunct="1">
              <a:lnSpc>
                <a:spcPct val="120000"/>
              </a:lnSpc>
              <a:defRPr/>
            </a:pPr>
            <a:r>
              <a:rPr lang="en-US" altLang="zh-CN" sz="2400" dirty="0">
                <a:latin typeface="Arial" charset="0"/>
              </a:rPr>
              <a:t>              </a:t>
            </a:r>
            <a:r>
              <a:rPr lang="en-US" altLang="zh-CN" sz="2400" dirty="0">
                <a:solidFill>
                  <a:srgbClr val="FF0000"/>
                </a:solidFill>
                <a:latin typeface="Arial" charset="0"/>
              </a:rPr>
              <a:t>wait</a:t>
            </a:r>
            <a:r>
              <a:rPr lang="zh-CN" altLang="en-US" sz="2400" dirty="0">
                <a:solidFill>
                  <a:srgbClr val="FF0000"/>
                </a:solidFill>
                <a:latin typeface="Arial" charset="0"/>
              </a:rPr>
              <a:t>（</a:t>
            </a:r>
            <a:r>
              <a:rPr lang="en-US" altLang="zh-CN" sz="2400" dirty="0">
                <a:solidFill>
                  <a:srgbClr val="FF0000"/>
                </a:solidFill>
                <a:latin typeface="Arial" charset="0"/>
              </a:rPr>
              <a:t>mutex</a:t>
            </a:r>
            <a:r>
              <a:rPr lang="zh-CN" altLang="en-US" sz="2400" dirty="0">
                <a:solidFill>
                  <a:srgbClr val="FF0000"/>
                </a:solidFill>
                <a:latin typeface="Arial" charset="0"/>
              </a:rPr>
              <a:t>）；</a:t>
            </a:r>
          </a:p>
          <a:p>
            <a:pPr eaLnBrk="1" hangingPunct="1">
              <a:lnSpc>
                <a:spcPct val="120000"/>
              </a:lnSpc>
              <a:defRPr/>
            </a:pPr>
            <a:r>
              <a:rPr lang="zh-CN" altLang="en-US" sz="2400" dirty="0">
                <a:solidFill>
                  <a:srgbClr val="FF0000"/>
                </a:solidFill>
                <a:latin typeface="Arial" charset="0"/>
              </a:rPr>
              <a:t>              </a:t>
            </a:r>
            <a:r>
              <a:rPr lang="en-US" altLang="zh-CN" sz="2400" dirty="0">
                <a:solidFill>
                  <a:srgbClr val="FF0000"/>
                </a:solidFill>
                <a:latin typeface="Arial" charset="0"/>
              </a:rPr>
              <a:t>critical  section</a:t>
            </a:r>
          </a:p>
          <a:p>
            <a:pPr eaLnBrk="1" hangingPunct="1">
              <a:lnSpc>
                <a:spcPct val="120000"/>
              </a:lnSpc>
              <a:defRPr/>
            </a:pPr>
            <a:r>
              <a:rPr lang="en-US" altLang="zh-CN" sz="2400" dirty="0">
                <a:solidFill>
                  <a:srgbClr val="FF0000"/>
                </a:solidFill>
                <a:latin typeface="Arial" charset="0"/>
              </a:rPr>
              <a:t>              signal</a:t>
            </a:r>
            <a:r>
              <a:rPr lang="zh-CN" altLang="en-US" sz="2400" dirty="0">
                <a:solidFill>
                  <a:srgbClr val="FF0000"/>
                </a:solidFill>
                <a:latin typeface="Arial" charset="0"/>
              </a:rPr>
              <a:t>（</a:t>
            </a:r>
            <a:r>
              <a:rPr lang="en-US" altLang="zh-CN" sz="2400" dirty="0">
                <a:solidFill>
                  <a:srgbClr val="FF0000"/>
                </a:solidFill>
                <a:latin typeface="Arial" charset="0"/>
              </a:rPr>
              <a:t>mutex</a:t>
            </a:r>
            <a:r>
              <a:rPr lang="zh-CN" altLang="en-US" sz="2400" dirty="0">
                <a:solidFill>
                  <a:srgbClr val="FF0000"/>
                </a:solidFill>
                <a:latin typeface="Arial" charset="0"/>
              </a:rPr>
              <a:t>）；</a:t>
            </a:r>
          </a:p>
          <a:p>
            <a:pPr eaLnBrk="1" hangingPunct="1">
              <a:lnSpc>
                <a:spcPct val="120000"/>
              </a:lnSpc>
              <a:defRPr/>
            </a:pPr>
            <a:r>
              <a:rPr lang="zh-CN" altLang="en-US" sz="2400" dirty="0">
                <a:latin typeface="Arial" charset="0"/>
              </a:rPr>
              <a:t>              </a:t>
            </a:r>
            <a:r>
              <a:rPr lang="en-US" altLang="zh-CN" sz="2400" dirty="0">
                <a:latin typeface="Arial" charset="0"/>
              </a:rPr>
              <a:t>remainder  section</a:t>
            </a:r>
          </a:p>
          <a:p>
            <a:pPr eaLnBrk="1" hangingPunct="1">
              <a:lnSpc>
                <a:spcPct val="120000"/>
              </a:lnSpc>
              <a:defRPr/>
            </a:pPr>
            <a:r>
              <a:rPr lang="en-US" altLang="zh-CN" sz="2400" dirty="0">
                <a:latin typeface="Arial" charset="0"/>
              </a:rPr>
              <a:t>           until false;</a:t>
            </a:r>
          </a:p>
          <a:p>
            <a:pPr eaLnBrk="1" hangingPunct="1">
              <a:lnSpc>
                <a:spcPct val="120000"/>
              </a:lnSpc>
              <a:defRPr/>
            </a:pPr>
            <a:r>
              <a:rPr lang="en-US" altLang="zh-CN" sz="2400" dirty="0">
                <a:latin typeface="Arial" charset="0"/>
              </a:rPr>
              <a:t>          end</a:t>
            </a:r>
          </a:p>
          <a:p>
            <a:pPr eaLnBrk="1" hangingPunct="1">
              <a:spcBef>
                <a:spcPct val="50000"/>
              </a:spcBef>
              <a:defRPr/>
            </a:pPr>
            <a:endParaRPr lang="zh-CN" altLang="en-US" sz="2400" dirty="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2B182D5-B7A8-4D5A-810A-BCDC88FACC6D}"/>
              </a:ext>
            </a:extLst>
          </p:cNvPr>
          <p:cNvSpPr>
            <a:spLocks noGrp="1" noChangeArrowheads="1"/>
          </p:cNvSpPr>
          <p:nvPr>
            <p:ph type="title"/>
          </p:nvPr>
        </p:nvSpPr>
        <p:spPr>
          <a:xfrm>
            <a:off x="228600" y="547688"/>
            <a:ext cx="8520113" cy="838200"/>
          </a:xfrm>
        </p:spPr>
        <p:txBody>
          <a:bodyPr/>
          <a:lstStyle/>
          <a:p>
            <a:r>
              <a:rPr lang="en-US" altLang="zh-CN" b="1" dirty="0">
                <a:latin typeface="仿宋_GB2312" pitchFamily="49" charset="-122"/>
                <a:ea typeface="仿宋_GB2312" pitchFamily="49" charset="-122"/>
              </a:rPr>
              <a:t>2. </a:t>
            </a:r>
            <a:r>
              <a:rPr lang="zh-CN" altLang="en-US" b="1" dirty="0">
                <a:latin typeface="仿宋_GB2312" pitchFamily="49" charset="-122"/>
                <a:ea typeface="仿宋_GB2312" pitchFamily="49" charset="-122"/>
              </a:rPr>
              <a:t>利用信号量来描述前趋（合作）关系</a:t>
            </a:r>
          </a:p>
        </p:txBody>
      </p:sp>
      <p:sp>
        <p:nvSpPr>
          <p:cNvPr id="280579" name="Rectangle 3">
            <a:extLst>
              <a:ext uri="{FF2B5EF4-FFF2-40B4-BE49-F238E27FC236}">
                <a16:creationId xmlns:a16="http://schemas.microsoft.com/office/drawing/2014/main" id="{058F7B38-00C3-42F1-BD93-33E5E217DEF3}"/>
              </a:ext>
            </a:extLst>
          </p:cNvPr>
          <p:cNvSpPr>
            <a:spLocks noGrp="1" noChangeArrowheads="1"/>
          </p:cNvSpPr>
          <p:nvPr>
            <p:ph type="body" idx="1"/>
          </p:nvPr>
        </p:nvSpPr>
        <p:spPr>
          <a:xfrm>
            <a:off x="19050" y="2457450"/>
            <a:ext cx="9144000" cy="685800"/>
          </a:xfrm>
        </p:spPr>
        <p:txBody>
          <a:bodyPr/>
          <a:lstStyle/>
          <a:p>
            <a:pPr>
              <a:lnSpc>
                <a:spcPct val="90000"/>
              </a:lnSpc>
            </a:pPr>
            <a:r>
              <a:rPr lang="zh-CN" altLang="en-US" sz="2800" b="1" dirty="0">
                <a:latin typeface="仿宋_GB2312" pitchFamily="49" charset="-122"/>
                <a:ea typeface="仿宋_GB2312" pitchFamily="49" charset="-122"/>
              </a:rPr>
              <a:t>前趋关系：并发执行的进程</a:t>
            </a:r>
            <a:r>
              <a:rPr lang="en-US" altLang="zh-CN" sz="2800" b="1" dirty="0">
                <a:latin typeface="仿宋_GB2312" pitchFamily="49" charset="-122"/>
                <a:ea typeface="仿宋_GB2312" pitchFamily="49" charset="-122"/>
              </a:rPr>
              <a:t>P1</a:t>
            </a:r>
            <a:r>
              <a:rPr lang="zh-CN" altLang="en-US" sz="2800" b="1" dirty="0">
                <a:latin typeface="仿宋_GB2312" pitchFamily="49" charset="-122"/>
                <a:ea typeface="仿宋_GB2312" pitchFamily="49" charset="-122"/>
              </a:rPr>
              <a:t>和</a:t>
            </a:r>
            <a:r>
              <a:rPr lang="en-US" altLang="zh-CN" sz="2800" b="1" dirty="0">
                <a:latin typeface="仿宋_GB2312" pitchFamily="49" charset="-122"/>
                <a:ea typeface="仿宋_GB2312" pitchFamily="49" charset="-122"/>
              </a:rPr>
              <a:t>P2</a:t>
            </a:r>
            <a:r>
              <a:rPr lang="zh-CN" altLang="en-US" sz="2800" b="1" dirty="0">
                <a:latin typeface="仿宋_GB2312" pitchFamily="49" charset="-122"/>
                <a:ea typeface="仿宋_GB2312" pitchFamily="49" charset="-122"/>
              </a:rPr>
              <a:t>中，分别有代码</a:t>
            </a:r>
            <a:r>
              <a:rPr lang="en-US" altLang="zh-CN" sz="2800" b="1" dirty="0">
                <a:latin typeface="仿宋_GB2312" pitchFamily="49" charset="-122"/>
                <a:ea typeface="仿宋_GB2312" pitchFamily="49" charset="-122"/>
              </a:rPr>
              <a:t>C1</a:t>
            </a:r>
            <a:r>
              <a:rPr lang="zh-CN" altLang="en-US" sz="2800" b="1" dirty="0">
                <a:latin typeface="仿宋_GB2312" pitchFamily="49" charset="-122"/>
                <a:ea typeface="仿宋_GB2312" pitchFamily="49" charset="-122"/>
              </a:rPr>
              <a:t>和</a:t>
            </a:r>
            <a:r>
              <a:rPr lang="en-US" altLang="zh-CN" sz="2800" b="1" dirty="0">
                <a:latin typeface="仿宋_GB2312" pitchFamily="49" charset="-122"/>
                <a:ea typeface="仿宋_GB2312" pitchFamily="49" charset="-122"/>
              </a:rPr>
              <a:t>C2</a:t>
            </a:r>
            <a:r>
              <a:rPr lang="zh-CN" altLang="en-US" sz="2800" b="1" dirty="0">
                <a:latin typeface="仿宋_GB2312" pitchFamily="49" charset="-122"/>
                <a:ea typeface="仿宋_GB2312" pitchFamily="49" charset="-122"/>
              </a:rPr>
              <a:t>，要求</a:t>
            </a:r>
            <a:r>
              <a:rPr lang="en-US" altLang="zh-CN" sz="2800" b="1" dirty="0">
                <a:latin typeface="仿宋_GB2312" pitchFamily="49" charset="-122"/>
                <a:ea typeface="仿宋_GB2312" pitchFamily="49" charset="-122"/>
              </a:rPr>
              <a:t>C1</a:t>
            </a:r>
            <a:r>
              <a:rPr lang="zh-CN" altLang="en-US" sz="2800" b="1" dirty="0">
                <a:latin typeface="仿宋_GB2312" pitchFamily="49" charset="-122"/>
                <a:ea typeface="仿宋_GB2312" pitchFamily="49" charset="-122"/>
              </a:rPr>
              <a:t>在</a:t>
            </a:r>
            <a:r>
              <a:rPr lang="en-US" altLang="zh-CN" sz="2800" b="1" dirty="0">
                <a:latin typeface="仿宋_GB2312" pitchFamily="49" charset="-122"/>
                <a:ea typeface="仿宋_GB2312" pitchFamily="49" charset="-122"/>
              </a:rPr>
              <a:t>C2</a:t>
            </a:r>
            <a:r>
              <a:rPr lang="zh-CN" altLang="en-US" sz="2800" b="1" dirty="0">
                <a:latin typeface="仿宋_GB2312" pitchFamily="49" charset="-122"/>
                <a:ea typeface="仿宋_GB2312" pitchFamily="49" charset="-122"/>
              </a:rPr>
              <a:t>开始前完成；</a:t>
            </a:r>
          </a:p>
        </p:txBody>
      </p:sp>
      <p:sp>
        <p:nvSpPr>
          <p:cNvPr id="174084" name="Oval 5">
            <a:extLst>
              <a:ext uri="{FF2B5EF4-FFF2-40B4-BE49-F238E27FC236}">
                <a16:creationId xmlns:a16="http://schemas.microsoft.com/office/drawing/2014/main" id="{A627DA5D-A5C6-4168-92C6-8387D2338AEB}"/>
              </a:ext>
            </a:extLst>
          </p:cNvPr>
          <p:cNvSpPr>
            <a:spLocks noChangeArrowheads="1"/>
          </p:cNvSpPr>
          <p:nvPr/>
        </p:nvSpPr>
        <p:spPr bwMode="auto">
          <a:xfrm>
            <a:off x="3498850" y="1524000"/>
            <a:ext cx="827088" cy="754063"/>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Helvetica" panose="020B0604020202020204" pitchFamily="34" charset="0"/>
                <a:ea typeface="楷体_GB2312" pitchFamily="49" charset="-122"/>
              </a:rPr>
              <a:t>C1</a:t>
            </a:r>
          </a:p>
        </p:txBody>
      </p:sp>
      <p:sp>
        <p:nvSpPr>
          <p:cNvPr id="174085" name="Oval 6">
            <a:extLst>
              <a:ext uri="{FF2B5EF4-FFF2-40B4-BE49-F238E27FC236}">
                <a16:creationId xmlns:a16="http://schemas.microsoft.com/office/drawing/2014/main" id="{3E428B75-8DCE-40FF-B285-00A8D317353A}"/>
              </a:ext>
            </a:extLst>
          </p:cNvPr>
          <p:cNvSpPr>
            <a:spLocks noChangeArrowheads="1"/>
          </p:cNvSpPr>
          <p:nvPr/>
        </p:nvSpPr>
        <p:spPr bwMode="auto">
          <a:xfrm>
            <a:off x="4921250" y="1524000"/>
            <a:ext cx="827088" cy="754063"/>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dirty="0">
                <a:latin typeface="Helvetica" panose="020B0604020202020204" pitchFamily="34" charset="0"/>
                <a:ea typeface="楷体_GB2312" pitchFamily="49" charset="-122"/>
              </a:rPr>
              <a:t>C2</a:t>
            </a:r>
          </a:p>
        </p:txBody>
      </p:sp>
      <p:grpSp>
        <p:nvGrpSpPr>
          <p:cNvPr id="2" name="Group 30">
            <a:extLst>
              <a:ext uri="{FF2B5EF4-FFF2-40B4-BE49-F238E27FC236}">
                <a16:creationId xmlns:a16="http://schemas.microsoft.com/office/drawing/2014/main" id="{0493B8DD-9959-4A2B-A435-3E35E6A8B588}"/>
              </a:ext>
            </a:extLst>
          </p:cNvPr>
          <p:cNvGrpSpPr>
            <a:grpSpLocks/>
          </p:cNvGrpSpPr>
          <p:nvPr/>
        </p:nvGrpSpPr>
        <p:grpSpPr bwMode="auto">
          <a:xfrm>
            <a:off x="1828800" y="4267200"/>
            <a:ext cx="5562600" cy="1978025"/>
            <a:chOff x="1295" y="2637"/>
            <a:chExt cx="3504" cy="1246"/>
          </a:xfrm>
        </p:grpSpPr>
        <p:sp>
          <p:nvSpPr>
            <p:cNvPr id="174089" name="Rectangle 8">
              <a:extLst>
                <a:ext uri="{FF2B5EF4-FFF2-40B4-BE49-F238E27FC236}">
                  <a16:creationId xmlns:a16="http://schemas.microsoft.com/office/drawing/2014/main" id="{005814C5-74F7-4F7A-BD7F-E270FF0C31D3}"/>
                </a:ext>
              </a:extLst>
            </p:cNvPr>
            <p:cNvSpPr>
              <a:spLocks noChangeArrowheads="1"/>
            </p:cNvSpPr>
            <p:nvPr/>
          </p:nvSpPr>
          <p:spPr bwMode="auto">
            <a:xfrm>
              <a:off x="3494" y="2985"/>
              <a:ext cx="1305" cy="89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090" name="Rectangle 9">
              <a:extLst>
                <a:ext uri="{FF2B5EF4-FFF2-40B4-BE49-F238E27FC236}">
                  <a16:creationId xmlns:a16="http://schemas.microsoft.com/office/drawing/2014/main" id="{AEA4DFE9-716C-4519-A62E-BDDC1E978A03}"/>
                </a:ext>
              </a:extLst>
            </p:cNvPr>
            <p:cNvSpPr>
              <a:spLocks noChangeArrowheads="1"/>
            </p:cNvSpPr>
            <p:nvPr/>
          </p:nvSpPr>
          <p:spPr bwMode="auto">
            <a:xfrm>
              <a:off x="1295" y="2985"/>
              <a:ext cx="1305" cy="89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091" name="Rectangle 10">
              <a:extLst>
                <a:ext uri="{FF2B5EF4-FFF2-40B4-BE49-F238E27FC236}">
                  <a16:creationId xmlns:a16="http://schemas.microsoft.com/office/drawing/2014/main" id="{DC3C3605-A635-4808-8A32-5E08E26EEB38}"/>
                </a:ext>
              </a:extLst>
            </p:cNvPr>
            <p:cNvSpPr>
              <a:spLocks noChangeArrowheads="1"/>
            </p:cNvSpPr>
            <p:nvPr/>
          </p:nvSpPr>
          <p:spPr bwMode="auto">
            <a:xfrm>
              <a:off x="4050" y="263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latin typeface="宋体" panose="02010600030101010101" pitchFamily="2" charset="-122"/>
                </a:rPr>
                <a:t>P</a:t>
              </a:r>
              <a:endParaRPr lang="en-US" altLang="zh-CN" sz="2400" b="1">
                <a:latin typeface="Times New Roman" panose="02020603050405020304" pitchFamily="18" charset="0"/>
                <a:ea typeface="仿宋_GB2312" pitchFamily="49" charset="-122"/>
              </a:endParaRPr>
            </a:p>
          </p:txBody>
        </p:sp>
        <p:sp>
          <p:nvSpPr>
            <p:cNvPr id="174092" name="Rectangle 11">
              <a:extLst>
                <a:ext uri="{FF2B5EF4-FFF2-40B4-BE49-F238E27FC236}">
                  <a16:creationId xmlns:a16="http://schemas.microsoft.com/office/drawing/2014/main" id="{4155B269-F5F5-41E6-ADF1-80CAF8572A5C}"/>
                </a:ext>
              </a:extLst>
            </p:cNvPr>
            <p:cNvSpPr>
              <a:spLocks noChangeArrowheads="1"/>
            </p:cNvSpPr>
            <p:nvPr/>
          </p:nvSpPr>
          <p:spPr bwMode="auto">
            <a:xfrm>
              <a:off x="4158" y="26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宋体" panose="02010600030101010101" pitchFamily="2" charset="-122"/>
                </a:rPr>
                <a:t>2</a:t>
              </a:r>
              <a:endParaRPr lang="en-US" altLang="zh-CN" sz="2400" b="1">
                <a:latin typeface="Times New Roman" panose="02020603050405020304" pitchFamily="18" charset="0"/>
                <a:ea typeface="仿宋_GB2312" pitchFamily="49" charset="-122"/>
              </a:endParaRPr>
            </a:p>
          </p:txBody>
        </p:sp>
        <p:sp>
          <p:nvSpPr>
            <p:cNvPr id="174093" name="Rectangle 12">
              <a:extLst>
                <a:ext uri="{FF2B5EF4-FFF2-40B4-BE49-F238E27FC236}">
                  <a16:creationId xmlns:a16="http://schemas.microsoft.com/office/drawing/2014/main" id="{0B58885C-4642-4882-8842-5AFF23BDA68E}"/>
                </a:ext>
              </a:extLst>
            </p:cNvPr>
            <p:cNvSpPr>
              <a:spLocks noChangeArrowheads="1"/>
            </p:cNvSpPr>
            <p:nvPr/>
          </p:nvSpPr>
          <p:spPr bwMode="auto">
            <a:xfrm>
              <a:off x="1851" y="263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latin typeface="宋体" panose="02010600030101010101" pitchFamily="2" charset="-122"/>
                </a:rPr>
                <a:t>P</a:t>
              </a:r>
              <a:endParaRPr lang="en-US" altLang="zh-CN" sz="2400" b="1">
                <a:latin typeface="Times New Roman" panose="02020603050405020304" pitchFamily="18" charset="0"/>
                <a:ea typeface="仿宋_GB2312" pitchFamily="49" charset="-122"/>
              </a:endParaRPr>
            </a:p>
          </p:txBody>
        </p:sp>
        <p:sp>
          <p:nvSpPr>
            <p:cNvPr id="174094" name="Rectangle 13">
              <a:extLst>
                <a:ext uri="{FF2B5EF4-FFF2-40B4-BE49-F238E27FC236}">
                  <a16:creationId xmlns:a16="http://schemas.microsoft.com/office/drawing/2014/main" id="{954E5CA6-D8B6-4D4F-AECD-B830F9B79D71}"/>
                </a:ext>
              </a:extLst>
            </p:cNvPr>
            <p:cNvSpPr>
              <a:spLocks noChangeArrowheads="1"/>
            </p:cNvSpPr>
            <p:nvPr/>
          </p:nvSpPr>
          <p:spPr bwMode="auto">
            <a:xfrm>
              <a:off x="1959" y="268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宋体" panose="02010600030101010101" pitchFamily="2" charset="-122"/>
                </a:rPr>
                <a:t>1</a:t>
              </a:r>
              <a:endParaRPr lang="en-US" altLang="zh-CN" sz="2400" b="1">
                <a:latin typeface="Times New Roman" panose="02020603050405020304" pitchFamily="18" charset="0"/>
                <a:ea typeface="仿宋_GB2312" pitchFamily="49" charset="-122"/>
              </a:endParaRPr>
            </a:p>
          </p:txBody>
        </p:sp>
        <p:sp>
          <p:nvSpPr>
            <p:cNvPr id="174095" name="Rectangle 14">
              <a:extLst>
                <a:ext uri="{FF2B5EF4-FFF2-40B4-BE49-F238E27FC236}">
                  <a16:creationId xmlns:a16="http://schemas.microsoft.com/office/drawing/2014/main" id="{DE885B43-81B9-4326-9D2E-5A5B034AEC14}"/>
                </a:ext>
              </a:extLst>
            </p:cNvPr>
            <p:cNvSpPr>
              <a:spLocks noChangeArrowheads="1"/>
            </p:cNvSpPr>
            <p:nvPr/>
          </p:nvSpPr>
          <p:spPr bwMode="auto">
            <a:xfrm>
              <a:off x="1851" y="309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C</a:t>
              </a:r>
              <a:endParaRPr lang="en-US" altLang="zh-CN" sz="2400" b="1">
                <a:latin typeface="Times New Roman" panose="02020603050405020304" pitchFamily="18" charset="0"/>
                <a:ea typeface="仿宋_GB2312" pitchFamily="49" charset="-122"/>
              </a:endParaRPr>
            </a:p>
          </p:txBody>
        </p:sp>
        <p:sp>
          <p:nvSpPr>
            <p:cNvPr id="174096" name="Rectangle 15">
              <a:extLst>
                <a:ext uri="{FF2B5EF4-FFF2-40B4-BE49-F238E27FC236}">
                  <a16:creationId xmlns:a16="http://schemas.microsoft.com/office/drawing/2014/main" id="{7BDE047D-3648-4A16-88E5-296D6B11273F}"/>
                </a:ext>
              </a:extLst>
            </p:cNvPr>
            <p:cNvSpPr>
              <a:spLocks noChangeArrowheads="1"/>
            </p:cNvSpPr>
            <p:nvPr/>
          </p:nvSpPr>
          <p:spPr bwMode="auto">
            <a:xfrm>
              <a:off x="1959" y="314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1</a:t>
              </a:r>
              <a:endParaRPr lang="en-US" altLang="zh-CN" sz="2400" b="1">
                <a:latin typeface="Times New Roman" panose="02020603050405020304" pitchFamily="18" charset="0"/>
                <a:ea typeface="仿宋_GB2312" pitchFamily="49" charset="-122"/>
              </a:endParaRPr>
            </a:p>
          </p:txBody>
        </p:sp>
        <p:sp>
          <p:nvSpPr>
            <p:cNvPr id="174097" name="Rectangle 16">
              <a:extLst>
                <a:ext uri="{FF2B5EF4-FFF2-40B4-BE49-F238E27FC236}">
                  <a16:creationId xmlns:a16="http://schemas.microsoft.com/office/drawing/2014/main" id="{CF1738A1-82BF-430A-9CCD-18A9D2258167}"/>
                </a:ext>
              </a:extLst>
            </p:cNvPr>
            <p:cNvSpPr>
              <a:spLocks noChangeArrowheads="1"/>
            </p:cNvSpPr>
            <p:nvPr/>
          </p:nvSpPr>
          <p:spPr bwMode="auto">
            <a:xfrm>
              <a:off x="4050" y="358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C</a:t>
              </a:r>
              <a:endParaRPr lang="en-US" altLang="zh-CN" sz="2400" b="1">
                <a:latin typeface="Times New Roman" panose="02020603050405020304" pitchFamily="18" charset="0"/>
                <a:ea typeface="仿宋_GB2312" pitchFamily="49" charset="-122"/>
              </a:endParaRPr>
            </a:p>
          </p:txBody>
        </p:sp>
        <p:sp>
          <p:nvSpPr>
            <p:cNvPr id="174098" name="Rectangle 17">
              <a:extLst>
                <a:ext uri="{FF2B5EF4-FFF2-40B4-BE49-F238E27FC236}">
                  <a16:creationId xmlns:a16="http://schemas.microsoft.com/office/drawing/2014/main" id="{D62FF12F-1079-43CB-9C17-4A9FEDAE41B8}"/>
                </a:ext>
              </a:extLst>
            </p:cNvPr>
            <p:cNvSpPr>
              <a:spLocks noChangeArrowheads="1"/>
            </p:cNvSpPr>
            <p:nvPr/>
          </p:nvSpPr>
          <p:spPr bwMode="auto">
            <a:xfrm>
              <a:off x="4158" y="362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2</a:t>
              </a:r>
              <a:endParaRPr lang="en-US" altLang="zh-CN" sz="2400" b="1">
                <a:latin typeface="Times New Roman" panose="02020603050405020304" pitchFamily="18" charset="0"/>
                <a:ea typeface="仿宋_GB2312" pitchFamily="49" charset="-122"/>
              </a:endParaRPr>
            </a:p>
          </p:txBody>
        </p:sp>
        <p:sp>
          <p:nvSpPr>
            <p:cNvPr id="174099" name="Rectangle 18">
              <a:extLst>
                <a:ext uri="{FF2B5EF4-FFF2-40B4-BE49-F238E27FC236}">
                  <a16:creationId xmlns:a16="http://schemas.microsoft.com/office/drawing/2014/main" id="{BA4464C1-C2B2-440D-9D80-A153A5FD8386}"/>
                </a:ext>
              </a:extLst>
            </p:cNvPr>
            <p:cNvSpPr>
              <a:spLocks noChangeArrowheads="1"/>
            </p:cNvSpPr>
            <p:nvPr/>
          </p:nvSpPr>
          <p:spPr bwMode="auto">
            <a:xfrm>
              <a:off x="1377" y="3394"/>
              <a:ext cx="1140" cy="34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100" name="Rectangle 19">
              <a:extLst>
                <a:ext uri="{FF2B5EF4-FFF2-40B4-BE49-F238E27FC236}">
                  <a16:creationId xmlns:a16="http://schemas.microsoft.com/office/drawing/2014/main" id="{6E5B6D35-9914-4A5F-8134-5A812C2D46B4}"/>
                </a:ext>
              </a:extLst>
            </p:cNvPr>
            <p:cNvSpPr>
              <a:spLocks noChangeArrowheads="1"/>
            </p:cNvSpPr>
            <p:nvPr/>
          </p:nvSpPr>
          <p:spPr bwMode="auto">
            <a:xfrm>
              <a:off x="1449" y="3446"/>
              <a:ext cx="32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dirty="0">
                  <a:solidFill>
                    <a:srgbClr val="000000"/>
                  </a:solidFill>
                  <a:latin typeface="宋体" panose="02010600030101010101" pitchFamily="2" charset="-122"/>
                </a:rPr>
                <a:t>V(S</a:t>
              </a:r>
              <a:endParaRPr lang="en-US" altLang="zh-CN" sz="2400" b="1" dirty="0">
                <a:latin typeface="Times New Roman" panose="02020603050405020304" pitchFamily="18" charset="0"/>
                <a:ea typeface="仿宋_GB2312" pitchFamily="49" charset="-122"/>
              </a:endParaRPr>
            </a:p>
          </p:txBody>
        </p:sp>
        <p:sp>
          <p:nvSpPr>
            <p:cNvPr id="174101" name="Rectangle 20">
              <a:extLst>
                <a:ext uri="{FF2B5EF4-FFF2-40B4-BE49-F238E27FC236}">
                  <a16:creationId xmlns:a16="http://schemas.microsoft.com/office/drawing/2014/main" id="{86D043E8-D476-4D98-9508-A54634B45BCC}"/>
                </a:ext>
              </a:extLst>
            </p:cNvPr>
            <p:cNvSpPr>
              <a:spLocks noChangeArrowheads="1"/>
            </p:cNvSpPr>
            <p:nvPr/>
          </p:nvSpPr>
          <p:spPr bwMode="auto">
            <a:xfrm>
              <a:off x="1775" y="3494"/>
              <a:ext cx="1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12</a:t>
              </a:r>
              <a:endParaRPr lang="en-US" altLang="zh-CN" sz="2400" b="1">
                <a:latin typeface="Times New Roman" panose="02020603050405020304" pitchFamily="18" charset="0"/>
                <a:ea typeface="仿宋_GB2312" pitchFamily="49" charset="-122"/>
              </a:endParaRPr>
            </a:p>
          </p:txBody>
        </p:sp>
        <p:sp>
          <p:nvSpPr>
            <p:cNvPr id="174102" name="Rectangle 21">
              <a:extLst>
                <a:ext uri="{FF2B5EF4-FFF2-40B4-BE49-F238E27FC236}">
                  <a16:creationId xmlns:a16="http://schemas.microsoft.com/office/drawing/2014/main" id="{8FFB8537-1365-4515-848D-23E8A99AA85B}"/>
                </a:ext>
              </a:extLst>
            </p:cNvPr>
            <p:cNvSpPr>
              <a:spLocks noChangeArrowheads="1"/>
            </p:cNvSpPr>
            <p:nvPr/>
          </p:nvSpPr>
          <p:spPr bwMode="auto">
            <a:xfrm>
              <a:off x="1940" y="3446"/>
              <a:ext cx="21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a:t>
              </a:r>
              <a:endParaRPr lang="en-US" altLang="zh-CN" sz="2400" b="1">
                <a:latin typeface="Times New Roman" panose="02020603050405020304" pitchFamily="18" charset="0"/>
                <a:ea typeface="仿宋_GB2312" pitchFamily="49" charset="-122"/>
              </a:endParaRPr>
            </a:p>
          </p:txBody>
        </p:sp>
        <p:sp>
          <p:nvSpPr>
            <p:cNvPr id="174103" name="Rectangle 22">
              <a:extLst>
                <a:ext uri="{FF2B5EF4-FFF2-40B4-BE49-F238E27FC236}">
                  <a16:creationId xmlns:a16="http://schemas.microsoft.com/office/drawing/2014/main" id="{6861869E-DEE4-45C8-884B-E42E1C710A94}"/>
                </a:ext>
              </a:extLst>
            </p:cNvPr>
            <p:cNvSpPr>
              <a:spLocks noChangeArrowheads="1"/>
            </p:cNvSpPr>
            <p:nvPr/>
          </p:nvSpPr>
          <p:spPr bwMode="auto">
            <a:xfrm>
              <a:off x="3576" y="3068"/>
              <a:ext cx="1140" cy="348"/>
            </a:xfrm>
            <a:prstGeom prst="rect">
              <a:avLst/>
            </a:prstGeom>
            <a:solidFill>
              <a:srgbClr val="FFFFFF"/>
            </a:solidFill>
            <a:ln w="6350">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104" name="Rectangle 23">
              <a:extLst>
                <a:ext uri="{FF2B5EF4-FFF2-40B4-BE49-F238E27FC236}">
                  <a16:creationId xmlns:a16="http://schemas.microsoft.com/office/drawing/2014/main" id="{A4FD6200-571F-4BF5-8BC4-5FCD87AD4D72}"/>
                </a:ext>
              </a:extLst>
            </p:cNvPr>
            <p:cNvSpPr>
              <a:spLocks noChangeArrowheads="1"/>
            </p:cNvSpPr>
            <p:nvPr/>
          </p:nvSpPr>
          <p:spPr bwMode="auto">
            <a:xfrm>
              <a:off x="3648" y="3120"/>
              <a:ext cx="32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P(S</a:t>
              </a:r>
              <a:endParaRPr lang="en-US" altLang="zh-CN" sz="2400" b="1">
                <a:latin typeface="Times New Roman" panose="02020603050405020304" pitchFamily="18" charset="0"/>
                <a:ea typeface="仿宋_GB2312" pitchFamily="49" charset="-122"/>
              </a:endParaRPr>
            </a:p>
          </p:txBody>
        </p:sp>
        <p:sp>
          <p:nvSpPr>
            <p:cNvPr id="174105" name="Rectangle 24">
              <a:extLst>
                <a:ext uri="{FF2B5EF4-FFF2-40B4-BE49-F238E27FC236}">
                  <a16:creationId xmlns:a16="http://schemas.microsoft.com/office/drawing/2014/main" id="{B7D1CE4C-27B2-479F-8E9E-CC2F2DD9EAB5}"/>
                </a:ext>
              </a:extLst>
            </p:cNvPr>
            <p:cNvSpPr>
              <a:spLocks noChangeArrowheads="1"/>
            </p:cNvSpPr>
            <p:nvPr/>
          </p:nvSpPr>
          <p:spPr bwMode="auto">
            <a:xfrm>
              <a:off x="3974" y="3168"/>
              <a:ext cx="1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solidFill>
                    <a:srgbClr val="000000"/>
                  </a:solidFill>
                  <a:latin typeface="宋体" panose="02010600030101010101" pitchFamily="2" charset="-122"/>
                </a:rPr>
                <a:t>12</a:t>
              </a:r>
              <a:endParaRPr lang="en-US" altLang="zh-CN" sz="2400" b="1">
                <a:latin typeface="Times New Roman" panose="02020603050405020304" pitchFamily="18" charset="0"/>
                <a:ea typeface="仿宋_GB2312" pitchFamily="49" charset="-122"/>
              </a:endParaRPr>
            </a:p>
          </p:txBody>
        </p:sp>
        <p:sp>
          <p:nvSpPr>
            <p:cNvPr id="174106" name="Rectangle 25">
              <a:extLst>
                <a:ext uri="{FF2B5EF4-FFF2-40B4-BE49-F238E27FC236}">
                  <a16:creationId xmlns:a16="http://schemas.microsoft.com/office/drawing/2014/main" id="{AB1D3072-2B2F-4000-BEFC-AB4716DA4A06}"/>
                </a:ext>
              </a:extLst>
            </p:cNvPr>
            <p:cNvSpPr>
              <a:spLocks noChangeArrowheads="1"/>
            </p:cNvSpPr>
            <p:nvPr/>
          </p:nvSpPr>
          <p:spPr bwMode="auto">
            <a:xfrm>
              <a:off x="4139" y="3120"/>
              <a:ext cx="21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700" b="1">
                  <a:solidFill>
                    <a:srgbClr val="000000"/>
                  </a:solidFill>
                  <a:latin typeface="宋体" panose="02010600030101010101" pitchFamily="2" charset="-122"/>
                </a:rPr>
                <a:t>);</a:t>
              </a:r>
              <a:endParaRPr lang="en-US" altLang="zh-CN" sz="2400" b="1">
                <a:latin typeface="Times New Roman" panose="02020603050405020304" pitchFamily="18" charset="0"/>
                <a:ea typeface="仿宋_GB2312" pitchFamily="49" charset="-122"/>
              </a:endParaRPr>
            </a:p>
          </p:txBody>
        </p:sp>
        <p:sp>
          <p:nvSpPr>
            <p:cNvPr id="174107" name="Freeform 26">
              <a:extLst>
                <a:ext uri="{FF2B5EF4-FFF2-40B4-BE49-F238E27FC236}">
                  <a16:creationId xmlns:a16="http://schemas.microsoft.com/office/drawing/2014/main" id="{247C7177-E4F7-43AB-B04B-0BE5D1CDD5D6}"/>
                </a:ext>
              </a:extLst>
            </p:cNvPr>
            <p:cNvSpPr>
              <a:spLocks/>
            </p:cNvSpPr>
            <p:nvPr/>
          </p:nvSpPr>
          <p:spPr bwMode="auto">
            <a:xfrm>
              <a:off x="2465" y="3155"/>
              <a:ext cx="1111" cy="476"/>
            </a:xfrm>
            <a:custGeom>
              <a:avLst/>
              <a:gdLst>
                <a:gd name="T0" fmla="*/ 30 w 1111"/>
                <a:gd name="T1" fmla="*/ 476 h 476"/>
                <a:gd name="T2" fmla="*/ 1077 w 1111"/>
                <a:gd name="T3" fmla="*/ 154 h 476"/>
                <a:gd name="T4" fmla="*/ 1092 w 1111"/>
                <a:gd name="T5" fmla="*/ 204 h 476"/>
                <a:gd name="T6" fmla="*/ 1111 w 1111"/>
                <a:gd name="T7" fmla="*/ 87 h 476"/>
                <a:gd name="T8" fmla="*/ 1029 w 1111"/>
                <a:gd name="T9" fmla="*/ 0 h 476"/>
                <a:gd name="T10" fmla="*/ 1044 w 1111"/>
                <a:gd name="T11" fmla="*/ 52 h 476"/>
                <a:gd name="T12" fmla="*/ 0 w 1111"/>
                <a:gd name="T13" fmla="*/ 374 h 476"/>
                <a:gd name="T14" fmla="*/ 30 w 1111"/>
                <a:gd name="T15" fmla="*/ 476 h 476"/>
                <a:gd name="T16" fmla="*/ 0 60000 65536"/>
                <a:gd name="T17" fmla="*/ 0 60000 65536"/>
                <a:gd name="T18" fmla="*/ 0 60000 65536"/>
                <a:gd name="T19" fmla="*/ 0 60000 65536"/>
                <a:gd name="T20" fmla="*/ 0 60000 65536"/>
                <a:gd name="T21" fmla="*/ 0 60000 65536"/>
                <a:gd name="T22" fmla="*/ 0 60000 65536"/>
                <a:gd name="T23" fmla="*/ 0 60000 65536"/>
                <a:gd name="T24" fmla="*/ 0 w 1111"/>
                <a:gd name="T25" fmla="*/ 0 h 476"/>
                <a:gd name="T26" fmla="*/ 1111 w 1111"/>
                <a:gd name="T27" fmla="*/ 476 h 4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1" h="476">
                  <a:moveTo>
                    <a:pt x="30" y="476"/>
                  </a:moveTo>
                  <a:lnTo>
                    <a:pt x="1077" y="154"/>
                  </a:lnTo>
                  <a:lnTo>
                    <a:pt x="1092" y="204"/>
                  </a:lnTo>
                  <a:lnTo>
                    <a:pt x="1111" y="87"/>
                  </a:lnTo>
                  <a:lnTo>
                    <a:pt x="1029" y="0"/>
                  </a:lnTo>
                  <a:lnTo>
                    <a:pt x="1044" y="52"/>
                  </a:lnTo>
                  <a:lnTo>
                    <a:pt x="0" y="374"/>
                  </a:lnTo>
                  <a:lnTo>
                    <a:pt x="30" y="476"/>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08" name="Freeform 27">
              <a:extLst>
                <a:ext uri="{FF2B5EF4-FFF2-40B4-BE49-F238E27FC236}">
                  <a16:creationId xmlns:a16="http://schemas.microsoft.com/office/drawing/2014/main" id="{B765C94F-7A47-44DF-9C08-01C7569F9F5C}"/>
                </a:ext>
              </a:extLst>
            </p:cNvPr>
            <p:cNvSpPr>
              <a:spLocks/>
            </p:cNvSpPr>
            <p:nvPr/>
          </p:nvSpPr>
          <p:spPr bwMode="auto">
            <a:xfrm>
              <a:off x="2502" y="3155"/>
              <a:ext cx="1074" cy="465"/>
            </a:xfrm>
            <a:custGeom>
              <a:avLst/>
              <a:gdLst>
                <a:gd name="T0" fmla="*/ 30 w 1074"/>
                <a:gd name="T1" fmla="*/ 465 h 465"/>
                <a:gd name="T2" fmla="*/ 1040 w 1074"/>
                <a:gd name="T3" fmla="*/ 154 h 465"/>
                <a:gd name="T4" fmla="*/ 1055 w 1074"/>
                <a:gd name="T5" fmla="*/ 204 h 465"/>
                <a:gd name="T6" fmla="*/ 1074 w 1074"/>
                <a:gd name="T7" fmla="*/ 87 h 465"/>
                <a:gd name="T8" fmla="*/ 992 w 1074"/>
                <a:gd name="T9" fmla="*/ 0 h 465"/>
                <a:gd name="T10" fmla="*/ 1007 w 1074"/>
                <a:gd name="T11" fmla="*/ 52 h 465"/>
                <a:gd name="T12" fmla="*/ 0 w 1074"/>
                <a:gd name="T13" fmla="*/ 363 h 465"/>
                <a:gd name="T14" fmla="*/ 0 60000 65536"/>
                <a:gd name="T15" fmla="*/ 0 60000 65536"/>
                <a:gd name="T16" fmla="*/ 0 60000 65536"/>
                <a:gd name="T17" fmla="*/ 0 60000 65536"/>
                <a:gd name="T18" fmla="*/ 0 60000 65536"/>
                <a:gd name="T19" fmla="*/ 0 60000 65536"/>
                <a:gd name="T20" fmla="*/ 0 60000 65536"/>
                <a:gd name="T21" fmla="*/ 0 w 1074"/>
                <a:gd name="T22" fmla="*/ 0 h 465"/>
                <a:gd name="T23" fmla="*/ 1074 w 1074"/>
                <a:gd name="T24" fmla="*/ 465 h 4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4" h="465">
                  <a:moveTo>
                    <a:pt x="30" y="465"/>
                  </a:moveTo>
                  <a:lnTo>
                    <a:pt x="1040" y="154"/>
                  </a:lnTo>
                  <a:lnTo>
                    <a:pt x="1055" y="204"/>
                  </a:lnTo>
                  <a:lnTo>
                    <a:pt x="1074" y="87"/>
                  </a:lnTo>
                  <a:lnTo>
                    <a:pt x="992" y="0"/>
                  </a:lnTo>
                  <a:lnTo>
                    <a:pt x="1007" y="52"/>
                  </a:lnTo>
                  <a:lnTo>
                    <a:pt x="0" y="363"/>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09" name="Freeform 28">
              <a:extLst>
                <a:ext uri="{FF2B5EF4-FFF2-40B4-BE49-F238E27FC236}">
                  <a16:creationId xmlns:a16="http://schemas.microsoft.com/office/drawing/2014/main" id="{824F1633-4D24-4B58-B092-BC60774F82F7}"/>
                </a:ext>
              </a:extLst>
            </p:cNvPr>
            <p:cNvSpPr>
              <a:spLocks/>
            </p:cNvSpPr>
            <p:nvPr/>
          </p:nvSpPr>
          <p:spPr bwMode="auto">
            <a:xfrm>
              <a:off x="2495" y="3520"/>
              <a:ext cx="37" cy="98"/>
            </a:xfrm>
            <a:custGeom>
              <a:avLst/>
              <a:gdLst>
                <a:gd name="T0" fmla="*/ 29 w 37"/>
                <a:gd name="T1" fmla="*/ 98 h 98"/>
                <a:gd name="T2" fmla="*/ 37 w 37"/>
                <a:gd name="T3" fmla="*/ 96 h 98"/>
                <a:gd name="T4" fmla="*/ 7 w 37"/>
                <a:gd name="T5" fmla="*/ 0 h 98"/>
                <a:gd name="T6" fmla="*/ 0 w 37"/>
                <a:gd name="T7" fmla="*/ 4 h 98"/>
                <a:gd name="T8" fmla="*/ 29 w 37"/>
                <a:gd name="T9" fmla="*/ 98 h 98"/>
                <a:gd name="T10" fmla="*/ 0 60000 65536"/>
                <a:gd name="T11" fmla="*/ 0 60000 65536"/>
                <a:gd name="T12" fmla="*/ 0 60000 65536"/>
                <a:gd name="T13" fmla="*/ 0 60000 65536"/>
                <a:gd name="T14" fmla="*/ 0 60000 65536"/>
                <a:gd name="T15" fmla="*/ 0 w 37"/>
                <a:gd name="T16" fmla="*/ 0 h 98"/>
                <a:gd name="T17" fmla="*/ 37 w 37"/>
                <a:gd name="T18" fmla="*/ 98 h 98"/>
              </a:gdLst>
              <a:ahLst/>
              <a:cxnLst>
                <a:cxn ang="T10">
                  <a:pos x="T0" y="T1"/>
                </a:cxn>
                <a:cxn ang="T11">
                  <a:pos x="T2" y="T3"/>
                </a:cxn>
                <a:cxn ang="T12">
                  <a:pos x="T4" y="T5"/>
                </a:cxn>
                <a:cxn ang="T13">
                  <a:pos x="T6" y="T7"/>
                </a:cxn>
                <a:cxn ang="T14">
                  <a:pos x="T8" y="T9"/>
                </a:cxn>
              </a:cxnLst>
              <a:rect l="T15" t="T16" r="T17" b="T18"/>
              <a:pathLst>
                <a:path w="37" h="98">
                  <a:moveTo>
                    <a:pt x="29" y="98"/>
                  </a:moveTo>
                  <a:lnTo>
                    <a:pt x="37" y="96"/>
                  </a:lnTo>
                  <a:lnTo>
                    <a:pt x="7" y="0"/>
                  </a:lnTo>
                  <a:lnTo>
                    <a:pt x="0" y="4"/>
                  </a:lnTo>
                  <a:lnTo>
                    <a:pt x="29" y="98"/>
                  </a:lnTo>
                  <a:close/>
                </a:path>
              </a:pathLst>
            </a:custGeom>
            <a:solidFill>
              <a:srgbClr val="CDCDCD"/>
            </a:solidFill>
            <a:ln w="20638">
              <a:solidFill>
                <a:srgbClr val="CDCDCD"/>
              </a:solidFill>
              <a:prstDash val="solid"/>
              <a:round/>
              <a:headEnd/>
              <a:tailEnd/>
            </a:ln>
          </p:spPr>
          <p:txBody>
            <a:bodyPr/>
            <a:lstStyle/>
            <a:p>
              <a:endParaRPr lang="zh-CN" altLang="en-US"/>
            </a:p>
          </p:txBody>
        </p:sp>
      </p:grpSp>
      <p:sp>
        <p:nvSpPr>
          <p:cNvPr id="174087" name="Line 7">
            <a:extLst>
              <a:ext uri="{FF2B5EF4-FFF2-40B4-BE49-F238E27FC236}">
                <a16:creationId xmlns:a16="http://schemas.microsoft.com/office/drawing/2014/main" id="{71244471-5597-4814-A1A9-82C6A92F0FDA}"/>
              </a:ext>
            </a:extLst>
          </p:cNvPr>
          <p:cNvSpPr>
            <a:spLocks noChangeShapeType="1"/>
          </p:cNvSpPr>
          <p:nvPr/>
        </p:nvSpPr>
        <p:spPr bwMode="auto">
          <a:xfrm>
            <a:off x="4298950" y="1905000"/>
            <a:ext cx="5953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0607" name="Rectangle 31">
            <a:extLst>
              <a:ext uri="{FF2B5EF4-FFF2-40B4-BE49-F238E27FC236}">
                <a16:creationId xmlns:a16="http://schemas.microsoft.com/office/drawing/2014/main" id="{536EF319-E6DC-4260-9212-6F819933B218}"/>
              </a:ext>
            </a:extLst>
          </p:cNvPr>
          <p:cNvSpPr>
            <a:spLocks noChangeArrowheads="1"/>
          </p:cNvSpPr>
          <p:nvPr/>
        </p:nvSpPr>
        <p:spPr bwMode="auto">
          <a:xfrm>
            <a:off x="0" y="34290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r>
              <a:rPr kumimoji="1" lang="zh-CN" altLang="en-US" sz="2800" b="1" dirty="0">
                <a:latin typeface="仿宋_GB2312" pitchFamily="49" charset="-122"/>
                <a:ea typeface="仿宋_GB2312" pitchFamily="49" charset="-122"/>
              </a:rPr>
              <a:t>为每个前趋关系设置一个互斥信号量</a:t>
            </a:r>
            <a:r>
              <a:rPr kumimoji="1" lang="en-US" altLang="zh-CN" sz="2800" b="1" dirty="0">
                <a:latin typeface="仿宋_GB2312" pitchFamily="49" charset="-122"/>
                <a:ea typeface="仿宋_GB2312" pitchFamily="49" charset="-122"/>
              </a:rPr>
              <a:t>S</a:t>
            </a:r>
            <a:r>
              <a:rPr kumimoji="1" lang="en-US" altLang="zh-CN" sz="2800" b="1" baseline="-25000" dirty="0">
                <a:latin typeface="仿宋_GB2312" pitchFamily="49" charset="-122"/>
                <a:ea typeface="仿宋_GB2312" pitchFamily="49" charset="-122"/>
              </a:rPr>
              <a:t>12</a:t>
            </a:r>
            <a:r>
              <a:rPr kumimoji="1" lang="zh-CN" altLang="en-US" sz="2800" b="1" dirty="0">
                <a:latin typeface="仿宋_GB2312" pitchFamily="49" charset="-122"/>
                <a:ea typeface="仿宋_GB2312" pitchFamily="49" charset="-122"/>
              </a:rPr>
              <a:t>，其初值为</a:t>
            </a:r>
            <a:r>
              <a:rPr kumimoji="1" lang="en-US" altLang="zh-CN" sz="2800" b="1" dirty="0">
                <a:solidFill>
                  <a:srgbClr val="FF0000"/>
                </a:solidFill>
                <a:latin typeface="仿宋_GB2312" pitchFamily="49" charset="-122"/>
                <a:ea typeface="仿宋_GB2312" pitchFamily="49" charset="-122"/>
              </a:rPr>
              <a:t>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up)">
                                      <p:cBhvr>
                                        <p:cTn id="7" dur="500"/>
                                        <p:tgtEl>
                                          <p:spTgt spid="280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0607">
                                            <p:txEl>
                                              <p:pRg st="0" end="0"/>
                                            </p:txEl>
                                          </p:spTgt>
                                        </p:tgtEl>
                                        <p:attrNameLst>
                                          <p:attrName>style.visibility</p:attrName>
                                        </p:attrNameLst>
                                      </p:cBhvr>
                                      <p:to>
                                        <p:strVal val="visible"/>
                                      </p:to>
                                    </p:set>
                                    <p:animEffect transition="in" filter="wipe(up)">
                                      <p:cBhvr>
                                        <p:cTn id="12" dur="500"/>
                                        <p:tgtEl>
                                          <p:spTgt spid="280607">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advAuto="0"/>
      <p:bldP spid="280607" grpId="0" build="p"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A0675AF5-036B-41EE-875D-7DA82519316B}"/>
              </a:ext>
            </a:extLst>
          </p:cNvPr>
          <p:cNvSpPr>
            <a:spLocks noChangeArrowheads="1"/>
          </p:cNvSpPr>
          <p:nvPr/>
        </p:nvSpPr>
        <p:spPr bwMode="auto">
          <a:xfrm>
            <a:off x="228600" y="1524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0066FF"/>
                </a:solidFill>
                <a:latin typeface="华文中宋" panose="02010600040101010101" pitchFamily="2" charset="-122"/>
              </a:rPr>
              <a:t>利用信号量实现前趋关系</a:t>
            </a:r>
            <a:endParaRPr lang="zh-CN" altLang="en-US" sz="2800" b="1">
              <a:solidFill>
                <a:srgbClr val="0066FF"/>
              </a:solidFill>
            </a:endParaRPr>
          </a:p>
        </p:txBody>
      </p:sp>
      <p:grpSp>
        <p:nvGrpSpPr>
          <p:cNvPr id="176131" name="Group 74">
            <a:extLst>
              <a:ext uri="{FF2B5EF4-FFF2-40B4-BE49-F238E27FC236}">
                <a16:creationId xmlns:a16="http://schemas.microsoft.com/office/drawing/2014/main" id="{6A2AAFE8-48A4-4B77-BE2D-8F33B28CFDC1}"/>
              </a:ext>
            </a:extLst>
          </p:cNvPr>
          <p:cNvGrpSpPr>
            <a:grpSpLocks/>
          </p:cNvGrpSpPr>
          <p:nvPr/>
        </p:nvGrpSpPr>
        <p:grpSpPr bwMode="auto">
          <a:xfrm>
            <a:off x="152400" y="914400"/>
            <a:ext cx="2895600" cy="5299075"/>
            <a:chOff x="576" y="528"/>
            <a:chExt cx="1968" cy="3592"/>
          </a:xfrm>
        </p:grpSpPr>
        <p:grpSp>
          <p:nvGrpSpPr>
            <p:cNvPr id="176153" name="Group 33">
              <a:extLst>
                <a:ext uri="{FF2B5EF4-FFF2-40B4-BE49-F238E27FC236}">
                  <a16:creationId xmlns:a16="http://schemas.microsoft.com/office/drawing/2014/main" id="{F3D35E9A-F02E-48EE-8A9D-6FD3991AE9A9}"/>
                </a:ext>
              </a:extLst>
            </p:cNvPr>
            <p:cNvGrpSpPr>
              <a:grpSpLocks/>
            </p:cNvGrpSpPr>
            <p:nvPr/>
          </p:nvGrpSpPr>
          <p:grpSpPr bwMode="auto">
            <a:xfrm>
              <a:off x="576" y="528"/>
              <a:ext cx="1968" cy="3592"/>
              <a:chOff x="144" y="528"/>
              <a:chExt cx="1968" cy="3592"/>
            </a:xfrm>
          </p:grpSpPr>
          <p:grpSp>
            <p:nvGrpSpPr>
              <p:cNvPr id="176161" name="Group 5">
                <a:extLst>
                  <a:ext uri="{FF2B5EF4-FFF2-40B4-BE49-F238E27FC236}">
                    <a16:creationId xmlns:a16="http://schemas.microsoft.com/office/drawing/2014/main" id="{ED1F65B8-49E4-4FD0-9F7F-88181BFF1A5B}"/>
                  </a:ext>
                </a:extLst>
              </p:cNvPr>
              <p:cNvGrpSpPr>
                <a:grpSpLocks/>
              </p:cNvGrpSpPr>
              <p:nvPr/>
            </p:nvGrpSpPr>
            <p:grpSpPr bwMode="auto">
              <a:xfrm>
                <a:off x="912" y="528"/>
                <a:ext cx="576" cy="477"/>
                <a:chOff x="912" y="816"/>
                <a:chExt cx="576" cy="583"/>
              </a:xfrm>
            </p:grpSpPr>
            <p:sp>
              <p:nvSpPr>
                <p:cNvPr id="176184" name="Oval 3">
                  <a:extLst>
                    <a:ext uri="{FF2B5EF4-FFF2-40B4-BE49-F238E27FC236}">
                      <a16:creationId xmlns:a16="http://schemas.microsoft.com/office/drawing/2014/main" id="{AF98D6C6-E1CD-4E10-AA2C-B3C3D293187E}"/>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85" name="Text Box 4">
                  <a:extLst>
                    <a:ext uri="{FF2B5EF4-FFF2-40B4-BE49-F238E27FC236}">
                      <a16:creationId xmlns:a16="http://schemas.microsoft.com/office/drawing/2014/main" id="{26135E8B-40B3-4A6C-8AED-AF72B7433825}"/>
                    </a:ext>
                  </a:extLst>
                </p:cNvPr>
                <p:cNvSpPr txBox="1">
                  <a:spLocks noChangeArrowheads="1"/>
                </p:cNvSpPr>
                <p:nvPr/>
              </p:nvSpPr>
              <p:spPr bwMode="auto">
                <a:xfrm>
                  <a:off x="1057" y="914"/>
                  <a:ext cx="43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1</a:t>
                  </a:r>
                </a:p>
              </p:txBody>
            </p:sp>
          </p:grpSp>
          <p:grpSp>
            <p:nvGrpSpPr>
              <p:cNvPr id="176162" name="Group 6">
                <a:extLst>
                  <a:ext uri="{FF2B5EF4-FFF2-40B4-BE49-F238E27FC236}">
                    <a16:creationId xmlns:a16="http://schemas.microsoft.com/office/drawing/2014/main" id="{1DD8DA1E-5D5C-48A6-B9E0-67A300B13600}"/>
                  </a:ext>
                </a:extLst>
              </p:cNvPr>
              <p:cNvGrpSpPr>
                <a:grpSpLocks/>
              </p:cNvGrpSpPr>
              <p:nvPr/>
            </p:nvGrpSpPr>
            <p:grpSpPr bwMode="auto">
              <a:xfrm>
                <a:off x="288" y="1392"/>
                <a:ext cx="576" cy="473"/>
                <a:chOff x="912" y="816"/>
                <a:chExt cx="576" cy="578"/>
              </a:xfrm>
            </p:grpSpPr>
            <p:sp>
              <p:nvSpPr>
                <p:cNvPr id="176182" name="Oval 7">
                  <a:extLst>
                    <a:ext uri="{FF2B5EF4-FFF2-40B4-BE49-F238E27FC236}">
                      <a16:creationId xmlns:a16="http://schemas.microsoft.com/office/drawing/2014/main" id="{7AF04E1A-39C4-459A-A485-E2BECFA60255}"/>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83" name="Text Box 8">
                  <a:extLst>
                    <a:ext uri="{FF2B5EF4-FFF2-40B4-BE49-F238E27FC236}">
                      <a16:creationId xmlns:a16="http://schemas.microsoft.com/office/drawing/2014/main" id="{A29EE23A-C6F0-4CB0-B8C1-FE3F11C8CE45}"/>
                    </a:ext>
                  </a:extLst>
                </p:cNvPr>
                <p:cNvSpPr txBox="1">
                  <a:spLocks noChangeArrowheads="1"/>
                </p:cNvSpPr>
                <p:nvPr/>
              </p:nvSpPr>
              <p:spPr bwMode="auto">
                <a:xfrm>
                  <a:off x="975" y="914"/>
                  <a:ext cx="4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2</a:t>
                  </a:r>
                </a:p>
              </p:txBody>
            </p:sp>
          </p:grpSp>
          <p:grpSp>
            <p:nvGrpSpPr>
              <p:cNvPr id="176163" name="Group 9">
                <a:extLst>
                  <a:ext uri="{FF2B5EF4-FFF2-40B4-BE49-F238E27FC236}">
                    <a16:creationId xmlns:a16="http://schemas.microsoft.com/office/drawing/2014/main" id="{5F23FA36-FE63-42CA-A12C-88F212F5F124}"/>
                  </a:ext>
                </a:extLst>
              </p:cNvPr>
              <p:cNvGrpSpPr>
                <a:grpSpLocks/>
              </p:cNvGrpSpPr>
              <p:nvPr/>
            </p:nvGrpSpPr>
            <p:grpSpPr bwMode="auto">
              <a:xfrm>
                <a:off x="1536" y="1824"/>
                <a:ext cx="576" cy="474"/>
                <a:chOff x="912" y="816"/>
                <a:chExt cx="576" cy="557"/>
              </a:xfrm>
            </p:grpSpPr>
            <p:sp>
              <p:nvSpPr>
                <p:cNvPr id="176180" name="Oval 10">
                  <a:extLst>
                    <a:ext uri="{FF2B5EF4-FFF2-40B4-BE49-F238E27FC236}">
                      <a16:creationId xmlns:a16="http://schemas.microsoft.com/office/drawing/2014/main" id="{1485C253-543B-44C7-8312-B9EFBA91396D}"/>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81" name="Text Box 11">
                  <a:extLst>
                    <a:ext uri="{FF2B5EF4-FFF2-40B4-BE49-F238E27FC236}">
                      <a16:creationId xmlns:a16="http://schemas.microsoft.com/office/drawing/2014/main" id="{F4EC345E-83CD-43BA-ABC2-640C18A1429D}"/>
                    </a:ext>
                  </a:extLst>
                </p:cNvPr>
                <p:cNvSpPr txBox="1">
                  <a:spLocks noChangeArrowheads="1"/>
                </p:cNvSpPr>
                <p:nvPr/>
              </p:nvSpPr>
              <p:spPr bwMode="auto">
                <a:xfrm>
                  <a:off x="1056" y="911"/>
                  <a:ext cx="43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3</a:t>
                  </a:r>
                </a:p>
              </p:txBody>
            </p:sp>
          </p:grpSp>
          <p:grpSp>
            <p:nvGrpSpPr>
              <p:cNvPr id="176164" name="Group 12">
                <a:extLst>
                  <a:ext uri="{FF2B5EF4-FFF2-40B4-BE49-F238E27FC236}">
                    <a16:creationId xmlns:a16="http://schemas.microsoft.com/office/drawing/2014/main" id="{61CD293A-EAD6-4F61-8F0E-4E07625407D6}"/>
                  </a:ext>
                </a:extLst>
              </p:cNvPr>
              <p:cNvGrpSpPr>
                <a:grpSpLocks/>
              </p:cNvGrpSpPr>
              <p:nvPr/>
            </p:nvGrpSpPr>
            <p:grpSpPr bwMode="auto">
              <a:xfrm>
                <a:off x="144" y="2522"/>
                <a:ext cx="624" cy="502"/>
                <a:chOff x="912" y="816"/>
                <a:chExt cx="624" cy="528"/>
              </a:xfrm>
            </p:grpSpPr>
            <p:sp>
              <p:nvSpPr>
                <p:cNvPr id="176178" name="Oval 13">
                  <a:extLst>
                    <a:ext uri="{FF2B5EF4-FFF2-40B4-BE49-F238E27FC236}">
                      <a16:creationId xmlns:a16="http://schemas.microsoft.com/office/drawing/2014/main" id="{821FF9F9-A12D-4B9C-8235-1CF9336FB5BF}"/>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79" name="Text Box 14">
                  <a:extLst>
                    <a:ext uri="{FF2B5EF4-FFF2-40B4-BE49-F238E27FC236}">
                      <a16:creationId xmlns:a16="http://schemas.microsoft.com/office/drawing/2014/main" id="{1F9FC644-1EEE-4C29-8294-EFC52126D436}"/>
                    </a:ext>
                  </a:extLst>
                </p:cNvPr>
                <p:cNvSpPr txBox="1">
                  <a:spLocks noChangeArrowheads="1"/>
                </p:cNvSpPr>
                <p:nvPr/>
              </p:nvSpPr>
              <p:spPr bwMode="auto">
                <a:xfrm>
                  <a:off x="1057" y="912"/>
                  <a:ext cx="479"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4</a:t>
                  </a:r>
                </a:p>
              </p:txBody>
            </p:sp>
          </p:grpSp>
          <p:grpSp>
            <p:nvGrpSpPr>
              <p:cNvPr id="176165" name="Group 15">
                <a:extLst>
                  <a:ext uri="{FF2B5EF4-FFF2-40B4-BE49-F238E27FC236}">
                    <a16:creationId xmlns:a16="http://schemas.microsoft.com/office/drawing/2014/main" id="{ABA94FDD-AEA7-4C97-9EDB-7AFF7B731178}"/>
                  </a:ext>
                </a:extLst>
              </p:cNvPr>
              <p:cNvGrpSpPr>
                <a:grpSpLocks/>
              </p:cNvGrpSpPr>
              <p:nvPr/>
            </p:nvGrpSpPr>
            <p:grpSpPr bwMode="auto">
              <a:xfrm>
                <a:off x="912" y="2352"/>
                <a:ext cx="576" cy="475"/>
                <a:chOff x="912" y="816"/>
                <a:chExt cx="576" cy="555"/>
              </a:xfrm>
            </p:grpSpPr>
            <p:sp>
              <p:nvSpPr>
                <p:cNvPr id="176176" name="Oval 16">
                  <a:extLst>
                    <a:ext uri="{FF2B5EF4-FFF2-40B4-BE49-F238E27FC236}">
                      <a16:creationId xmlns:a16="http://schemas.microsoft.com/office/drawing/2014/main" id="{9998834F-1F0F-4C54-871C-91A7C568AD0A}"/>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77" name="Text Box 17">
                  <a:extLst>
                    <a:ext uri="{FF2B5EF4-FFF2-40B4-BE49-F238E27FC236}">
                      <a16:creationId xmlns:a16="http://schemas.microsoft.com/office/drawing/2014/main" id="{D4E61387-D983-44FD-B090-0C838AE167D1}"/>
                    </a:ext>
                  </a:extLst>
                </p:cNvPr>
                <p:cNvSpPr txBox="1">
                  <a:spLocks noChangeArrowheads="1"/>
                </p:cNvSpPr>
                <p:nvPr/>
              </p:nvSpPr>
              <p:spPr bwMode="auto">
                <a:xfrm>
                  <a:off x="1057" y="912"/>
                  <a:ext cx="431"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5</a:t>
                  </a:r>
                </a:p>
              </p:txBody>
            </p:sp>
          </p:grpSp>
          <p:grpSp>
            <p:nvGrpSpPr>
              <p:cNvPr id="176166" name="Group 18">
                <a:extLst>
                  <a:ext uri="{FF2B5EF4-FFF2-40B4-BE49-F238E27FC236}">
                    <a16:creationId xmlns:a16="http://schemas.microsoft.com/office/drawing/2014/main" id="{F8FEBC95-35B8-40CE-AABC-11F8487C2A77}"/>
                  </a:ext>
                </a:extLst>
              </p:cNvPr>
              <p:cNvGrpSpPr>
                <a:grpSpLocks/>
              </p:cNvGrpSpPr>
              <p:nvPr/>
            </p:nvGrpSpPr>
            <p:grpSpPr bwMode="auto">
              <a:xfrm>
                <a:off x="1008" y="3648"/>
                <a:ext cx="576" cy="472"/>
                <a:chOff x="912" y="816"/>
                <a:chExt cx="576" cy="577"/>
              </a:xfrm>
            </p:grpSpPr>
            <p:sp>
              <p:nvSpPr>
                <p:cNvPr id="176174" name="Oval 19">
                  <a:extLst>
                    <a:ext uri="{FF2B5EF4-FFF2-40B4-BE49-F238E27FC236}">
                      <a16:creationId xmlns:a16="http://schemas.microsoft.com/office/drawing/2014/main" id="{A41F8A15-4519-4E59-BF2E-E4C0462C1B58}"/>
                    </a:ext>
                  </a:extLst>
                </p:cNvPr>
                <p:cNvSpPr>
                  <a:spLocks noChangeArrowheads="1"/>
                </p:cNvSpPr>
                <p:nvPr/>
              </p:nvSpPr>
              <p:spPr bwMode="auto">
                <a:xfrm>
                  <a:off x="912" y="816"/>
                  <a:ext cx="576" cy="528"/>
                </a:xfrm>
                <a:prstGeom prst="ellipse">
                  <a:avLst/>
                </a:prstGeom>
                <a:solidFill>
                  <a:srgbClr val="333399"/>
                </a:solidFill>
                <a:ln w="2857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75" name="Text Box 20">
                  <a:extLst>
                    <a:ext uri="{FF2B5EF4-FFF2-40B4-BE49-F238E27FC236}">
                      <a16:creationId xmlns:a16="http://schemas.microsoft.com/office/drawing/2014/main" id="{2F113330-D67F-4AFF-A168-9197B95EB174}"/>
                    </a:ext>
                  </a:extLst>
                </p:cNvPr>
                <p:cNvSpPr txBox="1">
                  <a:spLocks noChangeArrowheads="1"/>
                </p:cNvSpPr>
                <p:nvPr/>
              </p:nvSpPr>
              <p:spPr bwMode="auto">
                <a:xfrm>
                  <a:off x="980" y="913"/>
                  <a:ext cx="47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a:solidFill>
                        <a:schemeClr val="bg1"/>
                      </a:solidFill>
                    </a:rPr>
                    <a:t>S</a:t>
                  </a:r>
                  <a:r>
                    <a:rPr lang="en-US" altLang="zh-CN" sz="1800" b="1">
                      <a:solidFill>
                        <a:schemeClr val="bg1"/>
                      </a:solidFill>
                    </a:rPr>
                    <a:t>6</a:t>
                  </a:r>
                </a:p>
              </p:txBody>
            </p:sp>
          </p:grpSp>
          <p:sp>
            <p:nvSpPr>
              <p:cNvPr id="176167" name="Line 25">
                <a:extLst>
                  <a:ext uri="{FF2B5EF4-FFF2-40B4-BE49-F238E27FC236}">
                    <a16:creationId xmlns:a16="http://schemas.microsoft.com/office/drawing/2014/main" id="{744E66AA-3E70-4C8A-AD44-4F6BCE76B9AE}"/>
                  </a:ext>
                </a:extLst>
              </p:cNvPr>
              <p:cNvSpPr>
                <a:spLocks noChangeShapeType="1"/>
              </p:cNvSpPr>
              <p:nvPr/>
            </p:nvSpPr>
            <p:spPr bwMode="auto">
              <a:xfrm flipH="1">
                <a:off x="624" y="864"/>
                <a:ext cx="336" cy="52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8" name="Line 26">
                <a:extLst>
                  <a:ext uri="{FF2B5EF4-FFF2-40B4-BE49-F238E27FC236}">
                    <a16:creationId xmlns:a16="http://schemas.microsoft.com/office/drawing/2014/main" id="{5EC28B41-31E1-4F69-9FC5-EC52BB3B2CB2}"/>
                  </a:ext>
                </a:extLst>
              </p:cNvPr>
              <p:cNvSpPr>
                <a:spLocks noChangeShapeType="1"/>
              </p:cNvSpPr>
              <p:nvPr/>
            </p:nvSpPr>
            <p:spPr bwMode="auto">
              <a:xfrm flipH="1">
                <a:off x="432" y="1872"/>
                <a:ext cx="96" cy="6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9" name="Line 27">
                <a:extLst>
                  <a:ext uri="{FF2B5EF4-FFF2-40B4-BE49-F238E27FC236}">
                    <a16:creationId xmlns:a16="http://schemas.microsoft.com/office/drawing/2014/main" id="{CDFFC604-FF6B-4868-B49A-5FF7CF66F415}"/>
                  </a:ext>
                </a:extLst>
              </p:cNvPr>
              <p:cNvSpPr>
                <a:spLocks noChangeShapeType="1"/>
              </p:cNvSpPr>
              <p:nvPr/>
            </p:nvSpPr>
            <p:spPr bwMode="auto">
              <a:xfrm>
                <a:off x="768" y="1776"/>
                <a:ext cx="288" cy="57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0" name="Line 28">
                <a:extLst>
                  <a:ext uri="{FF2B5EF4-FFF2-40B4-BE49-F238E27FC236}">
                    <a16:creationId xmlns:a16="http://schemas.microsoft.com/office/drawing/2014/main" id="{3C2C3697-355C-43E2-8BDE-1C66315CE139}"/>
                  </a:ext>
                </a:extLst>
              </p:cNvPr>
              <p:cNvSpPr>
                <a:spLocks noChangeShapeType="1"/>
              </p:cNvSpPr>
              <p:nvPr/>
            </p:nvSpPr>
            <p:spPr bwMode="auto">
              <a:xfrm>
                <a:off x="1392" y="960"/>
                <a:ext cx="432" cy="8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1" name="Line 29">
                <a:extLst>
                  <a:ext uri="{FF2B5EF4-FFF2-40B4-BE49-F238E27FC236}">
                    <a16:creationId xmlns:a16="http://schemas.microsoft.com/office/drawing/2014/main" id="{9903E042-6BF5-45C1-9ED6-3C7E5471EAB1}"/>
                  </a:ext>
                </a:extLst>
              </p:cNvPr>
              <p:cNvSpPr>
                <a:spLocks noChangeShapeType="1"/>
              </p:cNvSpPr>
              <p:nvPr/>
            </p:nvSpPr>
            <p:spPr bwMode="auto">
              <a:xfrm flipH="1">
                <a:off x="1440" y="2273"/>
                <a:ext cx="432" cy="142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2" name="Line 30">
                <a:extLst>
                  <a:ext uri="{FF2B5EF4-FFF2-40B4-BE49-F238E27FC236}">
                    <a16:creationId xmlns:a16="http://schemas.microsoft.com/office/drawing/2014/main" id="{8FEC0601-D8F0-4427-8570-8A4F0A11F77E}"/>
                  </a:ext>
                </a:extLst>
              </p:cNvPr>
              <p:cNvSpPr>
                <a:spLocks noChangeShapeType="1"/>
              </p:cNvSpPr>
              <p:nvPr/>
            </p:nvSpPr>
            <p:spPr bwMode="auto">
              <a:xfrm flipH="1">
                <a:off x="1248" y="2832"/>
                <a:ext cx="48" cy="81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3" name="Line 31">
                <a:extLst>
                  <a:ext uri="{FF2B5EF4-FFF2-40B4-BE49-F238E27FC236}">
                    <a16:creationId xmlns:a16="http://schemas.microsoft.com/office/drawing/2014/main" id="{A8D71514-0706-4E7A-813D-5E72A7509374}"/>
                  </a:ext>
                </a:extLst>
              </p:cNvPr>
              <p:cNvSpPr>
                <a:spLocks noChangeShapeType="1"/>
              </p:cNvSpPr>
              <p:nvPr/>
            </p:nvSpPr>
            <p:spPr bwMode="auto">
              <a:xfrm>
                <a:off x="528" y="3024"/>
                <a:ext cx="528" cy="72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6154" name="Rectangle 37">
              <a:extLst>
                <a:ext uri="{FF2B5EF4-FFF2-40B4-BE49-F238E27FC236}">
                  <a16:creationId xmlns:a16="http://schemas.microsoft.com/office/drawing/2014/main" id="{12A74DE6-5F6A-46ED-9A1B-2F9910DCA55E}"/>
                </a:ext>
              </a:extLst>
            </p:cNvPr>
            <p:cNvSpPr>
              <a:spLocks noChangeArrowheads="1"/>
            </p:cNvSpPr>
            <p:nvPr/>
          </p:nvSpPr>
          <p:spPr bwMode="auto">
            <a:xfrm>
              <a:off x="960" y="864"/>
              <a:ext cx="28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a</a:t>
              </a:r>
            </a:p>
          </p:txBody>
        </p:sp>
        <p:sp>
          <p:nvSpPr>
            <p:cNvPr id="176155" name="Rectangle 39">
              <a:extLst>
                <a:ext uri="{FF2B5EF4-FFF2-40B4-BE49-F238E27FC236}">
                  <a16:creationId xmlns:a16="http://schemas.microsoft.com/office/drawing/2014/main" id="{89BC70FC-1548-4360-B11C-B333CEB64C49}"/>
                </a:ext>
              </a:extLst>
            </p:cNvPr>
            <p:cNvSpPr>
              <a:spLocks noChangeArrowheads="1"/>
            </p:cNvSpPr>
            <p:nvPr/>
          </p:nvSpPr>
          <p:spPr bwMode="auto">
            <a:xfrm>
              <a:off x="2056" y="1296"/>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b</a:t>
              </a:r>
            </a:p>
          </p:txBody>
        </p:sp>
        <p:sp>
          <p:nvSpPr>
            <p:cNvPr id="176156" name="Rectangle 40">
              <a:extLst>
                <a:ext uri="{FF2B5EF4-FFF2-40B4-BE49-F238E27FC236}">
                  <a16:creationId xmlns:a16="http://schemas.microsoft.com/office/drawing/2014/main" id="{09754087-939F-41A9-ABCE-FF45D771B64E}"/>
                </a:ext>
              </a:extLst>
            </p:cNvPr>
            <p:cNvSpPr>
              <a:spLocks noChangeArrowheads="1"/>
            </p:cNvSpPr>
            <p:nvPr/>
          </p:nvSpPr>
          <p:spPr bwMode="auto">
            <a:xfrm>
              <a:off x="712" y="2064"/>
              <a:ext cx="24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c</a:t>
              </a:r>
            </a:p>
          </p:txBody>
        </p:sp>
        <p:sp>
          <p:nvSpPr>
            <p:cNvPr id="176157" name="Rectangle 41">
              <a:extLst>
                <a:ext uri="{FF2B5EF4-FFF2-40B4-BE49-F238E27FC236}">
                  <a16:creationId xmlns:a16="http://schemas.microsoft.com/office/drawing/2014/main" id="{83E8BD46-3A35-4C8E-A758-0F1D74923AFB}"/>
                </a:ext>
              </a:extLst>
            </p:cNvPr>
            <p:cNvSpPr>
              <a:spLocks noChangeArrowheads="1"/>
            </p:cNvSpPr>
            <p:nvPr/>
          </p:nvSpPr>
          <p:spPr bwMode="auto">
            <a:xfrm>
              <a:off x="1145" y="2064"/>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d</a:t>
              </a:r>
            </a:p>
          </p:txBody>
        </p:sp>
        <p:sp>
          <p:nvSpPr>
            <p:cNvPr id="176158" name="Rectangle 42">
              <a:extLst>
                <a:ext uri="{FF2B5EF4-FFF2-40B4-BE49-F238E27FC236}">
                  <a16:creationId xmlns:a16="http://schemas.microsoft.com/office/drawing/2014/main" id="{6B3C64AF-5BD3-4CDA-946B-12C40C95F52D}"/>
                </a:ext>
              </a:extLst>
            </p:cNvPr>
            <p:cNvSpPr>
              <a:spLocks noChangeArrowheads="1"/>
            </p:cNvSpPr>
            <p:nvPr/>
          </p:nvSpPr>
          <p:spPr bwMode="auto">
            <a:xfrm>
              <a:off x="2064" y="2928"/>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2800">
                  <a:solidFill>
                    <a:srgbClr val="0066FF"/>
                  </a:solidFill>
                </a:rPr>
                <a:t>e</a:t>
              </a:r>
            </a:p>
          </p:txBody>
        </p:sp>
        <p:sp>
          <p:nvSpPr>
            <p:cNvPr id="176159" name="Rectangle 43">
              <a:extLst>
                <a:ext uri="{FF2B5EF4-FFF2-40B4-BE49-F238E27FC236}">
                  <a16:creationId xmlns:a16="http://schemas.microsoft.com/office/drawing/2014/main" id="{0486A535-DFCC-4525-9D08-B1097FB291BC}"/>
                </a:ext>
              </a:extLst>
            </p:cNvPr>
            <p:cNvSpPr>
              <a:spLocks noChangeArrowheads="1"/>
            </p:cNvSpPr>
            <p:nvPr/>
          </p:nvSpPr>
          <p:spPr bwMode="auto">
            <a:xfrm>
              <a:off x="1023" y="3296"/>
              <a:ext cx="1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f</a:t>
              </a:r>
            </a:p>
          </p:txBody>
        </p:sp>
        <p:sp>
          <p:nvSpPr>
            <p:cNvPr id="176160" name="Rectangle 44">
              <a:extLst>
                <a:ext uri="{FF2B5EF4-FFF2-40B4-BE49-F238E27FC236}">
                  <a16:creationId xmlns:a16="http://schemas.microsoft.com/office/drawing/2014/main" id="{83EDBFB5-66F0-481B-94F8-C988EFC9B0CD}"/>
                </a:ext>
              </a:extLst>
            </p:cNvPr>
            <p:cNvSpPr>
              <a:spLocks noChangeArrowheads="1"/>
            </p:cNvSpPr>
            <p:nvPr/>
          </p:nvSpPr>
          <p:spPr bwMode="auto">
            <a:xfrm>
              <a:off x="1481" y="3120"/>
              <a:ext cx="26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2800">
                  <a:solidFill>
                    <a:srgbClr val="0066FF"/>
                  </a:solidFill>
                </a:rPr>
                <a:t>g</a:t>
              </a:r>
            </a:p>
          </p:txBody>
        </p:sp>
      </p:grpSp>
      <p:grpSp>
        <p:nvGrpSpPr>
          <p:cNvPr id="10" name="Group 92">
            <a:extLst>
              <a:ext uri="{FF2B5EF4-FFF2-40B4-BE49-F238E27FC236}">
                <a16:creationId xmlns:a16="http://schemas.microsoft.com/office/drawing/2014/main" id="{01041840-8747-4C6A-A2C2-475F3BC8ECEF}"/>
              </a:ext>
            </a:extLst>
          </p:cNvPr>
          <p:cNvGrpSpPr>
            <a:grpSpLocks/>
          </p:cNvGrpSpPr>
          <p:nvPr/>
        </p:nvGrpSpPr>
        <p:grpSpPr bwMode="auto">
          <a:xfrm>
            <a:off x="3276600" y="838200"/>
            <a:ext cx="5638800" cy="2971800"/>
            <a:chOff x="2064" y="528"/>
            <a:chExt cx="3552" cy="1872"/>
          </a:xfrm>
        </p:grpSpPr>
        <p:sp>
          <p:nvSpPr>
            <p:cNvPr id="176135" name="Rectangle 84">
              <a:extLst>
                <a:ext uri="{FF2B5EF4-FFF2-40B4-BE49-F238E27FC236}">
                  <a16:creationId xmlns:a16="http://schemas.microsoft.com/office/drawing/2014/main" id="{0E3B0631-83DF-4AEC-AD23-7964160DD784}"/>
                </a:ext>
              </a:extLst>
            </p:cNvPr>
            <p:cNvSpPr>
              <a:spLocks noChangeArrowheads="1"/>
            </p:cNvSpPr>
            <p:nvPr/>
          </p:nvSpPr>
          <p:spPr bwMode="auto">
            <a:xfrm>
              <a:off x="2064" y="576"/>
              <a:ext cx="3552" cy="1824"/>
            </a:xfrm>
            <a:prstGeom prst="rect">
              <a:avLst/>
            </a:prstGeom>
            <a:solidFill>
              <a:srgbClr val="333399"/>
            </a:solidFill>
            <a:ln w="38100" cmpd="dbl">
              <a:solidFill>
                <a:schemeClr val="bg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36" name="Oval 62">
              <a:extLst>
                <a:ext uri="{FF2B5EF4-FFF2-40B4-BE49-F238E27FC236}">
                  <a16:creationId xmlns:a16="http://schemas.microsoft.com/office/drawing/2014/main" id="{05A0F109-4D0A-4CC8-B062-78D2D0FBA9D1}"/>
                </a:ext>
              </a:extLst>
            </p:cNvPr>
            <p:cNvSpPr>
              <a:spLocks noChangeArrowheads="1"/>
            </p:cNvSpPr>
            <p:nvPr/>
          </p:nvSpPr>
          <p:spPr bwMode="auto">
            <a:xfrm>
              <a:off x="2160" y="1268"/>
              <a:ext cx="480" cy="370"/>
            </a:xfrm>
            <a:prstGeom prst="ellipse">
              <a:avLst/>
            </a:prstGeom>
            <a:solidFill>
              <a:srgbClr val="333399"/>
            </a:solidFill>
            <a:ln w="952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37" name="Rectangle 57">
              <a:extLst>
                <a:ext uri="{FF2B5EF4-FFF2-40B4-BE49-F238E27FC236}">
                  <a16:creationId xmlns:a16="http://schemas.microsoft.com/office/drawing/2014/main" id="{76DD89B2-B378-46C3-95F5-1BA90A8E7C4B}"/>
                </a:ext>
              </a:extLst>
            </p:cNvPr>
            <p:cNvSpPr>
              <a:spLocks noChangeArrowheads="1"/>
            </p:cNvSpPr>
            <p:nvPr/>
          </p:nvSpPr>
          <p:spPr bwMode="auto">
            <a:xfrm>
              <a:off x="2256" y="1309"/>
              <a:ext cx="3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solidFill>
                    <a:schemeClr val="bg1"/>
                  </a:solidFill>
                </a:rPr>
                <a:t>S</a:t>
              </a:r>
              <a:r>
                <a:rPr lang="en-US" altLang="zh-CN" sz="1800" b="1">
                  <a:solidFill>
                    <a:schemeClr val="bg1"/>
                  </a:solidFill>
                </a:rPr>
                <a:t>1</a:t>
              </a:r>
              <a:endParaRPr lang="zh-CN" altLang="en-US" sz="1800" b="1">
                <a:solidFill>
                  <a:schemeClr val="bg1"/>
                </a:solidFill>
              </a:endParaRPr>
            </a:p>
          </p:txBody>
        </p:sp>
        <p:sp>
          <p:nvSpPr>
            <p:cNvPr id="176138" name="Oval 63">
              <a:extLst>
                <a:ext uri="{FF2B5EF4-FFF2-40B4-BE49-F238E27FC236}">
                  <a16:creationId xmlns:a16="http://schemas.microsoft.com/office/drawing/2014/main" id="{1833856F-BEF7-4777-9610-94E7834C4218}"/>
                </a:ext>
              </a:extLst>
            </p:cNvPr>
            <p:cNvSpPr>
              <a:spLocks noChangeArrowheads="1"/>
            </p:cNvSpPr>
            <p:nvPr/>
          </p:nvSpPr>
          <p:spPr bwMode="auto">
            <a:xfrm>
              <a:off x="3744" y="816"/>
              <a:ext cx="480" cy="370"/>
            </a:xfrm>
            <a:prstGeom prst="ellipse">
              <a:avLst/>
            </a:prstGeom>
            <a:solidFill>
              <a:srgbClr val="333399"/>
            </a:solidFill>
            <a:ln w="952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39" name="Rectangle 58">
              <a:extLst>
                <a:ext uri="{FF2B5EF4-FFF2-40B4-BE49-F238E27FC236}">
                  <a16:creationId xmlns:a16="http://schemas.microsoft.com/office/drawing/2014/main" id="{7FB94756-0843-4D5A-88AC-69751D5D432F}"/>
                </a:ext>
              </a:extLst>
            </p:cNvPr>
            <p:cNvSpPr>
              <a:spLocks noChangeArrowheads="1"/>
            </p:cNvSpPr>
            <p:nvPr/>
          </p:nvSpPr>
          <p:spPr bwMode="auto">
            <a:xfrm>
              <a:off x="3840" y="857"/>
              <a:ext cx="3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a:solidFill>
                    <a:schemeClr val="bg1"/>
                  </a:solidFill>
                </a:rPr>
                <a:t>S</a:t>
              </a:r>
              <a:r>
                <a:rPr lang="en-US" altLang="zh-CN" sz="1800" b="1">
                  <a:solidFill>
                    <a:schemeClr val="bg1"/>
                  </a:solidFill>
                </a:rPr>
                <a:t>2</a:t>
              </a:r>
            </a:p>
          </p:txBody>
        </p:sp>
        <p:sp>
          <p:nvSpPr>
            <p:cNvPr id="176140" name="Oval 64">
              <a:extLst>
                <a:ext uri="{FF2B5EF4-FFF2-40B4-BE49-F238E27FC236}">
                  <a16:creationId xmlns:a16="http://schemas.microsoft.com/office/drawing/2014/main" id="{2F4243F2-CE87-48FC-AE2B-3A4908B2BCF2}"/>
                </a:ext>
              </a:extLst>
            </p:cNvPr>
            <p:cNvSpPr>
              <a:spLocks noChangeArrowheads="1"/>
            </p:cNvSpPr>
            <p:nvPr/>
          </p:nvSpPr>
          <p:spPr bwMode="auto">
            <a:xfrm>
              <a:off x="3792" y="1638"/>
              <a:ext cx="480" cy="370"/>
            </a:xfrm>
            <a:prstGeom prst="ellipse">
              <a:avLst/>
            </a:prstGeom>
            <a:solidFill>
              <a:srgbClr val="333399"/>
            </a:solidFill>
            <a:ln w="9525">
              <a:solidFill>
                <a:schemeClr val="bg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6141" name="Rectangle 59">
              <a:extLst>
                <a:ext uri="{FF2B5EF4-FFF2-40B4-BE49-F238E27FC236}">
                  <a16:creationId xmlns:a16="http://schemas.microsoft.com/office/drawing/2014/main" id="{0184B276-84AB-473A-88F2-91ED9872FC1D}"/>
                </a:ext>
              </a:extLst>
            </p:cNvPr>
            <p:cNvSpPr>
              <a:spLocks noChangeArrowheads="1"/>
            </p:cNvSpPr>
            <p:nvPr/>
          </p:nvSpPr>
          <p:spPr bwMode="auto">
            <a:xfrm>
              <a:off x="3888" y="1679"/>
              <a:ext cx="3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solidFill>
                    <a:schemeClr val="bg1"/>
                  </a:solidFill>
                </a:rPr>
                <a:t>S</a:t>
              </a:r>
              <a:r>
                <a:rPr lang="en-US" altLang="zh-CN" sz="1800" b="1">
                  <a:solidFill>
                    <a:schemeClr val="bg1"/>
                  </a:solidFill>
                </a:rPr>
                <a:t>3</a:t>
              </a:r>
              <a:endParaRPr lang="zh-CN" altLang="en-US" sz="1800" b="1">
                <a:solidFill>
                  <a:schemeClr val="bg1"/>
                </a:solidFill>
              </a:endParaRPr>
            </a:p>
          </p:txBody>
        </p:sp>
        <p:sp>
          <p:nvSpPr>
            <p:cNvPr id="176142" name="Line 68">
              <a:extLst>
                <a:ext uri="{FF2B5EF4-FFF2-40B4-BE49-F238E27FC236}">
                  <a16:creationId xmlns:a16="http://schemas.microsoft.com/office/drawing/2014/main" id="{1B9773E9-8390-4030-9026-E43DDB6FAA0D}"/>
                </a:ext>
              </a:extLst>
            </p:cNvPr>
            <p:cNvSpPr>
              <a:spLocks noChangeShapeType="1"/>
            </p:cNvSpPr>
            <p:nvPr/>
          </p:nvSpPr>
          <p:spPr bwMode="auto">
            <a:xfrm flipV="1">
              <a:off x="2640" y="1056"/>
              <a:ext cx="1056" cy="29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3" name="Line 70">
              <a:extLst>
                <a:ext uri="{FF2B5EF4-FFF2-40B4-BE49-F238E27FC236}">
                  <a16:creationId xmlns:a16="http://schemas.microsoft.com/office/drawing/2014/main" id="{CEA47307-EA93-4841-A2E3-C5B15F1CE6B5}"/>
                </a:ext>
              </a:extLst>
            </p:cNvPr>
            <p:cNvSpPr>
              <a:spLocks noChangeShapeType="1"/>
            </p:cNvSpPr>
            <p:nvPr/>
          </p:nvSpPr>
          <p:spPr bwMode="auto">
            <a:xfrm>
              <a:off x="2640" y="1556"/>
              <a:ext cx="1152" cy="26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4" name="Rectangle 72">
              <a:extLst>
                <a:ext uri="{FF2B5EF4-FFF2-40B4-BE49-F238E27FC236}">
                  <a16:creationId xmlns:a16="http://schemas.microsoft.com/office/drawing/2014/main" id="{F2D7309D-6445-4778-A55E-9519FE9444E9}"/>
                </a:ext>
              </a:extLst>
            </p:cNvPr>
            <p:cNvSpPr>
              <a:spLocks noChangeArrowheads="1"/>
            </p:cNvSpPr>
            <p:nvPr/>
          </p:nvSpPr>
          <p:spPr bwMode="auto">
            <a:xfrm>
              <a:off x="2880" y="1268"/>
              <a:ext cx="2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99FF33"/>
                  </a:solidFill>
                </a:rPr>
                <a:t>a</a:t>
              </a:r>
              <a:r>
                <a:rPr lang="zh-CN" altLang="en-US" sz="1800">
                  <a:solidFill>
                    <a:srgbClr val="99FF33"/>
                  </a:solidFill>
                </a:rPr>
                <a:t>为</a:t>
              </a:r>
              <a:r>
                <a:rPr lang="en-US" altLang="zh-CN" sz="1800">
                  <a:solidFill>
                    <a:srgbClr val="99FF33"/>
                  </a:solidFill>
                </a:rPr>
                <a:t>S2</a:t>
              </a:r>
              <a:r>
                <a:rPr lang="zh-CN" altLang="en-US" sz="1800">
                  <a:solidFill>
                    <a:srgbClr val="99FF33"/>
                  </a:solidFill>
                </a:rPr>
                <a:t>的私用信号量，初值为0</a:t>
              </a:r>
            </a:p>
          </p:txBody>
        </p:sp>
        <p:sp>
          <p:nvSpPr>
            <p:cNvPr id="176145" name="Rectangle 73">
              <a:extLst>
                <a:ext uri="{FF2B5EF4-FFF2-40B4-BE49-F238E27FC236}">
                  <a16:creationId xmlns:a16="http://schemas.microsoft.com/office/drawing/2014/main" id="{08E7C5EF-F6DD-4675-B199-DD5C78104E21}"/>
                </a:ext>
              </a:extLst>
            </p:cNvPr>
            <p:cNvSpPr>
              <a:spLocks noChangeArrowheads="1"/>
            </p:cNvSpPr>
            <p:nvPr/>
          </p:nvSpPr>
          <p:spPr bwMode="auto">
            <a:xfrm>
              <a:off x="2784" y="1967"/>
              <a:ext cx="27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rgbClr val="99FF33"/>
                  </a:solidFill>
                </a:rPr>
                <a:t>b</a:t>
              </a:r>
              <a:r>
                <a:rPr lang="zh-CN" altLang="en-US" sz="1800">
                  <a:solidFill>
                    <a:srgbClr val="99FF33"/>
                  </a:solidFill>
                </a:rPr>
                <a:t>为</a:t>
              </a:r>
              <a:r>
                <a:rPr lang="en-US" altLang="zh-CN" sz="1800">
                  <a:solidFill>
                    <a:srgbClr val="99FF33"/>
                  </a:solidFill>
                </a:rPr>
                <a:t>S3</a:t>
              </a:r>
              <a:r>
                <a:rPr lang="zh-CN" altLang="en-US" sz="1800">
                  <a:solidFill>
                    <a:srgbClr val="99FF33"/>
                  </a:solidFill>
                </a:rPr>
                <a:t>的私用信号量</a:t>
              </a:r>
              <a:r>
                <a:rPr lang="en-US" altLang="zh-CN" sz="1800">
                  <a:solidFill>
                    <a:srgbClr val="99FF33"/>
                  </a:solidFill>
                </a:rPr>
                <a:t>，</a:t>
              </a:r>
              <a:r>
                <a:rPr lang="zh-CN" altLang="en-US" sz="1800">
                  <a:solidFill>
                    <a:srgbClr val="99FF33"/>
                  </a:solidFill>
                </a:rPr>
                <a:t>初值为0</a:t>
              </a:r>
              <a:endParaRPr lang="en-US" altLang="zh-CN" sz="1800">
                <a:solidFill>
                  <a:srgbClr val="99FF33"/>
                </a:solidFill>
              </a:endParaRPr>
            </a:p>
          </p:txBody>
        </p:sp>
        <p:sp>
          <p:nvSpPr>
            <p:cNvPr id="176146" name="Line 75">
              <a:extLst>
                <a:ext uri="{FF2B5EF4-FFF2-40B4-BE49-F238E27FC236}">
                  <a16:creationId xmlns:a16="http://schemas.microsoft.com/office/drawing/2014/main" id="{D6E2612A-A38B-43C5-BFB5-A87564325DD7}"/>
                </a:ext>
              </a:extLst>
            </p:cNvPr>
            <p:cNvSpPr>
              <a:spLocks noChangeShapeType="1"/>
            </p:cNvSpPr>
            <p:nvPr/>
          </p:nvSpPr>
          <p:spPr bwMode="auto">
            <a:xfrm flipV="1">
              <a:off x="4224" y="734"/>
              <a:ext cx="528" cy="164"/>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7" name="Line 76">
              <a:extLst>
                <a:ext uri="{FF2B5EF4-FFF2-40B4-BE49-F238E27FC236}">
                  <a16:creationId xmlns:a16="http://schemas.microsoft.com/office/drawing/2014/main" id="{7DF2F522-39EB-4B6B-B8E9-C554512531E8}"/>
                </a:ext>
              </a:extLst>
            </p:cNvPr>
            <p:cNvSpPr>
              <a:spLocks noChangeShapeType="1"/>
            </p:cNvSpPr>
            <p:nvPr/>
          </p:nvSpPr>
          <p:spPr bwMode="auto">
            <a:xfrm>
              <a:off x="4224" y="1062"/>
              <a:ext cx="672" cy="8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8" name="Line 77">
              <a:extLst>
                <a:ext uri="{FF2B5EF4-FFF2-40B4-BE49-F238E27FC236}">
                  <a16:creationId xmlns:a16="http://schemas.microsoft.com/office/drawing/2014/main" id="{6D165A82-DEBE-4773-BEAD-A6B6E2C55B1D}"/>
                </a:ext>
              </a:extLst>
            </p:cNvPr>
            <p:cNvSpPr>
              <a:spLocks noChangeShapeType="1"/>
            </p:cNvSpPr>
            <p:nvPr/>
          </p:nvSpPr>
          <p:spPr bwMode="auto">
            <a:xfrm>
              <a:off x="4272" y="1844"/>
              <a:ext cx="480"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9" name="Rectangle 78">
              <a:extLst>
                <a:ext uri="{FF2B5EF4-FFF2-40B4-BE49-F238E27FC236}">
                  <a16:creationId xmlns:a16="http://schemas.microsoft.com/office/drawing/2014/main" id="{62D66195-06CB-44F3-A7E8-6604D09DA920}"/>
                </a:ext>
              </a:extLst>
            </p:cNvPr>
            <p:cNvSpPr>
              <a:spLocks noChangeArrowheads="1"/>
            </p:cNvSpPr>
            <p:nvPr/>
          </p:nvSpPr>
          <p:spPr bwMode="auto">
            <a:xfrm>
              <a:off x="4224" y="528"/>
              <a:ext cx="1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chemeClr val="bg1"/>
                  </a:solidFill>
                </a:rPr>
                <a:t>c</a:t>
              </a:r>
              <a:endParaRPr lang="zh-CN" altLang="en-US" sz="2800">
                <a:solidFill>
                  <a:schemeClr val="bg1"/>
                </a:solidFill>
              </a:endParaRPr>
            </a:p>
          </p:txBody>
        </p:sp>
        <p:sp>
          <p:nvSpPr>
            <p:cNvPr id="176150" name="Rectangle 79">
              <a:extLst>
                <a:ext uri="{FF2B5EF4-FFF2-40B4-BE49-F238E27FC236}">
                  <a16:creationId xmlns:a16="http://schemas.microsoft.com/office/drawing/2014/main" id="{9027B5FE-0B9F-494D-9F96-F5F719EAF051}"/>
                </a:ext>
              </a:extLst>
            </p:cNvPr>
            <p:cNvSpPr>
              <a:spLocks noChangeArrowheads="1"/>
            </p:cNvSpPr>
            <p:nvPr/>
          </p:nvSpPr>
          <p:spPr bwMode="auto">
            <a:xfrm>
              <a:off x="4560" y="8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chemeClr val="bg1"/>
                  </a:solidFill>
                </a:rPr>
                <a:t>d</a:t>
              </a:r>
              <a:endParaRPr lang="zh-CN" altLang="en-US" sz="2800">
                <a:solidFill>
                  <a:schemeClr val="bg1"/>
                </a:solidFill>
              </a:endParaRPr>
            </a:p>
          </p:txBody>
        </p:sp>
        <p:sp>
          <p:nvSpPr>
            <p:cNvPr id="176151" name="Rectangle 80">
              <a:extLst>
                <a:ext uri="{FF2B5EF4-FFF2-40B4-BE49-F238E27FC236}">
                  <a16:creationId xmlns:a16="http://schemas.microsoft.com/office/drawing/2014/main" id="{60CAEE09-7983-4D39-8364-5EB7071820CC}"/>
                </a:ext>
              </a:extLst>
            </p:cNvPr>
            <p:cNvSpPr>
              <a:spLocks noChangeArrowheads="1"/>
            </p:cNvSpPr>
            <p:nvPr/>
          </p:nvSpPr>
          <p:spPr bwMode="auto">
            <a:xfrm>
              <a:off x="4506" y="155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a:solidFill>
                    <a:schemeClr val="bg1"/>
                  </a:solidFill>
                </a:rPr>
                <a:t>e</a:t>
              </a:r>
              <a:endParaRPr lang="zh-CN" altLang="en-US" sz="2800">
                <a:solidFill>
                  <a:schemeClr val="bg1"/>
                </a:solidFill>
              </a:endParaRPr>
            </a:p>
          </p:txBody>
        </p:sp>
        <p:sp>
          <p:nvSpPr>
            <p:cNvPr id="176152" name="Text Box 83">
              <a:extLst>
                <a:ext uri="{FF2B5EF4-FFF2-40B4-BE49-F238E27FC236}">
                  <a16:creationId xmlns:a16="http://schemas.microsoft.com/office/drawing/2014/main" id="{29BF1A93-EC46-44D1-9EE6-CB7F4FC2AF4A}"/>
                </a:ext>
              </a:extLst>
            </p:cNvPr>
            <p:cNvSpPr txBox="1">
              <a:spLocks noChangeArrowheads="1"/>
            </p:cNvSpPr>
            <p:nvPr/>
          </p:nvSpPr>
          <p:spPr bwMode="auto">
            <a:xfrm>
              <a:off x="2112" y="57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chemeClr val="bg1"/>
                  </a:solidFill>
                </a:rPr>
                <a:t>设想：</a:t>
              </a:r>
            </a:p>
          </p:txBody>
        </p:sp>
      </p:grpSp>
      <p:sp>
        <p:nvSpPr>
          <p:cNvPr id="62" name="Text Box 3">
            <a:extLst>
              <a:ext uri="{FF2B5EF4-FFF2-40B4-BE49-F238E27FC236}">
                <a16:creationId xmlns:a16="http://schemas.microsoft.com/office/drawing/2014/main" id="{81833CE5-49BF-4610-856B-2D9A7C323D7D}"/>
              </a:ext>
            </a:extLst>
          </p:cNvPr>
          <p:cNvSpPr txBox="1">
            <a:spLocks noChangeArrowheads="1"/>
          </p:cNvSpPr>
          <p:nvPr/>
        </p:nvSpPr>
        <p:spPr bwMode="auto">
          <a:xfrm>
            <a:off x="2822575" y="3716338"/>
            <a:ext cx="61023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en-US" altLang="zh-CN" sz="1800" b="1">
              <a:latin typeface="Helvetica" panose="020B0604020202020204" pitchFamily="34" charset="0"/>
            </a:endParaRPr>
          </a:p>
          <a:p>
            <a:pPr>
              <a:spcBef>
                <a:spcPct val="0"/>
              </a:spcBef>
              <a:buClrTx/>
              <a:buSzTx/>
              <a:buFontTx/>
              <a:buNone/>
            </a:pPr>
            <a:endParaRPr lang="en-US" altLang="zh-CN" sz="1800" b="1">
              <a:latin typeface="Helvetica" panose="020B0604020202020204" pitchFamily="34" charset="0"/>
            </a:endParaRPr>
          </a:p>
          <a:p>
            <a:pPr>
              <a:spcBef>
                <a:spcPct val="0"/>
              </a:spcBef>
              <a:buClrTx/>
              <a:buSzTx/>
              <a:buFontTx/>
              <a:buNone/>
            </a:pPr>
            <a:endParaRPr lang="en-US" altLang="zh-CN" sz="1800" b="1">
              <a:latin typeface="Helvetica" panose="020B0604020202020204" pitchFamily="34" charset="0"/>
            </a:endParaRPr>
          </a:p>
          <a:p>
            <a:pPr>
              <a:spcBef>
                <a:spcPct val="0"/>
              </a:spcBef>
              <a:buClrTx/>
              <a:buSzTx/>
              <a:buFontTx/>
              <a:buNone/>
            </a:pPr>
            <a:r>
              <a:rPr lang="en-US" altLang="zh-CN" sz="1800" b="1">
                <a:latin typeface="Helvetica" panose="020B0604020202020204" pitchFamily="34" charset="0"/>
              </a:rPr>
              <a:t>       begin S1; signal(a); signal(b); end;</a:t>
            </a:r>
          </a:p>
          <a:p>
            <a:pPr>
              <a:spcBef>
                <a:spcPct val="0"/>
              </a:spcBef>
              <a:buClrTx/>
              <a:buSzTx/>
              <a:buFontTx/>
              <a:buNone/>
            </a:pPr>
            <a:r>
              <a:rPr lang="en-US" altLang="zh-CN" sz="1800" b="1">
                <a:latin typeface="Helvetica" panose="020B0604020202020204" pitchFamily="34" charset="0"/>
              </a:rPr>
              <a:t>       begin wait(a); S2; signal(c); signal(d); end;</a:t>
            </a:r>
          </a:p>
          <a:p>
            <a:pPr>
              <a:spcBef>
                <a:spcPct val="0"/>
              </a:spcBef>
              <a:buClrTx/>
              <a:buSzTx/>
              <a:buFontTx/>
              <a:buNone/>
            </a:pPr>
            <a:r>
              <a:rPr lang="en-US" altLang="zh-CN" sz="1800" b="1">
                <a:latin typeface="Helvetica" panose="020B0604020202020204" pitchFamily="34" charset="0"/>
              </a:rPr>
              <a:t>       begin wait(b); S3; signal(e); end;</a:t>
            </a:r>
          </a:p>
          <a:p>
            <a:pPr>
              <a:spcBef>
                <a:spcPct val="0"/>
              </a:spcBef>
              <a:buClrTx/>
              <a:buSzTx/>
              <a:buFontTx/>
              <a:buNone/>
            </a:pPr>
            <a:r>
              <a:rPr lang="en-US" altLang="zh-CN" sz="1800" b="1">
                <a:latin typeface="Helvetica" panose="020B0604020202020204" pitchFamily="34" charset="0"/>
              </a:rPr>
              <a:t>       begin wait(c); S4; signal(f); end;</a:t>
            </a:r>
          </a:p>
          <a:p>
            <a:pPr>
              <a:spcBef>
                <a:spcPct val="0"/>
              </a:spcBef>
              <a:buClrTx/>
              <a:buSzTx/>
              <a:buFontTx/>
              <a:buNone/>
            </a:pPr>
            <a:r>
              <a:rPr lang="en-US" altLang="zh-CN" sz="1800" b="1">
                <a:latin typeface="Helvetica" panose="020B0604020202020204" pitchFamily="34" charset="0"/>
              </a:rPr>
              <a:t>       begin wait(d); S5; signal(g); end;</a:t>
            </a:r>
          </a:p>
          <a:p>
            <a:pPr>
              <a:spcBef>
                <a:spcPct val="0"/>
              </a:spcBef>
              <a:buClrTx/>
              <a:buSzTx/>
              <a:buFontTx/>
              <a:buNone/>
            </a:pPr>
            <a:r>
              <a:rPr lang="en-US" altLang="zh-CN" sz="1800" b="1">
                <a:latin typeface="Helvetica" panose="020B0604020202020204" pitchFamily="34" charset="0"/>
              </a:rPr>
              <a:t>       begin wait(e); wait(f); wait(g); S6; end;</a:t>
            </a:r>
          </a:p>
          <a:p>
            <a:pPr>
              <a:spcBef>
                <a:spcPct val="0"/>
              </a:spcBef>
              <a:buClrTx/>
              <a:buSzTx/>
              <a:buFontTx/>
              <a:buNone/>
            </a:pPr>
            <a:endParaRPr lang="en-US" altLang="zh-CN" sz="1800" b="1">
              <a:latin typeface="Helvetica" panose="020B0604020202020204" pitchFamily="34" charset="0"/>
            </a:endParaRPr>
          </a:p>
        </p:txBody>
      </p:sp>
      <p:sp>
        <p:nvSpPr>
          <p:cNvPr id="63" name="Rectangle 18">
            <a:extLst>
              <a:ext uri="{FF2B5EF4-FFF2-40B4-BE49-F238E27FC236}">
                <a16:creationId xmlns:a16="http://schemas.microsoft.com/office/drawing/2014/main" id="{3DF9B30A-54D8-4142-B992-61CD8F9D35B8}"/>
              </a:ext>
            </a:extLst>
          </p:cNvPr>
          <p:cNvSpPr>
            <a:spLocks noChangeArrowheads="1"/>
          </p:cNvSpPr>
          <p:nvPr/>
        </p:nvSpPr>
        <p:spPr bwMode="auto">
          <a:xfrm>
            <a:off x="2822575" y="3662363"/>
            <a:ext cx="69230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2400" b="1">
                <a:latin typeface="Times New Roman" panose="02020603050405020304" pitchFamily="18" charset="0"/>
                <a:ea typeface="仿宋_GB2312" pitchFamily="49" charset="-122"/>
              </a:rPr>
              <a:t>Var a,b,c,d,e,f,g:semaphore:=0,0,0,0,0,0,0,0</a:t>
            </a:r>
            <a:r>
              <a:rPr lang="en-US" altLang="zh-CN" sz="1800" b="1">
                <a:latin typeface="Helvetica" panose="020B0604020202020204" pitchFamily="34" charset="0"/>
              </a:rPr>
              <a:t>;</a:t>
            </a:r>
          </a:p>
          <a:p>
            <a:pPr eaLnBrk="1" hangingPunct="1">
              <a:spcBef>
                <a:spcPct val="0"/>
              </a:spcBef>
              <a:buClrTx/>
              <a:buSzTx/>
              <a:buFontTx/>
              <a:buNone/>
            </a:pPr>
            <a:r>
              <a:rPr lang="en-US" altLang="zh-CN" sz="1800" b="1">
                <a:latin typeface="Helvetica" panose="020B0604020202020204" pitchFamily="34" charset="0"/>
              </a:rPr>
              <a:t>Parbegin</a:t>
            </a: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1800" b="1">
                <a:latin typeface="Helvetica" panose="020B0604020202020204" pitchFamily="34" charset="0"/>
              </a:rPr>
              <a:t>Parend;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 fill="hold"/>
                                        <p:tgtEl>
                                          <p:spTgt spid="10"/>
                                        </p:tgtEl>
                                        <p:attrNameLst>
                                          <p:attrName>ppt_w</p:attrName>
                                        </p:attrNameLst>
                                      </p:cBhvr>
                                      <p:tavLst>
                                        <p:tav tm="0">
                                          <p:val>
                                            <p:fltVal val="0"/>
                                          </p:val>
                                        </p:tav>
                                        <p:tav tm="100000">
                                          <p:val>
                                            <p:strVal val="#ppt_w"/>
                                          </p:val>
                                        </p:tav>
                                      </p:tavLst>
                                    </p:anim>
                                    <p:anim calcmode="lin" valueType="num">
                                      <p:cBhvr>
                                        <p:cTn id="8" dur="1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9"/>
                                          </p:stCondLst>
                                        </p:cTn>
                                        <p:tgtEl>
                                          <p:spTgt spid="6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xEl>
                                              <p:pRg st="3" end="3"/>
                                            </p:txEl>
                                          </p:spTgt>
                                        </p:tgtEl>
                                        <p:attrNameLst>
                                          <p:attrName>style.visibility</p:attrName>
                                        </p:attrNameLst>
                                      </p:cBhvr>
                                      <p:to>
                                        <p:strVal val="visible"/>
                                      </p:to>
                                    </p:set>
                                    <p:animEffect transition="in" filter="wipe(left)">
                                      <p:cBhvr>
                                        <p:cTn id="17" dur="10"/>
                                        <p:tgtEl>
                                          <p:spTgt spid="6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
                                            <p:txEl>
                                              <p:pRg st="4" end="4"/>
                                            </p:txEl>
                                          </p:spTgt>
                                        </p:tgtEl>
                                        <p:attrNameLst>
                                          <p:attrName>style.visibility</p:attrName>
                                        </p:attrNameLst>
                                      </p:cBhvr>
                                      <p:to>
                                        <p:strVal val="visible"/>
                                      </p:to>
                                    </p:set>
                                    <p:animEffect transition="in" filter="wipe(left)">
                                      <p:cBhvr>
                                        <p:cTn id="22" dur="10"/>
                                        <p:tgtEl>
                                          <p:spTgt spid="6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animEffect transition="in" filter="wipe(left)">
                                      <p:cBhvr>
                                        <p:cTn id="27" dur="10"/>
                                        <p:tgtEl>
                                          <p:spTgt spid="6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
                                            <p:txEl>
                                              <p:pRg st="6" end="6"/>
                                            </p:txEl>
                                          </p:spTgt>
                                        </p:tgtEl>
                                        <p:attrNameLst>
                                          <p:attrName>style.visibility</p:attrName>
                                        </p:attrNameLst>
                                      </p:cBhvr>
                                      <p:to>
                                        <p:strVal val="visible"/>
                                      </p:to>
                                    </p:set>
                                    <p:animEffect transition="in" filter="wipe(left)">
                                      <p:cBhvr>
                                        <p:cTn id="32" dur="10"/>
                                        <p:tgtEl>
                                          <p:spTgt spid="6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2">
                                            <p:txEl>
                                              <p:pRg st="7" end="7"/>
                                            </p:txEl>
                                          </p:spTgt>
                                        </p:tgtEl>
                                        <p:attrNameLst>
                                          <p:attrName>style.visibility</p:attrName>
                                        </p:attrNameLst>
                                      </p:cBhvr>
                                      <p:to>
                                        <p:strVal val="visible"/>
                                      </p:to>
                                    </p:set>
                                    <p:animEffect transition="in" filter="wipe(left)">
                                      <p:cBhvr>
                                        <p:cTn id="37" dur="10"/>
                                        <p:tgtEl>
                                          <p:spTgt spid="62">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
                                            <p:txEl>
                                              <p:pRg st="8" end="8"/>
                                            </p:txEl>
                                          </p:spTgt>
                                        </p:tgtEl>
                                        <p:attrNameLst>
                                          <p:attrName>style.visibility</p:attrName>
                                        </p:attrNameLst>
                                      </p:cBhvr>
                                      <p:to>
                                        <p:strVal val="visible"/>
                                      </p:to>
                                    </p:set>
                                    <p:animEffect transition="in" filter="wipe(left)">
                                      <p:cBhvr>
                                        <p:cTn id="42" dur="1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uild="p" autoUpdateAnimBg="0"/>
      <p:bldP spid="63" grpId="0"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AF39B5CD-4E63-4A5D-A150-B6C346EC19E7}"/>
              </a:ext>
            </a:extLst>
          </p:cNvPr>
          <p:cNvSpPr>
            <a:spLocks noGrp="1" noChangeArrowheads="1"/>
          </p:cNvSpPr>
          <p:nvPr>
            <p:ph type="title"/>
          </p:nvPr>
        </p:nvSpPr>
        <p:spPr>
          <a:xfrm>
            <a:off x="158750" y="188913"/>
            <a:ext cx="8229600" cy="620712"/>
          </a:xfrm>
        </p:spPr>
        <p:txBody>
          <a:bodyPr/>
          <a:lstStyle/>
          <a:p>
            <a:pPr algn="l"/>
            <a:r>
              <a:rPr lang="zh-CN" altLang="en-US" sz="3200" b="1" dirty="0">
                <a:ea typeface="仿宋_GB2312" pitchFamily="49" charset="-122"/>
              </a:rPr>
              <a:t>例：用</a:t>
            </a:r>
            <a:r>
              <a:rPr lang="en-US" altLang="zh-CN" sz="3200" b="1" dirty="0">
                <a:ea typeface="仿宋_GB2312" pitchFamily="49" charset="-122"/>
              </a:rPr>
              <a:t>And</a:t>
            </a:r>
            <a:r>
              <a:rPr lang="zh-CN" altLang="en-US" sz="3200" b="1" dirty="0">
                <a:ea typeface="仿宋_GB2312" pitchFamily="49" charset="-122"/>
              </a:rPr>
              <a:t>信号量来描述如下的前趋图</a:t>
            </a:r>
          </a:p>
        </p:txBody>
      </p:sp>
      <p:grpSp>
        <p:nvGrpSpPr>
          <p:cNvPr id="177155" name="Group 4">
            <a:extLst>
              <a:ext uri="{FF2B5EF4-FFF2-40B4-BE49-F238E27FC236}">
                <a16:creationId xmlns:a16="http://schemas.microsoft.com/office/drawing/2014/main" id="{8AE25860-81F8-4FDE-AB04-779DC7E98C42}"/>
              </a:ext>
            </a:extLst>
          </p:cNvPr>
          <p:cNvGrpSpPr>
            <a:grpSpLocks/>
          </p:cNvGrpSpPr>
          <p:nvPr/>
        </p:nvGrpSpPr>
        <p:grpSpPr bwMode="auto">
          <a:xfrm>
            <a:off x="2995613" y="908050"/>
            <a:ext cx="2819400" cy="2441575"/>
            <a:chOff x="1994" y="674"/>
            <a:chExt cx="1575" cy="1525"/>
          </a:xfrm>
        </p:grpSpPr>
        <p:sp>
          <p:nvSpPr>
            <p:cNvPr id="177158" name="Oval 5">
              <a:extLst>
                <a:ext uri="{FF2B5EF4-FFF2-40B4-BE49-F238E27FC236}">
                  <a16:creationId xmlns:a16="http://schemas.microsoft.com/office/drawing/2014/main" id="{557AA12F-8E11-406D-BA8E-C63166580EEC}"/>
                </a:ext>
              </a:extLst>
            </p:cNvPr>
            <p:cNvSpPr>
              <a:spLocks noChangeArrowheads="1"/>
            </p:cNvSpPr>
            <p:nvPr/>
          </p:nvSpPr>
          <p:spPr bwMode="auto">
            <a:xfrm>
              <a:off x="2824" y="674"/>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Helvetica" panose="020B0604020202020204" pitchFamily="34" charset="0"/>
                </a:rPr>
                <a:t>s1</a:t>
              </a:r>
            </a:p>
          </p:txBody>
        </p:sp>
        <p:sp>
          <p:nvSpPr>
            <p:cNvPr id="177159" name="Oval 6">
              <a:extLst>
                <a:ext uri="{FF2B5EF4-FFF2-40B4-BE49-F238E27FC236}">
                  <a16:creationId xmlns:a16="http://schemas.microsoft.com/office/drawing/2014/main" id="{728C9FB5-14ED-46F8-8739-401A4DA4D0DD}"/>
                </a:ext>
              </a:extLst>
            </p:cNvPr>
            <p:cNvSpPr>
              <a:spLocks noChangeArrowheads="1"/>
            </p:cNvSpPr>
            <p:nvPr/>
          </p:nvSpPr>
          <p:spPr bwMode="auto">
            <a:xfrm>
              <a:off x="2374" y="1019"/>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s2</a:t>
              </a:r>
            </a:p>
          </p:txBody>
        </p:sp>
        <p:sp>
          <p:nvSpPr>
            <p:cNvPr id="177160" name="Oval 7">
              <a:extLst>
                <a:ext uri="{FF2B5EF4-FFF2-40B4-BE49-F238E27FC236}">
                  <a16:creationId xmlns:a16="http://schemas.microsoft.com/office/drawing/2014/main" id="{7B295F42-0742-4BFA-935B-0502CC09A5D8}"/>
                </a:ext>
              </a:extLst>
            </p:cNvPr>
            <p:cNvSpPr>
              <a:spLocks noChangeArrowheads="1"/>
            </p:cNvSpPr>
            <p:nvPr/>
          </p:nvSpPr>
          <p:spPr bwMode="auto">
            <a:xfrm>
              <a:off x="1994" y="1374"/>
              <a:ext cx="303" cy="292"/>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s4</a:t>
              </a:r>
            </a:p>
          </p:txBody>
        </p:sp>
        <p:sp>
          <p:nvSpPr>
            <p:cNvPr id="177161" name="Oval 8">
              <a:extLst>
                <a:ext uri="{FF2B5EF4-FFF2-40B4-BE49-F238E27FC236}">
                  <a16:creationId xmlns:a16="http://schemas.microsoft.com/office/drawing/2014/main" id="{03B7F98F-C6DF-408F-BE33-47A1B2884E0D}"/>
                </a:ext>
              </a:extLst>
            </p:cNvPr>
            <p:cNvSpPr>
              <a:spLocks noChangeArrowheads="1"/>
            </p:cNvSpPr>
            <p:nvPr/>
          </p:nvSpPr>
          <p:spPr bwMode="auto">
            <a:xfrm>
              <a:off x="2778" y="1398"/>
              <a:ext cx="302"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a:latin typeface="Helvetica" panose="020B0604020202020204" pitchFamily="34" charset="0"/>
                </a:rPr>
                <a:t>s5</a:t>
              </a:r>
            </a:p>
          </p:txBody>
        </p:sp>
        <p:sp>
          <p:nvSpPr>
            <p:cNvPr id="177162" name="Oval 9">
              <a:extLst>
                <a:ext uri="{FF2B5EF4-FFF2-40B4-BE49-F238E27FC236}">
                  <a16:creationId xmlns:a16="http://schemas.microsoft.com/office/drawing/2014/main" id="{D991F49F-F133-4425-AB87-6494FF6D7F65}"/>
                </a:ext>
              </a:extLst>
            </p:cNvPr>
            <p:cNvSpPr>
              <a:spLocks noChangeArrowheads="1"/>
            </p:cNvSpPr>
            <p:nvPr/>
          </p:nvSpPr>
          <p:spPr bwMode="auto">
            <a:xfrm>
              <a:off x="3266" y="998"/>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s3</a:t>
              </a:r>
            </a:p>
          </p:txBody>
        </p:sp>
        <p:sp>
          <p:nvSpPr>
            <p:cNvPr id="177163" name="Oval 10">
              <a:extLst>
                <a:ext uri="{FF2B5EF4-FFF2-40B4-BE49-F238E27FC236}">
                  <a16:creationId xmlns:a16="http://schemas.microsoft.com/office/drawing/2014/main" id="{EAB33BB9-52B2-4DE9-A795-B655C5BFB835}"/>
                </a:ext>
              </a:extLst>
            </p:cNvPr>
            <p:cNvSpPr>
              <a:spLocks noChangeArrowheads="1"/>
            </p:cNvSpPr>
            <p:nvPr/>
          </p:nvSpPr>
          <p:spPr bwMode="auto">
            <a:xfrm>
              <a:off x="2820" y="1909"/>
              <a:ext cx="303" cy="290"/>
            </a:xfrm>
            <a:prstGeom prst="ellipse">
              <a:avLst/>
            </a:prstGeom>
            <a:solidFill>
              <a:srgbClr val="FFC000"/>
            </a:solidFill>
            <a:ln w="9525">
              <a:solidFill>
                <a:schemeClr val="tx1"/>
              </a:solidFill>
              <a:round/>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2400" b="1" dirty="0">
                  <a:latin typeface="Helvetica" panose="020B0604020202020204" pitchFamily="34" charset="0"/>
                </a:rPr>
                <a:t>s6</a:t>
              </a:r>
            </a:p>
          </p:txBody>
        </p:sp>
        <p:sp>
          <p:nvSpPr>
            <p:cNvPr id="177164" name="Line 11">
              <a:extLst>
                <a:ext uri="{FF2B5EF4-FFF2-40B4-BE49-F238E27FC236}">
                  <a16:creationId xmlns:a16="http://schemas.microsoft.com/office/drawing/2014/main" id="{75055CC3-1016-4BC0-AC7F-F74463550E95}"/>
                </a:ext>
              </a:extLst>
            </p:cNvPr>
            <p:cNvSpPr>
              <a:spLocks noChangeShapeType="1"/>
            </p:cNvSpPr>
            <p:nvPr/>
          </p:nvSpPr>
          <p:spPr bwMode="auto">
            <a:xfrm flipH="1">
              <a:off x="2652" y="897"/>
              <a:ext cx="201" cy="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5" name="Line 12">
              <a:extLst>
                <a:ext uri="{FF2B5EF4-FFF2-40B4-BE49-F238E27FC236}">
                  <a16:creationId xmlns:a16="http://schemas.microsoft.com/office/drawing/2014/main" id="{75D5C90B-67B7-4259-AEB3-45B6EDB67472}"/>
                </a:ext>
              </a:extLst>
            </p:cNvPr>
            <p:cNvSpPr>
              <a:spLocks noChangeShapeType="1"/>
            </p:cNvSpPr>
            <p:nvPr/>
          </p:nvSpPr>
          <p:spPr bwMode="auto">
            <a:xfrm flipH="1">
              <a:off x="2238" y="1286"/>
              <a:ext cx="187" cy="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6" name="Line 13">
              <a:extLst>
                <a:ext uri="{FF2B5EF4-FFF2-40B4-BE49-F238E27FC236}">
                  <a16:creationId xmlns:a16="http://schemas.microsoft.com/office/drawing/2014/main" id="{C95EDCF7-00DA-4C9F-A955-B6DA874D93F2}"/>
                </a:ext>
              </a:extLst>
            </p:cNvPr>
            <p:cNvSpPr>
              <a:spLocks noChangeShapeType="1"/>
            </p:cNvSpPr>
            <p:nvPr/>
          </p:nvSpPr>
          <p:spPr bwMode="auto">
            <a:xfrm>
              <a:off x="3094" y="884"/>
              <a:ext cx="201" cy="1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7" name="Line 14">
              <a:extLst>
                <a:ext uri="{FF2B5EF4-FFF2-40B4-BE49-F238E27FC236}">
                  <a16:creationId xmlns:a16="http://schemas.microsoft.com/office/drawing/2014/main" id="{FBD0ABB2-479F-4A97-8E66-4A76AE3B6B31}"/>
                </a:ext>
              </a:extLst>
            </p:cNvPr>
            <p:cNvSpPr>
              <a:spLocks noChangeShapeType="1"/>
            </p:cNvSpPr>
            <p:nvPr/>
          </p:nvSpPr>
          <p:spPr bwMode="auto">
            <a:xfrm>
              <a:off x="2638" y="1259"/>
              <a:ext cx="201" cy="1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8" name="Line 15">
              <a:extLst>
                <a:ext uri="{FF2B5EF4-FFF2-40B4-BE49-F238E27FC236}">
                  <a16:creationId xmlns:a16="http://schemas.microsoft.com/office/drawing/2014/main" id="{8066FFBF-545E-4D36-92A5-C1244D38B10D}"/>
                </a:ext>
              </a:extLst>
            </p:cNvPr>
            <p:cNvSpPr>
              <a:spLocks noChangeShapeType="1"/>
            </p:cNvSpPr>
            <p:nvPr/>
          </p:nvSpPr>
          <p:spPr bwMode="auto">
            <a:xfrm>
              <a:off x="2276" y="1607"/>
              <a:ext cx="549" cy="3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69" name="Line 16">
              <a:extLst>
                <a:ext uri="{FF2B5EF4-FFF2-40B4-BE49-F238E27FC236}">
                  <a16:creationId xmlns:a16="http://schemas.microsoft.com/office/drawing/2014/main" id="{426C78C9-7F55-4A5C-8433-4D743C2DA61B}"/>
                </a:ext>
              </a:extLst>
            </p:cNvPr>
            <p:cNvSpPr>
              <a:spLocks noChangeShapeType="1"/>
            </p:cNvSpPr>
            <p:nvPr/>
          </p:nvSpPr>
          <p:spPr bwMode="auto">
            <a:xfrm>
              <a:off x="2933" y="1674"/>
              <a:ext cx="27" cy="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70" name="Line 17">
              <a:extLst>
                <a:ext uri="{FF2B5EF4-FFF2-40B4-BE49-F238E27FC236}">
                  <a16:creationId xmlns:a16="http://schemas.microsoft.com/office/drawing/2014/main" id="{C3FFC15B-519B-4C81-A576-CEB5841203E6}"/>
                </a:ext>
              </a:extLst>
            </p:cNvPr>
            <p:cNvSpPr>
              <a:spLocks noChangeShapeType="1"/>
            </p:cNvSpPr>
            <p:nvPr/>
          </p:nvSpPr>
          <p:spPr bwMode="auto">
            <a:xfrm flipH="1">
              <a:off x="3069" y="1313"/>
              <a:ext cx="334" cy="6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1618" name="Rectangle 18">
            <a:extLst>
              <a:ext uri="{FF2B5EF4-FFF2-40B4-BE49-F238E27FC236}">
                <a16:creationId xmlns:a16="http://schemas.microsoft.com/office/drawing/2014/main" id="{174E404D-2475-475B-A981-E801D4248384}"/>
              </a:ext>
            </a:extLst>
          </p:cNvPr>
          <p:cNvSpPr>
            <a:spLocks noChangeArrowheads="1"/>
          </p:cNvSpPr>
          <p:nvPr/>
        </p:nvSpPr>
        <p:spPr bwMode="auto">
          <a:xfrm>
            <a:off x="1692275" y="3230563"/>
            <a:ext cx="69230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2400" b="1">
                <a:latin typeface="Times New Roman" panose="02020603050405020304" pitchFamily="18" charset="0"/>
                <a:ea typeface="仿宋_GB2312" pitchFamily="49" charset="-122"/>
              </a:rPr>
              <a:t>Var a,b,c,d,e,f,g:semaphore:=0,0,0,0,0,0,0,0</a:t>
            </a:r>
            <a:r>
              <a:rPr lang="en-US" altLang="zh-CN" sz="1800" b="1">
                <a:latin typeface="Helvetica" panose="020B0604020202020204" pitchFamily="34" charset="0"/>
              </a:rPr>
              <a:t>;</a:t>
            </a:r>
          </a:p>
          <a:p>
            <a:pPr eaLnBrk="1" hangingPunct="1">
              <a:spcBef>
                <a:spcPct val="0"/>
              </a:spcBef>
              <a:buClrTx/>
              <a:buSzTx/>
              <a:buFontTx/>
              <a:buNone/>
            </a:pPr>
            <a:r>
              <a:rPr lang="en-US" altLang="zh-CN" sz="1800" b="1">
                <a:latin typeface="Helvetica" panose="020B0604020202020204" pitchFamily="34" charset="0"/>
              </a:rPr>
              <a:t>Parbegin</a:t>
            </a: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endParaRPr lang="en-US" altLang="zh-CN" sz="1800" b="1">
              <a:latin typeface="Helvetica" panose="020B0604020202020204" pitchFamily="34" charset="0"/>
            </a:endParaRPr>
          </a:p>
          <a:p>
            <a:pPr eaLnBrk="1" hangingPunct="1">
              <a:spcBef>
                <a:spcPct val="0"/>
              </a:spcBef>
              <a:buClrTx/>
              <a:buSzTx/>
              <a:buFontTx/>
              <a:buNone/>
            </a:pPr>
            <a:r>
              <a:rPr lang="en-US" altLang="zh-CN" sz="1800" b="1">
                <a:latin typeface="Helvetica" panose="020B0604020202020204" pitchFamily="34" charset="0"/>
              </a:rPr>
              <a:t>Parend;</a:t>
            </a:r>
          </a:p>
        </p:txBody>
      </p:sp>
      <p:sp>
        <p:nvSpPr>
          <p:cNvPr id="281603" name="Text Box 3">
            <a:extLst>
              <a:ext uri="{FF2B5EF4-FFF2-40B4-BE49-F238E27FC236}">
                <a16:creationId xmlns:a16="http://schemas.microsoft.com/office/drawing/2014/main" id="{C0BB9F86-97DE-45A7-8325-35BE51D7FC47}"/>
              </a:ext>
            </a:extLst>
          </p:cNvPr>
          <p:cNvSpPr txBox="1">
            <a:spLocks noChangeArrowheads="1"/>
          </p:cNvSpPr>
          <p:nvPr/>
        </p:nvSpPr>
        <p:spPr bwMode="auto">
          <a:xfrm>
            <a:off x="1692275" y="3284538"/>
            <a:ext cx="6102350" cy="2862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en-US" altLang="zh-CN" sz="1800" b="1" dirty="0">
              <a:latin typeface="Helvetica" panose="020B0604020202020204" pitchFamily="34" charset="0"/>
            </a:endParaRPr>
          </a:p>
          <a:p>
            <a:pPr>
              <a:spcBef>
                <a:spcPct val="0"/>
              </a:spcBef>
              <a:buClrTx/>
              <a:buSzTx/>
              <a:buFontTx/>
              <a:buNone/>
            </a:pPr>
            <a:endParaRPr lang="en-US" altLang="zh-CN" sz="1800" b="1" dirty="0">
              <a:latin typeface="Helvetica" panose="020B0604020202020204" pitchFamily="34" charset="0"/>
            </a:endParaRPr>
          </a:p>
          <a:p>
            <a:pPr>
              <a:spcBef>
                <a:spcPct val="0"/>
              </a:spcBef>
              <a:buClrTx/>
              <a:buSzTx/>
              <a:buFontTx/>
              <a:buNone/>
            </a:pPr>
            <a:endParaRPr lang="en-US" altLang="zh-CN" sz="1800" b="1" dirty="0">
              <a:latin typeface="Helvetica" panose="020B0604020202020204" pitchFamily="34" charset="0"/>
            </a:endParaRPr>
          </a:p>
          <a:p>
            <a:pPr>
              <a:spcBef>
                <a:spcPct val="0"/>
              </a:spcBef>
              <a:buClrTx/>
              <a:buSzTx/>
              <a:buFontTx/>
              <a:buNone/>
            </a:pPr>
            <a:r>
              <a:rPr lang="en-US" altLang="zh-CN" sz="1800" b="1" dirty="0">
                <a:latin typeface="Helvetica" panose="020B0604020202020204" pitchFamily="34" charset="0"/>
              </a:rPr>
              <a:t>       begin S1; </a:t>
            </a:r>
            <a:r>
              <a:rPr lang="en-US" altLang="zh-CN" sz="1800" b="1" dirty="0" err="1">
                <a:latin typeface="Helvetica" panose="020B0604020202020204" pitchFamily="34" charset="0"/>
              </a:rPr>
              <a:t>Ssignal</a:t>
            </a:r>
            <a:r>
              <a:rPr lang="en-US" altLang="zh-CN" sz="1800" b="1" dirty="0">
                <a:latin typeface="Helvetica" panose="020B0604020202020204" pitchFamily="34" charset="0"/>
              </a:rPr>
              <a:t>(</a:t>
            </a:r>
            <a:r>
              <a:rPr lang="en-US" altLang="zh-CN" sz="1800" b="1" dirty="0" err="1">
                <a:latin typeface="Helvetica" panose="020B0604020202020204" pitchFamily="34" charset="0"/>
              </a:rPr>
              <a:t>a,b</a:t>
            </a:r>
            <a:r>
              <a:rPr lang="en-US" altLang="zh-CN" sz="1800" b="1" dirty="0">
                <a:latin typeface="Helvetica" panose="020B0604020202020204" pitchFamily="34" charset="0"/>
              </a:rPr>
              <a:t>); end;</a:t>
            </a:r>
          </a:p>
          <a:p>
            <a:pPr>
              <a:spcBef>
                <a:spcPct val="0"/>
              </a:spcBef>
              <a:buClrTx/>
              <a:buSzTx/>
              <a:buFontTx/>
              <a:buNone/>
            </a:pPr>
            <a:r>
              <a:rPr lang="en-US" altLang="zh-CN" sz="1800" b="1" dirty="0">
                <a:latin typeface="Helvetica" panose="020B0604020202020204" pitchFamily="34" charset="0"/>
              </a:rPr>
              <a:t>       begin wait(a); S2; </a:t>
            </a:r>
            <a:r>
              <a:rPr lang="en-US" altLang="zh-CN" sz="1800" b="1" dirty="0" err="1">
                <a:solidFill>
                  <a:srgbClr val="FF0000"/>
                </a:solidFill>
                <a:latin typeface="Helvetica" panose="020B0604020202020204" pitchFamily="34" charset="0"/>
              </a:rPr>
              <a:t>Ssignal</a:t>
            </a:r>
            <a:r>
              <a:rPr lang="en-US" altLang="zh-CN" sz="1800" b="1" dirty="0">
                <a:latin typeface="Helvetica" panose="020B0604020202020204" pitchFamily="34" charset="0"/>
              </a:rPr>
              <a:t>(</a:t>
            </a:r>
            <a:r>
              <a:rPr lang="en-US" altLang="zh-CN" sz="1800" b="1" dirty="0" err="1">
                <a:latin typeface="Helvetica" panose="020B0604020202020204" pitchFamily="34" charset="0"/>
              </a:rPr>
              <a:t>c,d</a:t>
            </a:r>
            <a:r>
              <a:rPr lang="en-US" altLang="zh-CN" sz="1800" b="1" dirty="0">
                <a:latin typeface="Helvetica" panose="020B0604020202020204" pitchFamily="34" charset="0"/>
              </a:rPr>
              <a:t>); end;</a:t>
            </a:r>
          </a:p>
          <a:p>
            <a:pPr>
              <a:spcBef>
                <a:spcPct val="0"/>
              </a:spcBef>
              <a:buClrTx/>
              <a:buSzTx/>
              <a:buFontTx/>
              <a:buNone/>
            </a:pPr>
            <a:r>
              <a:rPr lang="en-US" altLang="zh-CN" sz="1800" b="1" dirty="0">
                <a:latin typeface="Helvetica" panose="020B0604020202020204" pitchFamily="34" charset="0"/>
              </a:rPr>
              <a:t>       begin wait(b); S3; signal(e); end;</a:t>
            </a:r>
          </a:p>
          <a:p>
            <a:pPr>
              <a:spcBef>
                <a:spcPct val="0"/>
              </a:spcBef>
              <a:buClrTx/>
              <a:buSzTx/>
              <a:buFontTx/>
              <a:buNone/>
            </a:pPr>
            <a:r>
              <a:rPr lang="en-US" altLang="zh-CN" sz="1800" b="1" dirty="0">
                <a:latin typeface="Helvetica" panose="020B0604020202020204" pitchFamily="34" charset="0"/>
              </a:rPr>
              <a:t>       begin wait(c); S4; signal(f); end;</a:t>
            </a:r>
          </a:p>
          <a:p>
            <a:pPr>
              <a:spcBef>
                <a:spcPct val="0"/>
              </a:spcBef>
              <a:buClrTx/>
              <a:buSzTx/>
              <a:buFontTx/>
              <a:buNone/>
            </a:pPr>
            <a:r>
              <a:rPr lang="en-US" altLang="zh-CN" sz="1800" b="1" dirty="0">
                <a:latin typeface="Helvetica" panose="020B0604020202020204" pitchFamily="34" charset="0"/>
              </a:rPr>
              <a:t>       begin wait(d); S5; signal(g); end;</a:t>
            </a:r>
          </a:p>
          <a:p>
            <a:pPr>
              <a:spcBef>
                <a:spcPct val="0"/>
              </a:spcBef>
              <a:buClrTx/>
              <a:buSzTx/>
              <a:buFontTx/>
              <a:buNone/>
            </a:pPr>
            <a:r>
              <a:rPr lang="en-US" altLang="zh-CN" sz="1800" b="1" dirty="0">
                <a:latin typeface="Helvetica" panose="020B0604020202020204" pitchFamily="34" charset="0"/>
              </a:rPr>
              <a:t>       begin </a:t>
            </a:r>
            <a:r>
              <a:rPr lang="en-US" altLang="zh-CN" sz="1800" b="1" dirty="0" err="1">
                <a:solidFill>
                  <a:srgbClr val="FF0000"/>
                </a:solidFill>
                <a:latin typeface="Helvetica" panose="020B0604020202020204" pitchFamily="34" charset="0"/>
              </a:rPr>
              <a:t>Swait</a:t>
            </a:r>
            <a:r>
              <a:rPr lang="en-US" altLang="zh-CN" sz="1800" b="1" dirty="0">
                <a:latin typeface="Helvetica" panose="020B0604020202020204" pitchFamily="34" charset="0"/>
              </a:rPr>
              <a:t>(</a:t>
            </a:r>
            <a:r>
              <a:rPr lang="en-US" altLang="zh-CN" sz="1800" b="1" dirty="0" err="1">
                <a:latin typeface="Helvetica" panose="020B0604020202020204" pitchFamily="34" charset="0"/>
              </a:rPr>
              <a:t>e,f,g</a:t>
            </a:r>
            <a:r>
              <a:rPr lang="en-US" altLang="zh-CN" sz="1800" b="1" dirty="0">
                <a:latin typeface="Helvetica" panose="020B0604020202020204" pitchFamily="34" charset="0"/>
              </a:rPr>
              <a:t>); S6; end;</a:t>
            </a:r>
          </a:p>
          <a:p>
            <a:pPr>
              <a:spcBef>
                <a:spcPct val="0"/>
              </a:spcBef>
              <a:buClrTx/>
              <a:buSzTx/>
              <a:buFontTx/>
              <a:buNone/>
            </a:pPr>
            <a:endParaRPr lang="en-US" altLang="zh-CN" sz="1800" b="1" dirty="0">
              <a:latin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81603">
                                            <p:txEl>
                                              <p:pRg st="3" end="3"/>
                                            </p:txEl>
                                          </p:spTgt>
                                        </p:tgtEl>
                                        <p:attrNameLst>
                                          <p:attrName>style.visibility</p:attrName>
                                        </p:attrNameLst>
                                      </p:cBhvr>
                                      <p:to>
                                        <p:strVal val="visible"/>
                                      </p:to>
                                    </p:set>
                                    <p:animEffect transition="in" filter="wipe(left)">
                                      <p:cBhvr>
                                        <p:cTn id="11" dur="500"/>
                                        <p:tgtEl>
                                          <p:spTgt spid="281603">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1603">
                                            <p:txEl>
                                              <p:pRg st="4" end="4"/>
                                            </p:txEl>
                                          </p:spTgt>
                                        </p:tgtEl>
                                        <p:attrNameLst>
                                          <p:attrName>style.visibility</p:attrName>
                                        </p:attrNameLst>
                                      </p:cBhvr>
                                      <p:to>
                                        <p:strVal val="visible"/>
                                      </p:to>
                                    </p:set>
                                    <p:animEffect transition="in" filter="wipe(left)">
                                      <p:cBhvr>
                                        <p:cTn id="16" dur="500"/>
                                        <p:tgtEl>
                                          <p:spTgt spid="28160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1603">
                                            <p:txEl>
                                              <p:pRg st="5" end="5"/>
                                            </p:txEl>
                                          </p:spTgt>
                                        </p:tgtEl>
                                        <p:attrNameLst>
                                          <p:attrName>style.visibility</p:attrName>
                                        </p:attrNameLst>
                                      </p:cBhvr>
                                      <p:to>
                                        <p:strVal val="visible"/>
                                      </p:to>
                                    </p:set>
                                    <p:animEffect transition="in" filter="wipe(left)">
                                      <p:cBhvr>
                                        <p:cTn id="21" dur="500"/>
                                        <p:tgtEl>
                                          <p:spTgt spid="28160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1603">
                                            <p:txEl>
                                              <p:pRg st="6" end="6"/>
                                            </p:txEl>
                                          </p:spTgt>
                                        </p:tgtEl>
                                        <p:attrNameLst>
                                          <p:attrName>style.visibility</p:attrName>
                                        </p:attrNameLst>
                                      </p:cBhvr>
                                      <p:to>
                                        <p:strVal val="visible"/>
                                      </p:to>
                                    </p:set>
                                    <p:animEffect transition="in" filter="wipe(left)">
                                      <p:cBhvr>
                                        <p:cTn id="26" dur="500"/>
                                        <p:tgtEl>
                                          <p:spTgt spid="28160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1603">
                                            <p:txEl>
                                              <p:pRg st="7" end="7"/>
                                            </p:txEl>
                                          </p:spTgt>
                                        </p:tgtEl>
                                        <p:attrNameLst>
                                          <p:attrName>style.visibility</p:attrName>
                                        </p:attrNameLst>
                                      </p:cBhvr>
                                      <p:to>
                                        <p:strVal val="visible"/>
                                      </p:to>
                                    </p:set>
                                    <p:animEffect transition="in" filter="wipe(left)">
                                      <p:cBhvr>
                                        <p:cTn id="31" dur="500"/>
                                        <p:tgtEl>
                                          <p:spTgt spid="281603">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1603">
                                            <p:txEl>
                                              <p:pRg st="8" end="8"/>
                                            </p:txEl>
                                          </p:spTgt>
                                        </p:tgtEl>
                                        <p:attrNameLst>
                                          <p:attrName>style.visibility</p:attrName>
                                        </p:attrNameLst>
                                      </p:cBhvr>
                                      <p:to>
                                        <p:strVal val="visible"/>
                                      </p:to>
                                    </p:set>
                                    <p:animEffect transition="in" filter="wipe(left)">
                                      <p:cBhvr>
                                        <p:cTn id="36" dur="500"/>
                                        <p:tgtEl>
                                          <p:spTgt spid="281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8" grpId="0" autoUpdateAnimBg="0"/>
      <p:bldP spid="281603" grpId="0" uiExpand="1"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06F047-D143-4320-BC40-0A22BE5E473C}"/>
              </a:ext>
            </a:extLst>
          </p:cNvPr>
          <p:cNvSpPr/>
          <p:nvPr/>
        </p:nvSpPr>
        <p:spPr>
          <a:xfrm>
            <a:off x="2999669" y="374511"/>
            <a:ext cx="2954655" cy="646331"/>
          </a:xfrm>
          <a:prstGeom prst="rect">
            <a:avLst/>
          </a:prstGeom>
        </p:spPr>
        <p:txBody>
          <a:bodyPr wrap="none">
            <a:spAutoFit/>
          </a:bodyPr>
          <a:lstStyle/>
          <a:p>
            <a:r>
              <a:rPr lang="zh-CN" altLang="en-US" sz="3600" b="1" dirty="0">
                <a:solidFill>
                  <a:srgbClr val="3EBBF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j-cs"/>
              </a:rPr>
              <a:t>硬件同步机制</a:t>
            </a:r>
            <a:endParaRPr lang="zh-CN" altLang="en-US" dirty="0"/>
          </a:p>
        </p:txBody>
      </p:sp>
      <p:sp>
        <p:nvSpPr>
          <p:cNvPr id="7" name="矩形 6">
            <a:extLst>
              <a:ext uri="{FF2B5EF4-FFF2-40B4-BE49-F238E27FC236}">
                <a16:creationId xmlns:a16="http://schemas.microsoft.com/office/drawing/2014/main" id="{CBD252CD-DA5C-4EF7-9288-AF6839127BF1}"/>
              </a:ext>
            </a:extLst>
          </p:cNvPr>
          <p:cNvSpPr/>
          <p:nvPr/>
        </p:nvSpPr>
        <p:spPr>
          <a:xfrm>
            <a:off x="921774" y="1567724"/>
            <a:ext cx="7787886" cy="4198970"/>
          </a:xfrm>
          <a:prstGeom prst="rect">
            <a:avLst/>
          </a:prstGeom>
        </p:spPr>
        <p:txBody>
          <a:bodyPr wrap="square">
            <a:spAutoFit/>
          </a:bodyPr>
          <a:lstStyle/>
          <a:p>
            <a:pPr marL="171450" lvl="0" indent="-171450" defTabSz="685800">
              <a:lnSpc>
                <a:spcPct val="110000"/>
              </a:lnSpc>
              <a:spcBef>
                <a:spcPts val="1350"/>
              </a:spcBef>
              <a:buClr>
                <a:srgbClr val="4A66AC">
                  <a:lumMod val="75000"/>
                </a:srgbClr>
              </a:buClr>
              <a:buSzPct val="100000"/>
              <a:buFont typeface="Wingdings" charset="2"/>
              <a:buChar char="n"/>
              <a:defRPr/>
            </a:pPr>
            <a:r>
              <a:rPr lang="zh-CN" altLang="en-US" sz="2400" b="1" dirty="0">
                <a:solidFill>
                  <a:prstClr val="black"/>
                </a:solidFill>
                <a:latin typeface="+mj-ea"/>
                <a:ea typeface="+mj-ea"/>
              </a:rPr>
              <a:t>利用计算机硬件指令解决临界区问题</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对临界区管理将标识看做一个锁，“锁开”进入，“锁关”等待。</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初始打开，每个进入临界区的进程必须对锁进行测试。</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测试和关锁操作必须连续（原子操作）</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400" b="1" dirty="0">
                <a:solidFill>
                  <a:prstClr val="black"/>
                </a:solidFill>
                <a:latin typeface="+mj-ea"/>
                <a:ea typeface="+mj-ea"/>
              </a:rPr>
              <a:t>1</a:t>
            </a:r>
            <a:r>
              <a:rPr lang="zh-CN" altLang="en-US" sz="2400" b="1" dirty="0">
                <a:solidFill>
                  <a:prstClr val="black"/>
                </a:solidFill>
                <a:latin typeface="+mj-ea"/>
                <a:ea typeface="+mj-ea"/>
              </a:rPr>
              <a:t>、关中断</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400" b="1" dirty="0">
                <a:solidFill>
                  <a:prstClr val="black"/>
                </a:solidFill>
                <a:latin typeface="+mj-ea"/>
                <a:ea typeface="+mj-ea"/>
              </a:rPr>
              <a:t>2</a:t>
            </a:r>
            <a:r>
              <a:rPr lang="zh-CN" altLang="en-US" sz="2400" b="1" dirty="0">
                <a:solidFill>
                  <a:prstClr val="black"/>
                </a:solidFill>
                <a:latin typeface="+mj-ea"/>
                <a:ea typeface="+mj-ea"/>
              </a:rPr>
              <a:t>、利用</a:t>
            </a:r>
            <a:r>
              <a:rPr lang="en-US" altLang="zh-CN" sz="2400" b="1" dirty="0">
                <a:solidFill>
                  <a:prstClr val="black"/>
                </a:solidFill>
                <a:latin typeface="+mj-ea"/>
                <a:ea typeface="+mj-ea"/>
              </a:rPr>
              <a:t>Test-and-Set</a:t>
            </a:r>
            <a:r>
              <a:rPr lang="zh-CN" altLang="en-US" sz="2400" b="1" dirty="0">
                <a:solidFill>
                  <a:prstClr val="black"/>
                </a:solidFill>
                <a:latin typeface="+mj-ea"/>
                <a:ea typeface="+mj-ea"/>
              </a:rPr>
              <a:t>指令实现互斥</a:t>
            </a:r>
          </a:p>
          <a:p>
            <a:pPr marL="171450" lvl="0" indent="-171450" defTabSz="685800">
              <a:lnSpc>
                <a:spcPct val="110000"/>
              </a:lnSpc>
              <a:spcBef>
                <a:spcPts val="1350"/>
              </a:spcBef>
              <a:buClr>
                <a:srgbClr val="4A66AC">
                  <a:lumMod val="75000"/>
                </a:srgbClr>
              </a:buClr>
              <a:buSzPct val="100000"/>
              <a:buFont typeface="Wingdings" charset="2"/>
              <a:buChar char="n"/>
              <a:defRPr/>
            </a:pPr>
            <a:r>
              <a:rPr lang="en-US" altLang="zh-CN" sz="2400" b="1" dirty="0">
                <a:solidFill>
                  <a:prstClr val="black"/>
                </a:solidFill>
                <a:latin typeface="+mj-ea"/>
                <a:ea typeface="+mj-ea"/>
              </a:rPr>
              <a:t>3</a:t>
            </a:r>
            <a:r>
              <a:rPr lang="zh-CN" altLang="en-US" sz="2400" b="1" dirty="0">
                <a:solidFill>
                  <a:prstClr val="black"/>
                </a:solidFill>
                <a:latin typeface="+mj-ea"/>
                <a:ea typeface="+mj-ea"/>
              </a:rPr>
              <a:t>、利用</a:t>
            </a:r>
            <a:r>
              <a:rPr lang="en-US" altLang="zh-CN" sz="2400" b="1" dirty="0">
                <a:solidFill>
                  <a:prstClr val="black"/>
                </a:solidFill>
                <a:latin typeface="+mj-ea"/>
                <a:ea typeface="+mj-ea"/>
              </a:rPr>
              <a:t>Swap</a:t>
            </a:r>
            <a:r>
              <a:rPr lang="zh-CN" altLang="en-US" sz="2400" b="1" dirty="0">
                <a:solidFill>
                  <a:prstClr val="black"/>
                </a:solidFill>
                <a:latin typeface="+mj-ea"/>
                <a:ea typeface="+mj-ea"/>
              </a:rPr>
              <a:t>指令实现进程互斥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6157366-6CE0-4F23-ADFA-A2B7CAAADD01}"/>
              </a:ext>
            </a:extLst>
          </p:cNvPr>
          <p:cNvSpPr>
            <a:spLocks noGrp="1" noChangeArrowheads="1"/>
          </p:cNvSpPr>
          <p:nvPr>
            <p:ph type="title"/>
          </p:nvPr>
        </p:nvSpPr>
        <p:spPr>
          <a:xfrm>
            <a:off x="304800" y="228600"/>
            <a:ext cx="8540750" cy="1143000"/>
          </a:xfrm>
        </p:spPr>
        <p:txBody>
          <a:bodyPr/>
          <a:lstStyle/>
          <a:p>
            <a:pPr eaLnBrk="1" hangingPunct="1">
              <a:defRPr/>
            </a:pPr>
            <a:r>
              <a:rPr lang="zh-CN" altLang="en-US" sz="2800" dirty="0"/>
              <a:t>　</a:t>
            </a:r>
            <a:r>
              <a:rPr lang="zh-CN" altLang="en-US" sz="2800" dirty="0">
                <a:latin typeface="黑体" pitchFamily="2" charset="-122"/>
                <a:ea typeface="黑体" pitchFamily="2" charset="-122"/>
              </a:rPr>
              <a:t>　</a:t>
            </a:r>
            <a:r>
              <a:rPr lang="en-US" altLang="zh-CN" sz="3600" b="1" dirty="0">
                <a:solidFill>
                  <a:schemeClr val="folHlink"/>
                </a:solidFill>
                <a:effectLst>
                  <a:outerShdw blurRad="38100" dist="38100" dir="2700000" algn="tl">
                    <a:srgbClr val="C0C0C0"/>
                  </a:outerShdw>
                </a:effectLst>
              </a:rPr>
              <a:t>1. </a:t>
            </a:r>
            <a:r>
              <a:rPr lang="zh-CN" altLang="en-US" sz="3600" b="1" dirty="0">
                <a:solidFill>
                  <a:schemeClr val="folHlink"/>
                </a:solidFill>
                <a:effectLst>
                  <a:outerShdw blurRad="38100" dist="38100" dir="2700000" algn="tl">
                    <a:srgbClr val="C0C0C0"/>
                  </a:outerShdw>
                </a:effectLst>
              </a:rPr>
              <a:t>关中断</a:t>
            </a:r>
          </a:p>
        </p:txBody>
      </p:sp>
      <p:sp>
        <p:nvSpPr>
          <p:cNvPr id="150531" name="Rectangle 3">
            <a:extLst>
              <a:ext uri="{FF2B5EF4-FFF2-40B4-BE49-F238E27FC236}">
                <a16:creationId xmlns:a16="http://schemas.microsoft.com/office/drawing/2014/main" id="{96BCE196-AEE8-4854-861D-7592E754F915}"/>
              </a:ext>
            </a:extLst>
          </p:cNvPr>
          <p:cNvSpPr>
            <a:spLocks noGrp="1" noChangeArrowheads="1"/>
          </p:cNvSpPr>
          <p:nvPr>
            <p:ph type="body" idx="1"/>
          </p:nvPr>
        </p:nvSpPr>
        <p:spPr/>
        <p:txBody>
          <a:bodyPr/>
          <a:lstStyle/>
          <a:p>
            <a:pPr>
              <a:defRPr/>
            </a:pPr>
            <a:r>
              <a:rPr lang="zh-CN" altLang="en-US" sz="2400" dirty="0">
                <a:solidFill>
                  <a:srgbClr val="FF0000"/>
                </a:solidFill>
              </a:rPr>
              <a:t>中断</a:t>
            </a:r>
            <a:r>
              <a:rPr lang="zh-CN" altLang="en-US" sz="2400" dirty="0"/>
              <a:t>是指计算机在执行期间，系统内发生任何非寻常的或非预期的急需处理事件，使得</a:t>
            </a:r>
            <a:r>
              <a:rPr lang="en-US" altLang="zh-CN" sz="2400" dirty="0"/>
              <a:t>CPU</a:t>
            </a:r>
            <a:r>
              <a:rPr lang="zh-CN" altLang="en-US" sz="2400" dirty="0"/>
              <a:t>暂时中断当前正在执行的程序而转去执行相应的</a:t>
            </a:r>
            <a:r>
              <a:rPr lang="zh-CN" altLang="en-US" sz="2400" u="sng" dirty="0">
                <a:solidFill>
                  <a:schemeClr val="tx2">
                    <a:lumMod val="60000"/>
                    <a:lumOff val="40000"/>
                  </a:schemeClr>
                </a:solidFill>
              </a:rPr>
              <a:t>事件处理程序</a:t>
            </a:r>
            <a:r>
              <a:rPr lang="zh-CN" altLang="en-US" sz="2400" dirty="0"/>
              <a:t>，待处理完毕后又返回原来被中断处继续执行或调度新的进程执行的过程。</a:t>
            </a:r>
            <a:endParaRPr lang="en-US" altLang="zh-CN" sz="2400" dirty="0"/>
          </a:p>
          <a:p>
            <a:pPr lvl="1">
              <a:defRPr/>
            </a:pPr>
            <a:r>
              <a:rPr lang="zh-CN" altLang="en-US" sz="2000" dirty="0">
                <a:solidFill>
                  <a:srgbClr val="FF0000"/>
                </a:solidFill>
              </a:rPr>
              <a:t>中断处理</a:t>
            </a:r>
            <a:r>
              <a:rPr lang="zh-CN" altLang="en-US" sz="2000" dirty="0"/>
              <a:t>是指</a:t>
            </a:r>
            <a:r>
              <a:rPr lang="en-US" altLang="zh-CN" sz="2000" dirty="0"/>
              <a:t>CPU</a:t>
            </a:r>
            <a:r>
              <a:rPr lang="zh-CN" altLang="en-US" sz="2000" dirty="0"/>
              <a:t>响应中断，转入中断处理程序，系统开始处理中断。</a:t>
            </a:r>
            <a:endParaRPr lang="en-US" altLang="zh-CN" sz="2000" dirty="0"/>
          </a:p>
          <a:p>
            <a:pPr lvl="1">
              <a:defRPr/>
            </a:pPr>
            <a:r>
              <a:rPr lang="zh-CN" altLang="en-US" sz="2000" dirty="0">
                <a:solidFill>
                  <a:srgbClr val="FF0000"/>
                </a:solidFill>
              </a:rPr>
              <a:t>中断响应</a:t>
            </a:r>
            <a:r>
              <a:rPr lang="zh-CN" altLang="en-US" sz="2000" dirty="0"/>
              <a:t>是指</a:t>
            </a:r>
            <a:r>
              <a:rPr lang="en-US" altLang="zh-CN" sz="2000" dirty="0"/>
              <a:t>CPU</a:t>
            </a:r>
            <a:r>
              <a:rPr lang="zh-CN" altLang="en-US" sz="2000" dirty="0"/>
              <a:t>收到中断请求后转向相应的事件处理程序。</a:t>
            </a:r>
            <a:endParaRPr lang="en-US" altLang="zh-CN" sz="2000" dirty="0"/>
          </a:p>
          <a:p>
            <a:pPr>
              <a:defRPr/>
            </a:pPr>
            <a:r>
              <a:rPr lang="zh-CN" altLang="en-US" sz="2400" dirty="0">
                <a:solidFill>
                  <a:srgbClr val="FF0000"/>
                </a:solidFill>
              </a:rPr>
              <a:t>开中断</a:t>
            </a:r>
            <a:r>
              <a:rPr lang="zh-CN" altLang="en-US" sz="2400" dirty="0"/>
              <a:t>就是指系统可以在连续运行时中断，去运行中断服务函数</a:t>
            </a:r>
            <a:endParaRPr lang="en-US" altLang="zh-CN" sz="2400" dirty="0"/>
          </a:p>
          <a:p>
            <a:pPr>
              <a:defRPr/>
            </a:pPr>
            <a:r>
              <a:rPr lang="zh-CN" altLang="en-US" sz="2400" dirty="0">
                <a:solidFill>
                  <a:srgbClr val="FF0000"/>
                </a:solidFill>
              </a:rPr>
              <a:t>关中断</a:t>
            </a:r>
            <a:r>
              <a:rPr lang="zh-CN" altLang="en-US" sz="2400" dirty="0"/>
              <a:t>就是指关闭</a:t>
            </a:r>
            <a:r>
              <a:rPr lang="zh-CN" altLang="en-US" sz="2400" dirty="0">
                <a:hlinkClick r:id="rId3"/>
              </a:rPr>
              <a:t>系统中断</a:t>
            </a:r>
            <a:r>
              <a:rPr lang="zh-CN" altLang="en-US" sz="2400" dirty="0"/>
              <a:t>，系统不响应其他的中断，不允许系统打断连续的运行 </a:t>
            </a:r>
            <a:endParaRPr lang="en-US" altLang="zh-CN"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7F71F-EEDD-4668-BFA0-0ADEAEDA3084}"/>
              </a:ext>
            </a:extLst>
          </p:cNvPr>
          <p:cNvSpPr>
            <a:spLocks noGrp="1"/>
          </p:cNvSpPr>
          <p:nvPr>
            <p:ph type="title"/>
          </p:nvPr>
        </p:nvSpPr>
        <p:spPr/>
        <p:txBody>
          <a:bodyPr/>
          <a:lstStyle/>
          <a:p>
            <a:pPr>
              <a:defRPr/>
            </a:pPr>
            <a:r>
              <a:rPr lang="en-US" altLang="zh-CN" b="1" dirty="0">
                <a:solidFill>
                  <a:schemeClr val="folHlink"/>
                </a:solidFill>
                <a:effectLst>
                  <a:outerShdw blurRad="38100" dist="38100" dir="2700000" algn="tl">
                    <a:srgbClr val="C0C0C0"/>
                  </a:outerShdw>
                </a:effectLst>
              </a:rPr>
              <a:t>1. </a:t>
            </a:r>
            <a:r>
              <a:rPr lang="zh-CN" altLang="en-US" b="1" dirty="0">
                <a:solidFill>
                  <a:schemeClr val="folHlink"/>
                </a:solidFill>
                <a:effectLst>
                  <a:outerShdw blurRad="38100" dist="38100" dir="2700000" algn="tl">
                    <a:srgbClr val="C0C0C0"/>
                  </a:outerShdw>
                </a:effectLst>
              </a:rPr>
              <a:t>关中断</a:t>
            </a:r>
            <a:endParaRPr lang="zh-CN" altLang="en-US" dirty="0"/>
          </a:p>
        </p:txBody>
      </p:sp>
      <p:sp>
        <p:nvSpPr>
          <p:cNvPr id="4" name="矩形 3">
            <a:extLst>
              <a:ext uri="{FF2B5EF4-FFF2-40B4-BE49-F238E27FC236}">
                <a16:creationId xmlns:a16="http://schemas.microsoft.com/office/drawing/2014/main" id="{B099CB5A-37CC-4A87-9805-EDBBA3F98BE6}"/>
              </a:ext>
            </a:extLst>
          </p:cNvPr>
          <p:cNvSpPr/>
          <p:nvPr/>
        </p:nvSpPr>
        <p:spPr>
          <a:xfrm>
            <a:off x="704603" y="1342980"/>
            <a:ext cx="7558549" cy="4598182"/>
          </a:xfrm>
          <a:prstGeom prst="rect">
            <a:avLst/>
          </a:prstGeom>
        </p:spPr>
        <p:txBody>
          <a:bodyPr wrap="square">
            <a:spAutoFit/>
          </a:bodyPr>
          <a:lstStyle/>
          <a:p>
            <a:pPr>
              <a:lnSpc>
                <a:spcPct val="150000"/>
              </a:lnSpc>
              <a:defRPr/>
            </a:pPr>
            <a:r>
              <a:rPr lang="zh-CN" altLang="en-US" sz="2700" b="1" dirty="0">
                <a:solidFill>
                  <a:srgbClr val="0000FF"/>
                </a:solidFill>
                <a:latin typeface="+mj-ea"/>
                <a:ea typeface="+mj-ea"/>
              </a:rPr>
              <a:t>关中断</a:t>
            </a:r>
          </a:p>
          <a:p>
            <a:pPr lvl="1">
              <a:lnSpc>
                <a:spcPct val="150000"/>
              </a:lnSpc>
              <a:buClr>
                <a:schemeClr val="bg2">
                  <a:lumMod val="25000"/>
                </a:schemeClr>
              </a:buClr>
              <a:defRPr/>
            </a:pPr>
            <a:r>
              <a:rPr lang="zh-CN" altLang="en-US" sz="2100" b="1" dirty="0">
                <a:latin typeface="+mj-ea"/>
                <a:ea typeface="+mj-ea"/>
              </a:rPr>
              <a:t>进入锁测试前关闭中断，完成锁测试并上锁后打开中断</a:t>
            </a:r>
          </a:p>
          <a:p>
            <a:pPr lvl="1">
              <a:lnSpc>
                <a:spcPct val="150000"/>
              </a:lnSpc>
              <a:buClr>
                <a:schemeClr val="bg2">
                  <a:lumMod val="25000"/>
                </a:schemeClr>
              </a:buClr>
              <a:defRPr/>
            </a:pPr>
            <a:r>
              <a:rPr lang="zh-CN" altLang="en-US" sz="2100" b="1" dirty="0">
                <a:latin typeface="+mj-ea"/>
                <a:ea typeface="+mj-ea"/>
              </a:rPr>
              <a:t>进程在临界区时计算机系统不响应中断，不会引发调度</a:t>
            </a:r>
            <a:endParaRPr lang="en-US" altLang="zh-CN" sz="2100" b="1" dirty="0">
              <a:latin typeface="+mj-ea"/>
              <a:ea typeface="+mj-ea"/>
            </a:endParaRPr>
          </a:p>
          <a:p>
            <a:pPr lvl="1">
              <a:lnSpc>
                <a:spcPct val="150000"/>
              </a:lnSpc>
              <a:buClr>
                <a:schemeClr val="bg2">
                  <a:lumMod val="25000"/>
                </a:schemeClr>
              </a:buClr>
              <a:defRPr/>
            </a:pPr>
            <a:endParaRPr lang="en-US" altLang="zh-CN" sz="2100" b="1" dirty="0">
              <a:latin typeface="+mj-ea"/>
              <a:ea typeface="+mj-ea"/>
            </a:endParaRPr>
          </a:p>
          <a:p>
            <a:pPr marL="171450" marR="0" lvl="0" indent="-171450" algn="l" defTabSz="685800" rtl="0" eaLnBrk="1" fontAlgn="auto" latinLnBrk="0" hangingPunct="1">
              <a:lnSpc>
                <a:spcPct val="100000"/>
              </a:lnSpc>
              <a:spcBef>
                <a:spcPts val="1350"/>
              </a:spcBef>
              <a:spcAft>
                <a:spcPts val="0"/>
              </a:spcAft>
              <a:buClr>
                <a:srgbClr val="4A66AC">
                  <a:lumMod val="75000"/>
                </a:srgbClr>
              </a:buClr>
              <a:buSzPct val="100000"/>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优点：关中断是实现互斥的最简单的方法之一。</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171450" indent="-171450" defTabSz="685800">
              <a:spcBef>
                <a:spcPts val="1350"/>
              </a:spcBef>
              <a:buClr>
                <a:srgbClr val="4A66AC">
                  <a:lumMod val="75000"/>
                </a:srgbClr>
              </a:buClr>
              <a:buSzPct val="100000"/>
              <a:buFont typeface="Wingdings" panose="05000000000000000000" pitchFamily="2" charset="2"/>
              <a:buChar char="Ø"/>
              <a:defRPr/>
            </a:pPr>
            <a:r>
              <a:rPr lang="zh-CN" altLang="en-US" sz="2400" b="1" dirty="0">
                <a:solidFill>
                  <a:prstClr val="black"/>
                </a:solidFill>
                <a:latin typeface="微软雅黑" panose="020B0503020204020204" pitchFamily="34" charset="-122"/>
                <a:ea typeface="微软雅黑" panose="020B0503020204020204" pitchFamily="34" charset="-122"/>
              </a:rPr>
              <a:t>缺点：</a:t>
            </a:r>
          </a:p>
          <a:p>
            <a:pPr lvl="2">
              <a:lnSpc>
                <a:spcPct val="150000"/>
              </a:lnSpc>
              <a:defRPr/>
            </a:pPr>
            <a:r>
              <a:rPr lang="zh-CN" altLang="en-US" sz="2000" b="1" dirty="0">
                <a:latin typeface="+mj-ea"/>
                <a:ea typeface="+mj-ea"/>
              </a:rPr>
              <a:t>滥用关中断会引发严重后果</a:t>
            </a:r>
          </a:p>
          <a:p>
            <a:pPr lvl="2">
              <a:lnSpc>
                <a:spcPct val="150000"/>
              </a:lnSpc>
              <a:defRPr/>
            </a:pPr>
            <a:r>
              <a:rPr lang="zh-CN" altLang="en-US" sz="2000" b="1" dirty="0">
                <a:latin typeface="+mj-ea"/>
                <a:ea typeface="+mj-ea"/>
              </a:rPr>
              <a:t>关中断时间过长会影响系统效率</a:t>
            </a:r>
          </a:p>
          <a:p>
            <a:pPr lvl="2">
              <a:lnSpc>
                <a:spcPct val="150000"/>
              </a:lnSpc>
              <a:defRPr/>
            </a:pPr>
            <a:r>
              <a:rPr lang="zh-CN" altLang="en-US" sz="2000" b="1" dirty="0">
                <a:latin typeface="+mj-ea"/>
                <a:ea typeface="+mj-ea"/>
              </a:rPr>
              <a:t>不适用于多</a:t>
            </a:r>
            <a:r>
              <a:rPr lang="en-US" altLang="zh-CN" sz="2000" b="1" dirty="0">
                <a:latin typeface="+mj-ea"/>
                <a:ea typeface="+mj-ea"/>
              </a:rPr>
              <a:t>CPU</a:t>
            </a:r>
            <a:r>
              <a:rPr lang="zh-CN" altLang="en-US" sz="2000" b="1" dirty="0">
                <a:latin typeface="+mj-ea"/>
                <a:ea typeface="+mj-ea"/>
              </a:rPr>
              <a:t>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内容占位符 2">
            <a:extLst>
              <a:ext uri="{FF2B5EF4-FFF2-40B4-BE49-F238E27FC236}">
                <a16:creationId xmlns:a16="http://schemas.microsoft.com/office/drawing/2014/main" id="{8B74941D-EFC8-44E3-9DB6-F733D0F6F463}"/>
              </a:ext>
            </a:extLst>
          </p:cNvPr>
          <p:cNvSpPr>
            <a:spLocks noGrp="1"/>
          </p:cNvSpPr>
          <p:nvPr>
            <p:ph idx="1"/>
          </p:nvPr>
        </p:nvSpPr>
        <p:spPr>
          <a:xfrm>
            <a:off x="304800" y="304800"/>
            <a:ext cx="8540750" cy="6172200"/>
          </a:xfrm>
          <a:solidFill>
            <a:schemeClr val="bg1"/>
          </a:solidFill>
        </p:spPr>
        <p:txBody>
          <a:bodyPr/>
          <a:lstStyle/>
          <a:p>
            <a:pPr marL="0" indent="0">
              <a:lnSpc>
                <a:spcPct val="130000"/>
              </a:lnSpc>
              <a:spcBef>
                <a:spcPts val="0"/>
              </a:spcBef>
              <a:buFont typeface="Wingdings 2" panose="05020102010507070707" pitchFamily="18" charset="2"/>
              <a:buNone/>
            </a:pPr>
            <a:r>
              <a:rPr lang="zh-CN" altLang="en-US" sz="1800" dirty="0"/>
              <a:t>原子操作</a:t>
            </a:r>
            <a:r>
              <a:rPr lang="en-US" altLang="zh-CN" sz="1800" dirty="0"/>
              <a:t>() {</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开始原子操作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结束原子操作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a:t>
            </a:r>
          </a:p>
          <a:p>
            <a:pPr marL="0" indent="0">
              <a:lnSpc>
                <a:spcPct val="130000"/>
              </a:lnSpc>
              <a:spcBef>
                <a:spcPts val="0"/>
              </a:spcBef>
              <a:buFont typeface="Wingdings 2" panose="05020102010507070707" pitchFamily="18" charset="2"/>
              <a:buNone/>
            </a:pPr>
            <a:r>
              <a:rPr lang="zh-CN" altLang="en-US" sz="1800" dirty="0"/>
              <a:t>开始原子操作</a:t>
            </a:r>
            <a:r>
              <a:rPr lang="en-US" altLang="zh-CN" sz="1800" dirty="0"/>
              <a:t>() {</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检查中断是否允许</a:t>
            </a:r>
            <a:r>
              <a:rPr lang="en-US" altLang="zh-CN" sz="1800" dirty="0"/>
              <a:t>{</a:t>
            </a:r>
            <a:endParaRPr lang="zh-CN" altLang="en-US" sz="1800" dirty="0"/>
          </a:p>
          <a:p>
            <a:pPr marL="0" indent="0">
              <a:lnSpc>
                <a:spcPct val="130000"/>
              </a:lnSpc>
              <a:spcBef>
                <a:spcPts val="0"/>
              </a:spcBef>
              <a:buFont typeface="Wingdings 2" panose="05020102010507070707" pitchFamily="18" charset="2"/>
              <a:buNone/>
            </a:pPr>
            <a:r>
              <a:rPr lang="zh-CN" altLang="en-US" sz="1800" dirty="0"/>
              <a:t>      获取</a:t>
            </a:r>
            <a:r>
              <a:rPr lang="en-US" altLang="zh-CN" sz="1800" dirty="0"/>
              <a:t>EFLAGS</a:t>
            </a:r>
            <a:r>
              <a:rPr lang="zh-CN" altLang="en-US" sz="1800" dirty="0"/>
              <a:t>寄存器值查看中断位值判断是否允许 为</a:t>
            </a:r>
            <a:r>
              <a:rPr lang="en-US" altLang="zh-CN" sz="1800" dirty="0"/>
              <a:t>1</a:t>
            </a:r>
            <a:r>
              <a:rPr lang="zh-CN" altLang="en-US" sz="1800" dirty="0"/>
              <a:t>是开中断 </a:t>
            </a:r>
            <a:r>
              <a:rPr lang="en-US" altLang="zh-CN" sz="1800" dirty="0"/>
              <a:t>0</a:t>
            </a:r>
            <a:r>
              <a:rPr lang="zh-CN" altLang="en-US" sz="1800" dirty="0"/>
              <a:t>为关中断；</a:t>
            </a:r>
          </a:p>
          <a:p>
            <a:pPr marL="0" indent="0">
              <a:lnSpc>
                <a:spcPct val="130000"/>
              </a:lnSpc>
              <a:spcBef>
                <a:spcPts val="0"/>
              </a:spcBef>
              <a:buFont typeface="Wingdings 2" panose="05020102010507070707" pitchFamily="18" charset="2"/>
              <a:buNone/>
            </a:pPr>
            <a:r>
              <a:rPr lang="zh-CN" altLang="en-US" sz="1800" dirty="0"/>
              <a:t>       </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允许的话关闭中断 </a:t>
            </a:r>
            <a:r>
              <a:rPr lang="en-US" altLang="zh-CN" sz="1800" dirty="0"/>
              <a:t>{</a:t>
            </a:r>
            <a:endParaRPr lang="zh-CN" altLang="en-US" sz="1800" dirty="0"/>
          </a:p>
          <a:p>
            <a:pPr marL="0" indent="0">
              <a:lnSpc>
                <a:spcPct val="130000"/>
              </a:lnSpc>
              <a:spcBef>
                <a:spcPts val="0"/>
              </a:spcBef>
              <a:buFont typeface="Wingdings 2" panose="05020102010507070707" pitchFamily="18" charset="2"/>
              <a:buNone/>
            </a:pPr>
            <a:r>
              <a:rPr lang="en-US" altLang="zh-CN" sz="1800" dirty="0"/>
              <a:t>      cli;</a:t>
            </a:r>
          </a:p>
          <a:p>
            <a:pPr marL="0" indent="0">
              <a:lnSpc>
                <a:spcPct val="130000"/>
              </a:lnSpc>
              <a:spcBef>
                <a:spcPts val="0"/>
              </a:spcBef>
              <a:buFont typeface="Wingdings 2" panose="05020102010507070707" pitchFamily="18" charset="2"/>
              <a:buNone/>
            </a:pPr>
            <a:r>
              <a:rPr lang="en-US" altLang="zh-CN" sz="1800" dirty="0"/>
              <a:t>      }</a:t>
            </a:r>
          </a:p>
          <a:p>
            <a:pPr marL="0" indent="0">
              <a:lnSpc>
                <a:spcPct val="130000"/>
              </a:lnSpc>
              <a:spcBef>
                <a:spcPts val="0"/>
              </a:spcBef>
              <a:buFont typeface="Wingdings 2" panose="05020102010507070707" pitchFamily="18" charset="2"/>
              <a:buNone/>
            </a:pPr>
            <a:r>
              <a:rPr lang="en-US" altLang="zh-CN" sz="1800" dirty="0"/>
              <a:t>}</a:t>
            </a:r>
          </a:p>
          <a:p>
            <a:pPr marL="0" indent="0">
              <a:lnSpc>
                <a:spcPct val="130000"/>
              </a:lnSpc>
              <a:spcBef>
                <a:spcPts val="0"/>
              </a:spcBef>
              <a:buFont typeface="Wingdings 2" panose="05020102010507070707" pitchFamily="18" charset="2"/>
              <a:buNone/>
            </a:pPr>
            <a:r>
              <a:rPr lang="zh-CN" altLang="en-US" sz="1800" dirty="0"/>
              <a:t>结束原子操作</a:t>
            </a:r>
            <a:r>
              <a:rPr lang="en-US" altLang="zh-CN" sz="1800" dirty="0"/>
              <a:t>(</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确保当前中断是关的。</a:t>
            </a:r>
          </a:p>
          <a:p>
            <a:pPr marL="0" indent="0">
              <a:lnSpc>
                <a:spcPct val="130000"/>
              </a:lnSpc>
              <a:spcBef>
                <a:spcPts val="0"/>
              </a:spcBef>
              <a:buFont typeface="Wingdings 2" panose="05020102010507070707" pitchFamily="18" charset="2"/>
              <a:buNone/>
            </a:pPr>
            <a:r>
              <a:rPr lang="en-US" altLang="zh-CN" sz="1800" dirty="0"/>
              <a:t>// </a:t>
            </a:r>
            <a:r>
              <a:rPr lang="zh-CN" altLang="en-US" sz="1800" dirty="0"/>
              <a:t>需要有调用前中断的开关状态，如果是开的需要重新打开</a:t>
            </a:r>
          </a:p>
          <a:p>
            <a:pPr marL="0" indent="0">
              <a:lnSpc>
                <a:spcPct val="130000"/>
              </a:lnSpc>
              <a:spcBef>
                <a:spcPts val="0"/>
              </a:spcBef>
              <a:buFont typeface="Wingdings 2" panose="05020102010507070707" pitchFamily="18" charset="2"/>
              <a:buNone/>
            </a:pPr>
            <a:r>
              <a:rPr lang="en-US" altLang="zh-CN" sz="1800" dirty="0"/>
              <a:t>)</a:t>
            </a:r>
          </a:p>
          <a:p>
            <a:pPr marL="0" indent="0">
              <a:lnSpc>
                <a:spcPct val="130000"/>
              </a:lnSpc>
              <a:spcBef>
                <a:spcPts val="0"/>
              </a:spcBef>
              <a:buFont typeface="Wingdings 2" panose="05020102010507070707" pitchFamily="18" charset="2"/>
              <a:buNone/>
            </a:pPr>
            <a:r>
              <a:rPr lang="en-US" altLang="zh-CN" dirty="0"/>
              <a:t> </a:t>
            </a:r>
            <a:endParaRPr lang="zh-CN" altLang="en-US" dirty="0"/>
          </a:p>
        </p:txBody>
      </p:sp>
      <p:sp>
        <p:nvSpPr>
          <p:cNvPr id="182275" name="TextBox 3">
            <a:extLst>
              <a:ext uri="{FF2B5EF4-FFF2-40B4-BE49-F238E27FC236}">
                <a16:creationId xmlns:a16="http://schemas.microsoft.com/office/drawing/2014/main" id="{6AA92B88-40D6-4796-A5D2-A169AD725F16}"/>
              </a:ext>
            </a:extLst>
          </p:cNvPr>
          <p:cNvSpPr txBox="1">
            <a:spLocks noChangeArrowheads="1"/>
          </p:cNvSpPr>
          <p:nvPr/>
        </p:nvSpPr>
        <p:spPr bwMode="auto">
          <a:xfrm>
            <a:off x="5334000" y="8382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0000"/>
                </a:solidFill>
              </a:rPr>
              <a:t>伪代码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7D6B8FF6-8930-4CDF-93CD-8360863ED955}"/>
              </a:ext>
            </a:extLst>
          </p:cNvPr>
          <p:cNvSpPr>
            <a:spLocks noGrp="1" noChangeArrowheads="1"/>
          </p:cNvSpPr>
          <p:nvPr>
            <p:ph type="title"/>
          </p:nvPr>
        </p:nvSpPr>
        <p:spPr>
          <a:xfrm>
            <a:off x="430976" y="114153"/>
            <a:ext cx="7902037" cy="549275"/>
          </a:xfrm>
        </p:spPr>
        <p:txBody>
          <a:bodyPr/>
          <a:lstStyle/>
          <a:p>
            <a:pPr>
              <a:lnSpc>
                <a:spcPct val="140000"/>
              </a:lnSpc>
              <a:defRPr/>
            </a:pPr>
            <a:r>
              <a:rPr lang="zh-CN" altLang="en-US" dirty="0">
                <a:effectLst>
                  <a:outerShdw blurRad="38100" dist="38100" dir="2700000" algn="tl">
                    <a:srgbClr val="C0C0C0"/>
                  </a:outerShdw>
                </a:effectLst>
              </a:rPr>
              <a:t>　</a:t>
            </a:r>
            <a:r>
              <a:rPr lang="zh-CN" altLang="en-US" sz="3600" b="1" dirty="0">
                <a:solidFill>
                  <a:schemeClr val="folHlink"/>
                </a:solidFill>
                <a:effectLst>
                  <a:outerShdw blurRad="38100" dist="38100" dir="2700000" algn="tl">
                    <a:srgbClr val="C0C0C0"/>
                  </a:outerShdw>
                </a:effectLst>
              </a:rPr>
              <a:t>　</a:t>
            </a:r>
            <a:r>
              <a:rPr lang="en-US" altLang="zh-CN" b="1" dirty="0">
                <a:solidFill>
                  <a:schemeClr val="folHlink"/>
                </a:solidFill>
                <a:effectLst>
                  <a:outerShdw blurRad="38100" dist="38100" dir="2700000" algn="tl">
                    <a:srgbClr val="C0C0C0"/>
                  </a:outerShdw>
                </a:effectLst>
              </a:rPr>
              <a:t>2. </a:t>
            </a:r>
            <a:r>
              <a:rPr lang="zh-CN" altLang="en-US" b="1" dirty="0">
                <a:solidFill>
                  <a:schemeClr val="folHlink"/>
                </a:solidFill>
                <a:effectLst>
                  <a:outerShdw blurRad="38100" dist="38100" dir="2700000" algn="tl">
                    <a:srgbClr val="C0C0C0"/>
                  </a:outerShdw>
                </a:effectLst>
              </a:rPr>
              <a:t>利用</a:t>
            </a:r>
            <a:r>
              <a:rPr lang="en-US" altLang="zh-CN" b="1" dirty="0">
                <a:solidFill>
                  <a:schemeClr val="folHlink"/>
                </a:solidFill>
                <a:effectLst>
                  <a:outerShdw blurRad="38100" dist="38100" dir="2700000" algn="tl">
                    <a:srgbClr val="C0C0C0"/>
                  </a:outerShdw>
                </a:effectLst>
              </a:rPr>
              <a:t>Test-and-Set</a:t>
            </a:r>
            <a:r>
              <a:rPr lang="zh-CN" altLang="en-US" b="1" dirty="0">
                <a:solidFill>
                  <a:schemeClr val="folHlink"/>
                </a:solidFill>
                <a:effectLst>
                  <a:outerShdw blurRad="38100" dist="38100" dir="2700000" algn="tl">
                    <a:srgbClr val="C0C0C0"/>
                  </a:outerShdw>
                </a:effectLst>
              </a:rPr>
              <a:t>指令实现互斥 </a:t>
            </a:r>
            <a:endParaRPr lang="zh-CN" altLang="en-US" sz="3600" b="1" dirty="0">
              <a:solidFill>
                <a:schemeClr val="folHlink"/>
              </a:solidFill>
              <a:effectLst>
                <a:outerShdw blurRad="38100" dist="38100" dir="2700000" algn="tl">
                  <a:srgbClr val="C0C0C0"/>
                </a:outerShdw>
              </a:effectLst>
            </a:endParaRPr>
          </a:p>
        </p:txBody>
      </p:sp>
      <p:sp>
        <p:nvSpPr>
          <p:cNvPr id="183299" name="Rectangle 3">
            <a:extLst>
              <a:ext uri="{FF2B5EF4-FFF2-40B4-BE49-F238E27FC236}">
                <a16:creationId xmlns:a16="http://schemas.microsoft.com/office/drawing/2014/main" id="{B0AAEC3A-0FA5-4C4D-B5FC-E51890599C6C}"/>
              </a:ext>
            </a:extLst>
          </p:cNvPr>
          <p:cNvSpPr>
            <a:spLocks noGrp="1" noChangeArrowheads="1"/>
          </p:cNvSpPr>
          <p:nvPr>
            <p:ph type="body" idx="1"/>
          </p:nvPr>
        </p:nvSpPr>
        <p:spPr/>
        <p:txBody>
          <a:bodyPr/>
          <a:lstStyle/>
          <a:p>
            <a:pPr>
              <a:lnSpc>
                <a:spcPct val="150000"/>
              </a:lnSpc>
            </a:pPr>
            <a:r>
              <a:rPr lang="zh-CN" altLang="en-US" sz="2400" dirty="0"/>
              <a:t>这是一种借助一条硬件指令</a:t>
            </a:r>
            <a:r>
              <a:rPr lang="en-US" altLang="zh-CN" sz="2400" dirty="0"/>
              <a:t>——“</a:t>
            </a:r>
            <a:r>
              <a:rPr lang="zh-CN" altLang="en-US" sz="2400" dirty="0"/>
              <a:t>测试并建立”指令</a:t>
            </a:r>
            <a:r>
              <a:rPr lang="en-US" altLang="zh-CN" sz="2400" dirty="0"/>
              <a:t>TS(Test-and-Set)</a:t>
            </a:r>
            <a:r>
              <a:rPr lang="zh-CN" altLang="en-US" sz="2400" dirty="0"/>
              <a:t>以实现互斥的方法。在许多计算机中都提供了这种指令。 </a:t>
            </a:r>
            <a:endParaRPr lang="zh-CN" altLang="zh-CN" sz="2400" dirty="0"/>
          </a:p>
        </p:txBody>
      </p:sp>
      <p:sp>
        <p:nvSpPr>
          <p:cNvPr id="4" name="矩形 3">
            <a:extLst>
              <a:ext uri="{FF2B5EF4-FFF2-40B4-BE49-F238E27FC236}">
                <a16:creationId xmlns:a16="http://schemas.microsoft.com/office/drawing/2014/main" id="{1335E728-8556-4606-AB11-59F18D40FA13}"/>
              </a:ext>
            </a:extLst>
          </p:cNvPr>
          <p:cNvSpPr/>
          <p:nvPr/>
        </p:nvSpPr>
        <p:spPr>
          <a:xfrm>
            <a:off x="712178" y="3149002"/>
            <a:ext cx="4572000" cy="2585323"/>
          </a:xfrm>
          <a:prstGeom prst="rect">
            <a:avLst/>
          </a:prstGeom>
        </p:spPr>
        <p:txBody>
          <a:bodyPr>
            <a:spAutoFit/>
          </a:bodyPr>
          <a:lstStyle/>
          <a:p>
            <a:pPr lvl="1">
              <a:lnSpc>
                <a:spcPct val="150000"/>
              </a:lnSpc>
              <a:defRPr/>
            </a:pPr>
            <a:r>
              <a:rPr lang="en-US" altLang="zh-CN" b="1" dirty="0" err="1">
                <a:latin typeface="+mj-ea"/>
              </a:rPr>
              <a:t>boolen</a:t>
            </a:r>
            <a:r>
              <a:rPr lang="en-US" altLang="zh-CN" b="1" dirty="0">
                <a:latin typeface="+mj-ea"/>
              </a:rPr>
              <a:t> TS( </a:t>
            </a:r>
            <a:r>
              <a:rPr lang="en-US" altLang="zh-CN" b="1" dirty="0" err="1">
                <a:latin typeface="+mj-ea"/>
              </a:rPr>
              <a:t>boolen</a:t>
            </a:r>
            <a:r>
              <a:rPr lang="en-US" altLang="zh-CN" b="1" dirty="0">
                <a:latin typeface="+mj-ea"/>
              </a:rPr>
              <a:t> *lock){</a:t>
            </a:r>
          </a:p>
          <a:p>
            <a:pPr lvl="1">
              <a:lnSpc>
                <a:spcPct val="150000"/>
              </a:lnSpc>
              <a:defRPr/>
            </a:pPr>
            <a:r>
              <a:rPr lang="en-US" altLang="zh-CN" b="1" dirty="0">
                <a:latin typeface="+mj-ea"/>
              </a:rPr>
              <a:t>    </a:t>
            </a:r>
            <a:r>
              <a:rPr lang="en-US" altLang="zh-CN" b="1" dirty="0" err="1">
                <a:latin typeface="+mj-ea"/>
              </a:rPr>
              <a:t>boolean</a:t>
            </a:r>
            <a:r>
              <a:rPr lang="en-US" altLang="zh-CN" b="1" dirty="0">
                <a:latin typeface="+mj-ea"/>
              </a:rPr>
              <a:t> old;</a:t>
            </a:r>
          </a:p>
          <a:p>
            <a:pPr lvl="1">
              <a:lnSpc>
                <a:spcPct val="150000"/>
              </a:lnSpc>
              <a:defRPr/>
            </a:pPr>
            <a:r>
              <a:rPr lang="en-US" altLang="zh-CN" b="1" dirty="0">
                <a:latin typeface="+mj-ea"/>
              </a:rPr>
              <a:t>    old = *lock;</a:t>
            </a:r>
          </a:p>
          <a:p>
            <a:pPr lvl="1">
              <a:lnSpc>
                <a:spcPct val="150000"/>
              </a:lnSpc>
              <a:defRPr/>
            </a:pPr>
            <a:r>
              <a:rPr lang="en-US" altLang="zh-CN" b="1" dirty="0">
                <a:latin typeface="+mj-ea"/>
              </a:rPr>
              <a:t>    *lock =TURE;</a:t>
            </a:r>
          </a:p>
          <a:p>
            <a:pPr lvl="1">
              <a:lnSpc>
                <a:spcPct val="150000"/>
              </a:lnSpc>
              <a:defRPr/>
            </a:pPr>
            <a:r>
              <a:rPr lang="en-US" altLang="zh-CN" b="1" dirty="0">
                <a:latin typeface="+mj-ea"/>
              </a:rPr>
              <a:t>    return old;</a:t>
            </a:r>
          </a:p>
          <a:p>
            <a:pPr lvl="1">
              <a:lnSpc>
                <a:spcPct val="150000"/>
              </a:lnSpc>
              <a:defRPr/>
            </a:pPr>
            <a:r>
              <a:rPr lang="en-US" altLang="zh-CN" b="1" dirty="0">
                <a:latin typeface="+mj-ea"/>
              </a:rPr>
              <a:t>}</a:t>
            </a:r>
          </a:p>
        </p:txBody>
      </p:sp>
      <p:sp>
        <p:nvSpPr>
          <p:cNvPr id="5" name="矩形 4">
            <a:extLst>
              <a:ext uri="{FF2B5EF4-FFF2-40B4-BE49-F238E27FC236}">
                <a16:creationId xmlns:a16="http://schemas.microsoft.com/office/drawing/2014/main" id="{6978E60A-4FB8-4757-9D6B-465E79383FA9}"/>
              </a:ext>
            </a:extLst>
          </p:cNvPr>
          <p:cNvSpPr/>
          <p:nvPr/>
        </p:nvSpPr>
        <p:spPr>
          <a:xfrm>
            <a:off x="4751171" y="3429000"/>
            <a:ext cx="3844558" cy="3000821"/>
          </a:xfrm>
          <a:prstGeom prst="rect">
            <a:avLst/>
          </a:prstGeom>
        </p:spPr>
        <p:txBody>
          <a:bodyPr wrap="square">
            <a:spAutoFit/>
          </a:bodyPr>
          <a:lstStyle/>
          <a:p>
            <a:pPr lvl="1">
              <a:lnSpc>
                <a:spcPct val="150000"/>
              </a:lnSpc>
              <a:defRPr/>
            </a:pPr>
            <a:r>
              <a:rPr lang="en-US" altLang="zh-CN" b="1" dirty="0">
                <a:latin typeface="+mj-ea"/>
                <a:ea typeface="+mj-ea"/>
              </a:rPr>
              <a:t>do{</a:t>
            </a:r>
          </a:p>
          <a:p>
            <a:pPr lvl="1">
              <a:lnSpc>
                <a:spcPct val="150000"/>
              </a:lnSpc>
              <a:defRPr/>
            </a:pPr>
            <a:r>
              <a:rPr lang="en-US" altLang="zh-CN" b="1" dirty="0">
                <a:latin typeface="+mj-ea"/>
                <a:ea typeface="+mj-ea"/>
              </a:rPr>
              <a:t>    …</a:t>
            </a:r>
          </a:p>
          <a:p>
            <a:pPr lvl="1">
              <a:lnSpc>
                <a:spcPct val="150000"/>
              </a:lnSpc>
              <a:defRPr/>
            </a:pPr>
            <a:r>
              <a:rPr lang="en-US" altLang="zh-CN" b="1" dirty="0">
                <a:latin typeface="+mj-ea"/>
                <a:ea typeface="+mj-ea"/>
              </a:rPr>
              <a:t>    while TS( &amp;lock);</a:t>
            </a:r>
          </a:p>
          <a:p>
            <a:pPr lvl="1">
              <a:lnSpc>
                <a:spcPct val="150000"/>
              </a:lnSpc>
              <a:defRPr/>
            </a:pPr>
            <a:r>
              <a:rPr lang="en-US" altLang="zh-CN" b="1" dirty="0">
                <a:latin typeface="+mj-ea"/>
                <a:ea typeface="+mj-ea"/>
              </a:rPr>
              <a:t>    critical section;</a:t>
            </a:r>
          </a:p>
          <a:p>
            <a:pPr lvl="1">
              <a:lnSpc>
                <a:spcPct val="150000"/>
              </a:lnSpc>
              <a:defRPr/>
            </a:pPr>
            <a:r>
              <a:rPr lang="en-US" altLang="zh-CN" b="1" dirty="0">
                <a:latin typeface="+mj-ea"/>
                <a:ea typeface="+mj-ea"/>
              </a:rPr>
              <a:t>    lock :=FALSE;</a:t>
            </a:r>
          </a:p>
          <a:p>
            <a:pPr lvl="1">
              <a:lnSpc>
                <a:spcPct val="150000"/>
              </a:lnSpc>
              <a:defRPr/>
            </a:pPr>
            <a:r>
              <a:rPr lang="en-US" altLang="zh-CN" b="1" dirty="0">
                <a:latin typeface="+mj-ea"/>
                <a:ea typeface="+mj-ea"/>
              </a:rPr>
              <a:t>    remainder section;</a:t>
            </a:r>
          </a:p>
          <a:p>
            <a:pPr lvl="1">
              <a:lnSpc>
                <a:spcPct val="150000"/>
              </a:lnSpc>
              <a:defRPr/>
            </a:pPr>
            <a:r>
              <a:rPr lang="en-US" altLang="zh-CN" b="1" dirty="0">
                <a:latin typeface="+mj-ea"/>
                <a:ea typeface="+mj-ea"/>
              </a:rPr>
              <a:t>}while(TRUE);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717F06C-615A-46FB-B94E-F8B40E374473}"/>
              </a:ext>
            </a:extLst>
          </p:cNvPr>
          <p:cNvSpPr>
            <a:spLocks noGrp="1"/>
          </p:cNvSpPr>
          <p:nvPr>
            <p:ph type="title"/>
          </p:nvPr>
        </p:nvSpPr>
        <p:spPr/>
        <p:txBody>
          <a:bodyPr/>
          <a:lstStyle/>
          <a:p>
            <a:r>
              <a:rPr lang="en-US" altLang="zh-CN" dirty="0"/>
              <a:t>2.1 </a:t>
            </a:r>
            <a:r>
              <a:rPr lang="zh-CN" altLang="en-US" dirty="0"/>
              <a:t>前趋图和程序执行</a:t>
            </a:r>
          </a:p>
        </p:txBody>
      </p:sp>
      <p:sp>
        <p:nvSpPr>
          <p:cNvPr id="3" name="内容占位符 2">
            <a:extLst>
              <a:ext uri="{FF2B5EF4-FFF2-40B4-BE49-F238E27FC236}">
                <a16:creationId xmlns:a16="http://schemas.microsoft.com/office/drawing/2014/main" id="{C2693CD1-EAC6-4C3F-AE71-9BFD0AC77CA8}"/>
              </a:ext>
            </a:extLst>
          </p:cNvPr>
          <p:cNvSpPr>
            <a:spLocks noGrp="1"/>
          </p:cNvSpPr>
          <p:nvPr>
            <p:ph idx="1"/>
          </p:nvPr>
        </p:nvSpPr>
        <p:spPr/>
        <p:txBody>
          <a:bodyPr/>
          <a:lstStyle/>
          <a:p>
            <a:pPr eaLnBrk="1" hangingPunct="1">
              <a:lnSpc>
                <a:spcPct val="120000"/>
              </a:lnSpc>
              <a:defRPr/>
            </a:pPr>
            <a:r>
              <a:rPr lang="zh-CN" altLang="en-US" dirty="0">
                <a:latin typeface="宋体" pitchFamily="2" charset="-122"/>
              </a:rPr>
              <a:t>程序执行方式 </a:t>
            </a:r>
            <a:endParaRPr lang="en-US" altLang="zh-CN" dirty="0">
              <a:latin typeface="宋体" pitchFamily="2" charset="-122"/>
            </a:endParaRPr>
          </a:p>
          <a:p>
            <a:pPr lvl="1" eaLnBrk="1" hangingPunct="1">
              <a:lnSpc>
                <a:spcPct val="120000"/>
              </a:lnSpc>
              <a:defRPr/>
            </a:pPr>
            <a:r>
              <a:rPr lang="zh-CN" altLang="en-US" dirty="0">
                <a:highlight>
                  <a:srgbClr val="FFFF00"/>
                </a:highlight>
                <a:latin typeface="宋体" pitchFamily="2" charset="-122"/>
              </a:rPr>
              <a:t>顺序执行</a:t>
            </a:r>
            <a:r>
              <a:rPr lang="en-US" altLang="zh-CN" dirty="0">
                <a:latin typeface="宋体" pitchFamily="2" charset="-122"/>
              </a:rPr>
              <a:t>—</a:t>
            </a:r>
            <a:r>
              <a:rPr lang="zh-CN" altLang="en-US" dirty="0">
                <a:latin typeface="宋体" pitchFamily="2" charset="-122"/>
              </a:rPr>
              <a:t>单道批处理系统</a:t>
            </a:r>
            <a:endParaRPr lang="en-US" altLang="zh-CN" dirty="0">
              <a:latin typeface="宋体" pitchFamily="2" charset="-122"/>
            </a:endParaRPr>
          </a:p>
          <a:p>
            <a:pPr lvl="1" eaLnBrk="1" hangingPunct="1">
              <a:lnSpc>
                <a:spcPct val="120000"/>
              </a:lnSpc>
              <a:defRPr/>
            </a:pPr>
            <a:r>
              <a:rPr lang="zh-CN" altLang="en-US" dirty="0">
                <a:highlight>
                  <a:srgbClr val="FFFF00"/>
                </a:highlight>
                <a:latin typeface="宋体" pitchFamily="2" charset="-122"/>
              </a:rPr>
              <a:t>并发执行</a:t>
            </a:r>
            <a:r>
              <a:rPr lang="en-US" altLang="zh-CN" dirty="0">
                <a:latin typeface="宋体" pitchFamily="2" charset="-122"/>
              </a:rPr>
              <a:t>--</a:t>
            </a:r>
            <a:r>
              <a:rPr lang="zh-CN" altLang="en-US" dirty="0">
                <a:latin typeface="宋体" pitchFamily="2" charset="-122"/>
              </a:rPr>
              <a:t>多道批处理系统</a:t>
            </a:r>
            <a:endParaRPr lang="en-US" altLang="zh-CN" dirty="0">
              <a:latin typeface="宋体" pitchFamily="2" charset="-122"/>
            </a:endParaRPr>
          </a:p>
          <a:p>
            <a:pPr lvl="2" eaLnBrk="1" hangingPunct="1">
              <a:lnSpc>
                <a:spcPct val="120000"/>
              </a:lnSpc>
              <a:defRPr/>
            </a:pPr>
            <a:r>
              <a:rPr lang="zh-CN" altLang="en-US" b="1" dirty="0">
                <a:solidFill>
                  <a:srgbClr val="FF0000"/>
                </a:solidFill>
                <a:latin typeface="宋体" pitchFamily="2" charset="-122"/>
              </a:rPr>
              <a:t>应用级并发</a:t>
            </a:r>
            <a:r>
              <a:rPr lang="zh-CN" altLang="en-US" dirty="0">
                <a:latin typeface="宋体" pitchFamily="2" charset="-122"/>
              </a:rPr>
              <a:t>是指若干应用程序的并发执行。</a:t>
            </a:r>
          </a:p>
          <a:p>
            <a:pPr lvl="2" eaLnBrk="1" hangingPunct="1">
              <a:lnSpc>
                <a:spcPct val="120000"/>
              </a:lnSpc>
              <a:defRPr/>
            </a:pPr>
            <a:r>
              <a:rPr lang="zh-CN" altLang="en-US" b="1" dirty="0">
                <a:solidFill>
                  <a:srgbClr val="FF0000"/>
                </a:solidFill>
                <a:latin typeface="宋体" pitchFamily="2" charset="-122"/>
              </a:rPr>
              <a:t>系统级并发</a:t>
            </a:r>
            <a:r>
              <a:rPr lang="zh-CN" altLang="en-US" dirty="0">
                <a:latin typeface="宋体" pitchFamily="2" charset="-122"/>
              </a:rPr>
              <a:t>是指操作系统自身软件的并发执行。</a:t>
            </a:r>
            <a:endParaRPr lang="zh-CN" altLang="en-US" sz="1200" dirty="0">
              <a:effectLst>
                <a:outerShdw blurRad="38100" dist="38100" dir="2700000" algn="tl">
                  <a:srgbClr val="000000"/>
                </a:outerShdw>
              </a:effectLst>
              <a:latin typeface="仿宋_GB2312" pitchFamily="49" charset="-122"/>
              <a:ea typeface="仿宋_GB2312" pitchFamily="49" charset="-122"/>
            </a:endParaRPr>
          </a:p>
          <a:p>
            <a:pPr>
              <a:defRPr/>
            </a:pP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C2AB8D5B-E571-487D-9BAC-B04BC3025C60}"/>
              </a:ext>
            </a:extLst>
          </p:cNvPr>
          <p:cNvSpPr>
            <a:spLocks noGrp="1" noChangeArrowheads="1"/>
          </p:cNvSpPr>
          <p:nvPr>
            <p:ph type="title"/>
          </p:nvPr>
        </p:nvSpPr>
        <p:spPr>
          <a:xfrm>
            <a:off x="620981" y="114153"/>
            <a:ext cx="7902037" cy="549275"/>
          </a:xfrm>
        </p:spPr>
        <p:txBody>
          <a:bodyPr/>
          <a:lstStyle/>
          <a:p>
            <a:pPr>
              <a:lnSpc>
                <a:spcPct val="150000"/>
              </a:lnSpc>
              <a:defRPr/>
            </a:pPr>
            <a:r>
              <a:rPr lang="zh-CN" altLang="en-US" dirty="0">
                <a:effectLst>
                  <a:outerShdw blurRad="38100" dist="38100" dir="2700000" algn="tl">
                    <a:srgbClr val="C0C0C0"/>
                  </a:outerShdw>
                </a:effectLst>
              </a:rPr>
              <a:t>　　</a:t>
            </a:r>
            <a:r>
              <a:rPr lang="en-US" altLang="zh-CN" sz="3600" b="1" dirty="0">
                <a:solidFill>
                  <a:schemeClr val="folHlink"/>
                </a:solidFill>
                <a:effectLst>
                  <a:outerShdw blurRad="38100" dist="38100" dir="2700000" algn="tl">
                    <a:srgbClr val="C0C0C0"/>
                  </a:outerShdw>
                </a:effectLst>
              </a:rPr>
              <a:t>3. </a:t>
            </a:r>
            <a:r>
              <a:rPr lang="zh-CN" altLang="en-US" sz="3600" b="1" dirty="0">
                <a:solidFill>
                  <a:schemeClr val="folHlink"/>
                </a:solidFill>
                <a:effectLst>
                  <a:outerShdw blurRad="38100" dist="38100" dir="2700000" algn="tl">
                    <a:srgbClr val="C0C0C0"/>
                  </a:outerShdw>
                </a:effectLst>
              </a:rPr>
              <a:t>利用</a:t>
            </a:r>
            <a:r>
              <a:rPr lang="en-US" altLang="zh-CN" sz="3600" b="1" dirty="0">
                <a:solidFill>
                  <a:schemeClr val="folHlink"/>
                </a:solidFill>
                <a:effectLst>
                  <a:outerShdw blurRad="38100" dist="38100" dir="2700000" algn="tl">
                    <a:srgbClr val="C0C0C0"/>
                  </a:outerShdw>
                </a:effectLst>
              </a:rPr>
              <a:t>Swap</a:t>
            </a:r>
            <a:r>
              <a:rPr lang="zh-CN" altLang="en-US" sz="3600" b="1" dirty="0">
                <a:solidFill>
                  <a:schemeClr val="folHlink"/>
                </a:solidFill>
                <a:effectLst>
                  <a:outerShdw blurRad="38100" dist="38100" dir="2700000" algn="tl">
                    <a:srgbClr val="C0C0C0"/>
                  </a:outerShdw>
                </a:effectLst>
              </a:rPr>
              <a:t>指令实现进程互斥</a:t>
            </a:r>
            <a:r>
              <a:rPr lang="zh-CN" altLang="en-US" dirty="0">
                <a:latin typeface="黑体" pitchFamily="2" charset="-122"/>
                <a:ea typeface="黑体" pitchFamily="2" charset="-122"/>
              </a:rPr>
              <a:t>　　</a:t>
            </a:r>
            <a:endParaRPr lang="zh-CN" altLang="en-US" dirty="0"/>
          </a:p>
        </p:txBody>
      </p:sp>
      <p:sp>
        <p:nvSpPr>
          <p:cNvPr id="184323" name="Rectangle 3">
            <a:extLst>
              <a:ext uri="{FF2B5EF4-FFF2-40B4-BE49-F238E27FC236}">
                <a16:creationId xmlns:a16="http://schemas.microsoft.com/office/drawing/2014/main" id="{F86457FD-EECA-4940-861B-8A88FD9D3D5E}"/>
              </a:ext>
            </a:extLst>
          </p:cNvPr>
          <p:cNvSpPr>
            <a:spLocks noGrp="1" noChangeArrowheads="1"/>
          </p:cNvSpPr>
          <p:nvPr>
            <p:ph type="body" idx="1"/>
          </p:nvPr>
        </p:nvSpPr>
        <p:spPr/>
        <p:txBody>
          <a:bodyPr/>
          <a:lstStyle/>
          <a:p>
            <a:pPr>
              <a:lnSpc>
                <a:spcPct val="150000"/>
              </a:lnSpc>
            </a:pPr>
            <a:r>
              <a:rPr lang="zh-CN" altLang="en-US" dirty="0"/>
              <a:t>该指令称为对换指令，在</a:t>
            </a:r>
            <a:r>
              <a:rPr lang="en-US" altLang="zh-CN" dirty="0"/>
              <a:t>Intel 80x86</a:t>
            </a:r>
            <a:r>
              <a:rPr lang="zh-CN" altLang="en-US" dirty="0"/>
              <a:t>中又称为</a:t>
            </a:r>
            <a:r>
              <a:rPr lang="en-US" altLang="zh-CN" dirty="0"/>
              <a:t>XCHG</a:t>
            </a:r>
            <a:r>
              <a:rPr lang="zh-CN" altLang="en-US" dirty="0"/>
              <a:t>指令，用于交换两个字的内容。</a:t>
            </a:r>
            <a:endParaRPr lang="zh-CN" altLang="zh-CN" dirty="0"/>
          </a:p>
        </p:txBody>
      </p:sp>
      <p:sp>
        <p:nvSpPr>
          <p:cNvPr id="4" name="矩形 3">
            <a:extLst>
              <a:ext uri="{FF2B5EF4-FFF2-40B4-BE49-F238E27FC236}">
                <a16:creationId xmlns:a16="http://schemas.microsoft.com/office/drawing/2014/main" id="{336AFADE-2556-45FE-992E-F0BA18F59F01}"/>
              </a:ext>
            </a:extLst>
          </p:cNvPr>
          <p:cNvSpPr/>
          <p:nvPr/>
        </p:nvSpPr>
        <p:spPr>
          <a:xfrm>
            <a:off x="353836" y="2961111"/>
            <a:ext cx="4572000" cy="2585323"/>
          </a:xfrm>
          <a:prstGeom prst="rect">
            <a:avLst/>
          </a:prstGeom>
        </p:spPr>
        <p:txBody>
          <a:bodyPr>
            <a:spAutoFit/>
          </a:bodyPr>
          <a:lstStyle/>
          <a:p>
            <a:pPr lvl="1">
              <a:lnSpc>
                <a:spcPct val="150000"/>
              </a:lnSpc>
              <a:defRPr/>
            </a:pPr>
            <a:r>
              <a:rPr lang="en-US" altLang="zh-CN" b="1" dirty="0">
                <a:latin typeface="+mj-ea"/>
                <a:ea typeface="+mj-ea"/>
              </a:rPr>
              <a:t>void swap( </a:t>
            </a:r>
            <a:r>
              <a:rPr lang="en-US" altLang="zh-CN" b="1" dirty="0" err="1">
                <a:latin typeface="+mj-ea"/>
                <a:ea typeface="+mj-ea"/>
              </a:rPr>
              <a:t>boolen</a:t>
            </a:r>
            <a:r>
              <a:rPr lang="en-US" altLang="zh-CN" b="1" dirty="0">
                <a:latin typeface="+mj-ea"/>
                <a:ea typeface="+mj-ea"/>
              </a:rPr>
              <a:t> *a, </a:t>
            </a:r>
            <a:r>
              <a:rPr lang="en-US" altLang="zh-CN" b="1" dirty="0" err="1">
                <a:latin typeface="+mj-ea"/>
                <a:ea typeface="+mj-ea"/>
              </a:rPr>
              <a:t>boolen</a:t>
            </a:r>
            <a:r>
              <a:rPr lang="en-US" altLang="zh-CN" b="1" dirty="0">
                <a:latin typeface="+mj-ea"/>
                <a:ea typeface="+mj-ea"/>
              </a:rPr>
              <a:t> *b){</a:t>
            </a:r>
          </a:p>
          <a:p>
            <a:pPr lvl="1">
              <a:lnSpc>
                <a:spcPct val="150000"/>
              </a:lnSpc>
              <a:defRPr/>
            </a:pPr>
            <a:r>
              <a:rPr lang="en-US" altLang="zh-CN" b="1" dirty="0">
                <a:latin typeface="+mj-ea"/>
                <a:ea typeface="+mj-ea"/>
              </a:rPr>
              <a:t>    </a:t>
            </a:r>
            <a:r>
              <a:rPr lang="en-US" altLang="zh-CN" b="1" dirty="0" err="1">
                <a:latin typeface="+mj-ea"/>
                <a:ea typeface="+mj-ea"/>
              </a:rPr>
              <a:t>boolean</a:t>
            </a:r>
            <a:r>
              <a:rPr lang="en-US" altLang="zh-CN" b="1" dirty="0">
                <a:latin typeface="+mj-ea"/>
                <a:ea typeface="+mj-ea"/>
              </a:rPr>
              <a:t> temp;</a:t>
            </a:r>
          </a:p>
          <a:p>
            <a:pPr lvl="1">
              <a:lnSpc>
                <a:spcPct val="150000"/>
              </a:lnSpc>
              <a:defRPr/>
            </a:pPr>
            <a:r>
              <a:rPr lang="en-US" altLang="zh-CN" b="1" dirty="0">
                <a:latin typeface="+mj-ea"/>
                <a:ea typeface="+mj-ea"/>
              </a:rPr>
              <a:t>    temp = *a;</a:t>
            </a:r>
          </a:p>
          <a:p>
            <a:pPr lvl="1">
              <a:lnSpc>
                <a:spcPct val="150000"/>
              </a:lnSpc>
              <a:defRPr/>
            </a:pPr>
            <a:r>
              <a:rPr lang="en-US" altLang="zh-CN" b="1" dirty="0">
                <a:latin typeface="+mj-ea"/>
                <a:ea typeface="+mj-ea"/>
              </a:rPr>
              <a:t>    *a =*b;</a:t>
            </a:r>
          </a:p>
          <a:p>
            <a:pPr lvl="1">
              <a:lnSpc>
                <a:spcPct val="150000"/>
              </a:lnSpc>
              <a:defRPr/>
            </a:pPr>
            <a:r>
              <a:rPr lang="en-US" altLang="zh-CN" b="1" dirty="0">
                <a:latin typeface="+mj-ea"/>
                <a:ea typeface="+mj-ea"/>
              </a:rPr>
              <a:t>    *b=temp;</a:t>
            </a:r>
          </a:p>
          <a:p>
            <a:pPr lvl="1">
              <a:lnSpc>
                <a:spcPct val="150000"/>
              </a:lnSpc>
              <a:defRPr/>
            </a:pPr>
            <a:r>
              <a:rPr lang="en-US" altLang="zh-CN" b="1" dirty="0">
                <a:latin typeface="+mj-ea"/>
                <a:ea typeface="+mj-ea"/>
              </a:rPr>
              <a:t>}</a:t>
            </a:r>
          </a:p>
        </p:txBody>
      </p:sp>
      <p:sp>
        <p:nvSpPr>
          <p:cNvPr id="5" name="矩形 4">
            <a:extLst>
              <a:ext uri="{FF2B5EF4-FFF2-40B4-BE49-F238E27FC236}">
                <a16:creationId xmlns:a16="http://schemas.microsoft.com/office/drawing/2014/main" id="{9BDB72DF-870A-414D-A768-5FFB685C96DF}"/>
              </a:ext>
            </a:extLst>
          </p:cNvPr>
          <p:cNvSpPr/>
          <p:nvPr/>
        </p:nvSpPr>
        <p:spPr>
          <a:xfrm>
            <a:off x="5177738" y="2774370"/>
            <a:ext cx="4572000" cy="4212692"/>
          </a:xfrm>
          <a:prstGeom prst="rect">
            <a:avLst/>
          </a:prstGeom>
        </p:spPr>
        <p:txBody>
          <a:bodyPr>
            <a:spAutoFit/>
          </a:bodyPr>
          <a:lstStyle/>
          <a:p>
            <a:pPr lvl="1">
              <a:lnSpc>
                <a:spcPct val="150000"/>
              </a:lnSpc>
              <a:defRPr/>
            </a:pPr>
            <a:r>
              <a:rPr lang="en-US" altLang="zh-CN" b="1" dirty="0">
                <a:latin typeface="+mj-ea"/>
                <a:ea typeface="+mj-ea"/>
              </a:rPr>
              <a:t>do{</a:t>
            </a:r>
          </a:p>
          <a:p>
            <a:pPr lvl="1">
              <a:lnSpc>
                <a:spcPct val="150000"/>
              </a:lnSpc>
              <a:defRPr/>
            </a:pPr>
            <a:r>
              <a:rPr lang="en-US" altLang="zh-CN" b="1" dirty="0">
                <a:latin typeface="+mj-ea"/>
                <a:ea typeface="+mj-ea"/>
              </a:rPr>
              <a:t>    key=TURE;</a:t>
            </a:r>
          </a:p>
          <a:p>
            <a:pPr lvl="1">
              <a:lnSpc>
                <a:spcPct val="150000"/>
              </a:lnSpc>
              <a:defRPr/>
            </a:pPr>
            <a:r>
              <a:rPr lang="en-US" altLang="zh-CN" b="1" dirty="0">
                <a:latin typeface="+mj-ea"/>
                <a:ea typeface="+mj-ea"/>
              </a:rPr>
              <a:t>    do{</a:t>
            </a:r>
          </a:p>
          <a:p>
            <a:pPr lvl="1">
              <a:lnSpc>
                <a:spcPct val="150000"/>
              </a:lnSpc>
              <a:defRPr/>
            </a:pPr>
            <a:r>
              <a:rPr lang="en-US" altLang="zh-CN" b="1" dirty="0">
                <a:latin typeface="+mj-ea"/>
                <a:ea typeface="+mj-ea"/>
              </a:rPr>
              <a:t>        swap(&amp;</a:t>
            </a:r>
            <a:r>
              <a:rPr lang="en-US" altLang="zh-CN" b="1" dirty="0" err="1">
                <a:latin typeface="+mj-ea"/>
                <a:ea typeface="+mj-ea"/>
              </a:rPr>
              <a:t>lock,&amp;key</a:t>
            </a:r>
            <a:r>
              <a:rPr lang="en-US" altLang="zh-CN" b="1" dirty="0">
                <a:latin typeface="+mj-ea"/>
                <a:ea typeface="+mj-ea"/>
              </a:rPr>
              <a:t>);</a:t>
            </a:r>
          </a:p>
          <a:p>
            <a:pPr lvl="1">
              <a:lnSpc>
                <a:spcPct val="150000"/>
              </a:lnSpc>
              <a:defRPr/>
            </a:pPr>
            <a:r>
              <a:rPr lang="en-US" altLang="zh-CN" b="1" dirty="0">
                <a:latin typeface="+mj-ea"/>
                <a:ea typeface="+mj-ea"/>
              </a:rPr>
              <a:t>    }while(key!=FALSE);</a:t>
            </a:r>
          </a:p>
          <a:p>
            <a:pPr lvl="1">
              <a:lnSpc>
                <a:spcPct val="150000"/>
              </a:lnSpc>
              <a:defRPr/>
            </a:pPr>
            <a:r>
              <a:rPr lang="en-US" altLang="zh-CN" b="1" dirty="0">
                <a:latin typeface="+mj-ea"/>
                <a:ea typeface="+mj-ea"/>
              </a:rPr>
              <a:t>    </a:t>
            </a:r>
            <a:r>
              <a:rPr lang="zh-CN" altLang="en-US" b="1" dirty="0">
                <a:latin typeface="+mj-ea"/>
                <a:ea typeface="+mj-ea"/>
              </a:rPr>
              <a:t>临界区操作</a:t>
            </a:r>
            <a:r>
              <a:rPr lang="en-US" altLang="zh-CN" b="1" dirty="0">
                <a:latin typeface="+mj-ea"/>
                <a:ea typeface="+mj-ea"/>
              </a:rPr>
              <a:t>;</a:t>
            </a:r>
          </a:p>
          <a:p>
            <a:pPr lvl="1">
              <a:lnSpc>
                <a:spcPct val="150000"/>
              </a:lnSpc>
              <a:defRPr/>
            </a:pPr>
            <a:r>
              <a:rPr lang="en-US" altLang="zh-CN" b="1" dirty="0">
                <a:latin typeface="+mj-ea"/>
                <a:ea typeface="+mj-ea"/>
              </a:rPr>
              <a:t>    lock = FALSE;</a:t>
            </a:r>
          </a:p>
          <a:p>
            <a:pPr lvl="1">
              <a:lnSpc>
                <a:spcPct val="150000"/>
              </a:lnSpc>
              <a:defRPr/>
            </a:pPr>
            <a:r>
              <a:rPr lang="en-US" altLang="zh-CN" b="1" dirty="0">
                <a:latin typeface="+mj-ea"/>
                <a:ea typeface="+mj-ea"/>
              </a:rPr>
              <a:t>   …</a:t>
            </a:r>
          </a:p>
          <a:p>
            <a:pPr lvl="1">
              <a:lnSpc>
                <a:spcPct val="150000"/>
              </a:lnSpc>
              <a:defRPr/>
            </a:pPr>
            <a:r>
              <a:rPr lang="en-US" altLang="zh-CN" b="1" dirty="0">
                <a:latin typeface="+mj-ea"/>
                <a:ea typeface="+mj-ea"/>
              </a:rPr>
              <a:t>}while(TRUE);</a:t>
            </a:r>
          </a:p>
          <a:p>
            <a:pPr>
              <a:lnSpc>
                <a:spcPct val="150000"/>
              </a:lnSpc>
              <a:defRPr/>
            </a:pPr>
            <a:endParaRPr lang="en-US" altLang="zh-CN" sz="165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7B5CFDF4-DAAE-438B-8212-A523264C3D90}"/>
              </a:ext>
            </a:extLst>
          </p:cNvPr>
          <p:cNvSpPr>
            <a:spLocks noGrp="1" noRot="1" noChangeArrowheads="1"/>
          </p:cNvSpPr>
          <p:nvPr>
            <p:ph type="title"/>
          </p:nvPr>
        </p:nvSpPr>
        <p:spPr/>
        <p:txBody>
          <a:bodyPr/>
          <a:lstStyle/>
          <a:p>
            <a:r>
              <a:rPr lang="en-US" altLang="zh-CN"/>
              <a:t>2.4.5 </a:t>
            </a:r>
            <a:r>
              <a:rPr lang="zh-CN" altLang="en-US"/>
              <a:t>管程</a:t>
            </a:r>
          </a:p>
        </p:txBody>
      </p:sp>
      <p:sp>
        <p:nvSpPr>
          <p:cNvPr id="185347" name="Rectangle 3">
            <a:extLst>
              <a:ext uri="{FF2B5EF4-FFF2-40B4-BE49-F238E27FC236}">
                <a16:creationId xmlns:a16="http://schemas.microsoft.com/office/drawing/2014/main" id="{CDFCE506-AC87-42EE-AC02-51F85B7F6AA1}"/>
              </a:ext>
            </a:extLst>
          </p:cNvPr>
          <p:cNvSpPr>
            <a:spLocks noGrp="1" noRot="1" noChangeArrowheads="1"/>
          </p:cNvSpPr>
          <p:nvPr>
            <p:ph type="body" idx="1"/>
          </p:nvPr>
        </p:nvSpPr>
        <p:spPr>
          <a:xfrm>
            <a:off x="304800" y="1600200"/>
            <a:ext cx="8540750" cy="4498975"/>
          </a:xfrm>
        </p:spPr>
        <p:txBody>
          <a:bodyPr/>
          <a:lstStyle/>
          <a:p>
            <a:r>
              <a:rPr lang="zh-CN" altLang="en-US" b="1"/>
              <a:t>需要知道管程也是一种进程同步的机制。</a:t>
            </a:r>
          </a:p>
          <a:p>
            <a:endParaRPr lang="zh-CN" altLang="en-US" b="1"/>
          </a:p>
          <a:p>
            <a:r>
              <a:rPr lang="zh-CN" altLang="en-US" b="1"/>
              <a:t>其他管程相关的内容为自学内容。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02909" y="1289466"/>
            <a:ext cx="6146977" cy="655448"/>
          </a:xfrm>
          <a:prstGeom prst="rect">
            <a:avLst/>
          </a:prstGeom>
        </p:spPr>
        <p:txBody>
          <a:bodyPr/>
          <a:lstStyle/>
          <a:p>
            <a:pPr lvl="0">
              <a:spcBef>
                <a:spcPct val="0"/>
              </a:spcBef>
              <a:defRPr/>
            </a:pPr>
            <a:r>
              <a:rPr lang="zh-CN" altLang="en-US" sz="2800" b="1" dirty="0">
                <a:solidFill>
                  <a:srgbClr val="4A66AC">
                    <a:lumMod val="75000"/>
                  </a:srgbClr>
                </a:solidFill>
                <a:latin typeface="微软雅黑" panose="020B0503020204020204" pitchFamily="34" charset="-122"/>
                <a:ea typeface="微软雅黑" panose="020B0503020204020204" pitchFamily="34" charset="-122"/>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4A66AC">
                    <a:lumMod val="75000"/>
                  </a:srgbClr>
                </a:solidFill>
                <a:effectLst/>
                <a:uLnTx/>
                <a:uFillTx/>
                <a:latin typeface="微软雅黑" panose="020B0503020204020204" pitchFamily="34" charset="-122"/>
                <a:ea typeface="微软雅黑" panose="020B0503020204020204" pitchFamily="34" charset="-122"/>
                <a:cs typeface="+mn-cs"/>
              </a:rPr>
              <a:t> </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225740"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2.5</a:t>
            </a:r>
            <a:r>
              <a:rPr kumimoji="1" lang="en-US" altLang="zh-CN" sz="3200" b="1" i="0" u="none" strike="noStrike" kern="1200" cap="none" spc="0" normalizeH="0" noProof="0" dirty="0">
                <a:ln>
                  <a:noFill/>
                </a:ln>
                <a:solidFill>
                  <a:srgbClr val="242852"/>
                </a:solidFill>
                <a:effectLst/>
                <a:uLnTx/>
                <a:uFillTx/>
                <a:latin typeface="微软雅黑" panose="020B0503020204020204" pitchFamily="34" charset="-122"/>
                <a:ea typeface="微软雅黑" panose="020B0503020204020204" pitchFamily="34" charset="-122"/>
                <a:cs typeface="+mn-cs"/>
              </a:rPr>
              <a:t> </a:t>
            </a:r>
            <a:r>
              <a:rPr lang="zh-CN" altLang="en-US" b="1" dirty="0">
                <a:latin typeface="楷体_GB2312" charset="0"/>
                <a:ea typeface="楷体_GB2312" charset="0"/>
              </a:rPr>
              <a:t>经典进程同步问题 </a:t>
            </a:r>
            <a:endParaRPr kumimoji="1" lang="zh-CN" altLang="en-US" sz="3200" b="1" i="0" u="none" strike="noStrike" kern="1200" cap="none" spc="0" normalizeH="0" baseline="0" noProof="0" dirty="0">
              <a:ln>
                <a:noFill/>
              </a:ln>
              <a:solidFill>
                <a:srgbClr val="242852"/>
              </a:solidFill>
              <a:effectLst/>
              <a:uLnTx/>
              <a:uFillTx/>
              <a:latin typeface="微软雅黑" panose="020B0503020204020204" pitchFamily="34" charset="-122"/>
              <a:ea typeface="微软雅黑" panose="020B0503020204020204" pitchFamily="34" charset="-122"/>
              <a:cs typeface="+mn-cs"/>
            </a:endParaRPr>
          </a:p>
        </p:txBody>
      </p:sp>
      <p:sp>
        <p:nvSpPr>
          <p:cNvPr id="6" name="Rectangle 3">
            <a:extLst>
              <a:ext uri="{FF2B5EF4-FFF2-40B4-BE49-F238E27FC236}">
                <a16:creationId xmlns:a16="http://schemas.microsoft.com/office/drawing/2014/main" id="{03FA18DD-0C1D-3B4B-ACBC-BFA10353701C}"/>
              </a:ext>
            </a:extLst>
          </p:cNvPr>
          <p:cNvSpPr>
            <a:spLocks noGrp="1" noChangeArrowheads="1"/>
          </p:cNvSpPr>
          <p:nvPr>
            <p:ph idx="1"/>
          </p:nvPr>
        </p:nvSpPr>
        <p:spPr>
          <a:xfrm>
            <a:off x="1355416" y="1944914"/>
            <a:ext cx="4916090" cy="2357438"/>
          </a:xfrm>
        </p:spPr>
        <p:txBody>
          <a:bodyPr/>
          <a:lstStyle/>
          <a:p>
            <a:pPr eaLnBrk="1" hangingPunct="1">
              <a:buFont typeface="Wingdings" charset="2"/>
              <a:buChar char="n"/>
              <a:defRPr/>
            </a:pPr>
            <a:r>
              <a:rPr lang="zh-CN" altLang="en-US" sz="3200" b="1" dirty="0">
                <a:effectLst>
                  <a:outerShdw blurRad="38100" dist="38100" dir="2700000" algn="tl">
                    <a:srgbClr val="C0C0C0"/>
                  </a:outerShdw>
                </a:effectLst>
                <a:latin typeface="+mj-ea"/>
                <a:ea typeface="+mj-ea"/>
              </a:rPr>
              <a:t>生产者</a:t>
            </a:r>
            <a:r>
              <a:rPr lang="en-US" altLang="zh-CN" sz="3200" b="1" dirty="0">
                <a:effectLst>
                  <a:outerShdw blurRad="38100" dist="38100" dir="2700000" algn="tl">
                    <a:srgbClr val="C0C0C0"/>
                  </a:outerShdw>
                </a:effectLst>
                <a:latin typeface="+mj-ea"/>
                <a:ea typeface="+mj-ea"/>
              </a:rPr>
              <a:t>/</a:t>
            </a:r>
            <a:r>
              <a:rPr lang="zh-CN" altLang="en-US" sz="3200" b="1" dirty="0">
                <a:effectLst>
                  <a:outerShdw blurRad="38100" dist="38100" dir="2700000" algn="tl">
                    <a:srgbClr val="C0C0C0"/>
                  </a:outerShdw>
                </a:effectLst>
                <a:latin typeface="+mj-ea"/>
                <a:ea typeface="+mj-ea"/>
              </a:rPr>
              <a:t>消费者问题</a:t>
            </a:r>
          </a:p>
          <a:p>
            <a:pPr eaLnBrk="1" hangingPunct="1">
              <a:buFont typeface="Wingdings" charset="2"/>
              <a:buChar char="n"/>
              <a:defRPr/>
            </a:pPr>
            <a:r>
              <a:rPr lang="zh-CN" altLang="en-US" sz="3200" b="1" dirty="0">
                <a:effectLst>
                  <a:outerShdw blurRad="38100" dist="38100" dir="2700000" algn="tl">
                    <a:srgbClr val="C0C0C0"/>
                  </a:outerShdw>
                </a:effectLst>
                <a:latin typeface="+mj-ea"/>
                <a:ea typeface="+mj-ea"/>
              </a:rPr>
              <a:t>哲学家进餐问题</a:t>
            </a:r>
          </a:p>
          <a:p>
            <a:pPr eaLnBrk="1" hangingPunct="1">
              <a:buFont typeface="Wingdings" charset="2"/>
              <a:buChar char="n"/>
              <a:defRPr/>
            </a:pPr>
            <a:r>
              <a:rPr lang="zh-CN" altLang="en-US" sz="3200" b="1" dirty="0">
                <a:effectLst>
                  <a:outerShdw blurRad="38100" dist="38100" dir="2700000" algn="tl">
                    <a:srgbClr val="C0C0C0"/>
                  </a:outerShdw>
                </a:effectLst>
                <a:latin typeface="+mj-ea"/>
                <a:ea typeface="+mj-ea"/>
              </a:rPr>
              <a:t>读者</a:t>
            </a:r>
            <a:r>
              <a:rPr lang="en-US" altLang="zh-CN" sz="3200" b="1" dirty="0">
                <a:effectLst>
                  <a:outerShdw blurRad="38100" dist="38100" dir="2700000" algn="tl">
                    <a:srgbClr val="C0C0C0"/>
                  </a:outerShdw>
                </a:effectLst>
                <a:latin typeface="+mj-ea"/>
                <a:ea typeface="+mj-ea"/>
              </a:rPr>
              <a:t>/</a:t>
            </a:r>
            <a:r>
              <a:rPr lang="zh-CN" altLang="en-US" sz="3200" b="1" dirty="0">
                <a:effectLst>
                  <a:outerShdw blurRad="38100" dist="38100" dir="2700000" algn="tl">
                    <a:srgbClr val="C0C0C0"/>
                  </a:outerShdw>
                </a:effectLst>
                <a:latin typeface="+mj-ea"/>
                <a:ea typeface="+mj-ea"/>
              </a:rPr>
              <a:t>写者问题 </a:t>
            </a:r>
          </a:p>
        </p:txBody>
      </p:sp>
    </p:spTree>
    <p:extLst>
      <p:ext uri="{BB962C8B-B14F-4D97-AF65-F5344CB8AC3E}">
        <p14:creationId xmlns:p14="http://schemas.microsoft.com/office/powerpoint/2010/main" val="102128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AF066AB-9729-4CE8-9A0C-E6488523170F}"/>
              </a:ext>
            </a:extLst>
          </p:cNvPr>
          <p:cNvSpPr txBox="1">
            <a:spLocks noRot="1" noChangeArrowheads="1"/>
          </p:cNvSpPr>
          <p:nvPr/>
        </p:nvSpPr>
        <p:spPr bwMode="auto">
          <a:xfrm>
            <a:off x="762000" y="2209800"/>
            <a:ext cx="7772400" cy="15240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2.5.1 </a:t>
            </a:r>
            <a:r>
              <a:rPr kumimoji="0" lang="zh-CN" altLang="en-US"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生产者</a:t>
            </a:r>
            <a:r>
              <a:rPr kumimoji="0" lang="en-US" altLang="zh-CN"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a:t>
            </a:r>
            <a:r>
              <a:rPr kumimoji="0" lang="zh-CN" altLang="en-US" sz="4800" b="1" i="0" u="none" strike="noStrike" kern="0" cap="none" spc="0" normalizeH="0" baseline="0" noProof="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rPr>
              <a:t>消费者问题 </a:t>
            </a:r>
            <a:endParaRPr kumimoji="0" lang="zh-CN" altLang="en-US" sz="4800" b="1" i="0" u="none" strike="noStrike" kern="0" cap="none" spc="0" normalizeH="0" baseline="0" noProof="0" dirty="0">
              <a:ln>
                <a:noFill/>
              </a:ln>
              <a:solidFill>
                <a:srgbClr val="008080"/>
              </a:solidFill>
              <a:effectLst>
                <a:outerShdw blurRad="38100" dist="38100" dir="2700000" algn="tl">
                  <a:srgbClr val="000000"/>
                </a:outerShdw>
              </a:effectLst>
              <a:uLnTx/>
              <a:uFillTx/>
              <a:latin typeface="仿宋_GB2312" pitchFamily="49" charset="-122"/>
              <a:ea typeface="仿宋_GB2312" pitchFamily="49" charset="-122"/>
              <a:cs typeface="+mj-cs"/>
            </a:endParaRPr>
          </a:p>
        </p:txBody>
      </p:sp>
    </p:spTree>
    <p:extLst>
      <p:ext uri="{BB962C8B-B14F-4D97-AF65-F5344CB8AC3E}">
        <p14:creationId xmlns:p14="http://schemas.microsoft.com/office/powerpoint/2010/main" val="2819206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Effect transition="in" filter="fade">
                                      <p:cBhvr>
                                        <p:cTn id="7" dur="2000"/>
                                        <p:tgtEl>
                                          <p:spTgt spid="5">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D43D661-7AC0-43F1-957C-8B0A4E8E22FC}"/>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rPr>
              <a:t>生产者与消费者是一个广义的概念，可以代表一类具有相同属性的进程。</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dirty="0">
                <a:ln>
                  <a:noFill/>
                </a:ln>
                <a:solidFill>
                  <a:srgbClr val="CC3300"/>
                </a:solidFill>
                <a:effectLst>
                  <a:outerShdw blurRad="38100" dist="38100" dir="2700000" algn="tl">
                    <a:srgbClr val="C0C0C0"/>
                  </a:outerShdw>
                </a:effectLst>
                <a:uLnTx/>
                <a:uFillTx/>
                <a:latin typeface="Arial"/>
                <a:ea typeface="仿宋_GB2312" pitchFamily="49" charset="-122"/>
                <a:cs typeface="+mn-cs"/>
              </a:rPr>
              <a:t>生产者和消费者进程共享一个大小固定的缓冲池</a:t>
            </a:r>
            <a:endParaRPr kumimoji="0" lang="zh-CN" altLang="en-US"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一个或多个生产者生产数据，并将生产的数据存入缓冲池</a:t>
            </a:r>
          </a:p>
          <a:p>
            <a:pPr marL="742950" marR="0" lvl="1" indent="-28575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Char char=""/>
              <a:tabLst/>
              <a:defRPr/>
            </a:pPr>
            <a:r>
              <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Arial"/>
                <a:ea typeface="仿宋_GB2312" pitchFamily="49" charset="-122"/>
              </a:rPr>
              <a:t>一个或多个消费者从缓冲池中取数据。</a:t>
            </a:r>
            <a:r>
              <a:rPr kumimoji="0" lang="zh-CN" altLang="en-US" sz="2800" b="0" i="0" u="none" strike="noStrike" kern="0" cap="none" spc="0" normalizeH="0" baseline="0" noProof="0" dirty="0">
                <a:ln>
                  <a:noFill/>
                </a:ln>
                <a:solidFill>
                  <a:srgbClr val="080808"/>
                </a:solidFill>
                <a:effectLst/>
                <a:uLnTx/>
                <a:uFillTx/>
                <a:latin typeface="Arial"/>
                <a:ea typeface="宋体"/>
              </a:rPr>
              <a:t> </a:t>
            </a:r>
          </a:p>
        </p:txBody>
      </p:sp>
      <p:sp>
        <p:nvSpPr>
          <p:cNvPr id="7" name="标题 1">
            <a:extLst>
              <a:ext uri="{FF2B5EF4-FFF2-40B4-BE49-F238E27FC236}">
                <a16:creationId xmlns:a16="http://schemas.microsoft.com/office/drawing/2014/main" id="{C2DD204F-8923-4FBE-B7EF-FA98ED62D1B4}"/>
              </a:ext>
            </a:extLst>
          </p:cNvPr>
          <p:cNvSpPr txBox="1">
            <a:spLocks/>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a:ln>
                  <a:noFill/>
                </a:ln>
                <a:solidFill>
                  <a:srgbClr val="0039AC"/>
                </a:solidFill>
                <a:effectLst/>
                <a:uLnTx/>
                <a:uFillTx/>
                <a:latin typeface="仿宋_GB2312" pitchFamily="49" charset="-122"/>
                <a:ea typeface="仿宋_GB2312" pitchFamily="49" charset="-122"/>
                <a:cs typeface="+mj-cs"/>
              </a:rPr>
              <a:t>问题描述</a:t>
            </a:r>
            <a:endParaRPr kumimoji="0" lang="zh-CN" altLang="en-US" sz="4400" b="0" i="0" u="none" strike="noStrike" kern="0" cap="none" spc="0" normalizeH="0" baseline="0" noProof="0" dirty="0">
              <a:ln>
                <a:noFill/>
              </a:ln>
              <a:solidFill>
                <a:srgbClr val="0039AC"/>
              </a:solidFill>
              <a:effectLst/>
              <a:uLnTx/>
              <a:uFillTx/>
              <a:latin typeface="Arial"/>
              <a:ea typeface="宋体"/>
              <a:cs typeface="+mj-cs"/>
            </a:endParaRPr>
          </a:p>
        </p:txBody>
      </p:sp>
    </p:spTree>
    <p:extLst>
      <p:ext uri="{BB962C8B-B14F-4D97-AF65-F5344CB8AC3E}">
        <p14:creationId xmlns:p14="http://schemas.microsoft.com/office/powerpoint/2010/main" val="31730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8B2C6E7-5BAC-4959-A3D6-836D5DBD0EF6}"/>
              </a:ext>
            </a:extLst>
          </p:cNvPr>
          <p:cNvSpPr txBox="1">
            <a:spLocks noChangeArrowheads="1"/>
          </p:cNvSpPr>
          <p:nvPr/>
        </p:nvSpPr>
        <p:spPr bwMode="auto">
          <a:xfrm>
            <a:off x="623888" y="1839913"/>
            <a:ext cx="8185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仿宋_GB2312" pitchFamily="49" charset="-122"/>
                <a:ea typeface="仿宋_GB2312" pitchFamily="49" charset="-122"/>
              </a:rPr>
              <a:t>若干进程通过</a:t>
            </a:r>
            <a:r>
              <a:rPr lang="zh-CN" altLang="en-US" sz="2400" b="1" dirty="0">
                <a:solidFill>
                  <a:srgbClr val="FF0000"/>
                </a:solidFill>
                <a:latin typeface="仿宋_GB2312" pitchFamily="49" charset="-122"/>
                <a:ea typeface="仿宋_GB2312" pitchFamily="49" charset="-122"/>
              </a:rPr>
              <a:t>有限的共享缓冲区</a:t>
            </a:r>
            <a:r>
              <a:rPr lang="zh-CN" altLang="en-US" sz="2400" b="1" dirty="0">
                <a:latin typeface="仿宋_GB2312" pitchFamily="49" charset="-122"/>
                <a:ea typeface="仿宋_GB2312" pitchFamily="49" charset="-122"/>
              </a:rPr>
              <a:t>交换数据。其中，</a:t>
            </a:r>
            <a:r>
              <a:rPr lang="zh-CN" altLang="en-US" sz="2400" b="1" dirty="0">
                <a:latin typeface="Times New Roman" panose="02020603050405020304" pitchFamily="18" charset="0"/>
                <a:ea typeface="仿宋_GB2312" pitchFamily="49" charset="-122"/>
              </a:rPr>
              <a:t>“</a:t>
            </a:r>
            <a:r>
              <a:rPr lang="zh-CN" altLang="en-US" sz="2400" b="1" dirty="0">
                <a:solidFill>
                  <a:srgbClr val="FF0000"/>
                </a:solidFill>
                <a:latin typeface="仿宋_GB2312" pitchFamily="49" charset="-122"/>
                <a:ea typeface="仿宋_GB2312" pitchFamily="49" charset="-122"/>
              </a:rPr>
              <a:t>生产者</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进程不断写入，而</a:t>
            </a:r>
            <a:r>
              <a:rPr lang="zh-CN" altLang="en-US" sz="2400" b="1" dirty="0">
                <a:latin typeface="Times New Roman" panose="02020603050405020304" pitchFamily="18" charset="0"/>
                <a:ea typeface="仿宋_GB2312" pitchFamily="49" charset="-122"/>
              </a:rPr>
              <a:t>“</a:t>
            </a:r>
            <a:r>
              <a:rPr lang="zh-CN" altLang="en-US" sz="2400" b="1" dirty="0">
                <a:solidFill>
                  <a:srgbClr val="FF0000"/>
                </a:solidFill>
                <a:latin typeface="仿宋_GB2312" pitchFamily="49" charset="-122"/>
                <a:ea typeface="仿宋_GB2312" pitchFamily="49" charset="-122"/>
              </a:rPr>
              <a:t>消费者</a:t>
            </a:r>
            <a:r>
              <a:rPr lang="zh-CN" altLang="en-US" sz="2400" b="1" dirty="0">
                <a:latin typeface="Times New Roman" panose="02020603050405020304" pitchFamily="18" charset="0"/>
                <a:ea typeface="仿宋_GB2312" pitchFamily="49" charset="-122"/>
              </a:rPr>
              <a:t>”</a:t>
            </a:r>
            <a:r>
              <a:rPr lang="zh-CN" altLang="en-US" sz="2400" b="1" dirty="0">
                <a:latin typeface="仿宋_GB2312" pitchFamily="49" charset="-122"/>
                <a:ea typeface="仿宋_GB2312" pitchFamily="49" charset="-122"/>
              </a:rPr>
              <a:t>进程不断读出；共享缓冲区共有</a:t>
            </a:r>
            <a:r>
              <a:rPr lang="en-US" altLang="zh-CN" sz="2400" b="1" dirty="0">
                <a:solidFill>
                  <a:srgbClr val="FF0000"/>
                </a:solidFill>
                <a:latin typeface="仿宋_GB2312" pitchFamily="49" charset="-122"/>
                <a:ea typeface="仿宋_GB2312" pitchFamily="49" charset="-122"/>
              </a:rPr>
              <a:t>N</a:t>
            </a:r>
            <a:r>
              <a:rPr lang="zh-CN" altLang="en-US" sz="2400" b="1" dirty="0">
                <a:solidFill>
                  <a:srgbClr val="FF0000"/>
                </a:solidFill>
                <a:latin typeface="仿宋_GB2312" pitchFamily="49" charset="-122"/>
                <a:ea typeface="仿宋_GB2312" pitchFamily="49" charset="-122"/>
              </a:rPr>
              <a:t>个</a:t>
            </a:r>
            <a:r>
              <a:rPr lang="zh-CN" altLang="en-US" sz="2400" b="1" dirty="0">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任何时刻只能有一个进程</a:t>
            </a:r>
            <a:r>
              <a:rPr lang="en-US" altLang="zh-CN" sz="2400" b="1" dirty="0">
                <a:solidFill>
                  <a:srgbClr val="FF0000"/>
                </a:solidFill>
                <a:latin typeface="仿宋_GB2312" pitchFamily="49" charset="-122"/>
                <a:ea typeface="仿宋_GB2312" pitchFamily="49" charset="-122"/>
              </a:rPr>
              <a:t>.</a:t>
            </a:r>
            <a:r>
              <a:rPr lang="zh-CN" altLang="en-US" sz="2400" b="1" dirty="0">
                <a:solidFill>
                  <a:srgbClr val="FF0000"/>
                </a:solidFill>
                <a:latin typeface="仿宋_GB2312" pitchFamily="49" charset="-122"/>
                <a:ea typeface="仿宋_GB2312" pitchFamily="49" charset="-122"/>
              </a:rPr>
              <a:t>可对共享缓冲区进行操作。</a:t>
            </a:r>
          </a:p>
        </p:txBody>
      </p:sp>
      <p:sp>
        <p:nvSpPr>
          <p:cNvPr id="5" name="Text Box 5">
            <a:extLst>
              <a:ext uri="{FF2B5EF4-FFF2-40B4-BE49-F238E27FC236}">
                <a16:creationId xmlns:a16="http://schemas.microsoft.com/office/drawing/2014/main" id="{C536BC47-8EB7-40F5-BAC8-E4FEAA098CA1}"/>
              </a:ext>
            </a:extLst>
          </p:cNvPr>
          <p:cNvSpPr txBox="1">
            <a:spLocks noChangeArrowheads="1"/>
          </p:cNvSpPr>
          <p:nvPr/>
        </p:nvSpPr>
        <p:spPr bwMode="auto">
          <a:xfrm rot="389231">
            <a:off x="7127875" y="31638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仿宋_GB2312" pitchFamily="49" charset="-122"/>
                <a:ea typeface="仿宋_GB2312" pitchFamily="49" charset="-122"/>
              </a:rPr>
              <a:t>消费者</a:t>
            </a:r>
          </a:p>
        </p:txBody>
      </p:sp>
      <p:sp>
        <p:nvSpPr>
          <p:cNvPr id="6" name="Text Box 6">
            <a:extLst>
              <a:ext uri="{FF2B5EF4-FFF2-40B4-BE49-F238E27FC236}">
                <a16:creationId xmlns:a16="http://schemas.microsoft.com/office/drawing/2014/main" id="{D52BA1B0-87C2-4214-9899-94103972643E}"/>
              </a:ext>
            </a:extLst>
          </p:cNvPr>
          <p:cNvSpPr txBox="1">
            <a:spLocks noChangeArrowheads="1"/>
          </p:cNvSpPr>
          <p:nvPr/>
        </p:nvSpPr>
        <p:spPr bwMode="auto">
          <a:xfrm>
            <a:off x="985838" y="331470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latin typeface="仿宋_GB2312" pitchFamily="49" charset="-122"/>
                <a:ea typeface="仿宋_GB2312" pitchFamily="49" charset="-122"/>
              </a:rPr>
              <a:t>生产者</a:t>
            </a:r>
          </a:p>
        </p:txBody>
      </p:sp>
      <p:sp>
        <p:nvSpPr>
          <p:cNvPr id="7" name="Rectangle 7">
            <a:extLst>
              <a:ext uri="{FF2B5EF4-FFF2-40B4-BE49-F238E27FC236}">
                <a16:creationId xmlns:a16="http://schemas.microsoft.com/office/drawing/2014/main" id="{27E640B4-4CE6-4DDB-83FA-859483944627}"/>
              </a:ext>
            </a:extLst>
          </p:cNvPr>
          <p:cNvSpPr>
            <a:spLocks noChangeArrowheads="1"/>
          </p:cNvSpPr>
          <p:nvPr/>
        </p:nvSpPr>
        <p:spPr bwMode="auto">
          <a:xfrm>
            <a:off x="3360738" y="4578350"/>
            <a:ext cx="2616200" cy="1127125"/>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99CCFF"/>
            </a:contourClr>
          </a:sp3d>
        </p:spPr>
        <p:txBody>
          <a:bodyPr wrap="none" anchor="ctr">
            <a:flatTx/>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仿宋_GB2312" pitchFamily="49" charset="-122"/>
                <a:ea typeface="仿宋_GB2312" pitchFamily="49" charset="-122"/>
              </a:rPr>
              <a:t>共享缓冲池</a:t>
            </a:r>
          </a:p>
        </p:txBody>
      </p:sp>
      <p:sp>
        <p:nvSpPr>
          <p:cNvPr id="8" name="Line 8">
            <a:extLst>
              <a:ext uri="{FF2B5EF4-FFF2-40B4-BE49-F238E27FC236}">
                <a16:creationId xmlns:a16="http://schemas.microsoft.com/office/drawing/2014/main" id="{73CD04BC-6726-4F96-939F-2847EAC5B9C3}"/>
              </a:ext>
            </a:extLst>
          </p:cNvPr>
          <p:cNvSpPr>
            <a:spLocks noChangeShapeType="1"/>
          </p:cNvSpPr>
          <p:nvPr/>
        </p:nvSpPr>
        <p:spPr bwMode="auto">
          <a:xfrm>
            <a:off x="2020888" y="3705225"/>
            <a:ext cx="1317625" cy="828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9">
            <a:extLst>
              <a:ext uri="{FF2B5EF4-FFF2-40B4-BE49-F238E27FC236}">
                <a16:creationId xmlns:a16="http://schemas.microsoft.com/office/drawing/2014/main" id="{75A0F838-E218-48AA-9EE7-58B4191783BD}"/>
              </a:ext>
            </a:extLst>
          </p:cNvPr>
          <p:cNvSpPr>
            <a:spLocks noChangeShapeType="1"/>
          </p:cNvSpPr>
          <p:nvPr/>
        </p:nvSpPr>
        <p:spPr bwMode="auto">
          <a:xfrm rot="387140" flipV="1">
            <a:off x="6186488" y="3619500"/>
            <a:ext cx="1020762" cy="955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a:extLst>
              <a:ext uri="{FF2B5EF4-FFF2-40B4-BE49-F238E27FC236}">
                <a16:creationId xmlns:a16="http://schemas.microsoft.com/office/drawing/2014/main" id="{F2262648-5AFE-44F5-A095-73C65EB53FEC}"/>
              </a:ext>
            </a:extLst>
          </p:cNvPr>
          <p:cNvSpPr>
            <a:spLocks noChangeArrowheads="1"/>
          </p:cNvSpPr>
          <p:nvPr/>
        </p:nvSpPr>
        <p:spPr bwMode="auto">
          <a:xfrm rot="1861674">
            <a:off x="1744663" y="3757613"/>
            <a:ext cx="20351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仿宋_GB2312" pitchFamily="49" charset="-122"/>
                <a:ea typeface="仿宋_GB2312" pitchFamily="49" charset="-122"/>
              </a:rPr>
              <a:t>放产品</a:t>
            </a:r>
          </a:p>
        </p:txBody>
      </p:sp>
      <p:sp>
        <p:nvSpPr>
          <p:cNvPr id="11" name="Rectangle 11">
            <a:extLst>
              <a:ext uri="{FF2B5EF4-FFF2-40B4-BE49-F238E27FC236}">
                <a16:creationId xmlns:a16="http://schemas.microsoft.com/office/drawing/2014/main" id="{1F3F30FC-36D5-46B7-AA12-97B060285967}"/>
              </a:ext>
            </a:extLst>
          </p:cNvPr>
          <p:cNvSpPr>
            <a:spLocks noChangeArrowheads="1"/>
          </p:cNvSpPr>
          <p:nvPr/>
        </p:nvSpPr>
        <p:spPr bwMode="auto">
          <a:xfrm rot="-2289987">
            <a:off x="5472113" y="3760788"/>
            <a:ext cx="21796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仿宋_GB2312" pitchFamily="49" charset="-122"/>
                <a:ea typeface="仿宋_GB2312" pitchFamily="49" charset="-122"/>
              </a:rPr>
              <a:t>取产品</a:t>
            </a:r>
          </a:p>
        </p:txBody>
      </p:sp>
      <p:sp>
        <p:nvSpPr>
          <p:cNvPr id="12" name="Text Box 12">
            <a:extLst>
              <a:ext uri="{FF2B5EF4-FFF2-40B4-BE49-F238E27FC236}">
                <a16:creationId xmlns:a16="http://schemas.microsoft.com/office/drawing/2014/main" id="{EE2858BC-AAF3-422D-9AC9-CD3C85BF1D84}"/>
              </a:ext>
            </a:extLst>
          </p:cNvPr>
          <p:cNvSpPr txBox="1">
            <a:spLocks noChangeArrowheads="1"/>
          </p:cNvSpPr>
          <p:nvPr/>
        </p:nvSpPr>
        <p:spPr bwMode="auto">
          <a:xfrm>
            <a:off x="3125788" y="5888038"/>
            <a:ext cx="3124200" cy="457200"/>
          </a:xfrm>
          <a:prstGeom prst="rect">
            <a:avLst/>
          </a:prstGeom>
          <a:solidFill>
            <a:srgbClr val="FF99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latin typeface="仿宋_GB2312" pitchFamily="49" charset="-122"/>
                <a:ea typeface="仿宋_GB2312" pitchFamily="49" charset="-122"/>
              </a:rPr>
              <a:t>一次只可放一个产品</a:t>
            </a:r>
          </a:p>
        </p:txBody>
      </p:sp>
      <p:sp>
        <p:nvSpPr>
          <p:cNvPr id="13" name="标题 1">
            <a:extLst>
              <a:ext uri="{FF2B5EF4-FFF2-40B4-BE49-F238E27FC236}">
                <a16:creationId xmlns:a16="http://schemas.microsoft.com/office/drawing/2014/main" id="{323CC3DE-A48D-4BF0-B2EB-71A50459194E}"/>
              </a:ext>
            </a:extLst>
          </p:cNvPr>
          <p:cNvSpPr>
            <a:spLocks noGrp="1"/>
          </p:cNvSpPr>
          <p:nvPr>
            <p:ph type="title"/>
          </p:nvPr>
        </p:nvSpPr>
        <p:spPr>
          <a:xfrm>
            <a:off x="301625" y="228600"/>
            <a:ext cx="8540750" cy="1143000"/>
          </a:xfrm>
        </p:spPr>
        <p:txBody>
          <a:bodyPr/>
          <a:lstStyle/>
          <a:p>
            <a:pPr eaLnBrk="1" hangingPunct="1"/>
            <a:r>
              <a:rPr lang="zh-CN" altLang="en-US">
                <a:latin typeface="华文中宋" panose="02010600040101010101" pitchFamily="2" charset="-122"/>
              </a:rPr>
              <a:t>简单的生产者</a:t>
            </a:r>
            <a:r>
              <a:rPr lang="en-US" altLang="zh-CN">
                <a:latin typeface="华文中宋" panose="02010600040101010101" pitchFamily="2" charset="-122"/>
              </a:rPr>
              <a:t>/</a:t>
            </a:r>
            <a:r>
              <a:rPr lang="zh-CN" altLang="en-US">
                <a:latin typeface="华文中宋" panose="02010600040101010101" pitchFamily="2" charset="-122"/>
              </a:rPr>
              <a:t>消费者问题</a:t>
            </a:r>
          </a:p>
        </p:txBody>
      </p:sp>
    </p:spTree>
    <p:extLst>
      <p:ext uri="{BB962C8B-B14F-4D97-AF65-F5344CB8AC3E}">
        <p14:creationId xmlns:p14="http://schemas.microsoft.com/office/powerpoint/2010/main" val="1034811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57EA576E-5BD7-4669-AF03-749C18768BF6}"/>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0" cap="none" spc="0" normalizeH="0" baseline="0" noProof="0">
                <a:ln>
                  <a:noFill/>
                </a:ln>
                <a:solidFill>
                  <a:srgbClr val="0039AC"/>
                </a:solidFill>
                <a:effectLst/>
                <a:uLnTx/>
                <a:uFillTx/>
                <a:latin typeface="Arial"/>
                <a:ea typeface="宋体"/>
                <a:cs typeface="+mj-cs"/>
              </a:rPr>
              <a:t>共享缓冲池</a:t>
            </a:r>
            <a:endParaRPr kumimoji="0" lang="zh-CN" altLang="zh-CN" sz="4400" b="1" i="0" u="none" strike="noStrike" kern="0" cap="none" spc="0" normalizeH="0" baseline="0" noProof="0">
              <a:ln>
                <a:noFill/>
              </a:ln>
              <a:solidFill>
                <a:srgbClr val="0039AC"/>
              </a:solidFill>
              <a:effectLst/>
              <a:uLnTx/>
              <a:uFillTx/>
              <a:latin typeface="Arial"/>
              <a:ea typeface="宋体"/>
              <a:cs typeface="+mj-cs"/>
            </a:endParaRPr>
          </a:p>
        </p:txBody>
      </p:sp>
      <p:sp>
        <p:nvSpPr>
          <p:cNvPr id="11" name="Rectangle 3">
            <a:extLst>
              <a:ext uri="{FF2B5EF4-FFF2-40B4-BE49-F238E27FC236}">
                <a16:creationId xmlns:a16="http://schemas.microsoft.com/office/drawing/2014/main" id="{6669A32F-986D-456D-8DEA-50AD9D897B00}"/>
              </a:ext>
            </a:extLst>
          </p:cNvPr>
          <p:cNvSpPr txBox="1">
            <a:spLocks noRot="1" noChangeArrowheads="1"/>
          </p:cNvSpPr>
          <p:nvPr/>
        </p:nvSpPr>
        <p:spPr bwMode="auto">
          <a:xfrm>
            <a:off x="463550" y="1679575"/>
            <a:ext cx="821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defRPr/>
            </a:pPr>
            <a:r>
              <a:rPr lang="zh-CN" altLang="en-US" b="1" kern="0" dirty="0">
                <a:effectLst>
                  <a:outerShdw blurRad="38100" dist="38100" dir="2700000" algn="tl">
                    <a:srgbClr val="C0C0C0"/>
                  </a:outerShdw>
                </a:effectLst>
                <a:ea typeface="仿宋_GB2312" pitchFamily="49" charset="-122"/>
              </a:rPr>
              <a:t>假设缓冲池的大小为</a:t>
            </a:r>
            <a:r>
              <a:rPr lang="en-US" altLang="zh-CN" b="1" kern="0" dirty="0">
                <a:effectLst>
                  <a:outerShdw blurRad="38100" dist="38100" dir="2700000" algn="tl">
                    <a:srgbClr val="C0C0C0"/>
                  </a:outerShdw>
                </a:effectLst>
                <a:ea typeface="仿宋_GB2312" pitchFamily="49" charset="-122"/>
              </a:rPr>
              <a:t>n</a:t>
            </a:r>
            <a:r>
              <a:rPr lang="zh-CN" altLang="en-US" b="1" kern="0" dirty="0">
                <a:effectLst>
                  <a:outerShdw blurRad="38100" dist="38100" dir="2700000" algn="tl">
                    <a:srgbClr val="C0C0C0"/>
                  </a:outerShdw>
                </a:effectLst>
                <a:ea typeface="仿宋_GB2312" pitchFamily="49" charset="-122"/>
              </a:rPr>
              <a:t>（缓冲区的个数），它可以被生产者和消费者循环使用。</a:t>
            </a:r>
          </a:p>
          <a:p>
            <a:pPr eaLnBrk="1" hangingPunct="1">
              <a:defRPr/>
            </a:pPr>
            <a:endParaRPr lang="zh-CN" altLang="en-US" b="1" kern="0" dirty="0">
              <a:effectLst>
                <a:outerShdw blurRad="38100" dist="38100" dir="2700000" algn="tl">
                  <a:srgbClr val="C0C0C0"/>
                </a:outerShdw>
              </a:effectLst>
              <a:ea typeface="仿宋_GB2312" pitchFamily="49" charset="-122"/>
            </a:endParaRPr>
          </a:p>
          <a:p>
            <a:pPr eaLnBrk="1" hangingPunct="1">
              <a:defRPr/>
            </a:pPr>
            <a:r>
              <a:rPr lang="zh-CN" altLang="en-US" b="1" kern="0" dirty="0">
                <a:effectLst>
                  <a:outerShdw blurRad="38100" dist="38100" dir="2700000" algn="tl">
                    <a:srgbClr val="C0C0C0"/>
                  </a:outerShdw>
                </a:effectLst>
                <a:ea typeface="仿宋_GB2312" pitchFamily="49" charset="-122"/>
              </a:rPr>
              <a:t>分别设置两个指针</a:t>
            </a:r>
            <a:r>
              <a:rPr lang="en-US" altLang="zh-CN" b="1" kern="0" dirty="0">
                <a:effectLst>
                  <a:outerShdw blurRad="38100" dist="38100" dir="2700000" algn="tl">
                    <a:srgbClr val="C0C0C0"/>
                  </a:outerShdw>
                </a:effectLst>
                <a:ea typeface="仿宋_GB2312" pitchFamily="49" charset="-122"/>
              </a:rPr>
              <a:t>in</a:t>
            </a:r>
            <a:r>
              <a:rPr lang="zh-CN" altLang="en-US" b="1" kern="0" dirty="0">
                <a:effectLst>
                  <a:outerShdw blurRad="38100" dist="38100" dir="2700000" algn="tl">
                    <a:srgbClr val="C0C0C0"/>
                  </a:outerShdw>
                </a:effectLst>
                <a:ea typeface="仿宋_GB2312" pitchFamily="49" charset="-122"/>
              </a:rPr>
              <a:t>和</a:t>
            </a:r>
            <a:r>
              <a:rPr lang="en-US" altLang="zh-CN" b="1" kern="0" dirty="0">
                <a:effectLst>
                  <a:outerShdw blurRad="38100" dist="38100" dir="2700000" algn="tl">
                    <a:srgbClr val="C0C0C0"/>
                  </a:outerShdw>
                </a:effectLst>
                <a:ea typeface="仿宋_GB2312" pitchFamily="49" charset="-122"/>
              </a:rPr>
              <a:t>out</a:t>
            </a:r>
            <a:r>
              <a:rPr lang="zh-CN" altLang="en-US" b="1" kern="0" dirty="0">
                <a:effectLst>
                  <a:outerShdw blurRad="38100" dist="38100" dir="2700000" algn="tl">
                    <a:srgbClr val="C0C0C0"/>
                  </a:outerShdw>
                </a:effectLst>
                <a:ea typeface="仿宋_GB2312" pitchFamily="49" charset="-122"/>
              </a:rPr>
              <a:t>：</a:t>
            </a:r>
          </a:p>
          <a:p>
            <a:pPr lvl="1" eaLnBrk="1" hangingPunct="1">
              <a:defRPr/>
            </a:pPr>
            <a:r>
              <a:rPr lang="en-US" altLang="zh-CN" b="1" kern="0" dirty="0">
                <a:effectLst>
                  <a:outerShdw blurRad="38100" dist="38100" dir="2700000" algn="tl">
                    <a:srgbClr val="C0C0C0"/>
                  </a:outerShdw>
                </a:effectLst>
                <a:ea typeface="仿宋_GB2312" pitchFamily="49" charset="-122"/>
              </a:rPr>
              <a:t>in</a:t>
            </a:r>
            <a:r>
              <a:rPr lang="zh-CN" altLang="en-US" b="1" kern="0" dirty="0">
                <a:effectLst>
                  <a:outerShdw blurRad="38100" dist="38100" dir="2700000" algn="tl">
                    <a:srgbClr val="C0C0C0"/>
                  </a:outerShdw>
                </a:effectLst>
                <a:ea typeface="仿宋_GB2312" pitchFamily="49" charset="-122"/>
              </a:rPr>
              <a:t>指向生产者将存放数据的缓冲区</a:t>
            </a:r>
            <a:endParaRPr lang="en-US" altLang="zh-CN" b="1" kern="0" dirty="0">
              <a:effectLst>
                <a:outerShdw blurRad="38100" dist="38100" dir="2700000" algn="tl">
                  <a:srgbClr val="C0C0C0"/>
                </a:outerShdw>
              </a:effectLst>
              <a:ea typeface="仿宋_GB2312" pitchFamily="49" charset="-122"/>
            </a:endParaRPr>
          </a:p>
          <a:p>
            <a:pPr lvl="1" eaLnBrk="1" hangingPunct="1">
              <a:defRPr/>
            </a:pPr>
            <a:r>
              <a:rPr lang="en-US" altLang="zh-CN" b="1" kern="0" dirty="0">
                <a:effectLst>
                  <a:outerShdw blurRad="38100" dist="38100" dir="2700000" algn="tl">
                    <a:srgbClr val="C0C0C0"/>
                  </a:outerShdw>
                </a:effectLst>
                <a:ea typeface="仿宋_GB2312" pitchFamily="49" charset="-122"/>
              </a:rPr>
              <a:t>out</a:t>
            </a:r>
            <a:r>
              <a:rPr lang="zh-CN" altLang="en-US" b="1" kern="0" dirty="0">
                <a:effectLst>
                  <a:outerShdw blurRad="38100" dist="38100" dir="2700000" algn="tl">
                    <a:srgbClr val="C0C0C0"/>
                  </a:outerShdw>
                </a:effectLst>
                <a:ea typeface="仿宋_GB2312" pitchFamily="49" charset="-122"/>
              </a:rPr>
              <a:t>指向消费者将取数据的缓冲区</a:t>
            </a:r>
          </a:p>
        </p:txBody>
      </p:sp>
    </p:spTree>
    <p:extLst>
      <p:ext uri="{BB962C8B-B14F-4D97-AF65-F5344CB8AC3E}">
        <p14:creationId xmlns:p14="http://schemas.microsoft.com/office/powerpoint/2010/main" val="31502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CC20A4CF-BD83-49A1-A252-75C0FA11590E}"/>
              </a:ext>
            </a:extLst>
          </p:cNvPr>
          <p:cNvGrpSpPr>
            <a:grpSpLocks/>
          </p:cNvGrpSpPr>
          <p:nvPr/>
        </p:nvGrpSpPr>
        <p:grpSpPr bwMode="auto">
          <a:xfrm>
            <a:off x="2503170" y="1287780"/>
            <a:ext cx="3956050" cy="1743075"/>
            <a:chOff x="2697" y="8928"/>
            <a:chExt cx="4500" cy="1872"/>
          </a:xfrm>
        </p:grpSpPr>
        <p:grpSp>
          <p:nvGrpSpPr>
            <p:cNvPr id="6" name="Group 3">
              <a:extLst>
                <a:ext uri="{FF2B5EF4-FFF2-40B4-BE49-F238E27FC236}">
                  <a16:creationId xmlns:a16="http://schemas.microsoft.com/office/drawing/2014/main" id="{984D6CC2-9F66-4326-8C2A-3466D015E261}"/>
                </a:ext>
              </a:extLst>
            </p:cNvPr>
            <p:cNvGrpSpPr>
              <a:grpSpLocks/>
            </p:cNvGrpSpPr>
            <p:nvPr/>
          </p:nvGrpSpPr>
          <p:grpSpPr bwMode="auto">
            <a:xfrm>
              <a:off x="2697" y="8928"/>
              <a:ext cx="4500" cy="936"/>
              <a:chOff x="2697" y="9552"/>
              <a:chExt cx="4500" cy="936"/>
            </a:xfrm>
          </p:grpSpPr>
          <p:grpSp>
            <p:nvGrpSpPr>
              <p:cNvPr id="14" name="Group 4">
                <a:extLst>
                  <a:ext uri="{FF2B5EF4-FFF2-40B4-BE49-F238E27FC236}">
                    <a16:creationId xmlns:a16="http://schemas.microsoft.com/office/drawing/2014/main" id="{5DC1E83E-F4BD-4984-A34A-315434D33ACC}"/>
                  </a:ext>
                </a:extLst>
              </p:cNvPr>
              <p:cNvGrpSpPr>
                <a:grpSpLocks/>
              </p:cNvGrpSpPr>
              <p:nvPr/>
            </p:nvGrpSpPr>
            <p:grpSpPr bwMode="auto">
              <a:xfrm>
                <a:off x="3777" y="10020"/>
                <a:ext cx="2700" cy="468"/>
                <a:chOff x="3777" y="9240"/>
                <a:chExt cx="2700" cy="468"/>
              </a:xfrm>
            </p:grpSpPr>
            <p:sp>
              <p:nvSpPr>
                <p:cNvPr id="43" name="Line 5">
                  <a:extLst>
                    <a:ext uri="{FF2B5EF4-FFF2-40B4-BE49-F238E27FC236}">
                      <a16:creationId xmlns:a16="http://schemas.microsoft.com/office/drawing/2014/main" id="{6F66B2C2-0A68-4A31-8CDB-22DCB522B79D}"/>
                    </a:ext>
                  </a:extLst>
                </p:cNvPr>
                <p:cNvSpPr>
                  <a:spLocks noChangeShapeType="1"/>
                </p:cNvSpPr>
                <p:nvPr/>
              </p:nvSpPr>
              <p:spPr bwMode="auto">
                <a:xfrm>
                  <a:off x="37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6">
                  <a:extLst>
                    <a:ext uri="{FF2B5EF4-FFF2-40B4-BE49-F238E27FC236}">
                      <a16:creationId xmlns:a16="http://schemas.microsoft.com/office/drawing/2014/main" id="{855CF9CF-9784-4A48-9181-A25646FCF7E6}"/>
                    </a:ext>
                  </a:extLst>
                </p:cNvPr>
                <p:cNvSpPr>
                  <a:spLocks noChangeShapeType="1"/>
                </p:cNvSpPr>
                <p:nvPr/>
              </p:nvSpPr>
              <p:spPr bwMode="auto">
                <a:xfrm>
                  <a:off x="41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7">
                  <a:extLst>
                    <a:ext uri="{FF2B5EF4-FFF2-40B4-BE49-F238E27FC236}">
                      <a16:creationId xmlns:a16="http://schemas.microsoft.com/office/drawing/2014/main" id="{D611CFF0-7089-4D06-BAE5-08AE175FAD32}"/>
                    </a:ext>
                  </a:extLst>
                </p:cNvPr>
                <p:cNvSpPr>
                  <a:spLocks noChangeShapeType="1"/>
                </p:cNvSpPr>
                <p:nvPr/>
              </p:nvSpPr>
              <p:spPr bwMode="auto">
                <a:xfrm>
                  <a:off x="44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8">
                  <a:extLst>
                    <a:ext uri="{FF2B5EF4-FFF2-40B4-BE49-F238E27FC236}">
                      <a16:creationId xmlns:a16="http://schemas.microsoft.com/office/drawing/2014/main" id="{6EC022F5-5535-4FC4-89AF-096F41463D25}"/>
                    </a:ext>
                  </a:extLst>
                </p:cNvPr>
                <p:cNvSpPr>
                  <a:spLocks noChangeShapeType="1"/>
                </p:cNvSpPr>
                <p:nvPr/>
              </p:nvSpPr>
              <p:spPr bwMode="auto">
                <a:xfrm>
                  <a:off x="48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9">
                  <a:extLst>
                    <a:ext uri="{FF2B5EF4-FFF2-40B4-BE49-F238E27FC236}">
                      <a16:creationId xmlns:a16="http://schemas.microsoft.com/office/drawing/2014/main" id="{224770C1-B610-43B2-BA1F-7DC5A6739B76}"/>
                    </a:ext>
                  </a:extLst>
                </p:cNvPr>
                <p:cNvSpPr>
                  <a:spLocks noChangeShapeType="1"/>
                </p:cNvSpPr>
                <p:nvPr/>
              </p:nvSpPr>
              <p:spPr bwMode="auto">
                <a:xfrm>
                  <a:off x="5937" y="9552"/>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10">
                <a:extLst>
                  <a:ext uri="{FF2B5EF4-FFF2-40B4-BE49-F238E27FC236}">
                    <a16:creationId xmlns:a16="http://schemas.microsoft.com/office/drawing/2014/main" id="{AB75D040-88E5-4934-8454-5C68774CC721}"/>
                  </a:ext>
                </a:extLst>
              </p:cNvPr>
              <p:cNvGrpSpPr>
                <a:grpSpLocks/>
              </p:cNvGrpSpPr>
              <p:nvPr/>
            </p:nvGrpSpPr>
            <p:grpSpPr bwMode="auto">
              <a:xfrm>
                <a:off x="2697" y="9552"/>
                <a:ext cx="4500" cy="936"/>
                <a:chOff x="2697" y="8772"/>
                <a:chExt cx="4500" cy="936"/>
              </a:xfrm>
            </p:grpSpPr>
            <p:grpSp>
              <p:nvGrpSpPr>
                <p:cNvPr id="16" name="Group 11">
                  <a:extLst>
                    <a:ext uri="{FF2B5EF4-FFF2-40B4-BE49-F238E27FC236}">
                      <a16:creationId xmlns:a16="http://schemas.microsoft.com/office/drawing/2014/main" id="{5748E0C3-AA27-4048-A981-71F09F8BBDB4}"/>
                    </a:ext>
                  </a:extLst>
                </p:cNvPr>
                <p:cNvGrpSpPr>
                  <a:grpSpLocks/>
                </p:cNvGrpSpPr>
                <p:nvPr/>
              </p:nvGrpSpPr>
              <p:grpSpPr bwMode="auto">
                <a:xfrm>
                  <a:off x="3777" y="9240"/>
                  <a:ext cx="360" cy="468"/>
                  <a:chOff x="3777" y="9240"/>
                  <a:chExt cx="360" cy="468"/>
                </a:xfrm>
              </p:grpSpPr>
              <p:sp>
                <p:nvSpPr>
                  <p:cNvPr id="39" name="Line 12">
                    <a:extLst>
                      <a:ext uri="{FF2B5EF4-FFF2-40B4-BE49-F238E27FC236}">
                        <a16:creationId xmlns:a16="http://schemas.microsoft.com/office/drawing/2014/main" id="{24A1D3C6-98D9-479D-B435-02700B225406}"/>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13">
                    <a:extLst>
                      <a:ext uri="{FF2B5EF4-FFF2-40B4-BE49-F238E27FC236}">
                        <a16:creationId xmlns:a16="http://schemas.microsoft.com/office/drawing/2014/main" id="{9903EE2D-C334-474A-BA42-5D3E81A085C1}"/>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4">
                    <a:extLst>
                      <a:ext uri="{FF2B5EF4-FFF2-40B4-BE49-F238E27FC236}">
                        <a16:creationId xmlns:a16="http://schemas.microsoft.com/office/drawing/2014/main" id="{BC1F7A7F-DE50-463D-BA2D-D5A3E6CAEEB3}"/>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5">
                    <a:extLst>
                      <a:ext uri="{FF2B5EF4-FFF2-40B4-BE49-F238E27FC236}">
                        <a16:creationId xmlns:a16="http://schemas.microsoft.com/office/drawing/2014/main" id="{BE4BE270-F6B9-4D23-B828-BAE3ABC8AEB1}"/>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6">
                  <a:extLst>
                    <a:ext uri="{FF2B5EF4-FFF2-40B4-BE49-F238E27FC236}">
                      <a16:creationId xmlns:a16="http://schemas.microsoft.com/office/drawing/2014/main" id="{A94C6010-61A4-4F6E-B8D0-63359C43A3EF}"/>
                    </a:ext>
                  </a:extLst>
                </p:cNvPr>
                <p:cNvGrpSpPr>
                  <a:grpSpLocks/>
                </p:cNvGrpSpPr>
                <p:nvPr/>
              </p:nvGrpSpPr>
              <p:grpSpPr bwMode="auto">
                <a:xfrm>
                  <a:off x="4137" y="9240"/>
                  <a:ext cx="360" cy="468"/>
                  <a:chOff x="3777" y="9240"/>
                  <a:chExt cx="360" cy="468"/>
                </a:xfrm>
              </p:grpSpPr>
              <p:sp>
                <p:nvSpPr>
                  <p:cNvPr id="35" name="Line 17">
                    <a:extLst>
                      <a:ext uri="{FF2B5EF4-FFF2-40B4-BE49-F238E27FC236}">
                        <a16:creationId xmlns:a16="http://schemas.microsoft.com/office/drawing/2014/main" id="{F8E9464D-B4FE-4D72-A573-17DF9B50F0D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8">
                    <a:extLst>
                      <a:ext uri="{FF2B5EF4-FFF2-40B4-BE49-F238E27FC236}">
                        <a16:creationId xmlns:a16="http://schemas.microsoft.com/office/drawing/2014/main" id="{4A5BF4F7-5A9C-4A72-8368-44DA41870AB9}"/>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9">
                    <a:extLst>
                      <a:ext uri="{FF2B5EF4-FFF2-40B4-BE49-F238E27FC236}">
                        <a16:creationId xmlns:a16="http://schemas.microsoft.com/office/drawing/2014/main" id="{1FACB196-4BF6-4DA3-A90E-F71B55B532DA}"/>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0">
                    <a:extLst>
                      <a:ext uri="{FF2B5EF4-FFF2-40B4-BE49-F238E27FC236}">
                        <a16:creationId xmlns:a16="http://schemas.microsoft.com/office/drawing/2014/main" id="{4C9279D8-8C8B-46DE-AA74-7A0079605441}"/>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21">
                  <a:extLst>
                    <a:ext uri="{FF2B5EF4-FFF2-40B4-BE49-F238E27FC236}">
                      <a16:creationId xmlns:a16="http://schemas.microsoft.com/office/drawing/2014/main" id="{17FFCA30-4907-416E-9F86-3048BDFAD462}"/>
                    </a:ext>
                  </a:extLst>
                </p:cNvPr>
                <p:cNvGrpSpPr>
                  <a:grpSpLocks/>
                </p:cNvGrpSpPr>
                <p:nvPr/>
              </p:nvGrpSpPr>
              <p:grpSpPr bwMode="auto">
                <a:xfrm>
                  <a:off x="4497" y="9240"/>
                  <a:ext cx="360" cy="468"/>
                  <a:chOff x="3777" y="9240"/>
                  <a:chExt cx="360" cy="468"/>
                </a:xfrm>
              </p:grpSpPr>
              <p:sp>
                <p:nvSpPr>
                  <p:cNvPr id="31" name="Line 22">
                    <a:extLst>
                      <a:ext uri="{FF2B5EF4-FFF2-40B4-BE49-F238E27FC236}">
                        <a16:creationId xmlns:a16="http://schemas.microsoft.com/office/drawing/2014/main" id="{F1FA0EE3-88E9-4DDB-AA8F-9A5889A0FB6E}"/>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3">
                    <a:extLst>
                      <a:ext uri="{FF2B5EF4-FFF2-40B4-BE49-F238E27FC236}">
                        <a16:creationId xmlns:a16="http://schemas.microsoft.com/office/drawing/2014/main" id="{65910BF7-3AF8-4B33-9178-AB3B72C07DE1}"/>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4">
                    <a:extLst>
                      <a:ext uri="{FF2B5EF4-FFF2-40B4-BE49-F238E27FC236}">
                        <a16:creationId xmlns:a16="http://schemas.microsoft.com/office/drawing/2014/main" id="{DC8A0DFE-AEA0-4626-8646-E36019B8A123}"/>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5">
                    <a:extLst>
                      <a:ext uri="{FF2B5EF4-FFF2-40B4-BE49-F238E27FC236}">
                        <a16:creationId xmlns:a16="http://schemas.microsoft.com/office/drawing/2014/main" id="{755DE3CA-C3A8-498E-855F-FDD92D8E67F5}"/>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26">
                  <a:extLst>
                    <a:ext uri="{FF2B5EF4-FFF2-40B4-BE49-F238E27FC236}">
                      <a16:creationId xmlns:a16="http://schemas.microsoft.com/office/drawing/2014/main" id="{85396A6C-45F5-488F-817D-58A94B30E14D}"/>
                    </a:ext>
                  </a:extLst>
                </p:cNvPr>
                <p:cNvGrpSpPr>
                  <a:grpSpLocks/>
                </p:cNvGrpSpPr>
                <p:nvPr/>
              </p:nvGrpSpPr>
              <p:grpSpPr bwMode="auto">
                <a:xfrm>
                  <a:off x="2697" y="8772"/>
                  <a:ext cx="4500" cy="936"/>
                  <a:chOff x="2697" y="8772"/>
                  <a:chExt cx="4500" cy="936"/>
                </a:xfrm>
              </p:grpSpPr>
              <p:grpSp>
                <p:nvGrpSpPr>
                  <p:cNvPr id="20" name="Group 27">
                    <a:extLst>
                      <a:ext uri="{FF2B5EF4-FFF2-40B4-BE49-F238E27FC236}">
                        <a16:creationId xmlns:a16="http://schemas.microsoft.com/office/drawing/2014/main" id="{22BA30C8-3FAC-4FAB-BA43-300632AD65A2}"/>
                      </a:ext>
                    </a:extLst>
                  </p:cNvPr>
                  <p:cNvGrpSpPr>
                    <a:grpSpLocks/>
                  </p:cNvGrpSpPr>
                  <p:nvPr/>
                </p:nvGrpSpPr>
                <p:grpSpPr bwMode="auto">
                  <a:xfrm>
                    <a:off x="2697" y="9240"/>
                    <a:ext cx="4500" cy="468"/>
                    <a:chOff x="2697" y="9240"/>
                    <a:chExt cx="4500" cy="468"/>
                  </a:xfrm>
                </p:grpSpPr>
                <p:sp>
                  <p:nvSpPr>
                    <p:cNvPr id="22" name="Line 28">
                      <a:extLst>
                        <a:ext uri="{FF2B5EF4-FFF2-40B4-BE49-F238E27FC236}">
                          <a16:creationId xmlns:a16="http://schemas.microsoft.com/office/drawing/2014/main" id="{BFEA3B4A-0685-4D46-8327-42229A2B394C}"/>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9">
                      <a:extLst>
                        <a:ext uri="{FF2B5EF4-FFF2-40B4-BE49-F238E27FC236}">
                          <a16:creationId xmlns:a16="http://schemas.microsoft.com/office/drawing/2014/main" id="{1B9BD24C-D735-4E85-B586-51818E853954}"/>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0">
                      <a:extLst>
                        <a:ext uri="{FF2B5EF4-FFF2-40B4-BE49-F238E27FC236}">
                          <a16:creationId xmlns:a16="http://schemas.microsoft.com/office/drawing/2014/main" id="{3F7FD22B-CB63-4DCB-A779-C2B445C33B99}"/>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1">
                      <a:extLst>
                        <a:ext uri="{FF2B5EF4-FFF2-40B4-BE49-F238E27FC236}">
                          <a16:creationId xmlns:a16="http://schemas.microsoft.com/office/drawing/2014/main" id="{F2148E28-834D-475D-A805-324C48D8615A}"/>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2">
                      <a:extLst>
                        <a:ext uri="{FF2B5EF4-FFF2-40B4-BE49-F238E27FC236}">
                          <a16:creationId xmlns:a16="http://schemas.microsoft.com/office/drawing/2014/main" id="{0DF5657A-F099-4634-91F9-1A1C987477F9}"/>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3">
                      <a:extLst>
                        <a:ext uri="{FF2B5EF4-FFF2-40B4-BE49-F238E27FC236}">
                          <a16:creationId xmlns:a16="http://schemas.microsoft.com/office/drawing/2014/main" id="{BB3DF35A-36DE-4337-AD5B-72CEE1F9D351}"/>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4">
                      <a:extLst>
                        <a:ext uri="{FF2B5EF4-FFF2-40B4-BE49-F238E27FC236}">
                          <a16:creationId xmlns:a16="http://schemas.microsoft.com/office/drawing/2014/main" id="{9FCEE9F9-215B-430E-B8F4-A93CB74D2BE5}"/>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5">
                      <a:extLst>
                        <a:ext uri="{FF2B5EF4-FFF2-40B4-BE49-F238E27FC236}">
                          <a16:creationId xmlns:a16="http://schemas.microsoft.com/office/drawing/2014/main" id="{82594C36-E206-40FA-8123-260ACD5765E2}"/>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6">
                      <a:extLst>
                        <a:ext uri="{FF2B5EF4-FFF2-40B4-BE49-F238E27FC236}">
                          <a16:creationId xmlns:a16="http://schemas.microsoft.com/office/drawing/2014/main" id="{BDB2CFA8-CAA2-4DB7-8603-1A6AA723440A}"/>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Text Box 37">
                    <a:extLst>
                      <a:ext uri="{FF2B5EF4-FFF2-40B4-BE49-F238E27FC236}">
                        <a16:creationId xmlns:a16="http://schemas.microsoft.com/office/drawing/2014/main" id="{FF0227E0-47AA-494F-99A1-9AFFC1993916}"/>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1  2  3   4  5   6  7  8</a:t>
                    </a:r>
                    <a:r>
                      <a:rPr lang="en-US" altLang="zh-CN" sz="2400" b="1">
                        <a:latin typeface="Times New Roman" panose="02020603050405020304" pitchFamily="18" charset="0"/>
                      </a:rPr>
                      <a:t>               n</a:t>
                    </a:r>
                  </a:p>
                </p:txBody>
              </p:sp>
            </p:grpSp>
          </p:grpSp>
        </p:grpSp>
        <p:grpSp>
          <p:nvGrpSpPr>
            <p:cNvPr id="7" name="Group 38">
              <a:extLst>
                <a:ext uri="{FF2B5EF4-FFF2-40B4-BE49-F238E27FC236}">
                  <a16:creationId xmlns:a16="http://schemas.microsoft.com/office/drawing/2014/main" id="{E0195FEC-4AE5-4298-B917-DA58D6F41982}"/>
                </a:ext>
              </a:extLst>
            </p:cNvPr>
            <p:cNvGrpSpPr>
              <a:grpSpLocks/>
            </p:cNvGrpSpPr>
            <p:nvPr/>
          </p:nvGrpSpPr>
          <p:grpSpPr bwMode="auto">
            <a:xfrm>
              <a:off x="3597" y="9864"/>
              <a:ext cx="717" cy="624"/>
              <a:chOff x="3597" y="9864"/>
              <a:chExt cx="717" cy="624"/>
            </a:xfrm>
          </p:grpSpPr>
          <p:sp>
            <p:nvSpPr>
              <p:cNvPr id="12" name="Line 39">
                <a:extLst>
                  <a:ext uri="{FF2B5EF4-FFF2-40B4-BE49-F238E27FC236}">
                    <a16:creationId xmlns:a16="http://schemas.microsoft.com/office/drawing/2014/main" id="{4F762DD9-21E7-4464-9BD1-4F06D64D563C}"/>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40">
                <a:extLst>
                  <a:ext uri="{FF2B5EF4-FFF2-40B4-BE49-F238E27FC236}">
                    <a16:creationId xmlns:a16="http://schemas.microsoft.com/office/drawing/2014/main" id="{087859AE-B66F-455F-8768-1D68666DD685}"/>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out</a:t>
                </a:r>
              </a:p>
            </p:txBody>
          </p:sp>
        </p:grpSp>
        <p:grpSp>
          <p:nvGrpSpPr>
            <p:cNvPr id="8" name="Group 41">
              <a:extLst>
                <a:ext uri="{FF2B5EF4-FFF2-40B4-BE49-F238E27FC236}">
                  <a16:creationId xmlns:a16="http://schemas.microsoft.com/office/drawing/2014/main" id="{E78CDFC6-B5FC-465C-99FC-1E6A7FA188E7}"/>
                </a:ext>
              </a:extLst>
            </p:cNvPr>
            <p:cNvGrpSpPr>
              <a:grpSpLocks/>
            </p:cNvGrpSpPr>
            <p:nvPr/>
          </p:nvGrpSpPr>
          <p:grpSpPr bwMode="auto">
            <a:xfrm>
              <a:off x="4857" y="9864"/>
              <a:ext cx="540" cy="624"/>
              <a:chOff x="4857" y="9864"/>
              <a:chExt cx="540" cy="624"/>
            </a:xfrm>
          </p:grpSpPr>
          <p:sp>
            <p:nvSpPr>
              <p:cNvPr id="10" name="Line 42">
                <a:extLst>
                  <a:ext uri="{FF2B5EF4-FFF2-40B4-BE49-F238E27FC236}">
                    <a16:creationId xmlns:a16="http://schemas.microsoft.com/office/drawing/2014/main" id="{5234D9F4-61F4-4933-8BBA-50EDEAF35FEF}"/>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43">
                <a:extLst>
                  <a:ext uri="{FF2B5EF4-FFF2-40B4-BE49-F238E27FC236}">
                    <a16:creationId xmlns:a16="http://schemas.microsoft.com/office/drawing/2014/main" id="{3E36FFD5-903B-402B-A272-5D98E57EDE15}"/>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b="1">
                    <a:solidFill>
                      <a:srgbClr val="003300"/>
                    </a:solidFill>
                    <a:latin typeface="Times New Roman" panose="02020603050405020304" pitchFamily="18" charset="0"/>
                  </a:rPr>
                  <a:t>in</a:t>
                </a:r>
              </a:p>
            </p:txBody>
          </p:sp>
        </p:grpSp>
        <p:sp>
          <p:nvSpPr>
            <p:cNvPr id="9" name="Text Box 44">
              <a:extLst>
                <a:ext uri="{FF2B5EF4-FFF2-40B4-BE49-F238E27FC236}">
                  <a16:creationId xmlns:a16="http://schemas.microsoft.com/office/drawing/2014/main" id="{7202230B-898F-4C9F-82FA-A56B44F71207}"/>
                </a:ext>
              </a:extLst>
            </p:cNvPr>
            <p:cNvSpPr txBox="1">
              <a:spLocks noChangeArrowheads="1"/>
            </p:cNvSpPr>
            <p:nvPr/>
          </p:nvSpPr>
          <p:spPr bwMode="auto">
            <a:xfrm>
              <a:off x="4317" y="103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(a)</a:t>
              </a:r>
            </a:p>
          </p:txBody>
        </p:sp>
      </p:grpSp>
      <p:grpSp>
        <p:nvGrpSpPr>
          <p:cNvPr id="48" name="Group 45">
            <a:extLst>
              <a:ext uri="{FF2B5EF4-FFF2-40B4-BE49-F238E27FC236}">
                <a16:creationId xmlns:a16="http://schemas.microsoft.com/office/drawing/2014/main" id="{36BF81E4-4C79-4107-BBB7-57A72879DB54}"/>
              </a:ext>
            </a:extLst>
          </p:cNvPr>
          <p:cNvGrpSpPr>
            <a:grpSpLocks/>
          </p:cNvGrpSpPr>
          <p:nvPr/>
        </p:nvGrpSpPr>
        <p:grpSpPr bwMode="auto">
          <a:xfrm>
            <a:off x="2503170" y="2811780"/>
            <a:ext cx="3956050" cy="1597025"/>
            <a:chOff x="2697" y="11580"/>
            <a:chExt cx="4500" cy="1716"/>
          </a:xfrm>
        </p:grpSpPr>
        <p:grpSp>
          <p:nvGrpSpPr>
            <p:cNvPr id="49" name="Group 46">
              <a:extLst>
                <a:ext uri="{FF2B5EF4-FFF2-40B4-BE49-F238E27FC236}">
                  <a16:creationId xmlns:a16="http://schemas.microsoft.com/office/drawing/2014/main" id="{63D6218D-4D41-4DC9-B67A-CB083817C27E}"/>
                </a:ext>
              </a:extLst>
            </p:cNvPr>
            <p:cNvGrpSpPr>
              <a:grpSpLocks/>
            </p:cNvGrpSpPr>
            <p:nvPr/>
          </p:nvGrpSpPr>
          <p:grpSpPr bwMode="auto">
            <a:xfrm>
              <a:off x="5037" y="12516"/>
              <a:ext cx="717" cy="624"/>
              <a:chOff x="3597" y="9864"/>
              <a:chExt cx="717" cy="624"/>
            </a:xfrm>
          </p:grpSpPr>
          <p:sp>
            <p:nvSpPr>
              <p:cNvPr id="105" name="Line 47">
                <a:extLst>
                  <a:ext uri="{FF2B5EF4-FFF2-40B4-BE49-F238E27FC236}">
                    <a16:creationId xmlns:a16="http://schemas.microsoft.com/office/drawing/2014/main" id="{7315F17B-31D6-49A0-B449-AD0D10BD48F7}"/>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 name="Text Box 48">
                <a:extLst>
                  <a:ext uri="{FF2B5EF4-FFF2-40B4-BE49-F238E27FC236}">
                    <a16:creationId xmlns:a16="http://schemas.microsoft.com/office/drawing/2014/main" id="{8B8CCD5D-5750-4933-9B05-E8817E373E79}"/>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latin typeface="Times New Roman" panose="02020603050405020304" pitchFamily="18" charset="0"/>
                  </a:rPr>
                  <a:t>out</a:t>
                </a:r>
              </a:p>
            </p:txBody>
          </p:sp>
        </p:grpSp>
        <p:grpSp>
          <p:nvGrpSpPr>
            <p:cNvPr id="50" name="Group 49">
              <a:extLst>
                <a:ext uri="{FF2B5EF4-FFF2-40B4-BE49-F238E27FC236}">
                  <a16:creationId xmlns:a16="http://schemas.microsoft.com/office/drawing/2014/main" id="{7FC2C3D8-F19E-4CB8-AC2D-88D2FA52B65E}"/>
                </a:ext>
              </a:extLst>
            </p:cNvPr>
            <p:cNvGrpSpPr>
              <a:grpSpLocks/>
            </p:cNvGrpSpPr>
            <p:nvPr/>
          </p:nvGrpSpPr>
          <p:grpSpPr bwMode="auto">
            <a:xfrm>
              <a:off x="3417" y="12516"/>
              <a:ext cx="540" cy="624"/>
              <a:chOff x="4857" y="9864"/>
              <a:chExt cx="540" cy="624"/>
            </a:xfrm>
          </p:grpSpPr>
          <p:sp>
            <p:nvSpPr>
              <p:cNvPr id="103" name="Line 50">
                <a:extLst>
                  <a:ext uri="{FF2B5EF4-FFF2-40B4-BE49-F238E27FC236}">
                    <a16:creationId xmlns:a16="http://schemas.microsoft.com/office/drawing/2014/main" id="{F76D3556-7C40-4FFD-A343-18B56164E56B}"/>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 name="Text Box 51">
                <a:extLst>
                  <a:ext uri="{FF2B5EF4-FFF2-40B4-BE49-F238E27FC236}">
                    <a16:creationId xmlns:a16="http://schemas.microsoft.com/office/drawing/2014/main" id="{CC91B89D-F075-4AD8-8986-F38C2D7F6B11}"/>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latin typeface="Times New Roman" panose="02020603050405020304" pitchFamily="18" charset="0"/>
                  </a:rPr>
                  <a:t>in</a:t>
                </a:r>
              </a:p>
            </p:txBody>
          </p:sp>
        </p:grpSp>
        <p:grpSp>
          <p:nvGrpSpPr>
            <p:cNvPr id="51" name="Group 52">
              <a:extLst>
                <a:ext uri="{FF2B5EF4-FFF2-40B4-BE49-F238E27FC236}">
                  <a16:creationId xmlns:a16="http://schemas.microsoft.com/office/drawing/2014/main" id="{CFBA27F5-A376-41CC-920D-0928419B6503}"/>
                </a:ext>
              </a:extLst>
            </p:cNvPr>
            <p:cNvGrpSpPr>
              <a:grpSpLocks/>
            </p:cNvGrpSpPr>
            <p:nvPr/>
          </p:nvGrpSpPr>
          <p:grpSpPr bwMode="auto">
            <a:xfrm>
              <a:off x="2697" y="11580"/>
              <a:ext cx="4500" cy="1716"/>
              <a:chOff x="2697" y="11580"/>
              <a:chExt cx="4500" cy="1716"/>
            </a:xfrm>
          </p:grpSpPr>
          <p:grpSp>
            <p:nvGrpSpPr>
              <p:cNvPr id="52" name="Group 53">
                <a:extLst>
                  <a:ext uri="{FF2B5EF4-FFF2-40B4-BE49-F238E27FC236}">
                    <a16:creationId xmlns:a16="http://schemas.microsoft.com/office/drawing/2014/main" id="{47332279-F330-42D4-B558-6CACD3354422}"/>
                  </a:ext>
                </a:extLst>
              </p:cNvPr>
              <p:cNvGrpSpPr>
                <a:grpSpLocks/>
              </p:cNvGrpSpPr>
              <p:nvPr/>
            </p:nvGrpSpPr>
            <p:grpSpPr bwMode="auto">
              <a:xfrm>
                <a:off x="2697" y="11580"/>
                <a:ext cx="4500" cy="936"/>
                <a:chOff x="2697" y="12048"/>
                <a:chExt cx="4500" cy="936"/>
              </a:xfrm>
            </p:grpSpPr>
            <p:grpSp>
              <p:nvGrpSpPr>
                <p:cNvPr id="54" name="Group 54">
                  <a:extLst>
                    <a:ext uri="{FF2B5EF4-FFF2-40B4-BE49-F238E27FC236}">
                      <a16:creationId xmlns:a16="http://schemas.microsoft.com/office/drawing/2014/main" id="{C7053820-42D5-4249-A3E1-587C97FA96A3}"/>
                    </a:ext>
                  </a:extLst>
                </p:cNvPr>
                <p:cNvGrpSpPr>
                  <a:grpSpLocks/>
                </p:cNvGrpSpPr>
                <p:nvPr/>
              </p:nvGrpSpPr>
              <p:grpSpPr bwMode="auto">
                <a:xfrm>
                  <a:off x="2697" y="12516"/>
                  <a:ext cx="4500" cy="468"/>
                  <a:chOff x="2697" y="11268"/>
                  <a:chExt cx="4500" cy="468"/>
                </a:xfrm>
              </p:grpSpPr>
              <p:grpSp>
                <p:nvGrpSpPr>
                  <p:cNvPr id="72" name="Group 55">
                    <a:extLst>
                      <a:ext uri="{FF2B5EF4-FFF2-40B4-BE49-F238E27FC236}">
                        <a16:creationId xmlns:a16="http://schemas.microsoft.com/office/drawing/2014/main" id="{8171A2A2-7F5A-4FD9-96F9-B668CB2583DE}"/>
                      </a:ext>
                    </a:extLst>
                  </p:cNvPr>
                  <p:cNvGrpSpPr>
                    <a:grpSpLocks/>
                  </p:cNvGrpSpPr>
                  <p:nvPr/>
                </p:nvGrpSpPr>
                <p:grpSpPr bwMode="auto">
                  <a:xfrm>
                    <a:off x="5217" y="11268"/>
                    <a:ext cx="360" cy="468"/>
                    <a:chOff x="3777" y="9240"/>
                    <a:chExt cx="360" cy="468"/>
                  </a:xfrm>
                </p:grpSpPr>
                <p:sp>
                  <p:nvSpPr>
                    <p:cNvPr id="99" name="Line 56">
                      <a:extLst>
                        <a:ext uri="{FF2B5EF4-FFF2-40B4-BE49-F238E27FC236}">
                          <a16:creationId xmlns:a16="http://schemas.microsoft.com/office/drawing/2014/main" id="{7A4CE467-BEA0-4ADF-8702-3AD618DFE0D8}"/>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57">
                      <a:extLst>
                        <a:ext uri="{FF2B5EF4-FFF2-40B4-BE49-F238E27FC236}">
                          <a16:creationId xmlns:a16="http://schemas.microsoft.com/office/drawing/2014/main" id="{E3C2454C-D2BB-4369-80E1-1F630D0D358B}"/>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58">
                      <a:extLst>
                        <a:ext uri="{FF2B5EF4-FFF2-40B4-BE49-F238E27FC236}">
                          <a16:creationId xmlns:a16="http://schemas.microsoft.com/office/drawing/2014/main" id="{6EE08442-65D0-42EA-BB4D-3FA3D42FFDB4}"/>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59">
                      <a:extLst>
                        <a:ext uri="{FF2B5EF4-FFF2-40B4-BE49-F238E27FC236}">
                          <a16:creationId xmlns:a16="http://schemas.microsoft.com/office/drawing/2014/main" id="{994F4930-AC4C-4842-BD4B-471650C686CC}"/>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 name="Group 60">
                    <a:extLst>
                      <a:ext uri="{FF2B5EF4-FFF2-40B4-BE49-F238E27FC236}">
                        <a16:creationId xmlns:a16="http://schemas.microsoft.com/office/drawing/2014/main" id="{D8F4D082-66CA-48CC-968B-162AD60E3692}"/>
                      </a:ext>
                    </a:extLst>
                  </p:cNvPr>
                  <p:cNvGrpSpPr>
                    <a:grpSpLocks/>
                  </p:cNvGrpSpPr>
                  <p:nvPr/>
                </p:nvGrpSpPr>
                <p:grpSpPr bwMode="auto">
                  <a:xfrm>
                    <a:off x="2697" y="11268"/>
                    <a:ext cx="360" cy="468"/>
                    <a:chOff x="3777" y="9240"/>
                    <a:chExt cx="360" cy="468"/>
                  </a:xfrm>
                </p:grpSpPr>
                <p:sp>
                  <p:nvSpPr>
                    <p:cNvPr id="95" name="Line 61">
                      <a:extLst>
                        <a:ext uri="{FF2B5EF4-FFF2-40B4-BE49-F238E27FC236}">
                          <a16:creationId xmlns:a16="http://schemas.microsoft.com/office/drawing/2014/main" id="{F2AD667A-83F3-43C2-A946-95650C8ECA0B}"/>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62">
                      <a:extLst>
                        <a:ext uri="{FF2B5EF4-FFF2-40B4-BE49-F238E27FC236}">
                          <a16:creationId xmlns:a16="http://schemas.microsoft.com/office/drawing/2014/main" id="{1C52D9E5-7708-408E-943B-F3AF96B43B30}"/>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63">
                      <a:extLst>
                        <a:ext uri="{FF2B5EF4-FFF2-40B4-BE49-F238E27FC236}">
                          <a16:creationId xmlns:a16="http://schemas.microsoft.com/office/drawing/2014/main" id="{E6B77ACC-B6E3-43C3-8761-205DA93CCC44}"/>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64">
                      <a:extLst>
                        <a:ext uri="{FF2B5EF4-FFF2-40B4-BE49-F238E27FC236}">
                          <a16:creationId xmlns:a16="http://schemas.microsoft.com/office/drawing/2014/main" id="{3EADF37C-791F-4E40-9863-E9B775AEB4FD}"/>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 name="Group 65">
                    <a:extLst>
                      <a:ext uri="{FF2B5EF4-FFF2-40B4-BE49-F238E27FC236}">
                        <a16:creationId xmlns:a16="http://schemas.microsoft.com/office/drawing/2014/main" id="{655CAFC5-4EFC-46C0-859B-E1B56BACBDB3}"/>
                      </a:ext>
                    </a:extLst>
                  </p:cNvPr>
                  <p:cNvGrpSpPr>
                    <a:grpSpLocks/>
                  </p:cNvGrpSpPr>
                  <p:nvPr/>
                </p:nvGrpSpPr>
                <p:grpSpPr bwMode="auto">
                  <a:xfrm>
                    <a:off x="3057" y="11268"/>
                    <a:ext cx="360" cy="468"/>
                    <a:chOff x="3777" y="9240"/>
                    <a:chExt cx="360" cy="468"/>
                  </a:xfrm>
                </p:grpSpPr>
                <p:sp>
                  <p:nvSpPr>
                    <p:cNvPr id="91" name="Line 66">
                      <a:extLst>
                        <a:ext uri="{FF2B5EF4-FFF2-40B4-BE49-F238E27FC236}">
                          <a16:creationId xmlns:a16="http://schemas.microsoft.com/office/drawing/2014/main" id="{0249D29F-5DDD-4515-927E-19835505CCE4}"/>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67">
                      <a:extLst>
                        <a:ext uri="{FF2B5EF4-FFF2-40B4-BE49-F238E27FC236}">
                          <a16:creationId xmlns:a16="http://schemas.microsoft.com/office/drawing/2014/main" id="{3F04E197-C9F4-435A-BAD2-BE56016A8100}"/>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68">
                      <a:extLst>
                        <a:ext uri="{FF2B5EF4-FFF2-40B4-BE49-F238E27FC236}">
                          <a16:creationId xmlns:a16="http://schemas.microsoft.com/office/drawing/2014/main" id="{6D66F724-2F1E-4199-BB6C-0E1679236F56}"/>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69">
                      <a:extLst>
                        <a:ext uri="{FF2B5EF4-FFF2-40B4-BE49-F238E27FC236}">
                          <a16:creationId xmlns:a16="http://schemas.microsoft.com/office/drawing/2014/main" id="{C61BD6FF-A9DE-4AE8-A9D1-F78488BE9424}"/>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70">
                    <a:extLst>
                      <a:ext uri="{FF2B5EF4-FFF2-40B4-BE49-F238E27FC236}">
                        <a16:creationId xmlns:a16="http://schemas.microsoft.com/office/drawing/2014/main" id="{8AD6E3AB-BCCD-4BBF-A638-F28DEF1B8ADF}"/>
                      </a:ext>
                    </a:extLst>
                  </p:cNvPr>
                  <p:cNvGrpSpPr>
                    <a:grpSpLocks/>
                  </p:cNvGrpSpPr>
                  <p:nvPr/>
                </p:nvGrpSpPr>
                <p:grpSpPr bwMode="auto">
                  <a:xfrm>
                    <a:off x="5577" y="11268"/>
                    <a:ext cx="360" cy="468"/>
                    <a:chOff x="3777" y="9240"/>
                    <a:chExt cx="360" cy="468"/>
                  </a:xfrm>
                </p:grpSpPr>
                <p:sp>
                  <p:nvSpPr>
                    <p:cNvPr id="87" name="Line 71">
                      <a:extLst>
                        <a:ext uri="{FF2B5EF4-FFF2-40B4-BE49-F238E27FC236}">
                          <a16:creationId xmlns:a16="http://schemas.microsoft.com/office/drawing/2014/main" id="{4AD5837C-E3EA-4326-952F-30AD897CBB71}"/>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72">
                      <a:extLst>
                        <a:ext uri="{FF2B5EF4-FFF2-40B4-BE49-F238E27FC236}">
                          <a16:creationId xmlns:a16="http://schemas.microsoft.com/office/drawing/2014/main" id="{8DB3B914-7C2C-48D0-9E95-FFF4A896D25F}"/>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73">
                      <a:extLst>
                        <a:ext uri="{FF2B5EF4-FFF2-40B4-BE49-F238E27FC236}">
                          <a16:creationId xmlns:a16="http://schemas.microsoft.com/office/drawing/2014/main" id="{0695AB97-2DBC-4D8A-ABAD-287290B1423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74">
                      <a:extLst>
                        <a:ext uri="{FF2B5EF4-FFF2-40B4-BE49-F238E27FC236}">
                          <a16:creationId xmlns:a16="http://schemas.microsoft.com/office/drawing/2014/main" id="{2517D3B9-A3E5-4428-9CF9-15E21B8297DC}"/>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 name="Group 75">
                    <a:extLst>
                      <a:ext uri="{FF2B5EF4-FFF2-40B4-BE49-F238E27FC236}">
                        <a16:creationId xmlns:a16="http://schemas.microsoft.com/office/drawing/2014/main" id="{CCA01C1A-5038-48C3-9AAF-64CC43395825}"/>
                      </a:ext>
                    </a:extLst>
                  </p:cNvPr>
                  <p:cNvGrpSpPr>
                    <a:grpSpLocks/>
                  </p:cNvGrpSpPr>
                  <p:nvPr/>
                </p:nvGrpSpPr>
                <p:grpSpPr bwMode="auto">
                  <a:xfrm>
                    <a:off x="6477" y="11268"/>
                    <a:ext cx="360" cy="468"/>
                    <a:chOff x="3777" y="9240"/>
                    <a:chExt cx="360" cy="468"/>
                  </a:xfrm>
                </p:grpSpPr>
                <p:sp>
                  <p:nvSpPr>
                    <p:cNvPr id="83" name="Line 76">
                      <a:extLst>
                        <a:ext uri="{FF2B5EF4-FFF2-40B4-BE49-F238E27FC236}">
                          <a16:creationId xmlns:a16="http://schemas.microsoft.com/office/drawing/2014/main" id="{4B812C75-E41B-44A6-9EC2-1E15FE3938C9}"/>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7">
                      <a:extLst>
                        <a:ext uri="{FF2B5EF4-FFF2-40B4-BE49-F238E27FC236}">
                          <a16:creationId xmlns:a16="http://schemas.microsoft.com/office/drawing/2014/main" id="{3979980F-696F-45AF-8DF0-995006BDA343}"/>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78">
                      <a:extLst>
                        <a:ext uri="{FF2B5EF4-FFF2-40B4-BE49-F238E27FC236}">
                          <a16:creationId xmlns:a16="http://schemas.microsoft.com/office/drawing/2014/main" id="{D1C54735-AF60-4943-BE99-79CCA79E6F6F}"/>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79">
                      <a:extLst>
                        <a:ext uri="{FF2B5EF4-FFF2-40B4-BE49-F238E27FC236}">
                          <a16:creationId xmlns:a16="http://schemas.microsoft.com/office/drawing/2014/main" id="{FB4E73F7-3E4D-40BF-8DBE-CAFB028BE54D}"/>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 name="Group 80">
                    <a:extLst>
                      <a:ext uri="{FF2B5EF4-FFF2-40B4-BE49-F238E27FC236}">
                        <a16:creationId xmlns:a16="http://schemas.microsoft.com/office/drawing/2014/main" id="{CBC29A28-E7CB-422E-83AE-3D542FDDFCBE}"/>
                      </a:ext>
                    </a:extLst>
                  </p:cNvPr>
                  <p:cNvGrpSpPr>
                    <a:grpSpLocks/>
                  </p:cNvGrpSpPr>
                  <p:nvPr/>
                </p:nvGrpSpPr>
                <p:grpSpPr bwMode="auto">
                  <a:xfrm>
                    <a:off x="6837" y="11268"/>
                    <a:ext cx="360" cy="468"/>
                    <a:chOff x="3777" y="9240"/>
                    <a:chExt cx="360" cy="468"/>
                  </a:xfrm>
                </p:grpSpPr>
                <p:sp>
                  <p:nvSpPr>
                    <p:cNvPr id="79" name="Line 81">
                      <a:extLst>
                        <a:ext uri="{FF2B5EF4-FFF2-40B4-BE49-F238E27FC236}">
                          <a16:creationId xmlns:a16="http://schemas.microsoft.com/office/drawing/2014/main" id="{99AB218D-5467-4548-A514-44AF38628F29}"/>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82">
                      <a:extLst>
                        <a:ext uri="{FF2B5EF4-FFF2-40B4-BE49-F238E27FC236}">
                          <a16:creationId xmlns:a16="http://schemas.microsoft.com/office/drawing/2014/main" id="{D4C98102-3899-4C8F-9B14-D46E6F0A2570}"/>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83">
                      <a:extLst>
                        <a:ext uri="{FF2B5EF4-FFF2-40B4-BE49-F238E27FC236}">
                          <a16:creationId xmlns:a16="http://schemas.microsoft.com/office/drawing/2014/main" id="{E4325B64-0C27-4E69-A7E6-012775E04824}"/>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4">
                      <a:extLst>
                        <a:ext uri="{FF2B5EF4-FFF2-40B4-BE49-F238E27FC236}">
                          <a16:creationId xmlns:a16="http://schemas.microsoft.com/office/drawing/2014/main" id="{C83646F1-A9F8-4DD4-B9CA-93910431EFE2}"/>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 name="Line 85">
                    <a:extLst>
                      <a:ext uri="{FF2B5EF4-FFF2-40B4-BE49-F238E27FC236}">
                        <a16:creationId xmlns:a16="http://schemas.microsoft.com/office/drawing/2014/main" id="{FEDEB24B-F3E5-4187-B004-3A14305A47A6}"/>
                      </a:ext>
                    </a:extLst>
                  </p:cNvPr>
                  <p:cNvSpPr>
                    <a:spLocks noChangeShapeType="1"/>
                  </p:cNvSpPr>
                  <p:nvPr/>
                </p:nvSpPr>
                <p:spPr bwMode="auto">
                  <a:xfrm>
                    <a:off x="5937" y="11580"/>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 name="Group 86">
                  <a:extLst>
                    <a:ext uri="{FF2B5EF4-FFF2-40B4-BE49-F238E27FC236}">
                      <a16:creationId xmlns:a16="http://schemas.microsoft.com/office/drawing/2014/main" id="{6C12C6D2-6A6F-4D21-8561-B9FE0FA14DB8}"/>
                    </a:ext>
                  </a:extLst>
                </p:cNvPr>
                <p:cNvGrpSpPr>
                  <a:grpSpLocks/>
                </p:cNvGrpSpPr>
                <p:nvPr/>
              </p:nvGrpSpPr>
              <p:grpSpPr bwMode="auto">
                <a:xfrm>
                  <a:off x="2697" y="12048"/>
                  <a:ext cx="4500" cy="936"/>
                  <a:chOff x="2697" y="10800"/>
                  <a:chExt cx="4500" cy="936"/>
                </a:xfrm>
              </p:grpSpPr>
              <p:grpSp>
                <p:nvGrpSpPr>
                  <p:cNvPr id="56" name="Group 87">
                    <a:extLst>
                      <a:ext uri="{FF2B5EF4-FFF2-40B4-BE49-F238E27FC236}">
                        <a16:creationId xmlns:a16="http://schemas.microsoft.com/office/drawing/2014/main" id="{F712D587-557B-469F-98ED-95139759CE29}"/>
                      </a:ext>
                    </a:extLst>
                  </p:cNvPr>
                  <p:cNvGrpSpPr>
                    <a:grpSpLocks/>
                  </p:cNvGrpSpPr>
                  <p:nvPr/>
                </p:nvGrpSpPr>
                <p:grpSpPr bwMode="auto">
                  <a:xfrm>
                    <a:off x="2697" y="10800"/>
                    <a:ext cx="4500" cy="936"/>
                    <a:chOff x="2697" y="8772"/>
                    <a:chExt cx="4500" cy="936"/>
                  </a:xfrm>
                </p:grpSpPr>
                <p:grpSp>
                  <p:nvGrpSpPr>
                    <p:cNvPr id="61" name="Group 88">
                      <a:extLst>
                        <a:ext uri="{FF2B5EF4-FFF2-40B4-BE49-F238E27FC236}">
                          <a16:creationId xmlns:a16="http://schemas.microsoft.com/office/drawing/2014/main" id="{685E685B-A52D-4B37-AC81-9E2E83AD9ABA}"/>
                        </a:ext>
                      </a:extLst>
                    </p:cNvPr>
                    <p:cNvGrpSpPr>
                      <a:grpSpLocks/>
                    </p:cNvGrpSpPr>
                    <p:nvPr/>
                  </p:nvGrpSpPr>
                  <p:grpSpPr bwMode="auto">
                    <a:xfrm>
                      <a:off x="2697" y="9240"/>
                      <a:ext cx="4500" cy="468"/>
                      <a:chOff x="2697" y="9240"/>
                      <a:chExt cx="4500" cy="468"/>
                    </a:xfrm>
                  </p:grpSpPr>
                  <p:sp>
                    <p:nvSpPr>
                      <p:cNvPr id="63" name="Line 89">
                        <a:extLst>
                          <a:ext uri="{FF2B5EF4-FFF2-40B4-BE49-F238E27FC236}">
                            <a16:creationId xmlns:a16="http://schemas.microsoft.com/office/drawing/2014/main" id="{A4181AB6-20BE-448A-B40A-21FEF9AC01D1}"/>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90">
                        <a:extLst>
                          <a:ext uri="{FF2B5EF4-FFF2-40B4-BE49-F238E27FC236}">
                            <a16:creationId xmlns:a16="http://schemas.microsoft.com/office/drawing/2014/main" id="{6100DF9A-9A0C-4C82-A37D-2500CED595E9}"/>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91">
                        <a:extLst>
                          <a:ext uri="{FF2B5EF4-FFF2-40B4-BE49-F238E27FC236}">
                            <a16:creationId xmlns:a16="http://schemas.microsoft.com/office/drawing/2014/main" id="{1B0C7390-EEB0-4669-861A-458EC29266FC}"/>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92">
                        <a:extLst>
                          <a:ext uri="{FF2B5EF4-FFF2-40B4-BE49-F238E27FC236}">
                            <a16:creationId xmlns:a16="http://schemas.microsoft.com/office/drawing/2014/main" id="{BE820F1E-64CA-41F3-9F07-0401C5CACD67}"/>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93">
                        <a:extLst>
                          <a:ext uri="{FF2B5EF4-FFF2-40B4-BE49-F238E27FC236}">
                            <a16:creationId xmlns:a16="http://schemas.microsoft.com/office/drawing/2014/main" id="{06FE7FE9-1C97-4B70-A895-9738A57E3AB0}"/>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94">
                        <a:extLst>
                          <a:ext uri="{FF2B5EF4-FFF2-40B4-BE49-F238E27FC236}">
                            <a16:creationId xmlns:a16="http://schemas.microsoft.com/office/drawing/2014/main" id="{66E955A7-C47E-4758-B2BC-7A92B2D0F9B2}"/>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95">
                        <a:extLst>
                          <a:ext uri="{FF2B5EF4-FFF2-40B4-BE49-F238E27FC236}">
                            <a16:creationId xmlns:a16="http://schemas.microsoft.com/office/drawing/2014/main" id="{CC156286-BA5C-42A0-8E30-D6AED2D12954}"/>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96">
                        <a:extLst>
                          <a:ext uri="{FF2B5EF4-FFF2-40B4-BE49-F238E27FC236}">
                            <a16:creationId xmlns:a16="http://schemas.microsoft.com/office/drawing/2014/main" id="{CB29C322-7FEE-4F55-86E9-8CE79C0E5ACD}"/>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97">
                        <a:extLst>
                          <a:ext uri="{FF2B5EF4-FFF2-40B4-BE49-F238E27FC236}">
                            <a16:creationId xmlns:a16="http://schemas.microsoft.com/office/drawing/2014/main" id="{F131FB09-8ED4-4A57-A5B2-1132787F766E}"/>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98">
                      <a:extLst>
                        <a:ext uri="{FF2B5EF4-FFF2-40B4-BE49-F238E27FC236}">
                          <a16:creationId xmlns:a16="http://schemas.microsoft.com/office/drawing/2014/main" id="{CC6AD04B-1726-4A5D-9863-2C4FDB183C46}"/>
                        </a:ext>
                      </a:extLst>
                    </p:cNvPr>
                    <p:cNvSpPr txBox="1">
                      <a:spLocks noChangeArrowheads="1"/>
                    </p:cNvSpPr>
                    <p:nvPr/>
                  </p:nvSpPr>
                  <p:spPr bwMode="auto">
                    <a:xfrm>
                      <a:off x="2697" y="8772"/>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1  2  3   4  5   6  7  8               n</a:t>
                      </a:r>
                    </a:p>
                  </p:txBody>
                </p:sp>
              </p:grpSp>
              <p:sp>
                <p:nvSpPr>
                  <p:cNvPr id="57" name="Line 99">
                    <a:extLst>
                      <a:ext uri="{FF2B5EF4-FFF2-40B4-BE49-F238E27FC236}">
                        <a16:creationId xmlns:a16="http://schemas.microsoft.com/office/drawing/2014/main" id="{55E2BA27-DE79-432F-B8FA-AAFC3122A887}"/>
                      </a:ext>
                    </a:extLst>
                  </p:cNvPr>
                  <p:cNvSpPr>
                    <a:spLocks noChangeShapeType="1"/>
                  </p:cNvSpPr>
                  <p:nvPr/>
                </p:nvSpPr>
                <p:spPr bwMode="auto">
                  <a:xfrm>
                    <a:off x="377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100">
                    <a:extLst>
                      <a:ext uri="{FF2B5EF4-FFF2-40B4-BE49-F238E27FC236}">
                        <a16:creationId xmlns:a16="http://schemas.microsoft.com/office/drawing/2014/main" id="{B6ED6E40-A37C-4C33-BC40-5DA89EF10EA4}"/>
                      </a:ext>
                    </a:extLst>
                  </p:cNvPr>
                  <p:cNvSpPr>
                    <a:spLocks noChangeShapeType="1"/>
                  </p:cNvSpPr>
                  <p:nvPr/>
                </p:nvSpPr>
                <p:spPr bwMode="auto">
                  <a:xfrm>
                    <a:off x="413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101">
                    <a:extLst>
                      <a:ext uri="{FF2B5EF4-FFF2-40B4-BE49-F238E27FC236}">
                        <a16:creationId xmlns:a16="http://schemas.microsoft.com/office/drawing/2014/main" id="{BD9579A1-48DB-4D76-A1EF-E397B22DEF80}"/>
                      </a:ext>
                    </a:extLst>
                  </p:cNvPr>
                  <p:cNvSpPr>
                    <a:spLocks noChangeShapeType="1"/>
                  </p:cNvSpPr>
                  <p:nvPr/>
                </p:nvSpPr>
                <p:spPr bwMode="auto">
                  <a:xfrm>
                    <a:off x="449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102">
                    <a:extLst>
                      <a:ext uri="{FF2B5EF4-FFF2-40B4-BE49-F238E27FC236}">
                        <a16:creationId xmlns:a16="http://schemas.microsoft.com/office/drawing/2014/main" id="{0ED991B5-3BB9-4B0F-A4AA-AB6189D4C9C5}"/>
                      </a:ext>
                    </a:extLst>
                  </p:cNvPr>
                  <p:cNvSpPr>
                    <a:spLocks noChangeShapeType="1"/>
                  </p:cNvSpPr>
                  <p:nvPr/>
                </p:nvSpPr>
                <p:spPr bwMode="auto">
                  <a:xfrm>
                    <a:off x="485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3" name="Text Box 103">
                <a:extLst>
                  <a:ext uri="{FF2B5EF4-FFF2-40B4-BE49-F238E27FC236}">
                    <a16:creationId xmlns:a16="http://schemas.microsoft.com/office/drawing/2014/main" id="{ABD0F627-72F0-4E0D-9F6C-5AEDFC7E95AE}"/>
                  </a:ext>
                </a:extLst>
              </p:cNvPr>
              <p:cNvSpPr txBox="1">
                <a:spLocks noChangeArrowheads="1"/>
              </p:cNvSpPr>
              <p:nvPr/>
            </p:nvSpPr>
            <p:spPr bwMode="auto">
              <a:xfrm>
                <a:off x="4137" y="128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solidFill>
                      <a:srgbClr val="003300"/>
                    </a:solidFill>
                    <a:latin typeface="Times New Roman" panose="02020603050405020304" pitchFamily="18" charset="0"/>
                  </a:rPr>
                  <a:t>(b)</a:t>
                </a:r>
              </a:p>
            </p:txBody>
          </p:sp>
        </p:grpSp>
      </p:grpSp>
      <p:sp>
        <p:nvSpPr>
          <p:cNvPr id="107" name="Text Box 104">
            <a:extLst>
              <a:ext uri="{FF2B5EF4-FFF2-40B4-BE49-F238E27FC236}">
                <a16:creationId xmlns:a16="http://schemas.microsoft.com/office/drawing/2014/main" id="{0E6AAABF-10AF-4DA2-B8E0-396B1A9EE02E}"/>
              </a:ext>
            </a:extLst>
          </p:cNvPr>
          <p:cNvSpPr txBox="1">
            <a:spLocks noChangeArrowheads="1"/>
          </p:cNvSpPr>
          <p:nvPr/>
        </p:nvSpPr>
        <p:spPr bwMode="auto">
          <a:xfrm>
            <a:off x="1436370" y="4491355"/>
            <a:ext cx="5867400" cy="1597025"/>
          </a:xfrm>
          <a:prstGeom prst="rect">
            <a:avLst/>
          </a:prstGeom>
          <a:noFill/>
          <a:ln>
            <a:noFill/>
          </a:ln>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pitchFamily="2"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pitchFamily="2"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pitchFamily="2" charset="-122"/>
              </a:defRPr>
            </a:lvl9pPr>
          </a:lstStyle>
          <a:p>
            <a:pPr algn="just">
              <a:spcBef>
                <a:spcPct val="0"/>
              </a:spcBef>
              <a:buClrTx/>
              <a:buSzTx/>
              <a:buFontTx/>
              <a:buNone/>
              <a:defRPr/>
            </a:pPr>
            <a:r>
              <a:rPr lang="en-US" altLang="zh-CN" sz="1800" b="1" dirty="0">
                <a:latin typeface="Times New Roman" pitchFamily="18" charset="0"/>
              </a:rPr>
              <a:t>  </a:t>
            </a:r>
            <a:r>
              <a:rPr lang="zh-CN" altLang="en-US" sz="1800" b="1" dirty="0">
                <a:solidFill>
                  <a:srgbClr val="003300"/>
                </a:solidFill>
                <a:latin typeface="Times New Roman" pitchFamily="18" charset="0"/>
              </a:rPr>
              <a:t>其中，</a:t>
            </a:r>
            <a:r>
              <a:rPr lang="en-US" altLang="zh-CN" sz="1800" b="1" dirty="0">
                <a:solidFill>
                  <a:srgbClr val="003300"/>
                </a:solidFill>
                <a:latin typeface="Times New Roman" pitchFamily="18" charset="0"/>
              </a:rPr>
              <a:t>in</a:t>
            </a:r>
            <a:r>
              <a:rPr lang="zh-CN" altLang="en-US" sz="1800" b="1" dirty="0">
                <a:solidFill>
                  <a:srgbClr val="003300"/>
                </a:solidFill>
                <a:latin typeface="Times New Roman" pitchFamily="18" charset="0"/>
              </a:rPr>
              <a:t>表示存数据位置，</a:t>
            </a:r>
            <a:r>
              <a:rPr lang="en-US" altLang="zh-CN" sz="1800" b="1" dirty="0">
                <a:solidFill>
                  <a:srgbClr val="003300"/>
                </a:solidFill>
                <a:latin typeface="Times New Roman" pitchFamily="18" charset="0"/>
              </a:rPr>
              <a:t>out</a:t>
            </a:r>
            <a:r>
              <a:rPr lang="zh-CN" altLang="en-US" sz="1800" b="1" dirty="0">
                <a:solidFill>
                  <a:srgbClr val="003300"/>
                </a:solidFill>
                <a:latin typeface="Times New Roman" pitchFamily="18" charset="0"/>
              </a:rPr>
              <a:t>表示取数据位置</a:t>
            </a:r>
          </a:p>
          <a:p>
            <a:pPr algn="just">
              <a:spcBef>
                <a:spcPct val="0"/>
              </a:spcBef>
              <a:buClrTx/>
              <a:buSzTx/>
              <a:buFontTx/>
              <a:buNone/>
              <a:defRPr/>
            </a:pPr>
            <a:r>
              <a:rPr lang="zh-CN" altLang="en-US" sz="1800" b="1" dirty="0">
                <a:solidFill>
                  <a:srgbClr val="003300"/>
                </a:solidFill>
                <a:latin typeface="Times New Roman" pitchFamily="18" charset="0"/>
              </a:rPr>
              <a:t>    </a:t>
            </a:r>
          </a:p>
          <a:p>
            <a:pPr algn="just">
              <a:spcBef>
                <a:spcPct val="0"/>
              </a:spcBef>
              <a:buClrTx/>
              <a:buSzTx/>
              <a:buFontTx/>
              <a:buNone/>
              <a:defRPr/>
            </a:pPr>
            <a:r>
              <a:rPr lang="zh-CN" altLang="en-US" sz="1800" b="1" dirty="0">
                <a:solidFill>
                  <a:srgbClr val="003300"/>
                </a:solidFill>
                <a:latin typeface="Times New Roman" pitchFamily="18" charset="0"/>
              </a:rPr>
              <a:t>             ：</a:t>
            </a:r>
            <a:r>
              <a:rPr lang="zh-CN" altLang="en-US" sz="1800" b="1" dirty="0">
                <a:solidFill>
                  <a:srgbClr val="002060"/>
                </a:solidFill>
                <a:latin typeface="Times New Roman" pitchFamily="18" charset="0"/>
              </a:rPr>
              <a:t>被占用</a:t>
            </a:r>
            <a:r>
              <a:rPr lang="zh-CN" altLang="en-US" sz="1800" b="1" dirty="0">
                <a:solidFill>
                  <a:srgbClr val="002060"/>
                </a:solidFill>
                <a:effectLst>
                  <a:outerShdw blurRad="38100" dist="38100" dir="2700000" algn="tl">
                    <a:srgbClr val="C0C0C0"/>
                  </a:outerShdw>
                </a:effectLst>
                <a:ea typeface="仿宋_GB2312" pitchFamily="49" charset="-122"/>
              </a:rPr>
              <a:t>缓冲区</a:t>
            </a:r>
            <a:r>
              <a:rPr lang="zh-CN" altLang="en-US" sz="1800" b="1" dirty="0">
                <a:effectLst>
                  <a:outerShdw blurRad="38100" dist="38100" dir="2700000" algn="tl">
                    <a:srgbClr val="C0C0C0"/>
                  </a:outerShdw>
                </a:effectLst>
                <a:ea typeface="仿宋_GB2312" pitchFamily="49" charset="-122"/>
              </a:rPr>
              <a:t>     </a:t>
            </a:r>
            <a:r>
              <a:rPr lang="zh-CN" altLang="en-US" sz="1800" b="1" dirty="0">
                <a:solidFill>
                  <a:srgbClr val="003300"/>
                </a:solidFill>
                <a:latin typeface="Times New Roman" pitchFamily="18" charset="0"/>
              </a:rPr>
              <a:t>      ：</a:t>
            </a:r>
            <a:r>
              <a:rPr lang="zh-CN" altLang="en-US" sz="1800" b="1" dirty="0">
                <a:solidFill>
                  <a:srgbClr val="002060"/>
                </a:solidFill>
                <a:latin typeface="Times New Roman" pitchFamily="18" charset="0"/>
              </a:rPr>
              <a:t>空</a:t>
            </a:r>
            <a:r>
              <a:rPr lang="zh-CN" altLang="en-US" sz="1800" b="1" dirty="0">
                <a:solidFill>
                  <a:srgbClr val="002060"/>
                </a:solidFill>
                <a:effectLst>
                  <a:outerShdw blurRad="38100" dist="38100" dir="2700000" algn="tl">
                    <a:srgbClr val="C0C0C0"/>
                  </a:outerShdw>
                </a:effectLst>
                <a:ea typeface="仿宋_GB2312" pitchFamily="49" charset="-122"/>
              </a:rPr>
              <a:t>缓冲区</a:t>
            </a:r>
            <a:endParaRPr lang="zh-CN" altLang="en-US" sz="1800" b="1" dirty="0">
              <a:solidFill>
                <a:srgbClr val="002060"/>
              </a:solidFill>
              <a:latin typeface="Times New Roman" pitchFamily="18" charset="0"/>
            </a:endParaRPr>
          </a:p>
          <a:p>
            <a:pPr algn="just">
              <a:spcBef>
                <a:spcPct val="0"/>
              </a:spcBef>
              <a:buClrTx/>
              <a:buSzTx/>
              <a:buFontTx/>
              <a:buNone/>
              <a:defRPr/>
            </a:pPr>
            <a:r>
              <a:rPr lang="zh-CN" altLang="en-US" sz="1800" b="1" dirty="0">
                <a:solidFill>
                  <a:srgbClr val="003300"/>
                </a:solidFill>
                <a:latin typeface="Times New Roman" pitchFamily="18" charset="0"/>
              </a:rPr>
              <a:t>         </a:t>
            </a:r>
          </a:p>
        </p:txBody>
      </p:sp>
      <p:grpSp>
        <p:nvGrpSpPr>
          <p:cNvPr id="108" name="Group 105">
            <a:extLst>
              <a:ext uri="{FF2B5EF4-FFF2-40B4-BE49-F238E27FC236}">
                <a16:creationId xmlns:a16="http://schemas.microsoft.com/office/drawing/2014/main" id="{A0FC40C9-80BE-499D-ACC3-464A0E608B00}"/>
              </a:ext>
            </a:extLst>
          </p:cNvPr>
          <p:cNvGrpSpPr>
            <a:grpSpLocks/>
          </p:cNvGrpSpPr>
          <p:nvPr/>
        </p:nvGrpSpPr>
        <p:grpSpPr bwMode="auto">
          <a:xfrm>
            <a:off x="1817370" y="4945380"/>
            <a:ext cx="317500" cy="434975"/>
            <a:chOff x="1687" y="2768"/>
            <a:chExt cx="200" cy="274"/>
          </a:xfrm>
        </p:grpSpPr>
        <p:sp>
          <p:nvSpPr>
            <p:cNvPr id="109" name="Rectangle 106">
              <a:extLst>
                <a:ext uri="{FF2B5EF4-FFF2-40B4-BE49-F238E27FC236}">
                  <a16:creationId xmlns:a16="http://schemas.microsoft.com/office/drawing/2014/main" id="{B07D38C8-3E2E-4F60-8E25-6352607BABE3}"/>
                </a:ext>
              </a:extLst>
            </p:cNvPr>
            <p:cNvSpPr>
              <a:spLocks noChangeArrowheads="1"/>
            </p:cNvSpPr>
            <p:nvPr/>
          </p:nvSpPr>
          <p:spPr bwMode="auto">
            <a:xfrm>
              <a:off x="1687" y="2768"/>
              <a:ext cx="200" cy="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0" name="Line 107">
              <a:extLst>
                <a:ext uri="{FF2B5EF4-FFF2-40B4-BE49-F238E27FC236}">
                  <a16:creationId xmlns:a16="http://schemas.microsoft.com/office/drawing/2014/main" id="{8D82E5BE-B3CB-416D-84C1-B3F66A4054CC}"/>
                </a:ext>
              </a:extLst>
            </p:cNvPr>
            <p:cNvSpPr>
              <a:spLocks noChangeShapeType="1"/>
            </p:cNvSpPr>
            <p:nvPr/>
          </p:nvSpPr>
          <p:spPr bwMode="auto">
            <a:xfrm flipH="1">
              <a:off x="1687" y="2768"/>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08">
              <a:extLst>
                <a:ext uri="{FF2B5EF4-FFF2-40B4-BE49-F238E27FC236}">
                  <a16:creationId xmlns:a16="http://schemas.microsoft.com/office/drawing/2014/main" id="{6D872432-8916-4A08-9696-CB77DCFDA917}"/>
                </a:ext>
              </a:extLst>
            </p:cNvPr>
            <p:cNvSpPr>
              <a:spLocks noChangeShapeType="1"/>
            </p:cNvSpPr>
            <p:nvPr/>
          </p:nvSpPr>
          <p:spPr bwMode="auto">
            <a:xfrm flipH="1">
              <a:off x="1687" y="2768"/>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09">
              <a:extLst>
                <a:ext uri="{FF2B5EF4-FFF2-40B4-BE49-F238E27FC236}">
                  <a16:creationId xmlns:a16="http://schemas.microsoft.com/office/drawing/2014/main" id="{8F86FA42-5869-4EDF-972C-776F466D5E72}"/>
                </a:ext>
              </a:extLst>
            </p:cNvPr>
            <p:cNvSpPr>
              <a:spLocks noChangeShapeType="1"/>
            </p:cNvSpPr>
            <p:nvPr/>
          </p:nvSpPr>
          <p:spPr bwMode="auto">
            <a:xfrm flipH="1">
              <a:off x="1687" y="2859"/>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10">
              <a:extLst>
                <a:ext uri="{FF2B5EF4-FFF2-40B4-BE49-F238E27FC236}">
                  <a16:creationId xmlns:a16="http://schemas.microsoft.com/office/drawing/2014/main" id="{7ABB0781-0E65-4AA9-BB9F-47C7837ABE0F}"/>
                </a:ext>
              </a:extLst>
            </p:cNvPr>
            <p:cNvSpPr>
              <a:spLocks noChangeShapeType="1"/>
            </p:cNvSpPr>
            <p:nvPr/>
          </p:nvSpPr>
          <p:spPr bwMode="auto">
            <a:xfrm flipH="1">
              <a:off x="1787" y="2951"/>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 name="Rectangle 111">
            <a:extLst>
              <a:ext uri="{FF2B5EF4-FFF2-40B4-BE49-F238E27FC236}">
                <a16:creationId xmlns:a16="http://schemas.microsoft.com/office/drawing/2014/main" id="{53CCC924-FCE7-4802-BD6D-3FC91BEA6BB4}"/>
              </a:ext>
            </a:extLst>
          </p:cNvPr>
          <p:cNvSpPr>
            <a:spLocks noChangeArrowheads="1"/>
          </p:cNvSpPr>
          <p:nvPr/>
        </p:nvSpPr>
        <p:spPr bwMode="auto">
          <a:xfrm>
            <a:off x="4179570" y="4945380"/>
            <a:ext cx="315913" cy="434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6" name="文本框 115">
            <a:extLst>
              <a:ext uri="{FF2B5EF4-FFF2-40B4-BE49-F238E27FC236}">
                <a16:creationId xmlns:a16="http://schemas.microsoft.com/office/drawing/2014/main" id="{F1658D9E-D27D-41CC-8AD0-0DBD4036817B}"/>
              </a:ext>
            </a:extLst>
          </p:cNvPr>
          <p:cNvSpPr txBox="1"/>
          <p:nvPr/>
        </p:nvSpPr>
        <p:spPr>
          <a:xfrm>
            <a:off x="1864044" y="374377"/>
            <a:ext cx="5392543" cy="523220"/>
          </a:xfrm>
          <a:prstGeom prst="rect">
            <a:avLst/>
          </a:prstGeom>
          <a:noFill/>
        </p:spPr>
        <p:txBody>
          <a:bodyPr wrap="square">
            <a:spAutoFit/>
          </a:bodyPr>
          <a:lstStyle/>
          <a:p>
            <a:pPr algn="ctr">
              <a:spcBef>
                <a:spcPct val="0"/>
              </a:spcBef>
              <a:buClrTx/>
              <a:buSzTx/>
              <a:buFontTx/>
              <a:buNone/>
              <a:defRPr/>
            </a:pPr>
            <a:r>
              <a:rPr lang="zh-CN" altLang="en-US" sz="2800" b="1" dirty="0">
                <a:solidFill>
                  <a:srgbClr val="003300"/>
                </a:solidFill>
                <a:latin typeface="+mj-ea"/>
                <a:ea typeface="+mj-ea"/>
              </a:rPr>
              <a:t>生产者</a:t>
            </a:r>
            <a:r>
              <a:rPr lang="en-US" altLang="zh-CN" sz="2800" b="1" dirty="0">
                <a:solidFill>
                  <a:srgbClr val="003300"/>
                </a:solidFill>
                <a:latin typeface="+mj-ea"/>
                <a:ea typeface="+mj-ea"/>
              </a:rPr>
              <a:t>/</a:t>
            </a:r>
            <a:r>
              <a:rPr lang="zh-CN" altLang="en-US" sz="2800" b="1" dirty="0">
                <a:solidFill>
                  <a:srgbClr val="003300"/>
                </a:solidFill>
                <a:latin typeface="+mj-ea"/>
                <a:ea typeface="+mj-ea"/>
              </a:rPr>
              <a:t>消费者循环使用缓冲池</a:t>
            </a:r>
          </a:p>
        </p:txBody>
      </p:sp>
    </p:spTree>
    <p:extLst>
      <p:ext uri="{BB962C8B-B14F-4D97-AF65-F5344CB8AC3E}">
        <p14:creationId xmlns:p14="http://schemas.microsoft.com/office/powerpoint/2010/main" val="845767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F76B02-C578-495D-B7B1-34ED35FFDA30}"/>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生产者</a:t>
            </a:r>
            <a:r>
              <a:rPr lang="en-US" altLang="zh-CN" b="1" u="sng" kern="0">
                <a:solidFill>
                  <a:srgbClr val="FF0000"/>
                </a:solidFill>
                <a:effectLst>
                  <a:outerShdw blurRad="38100" dist="38100" dir="2700000" algn="tl">
                    <a:srgbClr val="C0C0C0"/>
                  </a:outerShdw>
                </a:effectLst>
                <a:latin typeface="仿宋_GB2312" pitchFamily="49" charset="-122"/>
                <a:ea typeface="仿宋_GB2312" pitchFamily="49" charset="-122"/>
              </a:rPr>
              <a:t>/</a:t>
            </a: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消费者</a:t>
            </a:r>
          </a:p>
        </p:txBody>
      </p:sp>
      <p:sp>
        <p:nvSpPr>
          <p:cNvPr id="7" name="Rectangle 3">
            <a:extLst>
              <a:ext uri="{FF2B5EF4-FFF2-40B4-BE49-F238E27FC236}">
                <a16:creationId xmlns:a16="http://schemas.microsoft.com/office/drawing/2014/main" id="{34A7E0A1-4D64-407F-A2FC-EE9642A0324C}"/>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in</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和</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out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初始化指向缓冲池的第一个</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a:t>
            </a:r>
          </a:p>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生产者：</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通过</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in</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指针向</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存放数据，一次存放一条数据，且</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in</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指针向后移一个</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位置。</a:t>
            </a:r>
          </a:p>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2800" b="1" i="0" u="none"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消费者：</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从缓冲池中逐条取走数据，一次取一条数据，相应的</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变为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。每取走一条数据，</a:t>
            </a:r>
            <a:r>
              <a:rPr kumimoji="0" lang="en-US" altLang="zh-CN"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out</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指针向后移一个</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28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位置。</a:t>
            </a:r>
            <a:endParaRPr kumimoji="0" lang="zh-CN" altLang="en-US" sz="28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360776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45FAC70-B340-42FD-9343-0F22BF4AA79D}"/>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不控制生产者</a:t>
            </a:r>
            <a:r>
              <a:rPr lang="en-US" altLang="zh-CN" b="1" u="sng" kern="0">
                <a:solidFill>
                  <a:srgbClr val="FF0000"/>
                </a:solidFill>
                <a:effectLst>
                  <a:outerShdw blurRad="38100" dist="38100" dir="2700000" algn="tl">
                    <a:srgbClr val="C0C0C0"/>
                  </a:outerShdw>
                </a:effectLst>
                <a:latin typeface="仿宋_GB2312" pitchFamily="49" charset="-122"/>
                <a:ea typeface="仿宋_GB2312" pitchFamily="49" charset="-122"/>
              </a:rPr>
              <a:t>/</a:t>
            </a:r>
            <a:r>
              <a:rPr lang="zh-CN" altLang="en-US" b="1" u="sng" kern="0">
                <a:solidFill>
                  <a:srgbClr val="FF0000"/>
                </a:solidFill>
                <a:effectLst>
                  <a:outerShdw blurRad="38100" dist="38100" dir="2700000" algn="tl">
                    <a:srgbClr val="C0C0C0"/>
                  </a:outerShdw>
                </a:effectLst>
                <a:latin typeface="仿宋_GB2312" pitchFamily="49" charset="-122"/>
                <a:ea typeface="仿宋_GB2312" pitchFamily="49" charset="-122"/>
              </a:rPr>
              <a:t>消费者</a:t>
            </a:r>
            <a:r>
              <a:rPr lang="zh-CN" altLang="en-US" b="1" i="1" u="sng" kern="0">
                <a:solidFill>
                  <a:srgbClr val="FF0000"/>
                </a:solidFill>
                <a:effectLst>
                  <a:outerShdw blurRad="38100" dist="38100" dir="2700000" algn="tl">
                    <a:srgbClr val="C0C0C0"/>
                  </a:outerShdw>
                </a:effectLst>
                <a:latin typeface="仿宋_GB2312" pitchFamily="49" charset="-122"/>
                <a:ea typeface="仿宋_GB2312" pitchFamily="49" charset="-122"/>
              </a:rPr>
              <a:t>？</a:t>
            </a:r>
          </a:p>
        </p:txBody>
      </p:sp>
      <p:sp>
        <p:nvSpPr>
          <p:cNvPr id="7" name="Rectangle 3">
            <a:extLst>
              <a:ext uri="{FF2B5EF4-FFF2-40B4-BE49-F238E27FC236}">
                <a16:creationId xmlns:a16="http://schemas.microsoft.com/office/drawing/2014/main" id="{39BEE304-F6BB-4650-912F-AB16547126AE}"/>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1" u="none"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试想，如果不控制生产者与消费者，将会产生什么结果？</a:t>
            </a:r>
            <a:endPar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生产者和消费者可能同时进入缓冲池，甚至可能同时读</a:t>
            </a:r>
            <a:r>
              <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写一个</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缓冲区</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，将导致执行结果不确定。</a:t>
            </a:r>
          </a:p>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这显然是不允许的。</a:t>
            </a:r>
            <a:endParaRPr kumimoji="0" lang="en-US" altLang="zh-CN" sz="3200" b="1" i="0" u="none" strike="noStrike" kern="0" cap="none" spc="0" normalizeH="0" baseline="0" noProof="0" dirty="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spTree>
    <p:extLst>
      <p:ext uri="{BB962C8B-B14F-4D97-AF65-F5344CB8AC3E}">
        <p14:creationId xmlns:p14="http://schemas.microsoft.com/office/powerpoint/2010/main" val="394795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0ADA5A30-0715-49E9-A4F4-96C6CB48BEFE}"/>
              </a:ext>
            </a:extLst>
          </p:cNvPr>
          <p:cNvSpPr txBox="1">
            <a:spLocks noChangeArrowheads="1"/>
          </p:cNvSpPr>
          <p:nvPr/>
        </p:nvSpPr>
        <p:spPr bwMode="auto">
          <a:xfrm>
            <a:off x="3276600" y="378400"/>
            <a:ext cx="29642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600" b="1" dirty="0">
                <a:solidFill>
                  <a:srgbClr val="0070C0"/>
                </a:solidFill>
                <a:latin typeface="+mj-ea"/>
                <a:ea typeface="+mj-ea"/>
              </a:rPr>
              <a:t>2.1.1 </a:t>
            </a:r>
            <a:r>
              <a:rPr kumimoji="1" lang="zh-CN" altLang="en-US" sz="3600" b="1" dirty="0">
                <a:solidFill>
                  <a:srgbClr val="0070C0"/>
                </a:solidFill>
                <a:latin typeface="+mj-ea"/>
                <a:ea typeface="+mj-ea"/>
              </a:rPr>
              <a:t>前趋图 </a:t>
            </a:r>
          </a:p>
        </p:txBody>
      </p:sp>
      <p:sp>
        <p:nvSpPr>
          <p:cNvPr id="492547" name="Text Box 3">
            <a:extLst>
              <a:ext uri="{FF2B5EF4-FFF2-40B4-BE49-F238E27FC236}">
                <a16:creationId xmlns:a16="http://schemas.microsoft.com/office/drawing/2014/main" id="{05E03374-4EDB-4766-8115-83166A506156}"/>
              </a:ext>
            </a:extLst>
          </p:cNvPr>
          <p:cNvSpPr txBox="1">
            <a:spLocks noChangeArrowheads="1"/>
          </p:cNvSpPr>
          <p:nvPr/>
        </p:nvSpPr>
        <p:spPr bwMode="auto">
          <a:xfrm>
            <a:off x="523302" y="1319478"/>
            <a:ext cx="8305800" cy="5037341"/>
          </a:xfrm>
          <a:prstGeom prst="rect">
            <a:avLst/>
          </a:prstGeom>
          <a:noFill/>
          <a:ln w="9525">
            <a:noFill/>
            <a:miter lim="800000"/>
            <a:headEnd/>
            <a:tailEnd/>
          </a:ln>
          <a:effectLst/>
        </p:spPr>
        <p:txBody>
          <a:bodyPr>
            <a:spAutoFit/>
          </a:bodyPr>
          <a:lstStyle/>
          <a:p>
            <a:pPr algn="just" eaLnBrk="1" hangingPunct="1">
              <a:spcBef>
                <a:spcPts val="1000"/>
              </a:spcBef>
              <a:buFont typeface="Arial" pitchFamily="34" charset="0"/>
              <a:buChar char="•"/>
              <a:defRPr/>
            </a:pPr>
            <a:r>
              <a:rPr kumimoji="1" lang="zh-CN" altLang="en-US" sz="2400" b="1" dirty="0">
                <a:latin typeface="+mj-ea"/>
                <a:ea typeface="+mj-ea"/>
              </a:rPr>
              <a:t>前趋图</a:t>
            </a:r>
            <a:r>
              <a:rPr kumimoji="1" lang="en-US" altLang="zh-CN" sz="2400" dirty="0">
                <a:latin typeface="+mj-ea"/>
                <a:ea typeface="+mj-ea"/>
              </a:rPr>
              <a:t>(Precedence Graph)</a:t>
            </a:r>
            <a:r>
              <a:rPr kumimoji="1" lang="zh-CN" altLang="en-US" sz="2400" dirty="0">
                <a:latin typeface="+mj-ea"/>
                <a:ea typeface="+mj-ea"/>
              </a:rPr>
              <a:t>是一个</a:t>
            </a:r>
            <a:r>
              <a:rPr kumimoji="1" lang="zh-CN" altLang="en-US" sz="2400" dirty="0">
                <a:solidFill>
                  <a:srgbClr val="FF0000"/>
                </a:solidFill>
                <a:latin typeface="+mj-ea"/>
                <a:ea typeface="+mj-ea"/>
              </a:rPr>
              <a:t>有向无循环图</a:t>
            </a:r>
            <a:r>
              <a:rPr kumimoji="1" lang="zh-CN" altLang="en-US" sz="2400" dirty="0">
                <a:latin typeface="+mj-ea"/>
                <a:ea typeface="+mj-ea"/>
              </a:rPr>
              <a:t>，记为</a:t>
            </a:r>
            <a:r>
              <a:rPr kumimoji="1" lang="en-US" altLang="zh-CN" sz="2400" dirty="0">
                <a:latin typeface="+mj-ea"/>
                <a:ea typeface="+mj-ea"/>
              </a:rPr>
              <a:t>DAG(Directed Acyclic Graph)</a:t>
            </a:r>
            <a:r>
              <a:rPr kumimoji="1" lang="zh-CN" altLang="en-US" sz="2400" dirty="0">
                <a:latin typeface="+mj-ea"/>
                <a:ea typeface="+mj-ea"/>
              </a:rPr>
              <a:t>，用于描述进程之间执行的前后关系。</a:t>
            </a:r>
            <a:endParaRPr kumimoji="1" lang="en-US" altLang="zh-CN" sz="2400" dirty="0">
              <a:latin typeface="+mj-ea"/>
              <a:ea typeface="+mj-ea"/>
            </a:endParaRPr>
          </a:p>
          <a:p>
            <a:pPr algn="just" eaLnBrk="1" hangingPunct="1">
              <a:spcBef>
                <a:spcPts val="1000"/>
              </a:spcBef>
              <a:buFont typeface="Arial" pitchFamily="34" charset="0"/>
              <a:buChar char="•"/>
              <a:defRPr/>
            </a:pPr>
            <a:r>
              <a:rPr lang="zh-CN" altLang="en-US" sz="2400" dirty="0">
                <a:latin typeface="+mj-ea"/>
                <a:ea typeface="+mj-ea"/>
              </a:rPr>
              <a:t>图中的每个结点可用于表示一条语句、一个</a:t>
            </a:r>
            <a:r>
              <a:rPr lang="zh-CN" altLang="en-US" sz="2400" dirty="0">
                <a:solidFill>
                  <a:srgbClr val="FF0000"/>
                </a:solidFill>
                <a:latin typeface="+mj-ea"/>
                <a:ea typeface="+mj-ea"/>
              </a:rPr>
              <a:t>程序段</a:t>
            </a:r>
            <a:r>
              <a:rPr lang="zh-CN" altLang="en-US" sz="2400" dirty="0">
                <a:latin typeface="+mj-ea"/>
                <a:ea typeface="+mj-ea"/>
              </a:rPr>
              <a:t>等；结点间的有向边表示在两个结点之间存在的前趋关系。</a:t>
            </a:r>
          </a:p>
          <a:p>
            <a:pPr algn="just" eaLnBrk="1" hangingPunct="1">
              <a:lnSpc>
                <a:spcPct val="110000"/>
              </a:lnSpc>
              <a:spcBef>
                <a:spcPct val="50000"/>
              </a:spcBef>
              <a:defRPr/>
            </a:pPr>
            <a:r>
              <a:rPr kumimoji="1" lang="zh-CN" altLang="en-US" sz="2600" dirty="0">
                <a:latin typeface="+mj-ea"/>
                <a:ea typeface="+mj-ea"/>
              </a:rPr>
              <a:t>    →</a:t>
            </a:r>
            <a:r>
              <a:rPr kumimoji="1" lang="en-US" altLang="zh-CN" sz="2600" dirty="0">
                <a:latin typeface="+mj-ea"/>
                <a:ea typeface="+mj-ea"/>
              </a:rPr>
              <a:t>={(P</a:t>
            </a:r>
            <a:r>
              <a:rPr kumimoji="1" lang="en-US" altLang="zh-CN" sz="2600" baseline="-25000" dirty="0">
                <a:latin typeface="+mj-ea"/>
                <a:ea typeface="+mj-ea"/>
              </a:rPr>
              <a:t>i</a:t>
            </a:r>
            <a:r>
              <a:rPr kumimoji="1" lang="en-US" altLang="zh-CN" sz="2600" dirty="0">
                <a:latin typeface="+mj-ea"/>
                <a:ea typeface="+mj-ea"/>
              </a:rPr>
              <a:t>, </a:t>
            </a:r>
            <a:r>
              <a:rPr kumimoji="1" lang="en-US" altLang="zh-CN" sz="2600" dirty="0" err="1">
                <a:latin typeface="+mj-ea"/>
                <a:ea typeface="+mj-ea"/>
              </a:rPr>
              <a:t>P</a:t>
            </a:r>
            <a:r>
              <a:rPr kumimoji="1" lang="en-US" altLang="zh-CN" sz="2600" baseline="-25000" dirty="0" err="1">
                <a:latin typeface="+mj-ea"/>
                <a:ea typeface="+mj-ea"/>
              </a:rPr>
              <a:t>j</a:t>
            </a:r>
            <a:r>
              <a:rPr kumimoji="1" lang="en-US" altLang="zh-CN" sz="2600" dirty="0">
                <a:latin typeface="+mj-ea"/>
                <a:ea typeface="+mj-ea"/>
              </a:rPr>
              <a:t>)|P</a:t>
            </a:r>
            <a:r>
              <a:rPr kumimoji="1" lang="en-US" altLang="zh-CN" sz="2600" baseline="-25000" dirty="0">
                <a:latin typeface="+mj-ea"/>
                <a:ea typeface="+mj-ea"/>
              </a:rPr>
              <a:t>i</a:t>
            </a:r>
            <a:r>
              <a:rPr kumimoji="1" lang="en-US" altLang="zh-CN" sz="2600" dirty="0">
                <a:latin typeface="+mj-ea"/>
                <a:ea typeface="+mj-ea"/>
              </a:rPr>
              <a:t> must complete before </a:t>
            </a:r>
            <a:r>
              <a:rPr kumimoji="1" lang="en-US" altLang="zh-CN" sz="2600" dirty="0" err="1">
                <a:latin typeface="+mj-ea"/>
                <a:ea typeface="+mj-ea"/>
              </a:rPr>
              <a:t>P</a:t>
            </a:r>
            <a:r>
              <a:rPr kumimoji="1" lang="en-US" altLang="zh-CN" sz="2600" baseline="-25000" dirty="0" err="1">
                <a:latin typeface="+mj-ea"/>
                <a:ea typeface="+mj-ea"/>
              </a:rPr>
              <a:t>j</a:t>
            </a:r>
            <a:r>
              <a:rPr kumimoji="1" lang="en-US" altLang="zh-CN" sz="2600" dirty="0">
                <a:latin typeface="+mj-ea"/>
                <a:ea typeface="+mj-ea"/>
              </a:rPr>
              <a:t> may start}</a:t>
            </a:r>
          </a:p>
          <a:p>
            <a:pPr algn="just" eaLnBrk="1" hangingPunct="1">
              <a:lnSpc>
                <a:spcPct val="110000"/>
              </a:lnSpc>
              <a:spcBef>
                <a:spcPct val="50000"/>
              </a:spcBef>
              <a:defRPr/>
            </a:pPr>
            <a:r>
              <a:rPr kumimoji="1" lang="en-US" altLang="zh-CN" sz="2600" dirty="0">
                <a:latin typeface="+mj-ea"/>
                <a:ea typeface="+mj-ea"/>
              </a:rPr>
              <a:t>       (P</a:t>
            </a:r>
            <a:r>
              <a:rPr kumimoji="1" lang="en-US" altLang="zh-CN" sz="2600" baseline="-25000" dirty="0">
                <a:latin typeface="+mj-ea"/>
                <a:ea typeface="+mj-ea"/>
              </a:rPr>
              <a:t>i</a:t>
            </a:r>
            <a:r>
              <a:rPr kumimoji="1" lang="en-US" altLang="zh-CN" sz="2600" dirty="0">
                <a:latin typeface="+mj-ea"/>
                <a:ea typeface="+mj-ea"/>
              </a:rPr>
              <a:t>, </a:t>
            </a:r>
            <a:r>
              <a:rPr kumimoji="1" lang="en-US" altLang="zh-CN" sz="2600" dirty="0" err="1">
                <a:latin typeface="+mj-ea"/>
                <a:ea typeface="+mj-ea"/>
              </a:rPr>
              <a:t>P</a:t>
            </a:r>
            <a:r>
              <a:rPr kumimoji="1" lang="en-US" altLang="zh-CN" sz="2600" baseline="-25000" dirty="0" err="1">
                <a:latin typeface="+mj-ea"/>
                <a:ea typeface="+mj-ea"/>
              </a:rPr>
              <a:t>j</a:t>
            </a:r>
            <a:r>
              <a:rPr kumimoji="1" lang="en-US" altLang="zh-CN" sz="2600" dirty="0">
                <a:latin typeface="+mj-ea"/>
                <a:ea typeface="+mj-ea"/>
              </a:rPr>
              <a:t>)∈→  </a:t>
            </a:r>
            <a:r>
              <a:rPr kumimoji="1" lang="zh-CN" altLang="en-US" sz="2600" dirty="0">
                <a:latin typeface="+mj-ea"/>
                <a:ea typeface="+mj-ea"/>
              </a:rPr>
              <a:t>或   </a:t>
            </a:r>
            <a:r>
              <a:rPr kumimoji="1" lang="en-US" altLang="zh-CN" sz="2600" dirty="0" err="1">
                <a:latin typeface="+mj-ea"/>
                <a:ea typeface="+mj-ea"/>
              </a:rPr>
              <a:t>P</a:t>
            </a:r>
            <a:r>
              <a:rPr kumimoji="1" lang="en-US" altLang="zh-CN" sz="2600" baseline="-25000" dirty="0" err="1">
                <a:latin typeface="+mj-ea"/>
                <a:ea typeface="+mj-ea"/>
              </a:rPr>
              <a:t>i</a:t>
            </a:r>
            <a:r>
              <a:rPr kumimoji="1" lang="en-US" altLang="zh-CN" sz="2600" dirty="0" err="1">
                <a:latin typeface="+mj-ea"/>
                <a:ea typeface="+mj-ea"/>
              </a:rPr>
              <a:t>→P</a:t>
            </a:r>
            <a:r>
              <a:rPr kumimoji="1" lang="en-US" altLang="zh-CN" sz="2600" baseline="-25000" dirty="0" err="1">
                <a:latin typeface="+mj-ea"/>
                <a:ea typeface="+mj-ea"/>
              </a:rPr>
              <a:t>j</a:t>
            </a:r>
            <a:endParaRPr kumimoji="1" lang="en-US" altLang="zh-CN" sz="2600" baseline="-25000" dirty="0">
              <a:latin typeface="+mj-ea"/>
              <a:ea typeface="+mj-ea"/>
            </a:endParaRPr>
          </a:p>
          <a:p>
            <a:pPr algn="just" eaLnBrk="1" hangingPunct="1">
              <a:lnSpc>
                <a:spcPct val="110000"/>
              </a:lnSpc>
              <a:spcBef>
                <a:spcPct val="50000"/>
              </a:spcBef>
              <a:defRPr/>
            </a:pPr>
            <a:r>
              <a:rPr kumimoji="1" lang="en-US" altLang="zh-CN" sz="2600" baseline="-25000" dirty="0">
                <a:latin typeface="+mj-ea"/>
                <a:ea typeface="+mj-ea"/>
              </a:rPr>
              <a:t> </a:t>
            </a:r>
            <a:r>
              <a:rPr kumimoji="1" lang="en-US" altLang="zh-CN" sz="2600" dirty="0">
                <a:latin typeface="+mj-ea"/>
                <a:ea typeface="+mj-ea"/>
              </a:rPr>
              <a:t>       P</a:t>
            </a:r>
            <a:r>
              <a:rPr kumimoji="1" lang="en-US" altLang="zh-CN" sz="2600" baseline="-25000" dirty="0">
                <a:latin typeface="+mj-ea"/>
                <a:ea typeface="+mj-ea"/>
              </a:rPr>
              <a:t>i</a:t>
            </a:r>
            <a:r>
              <a:rPr kumimoji="1" lang="zh-CN" altLang="en-US" sz="2600" dirty="0">
                <a:latin typeface="+mj-ea"/>
                <a:ea typeface="+mj-ea"/>
              </a:rPr>
              <a:t>是</a:t>
            </a:r>
            <a:r>
              <a:rPr kumimoji="1" lang="en-US" altLang="zh-CN" sz="2600" dirty="0" err="1">
                <a:latin typeface="+mj-ea"/>
                <a:ea typeface="+mj-ea"/>
              </a:rPr>
              <a:t>P</a:t>
            </a:r>
            <a:r>
              <a:rPr kumimoji="1" lang="en-US" altLang="zh-CN" sz="2600" baseline="-25000" dirty="0" err="1">
                <a:latin typeface="+mj-ea"/>
                <a:ea typeface="+mj-ea"/>
              </a:rPr>
              <a:t>j</a:t>
            </a:r>
            <a:r>
              <a:rPr kumimoji="1" lang="zh-CN" altLang="en-US" sz="2600" dirty="0">
                <a:latin typeface="+mj-ea"/>
                <a:ea typeface="+mj-ea"/>
              </a:rPr>
              <a:t>的直接前趋，</a:t>
            </a:r>
            <a:r>
              <a:rPr kumimoji="1" lang="en-US" altLang="zh-CN" sz="2600" dirty="0" err="1">
                <a:latin typeface="+mj-ea"/>
                <a:ea typeface="+mj-ea"/>
              </a:rPr>
              <a:t>P</a:t>
            </a:r>
            <a:r>
              <a:rPr kumimoji="1" lang="en-US" altLang="zh-CN" sz="2600" baseline="-25000" dirty="0" err="1">
                <a:latin typeface="+mj-ea"/>
                <a:ea typeface="+mj-ea"/>
              </a:rPr>
              <a:t>j</a:t>
            </a:r>
            <a:r>
              <a:rPr kumimoji="1" lang="zh-CN" altLang="en-US" sz="2600" dirty="0">
                <a:latin typeface="+mj-ea"/>
                <a:ea typeface="+mj-ea"/>
              </a:rPr>
              <a:t>是</a:t>
            </a:r>
            <a:r>
              <a:rPr kumimoji="1" lang="en-US" altLang="zh-CN" sz="2600" dirty="0">
                <a:latin typeface="+mj-ea"/>
                <a:ea typeface="+mj-ea"/>
              </a:rPr>
              <a:t>P</a:t>
            </a:r>
            <a:r>
              <a:rPr kumimoji="1" lang="en-US" altLang="zh-CN" sz="2600" baseline="-25000" dirty="0">
                <a:latin typeface="+mj-ea"/>
                <a:ea typeface="+mj-ea"/>
              </a:rPr>
              <a:t>i</a:t>
            </a:r>
            <a:r>
              <a:rPr kumimoji="1" lang="zh-CN" altLang="en-US" sz="2600" dirty="0">
                <a:latin typeface="+mj-ea"/>
                <a:ea typeface="+mj-ea"/>
              </a:rPr>
              <a:t>的直接后继。</a:t>
            </a:r>
            <a:endParaRPr kumimoji="1" lang="en-US" altLang="zh-CN" sz="2600" dirty="0">
              <a:latin typeface="+mj-ea"/>
              <a:ea typeface="+mj-ea"/>
            </a:endParaRPr>
          </a:p>
          <a:p>
            <a:pPr algn="just" eaLnBrk="1" hangingPunct="1">
              <a:lnSpc>
                <a:spcPct val="110000"/>
              </a:lnSpc>
              <a:spcBef>
                <a:spcPct val="50000"/>
              </a:spcBef>
              <a:buFont typeface="Arial" pitchFamily="34" charset="0"/>
              <a:buChar char="•"/>
              <a:defRPr/>
            </a:pPr>
            <a:r>
              <a:rPr kumimoji="1" lang="zh-CN" altLang="en-US" sz="2600" b="1" dirty="0">
                <a:effectLst>
                  <a:outerShdw blurRad="38100" dist="38100" dir="2700000" algn="tl">
                    <a:srgbClr val="C0C0C0"/>
                  </a:outerShdw>
                </a:effectLst>
                <a:latin typeface="+mj-ea"/>
                <a:ea typeface="+mj-ea"/>
              </a:rPr>
              <a:t>在前趋图中，把没有前趋的结点称为</a:t>
            </a:r>
            <a:r>
              <a:rPr kumimoji="1" lang="zh-CN" altLang="en-US" sz="2600" b="1" dirty="0">
                <a:effectLst>
                  <a:outerShdw blurRad="38100" dist="38100" dir="2700000" algn="tl">
                    <a:srgbClr val="C0C0C0"/>
                  </a:outerShdw>
                </a:effectLst>
                <a:highlight>
                  <a:srgbClr val="FFFF00"/>
                </a:highlight>
                <a:latin typeface="+mj-ea"/>
                <a:ea typeface="+mj-ea"/>
              </a:rPr>
              <a:t>初始结点</a:t>
            </a:r>
            <a:r>
              <a:rPr kumimoji="1" lang="en-US" altLang="zh-CN" sz="2600" b="1" dirty="0">
                <a:effectLst>
                  <a:outerShdw blurRad="38100" dist="38100" dir="2700000" algn="tl">
                    <a:srgbClr val="C0C0C0"/>
                  </a:outerShdw>
                </a:effectLst>
                <a:latin typeface="+mj-ea"/>
                <a:ea typeface="+mj-ea"/>
              </a:rPr>
              <a:t>(Initial Node)</a:t>
            </a:r>
            <a:r>
              <a:rPr kumimoji="1" lang="zh-CN" altLang="en-US" sz="2600" b="1" dirty="0">
                <a:effectLst>
                  <a:outerShdw blurRad="38100" dist="38100" dir="2700000" algn="tl">
                    <a:srgbClr val="C0C0C0"/>
                  </a:outerShdw>
                </a:effectLst>
                <a:latin typeface="+mj-ea"/>
                <a:ea typeface="+mj-ea"/>
              </a:rPr>
              <a:t>，把没有后继的结点称为</a:t>
            </a:r>
            <a:r>
              <a:rPr kumimoji="1" lang="zh-CN" altLang="en-US" sz="2600" b="1" dirty="0">
                <a:effectLst>
                  <a:outerShdw blurRad="38100" dist="38100" dir="2700000" algn="tl">
                    <a:srgbClr val="C0C0C0"/>
                  </a:outerShdw>
                </a:effectLst>
                <a:highlight>
                  <a:srgbClr val="FFFF00"/>
                </a:highlight>
                <a:latin typeface="+mj-ea"/>
                <a:ea typeface="+mj-ea"/>
              </a:rPr>
              <a:t>终止结点</a:t>
            </a:r>
            <a:r>
              <a:rPr kumimoji="1" lang="en-US" altLang="zh-CN" sz="2600" b="1" dirty="0">
                <a:effectLst>
                  <a:outerShdw blurRad="38100" dist="38100" dir="2700000" algn="tl">
                    <a:srgbClr val="C0C0C0"/>
                  </a:outerShdw>
                </a:effectLst>
                <a:latin typeface="+mj-ea"/>
                <a:ea typeface="+mj-ea"/>
              </a:rPr>
              <a:t>(Final Node)</a:t>
            </a:r>
            <a:r>
              <a:rPr kumimoji="1" lang="zh-CN" altLang="en-US" sz="2600" dirty="0">
                <a:latin typeface="+mj-ea"/>
                <a:ea typeface="+mj-ea"/>
              </a:rPr>
              <a:t>。</a:t>
            </a:r>
          </a:p>
        </p:txBody>
      </p:sp>
      <p:sp>
        <p:nvSpPr>
          <p:cNvPr id="9220" name="Text Box 4">
            <a:extLst>
              <a:ext uri="{FF2B5EF4-FFF2-40B4-BE49-F238E27FC236}">
                <a16:creationId xmlns:a16="http://schemas.microsoft.com/office/drawing/2014/main" id="{95261353-3B47-402D-9CC7-3444E4604074}"/>
              </a:ext>
            </a:extLst>
          </p:cNvPr>
          <p:cNvSpPr txBox="1">
            <a:spLocks noChangeArrowheads="1"/>
          </p:cNvSpPr>
          <p:nvPr/>
        </p:nvSpPr>
        <p:spPr bwMode="auto">
          <a:xfrm>
            <a:off x="3276600" y="73501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b="1">
              <a:latin typeface="Times New Roman" panose="02020603050405020304" pitchFamily="18" charset="0"/>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34991FD-A68C-419E-A6FB-FEB3CC6B74D2}"/>
              </a:ext>
            </a:extLst>
          </p:cNvPr>
          <p:cNvSpPr txBox="1">
            <a:spLocks noRot="1" noChangeArrowheads="1"/>
          </p:cNvSpPr>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生产者</a:t>
            </a:r>
            <a:r>
              <a:rPr kumimoji="0" lang="en-US" altLang="zh-CN"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a:t>
            </a:r>
            <a:r>
              <a:rPr kumimoji="0" lang="zh-CN" altLang="en-US"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消费者必须同步</a:t>
            </a:r>
            <a:r>
              <a:rPr kumimoji="0" lang="en-US" altLang="zh-CN"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a:t>
            </a:r>
            <a:r>
              <a:rPr kumimoji="0" lang="zh-CN" altLang="en-US" sz="4400" b="1" i="0"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j-cs"/>
              </a:rPr>
              <a:t>互斥</a:t>
            </a:r>
          </a:p>
        </p:txBody>
      </p:sp>
      <p:sp>
        <p:nvSpPr>
          <p:cNvPr id="7" name="Rectangle 3">
            <a:extLst>
              <a:ext uri="{FF2B5EF4-FFF2-40B4-BE49-F238E27FC236}">
                <a16:creationId xmlns:a16="http://schemas.microsoft.com/office/drawing/2014/main" id="{94D77B18-7871-4F7D-910F-33A52C9151E6}"/>
              </a:ext>
            </a:extLst>
          </p:cNvPr>
          <p:cNvSpPr txBox="1">
            <a:spLocks noRot="1" noChangeArrowheads="1"/>
          </p:cNvSpPr>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必须使生产者和消费者</a:t>
            </a:r>
            <a:r>
              <a:rPr kumimoji="0" lang="zh-CN" altLang="en-US" sz="3200" b="1" i="1" u="sng" strike="noStrike" kern="0" cap="none" spc="0" normalizeH="0" baseline="0" noProof="0">
                <a:ln>
                  <a:noFill/>
                </a:ln>
                <a:solidFill>
                  <a:srgbClr val="CC3300"/>
                </a:solidFill>
                <a:effectLst>
                  <a:outerShdw blurRad="38100" dist="38100" dir="2700000" algn="tl">
                    <a:srgbClr val="C0C0C0"/>
                  </a:outerShdw>
                </a:effectLst>
                <a:uLnTx/>
                <a:uFillTx/>
                <a:latin typeface="仿宋_GB2312" pitchFamily="49" charset="-122"/>
                <a:ea typeface="仿宋_GB2312" pitchFamily="49" charset="-122"/>
                <a:cs typeface="+mn-cs"/>
              </a:rPr>
              <a:t>互斥进入缓冲区</a:t>
            </a: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仿宋_GB2312" pitchFamily="49" charset="-122"/>
                <a:ea typeface="仿宋_GB2312" pitchFamily="49" charset="-122"/>
                <a:cs typeface="+mn-cs"/>
              </a:rPr>
              <a:t>。即，某时刻只允许一个实体（生产者或消费者）访问缓冲区，生产者互斥消费者和其它任何生产者。</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outerShdw blurRad="38100" dist="38100" dir="2700000" algn="tl">
                    <a:srgbClr val="C0C0C0"/>
                  </a:outerShdw>
                </a:effectLst>
                <a:uLnTx/>
                <a:uFillTx/>
                <a:latin typeface="Arial"/>
                <a:ea typeface="仿宋_GB2312" pitchFamily="49" charset="-122"/>
                <a:cs typeface="+mn-cs"/>
              </a:rPr>
              <a:t>生产者不能向满缓冲池写数据，消费者也不能在空缓冲池中取数据，即生产者与消费者必须</a:t>
            </a:r>
            <a:r>
              <a:rPr kumimoji="0" lang="zh-CN" altLang="en-US" sz="3200" b="1" i="1" u="sng" strike="noStrike" kern="0" cap="none" spc="0" normalizeH="0" baseline="0" noProof="0">
                <a:ln>
                  <a:noFill/>
                </a:ln>
                <a:solidFill>
                  <a:srgbClr val="CC3300"/>
                </a:solidFill>
                <a:effectLst>
                  <a:outerShdw blurRad="38100" dist="38100" dir="2700000" algn="tl">
                    <a:srgbClr val="C0C0C0"/>
                  </a:outerShdw>
                </a:effectLst>
                <a:uLnTx/>
                <a:uFillTx/>
                <a:latin typeface="Arial"/>
                <a:ea typeface="仿宋_GB2312" pitchFamily="49" charset="-122"/>
                <a:cs typeface="+mn-cs"/>
              </a:rPr>
              <a:t>同步</a:t>
            </a:r>
            <a:r>
              <a:rPr kumimoji="0" lang="zh-CN" altLang="en-US" sz="3200" b="0" i="0" u="none" strike="noStrike" kern="0" cap="none" spc="0" normalizeH="0" baseline="0" noProof="0">
                <a:ln>
                  <a:noFill/>
                </a:ln>
                <a:solidFill>
                  <a:srgbClr val="080808"/>
                </a:solidFill>
                <a:effectLst/>
                <a:uLnTx/>
                <a:uFillTx/>
                <a:latin typeface="Arial"/>
                <a:ea typeface="宋体"/>
                <a:cs typeface="+mn-cs"/>
              </a:rPr>
              <a:t>。</a:t>
            </a:r>
            <a:endParaRPr kumimoji="0" lang="zh-CN" altLang="en-US" sz="3200" b="0" i="0" u="none" strike="noStrike" kern="0" cap="none" spc="0" normalizeH="0" baseline="0" noProof="0" dirty="0">
              <a:ln>
                <a:noFill/>
              </a:ln>
              <a:solidFill>
                <a:srgbClr val="080808"/>
              </a:solidFill>
              <a:effectLst/>
              <a:uLnTx/>
              <a:uFillTx/>
              <a:latin typeface="Arial"/>
              <a:ea typeface="宋体"/>
              <a:cs typeface="+mn-cs"/>
            </a:endParaRPr>
          </a:p>
        </p:txBody>
      </p:sp>
    </p:spTree>
    <p:extLst>
      <p:ext uri="{BB962C8B-B14F-4D97-AF65-F5344CB8AC3E}">
        <p14:creationId xmlns:p14="http://schemas.microsoft.com/office/powerpoint/2010/main" val="3545125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FD97C9EB-4E7B-4E9A-A443-91F81D74B498}"/>
              </a:ext>
            </a:extLst>
          </p:cNvPr>
          <p:cNvSpPr txBox="1">
            <a:spLocks noChangeArrowheads="1"/>
          </p:cNvSpPr>
          <p:nvPr/>
        </p:nvSpPr>
        <p:spPr bwMode="auto">
          <a:xfrm>
            <a:off x="2113915" y="40100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algn="l"/>
            <a:r>
              <a:rPr lang="zh-CN" altLang="en-US" sz="2800" b="1" kern="0" dirty="0">
                <a:latin typeface="仿宋_GB2312" pitchFamily="49" charset="-122"/>
                <a:ea typeface="仿宋_GB2312" pitchFamily="49" charset="-122"/>
              </a:rPr>
              <a:t>生产者</a:t>
            </a:r>
            <a:r>
              <a:rPr lang="en-US" altLang="zh-CN" sz="2800" b="1" kern="0" dirty="0">
                <a:latin typeface="仿宋_GB2312" pitchFamily="49" charset="-122"/>
                <a:ea typeface="仿宋_GB2312" pitchFamily="49" charset="-122"/>
              </a:rPr>
              <a:t>/</a:t>
            </a:r>
            <a:r>
              <a:rPr lang="zh-CN" altLang="en-US" sz="2800" b="1" kern="0" dirty="0">
                <a:latin typeface="仿宋_GB2312" pitchFamily="49" charset="-122"/>
                <a:ea typeface="仿宋_GB2312" pitchFamily="49" charset="-122"/>
              </a:rPr>
              <a:t>消费者同步的关键问题</a:t>
            </a:r>
          </a:p>
        </p:txBody>
      </p:sp>
      <p:sp>
        <p:nvSpPr>
          <p:cNvPr id="10" name="Text Box 3">
            <a:extLst>
              <a:ext uri="{FF2B5EF4-FFF2-40B4-BE49-F238E27FC236}">
                <a16:creationId xmlns:a16="http://schemas.microsoft.com/office/drawing/2014/main" id="{65547CC5-CE19-46E3-983D-4E41CE371AA4}"/>
              </a:ext>
            </a:extLst>
          </p:cNvPr>
          <p:cNvSpPr txBox="1">
            <a:spLocks noChangeArrowheads="1"/>
          </p:cNvSpPr>
          <p:nvPr/>
        </p:nvSpPr>
        <p:spPr bwMode="auto">
          <a:xfrm>
            <a:off x="228600" y="2987040"/>
            <a:ext cx="6948488"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
                <a:srgbClr val="CC3300"/>
              </a:buClr>
              <a:buSzPct val="90000"/>
              <a:buFont typeface="Monotype Sorts" pitchFamily="2" charset="2"/>
              <a:buNone/>
            </a:pPr>
            <a:r>
              <a:rPr lang="en-US" altLang="zh-CN" sz="2600" b="1" dirty="0">
                <a:solidFill>
                  <a:srgbClr val="FF0000"/>
                </a:solidFill>
                <a:latin typeface="仿宋_GB2312" pitchFamily="49" charset="-122"/>
                <a:ea typeface="仿宋_GB2312" pitchFamily="49" charset="-122"/>
              </a:rPr>
              <a:t> </a:t>
            </a:r>
            <a:r>
              <a:rPr lang="zh-CN" altLang="en-US" sz="2600" b="1" dirty="0">
                <a:solidFill>
                  <a:srgbClr val="FF0000"/>
                </a:solidFill>
                <a:latin typeface="仿宋_GB2312" pitchFamily="49" charset="-122"/>
                <a:ea typeface="仿宋_GB2312" pitchFamily="49" charset="-122"/>
              </a:rPr>
              <a:t>需要保证以下同步关系：</a:t>
            </a:r>
          </a:p>
          <a:p>
            <a:pPr>
              <a:buClr>
                <a:srgbClr val="CC3300"/>
              </a:buClr>
              <a:buSzPct val="90000"/>
              <a:buFont typeface="Monotype Sorts" pitchFamily="2" charset="2"/>
              <a:buNone/>
            </a:pPr>
            <a:r>
              <a:rPr lang="en-US" altLang="zh-CN" sz="2600" b="1" dirty="0">
                <a:solidFill>
                  <a:srgbClr val="080808"/>
                </a:solidFill>
                <a:latin typeface="仿宋_GB2312" pitchFamily="49" charset="-122"/>
                <a:ea typeface="仿宋_GB2312" pitchFamily="49" charset="-122"/>
              </a:rPr>
              <a:t>1.</a:t>
            </a:r>
            <a:r>
              <a:rPr lang="zh-CN" altLang="en-US" sz="2600" b="1" dirty="0">
                <a:solidFill>
                  <a:srgbClr val="080808"/>
                </a:solidFill>
                <a:latin typeface="仿宋_GB2312" pitchFamily="49" charset="-122"/>
                <a:ea typeface="仿宋_GB2312" pitchFamily="49" charset="-122"/>
              </a:rPr>
              <a:t>多个进程互斥地访问公共缓冲池；</a:t>
            </a:r>
          </a:p>
          <a:p>
            <a:pPr>
              <a:buClr>
                <a:srgbClr val="CC3300"/>
              </a:buClr>
              <a:buSzPct val="90000"/>
              <a:buFont typeface="Monotype Sorts" pitchFamily="2" charset="2"/>
              <a:buNone/>
            </a:pPr>
            <a:r>
              <a:rPr lang="en-US" altLang="zh-CN" sz="2600" b="1" dirty="0">
                <a:solidFill>
                  <a:srgbClr val="080808"/>
                </a:solidFill>
                <a:latin typeface="仿宋_GB2312" pitchFamily="49" charset="-122"/>
                <a:ea typeface="仿宋_GB2312" pitchFamily="49" charset="-122"/>
              </a:rPr>
              <a:t>2.</a:t>
            </a:r>
            <a:r>
              <a:rPr lang="zh-CN" altLang="en-US" sz="2600" b="1" dirty="0">
                <a:solidFill>
                  <a:srgbClr val="080808"/>
                </a:solidFill>
                <a:latin typeface="仿宋_GB2312" pitchFamily="49" charset="-122"/>
                <a:ea typeface="仿宋_GB2312" pitchFamily="49" charset="-122"/>
              </a:rPr>
              <a:t>不能向满的缓冲池中添加产品；</a:t>
            </a:r>
          </a:p>
          <a:p>
            <a:pPr>
              <a:buClr>
                <a:srgbClr val="CC3300"/>
              </a:buClr>
              <a:buSzPct val="90000"/>
              <a:buFont typeface="Monotype Sorts" pitchFamily="2" charset="2"/>
              <a:buNone/>
            </a:pPr>
            <a:r>
              <a:rPr lang="en-US" altLang="zh-CN" sz="2600" b="1" dirty="0">
                <a:solidFill>
                  <a:srgbClr val="080808"/>
                </a:solidFill>
                <a:latin typeface="仿宋_GB2312" pitchFamily="49" charset="-122"/>
                <a:ea typeface="仿宋_GB2312" pitchFamily="49" charset="-122"/>
              </a:rPr>
              <a:t>3.</a:t>
            </a:r>
            <a:r>
              <a:rPr lang="zh-CN" altLang="en-US" sz="2600" b="1" dirty="0">
                <a:solidFill>
                  <a:srgbClr val="080808"/>
                </a:solidFill>
                <a:latin typeface="仿宋_GB2312" pitchFamily="49" charset="-122"/>
                <a:ea typeface="仿宋_GB2312" pitchFamily="49" charset="-122"/>
              </a:rPr>
              <a:t>不能从空的缓冲池中提取产品。</a:t>
            </a:r>
          </a:p>
          <a:p>
            <a:pPr>
              <a:buClr>
                <a:srgbClr val="CC3300"/>
              </a:buClr>
              <a:buSzPct val="90000"/>
              <a:buFont typeface="Monotype Sorts" pitchFamily="2" charset="2"/>
              <a:buNone/>
            </a:pPr>
            <a:endParaRPr lang="en-US" altLang="zh-CN" sz="2400" b="1" dirty="0">
              <a:solidFill>
                <a:srgbClr val="080808"/>
              </a:solidFill>
              <a:latin typeface="仿宋_GB2312" pitchFamily="49" charset="-122"/>
              <a:ea typeface="仿宋_GB2312" pitchFamily="49" charset="-122"/>
            </a:endParaRPr>
          </a:p>
        </p:txBody>
      </p:sp>
      <p:sp>
        <p:nvSpPr>
          <p:cNvPr id="11" name="Rectangle 4">
            <a:extLst>
              <a:ext uri="{FF2B5EF4-FFF2-40B4-BE49-F238E27FC236}">
                <a16:creationId xmlns:a16="http://schemas.microsoft.com/office/drawing/2014/main" id="{9DE92D4F-A07F-4DBA-A06F-53F79389A394}"/>
              </a:ext>
            </a:extLst>
          </p:cNvPr>
          <p:cNvSpPr>
            <a:spLocks noChangeArrowheads="1"/>
          </p:cNvSpPr>
          <p:nvPr/>
        </p:nvSpPr>
        <p:spPr bwMode="auto">
          <a:xfrm>
            <a:off x="5400675" y="3507740"/>
            <a:ext cx="39719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30000"/>
              </a:spcBef>
              <a:buClrTx/>
              <a:buSzTx/>
              <a:buFontTx/>
              <a:buNone/>
            </a:pPr>
            <a:r>
              <a:rPr lang="zh-CN" altLang="en-US" sz="2400" b="1">
                <a:solidFill>
                  <a:srgbClr val="FF0000"/>
                </a:solidFill>
                <a:latin typeface="Times New Roman" panose="02020603050405020304" pitchFamily="18" charset="0"/>
                <a:ea typeface="仿宋_GB2312" pitchFamily="49" charset="-122"/>
              </a:rPr>
              <a:t>互斥信号量  </a:t>
            </a:r>
            <a:r>
              <a:rPr lang="en-US" altLang="zh-CN" sz="2400" b="1">
                <a:solidFill>
                  <a:srgbClr val="FF0000"/>
                </a:solidFill>
                <a:latin typeface="Times New Roman" panose="02020603050405020304" pitchFamily="18" charset="0"/>
                <a:ea typeface="仿宋_GB2312" pitchFamily="49" charset="-122"/>
              </a:rPr>
              <a:t>mutex</a:t>
            </a:r>
          </a:p>
          <a:p>
            <a:pPr>
              <a:spcBef>
                <a:spcPct val="30000"/>
              </a:spcBef>
              <a:buClrTx/>
              <a:buSzTx/>
              <a:buFontTx/>
              <a:buNone/>
            </a:pPr>
            <a:r>
              <a:rPr lang="zh-CN" altLang="en-US" sz="2400" b="1">
                <a:solidFill>
                  <a:srgbClr val="FF0000"/>
                </a:solidFill>
                <a:latin typeface="Times New Roman" panose="02020603050405020304" pitchFamily="18" charset="0"/>
                <a:ea typeface="仿宋_GB2312" pitchFamily="49" charset="-122"/>
              </a:rPr>
              <a:t>可用的空资源信号量 </a:t>
            </a:r>
            <a:r>
              <a:rPr lang="en-US" altLang="zh-CN" sz="2400" b="1">
                <a:solidFill>
                  <a:srgbClr val="FF0000"/>
                </a:solidFill>
                <a:latin typeface="Times New Roman" panose="02020603050405020304" pitchFamily="18" charset="0"/>
                <a:ea typeface="仿宋_GB2312" pitchFamily="49" charset="-122"/>
              </a:rPr>
              <a:t>empty</a:t>
            </a:r>
          </a:p>
          <a:p>
            <a:pPr>
              <a:spcBef>
                <a:spcPct val="30000"/>
              </a:spcBef>
              <a:buClrTx/>
              <a:buSzTx/>
              <a:buFontTx/>
              <a:buNone/>
            </a:pPr>
            <a:r>
              <a:rPr lang="zh-CN" altLang="en-US" sz="2400" b="1">
                <a:solidFill>
                  <a:srgbClr val="FF0000"/>
                </a:solidFill>
                <a:latin typeface="Times New Roman" panose="02020603050405020304" pitchFamily="18" charset="0"/>
                <a:ea typeface="仿宋_GB2312" pitchFamily="49" charset="-122"/>
              </a:rPr>
              <a:t>可用的满资源信号量 </a:t>
            </a:r>
            <a:r>
              <a:rPr lang="en-US" altLang="zh-CN" sz="2400" b="1">
                <a:solidFill>
                  <a:srgbClr val="FF0000"/>
                </a:solidFill>
                <a:latin typeface="Times New Roman" panose="02020603050405020304" pitchFamily="18" charset="0"/>
                <a:ea typeface="仿宋_GB2312" pitchFamily="49" charset="-122"/>
              </a:rPr>
              <a:t>full</a:t>
            </a:r>
          </a:p>
        </p:txBody>
      </p:sp>
      <p:sp>
        <p:nvSpPr>
          <p:cNvPr id="12" name="Rectangle 5">
            <a:extLst>
              <a:ext uri="{FF2B5EF4-FFF2-40B4-BE49-F238E27FC236}">
                <a16:creationId xmlns:a16="http://schemas.microsoft.com/office/drawing/2014/main" id="{782E4993-0966-41B4-91C5-26DA413ECC6C}"/>
              </a:ext>
            </a:extLst>
          </p:cNvPr>
          <p:cNvSpPr>
            <a:spLocks noChangeArrowheads="1"/>
          </p:cNvSpPr>
          <p:nvPr/>
        </p:nvSpPr>
        <p:spPr bwMode="auto">
          <a:xfrm>
            <a:off x="2568575" y="5354003"/>
            <a:ext cx="4392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
                <a:srgbClr val="FFCC66"/>
              </a:buClr>
              <a:buSzPct val="90000"/>
              <a:buFont typeface="Monotype Sorts" pitchFamily="2" charset="2"/>
              <a:buNone/>
            </a:pPr>
            <a:r>
              <a:rPr kumimoji="1" lang="en-US" altLang="zh-CN" b="1">
                <a:solidFill>
                  <a:srgbClr val="FF0000"/>
                </a:solidFill>
                <a:latin typeface="MS UI Gothic" panose="020B0600070205080204" pitchFamily="34" charset="-128"/>
                <a:ea typeface="MS UI Gothic" panose="020B0600070205080204" pitchFamily="34" charset="-128"/>
              </a:rPr>
              <a:t>full + empty=N</a:t>
            </a:r>
          </a:p>
        </p:txBody>
      </p:sp>
      <p:sp>
        <p:nvSpPr>
          <p:cNvPr id="13" name="Rectangle 6">
            <a:extLst>
              <a:ext uri="{FF2B5EF4-FFF2-40B4-BE49-F238E27FC236}">
                <a16:creationId xmlns:a16="http://schemas.microsoft.com/office/drawing/2014/main" id="{81D00BF9-D09D-4C02-9622-13EF070D39E0}"/>
              </a:ext>
            </a:extLst>
          </p:cNvPr>
          <p:cNvSpPr>
            <a:spLocks noChangeArrowheads="1"/>
          </p:cNvSpPr>
          <p:nvPr/>
        </p:nvSpPr>
        <p:spPr bwMode="auto">
          <a:xfrm>
            <a:off x="336550" y="1690053"/>
            <a:ext cx="741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lvl="1">
              <a:spcBef>
                <a:spcPct val="0"/>
              </a:spcBef>
              <a:buClrTx/>
              <a:buSzTx/>
              <a:buFontTx/>
              <a:buNone/>
            </a:pPr>
            <a:r>
              <a:rPr lang="zh-CN" altLang="en-US" b="1">
                <a:solidFill>
                  <a:srgbClr val="FF0000"/>
                </a:solidFill>
                <a:latin typeface="Times New Roman" panose="02020603050405020304" pitchFamily="18" charset="0"/>
                <a:ea typeface="仿宋_GB2312" pitchFamily="49" charset="-122"/>
              </a:rPr>
              <a:t>涉及两类进程：</a:t>
            </a:r>
          </a:p>
          <a:p>
            <a:pPr lvl="1">
              <a:spcBef>
                <a:spcPct val="0"/>
              </a:spcBef>
              <a:buClrTx/>
              <a:buSzTx/>
              <a:buFontTx/>
              <a:buNone/>
            </a:pPr>
            <a:r>
              <a:rPr lang="zh-CN" altLang="en-US" b="1">
                <a:solidFill>
                  <a:srgbClr val="080808"/>
                </a:solidFill>
                <a:latin typeface="Times New Roman" panose="02020603050405020304" pitchFamily="18" charset="0"/>
                <a:ea typeface="仿宋_GB2312" pitchFamily="49" charset="-122"/>
              </a:rPr>
              <a:t>		生产者进程和消费者进程</a:t>
            </a:r>
          </a:p>
        </p:txBody>
      </p:sp>
    </p:spTree>
    <p:extLst>
      <p:ext uri="{BB962C8B-B14F-4D97-AF65-F5344CB8AC3E}">
        <p14:creationId xmlns:p14="http://schemas.microsoft.com/office/powerpoint/2010/main" val="2006947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45A12A-5791-42FC-B02F-0ACB1C44468A}"/>
              </a:ext>
            </a:extLst>
          </p:cNvPr>
          <p:cNvSpPr>
            <a:spLocks noChangeArrowheads="1"/>
          </p:cNvSpPr>
          <p:nvPr/>
        </p:nvSpPr>
        <p:spPr bwMode="auto">
          <a:xfrm>
            <a:off x="304800" y="0"/>
            <a:ext cx="8610600" cy="6858000"/>
          </a:xfrm>
          <a:prstGeom prst="rect">
            <a:avLst/>
          </a:prstGeom>
          <a:solidFill>
            <a:schemeClr val="bg1"/>
          </a:solidFill>
          <a:ln>
            <a:noFill/>
          </a:ln>
          <a:effectLst>
            <a:prstShdw prst="shdw17" dist="17961" dir="13500000">
              <a:srgbClr val="050505"/>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 name="Text Box 2">
            <a:extLst>
              <a:ext uri="{FF2B5EF4-FFF2-40B4-BE49-F238E27FC236}">
                <a16:creationId xmlns:a16="http://schemas.microsoft.com/office/drawing/2014/main" id="{6155E4CB-5F35-4A4D-8513-65C21EEAFAFF}"/>
              </a:ext>
            </a:extLst>
          </p:cNvPr>
          <p:cNvSpPr txBox="1">
            <a:spLocks noChangeArrowheads="1"/>
          </p:cNvSpPr>
          <p:nvPr/>
        </p:nvSpPr>
        <p:spPr bwMode="auto">
          <a:xfrm>
            <a:off x="1689100" y="6142038"/>
            <a:ext cx="10953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solidFill>
                  <a:srgbClr val="003300"/>
                </a:solidFill>
                <a:latin typeface="Times New Roman" panose="02020603050405020304" pitchFamily="18" charset="0"/>
              </a:rPr>
              <a:t>(a)  </a:t>
            </a:r>
            <a:r>
              <a:rPr lang="zh-CN" altLang="en-US" sz="1800" b="1">
                <a:solidFill>
                  <a:srgbClr val="003300"/>
                </a:solidFill>
                <a:latin typeface="Times New Roman" panose="02020603050405020304" pitchFamily="18" charset="0"/>
              </a:rPr>
              <a:t>生产者</a:t>
            </a:r>
          </a:p>
        </p:txBody>
      </p:sp>
      <p:sp>
        <p:nvSpPr>
          <p:cNvPr id="7" name="Text Box 3">
            <a:extLst>
              <a:ext uri="{FF2B5EF4-FFF2-40B4-BE49-F238E27FC236}">
                <a16:creationId xmlns:a16="http://schemas.microsoft.com/office/drawing/2014/main" id="{7984C97A-4DAE-494C-A5BE-79F3DC13EB88}"/>
              </a:ext>
            </a:extLst>
          </p:cNvPr>
          <p:cNvSpPr txBox="1">
            <a:spLocks noChangeArrowheads="1"/>
          </p:cNvSpPr>
          <p:nvPr/>
        </p:nvSpPr>
        <p:spPr bwMode="auto">
          <a:xfrm>
            <a:off x="5657850" y="5989638"/>
            <a:ext cx="14287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000" b="1">
                <a:solidFill>
                  <a:srgbClr val="003300"/>
                </a:solidFill>
                <a:latin typeface="Times New Roman" panose="02020603050405020304" pitchFamily="18" charset="0"/>
              </a:rPr>
              <a:t>(b)  </a:t>
            </a:r>
            <a:r>
              <a:rPr lang="zh-CN" altLang="en-US" sz="2000" b="1">
                <a:solidFill>
                  <a:srgbClr val="003300"/>
                </a:solidFill>
                <a:latin typeface="Times New Roman" panose="02020603050405020304" pitchFamily="18" charset="0"/>
              </a:rPr>
              <a:t>消费者</a:t>
            </a:r>
          </a:p>
        </p:txBody>
      </p:sp>
      <p:sp>
        <p:nvSpPr>
          <p:cNvPr id="8" name="Text Box 4">
            <a:extLst>
              <a:ext uri="{FF2B5EF4-FFF2-40B4-BE49-F238E27FC236}">
                <a16:creationId xmlns:a16="http://schemas.microsoft.com/office/drawing/2014/main" id="{63442649-C053-4542-8CBA-1C6BF0707C14}"/>
              </a:ext>
            </a:extLst>
          </p:cNvPr>
          <p:cNvSpPr txBox="1">
            <a:spLocks noChangeArrowheads="1"/>
          </p:cNvSpPr>
          <p:nvPr/>
        </p:nvSpPr>
        <p:spPr bwMode="auto">
          <a:xfrm>
            <a:off x="6069013" y="43815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无</a:t>
            </a:r>
          </a:p>
        </p:txBody>
      </p:sp>
      <p:sp>
        <p:nvSpPr>
          <p:cNvPr id="9" name="Line 5">
            <a:extLst>
              <a:ext uri="{FF2B5EF4-FFF2-40B4-BE49-F238E27FC236}">
                <a16:creationId xmlns:a16="http://schemas.microsoft.com/office/drawing/2014/main" id="{8DDB7305-1EAF-48D7-B8EB-0F456E274F5B}"/>
              </a:ext>
            </a:extLst>
          </p:cNvPr>
          <p:cNvSpPr>
            <a:spLocks noChangeShapeType="1"/>
          </p:cNvSpPr>
          <p:nvPr/>
        </p:nvSpPr>
        <p:spPr bwMode="auto">
          <a:xfrm>
            <a:off x="6205538" y="730250"/>
            <a:ext cx="1381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6">
            <a:extLst>
              <a:ext uri="{FF2B5EF4-FFF2-40B4-BE49-F238E27FC236}">
                <a16:creationId xmlns:a16="http://schemas.microsoft.com/office/drawing/2014/main" id="{307931DD-C195-4971-A664-5C53A2F022D9}"/>
              </a:ext>
            </a:extLst>
          </p:cNvPr>
          <p:cNvSpPr>
            <a:spLocks noChangeShapeType="1"/>
          </p:cNvSpPr>
          <p:nvPr/>
        </p:nvSpPr>
        <p:spPr bwMode="auto">
          <a:xfrm>
            <a:off x="7164388" y="14605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7">
            <a:extLst>
              <a:ext uri="{FF2B5EF4-FFF2-40B4-BE49-F238E27FC236}">
                <a16:creationId xmlns:a16="http://schemas.microsoft.com/office/drawing/2014/main" id="{E8108404-4E0D-4813-AB89-AF4B7FDB3A9E}"/>
              </a:ext>
            </a:extLst>
          </p:cNvPr>
          <p:cNvSpPr txBox="1">
            <a:spLocks noChangeArrowheads="1"/>
          </p:cNvSpPr>
          <p:nvPr/>
        </p:nvSpPr>
        <p:spPr bwMode="auto">
          <a:xfrm>
            <a:off x="6477000" y="457200"/>
            <a:ext cx="1905000" cy="552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等待资源，阻塞</a:t>
            </a:r>
          </a:p>
        </p:txBody>
      </p:sp>
      <p:sp>
        <p:nvSpPr>
          <p:cNvPr id="12" name="Line 8">
            <a:extLst>
              <a:ext uri="{FF2B5EF4-FFF2-40B4-BE49-F238E27FC236}">
                <a16:creationId xmlns:a16="http://schemas.microsoft.com/office/drawing/2014/main" id="{CD28440E-C1AA-4B47-B08D-017BB56030D2}"/>
              </a:ext>
            </a:extLst>
          </p:cNvPr>
          <p:cNvSpPr>
            <a:spLocks noChangeShapeType="1"/>
          </p:cNvSpPr>
          <p:nvPr/>
        </p:nvSpPr>
        <p:spPr bwMode="auto">
          <a:xfrm flipV="1">
            <a:off x="6343650" y="146050"/>
            <a:ext cx="0"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9">
            <a:extLst>
              <a:ext uri="{FF2B5EF4-FFF2-40B4-BE49-F238E27FC236}">
                <a16:creationId xmlns:a16="http://schemas.microsoft.com/office/drawing/2014/main" id="{CBE42A3F-5F8E-4323-8A7D-B4E1E9885B38}"/>
              </a:ext>
            </a:extLst>
          </p:cNvPr>
          <p:cNvSpPr>
            <a:spLocks noChangeShapeType="1"/>
          </p:cNvSpPr>
          <p:nvPr/>
        </p:nvSpPr>
        <p:spPr bwMode="auto">
          <a:xfrm>
            <a:off x="6343650" y="146050"/>
            <a:ext cx="820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
            <a:extLst>
              <a:ext uri="{FF2B5EF4-FFF2-40B4-BE49-F238E27FC236}">
                <a16:creationId xmlns:a16="http://schemas.microsoft.com/office/drawing/2014/main" id="{37F0F529-4E1F-4125-B8DF-F3539B912942}"/>
              </a:ext>
            </a:extLst>
          </p:cNvPr>
          <p:cNvSpPr>
            <a:spLocks noChangeShapeType="1"/>
          </p:cNvSpPr>
          <p:nvPr/>
        </p:nvSpPr>
        <p:spPr bwMode="auto">
          <a:xfrm>
            <a:off x="7162800" y="990600"/>
            <a:ext cx="1588" cy="177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1">
            <a:extLst>
              <a:ext uri="{FF2B5EF4-FFF2-40B4-BE49-F238E27FC236}">
                <a16:creationId xmlns:a16="http://schemas.microsoft.com/office/drawing/2014/main" id="{CC933CCF-C5C6-46E4-B403-F7AD5CAEB643}"/>
              </a:ext>
            </a:extLst>
          </p:cNvPr>
          <p:cNvSpPr txBox="1">
            <a:spLocks noChangeArrowheads="1"/>
          </p:cNvSpPr>
          <p:nvPr/>
        </p:nvSpPr>
        <p:spPr bwMode="auto">
          <a:xfrm>
            <a:off x="6753225" y="1168400"/>
            <a:ext cx="822325"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被唤醒</a:t>
            </a:r>
          </a:p>
        </p:txBody>
      </p:sp>
      <p:sp>
        <p:nvSpPr>
          <p:cNvPr id="16" name="Line 12">
            <a:extLst>
              <a:ext uri="{FF2B5EF4-FFF2-40B4-BE49-F238E27FC236}">
                <a16:creationId xmlns:a16="http://schemas.microsoft.com/office/drawing/2014/main" id="{13D2C54C-9FD7-4CC9-AF22-AABC6028EFD6}"/>
              </a:ext>
            </a:extLst>
          </p:cNvPr>
          <p:cNvSpPr>
            <a:spLocks noChangeShapeType="1"/>
          </p:cNvSpPr>
          <p:nvPr/>
        </p:nvSpPr>
        <p:spPr bwMode="auto">
          <a:xfrm>
            <a:off x="7164388" y="1606550"/>
            <a:ext cx="0" cy="14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3">
            <a:extLst>
              <a:ext uri="{FF2B5EF4-FFF2-40B4-BE49-F238E27FC236}">
                <a16:creationId xmlns:a16="http://schemas.microsoft.com/office/drawing/2014/main" id="{793166C9-2BAB-43CB-83FB-A3B74F16DB5E}"/>
              </a:ext>
            </a:extLst>
          </p:cNvPr>
          <p:cNvSpPr>
            <a:spLocks noChangeShapeType="1"/>
          </p:cNvSpPr>
          <p:nvPr/>
        </p:nvSpPr>
        <p:spPr bwMode="auto">
          <a:xfrm flipH="1" flipV="1">
            <a:off x="5535613" y="1303338"/>
            <a:ext cx="944562" cy="11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14">
            <a:extLst>
              <a:ext uri="{FF2B5EF4-FFF2-40B4-BE49-F238E27FC236}">
                <a16:creationId xmlns:a16="http://schemas.microsoft.com/office/drawing/2014/main" id="{765E60CB-6C33-4868-A457-5EBD862CE502}"/>
              </a:ext>
            </a:extLst>
          </p:cNvPr>
          <p:cNvSpPr txBox="1">
            <a:spLocks noChangeArrowheads="1"/>
          </p:cNvSpPr>
          <p:nvPr/>
        </p:nvSpPr>
        <p:spPr bwMode="auto">
          <a:xfrm>
            <a:off x="5932488" y="146050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否</a:t>
            </a:r>
          </a:p>
        </p:txBody>
      </p:sp>
      <p:sp>
        <p:nvSpPr>
          <p:cNvPr id="19" name="Line 15">
            <a:extLst>
              <a:ext uri="{FF2B5EF4-FFF2-40B4-BE49-F238E27FC236}">
                <a16:creationId xmlns:a16="http://schemas.microsoft.com/office/drawing/2014/main" id="{E99BF64E-5E67-4501-B766-1FFA7B34E618}"/>
              </a:ext>
            </a:extLst>
          </p:cNvPr>
          <p:cNvSpPr>
            <a:spLocks noChangeShapeType="1"/>
          </p:cNvSpPr>
          <p:nvPr/>
        </p:nvSpPr>
        <p:spPr bwMode="auto">
          <a:xfrm flipH="1">
            <a:off x="7010400" y="1898650"/>
            <a:ext cx="17463" cy="158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6">
            <a:extLst>
              <a:ext uri="{FF2B5EF4-FFF2-40B4-BE49-F238E27FC236}">
                <a16:creationId xmlns:a16="http://schemas.microsoft.com/office/drawing/2014/main" id="{2DDB1B09-D990-4A8F-B9C6-63FAF22013AE}"/>
              </a:ext>
            </a:extLst>
          </p:cNvPr>
          <p:cNvSpPr>
            <a:spLocks noChangeShapeType="1"/>
          </p:cNvSpPr>
          <p:nvPr/>
        </p:nvSpPr>
        <p:spPr bwMode="auto">
          <a:xfrm>
            <a:off x="6069013" y="1898650"/>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7">
            <a:extLst>
              <a:ext uri="{FF2B5EF4-FFF2-40B4-BE49-F238E27FC236}">
                <a16:creationId xmlns:a16="http://schemas.microsoft.com/office/drawing/2014/main" id="{481A288D-F526-46F6-8CC8-DC1E53908BB6}"/>
              </a:ext>
            </a:extLst>
          </p:cNvPr>
          <p:cNvSpPr>
            <a:spLocks noChangeShapeType="1"/>
          </p:cNvSpPr>
          <p:nvPr/>
        </p:nvSpPr>
        <p:spPr bwMode="auto">
          <a:xfrm>
            <a:off x="7027863" y="2628900"/>
            <a:ext cx="0" cy="293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18">
            <a:extLst>
              <a:ext uri="{FF2B5EF4-FFF2-40B4-BE49-F238E27FC236}">
                <a16:creationId xmlns:a16="http://schemas.microsoft.com/office/drawing/2014/main" id="{20B41365-A4E5-4293-A888-65F24BAD486F}"/>
              </a:ext>
            </a:extLst>
          </p:cNvPr>
          <p:cNvSpPr txBox="1">
            <a:spLocks noChangeArrowheads="1"/>
          </p:cNvSpPr>
          <p:nvPr/>
        </p:nvSpPr>
        <p:spPr bwMode="auto">
          <a:xfrm>
            <a:off x="6616700" y="2922588"/>
            <a:ext cx="820738"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被唤醒</a:t>
            </a:r>
          </a:p>
        </p:txBody>
      </p:sp>
      <p:sp>
        <p:nvSpPr>
          <p:cNvPr id="23" name="Line 19">
            <a:extLst>
              <a:ext uri="{FF2B5EF4-FFF2-40B4-BE49-F238E27FC236}">
                <a16:creationId xmlns:a16="http://schemas.microsoft.com/office/drawing/2014/main" id="{78F63AEC-E430-476A-B1FE-2AB0DA445C30}"/>
              </a:ext>
            </a:extLst>
          </p:cNvPr>
          <p:cNvSpPr>
            <a:spLocks noChangeShapeType="1"/>
          </p:cNvSpPr>
          <p:nvPr/>
        </p:nvSpPr>
        <p:spPr bwMode="auto">
          <a:xfrm>
            <a:off x="7027863" y="3360738"/>
            <a:ext cx="0" cy="14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0">
            <a:extLst>
              <a:ext uri="{FF2B5EF4-FFF2-40B4-BE49-F238E27FC236}">
                <a16:creationId xmlns:a16="http://schemas.microsoft.com/office/drawing/2014/main" id="{0C4031C4-10FE-4392-86B7-6016253004BC}"/>
              </a:ext>
            </a:extLst>
          </p:cNvPr>
          <p:cNvSpPr>
            <a:spLocks noChangeShapeType="1"/>
          </p:cNvSpPr>
          <p:nvPr/>
        </p:nvSpPr>
        <p:spPr bwMode="auto">
          <a:xfrm flipH="1">
            <a:off x="6480175" y="3506788"/>
            <a:ext cx="547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a:extLst>
              <a:ext uri="{FF2B5EF4-FFF2-40B4-BE49-F238E27FC236}">
                <a16:creationId xmlns:a16="http://schemas.microsoft.com/office/drawing/2014/main" id="{87E8009E-9A84-40E9-877F-FFD98BD4A33A}"/>
              </a:ext>
            </a:extLst>
          </p:cNvPr>
          <p:cNvSpPr>
            <a:spLocks noChangeShapeType="1"/>
          </p:cNvSpPr>
          <p:nvPr/>
        </p:nvSpPr>
        <p:spPr bwMode="auto">
          <a:xfrm flipV="1">
            <a:off x="6480175" y="2774950"/>
            <a:ext cx="0" cy="731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2">
            <a:extLst>
              <a:ext uri="{FF2B5EF4-FFF2-40B4-BE49-F238E27FC236}">
                <a16:creationId xmlns:a16="http://schemas.microsoft.com/office/drawing/2014/main" id="{EB509008-DD1A-4EFE-A3DA-383D368AC1A8}"/>
              </a:ext>
            </a:extLst>
          </p:cNvPr>
          <p:cNvSpPr>
            <a:spLocks noChangeShapeType="1"/>
          </p:cNvSpPr>
          <p:nvPr/>
        </p:nvSpPr>
        <p:spPr bwMode="auto">
          <a:xfrm flipH="1">
            <a:off x="5521325" y="2774950"/>
            <a:ext cx="95885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3">
            <a:extLst>
              <a:ext uri="{FF2B5EF4-FFF2-40B4-BE49-F238E27FC236}">
                <a16:creationId xmlns:a16="http://schemas.microsoft.com/office/drawing/2014/main" id="{939A5466-9327-499A-A420-0E7B38E60233}"/>
              </a:ext>
            </a:extLst>
          </p:cNvPr>
          <p:cNvSpPr>
            <a:spLocks noChangeShapeType="1"/>
          </p:cNvSpPr>
          <p:nvPr/>
        </p:nvSpPr>
        <p:spPr bwMode="auto">
          <a:xfrm flipH="1">
            <a:off x="6480175" y="1752600"/>
            <a:ext cx="6842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4">
            <a:extLst>
              <a:ext uri="{FF2B5EF4-FFF2-40B4-BE49-F238E27FC236}">
                <a16:creationId xmlns:a16="http://schemas.microsoft.com/office/drawing/2014/main" id="{73524D00-3884-4D0B-91D5-EFE27CABC3BD}"/>
              </a:ext>
            </a:extLst>
          </p:cNvPr>
          <p:cNvSpPr>
            <a:spLocks noChangeShapeType="1"/>
          </p:cNvSpPr>
          <p:nvPr/>
        </p:nvSpPr>
        <p:spPr bwMode="auto">
          <a:xfrm flipV="1">
            <a:off x="6480175" y="1314450"/>
            <a:ext cx="0" cy="438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AutoShape 25">
            <a:extLst>
              <a:ext uri="{FF2B5EF4-FFF2-40B4-BE49-F238E27FC236}">
                <a16:creationId xmlns:a16="http://schemas.microsoft.com/office/drawing/2014/main" id="{D2BED3E0-9A04-4B3F-90EB-18848CA2924F}"/>
              </a:ext>
            </a:extLst>
          </p:cNvPr>
          <p:cNvSpPr>
            <a:spLocks noChangeArrowheads="1"/>
          </p:cNvSpPr>
          <p:nvPr/>
        </p:nvSpPr>
        <p:spPr bwMode="auto">
          <a:xfrm>
            <a:off x="4837113" y="292100"/>
            <a:ext cx="1368425" cy="87630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30" name="Text Box 26">
            <a:extLst>
              <a:ext uri="{FF2B5EF4-FFF2-40B4-BE49-F238E27FC236}">
                <a16:creationId xmlns:a16="http://schemas.microsoft.com/office/drawing/2014/main" id="{519BF9C0-A4C9-4C86-B1D1-BAE335C403A1}"/>
              </a:ext>
            </a:extLst>
          </p:cNvPr>
          <p:cNvSpPr txBox="1">
            <a:spLocks noChangeArrowheads="1"/>
          </p:cNvSpPr>
          <p:nvPr/>
        </p:nvSpPr>
        <p:spPr bwMode="auto">
          <a:xfrm>
            <a:off x="5110163" y="514350"/>
            <a:ext cx="9858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dirty="0">
                <a:solidFill>
                  <a:srgbClr val="003300"/>
                </a:solidFill>
                <a:latin typeface="Times New Roman" panose="02020603050405020304" pitchFamily="18" charset="0"/>
              </a:rPr>
              <a:t>是否有满</a:t>
            </a:r>
          </a:p>
          <a:p>
            <a:pPr algn="just">
              <a:spcBef>
                <a:spcPct val="0"/>
              </a:spcBef>
              <a:buClrTx/>
              <a:buSzTx/>
              <a:buFontTx/>
              <a:buNone/>
            </a:pPr>
            <a:r>
              <a:rPr lang="zh-CN" altLang="en-US" sz="1600" b="1" dirty="0">
                <a:solidFill>
                  <a:srgbClr val="003300"/>
                </a:solidFill>
                <a:latin typeface="Times New Roman" panose="02020603050405020304" pitchFamily="18" charset="0"/>
              </a:rPr>
              <a:t>数据单元</a:t>
            </a:r>
          </a:p>
        </p:txBody>
      </p:sp>
      <p:sp>
        <p:nvSpPr>
          <p:cNvPr id="31" name="Text Box 27">
            <a:extLst>
              <a:ext uri="{FF2B5EF4-FFF2-40B4-BE49-F238E27FC236}">
                <a16:creationId xmlns:a16="http://schemas.microsoft.com/office/drawing/2014/main" id="{C6C380C7-E23F-4B44-9BCF-3E39E9059F7B}"/>
              </a:ext>
            </a:extLst>
          </p:cNvPr>
          <p:cNvSpPr txBox="1">
            <a:spLocks noChangeArrowheads="1"/>
          </p:cNvSpPr>
          <p:nvPr/>
        </p:nvSpPr>
        <p:spPr bwMode="auto">
          <a:xfrm>
            <a:off x="4973638" y="5113338"/>
            <a:ext cx="95885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b="1">
                <a:solidFill>
                  <a:srgbClr val="003300"/>
                </a:solidFill>
                <a:latin typeface="Times New Roman" panose="02020603050405020304" pitchFamily="18" charset="0"/>
              </a:rPr>
              <a:t>消费数据</a:t>
            </a:r>
          </a:p>
        </p:txBody>
      </p:sp>
      <p:sp>
        <p:nvSpPr>
          <p:cNvPr id="32" name="Line 28">
            <a:extLst>
              <a:ext uri="{FF2B5EF4-FFF2-40B4-BE49-F238E27FC236}">
                <a16:creationId xmlns:a16="http://schemas.microsoft.com/office/drawing/2014/main" id="{A681038D-F338-4A9B-8A9F-8514E773F711}"/>
              </a:ext>
            </a:extLst>
          </p:cNvPr>
          <p:cNvSpPr>
            <a:spLocks noChangeShapeType="1"/>
          </p:cNvSpPr>
          <p:nvPr/>
        </p:nvSpPr>
        <p:spPr bwMode="auto">
          <a:xfrm>
            <a:off x="5521325" y="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9">
            <a:extLst>
              <a:ext uri="{FF2B5EF4-FFF2-40B4-BE49-F238E27FC236}">
                <a16:creationId xmlns:a16="http://schemas.microsoft.com/office/drawing/2014/main" id="{4FE0D202-B4B1-4E96-B7EF-CDBC376EAF67}"/>
              </a:ext>
            </a:extLst>
          </p:cNvPr>
          <p:cNvSpPr>
            <a:spLocks noChangeShapeType="1"/>
          </p:cNvSpPr>
          <p:nvPr/>
        </p:nvSpPr>
        <p:spPr bwMode="auto">
          <a:xfrm>
            <a:off x="5521325" y="11684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AutoShape 30">
            <a:extLst>
              <a:ext uri="{FF2B5EF4-FFF2-40B4-BE49-F238E27FC236}">
                <a16:creationId xmlns:a16="http://schemas.microsoft.com/office/drawing/2014/main" id="{87D757D2-9E9C-41D8-B14D-ADA37A190F95}"/>
              </a:ext>
            </a:extLst>
          </p:cNvPr>
          <p:cNvSpPr>
            <a:spLocks noChangeArrowheads="1"/>
          </p:cNvSpPr>
          <p:nvPr/>
        </p:nvSpPr>
        <p:spPr bwMode="auto">
          <a:xfrm>
            <a:off x="4973638" y="1460500"/>
            <a:ext cx="1125537" cy="73025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35" name="Text Box 31">
            <a:extLst>
              <a:ext uri="{FF2B5EF4-FFF2-40B4-BE49-F238E27FC236}">
                <a16:creationId xmlns:a16="http://schemas.microsoft.com/office/drawing/2014/main" id="{7DB640CF-69EA-42F8-BF60-914FA9D1D846}"/>
              </a:ext>
            </a:extLst>
          </p:cNvPr>
          <p:cNvSpPr txBox="1">
            <a:spLocks noChangeArrowheads="1"/>
          </p:cNvSpPr>
          <p:nvPr/>
        </p:nvSpPr>
        <p:spPr bwMode="auto">
          <a:xfrm>
            <a:off x="5262563" y="1524000"/>
            <a:ext cx="6810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是否</a:t>
            </a:r>
          </a:p>
          <a:p>
            <a:pPr algn="just">
              <a:spcBef>
                <a:spcPct val="0"/>
              </a:spcBef>
              <a:buClrTx/>
              <a:buSzTx/>
              <a:buFontTx/>
              <a:buNone/>
            </a:pPr>
            <a:r>
              <a:rPr lang="zh-CN" altLang="en-US" sz="1600" b="1">
                <a:solidFill>
                  <a:srgbClr val="003300"/>
                </a:solidFill>
                <a:latin typeface="Times New Roman" panose="02020603050405020304" pitchFamily="18" charset="0"/>
              </a:rPr>
              <a:t>可用</a:t>
            </a:r>
          </a:p>
        </p:txBody>
      </p:sp>
      <p:sp>
        <p:nvSpPr>
          <p:cNvPr id="36" name="Text Box 32">
            <a:extLst>
              <a:ext uri="{FF2B5EF4-FFF2-40B4-BE49-F238E27FC236}">
                <a16:creationId xmlns:a16="http://schemas.microsoft.com/office/drawing/2014/main" id="{3CA6077B-F354-446B-B3ED-6186BD783E5E}"/>
              </a:ext>
            </a:extLst>
          </p:cNvPr>
          <p:cNvSpPr txBox="1">
            <a:spLocks noChangeArrowheads="1"/>
          </p:cNvSpPr>
          <p:nvPr/>
        </p:nvSpPr>
        <p:spPr bwMode="auto">
          <a:xfrm>
            <a:off x="4989513" y="2922588"/>
            <a:ext cx="1106487"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取一条数据</a:t>
            </a:r>
          </a:p>
        </p:txBody>
      </p:sp>
      <p:sp>
        <p:nvSpPr>
          <p:cNvPr id="37" name="Line 33">
            <a:extLst>
              <a:ext uri="{FF2B5EF4-FFF2-40B4-BE49-F238E27FC236}">
                <a16:creationId xmlns:a16="http://schemas.microsoft.com/office/drawing/2014/main" id="{78F59CBF-7C02-4A95-94BD-16049FA17EB2}"/>
              </a:ext>
            </a:extLst>
          </p:cNvPr>
          <p:cNvSpPr>
            <a:spLocks noChangeShapeType="1"/>
          </p:cNvSpPr>
          <p:nvPr/>
        </p:nvSpPr>
        <p:spPr bwMode="auto">
          <a:xfrm>
            <a:off x="5521325" y="2190750"/>
            <a:ext cx="0" cy="7318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4">
            <a:extLst>
              <a:ext uri="{FF2B5EF4-FFF2-40B4-BE49-F238E27FC236}">
                <a16:creationId xmlns:a16="http://schemas.microsoft.com/office/drawing/2014/main" id="{2B9540AA-C357-417D-802D-D646CB2A4695}"/>
              </a:ext>
            </a:extLst>
          </p:cNvPr>
          <p:cNvSpPr>
            <a:spLocks noChangeShapeType="1"/>
          </p:cNvSpPr>
          <p:nvPr/>
        </p:nvSpPr>
        <p:spPr bwMode="auto">
          <a:xfrm>
            <a:off x="5521325" y="336073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35">
            <a:extLst>
              <a:ext uri="{FF2B5EF4-FFF2-40B4-BE49-F238E27FC236}">
                <a16:creationId xmlns:a16="http://schemas.microsoft.com/office/drawing/2014/main" id="{5CE416D6-09C2-44DB-9C9D-4B4E5F2050E6}"/>
              </a:ext>
            </a:extLst>
          </p:cNvPr>
          <p:cNvSpPr>
            <a:spLocks noChangeShapeType="1"/>
          </p:cNvSpPr>
          <p:nvPr/>
        </p:nvSpPr>
        <p:spPr bwMode="auto">
          <a:xfrm>
            <a:off x="5521325" y="5551488"/>
            <a:ext cx="0" cy="292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6">
            <a:extLst>
              <a:ext uri="{FF2B5EF4-FFF2-40B4-BE49-F238E27FC236}">
                <a16:creationId xmlns:a16="http://schemas.microsoft.com/office/drawing/2014/main" id="{63E65E95-B603-4E79-8790-29F97016BD6B}"/>
              </a:ext>
            </a:extLst>
          </p:cNvPr>
          <p:cNvSpPr>
            <a:spLocks noChangeShapeType="1"/>
          </p:cNvSpPr>
          <p:nvPr/>
        </p:nvSpPr>
        <p:spPr bwMode="auto">
          <a:xfrm flipH="1">
            <a:off x="4700588" y="5843588"/>
            <a:ext cx="8207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7">
            <a:extLst>
              <a:ext uri="{FF2B5EF4-FFF2-40B4-BE49-F238E27FC236}">
                <a16:creationId xmlns:a16="http://schemas.microsoft.com/office/drawing/2014/main" id="{0C996DD5-FE7A-4CFF-A53C-0DCC02BB8D84}"/>
              </a:ext>
            </a:extLst>
          </p:cNvPr>
          <p:cNvSpPr>
            <a:spLocks noChangeShapeType="1"/>
          </p:cNvSpPr>
          <p:nvPr/>
        </p:nvSpPr>
        <p:spPr bwMode="auto">
          <a:xfrm flipV="1">
            <a:off x="4700588" y="146050"/>
            <a:ext cx="0" cy="5697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8">
            <a:extLst>
              <a:ext uri="{FF2B5EF4-FFF2-40B4-BE49-F238E27FC236}">
                <a16:creationId xmlns:a16="http://schemas.microsoft.com/office/drawing/2014/main" id="{69996CBD-7126-4A23-8571-0CC194BDDF8A}"/>
              </a:ext>
            </a:extLst>
          </p:cNvPr>
          <p:cNvSpPr>
            <a:spLocks noChangeShapeType="1"/>
          </p:cNvSpPr>
          <p:nvPr/>
        </p:nvSpPr>
        <p:spPr bwMode="auto">
          <a:xfrm>
            <a:off x="4700588" y="146050"/>
            <a:ext cx="8413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Text Box 39">
            <a:extLst>
              <a:ext uri="{FF2B5EF4-FFF2-40B4-BE49-F238E27FC236}">
                <a16:creationId xmlns:a16="http://schemas.microsoft.com/office/drawing/2014/main" id="{AEFAD873-B9A7-468D-A57E-F5BD96B0108A}"/>
              </a:ext>
            </a:extLst>
          </p:cNvPr>
          <p:cNvSpPr txBox="1">
            <a:spLocks noChangeArrowheads="1"/>
          </p:cNvSpPr>
          <p:nvPr/>
        </p:nvSpPr>
        <p:spPr bwMode="auto">
          <a:xfrm>
            <a:off x="5111750" y="1168400"/>
            <a:ext cx="409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有</a:t>
            </a:r>
          </a:p>
        </p:txBody>
      </p:sp>
      <p:sp>
        <p:nvSpPr>
          <p:cNvPr id="44" name="Text Box 40">
            <a:extLst>
              <a:ext uri="{FF2B5EF4-FFF2-40B4-BE49-F238E27FC236}">
                <a16:creationId xmlns:a16="http://schemas.microsoft.com/office/drawing/2014/main" id="{21A12A6A-F944-4695-BEEB-16A609CD7EEC}"/>
              </a:ext>
            </a:extLst>
          </p:cNvPr>
          <p:cNvSpPr txBox="1">
            <a:spLocks noChangeArrowheads="1"/>
          </p:cNvSpPr>
          <p:nvPr/>
        </p:nvSpPr>
        <p:spPr bwMode="auto">
          <a:xfrm>
            <a:off x="5181600" y="2336800"/>
            <a:ext cx="409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是</a:t>
            </a:r>
          </a:p>
        </p:txBody>
      </p:sp>
      <p:sp>
        <p:nvSpPr>
          <p:cNvPr id="45" name="Text Box 41">
            <a:extLst>
              <a:ext uri="{FF2B5EF4-FFF2-40B4-BE49-F238E27FC236}">
                <a16:creationId xmlns:a16="http://schemas.microsoft.com/office/drawing/2014/main" id="{9B01CA45-4A73-4557-978F-33E0A09E70B6}"/>
              </a:ext>
            </a:extLst>
          </p:cNvPr>
          <p:cNvSpPr txBox="1">
            <a:spLocks noChangeArrowheads="1"/>
          </p:cNvSpPr>
          <p:nvPr/>
        </p:nvSpPr>
        <p:spPr bwMode="auto">
          <a:xfrm>
            <a:off x="4973638" y="3652838"/>
            <a:ext cx="123190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归还使用权</a:t>
            </a:r>
          </a:p>
        </p:txBody>
      </p:sp>
      <p:sp>
        <p:nvSpPr>
          <p:cNvPr id="46" name="Line 42">
            <a:extLst>
              <a:ext uri="{FF2B5EF4-FFF2-40B4-BE49-F238E27FC236}">
                <a16:creationId xmlns:a16="http://schemas.microsoft.com/office/drawing/2014/main" id="{BDB4D686-58BF-4D4D-923F-24587D641E38}"/>
              </a:ext>
            </a:extLst>
          </p:cNvPr>
          <p:cNvSpPr>
            <a:spLocks noChangeShapeType="1"/>
          </p:cNvSpPr>
          <p:nvPr/>
        </p:nvSpPr>
        <p:spPr bwMode="auto">
          <a:xfrm>
            <a:off x="5521325" y="409098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Text Box 43">
            <a:extLst>
              <a:ext uri="{FF2B5EF4-FFF2-40B4-BE49-F238E27FC236}">
                <a16:creationId xmlns:a16="http://schemas.microsoft.com/office/drawing/2014/main" id="{72B9D2FF-3C24-42E6-B4BF-3FA536751D69}"/>
              </a:ext>
            </a:extLst>
          </p:cNvPr>
          <p:cNvSpPr txBox="1">
            <a:spLocks noChangeArrowheads="1"/>
          </p:cNvSpPr>
          <p:nvPr/>
        </p:nvSpPr>
        <p:spPr bwMode="auto">
          <a:xfrm>
            <a:off x="4973638" y="4383088"/>
            <a:ext cx="1808162" cy="493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b="1">
                <a:solidFill>
                  <a:srgbClr val="003300"/>
                </a:solidFill>
                <a:latin typeface="Times New Roman" panose="02020603050405020304" pitchFamily="18" charset="0"/>
              </a:rPr>
              <a:t>Empty</a:t>
            </a:r>
            <a:r>
              <a:rPr lang="zh-CN" altLang="en-US" sz="1600" b="1">
                <a:solidFill>
                  <a:srgbClr val="003300"/>
                </a:solidFill>
                <a:latin typeface="Times New Roman" panose="02020603050405020304" pitchFamily="18" charset="0"/>
              </a:rPr>
              <a:t>信号量加</a:t>
            </a:r>
            <a:r>
              <a:rPr lang="en-US" altLang="zh-CN" sz="1600" b="1">
                <a:solidFill>
                  <a:srgbClr val="003300"/>
                </a:solidFill>
                <a:latin typeface="Times New Roman" panose="02020603050405020304" pitchFamily="18" charset="0"/>
              </a:rPr>
              <a:t>1</a:t>
            </a:r>
          </a:p>
          <a:p>
            <a:pPr algn="just">
              <a:spcBef>
                <a:spcPct val="0"/>
              </a:spcBef>
              <a:buClrTx/>
              <a:buSzTx/>
              <a:buFontTx/>
              <a:buNone/>
            </a:pPr>
            <a:r>
              <a:rPr lang="zh-CN" altLang="en-US" sz="1600" b="1">
                <a:solidFill>
                  <a:srgbClr val="003300"/>
                </a:solidFill>
                <a:latin typeface="Times New Roman" panose="02020603050405020304" pitchFamily="18" charset="0"/>
              </a:rPr>
              <a:t>唤醒一个生产者</a:t>
            </a:r>
          </a:p>
        </p:txBody>
      </p:sp>
      <p:sp>
        <p:nvSpPr>
          <p:cNvPr id="48" name="Line 44">
            <a:extLst>
              <a:ext uri="{FF2B5EF4-FFF2-40B4-BE49-F238E27FC236}">
                <a16:creationId xmlns:a16="http://schemas.microsoft.com/office/drawing/2014/main" id="{9B2AF92F-3BE7-4068-A153-4A7EAE140932}"/>
              </a:ext>
            </a:extLst>
          </p:cNvPr>
          <p:cNvSpPr>
            <a:spLocks noChangeShapeType="1"/>
          </p:cNvSpPr>
          <p:nvPr/>
        </p:nvSpPr>
        <p:spPr bwMode="auto">
          <a:xfrm>
            <a:off x="3468688" y="3798888"/>
            <a:ext cx="0" cy="14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5">
            <a:extLst>
              <a:ext uri="{FF2B5EF4-FFF2-40B4-BE49-F238E27FC236}">
                <a16:creationId xmlns:a16="http://schemas.microsoft.com/office/drawing/2014/main" id="{A036D332-9777-4041-B469-0FBE6F8566BC}"/>
              </a:ext>
            </a:extLst>
          </p:cNvPr>
          <p:cNvSpPr>
            <a:spLocks noChangeShapeType="1"/>
          </p:cNvSpPr>
          <p:nvPr/>
        </p:nvSpPr>
        <p:spPr bwMode="auto">
          <a:xfrm flipH="1">
            <a:off x="1962150" y="3360738"/>
            <a:ext cx="958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46">
            <a:extLst>
              <a:ext uri="{FF2B5EF4-FFF2-40B4-BE49-F238E27FC236}">
                <a16:creationId xmlns:a16="http://schemas.microsoft.com/office/drawing/2014/main" id="{C9ECA9D3-7B05-42D3-9F42-6DD50D7AF4A6}"/>
              </a:ext>
            </a:extLst>
          </p:cNvPr>
          <p:cNvSpPr>
            <a:spLocks noChangeShapeType="1"/>
          </p:cNvSpPr>
          <p:nvPr/>
        </p:nvSpPr>
        <p:spPr bwMode="auto">
          <a:xfrm>
            <a:off x="3605213" y="2921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Text Box 47">
            <a:extLst>
              <a:ext uri="{FF2B5EF4-FFF2-40B4-BE49-F238E27FC236}">
                <a16:creationId xmlns:a16="http://schemas.microsoft.com/office/drawing/2014/main" id="{CA5EB90D-5158-4FC0-80E9-2C31E9500138}"/>
              </a:ext>
            </a:extLst>
          </p:cNvPr>
          <p:cNvSpPr txBox="1">
            <a:spLocks noChangeArrowheads="1"/>
          </p:cNvSpPr>
          <p:nvPr/>
        </p:nvSpPr>
        <p:spPr bwMode="auto">
          <a:xfrm>
            <a:off x="2895600" y="609600"/>
            <a:ext cx="1600200" cy="558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等待资源，阻塞</a:t>
            </a:r>
          </a:p>
        </p:txBody>
      </p:sp>
      <p:sp>
        <p:nvSpPr>
          <p:cNvPr id="52" name="Text Box 48">
            <a:extLst>
              <a:ext uri="{FF2B5EF4-FFF2-40B4-BE49-F238E27FC236}">
                <a16:creationId xmlns:a16="http://schemas.microsoft.com/office/drawing/2014/main" id="{C2CDDB1A-89EA-4544-A892-81817B2041C9}"/>
              </a:ext>
            </a:extLst>
          </p:cNvPr>
          <p:cNvSpPr txBox="1">
            <a:spLocks noChangeArrowheads="1"/>
          </p:cNvSpPr>
          <p:nvPr/>
        </p:nvSpPr>
        <p:spPr bwMode="auto">
          <a:xfrm>
            <a:off x="2919413" y="2630488"/>
            <a:ext cx="1271587" cy="569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阻塞</a:t>
            </a:r>
            <a:endParaRPr lang="zh-CN" altLang="en-US" sz="1800" b="1">
              <a:solidFill>
                <a:srgbClr val="003300"/>
              </a:solidFill>
              <a:latin typeface="Times New Roman" panose="02020603050405020304" pitchFamily="18" charset="0"/>
            </a:endParaRPr>
          </a:p>
          <a:p>
            <a:pPr algn="just">
              <a:spcBef>
                <a:spcPct val="0"/>
              </a:spcBef>
              <a:buClrTx/>
              <a:buSzTx/>
              <a:buFontTx/>
              <a:buNone/>
            </a:pPr>
            <a:r>
              <a:rPr lang="zh-CN" altLang="en-US" sz="1800" b="1">
                <a:solidFill>
                  <a:srgbClr val="003300"/>
                </a:solidFill>
                <a:latin typeface="Times New Roman" panose="02020603050405020304" pitchFamily="18" charset="0"/>
              </a:rPr>
              <a:t>等待使用权</a:t>
            </a:r>
          </a:p>
        </p:txBody>
      </p:sp>
      <p:sp>
        <p:nvSpPr>
          <p:cNvPr id="53" name="Line 49">
            <a:extLst>
              <a:ext uri="{FF2B5EF4-FFF2-40B4-BE49-F238E27FC236}">
                <a16:creationId xmlns:a16="http://schemas.microsoft.com/office/drawing/2014/main" id="{44E963E4-30F1-443A-BE5B-203F7DF90891}"/>
              </a:ext>
            </a:extLst>
          </p:cNvPr>
          <p:cNvSpPr>
            <a:spLocks noChangeShapeType="1"/>
          </p:cNvSpPr>
          <p:nvPr/>
        </p:nvSpPr>
        <p:spPr bwMode="auto">
          <a:xfrm flipV="1">
            <a:off x="2819400" y="292100"/>
            <a:ext cx="0" cy="1314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0">
            <a:extLst>
              <a:ext uri="{FF2B5EF4-FFF2-40B4-BE49-F238E27FC236}">
                <a16:creationId xmlns:a16="http://schemas.microsoft.com/office/drawing/2014/main" id="{399E2BBB-4AD3-4C58-8BCF-EA68C1E1BE15}"/>
              </a:ext>
            </a:extLst>
          </p:cNvPr>
          <p:cNvSpPr>
            <a:spLocks noChangeShapeType="1"/>
          </p:cNvSpPr>
          <p:nvPr/>
        </p:nvSpPr>
        <p:spPr bwMode="auto">
          <a:xfrm>
            <a:off x="2852738" y="292100"/>
            <a:ext cx="752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Text Box 51">
            <a:extLst>
              <a:ext uri="{FF2B5EF4-FFF2-40B4-BE49-F238E27FC236}">
                <a16:creationId xmlns:a16="http://schemas.microsoft.com/office/drawing/2014/main" id="{B4A8F309-C0D6-4F44-8EEE-4B55D4CE5AF4}"/>
              </a:ext>
            </a:extLst>
          </p:cNvPr>
          <p:cNvSpPr txBox="1">
            <a:spLocks noChangeArrowheads="1"/>
          </p:cNvSpPr>
          <p:nvPr/>
        </p:nvSpPr>
        <p:spPr bwMode="auto">
          <a:xfrm>
            <a:off x="3194050" y="1314450"/>
            <a:ext cx="820738"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被唤醒</a:t>
            </a:r>
          </a:p>
        </p:txBody>
      </p:sp>
      <p:sp>
        <p:nvSpPr>
          <p:cNvPr id="56" name="Line 52">
            <a:extLst>
              <a:ext uri="{FF2B5EF4-FFF2-40B4-BE49-F238E27FC236}">
                <a16:creationId xmlns:a16="http://schemas.microsoft.com/office/drawing/2014/main" id="{A9F92175-A8B0-44DF-8D0C-E5D207CBA51B}"/>
              </a:ext>
            </a:extLst>
          </p:cNvPr>
          <p:cNvSpPr>
            <a:spLocks noChangeShapeType="1"/>
          </p:cNvSpPr>
          <p:nvPr/>
        </p:nvSpPr>
        <p:spPr bwMode="auto">
          <a:xfrm>
            <a:off x="3605213" y="1752600"/>
            <a:ext cx="0" cy="4397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3">
            <a:extLst>
              <a:ext uri="{FF2B5EF4-FFF2-40B4-BE49-F238E27FC236}">
                <a16:creationId xmlns:a16="http://schemas.microsoft.com/office/drawing/2014/main" id="{9614A094-422B-4FE0-A8B4-F29DE18599EF}"/>
              </a:ext>
            </a:extLst>
          </p:cNvPr>
          <p:cNvSpPr>
            <a:spLocks noChangeShapeType="1"/>
          </p:cNvSpPr>
          <p:nvPr/>
        </p:nvSpPr>
        <p:spPr bwMode="auto">
          <a:xfrm flipH="1">
            <a:off x="2098675" y="2192338"/>
            <a:ext cx="15065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Text Box 54">
            <a:extLst>
              <a:ext uri="{FF2B5EF4-FFF2-40B4-BE49-F238E27FC236}">
                <a16:creationId xmlns:a16="http://schemas.microsoft.com/office/drawing/2014/main" id="{E8A4A5CA-8B4E-486D-A357-9C695946AC56}"/>
              </a:ext>
            </a:extLst>
          </p:cNvPr>
          <p:cNvSpPr txBox="1">
            <a:spLocks noChangeArrowheads="1"/>
          </p:cNvSpPr>
          <p:nvPr/>
        </p:nvSpPr>
        <p:spPr bwMode="auto">
          <a:xfrm>
            <a:off x="2287588" y="236220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否</a:t>
            </a:r>
          </a:p>
        </p:txBody>
      </p:sp>
      <p:sp>
        <p:nvSpPr>
          <p:cNvPr id="59" name="Line 55">
            <a:extLst>
              <a:ext uri="{FF2B5EF4-FFF2-40B4-BE49-F238E27FC236}">
                <a16:creationId xmlns:a16="http://schemas.microsoft.com/office/drawing/2014/main" id="{27C34438-13BE-462D-AA2E-20A6E44A88FB}"/>
              </a:ext>
            </a:extLst>
          </p:cNvPr>
          <p:cNvSpPr>
            <a:spLocks noChangeShapeType="1"/>
          </p:cNvSpPr>
          <p:nvPr/>
        </p:nvSpPr>
        <p:spPr bwMode="auto">
          <a:xfrm>
            <a:off x="2493963" y="2743200"/>
            <a:ext cx="204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6">
            <a:extLst>
              <a:ext uri="{FF2B5EF4-FFF2-40B4-BE49-F238E27FC236}">
                <a16:creationId xmlns:a16="http://schemas.microsoft.com/office/drawing/2014/main" id="{E3D173D1-DCEA-49C2-B309-B0169813478B}"/>
              </a:ext>
            </a:extLst>
          </p:cNvPr>
          <p:cNvSpPr>
            <a:spLocks noChangeShapeType="1"/>
          </p:cNvSpPr>
          <p:nvPr/>
        </p:nvSpPr>
        <p:spPr bwMode="auto">
          <a:xfrm>
            <a:off x="3657600" y="2457450"/>
            <a:ext cx="0" cy="2095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57">
            <a:extLst>
              <a:ext uri="{FF2B5EF4-FFF2-40B4-BE49-F238E27FC236}">
                <a16:creationId xmlns:a16="http://schemas.microsoft.com/office/drawing/2014/main" id="{B3029617-66D6-4A0F-A33C-A6D1CD72739C}"/>
              </a:ext>
            </a:extLst>
          </p:cNvPr>
          <p:cNvSpPr>
            <a:spLocks noChangeShapeType="1"/>
          </p:cNvSpPr>
          <p:nvPr/>
        </p:nvSpPr>
        <p:spPr bwMode="auto">
          <a:xfrm flipV="1">
            <a:off x="2698750" y="2457450"/>
            <a:ext cx="0" cy="292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8">
            <a:extLst>
              <a:ext uri="{FF2B5EF4-FFF2-40B4-BE49-F238E27FC236}">
                <a16:creationId xmlns:a16="http://schemas.microsoft.com/office/drawing/2014/main" id="{A964A570-EA3E-4EB9-99B6-17B239BD6D89}"/>
              </a:ext>
            </a:extLst>
          </p:cNvPr>
          <p:cNvSpPr>
            <a:spLocks noChangeShapeType="1"/>
          </p:cNvSpPr>
          <p:nvPr/>
        </p:nvSpPr>
        <p:spPr bwMode="auto">
          <a:xfrm>
            <a:off x="2698750" y="2457450"/>
            <a:ext cx="958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59">
            <a:extLst>
              <a:ext uri="{FF2B5EF4-FFF2-40B4-BE49-F238E27FC236}">
                <a16:creationId xmlns:a16="http://schemas.microsoft.com/office/drawing/2014/main" id="{41B6EF61-A322-40D3-8511-89986F3D13CD}"/>
              </a:ext>
            </a:extLst>
          </p:cNvPr>
          <p:cNvSpPr>
            <a:spLocks noChangeShapeType="1"/>
          </p:cNvSpPr>
          <p:nvPr/>
        </p:nvSpPr>
        <p:spPr bwMode="auto">
          <a:xfrm>
            <a:off x="3581400" y="3200400"/>
            <a:ext cx="23813" cy="1603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 name="Text Box 60">
            <a:extLst>
              <a:ext uri="{FF2B5EF4-FFF2-40B4-BE49-F238E27FC236}">
                <a16:creationId xmlns:a16="http://schemas.microsoft.com/office/drawing/2014/main" id="{1B7EBCF5-66D4-4C13-89C8-B0E10F881886}"/>
              </a:ext>
            </a:extLst>
          </p:cNvPr>
          <p:cNvSpPr txBox="1">
            <a:spLocks noChangeArrowheads="1"/>
          </p:cNvSpPr>
          <p:nvPr/>
        </p:nvSpPr>
        <p:spPr bwMode="auto">
          <a:xfrm>
            <a:off x="3057525" y="3360738"/>
            <a:ext cx="820738"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被唤醒</a:t>
            </a:r>
          </a:p>
        </p:txBody>
      </p:sp>
      <p:sp>
        <p:nvSpPr>
          <p:cNvPr id="65" name="Line 61">
            <a:extLst>
              <a:ext uri="{FF2B5EF4-FFF2-40B4-BE49-F238E27FC236}">
                <a16:creationId xmlns:a16="http://schemas.microsoft.com/office/drawing/2014/main" id="{FB80B538-B1BB-4D3A-ADF3-FDB895C64623}"/>
              </a:ext>
            </a:extLst>
          </p:cNvPr>
          <p:cNvSpPr>
            <a:spLocks noChangeShapeType="1"/>
          </p:cNvSpPr>
          <p:nvPr/>
        </p:nvSpPr>
        <p:spPr bwMode="auto">
          <a:xfrm flipH="1">
            <a:off x="2921000" y="3944938"/>
            <a:ext cx="5476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62">
            <a:extLst>
              <a:ext uri="{FF2B5EF4-FFF2-40B4-BE49-F238E27FC236}">
                <a16:creationId xmlns:a16="http://schemas.microsoft.com/office/drawing/2014/main" id="{7C4A05A3-BFF5-4078-BB05-707D802FB1E8}"/>
              </a:ext>
            </a:extLst>
          </p:cNvPr>
          <p:cNvSpPr>
            <a:spLocks noChangeShapeType="1"/>
          </p:cNvSpPr>
          <p:nvPr/>
        </p:nvSpPr>
        <p:spPr bwMode="auto">
          <a:xfrm flipV="1">
            <a:off x="2921000" y="3360738"/>
            <a:ext cx="0" cy="58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AutoShape 63">
            <a:extLst>
              <a:ext uri="{FF2B5EF4-FFF2-40B4-BE49-F238E27FC236}">
                <a16:creationId xmlns:a16="http://schemas.microsoft.com/office/drawing/2014/main" id="{89DF8634-A10A-4D50-B373-EB9C9B6C803E}"/>
              </a:ext>
            </a:extLst>
          </p:cNvPr>
          <p:cNvSpPr>
            <a:spLocks noChangeArrowheads="1"/>
          </p:cNvSpPr>
          <p:nvPr/>
        </p:nvSpPr>
        <p:spPr bwMode="auto">
          <a:xfrm>
            <a:off x="1143000" y="1143000"/>
            <a:ext cx="1676400" cy="876300"/>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68" name="Text Box 64">
            <a:extLst>
              <a:ext uri="{FF2B5EF4-FFF2-40B4-BE49-F238E27FC236}">
                <a16:creationId xmlns:a16="http://schemas.microsoft.com/office/drawing/2014/main" id="{A81C2776-42CE-4350-97B5-BAB15D34A294}"/>
              </a:ext>
            </a:extLst>
          </p:cNvPr>
          <p:cNvSpPr txBox="1">
            <a:spLocks noChangeArrowheads="1"/>
          </p:cNvSpPr>
          <p:nvPr/>
        </p:nvSpPr>
        <p:spPr bwMode="auto">
          <a:xfrm>
            <a:off x="1550988" y="1314450"/>
            <a:ext cx="9588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是否有空</a:t>
            </a:r>
          </a:p>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存储单元</a:t>
            </a:r>
          </a:p>
        </p:txBody>
      </p:sp>
      <p:sp>
        <p:nvSpPr>
          <p:cNvPr id="69" name="Text Box 65">
            <a:extLst>
              <a:ext uri="{FF2B5EF4-FFF2-40B4-BE49-F238E27FC236}">
                <a16:creationId xmlns:a16="http://schemas.microsoft.com/office/drawing/2014/main" id="{D5025798-6FCE-4E69-B8AF-28F0C1B8B00F}"/>
              </a:ext>
            </a:extLst>
          </p:cNvPr>
          <p:cNvSpPr txBox="1">
            <a:spLocks noChangeArrowheads="1"/>
          </p:cNvSpPr>
          <p:nvPr/>
        </p:nvSpPr>
        <p:spPr bwMode="auto">
          <a:xfrm>
            <a:off x="1223963" y="438150"/>
            <a:ext cx="1443037"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生产一条数据</a:t>
            </a:r>
          </a:p>
        </p:txBody>
      </p:sp>
      <p:sp>
        <p:nvSpPr>
          <p:cNvPr id="70" name="Line 66">
            <a:extLst>
              <a:ext uri="{FF2B5EF4-FFF2-40B4-BE49-F238E27FC236}">
                <a16:creationId xmlns:a16="http://schemas.microsoft.com/office/drawing/2014/main" id="{7FB784E8-CCD7-4931-A265-E49D678072D9}"/>
              </a:ext>
            </a:extLst>
          </p:cNvPr>
          <p:cNvSpPr>
            <a:spLocks noChangeShapeType="1"/>
          </p:cNvSpPr>
          <p:nvPr/>
        </p:nvSpPr>
        <p:spPr bwMode="auto">
          <a:xfrm>
            <a:off x="1962150" y="8763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Line 67">
            <a:extLst>
              <a:ext uri="{FF2B5EF4-FFF2-40B4-BE49-F238E27FC236}">
                <a16:creationId xmlns:a16="http://schemas.microsoft.com/office/drawing/2014/main" id="{ADE24156-C140-4381-BA57-57D0013558FE}"/>
              </a:ext>
            </a:extLst>
          </p:cNvPr>
          <p:cNvSpPr>
            <a:spLocks noChangeShapeType="1"/>
          </p:cNvSpPr>
          <p:nvPr/>
        </p:nvSpPr>
        <p:spPr bwMode="auto">
          <a:xfrm>
            <a:off x="1962150" y="0"/>
            <a:ext cx="0" cy="4381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Line 68">
            <a:extLst>
              <a:ext uri="{FF2B5EF4-FFF2-40B4-BE49-F238E27FC236}">
                <a16:creationId xmlns:a16="http://schemas.microsoft.com/office/drawing/2014/main" id="{2300FC08-C7E6-4E83-A4A7-A3F117AA509A}"/>
              </a:ext>
            </a:extLst>
          </p:cNvPr>
          <p:cNvSpPr>
            <a:spLocks noChangeShapeType="1"/>
          </p:cNvSpPr>
          <p:nvPr/>
        </p:nvSpPr>
        <p:spPr bwMode="auto">
          <a:xfrm>
            <a:off x="1962150" y="2044700"/>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AutoShape 69">
            <a:extLst>
              <a:ext uri="{FF2B5EF4-FFF2-40B4-BE49-F238E27FC236}">
                <a16:creationId xmlns:a16="http://schemas.microsoft.com/office/drawing/2014/main" id="{2420DAD9-BAAA-44E3-A9DC-A06D38801F7C}"/>
              </a:ext>
            </a:extLst>
          </p:cNvPr>
          <p:cNvSpPr>
            <a:spLocks noChangeArrowheads="1"/>
          </p:cNvSpPr>
          <p:nvPr/>
        </p:nvSpPr>
        <p:spPr bwMode="auto">
          <a:xfrm>
            <a:off x="1414463" y="2336800"/>
            <a:ext cx="1095375" cy="73183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3300"/>
              </a:solidFill>
            </a:endParaRPr>
          </a:p>
        </p:txBody>
      </p:sp>
      <p:sp>
        <p:nvSpPr>
          <p:cNvPr id="74" name="Text Box 70">
            <a:extLst>
              <a:ext uri="{FF2B5EF4-FFF2-40B4-BE49-F238E27FC236}">
                <a16:creationId xmlns:a16="http://schemas.microsoft.com/office/drawing/2014/main" id="{7D89916F-C491-4D62-9BCE-6BCD6D0FFA34}"/>
              </a:ext>
            </a:extLst>
          </p:cNvPr>
          <p:cNvSpPr txBox="1">
            <a:spLocks noChangeArrowheads="1"/>
          </p:cNvSpPr>
          <p:nvPr/>
        </p:nvSpPr>
        <p:spPr bwMode="auto">
          <a:xfrm>
            <a:off x="1627188" y="2362200"/>
            <a:ext cx="735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是否</a:t>
            </a:r>
          </a:p>
          <a:p>
            <a:pPr algn="just">
              <a:spcBef>
                <a:spcPct val="0"/>
              </a:spcBef>
              <a:buClrTx/>
              <a:buSzTx/>
              <a:buFontTx/>
              <a:buNone/>
            </a:pPr>
            <a:r>
              <a:rPr lang="zh-CN" altLang="en-US" sz="1800" b="1">
                <a:solidFill>
                  <a:srgbClr val="003300"/>
                </a:solidFill>
                <a:latin typeface="Times New Roman" panose="02020603050405020304" pitchFamily="18" charset="0"/>
                <a:ea typeface="仿宋_GB2312" pitchFamily="49" charset="-122"/>
              </a:rPr>
              <a:t>可用</a:t>
            </a:r>
          </a:p>
        </p:txBody>
      </p:sp>
      <p:sp>
        <p:nvSpPr>
          <p:cNvPr id="75" name="Text Box 71">
            <a:extLst>
              <a:ext uri="{FF2B5EF4-FFF2-40B4-BE49-F238E27FC236}">
                <a16:creationId xmlns:a16="http://schemas.microsoft.com/office/drawing/2014/main" id="{103FDCB7-DA42-47D6-9479-627A427D270C}"/>
              </a:ext>
            </a:extLst>
          </p:cNvPr>
          <p:cNvSpPr txBox="1">
            <a:spLocks noChangeArrowheads="1"/>
          </p:cNvSpPr>
          <p:nvPr/>
        </p:nvSpPr>
        <p:spPr bwMode="auto">
          <a:xfrm>
            <a:off x="1550988" y="1898650"/>
            <a:ext cx="4111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有</a:t>
            </a:r>
          </a:p>
        </p:txBody>
      </p:sp>
      <p:sp>
        <p:nvSpPr>
          <p:cNvPr id="76" name="Text Box 72">
            <a:extLst>
              <a:ext uri="{FF2B5EF4-FFF2-40B4-BE49-F238E27FC236}">
                <a16:creationId xmlns:a16="http://schemas.microsoft.com/office/drawing/2014/main" id="{C40A7A44-6B4C-445E-9B7C-FA5E951B40CA}"/>
              </a:ext>
            </a:extLst>
          </p:cNvPr>
          <p:cNvSpPr txBox="1">
            <a:spLocks noChangeArrowheads="1"/>
          </p:cNvSpPr>
          <p:nvPr/>
        </p:nvSpPr>
        <p:spPr bwMode="auto">
          <a:xfrm>
            <a:off x="1219200" y="3652838"/>
            <a:ext cx="143510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存入一条数据</a:t>
            </a:r>
          </a:p>
        </p:txBody>
      </p:sp>
      <p:sp>
        <p:nvSpPr>
          <p:cNvPr id="77" name="Line 73">
            <a:extLst>
              <a:ext uri="{FF2B5EF4-FFF2-40B4-BE49-F238E27FC236}">
                <a16:creationId xmlns:a16="http://schemas.microsoft.com/office/drawing/2014/main" id="{07B45DA4-38B2-43D5-9AE0-01C9A16E9061}"/>
              </a:ext>
            </a:extLst>
          </p:cNvPr>
          <p:cNvSpPr>
            <a:spLocks noChangeShapeType="1"/>
          </p:cNvSpPr>
          <p:nvPr/>
        </p:nvSpPr>
        <p:spPr bwMode="auto">
          <a:xfrm>
            <a:off x="1968500" y="3070225"/>
            <a:ext cx="1588" cy="582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 name="Text Box 74">
            <a:extLst>
              <a:ext uri="{FF2B5EF4-FFF2-40B4-BE49-F238E27FC236}">
                <a16:creationId xmlns:a16="http://schemas.microsoft.com/office/drawing/2014/main" id="{D436F9E2-783F-4C4A-AE2C-A1D92FE23857}"/>
              </a:ext>
            </a:extLst>
          </p:cNvPr>
          <p:cNvSpPr txBox="1">
            <a:spLocks noChangeArrowheads="1"/>
          </p:cNvSpPr>
          <p:nvPr/>
        </p:nvSpPr>
        <p:spPr bwMode="auto">
          <a:xfrm>
            <a:off x="1219200" y="4383088"/>
            <a:ext cx="1435100" cy="438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归还使用权</a:t>
            </a:r>
          </a:p>
        </p:txBody>
      </p:sp>
      <p:sp>
        <p:nvSpPr>
          <p:cNvPr id="79" name="Line 75">
            <a:extLst>
              <a:ext uri="{FF2B5EF4-FFF2-40B4-BE49-F238E27FC236}">
                <a16:creationId xmlns:a16="http://schemas.microsoft.com/office/drawing/2014/main" id="{9B23A828-8656-4FA7-814F-E46D3B5A617F}"/>
              </a:ext>
            </a:extLst>
          </p:cNvPr>
          <p:cNvSpPr>
            <a:spLocks noChangeShapeType="1"/>
          </p:cNvSpPr>
          <p:nvPr/>
        </p:nvSpPr>
        <p:spPr bwMode="auto">
          <a:xfrm>
            <a:off x="1970088" y="409098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Line 76">
            <a:extLst>
              <a:ext uri="{FF2B5EF4-FFF2-40B4-BE49-F238E27FC236}">
                <a16:creationId xmlns:a16="http://schemas.microsoft.com/office/drawing/2014/main" id="{8874602A-0233-4724-9653-A021305597BE}"/>
              </a:ext>
            </a:extLst>
          </p:cNvPr>
          <p:cNvSpPr>
            <a:spLocks noChangeShapeType="1"/>
          </p:cNvSpPr>
          <p:nvPr/>
        </p:nvSpPr>
        <p:spPr bwMode="auto">
          <a:xfrm>
            <a:off x="1970088" y="5727700"/>
            <a:ext cx="0" cy="292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77">
            <a:extLst>
              <a:ext uri="{FF2B5EF4-FFF2-40B4-BE49-F238E27FC236}">
                <a16:creationId xmlns:a16="http://schemas.microsoft.com/office/drawing/2014/main" id="{79903C99-0311-43D1-AAF7-03F645B18D7F}"/>
              </a:ext>
            </a:extLst>
          </p:cNvPr>
          <p:cNvSpPr>
            <a:spLocks noChangeShapeType="1"/>
          </p:cNvSpPr>
          <p:nvPr/>
        </p:nvSpPr>
        <p:spPr bwMode="auto">
          <a:xfrm flipH="1">
            <a:off x="838200" y="60198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78">
            <a:extLst>
              <a:ext uri="{FF2B5EF4-FFF2-40B4-BE49-F238E27FC236}">
                <a16:creationId xmlns:a16="http://schemas.microsoft.com/office/drawing/2014/main" id="{EE67CA09-524E-4B88-911F-69C457248B5D}"/>
              </a:ext>
            </a:extLst>
          </p:cNvPr>
          <p:cNvSpPr>
            <a:spLocks noChangeShapeType="1"/>
          </p:cNvSpPr>
          <p:nvPr/>
        </p:nvSpPr>
        <p:spPr bwMode="auto">
          <a:xfrm flipV="1">
            <a:off x="838200" y="292100"/>
            <a:ext cx="0" cy="5727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79">
            <a:extLst>
              <a:ext uri="{FF2B5EF4-FFF2-40B4-BE49-F238E27FC236}">
                <a16:creationId xmlns:a16="http://schemas.microsoft.com/office/drawing/2014/main" id="{AA190A24-8D63-4147-9E58-B21599220A0B}"/>
              </a:ext>
            </a:extLst>
          </p:cNvPr>
          <p:cNvSpPr>
            <a:spLocks noChangeShapeType="1"/>
          </p:cNvSpPr>
          <p:nvPr/>
        </p:nvSpPr>
        <p:spPr bwMode="auto">
          <a:xfrm>
            <a:off x="838200" y="292100"/>
            <a:ext cx="1131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Text Box 80">
            <a:extLst>
              <a:ext uri="{FF2B5EF4-FFF2-40B4-BE49-F238E27FC236}">
                <a16:creationId xmlns:a16="http://schemas.microsoft.com/office/drawing/2014/main" id="{792862F7-F9BA-4F3A-8119-7A7A27F1D0EF}"/>
              </a:ext>
            </a:extLst>
          </p:cNvPr>
          <p:cNvSpPr txBox="1">
            <a:spLocks noChangeArrowheads="1"/>
          </p:cNvSpPr>
          <p:nvPr/>
        </p:nvSpPr>
        <p:spPr bwMode="auto">
          <a:xfrm>
            <a:off x="1560513" y="3068638"/>
            <a:ext cx="409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是</a:t>
            </a:r>
          </a:p>
        </p:txBody>
      </p:sp>
      <p:sp>
        <p:nvSpPr>
          <p:cNvPr id="85" name="Line 81">
            <a:extLst>
              <a:ext uri="{FF2B5EF4-FFF2-40B4-BE49-F238E27FC236}">
                <a16:creationId xmlns:a16="http://schemas.microsoft.com/office/drawing/2014/main" id="{ED20C0AE-9486-4D23-923D-E207146B5F20}"/>
              </a:ext>
            </a:extLst>
          </p:cNvPr>
          <p:cNvSpPr>
            <a:spLocks noChangeShapeType="1"/>
          </p:cNvSpPr>
          <p:nvPr/>
        </p:nvSpPr>
        <p:spPr bwMode="auto">
          <a:xfrm>
            <a:off x="1970088" y="4821238"/>
            <a:ext cx="0" cy="292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Text Box 82">
            <a:extLst>
              <a:ext uri="{FF2B5EF4-FFF2-40B4-BE49-F238E27FC236}">
                <a16:creationId xmlns:a16="http://schemas.microsoft.com/office/drawing/2014/main" id="{8516F0F9-E65B-4B7E-989A-2607BE8A542F}"/>
              </a:ext>
            </a:extLst>
          </p:cNvPr>
          <p:cNvSpPr txBox="1">
            <a:spLocks noChangeArrowheads="1"/>
          </p:cNvSpPr>
          <p:nvPr/>
        </p:nvSpPr>
        <p:spPr bwMode="auto">
          <a:xfrm>
            <a:off x="1143000" y="5113338"/>
            <a:ext cx="1752600" cy="6016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solidFill>
                  <a:srgbClr val="003300"/>
                </a:solidFill>
                <a:latin typeface="Times New Roman" panose="02020603050405020304" pitchFamily="18" charset="0"/>
              </a:rPr>
              <a:t>Full</a:t>
            </a:r>
            <a:r>
              <a:rPr lang="zh-CN" altLang="en-US" sz="1800" b="1">
                <a:solidFill>
                  <a:srgbClr val="003300"/>
                </a:solidFill>
                <a:latin typeface="Times New Roman" panose="02020603050405020304" pitchFamily="18" charset="0"/>
              </a:rPr>
              <a:t>信号量加</a:t>
            </a:r>
            <a:r>
              <a:rPr lang="en-US" altLang="zh-CN" sz="1800" b="1">
                <a:solidFill>
                  <a:srgbClr val="003300"/>
                </a:solidFill>
                <a:latin typeface="Times New Roman" panose="02020603050405020304" pitchFamily="18" charset="0"/>
              </a:rPr>
              <a:t>1</a:t>
            </a:r>
          </a:p>
          <a:p>
            <a:pPr algn="just">
              <a:spcBef>
                <a:spcPct val="0"/>
              </a:spcBef>
              <a:buClrTx/>
              <a:buSzTx/>
              <a:buFontTx/>
              <a:buNone/>
            </a:pPr>
            <a:r>
              <a:rPr lang="zh-CN" altLang="en-US" sz="1800" b="1">
                <a:solidFill>
                  <a:srgbClr val="003300"/>
                </a:solidFill>
                <a:latin typeface="Times New Roman" panose="02020603050405020304" pitchFamily="18" charset="0"/>
              </a:rPr>
              <a:t>唤醒一个消费者</a:t>
            </a:r>
          </a:p>
        </p:txBody>
      </p:sp>
      <p:sp>
        <p:nvSpPr>
          <p:cNvPr id="87" name="Text Box 83">
            <a:extLst>
              <a:ext uri="{FF2B5EF4-FFF2-40B4-BE49-F238E27FC236}">
                <a16:creationId xmlns:a16="http://schemas.microsoft.com/office/drawing/2014/main" id="{48B809F9-4375-4071-848D-6F960AB4BD5C}"/>
              </a:ext>
            </a:extLst>
          </p:cNvPr>
          <p:cNvSpPr txBox="1">
            <a:spLocks noChangeArrowheads="1"/>
          </p:cNvSpPr>
          <p:nvPr/>
        </p:nvSpPr>
        <p:spPr bwMode="auto">
          <a:xfrm>
            <a:off x="2667318" y="6462078"/>
            <a:ext cx="4800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dirty="0">
                <a:solidFill>
                  <a:srgbClr val="003300"/>
                </a:solidFill>
                <a:latin typeface="Times New Roman" panose="02020603050405020304" pitchFamily="18" charset="0"/>
              </a:rPr>
              <a:t>生产者</a:t>
            </a:r>
            <a:r>
              <a:rPr lang="en-US" altLang="zh-CN" sz="2000" b="1" dirty="0">
                <a:solidFill>
                  <a:srgbClr val="003300"/>
                </a:solidFill>
                <a:latin typeface="Times New Roman" panose="02020603050405020304" pitchFamily="18" charset="0"/>
              </a:rPr>
              <a:t>/</a:t>
            </a:r>
            <a:r>
              <a:rPr lang="zh-CN" altLang="en-US" sz="2000" b="1" dirty="0">
                <a:solidFill>
                  <a:srgbClr val="003300"/>
                </a:solidFill>
                <a:latin typeface="Times New Roman" panose="02020603050405020304" pitchFamily="18" charset="0"/>
              </a:rPr>
              <a:t>消费者执行流程图</a:t>
            </a:r>
          </a:p>
        </p:txBody>
      </p:sp>
      <p:sp>
        <p:nvSpPr>
          <p:cNvPr id="88" name="Line 84">
            <a:extLst>
              <a:ext uri="{FF2B5EF4-FFF2-40B4-BE49-F238E27FC236}">
                <a16:creationId xmlns:a16="http://schemas.microsoft.com/office/drawing/2014/main" id="{943BA767-6EDF-42DA-9CD7-882317BE90A1}"/>
              </a:ext>
            </a:extLst>
          </p:cNvPr>
          <p:cNvSpPr>
            <a:spLocks noChangeShapeType="1"/>
          </p:cNvSpPr>
          <p:nvPr/>
        </p:nvSpPr>
        <p:spPr bwMode="auto">
          <a:xfrm>
            <a:off x="5486400" y="487680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 name="Line 85">
            <a:extLst>
              <a:ext uri="{FF2B5EF4-FFF2-40B4-BE49-F238E27FC236}">
                <a16:creationId xmlns:a16="http://schemas.microsoft.com/office/drawing/2014/main" id="{098746CC-5C44-4F74-91A1-8E8858CF152A}"/>
              </a:ext>
            </a:extLst>
          </p:cNvPr>
          <p:cNvSpPr>
            <a:spLocks noChangeShapeType="1"/>
          </p:cNvSpPr>
          <p:nvPr/>
        </p:nvSpPr>
        <p:spPr bwMode="auto">
          <a:xfrm>
            <a:off x="3557588" y="1143000"/>
            <a:ext cx="23812" cy="1603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0" name="Text Box 86">
            <a:extLst>
              <a:ext uri="{FF2B5EF4-FFF2-40B4-BE49-F238E27FC236}">
                <a16:creationId xmlns:a16="http://schemas.microsoft.com/office/drawing/2014/main" id="{5363740C-107A-4D8B-8C1E-31C87D07E0BA}"/>
              </a:ext>
            </a:extLst>
          </p:cNvPr>
          <p:cNvSpPr txBox="1">
            <a:spLocks noChangeArrowheads="1"/>
          </p:cNvSpPr>
          <p:nvPr/>
        </p:nvSpPr>
        <p:spPr bwMode="auto">
          <a:xfrm>
            <a:off x="2362200" y="990600"/>
            <a:ext cx="4111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solidFill>
                  <a:srgbClr val="003300"/>
                </a:solidFill>
                <a:latin typeface="Times New Roman" panose="02020603050405020304" pitchFamily="18" charset="0"/>
              </a:rPr>
              <a:t>无</a:t>
            </a:r>
          </a:p>
        </p:txBody>
      </p:sp>
      <p:sp>
        <p:nvSpPr>
          <p:cNvPr id="91" name="Text Box 87">
            <a:extLst>
              <a:ext uri="{FF2B5EF4-FFF2-40B4-BE49-F238E27FC236}">
                <a16:creationId xmlns:a16="http://schemas.microsoft.com/office/drawing/2014/main" id="{7C5AFB31-902D-41F4-A121-ED6CDB14EC7D}"/>
              </a:ext>
            </a:extLst>
          </p:cNvPr>
          <p:cNvSpPr txBox="1">
            <a:spLocks noChangeArrowheads="1"/>
          </p:cNvSpPr>
          <p:nvPr/>
        </p:nvSpPr>
        <p:spPr bwMode="auto">
          <a:xfrm>
            <a:off x="6477000" y="2057400"/>
            <a:ext cx="1271588" cy="569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600" b="1">
                <a:solidFill>
                  <a:srgbClr val="003300"/>
                </a:solidFill>
                <a:latin typeface="Times New Roman" panose="02020603050405020304" pitchFamily="18" charset="0"/>
              </a:rPr>
              <a:t>阻塞</a:t>
            </a:r>
          </a:p>
          <a:p>
            <a:pPr algn="just">
              <a:spcBef>
                <a:spcPct val="0"/>
              </a:spcBef>
              <a:buClrTx/>
              <a:buSzTx/>
              <a:buFontTx/>
              <a:buNone/>
            </a:pPr>
            <a:r>
              <a:rPr lang="zh-CN" altLang="en-US" sz="1600" b="1">
                <a:solidFill>
                  <a:srgbClr val="003300"/>
                </a:solidFill>
                <a:latin typeface="Times New Roman" panose="02020603050405020304" pitchFamily="18" charset="0"/>
              </a:rPr>
              <a:t>等待使用权</a:t>
            </a:r>
          </a:p>
        </p:txBody>
      </p:sp>
    </p:spTree>
    <p:extLst>
      <p:ext uri="{BB962C8B-B14F-4D97-AF65-F5344CB8AC3E}">
        <p14:creationId xmlns:p14="http://schemas.microsoft.com/office/powerpoint/2010/main" val="2750682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BC5A569-8A1B-4A49-B981-DE25957C60D5}"/>
              </a:ext>
            </a:extLst>
          </p:cNvPr>
          <p:cNvSpPr>
            <a:spLocks noChangeArrowheads="1"/>
          </p:cNvSpPr>
          <p:nvPr/>
        </p:nvSpPr>
        <p:spPr bwMode="auto">
          <a:xfrm>
            <a:off x="194310" y="4445635"/>
            <a:ext cx="894969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SzPct val="90000"/>
              <a:buFont typeface="Monotype Sorts" pitchFamily="2" charset="2"/>
              <a:buChar char="n"/>
            </a:pPr>
            <a:r>
              <a:rPr kumimoji="1" lang="zh-CN" altLang="en-US" sz="2400" b="1" dirty="0">
                <a:latin typeface="仿宋_GB2312" pitchFamily="49" charset="-122"/>
                <a:ea typeface="仿宋_GB2312" pitchFamily="49" charset="-122"/>
              </a:rPr>
              <a:t>每个进程中各个</a:t>
            </a:r>
            <a:r>
              <a:rPr kumimoji="1" lang="en-US" altLang="zh-CN" sz="2400" b="1" dirty="0">
                <a:latin typeface="仿宋_GB2312" pitchFamily="49" charset="-122"/>
                <a:ea typeface="仿宋_GB2312" pitchFamily="49" charset="-122"/>
              </a:rPr>
              <a:t>wait</a:t>
            </a:r>
            <a:r>
              <a:rPr kumimoji="1" lang="zh-CN" altLang="en-US" sz="2400" b="1" dirty="0">
                <a:latin typeface="仿宋_GB2312" pitchFamily="49" charset="-122"/>
                <a:ea typeface="仿宋_GB2312" pitchFamily="49" charset="-122"/>
              </a:rPr>
              <a:t>操作的次序是重要的：先检查资源数目，再检查是否互斥</a:t>
            </a:r>
            <a:r>
              <a:rPr kumimoji="1" lang="en-US" altLang="zh-CN" sz="2400" b="1" dirty="0">
                <a:latin typeface="仿宋_GB2312" pitchFamily="49" charset="-122"/>
                <a:ea typeface="仿宋_GB2312" pitchFamily="49" charset="-122"/>
              </a:rPr>
              <a:t>.</a:t>
            </a:r>
            <a:r>
              <a:rPr kumimoji="1" lang="zh-CN" altLang="en-US" sz="2400" b="1" dirty="0">
                <a:latin typeface="仿宋_GB2312" pitchFamily="49" charset="-122"/>
                <a:ea typeface="仿宋_GB2312" pitchFamily="49" charset="-122"/>
              </a:rPr>
              <a:t>否则可能死锁</a:t>
            </a:r>
            <a:r>
              <a:rPr kumimoji="1" lang="en-US" altLang="zh-CN" sz="2400" b="1" dirty="0">
                <a:latin typeface="仿宋_GB2312" pitchFamily="49" charset="-122"/>
                <a:ea typeface="仿宋_GB2312" pitchFamily="49" charset="-122"/>
              </a:rPr>
              <a:t>(</a:t>
            </a:r>
            <a:r>
              <a:rPr kumimoji="1" lang="en-US" altLang="zh-CN" sz="2400" b="1" dirty="0">
                <a:solidFill>
                  <a:srgbClr val="FF0000"/>
                </a:solidFill>
                <a:latin typeface="仿宋_GB2312" pitchFamily="49" charset="-122"/>
                <a:ea typeface="仿宋_GB2312" pitchFamily="49" charset="-122"/>
              </a:rPr>
              <a:t>?</a:t>
            </a:r>
            <a:r>
              <a:rPr kumimoji="1" lang="en-US" altLang="zh-CN" sz="2400" b="1" dirty="0">
                <a:latin typeface="仿宋_GB2312" pitchFamily="49" charset="-122"/>
                <a:ea typeface="仿宋_GB2312" pitchFamily="49" charset="-122"/>
              </a:rPr>
              <a:t>)</a:t>
            </a:r>
          </a:p>
          <a:p>
            <a:pPr>
              <a:buSzPct val="90000"/>
              <a:buFont typeface="Monotype Sorts" pitchFamily="2" charset="2"/>
              <a:buChar char="n"/>
            </a:pPr>
            <a:r>
              <a:rPr kumimoji="1" lang="zh-CN" altLang="en-US" sz="2400" b="1" dirty="0">
                <a:latin typeface="仿宋_GB2312" pitchFamily="49" charset="-122"/>
                <a:ea typeface="仿宋_GB2312" pitchFamily="49" charset="-122"/>
              </a:rPr>
              <a:t>采用</a:t>
            </a:r>
            <a:r>
              <a:rPr kumimoji="1" lang="en-US" altLang="zh-CN" sz="2400" b="1" dirty="0">
                <a:latin typeface="仿宋_GB2312" pitchFamily="49" charset="-122"/>
                <a:ea typeface="仿宋_GB2312" pitchFamily="49" charset="-122"/>
              </a:rPr>
              <a:t>AND</a:t>
            </a:r>
            <a:r>
              <a:rPr kumimoji="1" lang="zh-CN" altLang="en-US" sz="2400" b="1" dirty="0">
                <a:latin typeface="仿宋_GB2312" pitchFamily="49" charset="-122"/>
                <a:ea typeface="仿宋_GB2312" pitchFamily="49" charset="-122"/>
              </a:rPr>
              <a:t>信号量集：</a:t>
            </a:r>
          </a:p>
          <a:p>
            <a:pPr lvl="2">
              <a:buFont typeface="Monotype Sorts" pitchFamily="2" charset="2"/>
              <a:buNone/>
            </a:pPr>
            <a:r>
              <a:rPr kumimoji="1" lang="en-US" altLang="zh-CN" b="1" dirty="0" err="1">
                <a:latin typeface="仿宋_GB2312" pitchFamily="49" charset="-122"/>
                <a:ea typeface="仿宋_GB2312" pitchFamily="49" charset="-122"/>
              </a:rPr>
              <a:t>Swait</a:t>
            </a:r>
            <a:r>
              <a:rPr kumimoji="1" lang="en-US" altLang="zh-CN" b="1" dirty="0">
                <a:latin typeface="仿宋_GB2312" pitchFamily="49" charset="-122"/>
                <a:ea typeface="仿宋_GB2312" pitchFamily="49" charset="-122"/>
              </a:rPr>
              <a:t>(empty, mutex)</a:t>
            </a:r>
            <a:r>
              <a:rPr kumimoji="1" lang="zh-CN" altLang="en-US" b="1" dirty="0">
                <a:latin typeface="仿宋_GB2312" pitchFamily="49" charset="-122"/>
                <a:ea typeface="仿宋_GB2312" pitchFamily="49" charset="-122"/>
              </a:rPr>
              <a:t>；</a:t>
            </a:r>
            <a:r>
              <a:rPr kumimoji="1" lang="en-US" altLang="zh-CN" b="1" dirty="0">
                <a:latin typeface="仿宋_GB2312" pitchFamily="49" charset="-122"/>
                <a:ea typeface="仿宋_GB2312" pitchFamily="49" charset="-122"/>
              </a:rPr>
              <a:t>|  </a:t>
            </a:r>
            <a:r>
              <a:rPr kumimoji="1" lang="en-US" altLang="zh-CN" b="1" dirty="0" err="1">
                <a:latin typeface="仿宋_GB2312" pitchFamily="49" charset="-122"/>
                <a:ea typeface="仿宋_GB2312" pitchFamily="49" charset="-122"/>
              </a:rPr>
              <a:t>Swait</a:t>
            </a:r>
            <a:r>
              <a:rPr kumimoji="1" lang="en-US" altLang="zh-CN" b="1" dirty="0">
                <a:latin typeface="仿宋_GB2312" pitchFamily="49" charset="-122"/>
                <a:ea typeface="仿宋_GB2312" pitchFamily="49" charset="-122"/>
              </a:rPr>
              <a:t>(</a:t>
            </a:r>
            <a:r>
              <a:rPr kumimoji="1" lang="en-US" altLang="zh-CN" b="1" dirty="0" err="1">
                <a:latin typeface="仿宋_GB2312" pitchFamily="49" charset="-122"/>
                <a:ea typeface="仿宋_GB2312" pitchFamily="49" charset="-122"/>
              </a:rPr>
              <a:t>full,mutex</a:t>
            </a:r>
            <a:r>
              <a:rPr kumimoji="1" lang="en-US" altLang="zh-CN" b="1" dirty="0">
                <a:latin typeface="仿宋_GB2312" pitchFamily="49" charset="-122"/>
                <a:ea typeface="仿宋_GB2312" pitchFamily="49" charset="-122"/>
              </a:rPr>
              <a:t>)</a:t>
            </a:r>
            <a:r>
              <a:rPr kumimoji="1" lang="zh-CN" altLang="en-US" b="1" dirty="0">
                <a:latin typeface="仿宋_GB2312" pitchFamily="49" charset="-122"/>
                <a:ea typeface="仿宋_GB2312" pitchFamily="49" charset="-122"/>
              </a:rPr>
              <a:t>； </a:t>
            </a:r>
          </a:p>
          <a:p>
            <a:pPr lvl="2">
              <a:buFont typeface="Monotype Sorts" pitchFamily="2" charset="2"/>
              <a:buNone/>
            </a:pPr>
            <a:r>
              <a:rPr kumimoji="1" lang="en-US" altLang="zh-CN" b="1" dirty="0" err="1">
                <a:latin typeface="仿宋_GB2312" pitchFamily="49" charset="-122"/>
                <a:ea typeface="仿宋_GB2312" pitchFamily="49" charset="-122"/>
              </a:rPr>
              <a:t>Ssignal</a:t>
            </a:r>
            <a:r>
              <a:rPr kumimoji="1" lang="en-US" altLang="zh-CN" b="1" dirty="0">
                <a:latin typeface="仿宋_GB2312" pitchFamily="49" charset="-122"/>
                <a:ea typeface="仿宋_GB2312" pitchFamily="49" charset="-122"/>
              </a:rPr>
              <a:t>(</a:t>
            </a:r>
            <a:r>
              <a:rPr kumimoji="1" lang="en-US" altLang="zh-CN" b="1" dirty="0" err="1">
                <a:latin typeface="仿宋_GB2312" pitchFamily="49" charset="-122"/>
                <a:ea typeface="仿宋_GB2312" pitchFamily="49" charset="-122"/>
              </a:rPr>
              <a:t>mutex,full</a:t>
            </a:r>
            <a:r>
              <a:rPr kumimoji="1" lang="en-US" altLang="zh-CN" b="1" dirty="0">
                <a:latin typeface="仿宋_GB2312" pitchFamily="49" charset="-122"/>
                <a:ea typeface="仿宋_GB2312" pitchFamily="49" charset="-122"/>
              </a:rPr>
              <a:t>)</a:t>
            </a:r>
            <a:r>
              <a:rPr kumimoji="1" lang="zh-CN" altLang="en-US" b="1" dirty="0">
                <a:latin typeface="仿宋_GB2312" pitchFamily="49" charset="-122"/>
                <a:ea typeface="仿宋_GB2312" pitchFamily="49" charset="-122"/>
              </a:rPr>
              <a:t>；   </a:t>
            </a:r>
            <a:r>
              <a:rPr kumimoji="1" lang="en-US" altLang="zh-CN" b="1" dirty="0">
                <a:latin typeface="仿宋_GB2312" pitchFamily="49" charset="-122"/>
                <a:ea typeface="仿宋_GB2312" pitchFamily="49" charset="-122"/>
              </a:rPr>
              <a:t>|  </a:t>
            </a:r>
            <a:r>
              <a:rPr kumimoji="1" lang="en-US" altLang="zh-CN" b="1" dirty="0" err="1">
                <a:latin typeface="仿宋_GB2312" pitchFamily="49" charset="-122"/>
                <a:ea typeface="仿宋_GB2312" pitchFamily="49" charset="-122"/>
              </a:rPr>
              <a:t>Ssignal</a:t>
            </a:r>
            <a:r>
              <a:rPr kumimoji="1" lang="en-US" altLang="zh-CN" b="1" dirty="0">
                <a:latin typeface="仿宋_GB2312" pitchFamily="49" charset="-122"/>
                <a:ea typeface="仿宋_GB2312" pitchFamily="49" charset="-122"/>
              </a:rPr>
              <a:t>(</a:t>
            </a:r>
            <a:r>
              <a:rPr kumimoji="1" lang="en-US" altLang="zh-CN" b="1" dirty="0" err="1">
                <a:latin typeface="仿宋_GB2312" pitchFamily="49" charset="-122"/>
                <a:ea typeface="仿宋_GB2312" pitchFamily="49" charset="-122"/>
              </a:rPr>
              <a:t>mutex,empty</a:t>
            </a:r>
            <a:r>
              <a:rPr kumimoji="1" lang="en-US" altLang="zh-CN" b="1" dirty="0">
                <a:latin typeface="仿宋_GB2312" pitchFamily="49" charset="-122"/>
                <a:ea typeface="仿宋_GB2312" pitchFamily="49" charset="-122"/>
              </a:rPr>
              <a:t>);</a:t>
            </a:r>
          </a:p>
        </p:txBody>
      </p:sp>
      <p:sp>
        <p:nvSpPr>
          <p:cNvPr id="5" name="Text Box 3">
            <a:extLst>
              <a:ext uri="{FF2B5EF4-FFF2-40B4-BE49-F238E27FC236}">
                <a16:creationId xmlns:a16="http://schemas.microsoft.com/office/drawing/2014/main" id="{2E400286-0914-481D-AD89-8E0139DB9358}"/>
              </a:ext>
            </a:extLst>
          </p:cNvPr>
          <p:cNvSpPr txBox="1">
            <a:spLocks noChangeArrowheads="1"/>
          </p:cNvSpPr>
          <p:nvPr/>
        </p:nvSpPr>
        <p:spPr bwMode="auto">
          <a:xfrm>
            <a:off x="518160" y="1778635"/>
            <a:ext cx="376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
              </a:spcBef>
              <a:buClrTx/>
              <a:buSzTx/>
              <a:buFontTx/>
              <a:buNone/>
            </a:pPr>
            <a:r>
              <a:rPr lang="en-US" altLang="zh-CN" sz="1800" b="1">
                <a:latin typeface="Helvetica" panose="020B0604020202020204" pitchFamily="34" charset="0"/>
                <a:ea typeface="楷体_GB2312" pitchFamily="49" charset="-122"/>
              </a:rPr>
              <a:t>	Producer</a:t>
            </a:r>
          </a:p>
        </p:txBody>
      </p:sp>
      <p:graphicFrame>
        <p:nvGraphicFramePr>
          <p:cNvPr id="6" name="Group 4">
            <a:extLst>
              <a:ext uri="{FF2B5EF4-FFF2-40B4-BE49-F238E27FC236}">
                <a16:creationId xmlns:a16="http://schemas.microsoft.com/office/drawing/2014/main" id="{9B801FC0-6C49-42B7-BB55-802CC95CE9E0}"/>
              </a:ext>
            </a:extLst>
          </p:cNvPr>
          <p:cNvGraphicFramePr>
            <a:graphicFrameLocks noGrp="1"/>
          </p:cNvGraphicFramePr>
          <p:nvPr>
            <p:extLst>
              <p:ext uri="{D42A27DB-BD31-4B8C-83A1-F6EECF244321}">
                <p14:modId xmlns:p14="http://schemas.microsoft.com/office/powerpoint/2010/main" val="3845212181"/>
              </p:ext>
            </p:extLst>
          </p:nvPr>
        </p:nvGraphicFramePr>
        <p:xfrm>
          <a:off x="519748" y="2237423"/>
          <a:ext cx="3763962" cy="2112963"/>
        </p:xfrm>
        <a:graphic>
          <a:graphicData uri="http://schemas.openxmlformats.org/drawingml/2006/table">
            <a:tbl>
              <a:tblPr/>
              <a:tblGrid>
                <a:gridCol w="3763962">
                  <a:extLst>
                    <a:ext uri="{9D8B030D-6E8A-4147-A177-3AD203B41FA5}">
                      <a16:colId xmlns:a16="http://schemas.microsoft.com/office/drawing/2014/main" val="20000"/>
                    </a:ext>
                  </a:extLst>
                </a:gridCol>
              </a:tblGrid>
              <a:tr h="774700">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Wait(empty);</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rPr>
                        <a:t>进入区</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667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One unit </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buffer;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871538">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sym typeface="Wingdings" pitchFamily="2" charset="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Signal(full);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退出区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
        <p:nvSpPr>
          <p:cNvPr id="7" name="Text Box 14">
            <a:extLst>
              <a:ext uri="{FF2B5EF4-FFF2-40B4-BE49-F238E27FC236}">
                <a16:creationId xmlns:a16="http://schemas.microsoft.com/office/drawing/2014/main" id="{49537326-E6EE-41E3-B1F8-70C9321A90AB}"/>
              </a:ext>
            </a:extLst>
          </p:cNvPr>
          <p:cNvSpPr txBox="1">
            <a:spLocks noChangeArrowheads="1"/>
          </p:cNvSpPr>
          <p:nvPr/>
        </p:nvSpPr>
        <p:spPr bwMode="auto">
          <a:xfrm>
            <a:off x="4940935" y="1797685"/>
            <a:ext cx="376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
              </a:spcBef>
              <a:buClrTx/>
              <a:buSzTx/>
              <a:buFontTx/>
              <a:buNone/>
            </a:pPr>
            <a:r>
              <a:rPr lang="en-US" altLang="zh-CN" sz="1800" b="1">
                <a:latin typeface="Helvetica" panose="020B0604020202020204" pitchFamily="34" charset="0"/>
                <a:ea typeface="楷体_GB2312" pitchFamily="49" charset="-122"/>
              </a:rPr>
              <a:t>	Consumer</a:t>
            </a:r>
          </a:p>
        </p:txBody>
      </p:sp>
      <p:graphicFrame>
        <p:nvGraphicFramePr>
          <p:cNvPr id="8" name="Group 15">
            <a:extLst>
              <a:ext uri="{FF2B5EF4-FFF2-40B4-BE49-F238E27FC236}">
                <a16:creationId xmlns:a16="http://schemas.microsoft.com/office/drawing/2014/main" id="{9C3FE2B9-74E6-44FC-B3AE-BBCC7985C220}"/>
              </a:ext>
            </a:extLst>
          </p:cNvPr>
          <p:cNvGraphicFramePr>
            <a:graphicFrameLocks noGrp="1"/>
          </p:cNvGraphicFramePr>
          <p:nvPr>
            <p:extLst>
              <p:ext uri="{D42A27DB-BD31-4B8C-83A1-F6EECF244321}">
                <p14:modId xmlns:p14="http://schemas.microsoft.com/office/powerpoint/2010/main" val="4221578643"/>
              </p:ext>
            </p:extLst>
          </p:nvPr>
        </p:nvGraphicFramePr>
        <p:xfrm>
          <a:off x="4942523" y="2200910"/>
          <a:ext cx="3763962" cy="2162176"/>
        </p:xfrm>
        <a:graphic>
          <a:graphicData uri="http://schemas.openxmlformats.org/drawingml/2006/table">
            <a:tbl>
              <a:tblPr/>
              <a:tblGrid>
                <a:gridCol w="3763962">
                  <a:extLst>
                    <a:ext uri="{9D8B030D-6E8A-4147-A177-3AD203B41FA5}">
                      <a16:colId xmlns:a16="http://schemas.microsoft.com/office/drawing/2014/main" val="20000"/>
                    </a:ext>
                  </a:extLst>
                </a:gridCol>
              </a:tblGrid>
              <a:tr h="823913">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Wait(full);</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Wait(</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rPr>
                        <a:t>进入区</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667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rPr>
                        <a:t>One unit </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buffer;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871538">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a:t>
                      </a:r>
                      <a:r>
                        <a:rPr kumimoji="0" lang="en-US" altLang="zh-CN" sz="2000" b="1" i="0" u="none" strike="noStrike" cap="none" normalizeH="0" baseline="0" dirty="0" err="1">
                          <a:ln>
                            <a:noFill/>
                          </a:ln>
                          <a:solidFill>
                            <a:schemeClr val="tx1"/>
                          </a:solidFill>
                          <a:effectLst/>
                          <a:latin typeface="Times New Roman" pitchFamily="18" charset="0"/>
                          <a:ea typeface="楷体_GB2312" pitchFamily="49" charset="-122"/>
                          <a:sym typeface="Wingdings" pitchFamily="2" charset="2"/>
                        </a:rPr>
                        <a:t>mutex</a:t>
                      </a: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a:t>
                      </a:r>
                    </a:p>
                    <a:p>
                      <a:pPr marL="0" marR="0" lvl="0" indent="0" algn="l" defTabSz="914400" rtl="0" eaLnBrk="1" fontAlgn="base" latinLnBrk="0" hangingPunct="1">
                        <a:lnSpc>
                          <a:spcPct val="100000"/>
                        </a:lnSpc>
                        <a:spcBef>
                          <a:spcPct val="5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Signal(empty);  //</a:t>
                      </a:r>
                      <a:r>
                        <a:rPr kumimoji="0" lang="zh-CN" altLang="en-US" sz="2000" b="1" i="0" u="none" strike="noStrike" cap="none" normalizeH="0" baseline="0" dirty="0">
                          <a:ln>
                            <a:noFill/>
                          </a:ln>
                          <a:solidFill>
                            <a:schemeClr val="tx1"/>
                          </a:solidFill>
                          <a:effectLst/>
                          <a:latin typeface="Times New Roman" pitchFamily="18" charset="0"/>
                          <a:ea typeface="楷体_GB2312" pitchFamily="49" charset="-122"/>
                          <a:sym typeface="Wingdings" pitchFamily="2" charset="2"/>
                        </a:rPr>
                        <a:t>退出区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
        <p:nvSpPr>
          <p:cNvPr id="9" name="Text Box 41">
            <a:extLst>
              <a:ext uri="{FF2B5EF4-FFF2-40B4-BE49-F238E27FC236}">
                <a16:creationId xmlns:a16="http://schemas.microsoft.com/office/drawing/2014/main" id="{0271A5F4-BF0D-445F-BBEC-ACD08EE3D36D}"/>
              </a:ext>
            </a:extLst>
          </p:cNvPr>
          <p:cNvSpPr txBox="1">
            <a:spLocks noChangeArrowheads="1"/>
          </p:cNvSpPr>
          <p:nvPr/>
        </p:nvSpPr>
        <p:spPr bwMode="auto">
          <a:xfrm>
            <a:off x="805498" y="988060"/>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SzPct val="90000"/>
              <a:buFont typeface="Monotype Sorts" pitchFamily="2" charset="2"/>
              <a:buNone/>
            </a:pPr>
            <a:r>
              <a:rPr lang="en-US" altLang="zh-CN" sz="2800" b="1">
                <a:latin typeface="楷体_GB2312" pitchFamily="49" charset="-122"/>
                <a:ea typeface="楷体_GB2312" pitchFamily="49" charset="-122"/>
              </a:rPr>
              <a:t>var </a:t>
            </a:r>
            <a:r>
              <a:rPr lang="en-US" altLang="zh-CN" sz="2800" b="1">
                <a:solidFill>
                  <a:srgbClr val="FF0000"/>
                </a:solidFill>
                <a:latin typeface="楷体_GB2312" pitchFamily="49" charset="-122"/>
                <a:ea typeface="楷体_GB2312" pitchFamily="49" charset="-122"/>
              </a:rPr>
              <a:t>mutex,full,empty:</a:t>
            </a:r>
            <a:r>
              <a:rPr lang="en-US" altLang="zh-CN" sz="2800" b="1">
                <a:latin typeface="楷体_GB2312" pitchFamily="49" charset="-122"/>
                <a:ea typeface="楷体_GB2312" pitchFamily="49" charset="-122"/>
              </a:rPr>
              <a:t>semaphore:=</a:t>
            </a:r>
            <a:r>
              <a:rPr lang="en-US" altLang="zh-CN" sz="2800" b="1">
                <a:solidFill>
                  <a:srgbClr val="FF0000"/>
                </a:solidFill>
                <a:latin typeface="楷体_GB2312" pitchFamily="49" charset="-122"/>
                <a:ea typeface="楷体_GB2312" pitchFamily="49" charset="-122"/>
              </a:rPr>
              <a:t>1,0,n</a:t>
            </a:r>
            <a:endParaRPr lang="en-US" altLang="zh-CN" sz="2800" b="1">
              <a:solidFill>
                <a:srgbClr val="FF0000"/>
              </a:solidFill>
              <a:latin typeface="Helvetica" panose="020B0604020202020204" pitchFamily="34" charset="0"/>
              <a:ea typeface="楷体_GB2312" pitchFamily="49" charset="-122"/>
            </a:endParaRPr>
          </a:p>
        </p:txBody>
      </p:sp>
      <p:sp>
        <p:nvSpPr>
          <p:cNvPr id="10" name="Rectangle 42">
            <a:extLst>
              <a:ext uri="{FF2B5EF4-FFF2-40B4-BE49-F238E27FC236}">
                <a16:creationId xmlns:a16="http://schemas.microsoft.com/office/drawing/2014/main" id="{F29575A1-9482-4BB6-96BA-C7FBB6EB0972}"/>
              </a:ext>
            </a:extLst>
          </p:cNvPr>
          <p:cNvSpPr>
            <a:spLocks noGrp="1" noChangeArrowheads="1"/>
          </p:cNvSpPr>
          <p:nvPr>
            <p:ph type="title"/>
          </p:nvPr>
        </p:nvSpPr>
        <p:spPr>
          <a:xfrm>
            <a:off x="1265238" y="367348"/>
            <a:ext cx="7772400" cy="381000"/>
          </a:xfrm>
          <a:noFill/>
        </p:spPr>
        <p:txBody>
          <a:bodyPr/>
          <a:lstStyle/>
          <a:p>
            <a:pPr algn="l"/>
            <a:r>
              <a:rPr lang="zh-CN" altLang="en-US" sz="2800" b="1" dirty="0">
                <a:latin typeface="仿宋_GB2312" pitchFamily="49" charset="-122"/>
                <a:ea typeface="仿宋_GB2312" pitchFamily="49" charset="-122"/>
              </a:rPr>
              <a:t>采用记录型信号量机制解决该同步问题</a:t>
            </a:r>
          </a:p>
        </p:txBody>
      </p:sp>
      <p:cxnSp>
        <p:nvCxnSpPr>
          <p:cNvPr id="11" name="直接连接符 10">
            <a:extLst>
              <a:ext uri="{FF2B5EF4-FFF2-40B4-BE49-F238E27FC236}">
                <a16:creationId xmlns:a16="http://schemas.microsoft.com/office/drawing/2014/main" id="{8B5C31C3-A171-4930-ADDE-EEA5FD791E88}"/>
              </a:ext>
            </a:extLst>
          </p:cNvPr>
          <p:cNvCxnSpPr>
            <a:cxnSpLocks noChangeShapeType="1"/>
          </p:cNvCxnSpPr>
          <p:nvPr/>
        </p:nvCxnSpPr>
        <p:spPr bwMode="auto">
          <a:xfrm>
            <a:off x="3013710" y="2442210"/>
            <a:ext cx="1927225" cy="1600200"/>
          </a:xfrm>
          <a:prstGeom prst="line">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cxnSp>
        <p:nvCxnSpPr>
          <p:cNvPr id="12" name="直接连接符 11">
            <a:extLst>
              <a:ext uri="{FF2B5EF4-FFF2-40B4-BE49-F238E27FC236}">
                <a16:creationId xmlns:a16="http://schemas.microsoft.com/office/drawing/2014/main" id="{12FBF67B-8353-431D-8EBE-FAF6DF0F6096}"/>
              </a:ext>
            </a:extLst>
          </p:cNvPr>
          <p:cNvCxnSpPr>
            <a:cxnSpLocks noChangeShapeType="1"/>
          </p:cNvCxnSpPr>
          <p:nvPr/>
        </p:nvCxnSpPr>
        <p:spPr bwMode="auto">
          <a:xfrm flipV="1">
            <a:off x="3013710" y="2442210"/>
            <a:ext cx="1981200" cy="1524000"/>
          </a:xfrm>
          <a:prstGeom prst="line">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13" name="右中括号 12">
            <a:extLst>
              <a:ext uri="{FF2B5EF4-FFF2-40B4-BE49-F238E27FC236}">
                <a16:creationId xmlns:a16="http://schemas.microsoft.com/office/drawing/2014/main" id="{829F4905-AE81-44A7-A513-2D5CB59A4607}"/>
              </a:ext>
            </a:extLst>
          </p:cNvPr>
          <p:cNvSpPr>
            <a:spLocks/>
          </p:cNvSpPr>
          <p:nvPr/>
        </p:nvSpPr>
        <p:spPr bwMode="auto">
          <a:xfrm rot="889674">
            <a:off x="2851785" y="2716848"/>
            <a:ext cx="385763" cy="1098550"/>
          </a:xfrm>
          <a:prstGeom prst="rightBracket">
            <a:avLst>
              <a:gd name="adj" fmla="val 123903"/>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 name="右中括号 13">
            <a:extLst>
              <a:ext uri="{FF2B5EF4-FFF2-40B4-BE49-F238E27FC236}">
                <a16:creationId xmlns:a16="http://schemas.microsoft.com/office/drawing/2014/main" id="{AE51B263-51BC-4E13-B833-365C712B1C73}"/>
              </a:ext>
            </a:extLst>
          </p:cNvPr>
          <p:cNvSpPr>
            <a:spLocks/>
          </p:cNvSpPr>
          <p:nvPr/>
        </p:nvSpPr>
        <p:spPr bwMode="auto">
          <a:xfrm rot="530039">
            <a:off x="7369810" y="2754948"/>
            <a:ext cx="368300" cy="1038225"/>
          </a:xfrm>
          <a:prstGeom prst="rightBracket">
            <a:avLst>
              <a:gd name="adj" fmla="val 61861"/>
            </a:avLst>
          </a:prstGeom>
          <a:noFill/>
          <a:ln w="2857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416803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3" grpId="0" animBg="1"/>
      <p:bldP spid="14"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6D5941DF-4A3A-467B-BEF7-E75B6DDDB08C}"/>
              </a:ext>
            </a:extLst>
          </p:cNvPr>
          <p:cNvSpPr>
            <a:spLocks noChangeArrowheads="1"/>
          </p:cNvSpPr>
          <p:nvPr/>
        </p:nvSpPr>
        <p:spPr bwMode="auto">
          <a:xfrm>
            <a:off x="68580" y="68580"/>
            <a:ext cx="8991600" cy="6705600"/>
          </a:xfrm>
          <a:prstGeom prst="rect">
            <a:avLst/>
          </a:prstGeom>
          <a:solidFill>
            <a:schemeClr val="bg1"/>
          </a:solidFill>
          <a:ln>
            <a:noFill/>
          </a:ln>
          <a:effectLst>
            <a:prstShdw prst="shdw17" dist="17961" dir="13500000">
              <a:srgbClr val="050505"/>
            </a:prst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200" b="1" dirty="0">
                <a:solidFill>
                  <a:srgbClr val="003300"/>
                </a:solidFill>
              </a:rPr>
              <a:t>          var mutex, empty, full</a:t>
            </a:r>
            <a:r>
              <a:rPr kumimoji="1" lang="zh-CN" altLang="en-US" sz="2200" b="1" dirty="0">
                <a:solidFill>
                  <a:srgbClr val="003300"/>
                </a:solidFill>
              </a:rPr>
              <a:t>：</a:t>
            </a:r>
            <a:r>
              <a:rPr kumimoji="1" lang="en-US" altLang="zh-CN" sz="2200" b="1" dirty="0">
                <a:solidFill>
                  <a:srgbClr val="003300"/>
                </a:solidFill>
              </a:rPr>
              <a:t>semaphore</a:t>
            </a:r>
            <a:r>
              <a:rPr kumimoji="1" lang="zh-CN" altLang="en-US" sz="2200" b="1" dirty="0">
                <a:solidFill>
                  <a:srgbClr val="003300"/>
                </a:solidFill>
              </a:rPr>
              <a:t>：</a:t>
            </a:r>
            <a:r>
              <a:rPr kumimoji="1" lang="en-US" altLang="zh-CN" sz="2200" b="1" dirty="0">
                <a:solidFill>
                  <a:srgbClr val="003300"/>
                </a:solidFill>
              </a:rPr>
              <a:t>=1</a:t>
            </a:r>
            <a:r>
              <a:rPr kumimoji="1" lang="zh-CN" altLang="en-US" sz="2200" b="1" dirty="0">
                <a:solidFill>
                  <a:srgbClr val="003300"/>
                </a:solidFill>
              </a:rPr>
              <a:t>，</a:t>
            </a:r>
            <a:r>
              <a:rPr kumimoji="1" lang="en-US" altLang="zh-CN" sz="2200" b="1" dirty="0">
                <a:solidFill>
                  <a:srgbClr val="003300"/>
                </a:solidFill>
              </a:rPr>
              <a:t>n</a:t>
            </a:r>
            <a:r>
              <a:rPr kumimoji="1" lang="zh-CN" altLang="en-US" sz="2200" b="1" dirty="0">
                <a:solidFill>
                  <a:srgbClr val="003300"/>
                </a:solidFill>
              </a:rPr>
              <a:t>，</a:t>
            </a:r>
            <a:r>
              <a:rPr kumimoji="1" lang="en-US" altLang="zh-CN" sz="2200" b="1" dirty="0">
                <a:solidFill>
                  <a:srgbClr val="003300"/>
                </a:solidFill>
              </a:rPr>
              <a:t>0</a:t>
            </a:r>
            <a:r>
              <a:rPr kumimoji="1" lang="zh-CN" altLang="en-US" sz="2200" b="1" dirty="0">
                <a:solidFill>
                  <a:srgbClr val="003300"/>
                </a:solidFill>
              </a:rPr>
              <a:t>；</a:t>
            </a:r>
          </a:p>
          <a:p>
            <a:pPr eaLnBrk="1" hangingPunct="1">
              <a:spcBef>
                <a:spcPct val="0"/>
              </a:spcBef>
              <a:buClrTx/>
              <a:buSzTx/>
              <a:buFontTx/>
              <a:buNone/>
            </a:pPr>
            <a:r>
              <a:rPr kumimoji="1" lang="zh-CN" altLang="en-US" sz="2200" b="1" dirty="0">
                <a:solidFill>
                  <a:srgbClr val="003300"/>
                </a:solidFill>
              </a:rPr>
              <a:t>          </a:t>
            </a:r>
            <a:r>
              <a:rPr kumimoji="1" lang="en-US" altLang="zh-CN" sz="2200" b="1" dirty="0">
                <a:solidFill>
                  <a:srgbClr val="003300"/>
                </a:solidFill>
              </a:rPr>
              <a:t>buffer</a:t>
            </a:r>
            <a:r>
              <a:rPr kumimoji="1" lang="zh-CN" altLang="en-US" sz="2200" b="1" dirty="0">
                <a:solidFill>
                  <a:srgbClr val="003300"/>
                </a:solidFill>
              </a:rPr>
              <a:t>：</a:t>
            </a:r>
            <a:r>
              <a:rPr kumimoji="1" lang="en-US" altLang="zh-CN" sz="2200" b="1" dirty="0">
                <a:solidFill>
                  <a:srgbClr val="003300"/>
                </a:solidFill>
              </a:rPr>
              <a:t>array[0</a:t>
            </a:r>
            <a:r>
              <a:rPr kumimoji="1" lang="zh-CN" altLang="en-US" sz="2200" b="1" dirty="0">
                <a:solidFill>
                  <a:srgbClr val="003300"/>
                </a:solidFill>
              </a:rPr>
              <a:t>，</a:t>
            </a:r>
            <a:r>
              <a:rPr kumimoji="1" lang="en-US" altLang="zh-CN" sz="2200" b="1" dirty="0">
                <a:solidFill>
                  <a:srgbClr val="003300"/>
                </a:solidFill>
              </a:rPr>
              <a:t>…</a:t>
            </a:r>
            <a:r>
              <a:rPr kumimoji="1" lang="zh-CN" altLang="en-US" sz="2200" b="1" dirty="0">
                <a:solidFill>
                  <a:srgbClr val="003300"/>
                </a:solidFill>
              </a:rPr>
              <a:t>，</a:t>
            </a:r>
            <a:r>
              <a:rPr kumimoji="1" lang="en-US" altLang="zh-CN" sz="2200" b="1" dirty="0">
                <a:solidFill>
                  <a:srgbClr val="003300"/>
                </a:solidFill>
              </a:rPr>
              <a:t>n-1] of  item</a:t>
            </a:r>
            <a:r>
              <a:rPr kumimoji="1" lang="zh-CN" altLang="en-US" sz="2200" b="1" dirty="0">
                <a:solidFill>
                  <a:srgbClr val="003300"/>
                </a:solidFill>
              </a:rPr>
              <a:t>；</a:t>
            </a:r>
          </a:p>
          <a:p>
            <a:pPr eaLnBrk="1" hangingPunct="1">
              <a:spcBef>
                <a:spcPct val="0"/>
              </a:spcBef>
              <a:buClrTx/>
              <a:buSzTx/>
              <a:buFontTx/>
              <a:buNone/>
            </a:pPr>
            <a:r>
              <a:rPr kumimoji="1" lang="zh-CN" altLang="en-US" sz="2200" b="1" dirty="0">
                <a:solidFill>
                  <a:srgbClr val="003300"/>
                </a:solidFill>
              </a:rPr>
              <a:t>          </a:t>
            </a:r>
            <a:r>
              <a:rPr kumimoji="1" lang="en-US" altLang="zh-CN" sz="2200" b="1" dirty="0">
                <a:solidFill>
                  <a:srgbClr val="003300"/>
                </a:solidFill>
              </a:rPr>
              <a:t>in, out</a:t>
            </a:r>
            <a:r>
              <a:rPr kumimoji="1" lang="zh-CN" altLang="en-US" sz="2200" b="1" dirty="0">
                <a:solidFill>
                  <a:srgbClr val="003300"/>
                </a:solidFill>
              </a:rPr>
              <a:t>：</a:t>
            </a:r>
            <a:r>
              <a:rPr kumimoji="1" lang="en-US" altLang="zh-CN" sz="2200" b="1" dirty="0">
                <a:solidFill>
                  <a:srgbClr val="003300"/>
                </a:solidFill>
              </a:rPr>
              <a:t>integer:</a:t>
            </a:r>
            <a:r>
              <a:rPr kumimoji="1" lang="zh-CN" altLang="en-US" sz="2200" b="1" dirty="0">
                <a:solidFill>
                  <a:srgbClr val="003300"/>
                </a:solidFill>
              </a:rPr>
              <a:t>＝</a:t>
            </a:r>
            <a:r>
              <a:rPr kumimoji="1" lang="en-US" altLang="zh-CN" sz="2200" b="1" dirty="0">
                <a:solidFill>
                  <a:srgbClr val="003300"/>
                </a:solidFill>
              </a:rPr>
              <a:t>0, 0</a:t>
            </a:r>
            <a:r>
              <a:rPr kumimoji="1" lang="zh-CN" altLang="en-US" sz="2200" b="1" dirty="0">
                <a:solidFill>
                  <a:srgbClr val="003300"/>
                </a:solidFill>
              </a:rPr>
              <a:t>；</a:t>
            </a:r>
          </a:p>
          <a:p>
            <a:pPr eaLnBrk="1" hangingPunct="1">
              <a:spcBef>
                <a:spcPct val="0"/>
              </a:spcBef>
              <a:buClrTx/>
              <a:buSzTx/>
              <a:buFontTx/>
              <a:buNone/>
            </a:pPr>
            <a:r>
              <a:rPr kumimoji="1" lang="zh-CN" altLang="en-US" sz="2200" b="1" dirty="0">
                <a:solidFill>
                  <a:srgbClr val="003300"/>
                </a:solidFill>
              </a:rPr>
              <a:t>          </a:t>
            </a:r>
            <a:r>
              <a:rPr kumimoji="1" lang="en-US" altLang="zh-CN" sz="2200" b="1" dirty="0">
                <a:solidFill>
                  <a:srgbClr val="003300"/>
                </a:solidFill>
              </a:rPr>
              <a:t>begin</a:t>
            </a:r>
          </a:p>
          <a:p>
            <a:pPr eaLnBrk="1" hangingPunct="1">
              <a:spcBef>
                <a:spcPct val="0"/>
              </a:spcBef>
              <a:buClrTx/>
              <a:buSzTx/>
              <a:buFontTx/>
              <a:buNone/>
            </a:pPr>
            <a:r>
              <a:rPr kumimoji="1" lang="en-US" altLang="zh-CN" sz="2200" b="1" dirty="0">
                <a:solidFill>
                  <a:srgbClr val="003300"/>
                </a:solidFill>
              </a:rPr>
              <a:t>             </a:t>
            </a:r>
            <a:r>
              <a:rPr kumimoji="1" lang="en-US" altLang="zh-CN" sz="2200" b="1" dirty="0" err="1">
                <a:solidFill>
                  <a:srgbClr val="003300"/>
                </a:solidFill>
              </a:rPr>
              <a:t>parbegin</a:t>
            </a:r>
            <a:endParaRPr kumimoji="1" lang="en-US" altLang="zh-CN" sz="2200" b="1" dirty="0">
              <a:solidFill>
                <a:srgbClr val="003300"/>
              </a:solidFill>
            </a:endParaRPr>
          </a:p>
          <a:p>
            <a:pPr eaLnBrk="1" hangingPunct="1">
              <a:spcBef>
                <a:spcPct val="0"/>
              </a:spcBef>
              <a:buClrTx/>
              <a:buSzTx/>
              <a:buFontTx/>
              <a:buNone/>
            </a:pPr>
            <a:r>
              <a:rPr kumimoji="1" lang="en-US" altLang="zh-CN" sz="2200" b="1" dirty="0">
                <a:solidFill>
                  <a:srgbClr val="003300"/>
                </a:solidFill>
              </a:rPr>
              <a:t>                </a:t>
            </a:r>
            <a:r>
              <a:rPr kumimoji="1" lang="en-US" altLang="zh-CN" sz="2200" b="1" dirty="0" err="1">
                <a:solidFill>
                  <a:srgbClr val="0066FF"/>
                </a:solidFill>
              </a:rPr>
              <a:t>proceducer</a:t>
            </a:r>
            <a:r>
              <a:rPr kumimoji="1" lang="zh-CN" altLang="en-US" sz="2200" b="1" dirty="0">
                <a:solidFill>
                  <a:srgbClr val="003300"/>
                </a:solidFill>
              </a:rPr>
              <a:t>：</a:t>
            </a:r>
            <a:r>
              <a:rPr kumimoji="1" lang="en-US" altLang="zh-CN" sz="2200" b="1" dirty="0">
                <a:solidFill>
                  <a:srgbClr val="003300"/>
                </a:solidFill>
              </a:rPr>
              <a:t>begin</a:t>
            </a:r>
          </a:p>
          <a:p>
            <a:pPr eaLnBrk="1" hangingPunct="1">
              <a:spcBef>
                <a:spcPct val="0"/>
              </a:spcBef>
              <a:buClrTx/>
              <a:buSzTx/>
              <a:buFontTx/>
              <a:buNone/>
            </a:pPr>
            <a:r>
              <a:rPr kumimoji="1" lang="en-US" altLang="zh-CN" sz="2200" b="1" dirty="0">
                <a:solidFill>
                  <a:srgbClr val="003300"/>
                </a:solidFill>
              </a:rPr>
              <a:t>                           repeat</a:t>
            </a:r>
          </a:p>
          <a:p>
            <a:pPr eaLnBrk="1" hangingPunct="1">
              <a:spcBef>
                <a:spcPct val="0"/>
              </a:spcBef>
              <a:buClrTx/>
              <a:buSzTx/>
              <a:buFontTx/>
              <a:buNone/>
            </a:pPr>
            <a:r>
              <a:rPr kumimoji="1" lang="en-US" altLang="zh-CN" sz="2200" b="1" dirty="0">
                <a:solidFill>
                  <a:srgbClr val="003300"/>
                </a:solidFill>
              </a:rPr>
              <a:t>                              ┇</a:t>
            </a:r>
          </a:p>
          <a:p>
            <a:pPr eaLnBrk="1" hangingPunct="1">
              <a:spcBef>
                <a:spcPct val="0"/>
              </a:spcBef>
              <a:buClrTx/>
              <a:buSzTx/>
              <a:buFontTx/>
              <a:buNone/>
            </a:pPr>
            <a:r>
              <a:rPr kumimoji="1" lang="en-US" altLang="zh-CN" sz="2200" b="1" dirty="0">
                <a:solidFill>
                  <a:srgbClr val="003300"/>
                </a:solidFill>
              </a:rPr>
              <a:t>                           produce an item </a:t>
            </a:r>
            <a:r>
              <a:rPr kumimoji="1" lang="en-US" altLang="zh-CN" sz="2200" b="1" dirty="0" err="1">
                <a:solidFill>
                  <a:srgbClr val="003300"/>
                </a:solidFill>
              </a:rPr>
              <a:t>nextp</a:t>
            </a:r>
            <a:r>
              <a:rPr kumimoji="1" lang="zh-CN" altLang="en-US" sz="2200" b="1" dirty="0">
                <a:solidFill>
                  <a:srgbClr val="003300"/>
                </a:solidFill>
              </a:rPr>
              <a:t>；</a:t>
            </a:r>
          </a:p>
          <a:p>
            <a:pPr eaLnBrk="1" hangingPunct="1">
              <a:spcBef>
                <a:spcPct val="0"/>
              </a:spcBef>
              <a:buClrTx/>
              <a:buSzTx/>
              <a:buFontTx/>
              <a:buNone/>
            </a:pPr>
            <a:r>
              <a:rPr kumimoji="1" lang="zh-CN" altLang="en-US" sz="2200" b="1" dirty="0">
                <a:solidFill>
                  <a:srgbClr val="003300"/>
                </a:solidFill>
              </a:rPr>
              <a:t>                              ┇</a:t>
            </a:r>
          </a:p>
          <a:p>
            <a:pPr eaLnBrk="1" hangingPunct="1">
              <a:spcBef>
                <a:spcPct val="0"/>
              </a:spcBef>
              <a:buClrTx/>
              <a:buSzTx/>
              <a:buFontTx/>
              <a:buNone/>
            </a:pPr>
            <a:r>
              <a:rPr kumimoji="1" lang="zh-CN" altLang="en-US" sz="2200" b="1" dirty="0">
                <a:solidFill>
                  <a:srgbClr val="003300"/>
                </a:solidFill>
              </a:rPr>
              <a:t>                            </a:t>
            </a:r>
            <a:r>
              <a:rPr kumimoji="1" lang="en-US" altLang="zh-CN" sz="2200" b="1" dirty="0">
                <a:solidFill>
                  <a:srgbClr val="FF0000"/>
                </a:solidFill>
              </a:rPr>
              <a:t>wait</a:t>
            </a:r>
            <a:r>
              <a:rPr kumimoji="1" lang="zh-CN" altLang="en-US" sz="2200" b="1" dirty="0">
                <a:solidFill>
                  <a:srgbClr val="FF0000"/>
                </a:solidFill>
              </a:rPr>
              <a:t>（</a:t>
            </a:r>
            <a:r>
              <a:rPr kumimoji="1" lang="en-US" altLang="zh-CN" sz="2200" b="1" dirty="0">
                <a:solidFill>
                  <a:srgbClr val="FF0000"/>
                </a:solidFill>
              </a:rPr>
              <a:t>empty</a:t>
            </a:r>
            <a:r>
              <a:rPr kumimoji="1" lang="zh-CN" altLang="en-US" sz="2200" b="1" dirty="0">
                <a:solidFill>
                  <a:srgbClr val="FF0000"/>
                </a:solidFill>
              </a:rPr>
              <a:t>）；</a:t>
            </a:r>
          </a:p>
          <a:p>
            <a:pPr eaLnBrk="1" hangingPunct="1">
              <a:spcBef>
                <a:spcPct val="0"/>
              </a:spcBef>
              <a:buClrTx/>
              <a:buSzTx/>
              <a:buFontTx/>
              <a:buNone/>
            </a:pPr>
            <a:r>
              <a:rPr kumimoji="1" lang="zh-CN" altLang="en-US" sz="2200" b="1" dirty="0">
                <a:solidFill>
                  <a:srgbClr val="FF0000"/>
                </a:solidFill>
              </a:rPr>
              <a:t>                            </a:t>
            </a:r>
            <a:r>
              <a:rPr kumimoji="1" lang="en-US" altLang="zh-CN" sz="2200" b="1" dirty="0">
                <a:solidFill>
                  <a:srgbClr val="FF0000"/>
                </a:solidFill>
              </a:rPr>
              <a:t>wait</a:t>
            </a:r>
            <a:r>
              <a:rPr kumimoji="1" lang="zh-CN" altLang="en-US" sz="2200" b="1" dirty="0">
                <a:solidFill>
                  <a:srgbClr val="FF0000"/>
                </a:solidFill>
              </a:rPr>
              <a:t>（</a:t>
            </a:r>
            <a:r>
              <a:rPr kumimoji="1" lang="en-US" altLang="zh-CN" sz="2200" b="1" dirty="0">
                <a:solidFill>
                  <a:srgbClr val="FF0000"/>
                </a:solidFill>
              </a:rPr>
              <a:t>mutex</a:t>
            </a:r>
            <a:r>
              <a:rPr kumimoji="1" lang="zh-CN" altLang="en-US" sz="2200" b="1" dirty="0">
                <a:solidFill>
                  <a:srgbClr val="FF0000"/>
                </a:solidFill>
              </a:rPr>
              <a:t>）；</a:t>
            </a:r>
          </a:p>
          <a:p>
            <a:pPr eaLnBrk="1" hangingPunct="1">
              <a:spcBef>
                <a:spcPct val="0"/>
              </a:spcBef>
              <a:buClrTx/>
              <a:buSzTx/>
              <a:buFontTx/>
              <a:buNone/>
            </a:pPr>
            <a:r>
              <a:rPr kumimoji="1" lang="zh-CN" altLang="en-US" sz="2200" b="1" dirty="0">
                <a:solidFill>
                  <a:srgbClr val="FF0000"/>
                </a:solidFill>
              </a:rPr>
              <a:t>                            </a:t>
            </a:r>
            <a:r>
              <a:rPr kumimoji="1" lang="en-US" altLang="zh-CN" sz="2200" b="1" dirty="0">
                <a:solidFill>
                  <a:srgbClr val="FF0000"/>
                </a:solidFill>
              </a:rPr>
              <a:t>buffer</a:t>
            </a:r>
            <a:r>
              <a:rPr kumimoji="1" lang="zh-CN" altLang="en-US" sz="2200" b="1" dirty="0">
                <a:solidFill>
                  <a:srgbClr val="FF0000"/>
                </a:solidFill>
              </a:rPr>
              <a:t>（</a:t>
            </a:r>
            <a:r>
              <a:rPr kumimoji="1" lang="en-US" altLang="zh-CN" sz="2200" b="1" dirty="0">
                <a:solidFill>
                  <a:srgbClr val="FF0000"/>
                </a:solidFill>
              </a:rPr>
              <a:t>in</a:t>
            </a:r>
            <a:r>
              <a:rPr kumimoji="1" lang="zh-CN" altLang="en-US" sz="2200" b="1" dirty="0">
                <a:solidFill>
                  <a:srgbClr val="FF0000"/>
                </a:solidFill>
              </a:rPr>
              <a:t>）：</a:t>
            </a:r>
            <a:r>
              <a:rPr kumimoji="1" lang="en-US" altLang="zh-CN" sz="2200" b="1" dirty="0">
                <a:solidFill>
                  <a:srgbClr val="FF0000"/>
                </a:solidFill>
              </a:rPr>
              <a:t>=</a:t>
            </a:r>
            <a:r>
              <a:rPr kumimoji="1" lang="en-US" altLang="zh-CN" sz="2200" b="1" dirty="0" err="1">
                <a:solidFill>
                  <a:srgbClr val="FF0000"/>
                </a:solidFill>
              </a:rPr>
              <a:t>nextp</a:t>
            </a:r>
            <a:r>
              <a:rPr kumimoji="1" lang="zh-CN" altLang="en-US" sz="2200" b="1" dirty="0">
                <a:solidFill>
                  <a:srgbClr val="FF0000"/>
                </a:solidFill>
              </a:rPr>
              <a:t>；</a:t>
            </a:r>
          </a:p>
          <a:p>
            <a:pPr eaLnBrk="1" hangingPunct="1">
              <a:spcBef>
                <a:spcPct val="0"/>
              </a:spcBef>
              <a:buClrTx/>
              <a:buSzTx/>
              <a:buFontTx/>
              <a:buNone/>
            </a:pPr>
            <a:r>
              <a:rPr kumimoji="1" lang="zh-CN" altLang="en-US" sz="2200" b="1" dirty="0">
                <a:solidFill>
                  <a:srgbClr val="FF0000"/>
                </a:solidFill>
              </a:rPr>
              <a:t>                            </a:t>
            </a:r>
            <a:r>
              <a:rPr kumimoji="1" lang="en-US" altLang="zh-CN" sz="2200" b="1" dirty="0">
                <a:solidFill>
                  <a:srgbClr val="FF0000"/>
                </a:solidFill>
              </a:rPr>
              <a:t>in</a:t>
            </a:r>
            <a:r>
              <a:rPr kumimoji="1" lang="zh-CN" altLang="en-US" sz="2200" b="1" dirty="0">
                <a:solidFill>
                  <a:srgbClr val="FF0000"/>
                </a:solidFill>
              </a:rPr>
              <a:t>：</a:t>
            </a:r>
            <a:r>
              <a:rPr kumimoji="1" lang="en-US" altLang="zh-CN" sz="2200" b="1" dirty="0">
                <a:solidFill>
                  <a:srgbClr val="FF0000"/>
                </a:solidFill>
              </a:rPr>
              <a:t>=</a:t>
            </a:r>
            <a:r>
              <a:rPr kumimoji="1" lang="zh-CN" altLang="en-US" sz="2200" b="1" dirty="0">
                <a:solidFill>
                  <a:srgbClr val="FF0000"/>
                </a:solidFill>
              </a:rPr>
              <a:t>（</a:t>
            </a:r>
            <a:r>
              <a:rPr kumimoji="1" lang="en-US" altLang="zh-CN" sz="2200" b="1" dirty="0">
                <a:solidFill>
                  <a:srgbClr val="FF0000"/>
                </a:solidFill>
              </a:rPr>
              <a:t>in+1</a:t>
            </a:r>
            <a:r>
              <a:rPr kumimoji="1" lang="zh-CN" altLang="en-US" sz="2200" b="1" dirty="0">
                <a:solidFill>
                  <a:srgbClr val="FF0000"/>
                </a:solidFill>
              </a:rPr>
              <a:t>）</a:t>
            </a:r>
            <a:r>
              <a:rPr kumimoji="1" lang="en-US" altLang="zh-CN" sz="2200" b="1" dirty="0">
                <a:solidFill>
                  <a:srgbClr val="FF0000"/>
                </a:solidFill>
              </a:rPr>
              <a:t>mod n</a:t>
            </a:r>
            <a:r>
              <a:rPr kumimoji="1" lang="zh-CN" altLang="en-US" sz="2200" b="1" dirty="0">
                <a:solidFill>
                  <a:srgbClr val="FF0000"/>
                </a:solidFill>
              </a:rPr>
              <a:t>；</a:t>
            </a:r>
          </a:p>
          <a:p>
            <a:pPr eaLnBrk="1" hangingPunct="1">
              <a:spcBef>
                <a:spcPct val="0"/>
              </a:spcBef>
              <a:buClrTx/>
              <a:buSzTx/>
              <a:buFontTx/>
              <a:buNone/>
            </a:pPr>
            <a:r>
              <a:rPr kumimoji="1" lang="zh-CN" altLang="en-US" sz="2200" b="1" dirty="0">
                <a:solidFill>
                  <a:srgbClr val="FF0000"/>
                </a:solidFill>
              </a:rPr>
              <a:t>                            </a:t>
            </a:r>
            <a:r>
              <a:rPr kumimoji="1" lang="en-US" altLang="zh-CN" sz="2200" b="1" dirty="0">
                <a:solidFill>
                  <a:srgbClr val="FF0000"/>
                </a:solidFill>
              </a:rPr>
              <a:t>signal</a:t>
            </a:r>
            <a:r>
              <a:rPr kumimoji="1" lang="zh-CN" altLang="en-US" sz="2200" b="1" dirty="0">
                <a:solidFill>
                  <a:srgbClr val="FF0000"/>
                </a:solidFill>
              </a:rPr>
              <a:t>（</a:t>
            </a:r>
            <a:r>
              <a:rPr kumimoji="1" lang="en-US" altLang="zh-CN" sz="2200" b="1" dirty="0">
                <a:solidFill>
                  <a:srgbClr val="FF0000"/>
                </a:solidFill>
              </a:rPr>
              <a:t>mutex</a:t>
            </a:r>
            <a:r>
              <a:rPr kumimoji="1" lang="zh-CN" altLang="en-US" sz="2200" b="1" dirty="0">
                <a:solidFill>
                  <a:srgbClr val="FF0000"/>
                </a:solidFill>
              </a:rPr>
              <a:t>）；</a:t>
            </a:r>
          </a:p>
          <a:p>
            <a:pPr eaLnBrk="1" hangingPunct="1">
              <a:spcBef>
                <a:spcPct val="0"/>
              </a:spcBef>
              <a:buClrTx/>
              <a:buSzTx/>
              <a:buFontTx/>
              <a:buNone/>
            </a:pPr>
            <a:r>
              <a:rPr kumimoji="1" lang="zh-CN" altLang="en-US" sz="2200" b="1" dirty="0">
                <a:solidFill>
                  <a:srgbClr val="FF0000"/>
                </a:solidFill>
              </a:rPr>
              <a:t>                            </a:t>
            </a:r>
            <a:r>
              <a:rPr kumimoji="1" lang="en-US" altLang="zh-CN" sz="2200" b="1" dirty="0">
                <a:solidFill>
                  <a:srgbClr val="FF0000"/>
                </a:solidFill>
              </a:rPr>
              <a:t>signal</a:t>
            </a:r>
            <a:r>
              <a:rPr kumimoji="1" lang="zh-CN" altLang="en-US" sz="2200" b="1" dirty="0">
                <a:solidFill>
                  <a:srgbClr val="FF0000"/>
                </a:solidFill>
              </a:rPr>
              <a:t>（</a:t>
            </a:r>
            <a:r>
              <a:rPr kumimoji="1" lang="en-US" altLang="zh-CN" sz="2200" b="1" dirty="0">
                <a:solidFill>
                  <a:srgbClr val="FF0000"/>
                </a:solidFill>
              </a:rPr>
              <a:t>full</a:t>
            </a:r>
            <a:r>
              <a:rPr kumimoji="1" lang="zh-CN" altLang="en-US" sz="2200" b="1" dirty="0">
                <a:solidFill>
                  <a:srgbClr val="FF0000"/>
                </a:solidFill>
              </a:rPr>
              <a:t>）；</a:t>
            </a:r>
          </a:p>
          <a:p>
            <a:pPr eaLnBrk="1" hangingPunct="1">
              <a:spcBef>
                <a:spcPct val="0"/>
              </a:spcBef>
              <a:buClrTx/>
              <a:buSzTx/>
              <a:buFontTx/>
              <a:buNone/>
            </a:pPr>
            <a:r>
              <a:rPr kumimoji="1" lang="zh-CN" altLang="en-US" sz="2200" b="1" dirty="0">
                <a:solidFill>
                  <a:srgbClr val="003300"/>
                </a:solidFill>
              </a:rPr>
              <a:t>                            </a:t>
            </a:r>
            <a:r>
              <a:rPr kumimoji="1" lang="en-US" altLang="zh-CN" sz="2200" b="1" dirty="0">
                <a:solidFill>
                  <a:srgbClr val="003300"/>
                </a:solidFill>
              </a:rPr>
              <a:t>until false</a:t>
            </a:r>
            <a:r>
              <a:rPr kumimoji="1" lang="zh-CN" altLang="en-US" sz="2200" b="1" dirty="0">
                <a:solidFill>
                  <a:srgbClr val="003300"/>
                </a:solidFill>
              </a:rPr>
              <a:t>；</a:t>
            </a:r>
          </a:p>
          <a:p>
            <a:pPr eaLnBrk="1" hangingPunct="1">
              <a:spcBef>
                <a:spcPct val="0"/>
              </a:spcBef>
              <a:buClrTx/>
              <a:buSzTx/>
              <a:buFontTx/>
              <a:buNone/>
            </a:pPr>
            <a:r>
              <a:rPr kumimoji="1" lang="zh-CN" altLang="en-US" sz="2200" b="1" dirty="0">
                <a:solidFill>
                  <a:srgbClr val="003300"/>
                </a:solidFill>
              </a:rPr>
              <a:t>                            </a:t>
            </a:r>
            <a:r>
              <a:rPr kumimoji="1" lang="en-US" altLang="zh-CN" sz="2200" b="1" dirty="0">
                <a:solidFill>
                  <a:srgbClr val="003300"/>
                </a:solidFill>
              </a:rPr>
              <a:t>end </a:t>
            </a:r>
          </a:p>
          <a:p>
            <a:pPr eaLnBrk="1" hangingPunct="1">
              <a:buSzPct val="60000"/>
              <a:buFont typeface="Wingdings" panose="05000000000000000000" pitchFamily="2" charset="2"/>
              <a:buNone/>
            </a:pPr>
            <a:endParaRPr lang="en-US" altLang="zh-CN" sz="2200" b="1" dirty="0">
              <a:solidFill>
                <a:srgbClr val="003300"/>
              </a:solidFill>
            </a:endParaRPr>
          </a:p>
          <a:p>
            <a:pPr eaLnBrk="1" hangingPunct="1">
              <a:spcBef>
                <a:spcPct val="0"/>
              </a:spcBef>
              <a:buClrTx/>
              <a:buSzTx/>
              <a:buFontTx/>
              <a:buNone/>
            </a:pPr>
            <a:r>
              <a:rPr lang="en-US" altLang="zh-CN" sz="2200" b="1" dirty="0">
                <a:solidFill>
                  <a:srgbClr val="003300"/>
                </a:solidFill>
              </a:rPr>
              <a:t>         </a:t>
            </a:r>
            <a:endParaRPr lang="zh-CN" altLang="en-US" sz="2200" dirty="0">
              <a:solidFill>
                <a:srgbClr val="003300"/>
              </a:solidFill>
            </a:endParaRPr>
          </a:p>
        </p:txBody>
      </p:sp>
      <p:sp>
        <p:nvSpPr>
          <p:cNvPr id="7" name="矩形 6">
            <a:extLst>
              <a:ext uri="{FF2B5EF4-FFF2-40B4-BE49-F238E27FC236}">
                <a16:creationId xmlns:a16="http://schemas.microsoft.com/office/drawing/2014/main" id="{11E06BC9-8E71-4651-A77C-76BFA07B39F7}"/>
              </a:ext>
            </a:extLst>
          </p:cNvPr>
          <p:cNvSpPr>
            <a:spLocks noChangeArrowheads="1"/>
          </p:cNvSpPr>
          <p:nvPr/>
        </p:nvSpPr>
        <p:spPr bwMode="auto">
          <a:xfrm>
            <a:off x="4792980" y="3421380"/>
            <a:ext cx="243078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latin typeface="+mj-ea"/>
                <a:ea typeface="+mj-ea"/>
              </a:rPr>
              <a:t>Swait</a:t>
            </a:r>
            <a:r>
              <a:rPr lang="en-US" altLang="zh-CN" sz="1800" dirty="0">
                <a:latin typeface="+mj-ea"/>
                <a:ea typeface="+mj-ea"/>
              </a:rPr>
              <a:t>(</a:t>
            </a:r>
            <a:r>
              <a:rPr lang="en-US" altLang="zh-CN" sz="1800" dirty="0" err="1">
                <a:latin typeface="+mj-ea"/>
                <a:ea typeface="+mj-ea"/>
              </a:rPr>
              <a:t>empty,mutex</a:t>
            </a:r>
            <a:r>
              <a:rPr lang="en-US" altLang="zh-CN" sz="1800" dirty="0">
                <a:latin typeface="+mj-ea"/>
                <a:ea typeface="+mj-ea"/>
              </a:rPr>
              <a:t>)</a:t>
            </a:r>
            <a:endParaRPr lang="zh-CN" altLang="en-US" sz="1800" dirty="0">
              <a:latin typeface="+mj-ea"/>
              <a:ea typeface="+mj-ea"/>
            </a:endParaRPr>
          </a:p>
        </p:txBody>
      </p:sp>
      <p:sp>
        <p:nvSpPr>
          <p:cNvPr id="8" name="矩形 7">
            <a:extLst>
              <a:ext uri="{FF2B5EF4-FFF2-40B4-BE49-F238E27FC236}">
                <a16:creationId xmlns:a16="http://schemas.microsoft.com/office/drawing/2014/main" id="{C3FB7564-B3B0-4F23-82FC-06D41451B6CE}"/>
              </a:ext>
            </a:extLst>
          </p:cNvPr>
          <p:cNvSpPr>
            <a:spLocks noChangeArrowheads="1"/>
          </p:cNvSpPr>
          <p:nvPr/>
        </p:nvSpPr>
        <p:spPr bwMode="auto">
          <a:xfrm>
            <a:off x="5021580" y="4869180"/>
            <a:ext cx="243078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latin typeface="+mj-ea"/>
                <a:ea typeface="+mj-ea"/>
              </a:rPr>
              <a:t>Ssignal</a:t>
            </a:r>
            <a:r>
              <a:rPr lang="en-US" altLang="zh-CN" sz="1800" dirty="0">
                <a:latin typeface="+mj-ea"/>
                <a:ea typeface="+mj-ea"/>
              </a:rPr>
              <a:t>(</a:t>
            </a:r>
            <a:r>
              <a:rPr lang="en-US" altLang="zh-CN" sz="1800" dirty="0" err="1">
                <a:latin typeface="+mj-ea"/>
                <a:ea typeface="+mj-ea"/>
              </a:rPr>
              <a:t>mutex,full</a:t>
            </a:r>
            <a:r>
              <a:rPr lang="en-US" altLang="zh-CN" sz="1800" dirty="0">
                <a:latin typeface="+mj-ea"/>
                <a:ea typeface="+mj-ea"/>
              </a:rPr>
              <a:t>)</a:t>
            </a:r>
            <a:endParaRPr lang="zh-CN" altLang="en-US" sz="1800" dirty="0">
              <a:latin typeface="+mj-ea"/>
              <a:ea typeface="+mj-ea"/>
            </a:endParaRPr>
          </a:p>
        </p:txBody>
      </p:sp>
    </p:spTree>
    <p:extLst>
      <p:ext uri="{BB962C8B-B14F-4D97-AF65-F5344CB8AC3E}">
        <p14:creationId xmlns:p14="http://schemas.microsoft.com/office/powerpoint/2010/main" val="183384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2C719E8E-3A95-472A-A099-846FC58CAE73}"/>
              </a:ext>
            </a:extLst>
          </p:cNvPr>
          <p:cNvSpPr>
            <a:spLocks noChangeArrowheads="1"/>
          </p:cNvSpPr>
          <p:nvPr/>
        </p:nvSpPr>
        <p:spPr bwMode="auto">
          <a:xfrm>
            <a:off x="80010" y="76200"/>
            <a:ext cx="9144000" cy="6705600"/>
          </a:xfrm>
          <a:prstGeom prst="rect">
            <a:avLst/>
          </a:prstGeom>
          <a:solidFill>
            <a:schemeClr val="bg1"/>
          </a:solidFill>
          <a:ln>
            <a:noFill/>
          </a:ln>
          <a:effectLst>
            <a:prstShdw prst="shdw17" dist="17961" dir="13500000">
              <a:srgbClr val="050505"/>
            </a:prst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3300"/>
                </a:solidFill>
              </a:rPr>
              <a:t>consumer  </a:t>
            </a:r>
            <a:r>
              <a:rPr kumimoji="1" lang="zh-CN" altLang="en-US" sz="2400" b="1">
                <a:solidFill>
                  <a:srgbClr val="003300"/>
                </a:solidFill>
              </a:rPr>
              <a:t>：</a:t>
            </a:r>
            <a:r>
              <a:rPr kumimoji="1" lang="en-US" altLang="zh-CN" sz="2400" b="1">
                <a:solidFill>
                  <a:srgbClr val="003300"/>
                </a:solidFill>
              </a:rPr>
              <a:t>begin</a:t>
            </a:r>
          </a:p>
          <a:p>
            <a:pPr eaLnBrk="1" hangingPunct="1">
              <a:spcBef>
                <a:spcPct val="0"/>
              </a:spcBef>
              <a:buClrTx/>
              <a:buSzTx/>
              <a:buFontTx/>
              <a:buNone/>
            </a:pPr>
            <a:r>
              <a:rPr kumimoji="1" lang="en-US" altLang="zh-CN" sz="2400" b="1">
                <a:solidFill>
                  <a:srgbClr val="003300"/>
                </a:solidFill>
              </a:rPr>
              <a:t>                          repeat</a:t>
            </a:r>
          </a:p>
          <a:p>
            <a:pPr eaLnBrk="1" hangingPunct="1">
              <a:spcBef>
                <a:spcPct val="0"/>
              </a:spcBef>
              <a:buClrTx/>
              <a:buSzTx/>
              <a:buFontTx/>
              <a:buNone/>
            </a:pPr>
            <a:r>
              <a:rPr kumimoji="1" lang="en-US" altLang="zh-CN" sz="2400" b="1">
                <a:solidFill>
                  <a:srgbClr val="003300"/>
                </a:solidFill>
              </a:rPr>
              <a:t>                          </a:t>
            </a:r>
            <a:r>
              <a:rPr kumimoji="1" lang="en-US" altLang="zh-CN" sz="2400" b="1">
                <a:solidFill>
                  <a:srgbClr val="FF0000"/>
                </a:solidFill>
              </a:rPr>
              <a:t>wait(full);</a:t>
            </a:r>
          </a:p>
          <a:p>
            <a:pPr eaLnBrk="1" hangingPunct="1">
              <a:spcBef>
                <a:spcPct val="0"/>
              </a:spcBef>
              <a:buClrTx/>
              <a:buSzTx/>
              <a:buFontTx/>
              <a:buNone/>
            </a:pPr>
            <a:r>
              <a:rPr kumimoji="1" lang="en-US" altLang="zh-CN" sz="2400" b="1">
                <a:solidFill>
                  <a:srgbClr val="FF0000"/>
                </a:solidFill>
              </a:rPr>
              <a:t>                          wait(mutex)</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FF0000"/>
                </a:solidFill>
              </a:rPr>
              <a:t>                          </a:t>
            </a:r>
            <a:r>
              <a:rPr kumimoji="1" lang="en-US" altLang="zh-CN" sz="2400" b="1">
                <a:solidFill>
                  <a:srgbClr val="FF0000"/>
                </a:solidFill>
              </a:rPr>
              <a:t>nextc  </a:t>
            </a:r>
            <a:r>
              <a:rPr kumimoji="1" lang="zh-CN" altLang="en-US" sz="2400" b="1">
                <a:solidFill>
                  <a:srgbClr val="FF0000"/>
                </a:solidFill>
              </a:rPr>
              <a:t>：</a:t>
            </a:r>
            <a:r>
              <a:rPr kumimoji="1" lang="en-US" altLang="zh-CN" sz="2400" b="1">
                <a:solidFill>
                  <a:srgbClr val="FF0000"/>
                </a:solidFill>
              </a:rPr>
              <a:t>=buffer(out)</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FF0000"/>
                </a:solidFill>
              </a:rPr>
              <a:t>                          </a:t>
            </a:r>
            <a:r>
              <a:rPr kumimoji="1" lang="en-US" altLang="zh-CN" sz="2400" b="1">
                <a:solidFill>
                  <a:srgbClr val="FF0000"/>
                </a:solidFill>
              </a:rPr>
              <a:t>out</a:t>
            </a:r>
            <a:r>
              <a:rPr kumimoji="1" lang="zh-CN" altLang="en-US" sz="2400" b="1">
                <a:solidFill>
                  <a:srgbClr val="FF0000"/>
                </a:solidFill>
              </a:rPr>
              <a:t>：</a:t>
            </a:r>
            <a:r>
              <a:rPr kumimoji="1" lang="en-US" altLang="zh-CN" sz="2400" b="1">
                <a:solidFill>
                  <a:srgbClr val="FF0000"/>
                </a:solidFill>
              </a:rPr>
              <a:t>= </a:t>
            </a:r>
            <a:r>
              <a:rPr kumimoji="1" lang="zh-CN" altLang="en-US" sz="2400" b="1">
                <a:solidFill>
                  <a:srgbClr val="FF0000"/>
                </a:solidFill>
              </a:rPr>
              <a:t>（</a:t>
            </a:r>
            <a:r>
              <a:rPr kumimoji="1" lang="en-US" altLang="zh-CN" sz="2400" b="1">
                <a:solidFill>
                  <a:srgbClr val="FF0000"/>
                </a:solidFill>
              </a:rPr>
              <a:t>out+1</a:t>
            </a:r>
            <a:r>
              <a:rPr kumimoji="1" lang="zh-CN" altLang="en-US" sz="2400" b="1">
                <a:solidFill>
                  <a:srgbClr val="FF0000"/>
                </a:solidFill>
              </a:rPr>
              <a:t>）</a:t>
            </a:r>
            <a:r>
              <a:rPr kumimoji="1" lang="en-US" altLang="zh-CN" sz="2400" b="1">
                <a:solidFill>
                  <a:srgbClr val="FF0000"/>
                </a:solidFill>
              </a:rPr>
              <a:t>mod n;</a:t>
            </a:r>
          </a:p>
          <a:p>
            <a:pPr eaLnBrk="1" hangingPunct="1">
              <a:spcBef>
                <a:spcPct val="0"/>
              </a:spcBef>
              <a:buClrTx/>
              <a:buSzTx/>
              <a:buFontTx/>
              <a:buNone/>
            </a:pPr>
            <a:r>
              <a:rPr kumimoji="1" lang="en-US" altLang="zh-CN" sz="2400" b="1">
                <a:solidFill>
                  <a:srgbClr val="FF0000"/>
                </a:solidFill>
              </a:rPr>
              <a:t>                          signal</a:t>
            </a:r>
            <a:r>
              <a:rPr kumimoji="1" lang="zh-CN" altLang="en-US" sz="2400" b="1">
                <a:solidFill>
                  <a:srgbClr val="FF0000"/>
                </a:solidFill>
              </a:rPr>
              <a:t>（</a:t>
            </a:r>
            <a:r>
              <a:rPr kumimoji="1" lang="en-US" altLang="zh-CN" sz="2400" b="1">
                <a:solidFill>
                  <a:srgbClr val="FF0000"/>
                </a:solidFill>
              </a:rPr>
              <a:t>mutex</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FF0000"/>
                </a:solidFill>
              </a:rPr>
              <a:t>                          </a:t>
            </a:r>
            <a:r>
              <a:rPr kumimoji="1" lang="en-US" altLang="zh-CN" sz="2400" b="1">
                <a:solidFill>
                  <a:srgbClr val="FF0000"/>
                </a:solidFill>
              </a:rPr>
              <a:t>signal</a:t>
            </a:r>
            <a:r>
              <a:rPr kumimoji="1" lang="zh-CN" altLang="en-US" sz="2400" b="1">
                <a:solidFill>
                  <a:srgbClr val="FF0000"/>
                </a:solidFill>
              </a:rPr>
              <a:t>（</a:t>
            </a:r>
            <a:r>
              <a:rPr kumimoji="1" lang="en-US" altLang="zh-CN" sz="2400" b="1">
                <a:solidFill>
                  <a:srgbClr val="FF0000"/>
                </a:solidFill>
              </a:rPr>
              <a:t>empty</a:t>
            </a:r>
            <a:r>
              <a:rPr kumimoji="1" lang="zh-CN" altLang="en-US" sz="2400" b="1">
                <a:solidFill>
                  <a:srgbClr val="FF0000"/>
                </a:solidFill>
              </a:rPr>
              <a:t>）；</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consume  the item  in  nextc;</a:t>
            </a:r>
          </a:p>
          <a:p>
            <a:pPr eaLnBrk="1" hangingPunct="1">
              <a:spcBef>
                <a:spcPct val="0"/>
              </a:spcBef>
              <a:buClrTx/>
              <a:buSzTx/>
              <a:buFontTx/>
              <a:buNone/>
            </a:pPr>
            <a:r>
              <a:rPr kumimoji="1" lang="en-US" altLang="zh-CN" sz="2400" b="1">
                <a:solidFill>
                  <a:srgbClr val="003300"/>
                </a:solidFill>
              </a:rPr>
              <a:t>                        until false</a:t>
            </a:r>
            <a:r>
              <a:rPr kumimoji="1" lang="zh-CN" altLang="en-US" sz="2400" b="1">
                <a:solidFill>
                  <a:srgbClr val="003300"/>
                </a:solidFill>
              </a:rPr>
              <a:t>；</a:t>
            </a:r>
          </a:p>
          <a:p>
            <a:pPr eaLnBrk="1" hangingPunct="1">
              <a:spcBef>
                <a:spcPct val="0"/>
              </a:spcBef>
              <a:buClrTx/>
              <a:buSzTx/>
              <a:buFontTx/>
              <a:buNone/>
            </a:pPr>
            <a:r>
              <a:rPr kumimoji="1" lang="zh-CN" altLang="en-US" sz="2400" b="1">
                <a:solidFill>
                  <a:srgbClr val="003300"/>
                </a:solidFill>
              </a:rPr>
              <a:t>                      </a:t>
            </a:r>
            <a:r>
              <a:rPr kumimoji="1" lang="en-US" altLang="zh-CN" sz="2400" b="1">
                <a:solidFill>
                  <a:srgbClr val="003300"/>
                </a:solidFill>
              </a:rPr>
              <a:t>end</a:t>
            </a:r>
          </a:p>
          <a:p>
            <a:pPr eaLnBrk="1" hangingPunct="1">
              <a:spcBef>
                <a:spcPct val="0"/>
              </a:spcBef>
              <a:buClrTx/>
              <a:buSzTx/>
              <a:buFontTx/>
              <a:buNone/>
            </a:pPr>
            <a:r>
              <a:rPr kumimoji="1" lang="en-US" altLang="zh-CN" sz="2400" b="1">
                <a:solidFill>
                  <a:srgbClr val="003300"/>
                </a:solidFill>
              </a:rPr>
              <a:t>             parend</a:t>
            </a:r>
          </a:p>
          <a:p>
            <a:pPr eaLnBrk="1" hangingPunct="1">
              <a:spcBef>
                <a:spcPct val="0"/>
              </a:spcBef>
              <a:buClrTx/>
              <a:buSzTx/>
              <a:buFontTx/>
              <a:buNone/>
            </a:pPr>
            <a:r>
              <a:rPr kumimoji="1" lang="en-US" altLang="zh-CN" sz="2400" b="1">
                <a:solidFill>
                  <a:srgbClr val="003300"/>
                </a:solidFill>
              </a:rPr>
              <a:t>          end </a:t>
            </a:r>
          </a:p>
          <a:p>
            <a:pPr eaLnBrk="1" hangingPunct="1">
              <a:spcBef>
                <a:spcPct val="0"/>
              </a:spcBef>
              <a:buClrTx/>
              <a:buSzTx/>
              <a:buFontTx/>
              <a:buNone/>
            </a:pPr>
            <a:endParaRPr lang="zh-CN" altLang="en-US" sz="2400" b="1">
              <a:solidFill>
                <a:srgbClr val="003300"/>
              </a:solidFill>
            </a:endParaRPr>
          </a:p>
        </p:txBody>
      </p:sp>
      <p:sp>
        <p:nvSpPr>
          <p:cNvPr id="5" name="矩形 4">
            <a:extLst>
              <a:ext uri="{FF2B5EF4-FFF2-40B4-BE49-F238E27FC236}">
                <a16:creationId xmlns:a16="http://schemas.microsoft.com/office/drawing/2014/main" id="{DCB7321F-4752-4FB2-90D0-208B080602FB}"/>
              </a:ext>
            </a:extLst>
          </p:cNvPr>
          <p:cNvSpPr>
            <a:spLocks noChangeArrowheads="1"/>
          </p:cNvSpPr>
          <p:nvPr/>
        </p:nvSpPr>
        <p:spPr bwMode="auto">
          <a:xfrm>
            <a:off x="4880610" y="1600200"/>
            <a:ext cx="220980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t>Swait</a:t>
            </a:r>
            <a:r>
              <a:rPr lang="en-US" altLang="zh-CN" sz="1800" dirty="0"/>
              <a:t>(</a:t>
            </a:r>
            <a:r>
              <a:rPr lang="en-US" altLang="zh-CN" sz="1800" dirty="0" err="1"/>
              <a:t>full,mutex</a:t>
            </a:r>
            <a:r>
              <a:rPr lang="en-US" altLang="zh-CN" sz="1800" dirty="0"/>
              <a:t>)</a:t>
            </a:r>
            <a:endParaRPr lang="zh-CN" altLang="en-US" sz="1800" dirty="0"/>
          </a:p>
        </p:txBody>
      </p:sp>
      <p:sp>
        <p:nvSpPr>
          <p:cNvPr id="6" name="矩形 5">
            <a:extLst>
              <a:ext uri="{FF2B5EF4-FFF2-40B4-BE49-F238E27FC236}">
                <a16:creationId xmlns:a16="http://schemas.microsoft.com/office/drawing/2014/main" id="{169161DB-5FEC-4597-B430-0C2ADFCACBC2}"/>
              </a:ext>
            </a:extLst>
          </p:cNvPr>
          <p:cNvSpPr>
            <a:spLocks noChangeArrowheads="1"/>
          </p:cNvSpPr>
          <p:nvPr/>
        </p:nvSpPr>
        <p:spPr bwMode="auto">
          <a:xfrm>
            <a:off x="5337810" y="3276600"/>
            <a:ext cx="2362200" cy="381000"/>
          </a:xfrm>
          <a:prstGeom prst="rect">
            <a:avLst/>
          </a:prstGeom>
          <a:solidFill>
            <a:srgbClr val="FFFF00"/>
          </a:solidFill>
          <a:ln>
            <a:noFill/>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err="1"/>
              <a:t>Ssignal</a:t>
            </a:r>
            <a:r>
              <a:rPr lang="en-US" altLang="zh-CN" sz="1800" dirty="0"/>
              <a:t>(</a:t>
            </a:r>
            <a:r>
              <a:rPr lang="en-US" altLang="zh-CN" sz="1800" dirty="0" err="1"/>
              <a:t>mutex,empty</a:t>
            </a:r>
            <a:r>
              <a:rPr lang="en-US" altLang="zh-CN" sz="1800" dirty="0"/>
              <a:t>)</a:t>
            </a:r>
            <a:endParaRPr lang="zh-CN" altLang="en-US" sz="1800" dirty="0"/>
          </a:p>
        </p:txBody>
      </p:sp>
    </p:spTree>
    <p:extLst>
      <p:ext uri="{BB962C8B-B14F-4D97-AF65-F5344CB8AC3E}">
        <p14:creationId xmlns:p14="http://schemas.microsoft.com/office/powerpoint/2010/main" val="1006449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5">
            <a:extLst>
              <a:ext uri="{FF2B5EF4-FFF2-40B4-BE49-F238E27FC236}">
                <a16:creationId xmlns:a16="http://schemas.microsoft.com/office/drawing/2014/main" id="{0C1AB2D9-9571-41CF-879B-EF0A5DA08CF3}"/>
              </a:ext>
            </a:extLst>
          </p:cNvPr>
          <p:cNvGraphicFramePr>
            <a:graphicFrameLocks noChangeAspect="1"/>
          </p:cNvGraphicFramePr>
          <p:nvPr/>
        </p:nvGraphicFramePr>
        <p:xfrm>
          <a:off x="609600" y="1600200"/>
          <a:ext cx="8001000" cy="4103688"/>
        </p:xfrm>
        <a:graphic>
          <a:graphicData uri="http://schemas.openxmlformats.org/presentationml/2006/ole">
            <mc:AlternateContent xmlns:mc="http://schemas.openxmlformats.org/markup-compatibility/2006">
              <mc:Choice xmlns:v="urn:schemas-microsoft-com:vml" Requires="v">
                <p:oleObj name="VISIO" r:id="rId2" imgW="3421380" imgH="1760220" progId="Visio.Drawing.4">
                  <p:embed/>
                </p:oleObj>
              </mc:Choice>
              <mc:Fallback>
                <p:oleObj name="VISIO" r:id="rId2" imgW="3421380" imgH="1760220" progId="Visio.Drawing.4">
                  <p:embed/>
                  <p:pic>
                    <p:nvPicPr>
                      <p:cNvPr id="10242" name="Object 5">
                        <a:extLst>
                          <a:ext uri="{FF2B5EF4-FFF2-40B4-BE49-F238E27FC236}">
                            <a16:creationId xmlns:a16="http://schemas.microsoft.com/office/drawing/2014/main" id="{0C1AB2D9-9571-41CF-879B-EF0A5DA08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80010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矩形 6">
            <a:extLst>
              <a:ext uri="{FF2B5EF4-FFF2-40B4-BE49-F238E27FC236}">
                <a16:creationId xmlns:a16="http://schemas.microsoft.com/office/drawing/2014/main" id="{BC65B416-8A1B-455B-B286-C1C86FB5946C}"/>
              </a:ext>
            </a:extLst>
          </p:cNvPr>
          <p:cNvSpPr>
            <a:spLocks noChangeArrowheads="1"/>
          </p:cNvSpPr>
          <p:nvPr/>
        </p:nvSpPr>
        <p:spPr bwMode="auto">
          <a:xfrm>
            <a:off x="533400" y="762000"/>
            <a:ext cx="1689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600" b="1">
                <a:solidFill>
                  <a:srgbClr val="0066FF"/>
                </a:solidFill>
                <a:latin typeface="Times New Roman" panose="02020603050405020304" pitchFamily="18" charset="0"/>
              </a:rPr>
              <a:t>前趋图 </a:t>
            </a:r>
          </a:p>
        </p:txBody>
      </p:sp>
      <p:sp>
        <p:nvSpPr>
          <p:cNvPr id="8" name="矩形 7">
            <a:extLst>
              <a:ext uri="{FF2B5EF4-FFF2-40B4-BE49-F238E27FC236}">
                <a16:creationId xmlns:a16="http://schemas.microsoft.com/office/drawing/2014/main" id="{6311CA29-B475-4C05-8400-72F0F570A999}"/>
              </a:ext>
            </a:extLst>
          </p:cNvPr>
          <p:cNvSpPr/>
          <p:nvPr/>
        </p:nvSpPr>
        <p:spPr>
          <a:xfrm>
            <a:off x="2667000" y="914400"/>
            <a:ext cx="5647700" cy="400110"/>
          </a:xfrm>
          <a:prstGeom prst="rect">
            <a:avLst/>
          </a:prstGeom>
          <a:solidFill>
            <a:schemeClr val="accent2"/>
          </a:solidFill>
        </p:spPr>
        <p:txBody>
          <a:bodyPr wrap="none">
            <a:spAutoFit/>
          </a:bodyPr>
          <a:lstStyle/>
          <a:p>
            <a:pPr eaLnBrk="1" hangingPunct="1">
              <a:defRPr/>
            </a:pPr>
            <a:r>
              <a:rPr lang="zh-CN" altLang="en-US" sz="2000" b="1" dirty="0">
                <a:effectLst>
                  <a:outerShdw blurRad="38100" dist="38100" dir="2700000" algn="tl">
                    <a:srgbClr val="C0C0C0"/>
                  </a:outerShdw>
                </a:effectLst>
                <a:latin typeface="楷体_GB2312" pitchFamily="49" charset="-122"/>
                <a:ea typeface="楷体_GB2312" pitchFamily="49" charset="-122"/>
              </a:rPr>
              <a:t>节点表示：一条语句，一个程序段，一个进程。 </a:t>
            </a:r>
          </a:p>
        </p:txBody>
      </p:sp>
      <p:sp>
        <p:nvSpPr>
          <p:cNvPr id="9" name="矩形 8">
            <a:extLst>
              <a:ext uri="{FF2B5EF4-FFF2-40B4-BE49-F238E27FC236}">
                <a16:creationId xmlns:a16="http://schemas.microsoft.com/office/drawing/2014/main" id="{CBBF512F-7993-42C7-9B57-9B2034E20EB4}"/>
              </a:ext>
            </a:extLst>
          </p:cNvPr>
          <p:cNvSpPr/>
          <p:nvPr/>
        </p:nvSpPr>
        <p:spPr>
          <a:xfrm>
            <a:off x="5638800" y="5638800"/>
            <a:ext cx="3124200" cy="954088"/>
          </a:xfrm>
          <a:prstGeom prst="rect">
            <a:avLst/>
          </a:prstGeom>
        </p:spPr>
        <p:txBody>
          <a:bodyPr>
            <a:spAutoFit/>
          </a:bodyPr>
          <a:lstStyle/>
          <a:p>
            <a:pPr algn="ctr" eaLnBrk="1" hangingPunct="1">
              <a:defRPr/>
            </a:pPr>
            <a:r>
              <a:rPr kumimoji="1" lang="en-US" altLang="zh-CN" sz="3600" b="1" dirty="0">
                <a:solidFill>
                  <a:srgbClr val="FF0000"/>
                </a:solidFill>
                <a:effectLst>
                  <a:outerShdw blurRad="38100" dist="38100" dir="2700000" algn="tl">
                    <a:srgbClr val="C0C0C0"/>
                  </a:outerShdw>
                </a:effectLst>
                <a:latin typeface="Times New Roman" pitchFamily="18" charset="0"/>
                <a:ea typeface="宋体" charset="-122"/>
              </a:rPr>
              <a:t>×</a:t>
            </a:r>
          </a:p>
          <a:p>
            <a:pPr algn="ctr" eaLnBrk="1" hangingPunct="1">
              <a:defRPr/>
            </a:pPr>
            <a:r>
              <a:rPr kumimoji="1" lang="zh-CN" altLang="en-US" sz="2000" b="1" dirty="0">
                <a:solidFill>
                  <a:srgbClr val="FF0000"/>
                </a:solidFill>
                <a:effectLst>
                  <a:outerShdw blurRad="38100" dist="38100" dir="2700000" algn="tl">
                    <a:srgbClr val="C0C0C0"/>
                  </a:outerShdw>
                </a:effectLst>
                <a:latin typeface="Times New Roman" pitchFamily="18" charset="0"/>
                <a:ea typeface="宋体" charset="-122"/>
              </a:rPr>
              <a:t>前趋图中必须不存在循环</a:t>
            </a:r>
            <a:endParaRPr lang="zh-CN" altLang="en-US" sz="20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5725E971-E1A6-4A0F-B3B5-FA39D1823824}"/>
              </a:ext>
            </a:extLst>
          </p:cNvPr>
          <p:cNvSpPr>
            <a:spLocks noGrp="1" noChangeArrowheads="1"/>
          </p:cNvSpPr>
          <p:nvPr>
            <p:ph type="body" idx="1"/>
          </p:nvPr>
        </p:nvSpPr>
        <p:spPr>
          <a:xfrm>
            <a:off x="534318" y="1496186"/>
            <a:ext cx="8229600" cy="4329141"/>
          </a:xfrm>
        </p:spPr>
        <p:txBody>
          <a:bodyPr/>
          <a:lstStyle/>
          <a:p>
            <a:pPr algn="just"/>
            <a:r>
              <a:rPr lang="zh-CN" altLang="en-US" sz="2400" dirty="0"/>
              <a:t>若一个程序由若干程序段（即操作）组成，而这些操作必须按照某种先后次序执行，这类执行过程就是程序的顺序执行。</a:t>
            </a:r>
          </a:p>
          <a:p>
            <a:endParaRPr lang="zh-CN" altLang="en-US" dirty="0"/>
          </a:p>
          <a:p>
            <a:endParaRPr lang="zh-CN" altLang="en-US" dirty="0"/>
          </a:p>
          <a:p>
            <a:endParaRPr lang="zh-CN" altLang="en-US" dirty="0"/>
          </a:p>
          <a:p>
            <a:endParaRPr lang="zh-CN" altLang="en-US" dirty="0"/>
          </a:p>
          <a:p>
            <a:endParaRPr lang="zh-CN" altLang="en-US" dirty="0"/>
          </a:p>
          <a:p>
            <a:endParaRPr lang="en-US" altLang="zh-CN" dirty="0"/>
          </a:p>
        </p:txBody>
      </p:sp>
      <p:grpSp>
        <p:nvGrpSpPr>
          <p:cNvPr id="11267" name="Group 12">
            <a:extLst>
              <a:ext uri="{FF2B5EF4-FFF2-40B4-BE49-F238E27FC236}">
                <a16:creationId xmlns:a16="http://schemas.microsoft.com/office/drawing/2014/main" id="{34A180F2-6702-4D43-B484-C0BA70521000}"/>
              </a:ext>
            </a:extLst>
          </p:cNvPr>
          <p:cNvGrpSpPr>
            <a:grpSpLocks/>
          </p:cNvGrpSpPr>
          <p:nvPr/>
        </p:nvGrpSpPr>
        <p:grpSpPr bwMode="auto">
          <a:xfrm>
            <a:off x="3823771" y="5590498"/>
            <a:ext cx="2447925" cy="504825"/>
            <a:chOff x="2386" y="12806"/>
            <a:chExt cx="2415" cy="525"/>
          </a:xfrm>
        </p:grpSpPr>
        <p:grpSp>
          <p:nvGrpSpPr>
            <p:cNvPr id="11277" name="Group 13">
              <a:extLst>
                <a:ext uri="{FF2B5EF4-FFF2-40B4-BE49-F238E27FC236}">
                  <a16:creationId xmlns:a16="http://schemas.microsoft.com/office/drawing/2014/main" id="{C170C9E7-CAB1-4955-B786-6B7F38B7419B}"/>
                </a:ext>
              </a:extLst>
            </p:cNvPr>
            <p:cNvGrpSpPr>
              <a:grpSpLocks/>
            </p:cNvGrpSpPr>
            <p:nvPr/>
          </p:nvGrpSpPr>
          <p:grpSpPr bwMode="auto">
            <a:xfrm>
              <a:off x="2386" y="12806"/>
              <a:ext cx="525" cy="525"/>
              <a:chOff x="2491" y="13430"/>
              <a:chExt cx="525" cy="525"/>
            </a:xfrm>
          </p:grpSpPr>
          <p:sp>
            <p:nvSpPr>
              <p:cNvPr id="11286" name="Oval 14">
                <a:extLst>
                  <a:ext uri="{FF2B5EF4-FFF2-40B4-BE49-F238E27FC236}">
                    <a16:creationId xmlns:a16="http://schemas.microsoft.com/office/drawing/2014/main" id="{DA1DA57E-0C6C-4228-A192-2B55C3E5B73A}"/>
                  </a:ext>
                </a:extLst>
              </p:cNvPr>
              <p:cNvSpPr>
                <a:spLocks noChangeArrowheads="1"/>
              </p:cNvSpPr>
              <p:nvPr/>
            </p:nvSpPr>
            <p:spPr bwMode="auto">
              <a:xfrm>
                <a:off x="2491" y="13430"/>
                <a:ext cx="525" cy="5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87" name="Text Box 15">
                <a:extLst>
                  <a:ext uri="{FF2B5EF4-FFF2-40B4-BE49-F238E27FC236}">
                    <a16:creationId xmlns:a16="http://schemas.microsoft.com/office/drawing/2014/main" id="{EEEE4DBD-F044-42A0-B06B-5A151EB3306B}"/>
                  </a:ext>
                </a:extLst>
              </p:cNvPr>
              <p:cNvSpPr txBox="1">
                <a:spLocks noChangeArrowheads="1"/>
              </p:cNvSpPr>
              <p:nvPr/>
            </p:nvSpPr>
            <p:spPr bwMode="auto">
              <a:xfrm>
                <a:off x="2731" y="13571"/>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I</a:t>
                </a:r>
                <a:endParaRPr lang="en-US" altLang="zh-CN" sz="2000"/>
              </a:p>
            </p:txBody>
          </p:sp>
        </p:grpSp>
        <p:grpSp>
          <p:nvGrpSpPr>
            <p:cNvPr id="11278" name="Group 16">
              <a:extLst>
                <a:ext uri="{FF2B5EF4-FFF2-40B4-BE49-F238E27FC236}">
                  <a16:creationId xmlns:a16="http://schemas.microsoft.com/office/drawing/2014/main" id="{6E4AE47E-1764-4613-AFD1-B38BD210C451}"/>
                </a:ext>
              </a:extLst>
            </p:cNvPr>
            <p:cNvGrpSpPr>
              <a:grpSpLocks/>
            </p:cNvGrpSpPr>
            <p:nvPr/>
          </p:nvGrpSpPr>
          <p:grpSpPr bwMode="auto">
            <a:xfrm>
              <a:off x="3331" y="12806"/>
              <a:ext cx="525" cy="525"/>
              <a:chOff x="3541" y="13430"/>
              <a:chExt cx="525" cy="525"/>
            </a:xfrm>
          </p:grpSpPr>
          <p:sp>
            <p:nvSpPr>
              <p:cNvPr id="11284" name="Oval 17">
                <a:extLst>
                  <a:ext uri="{FF2B5EF4-FFF2-40B4-BE49-F238E27FC236}">
                    <a16:creationId xmlns:a16="http://schemas.microsoft.com/office/drawing/2014/main" id="{42A5EE73-B103-445C-9544-FDBA7BE0B0D7}"/>
                  </a:ext>
                </a:extLst>
              </p:cNvPr>
              <p:cNvSpPr>
                <a:spLocks noChangeArrowheads="1"/>
              </p:cNvSpPr>
              <p:nvPr/>
            </p:nvSpPr>
            <p:spPr bwMode="auto">
              <a:xfrm>
                <a:off x="3541" y="13430"/>
                <a:ext cx="525" cy="5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85" name="Text Box 18">
                <a:extLst>
                  <a:ext uri="{FF2B5EF4-FFF2-40B4-BE49-F238E27FC236}">
                    <a16:creationId xmlns:a16="http://schemas.microsoft.com/office/drawing/2014/main" id="{815A5D89-873C-448F-84E1-7556FDA7B752}"/>
                  </a:ext>
                </a:extLst>
              </p:cNvPr>
              <p:cNvSpPr txBox="1">
                <a:spLocks noChangeArrowheads="1"/>
              </p:cNvSpPr>
              <p:nvPr/>
            </p:nvSpPr>
            <p:spPr bwMode="auto">
              <a:xfrm>
                <a:off x="3751" y="13556"/>
                <a:ext cx="315"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C</a:t>
                </a:r>
                <a:endParaRPr lang="en-US" altLang="zh-CN" sz="2000"/>
              </a:p>
            </p:txBody>
          </p:sp>
        </p:grpSp>
        <p:grpSp>
          <p:nvGrpSpPr>
            <p:cNvPr id="11279" name="Group 19">
              <a:extLst>
                <a:ext uri="{FF2B5EF4-FFF2-40B4-BE49-F238E27FC236}">
                  <a16:creationId xmlns:a16="http://schemas.microsoft.com/office/drawing/2014/main" id="{51B7B02D-72DD-4CEF-9384-FB5FF5EB0844}"/>
                </a:ext>
              </a:extLst>
            </p:cNvPr>
            <p:cNvGrpSpPr>
              <a:grpSpLocks/>
            </p:cNvGrpSpPr>
            <p:nvPr/>
          </p:nvGrpSpPr>
          <p:grpSpPr bwMode="auto">
            <a:xfrm>
              <a:off x="4276" y="12806"/>
              <a:ext cx="525" cy="525"/>
              <a:chOff x="4591" y="13274"/>
              <a:chExt cx="525" cy="525"/>
            </a:xfrm>
          </p:grpSpPr>
          <p:sp>
            <p:nvSpPr>
              <p:cNvPr id="11282" name="Oval 20">
                <a:extLst>
                  <a:ext uri="{FF2B5EF4-FFF2-40B4-BE49-F238E27FC236}">
                    <a16:creationId xmlns:a16="http://schemas.microsoft.com/office/drawing/2014/main" id="{AFA7B17F-5526-4B15-A5BE-E0C8F3B9B6DB}"/>
                  </a:ext>
                </a:extLst>
              </p:cNvPr>
              <p:cNvSpPr>
                <a:spLocks noChangeArrowheads="1"/>
              </p:cNvSpPr>
              <p:nvPr/>
            </p:nvSpPr>
            <p:spPr bwMode="auto">
              <a:xfrm>
                <a:off x="4591" y="13274"/>
                <a:ext cx="525" cy="5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83" name="Text Box 21">
                <a:extLst>
                  <a:ext uri="{FF2B5EF4-FFF2-40B4-BE49-F238E27FC236}">
                    <a16:creationId xmlns:a16="http://schemas.microsoft.com/office/drawing/2014/main" id="{41442A93-7A3D-45F0-8B5B-736CAF6B2023}"/>
                  </a:ext>
                </a:extLst>
              </p:cNvPr>
              <p:cNvSpPr txBox="1">
                <a:spLocks noChangeArrowheads="1"/>
              </p:cNvSpPr>
              <p:nvPr/>
            </p:nvSpPr>
            <p:spPr bwMode="auto">
              <a:xfrm>
                <a:off x="4801" y="13430"/>
                <a:ext cx="21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2000">
                    <a:latin typeface="Times New Roman" panose="02020603050405020304" pitchFamily="18" charset="0"/>
                  </a:rPr>
                  <a:t>P</a:t>
                </a:r>
                <a:endParaRPr lang="en-US" altLang="zh-CN" sz="2000"/>
              </a:p>
            </p:txBody>
          </p:sp>
        </p:grpSp>
        <p:sp>
          <p:nvSpPr>
            <p:cNvPr id="11280" name="Line 22">
              <a:extLst>
                <a:ext uri="{FF2B5EF4-FFF2-40B4-BE49-F238E27FC236}">
                  <a16:creationId xmlns:a16="http://schemas.microsoft.com/office/drawing/2014/main" id="{B4872BA0-1FFA-4EAF-909A-DF2AF35DFE73}"/>
                </a:ext>
              </a:extLst>
            </p:cNvPr>
            <p:cNvSpPr>
              <a:spLocks noChangeShapeType="1"/>
            </p:cNvSpPr>
            <p:nvPr/>
          </p:nvSpPr>
          <p:spPr bwMode="auto">
            <a:xfrm>
              <a:off x="2911" y="13118"/>
              <a:ext cx="4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Line 23">
              <a:extLst>
                <a:ext uri="{FF2B5EF4-FFF2-40B4-BE49-F238E27FC236}">
                  <a16:creationId xmlns:a16="http://schemas.microsoft.com/office/drawing/2014/main" id="{96CFC0A8-6E7E-4B5F-A682-A5B4BEB3BBDD}"/>
                </a:ext>
              </a:extLst>
            </p:cNvPr>
            <p:cNvSpPr>
              <a:spLocks noChangeShapeType="1"/>
            </p:cNvSpPr>
            <p:nvPr/>
          </p:nvSpPr>
          <p:spPr bwMode="auto">
            <a:xfrm>
              <a:off x="3856" y="13118"/>
              <a:ext cx="4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268" name="Group 24">
            <a:extLst>
              <a:ext uri="{FF2B5EF4-FFF2-40B4-BE49-F238E27FC236}">
                <a16:creationId xmlns:a16="http://schemas.microsoft.com/office/drawing/2014/main" id="{34FC245A-5D14-468C-B089-AB0E39ECA24C}"/>
              </a:ext>
            </a:extLst>
          </p:cNvPr>
          <p:cNvGrpSpPr>
            <a:grpSpLocks/>
          </p:cNvGrpSpPr>
          <p:nvPr/>
        </p:nvGrpSpPr>
        <p:grpSpPr bwMode="auto">
          <a:xfrm>
            <a:off x="5405230" y="2436032"/>
            <a:ext cx="1219200" cy="2743200"/>
            <a:chOff x="3856" y="1418"/>
            <a:chExt cx="1155" cy="3276"/>
          </a:xfrm>
        </p:grpSpPr>
        <p:sp>
          <p:nvSpPr>
            <p:cNvPr id="11270" name="Text Box 25">
              <a:extLst>
                <a:ext uri="{FF2B5EF4-FFF2-40B4-BE49-F238E27FC236}">
                  <a16:creationId xmlns:a16="http://schemas.microsoft.com/office/drawing/2014/main" id="{E8D0AFF2-8ED2-420A-80A0-059904169B19}"/>
                </a:ext>
              </a:extLst>
            </p:cNvPr>
            <p:cNvSpPr txBox="1">
              <a:spLocks noChangeArrowheads="1"/>
            </p:cNvSpPr>
            <p:nvPr/>
          </p:nvSpPr>
          <p:spPr bwMode="auto">
            <a:xfrm>
              <a:off x="3856" y="1886"/>
              <a:ext cx="1155"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b="1" dirty="0">
                  <a:latin typeface="Times New Roman" panose="02020603050405020304" pitchFamily="18" charset="0"/>
                </a:rPr>
                <a:t>  </a:t>
              </a:r>
              <a:r>
                <a:rPr lang="zh-CN" altLang="en-US" sz="1600" b="1" dirty="0">
                  <a:latin typeface="Times New Roman" panose="02020603050405020304" pitchFamily="18" charset="0"/>
                </a:rPr>
                <a:t>输入</a:t>
              </a:r>
            </a:p>
          </p:txBody>
        </p:sp>
        <p:sp>
          <p:nvSpPr>
            <p:cNvPr id="11271" name="Line 26">
              <a:extLst>
                <a:ext uri="{FF2B5EF4-FFF2-40B4-BE49-F238E27FC236}">
                  <a16:creationId xmlns:a16="http://schemas.microsoft.com/office/drawing/2014/main" id="{05CDF379-1295-4A66-97B5-9C8DC4FF6576}"/>
                </a:ext>
              </a:extLst>
            </p:cNvPr>
            <p:cNvSpPr>
              <a:spLocks noChangeShapeType="1"/>
            </p:cNvSpPr>
            <p:nvPr/>
          </p:nvSpPr>
          <p:spPr bwMode="auto">
            <a:xfrm>
              <a:off x="4381" y="141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27">
              <a:extLst>
                <a:ext uri="{FF2B5EF4-FFF2-40B4-BE49-F238E27FC236}">
                  <a16:creationId xmlns:a16="http://schemas.microsoft.com/office/drawing/2014/main" id="{B07FD9ED-776B-47F1-BC78-180E541CF778}"/>
                </a:ext>
              </a:extLst>
            </p:cNvPr>
            <p:cNvSpPr>
              <a:spLocks noChangeShapeType="1"/>
            </p:cNvSpPr>
            <p:nvPr/>
          </p:nvSpPr>
          <p:spPr bwMode="auto">
            <a:xfrm>
              <a:off x="4381" y="2354"/>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Text Box 28">
              <a:extLst>
                <a:ext uri="{FF2B5EF4-FFF2-40B4-BE49-F238E27FC236}">
                  <a16:creationId xmlns:a16="http://schemas.microsoft.com/office/drawing/2014/main" id="{9757D1AA-82EF-4F2F-BF93-F92AEA7F2821}"/>
                </a:ext>
              </a:extLst>
            </p:cNvPr>
            <p:cNvSpPr txBox="1">
              <a:spLocks noChangeArrowheads="1"/>
            </p:cNvSpPr>
            <p:nvPr/>
          </p:nvSpPr>
          <p:spPr bwMode="auto">
            <a:xfrm>
              <a:off x="3856" y="2822"/>
              <a:ext cx="1155"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latin typeface="Times New Roman" panose="02020603050405020304" pitchFamily="18" charset="0"/>
                </a:rPr>
                <a:t> </a:t>
              </a:r>
              <a:r>
                <a:rPr lang="en-US" altLang="zh-CN" sz="1600" b="1">
                  <a:latin typeface="Times New Roman" panose="02020603050405020304" pitchFamily="18" charset="0"/>
                </a:rPr>
                <a:t> </a:t>
              </a:r>
              <a:r>
                <a:rPr lang="zh-CN" altLang="en-US" sz="1600" b="1">
                  <a:latin typeface="Times New Roman" panose="02020603050405020304" pitchFamily="18" charset="0"/>
                </a:rPr>
                <a:t>计算</a:t>
              </a:r>
            </a:p>
          </p:txBody>
        </p:sp>
        <p:sp>
          <p:nvSpPr>
            <p:cNvPr id="11274" name="Line 29">
              <a:extLst>
                <a:ext uri="{FF2B5EF4-FFF2-40B4-BE49-F238E27FC236}">
                  <a16:creationId xmlns:a16="http://schemas.microsoft.com/office/drawing/2014/main" id="{D218DB54-EAC1-474C-8DE3-63DA008270D9}"/>
                </a:ext>
              </a:extLst>
            </p:cNvPr>
            <p:cNvSpPr>
              <a:spLocks noChangeShapeType="1"/>
            </p:cNvSpPr>
            <p:nvPr/>
          </p:nvSpPr>
          <p:spPr bwMode="auto">
            <a:xfrm>
              <a:off x="4381" y="3290"/>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5" name="Text Box 30">
              <a:extLst>
                <a:ext uri="{FF2B5EF4-FFF2-40B4-BE49-F238E27FC236}">
                  <a16:creationId xmlns:a16="http://schemas.microsoft.com/office/drawing/2014/main" id="{E2992889-E0A3-4F22-BA20-958D7731D88C}"/>
                </a:ext>
              </a:extLst>
            </p:cNvPr>
            <p:cNvSpPr txBox="1">
              <a:spLocks noChangeArrowheads="1"/>
            </p:cNvSpPr>
            <p:nvPr/>
          </p:nvSpPr>
          <p:spPr bwMode="auto">
            <a:xfrm>
              <a:off x="3856" y="3779"/>
              <a:ext cx="1155" cy="468"/>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latin typeface="Times New Roman" panose="02020603050405020304" pitchFamily="18" charset="0"/>
                </a:rPr>
                <a:t> </a:t>
              </a:r>
              <a:r>
                <a:rPr lang="zh-CN" altLang="en-US" sz="1600" b="1">
                  <a:latin typeface="Times New Roman" panose="02020603050405020304" pitchFamily="18" charset="0"/>
                </a:rPr>
                <a:t>打印</a:t>
              </a:r>
            </a:p>
          </p:txBody>
        </p:sp>
        <p:sp>
          <p:nvSpPr>
            <p:cNvPr id="11276" name="Line 31">
              <a:extLst>
                <a:ext uri="{FF2B5EF4-FFF2-40B4-BE49-F238E27FC236}">
                  <a16:creationId xmlns:a16="http://schemas.microsoft.com/office/drawing/2014/main" id="{8980D6CE-50C2-44CA-983F-3114A9660F6A}"/>
                </a:ext>
              </a:extLst>
            </p:cNvPr>
            <p:cNvSpPr>
              <a:spLocks noChangeShapeType="1"/>
            </p:cNvSpPr>
            <p:nvPr/>
          </p:nvSpPr>
          <p:spPr bwMode="auto">
            <a:xfrm>
              <a:off x="4381" y="4226"/>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 name="矩形 22">
            <a:extLst>
              <a:ext uri="{FF2B5EF4-FFF2-40B4-BE49-F238E27FC236}">
                <a16:creationId xmlns:a16="http://schemas.microsoft.com/office/drawing/2014/main" id="{767AF848-011B-4C80-B6A9-BD7D89C33A59}"/>
              </a:ext>
            </a:extLst>
          </p:cNvPr>
          <p:cNvSpPr/>
          <p:nvPr/>
        </p:nvSpPr>
        <p:spPr>
          <a:xfrm>
            <a:off x="1521684" y="385544"/>
            <a:ext cx="6434775" cy="646331"/>
          </a:xfrm>
          <a:prstGeom prst="rect">
            <a:avLst/>
          </a:prstGeom>
        </p:spPr>
        <p:txBody>
          <a:bodyPr wrap="none">
            <a:spAutoFit/>
          </a:bodyPr>
          <a:lstStyle/>
          <a:p>
            <a:pPr eaLnBrk="1" hangingPunct="1">
              <a:defRPr/>
            </a:pPr>
            <a:r>
              <a:rPr lang="en-US" altLang="zh-CN" sz="3600" b="1" kern="0" dirty="0">
                <a:solidFill>
                  <a:srgbClr val="0070C0"/>
                </a:solidFill>
                <a:effectLst>
                  <a:outerShdw blurRad="38100" dist="38100" dir="2700000" algn="tl">
                    <a:srgbClr val="C0C0C0"/>
                  </a:outerShdw>
                </a:effectLst>
                <a:latin typeface="Arial"/>
                <a:ea typeface="宋体"/>
                <a:cs typeface="+mj-cs"/>
              </a:rPr>
              <a:t>2.1.2 </a:t>
            </a:r>
            <a:r>
              <a:rPr lang="zh-CN" altLang="en-US" sz="3600" b="1" kern="0" dirty="0">
                <a:solidFill>
                  <a:srgbClr val="0070C0"/>
                </a:solidFill>
                <a:effectLst>
                  <a:outerShdw blurRad="38100" dist="38100" dir="2700000" algn="tl">
                    <a:srgbClr val="C0C0C0"/>
                  </a:outerShdw>
                </a:effectLst>
                <a:latin typeface="Arial"/>
                <a:ea typeface="宋体"/>
                <a:cs typeface="+mj-cs"/>
              </a:rPr>
              <a:t>程序的顺序执行及其特征</a:t>
            </a:r>
            <a:endParaRPr lang="zh-CN" altLang="en-US" sz="1400" dirty="0">
              <a:solidFill>
                <a:srgbClr val="0070C0"/>
              </a:solidFill>
              <a:latin typeface="Arial" charset="0"/>
            </a:endParaRPr>
          </a:p>
        </p:txBody>
      </p:sp>
      <p:sp>
        <p:nvSpPr>
          <p:cNvPr id="4" name="矩形 3">
            <a:extLst>
              <a:ext uri="{FF2B5EF4-FFF2-40B4-BE49-F238E27FC236}">
                <a16:creationId xmlns:a16="http://schemas.microsoft.com/office/drawing/2014/main" id="{28B605E5-C3DD-4C76-977C-B860CE6E3B6C}"/>
              </a:ext>
            </a:extLst>
          </p:cNvPr>
          <p:cNvSpPr/>
          <p:nvPr/>
        </p:nvSpPr>
        <p:spPr>
          <a:xfrm>
            <a:off x="807131" y="5528651"/>
            <a:ext cx="3230372" cy="480131"/>
          </a:xfrm>
          <a:prstGeom prst="rect">
            <a:avLst/>
          </a:prstGeom>
        </p:spPr>
        <p:txBody>
          <a:bodyPr wrap="none">
            <a:spAutoFit/>
          </a:bodyPr>
          <a:lstStyle/>
          <a:p>
            <a:pPr marL="171450" lvl="0" indent="-171450" defTabSz="685800">
              <a:lnSpc>
                <a:spcPct val="90000"/>
              </a:lnSpc>
              <a:spcBef>
                <a:spcPts val="1350"/>
              </a:spcBef>
              <a:buClr>
                <a:srgbClr val="4A66AC">
                  <a:lumMod val="75000"/>
                </a:srgbClr>
              </a:buClr>
              <a:buSzPct val="100000"/>
              <a:buFont typeface="Arial" pitchFamily="34" charset="0"/>
              <a:buChar char="▪"/>
            </a:pPr>
            <a:r>
              <a:rPr lang="zh-CN" altLang="en-US" sz="2800" b="1" dirty="0">
                <a:solidFill>
                  <a:prstClr val="black"/>
                </a:solidFill>
                <a:latin typeface="微软雅黑" panose="020B0503020204020204" pitchFamily="34" charset="-122"/>
                <a:ea typeface="微软雅黑" panose="020B0503020204020204" pitchFamily="34" charset="-122"/>
              </a:rPr>
              <a:t>它的执行顺序是：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267"/>
                                        </p:tgtEl>
                                        <p:attrNameLst>
                                          <p:attrName>style.visibility</p:attrName>
                                        </p:attrNameLst>
                                      </p:cBhvr>
                                      <p:to>
                                        <p:strVal val="visible"/>
                                      </p:to>
                                    </p:set>
                                    <p:animEffect transition="in" filter="fade">
                                      <p:cBhvr>
                                        <p:cTn id="16"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a:extLst>
              <a:ext uri="{FF2B5EF4-FFF2-40B4-BE49-F238E27FC236}">
                <a16:creationId xmlns:a16="http://schemas.microsoft.com/office/drawing/2014/main" id="{7380E65C-DC5E-4933-BFDC-11983C9DC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3" y="0"/>
            <a:ext cx="1150937" cy="1219200"/>
          </a:xfrm>
          <a:prstGeom prst="rect">
            <a:avLst/>
          </a:prstGeom>
          <a:noFill/>
          <a:extLst>
            <a:ext uri="{909E8E84-426E-40DD-AFC4-6F175D3DCCD1}">
              <a14:hiddenFill xmlns:a14="http://schemas.microsoft.com/office/drawing/2010/main">
                <a:solidFill>
                  <a:srgbClr val="FFFFFF"/>
                </a:solidFill>
              </a14:hiddenFill>
            </a:ext>
          </a:extLst>
        </p:spPr>
      </p:pic>
      <p:sp>
        <p:nvSpPr>
          <p:cNvPr id="57350" name="Rectangle 6">
            <a:extLst>
              <a:ext uri="{FF2B5EF4-FFF2-40B4-BE49-F238E27FC236}">
                <a16:creationId xmlns:a16="http://schemas.microsoft.com/office/drawing/2014/main" id="{D1D0B727-A97A-41F7-B545-1379EF2DF631}"/>
              </a:ext>
            </a:extLst>
          </p:cNvPr>
          <p:cNvSpPr>
            <a:spLocks noChangeArrowheads="1"/>
          </p:cNvSpPr>
          <p:nvPr/>
        </p:nvSpPr>
        <p:spPr bwMode="auto">
          <a:xfrm>
            <a:off x="1371600" y="2438400"/>
            <a:ext cx="6629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600" b="1">
                <a:solidFill>
                  <a:schemeClr val="tx1"/>
                </a:solidFill>
                <a:latin typeface="Arial" panose="020B0604020202020204" pitchFamily="34" charset="0"/>
                <a:ea typeface="宋体" panose="02010600030101010101" pitchFamily="2" charset="-122"/>
              </a:defRPr>
            </a:lvl1pPr>
            <a:lvl2pPr>
              <a:defRPr sz="3600" b="1">
                <a:solidFill>
                  <a:schemeClr val="tx1"/>
                </a:solidFill>
                <a:latin typeface="Arial" panose="020B0604020202020204" pitchFamily="34" charset="0"/>
                <a:ea typeface="宋体" panose="02010600030101010101" pitchFamily="2" charset="-122"/>
              </a:defRPr>
            </a:lvl2pPr>
            <a:lvl3pPr>
              <a:defRPr sz="3600" b="1">
                <a:solidFill>
                  <a:schemeClr val="tx1"/>
                </a:solidFill>
                <a:latin typeface="Arial" panose="020B0604020202020204" pitchFamily="34" charset="0"/>
                <a:ea typeface="宋体" panose="02010600030101010101" pitchFamily="2" charset="-122"/>
              </a:defRPr>
            </a:lvl3pPr>
            <a:lvl4pPr>
              <a:defRPr sz="3600" b="1">
                <a:solidFill>
                  <a:schemeClr val="tx1"/>
                </a:solidFill>
                <a:latin typeface="Arial" panose="020B0604020202020204" pitchFamily="34" charset="0"/>
                <a:ea typeface="宋体" panose="02010600030101010101" pitchFamily="2" charset="-122"/>
              </a:defRPr>
            </a:lvl4pPr>
            <a:lvl5pPr>
              <a:defRPr sz="3600" b="1">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a:lstStyle>
          <a:p>
            <a:pPr algn="ctr"/>
            <a:r>
              <a:rPr lang="zh-CN" altLang="en-US" sz="4800">
                <a:solidFill>
                  <a:srgbClr val="FF0000"/>
                </a:solidFill>
                <a:latin typeface="Arial Black" panose="020B0A04020102020204" pitchFamily="34" charset="0"/>
                <a:ea typeface="黑体" panose="02010609060101010101" pitchFamily="49" charset="-122"/>
              </a:rPr>
              <a:t>为什么会有进程</a:t>
            </a:r>
            <a:r>
              <a:rPr lang="en-US" altLang="zh-CN" sz="4800">
                <a:solidFill>
                  <a:srgbClr val="FF0000"/>
                </a:solidFill>
                <a:latin typeface="Arial Black" panose="020B0A04020102020204" pitchFamily="34" charset="0"/>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C7DF7D-2894-4B2C-B8EE-E8D1B9F2F221}"/>
              </a:ext>
            </a:extLst>
          </p:cNvPr>
          <p:cNvSpPr>
            <a:spLocks noGrp="1"/>
          </p:cNvSpPr>
          <p:nvPr>
            <p:ph type="title"/>
          </p:nvPr>
        </p:nvSpPr>
        <p:spPr/>
        <p:txBody>
          <a:bodyPr/>
          <a:lstStyle/>
          <a:p>
            <a:r>
              <a:rPr lang="zh-CN" altLang="en-US" dirty="0"/>
              <a:t>程序的顺序执行</a:t>
            </a:r>
          </a:p>
        </p:txBody>
      </p:sp>
      <p:sp>
        <p:nvSpPr>
          <p:cNvPr id="8" name="Text Box 4">
            <a:extLst>
              <a:ext uri="{FF2B5EF4-FFF2-40B4-BE49-F238E27FC236}">
                <a16:creationId xmlns:a16="http://schemas.microsoft.com/office/drawing/2014/main" id="{8F3B6AB2-8E46-47A9-9E33-0B17019EF759}"/>
              </a:ext>
            </a:extLst>
          </p:cNvPr>
          <p:cNvSpPr txBox="1">
            <a:spLocks noChangeArrowheads="1"/>
          </p:cNvSpPr>
          <p:nvPr/>
        </p:nvSpPr>
        <p:spPr bwMode="auto">
          <a:xfrm>
            <a:off x="513380" y="2137410"/>
            <a:ext cx="7199267" cy="3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Bef>
                <a:spcPct val="50000"/>
              </a:spcBef>
              <a:buClrTx/>
              <a:buSzTx/>
              <a:buFontTx/>
              <a:buNone/>
              <a:defRPr/>
            </a:pPr>
            <a:r>
              <a:rPr kumimoji="1" lang="en-US" altLang="zh-CN" sz="2800" b="1" dirty="0">
                <a:latin typeface="+mj-ea"/>
                <a:ea typeface="+mj-ea"/>
              </a:rPr>
              <a:t>1. </a:t>
            </a:r>
            <a:r>
              <a:rPr kumimoji="1" lang="zh-CN" altLang="en-US" sz="2800" b="1" dirty="0">
                <a:latin typeface="+mj-ea"/>
                <a:ea typeface="+mj-ea"/>
              </a:rPr>
              <a:t>多个程序段的顺序执行</a:t>
            </a:r>
          </a:p>
          <a:p>
            <a:pPr algn="just" eaLnBrk="1" hangingPunct="1">
              <a:spcBef>
                <a:spcPct val="50000"/>
              </a:spcBef>
              <a:buClrTx/>
              <a:buSzTx/>
              <a:buFontTx/>
              <a:buNone/>
              <a:defRPr/>
            </a:pPr>
            <a:endParaRPr kumimoji="1" lang="zh-CN" altLang="en-US" sz="2100" b="1" dirty="0">
              <a:latin typeface="+mj-ea"/>
              <a:ea typeface="+mj-ea"/>
            </a:endParaRPr>
          </a:p>
          <a:p>
            <a:pPr algn="just" eaLnBrk="1" hangingPunct="1">
              <a:spcBef>
                <a:spcPct val="50000"/>
              </a:spcBef>
              <a:buClrTx/>
              <a:buSzTx/>
              <a:buFontTx/>
              <a:buNone/>
              <a:defRPr/>
            </a:pPr>
            <a:endParaRPr kumimoji="1" lang="zh-CN" altLang="en-US" sz="2100" b="1" dirty="0">
              <a:latin typeface="+mj-ea"/>
              <a:ea typeface="+mj-ea"/>
            </a:endParaRPr>
          </a:p>
          <a:p>
            <a:pPr eaLnBrk="1" hangingPunct="1">
              <a:lnSpc>
                <a:spcPct val="90000"/>
              </a:lnSpc>
              <a:buClrTx/>
              <a:buSzTx/>
              <a:buFontTx/>
              <a:buNone/>
              <a:defRPr/>
            </a:pPr>
            <a:r>
              <a:rPr kumimoji="1" lang="zh-CN" altLang="en-US" sz="2100" b="1" dirty="0">
                <a:latin typeface="+mj-ea"/>
                <a:ea typeface="+mj-ea"/>
              </a:rPr>
              <a:t>    </a:t>
            </a:r>
            <a:endParaRPr kumimoji="1" lang="en-US" altLang="zh-CN" sz="2100" b="1" dirty="0">
              <a:latin typeface="+mj-ea"/>
              <a:ea typeface="+mj-ea"/>
            </a:endParaRPr>
          </a:p>
          <a:p>
            <a:pPr eaLnBrk="1" hangingPunct="1">
              <a:lnSpc>
                <a:spcPct val="90000"/>
              </a:lnSpc>
              <a:buClrTx/>
              <a:buSzTx/>
              <a:buFontTx/>
              <a:buNone/>
              <a:defRPr/>
            </a:pPr>
            <a:r>
              <a:rPr kumimoji="1" lang="zh-CN" altLang="en-US" sz="2800" b="1" dirty="0">
                <a:latin typeface="+mj-ea"/>
                <a:ea typeface="+mj-ea"/>
              </a:rPr>
              <a:t> </a:t>
            </a:r>
            <a:r>
              <a:rPr kumimoji="1" lang="en-US" altLang="zh-CN" sz="2800" b="1" dirty="0">
                <a:latin typeface="+mj-ea"/>
                <a:ea typeface="+mj-ea"/>
              </a:rPr>
              <a:t>2. </a:t>
            </a:r>
            <a:r>
              <a:rPr kumimoji="1" lang="zh-CN" altLang="en-US" sz="2800" b="1" dirty="0">
                <a:latin typeface="+mj-ea"/>
                <a:ea typeface="+mj-ea"/>
              </a:rPr>
              <a:t>一个程序段中语句的顺序执行</a:t>
            </a:r>
          </a:p>
          <a:p>
            <a:pPr algn="just"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S1</a:t>
            </a:r>
            <a:r>
              <a:rPr kumimoji="1" lang="zh-CN" altLang="en-US" sz="2100" b="1" dirty="0">
                <a:latin typeface="+mj-ea"/>
                <a:ea typeface="+mj-ea"/>
              </a:rPr>
              <a:t>：</a:t>
            </a:r>
            <a:r>
              <a:rPr kumimoji="1" lang="en-US" altLang="zh-CN" sz="2100" b="1" dirty="0">
                <a:latin typeface="+mj-ea"/>
                <a:ea typeface="+mj-ea"/>
              </a:rPr>
              <a:t>  a :</a:t>
            </a:r>
            <a:r>
              <a:rPr kumimoji="1" lang="zh-CN" altLang="en-US" sz="2100" b="1" dirty="0">
                <a:latin typeface="+mj-ea"/>
                <a:ea typeface="+mj-ea"/>
              </a:rPr>
              <a:t>＝ </a:t>
            </a:r>
            <a:r>
              <a:rPr kumimoji="1" lang="en-US" altLang="zh-CN" sz="2100" b="1" dirty="0" err="1">
                <a:latin typeface="+mj-ea"/>
                <a:ea typeface="+mj-ea"/>
              </a:rPr>
              <a:t>x+y</a:t>
            </a:r>
            <a:r>
              <a:rPr kumimoji="1" lang="zh-CN" altLang="en-US" sz="2100" b="1" dirty="0">
                <a:latin typeface="+mj-ea"/>
                <a:ea typeface="+mj-ea"/>
              </a:rPr>
              <a:t>；</a:t>
            </a:r>
          </a:p>
          <a:p>
            <a:pPr algn="just"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S2</a:t>
            </a:r>
            <a:r>
              <a:rPr kumimoji="1" lang="zh-CN" altLang="en-US" sz="2100" b="1" dirty="0">
                <a:latin typeface="+mj-ea"/>
                <a:ea typeface="+mj-ea"/>
              </a:rPr>
              <a:t>：</a:t>
            </a:r>
            <a:r>
              <a:rPr kumimoji="1" lang="en-US" altLang="zh-CN" sz="2100" b="1" dirty="0">
                <a:latin typeface="+mj-ea"/>
                <a:ea typeface="+mj-ea"/>
              </a:rPr>
              <a:t>  b</a:t>
            </a:r>
            <a:r>
              <a:rPr kumimoji="1" lang="zh-CN" altLang="en-US" sz="2100" b="1" dirty="0">
                <a:latin typeface="+mj-ea"/>
                <a:ea typeface="+mj-ea"/>
              </a:rPr>
              <a:t> </a:t>
            </a:r>
            <a:r>
              <a:rPr kumimoji="1" lang="en-US" altLang="zh-CN" sz="2100" b="1" dirty="0">
                <a:latin typeface="+mj-ea"/>
                <a:ea typeface="+mj-ea"/>
              </a:rPr>
              <a:t>:</a:t>
            </a:r>
            <a:r>
              <a:rPr kumimoji="1" lang="zh-CN" altLang="en-US" sz="2100" b="1" dirty="0">
                <a:latin typeface="+mj-ea"/>
                <a:ea typeface="+mj-ea"/>
              </a:rPr>
              <a:t>＝ </a:t>
            </a:r>
            <a:r>
              <a:rPr kumimoji="1" lang="en-US" altLang="zh-CN" sz="2100" b="1" dirty="0">
                <a:latin typeface="+mj-ea"/>
                <a:ea typeface="+mj-ea"/>
              </a:rPr>
              <a:t>a-5</a:t>
            </a:r>
            <a:r>
              <a:rPr kumimoji="1" lang="zh-CN" altLang="en-US" sz="2100" b="1" dirty="0">
                <a:latin typeface="+mj-ea"/>
                <a:ea typeface="+mj-ea"/>
              </a:rPr>
              <a:t>；</a:t>
            </a:r>
          </a:p>
          <a:p>
            <a:pPr eaLnBrk="1" hangingPunct="1">
              <a:lnSpc>
                <a:spcPct val="90000"/>
              </a:lnSpc>
              <a:buClrTx/>
              <a:buSzTx/>
              <a:buFontTx/>
              <a:buNone/>
              <a:defRPr/>
            </a:pPr>
            <a:r>
              <a:rPr kumimoji="1" lang="zh-CN" altLang="en-US" sz="2100" b="1" dirty="0">
                <a:latin typeface="+mj-ea"/>
                <a:ea typeface="+mj-ea"/>
              </a:rPr>
              <a:t>   </a:t>
            </a:r>
            <a:r>
              <a:rPr kumimoji="1" lang="en-US" altLang="zh-CN" sz="2100" b="1" dirty="0">
                <a:latin typeface="+mj-ea"/>
                <a:ea typeface="+mj-ea"/>
              </a:rPr>
              <a:t>S3</a:t>
            </a:r>
            <a:r>
              <a:rPr kumimoji="1" lang="zh-CN" altLang="en-US" sz="2100" b="1" dirty="0">
                <a:latin typeface="+mj-ea"/>
                <a:ea typeface="+mj-ea"/>
              </a:rPr>
              <a:t>：</a:t>
            </a:r>
            <a:r>
              <a:rPr kumimoji="1" lang="en-US" altLang="zh-CN" sz="2100" b="1" dirty="0">
                <a:latin typeface="+mj-ea"/>
                <a:ea typeface="+mj-ea"/>
              </a:rPr>
              <a:t>  c</a:t>
            </a:r>
            <a:r>
              <a:rPr kumimoji="1" lang="zh-CN" altLang="en-US" sz="2100" b="1" dirty="0">
                <a:latin typeface="+mj-ea"/>
                <a:ea typeface="+mj-ea"/>
              </a:rPr>
              <a:t> </a:t>
            </a:r>
            <a:r>
              <a:rPr kumimoji="1" lang="en-US" altLang="zh-CN" sz="2100" b="1" dirty="0">
                <a:latin typeface="+mj-ea"/>
                <a:ea typeface="+mj-ea"/>
              </a:rPr>
              <a:t>:</a:t>
            </a:r>
            <a:r>
              <a:rPr kumimoji="1" lang="zh-CN" altLang="en-US" sz="2100" b="1" dirty="0">
                <a:latin typeface="+mj-ea"/>
                <a:ea typeface="+mj-ea"/>
              </a:rPr>
              <a:t>＝ </a:t>
            </a:r>
            <a:r>
              <a:rPr kumimoji="1" lang="en-US" altLang="zh-CN" sz="2100" b="1" dirty="0">
                <a:latin typeface="+mj-ea"/>
                <a:ea typeface="+mj-ea"/>
              </a:rPr>
              <a:t>b+1</a:t>
            </a:r>
            <a:r>
              <a:rPr kumimoji="1" lang="zh-CN" altLang="en-US" sz="2100" b="1" dirty="0">
                <a:latin typeface="+mj-ea"/>
                <a:ea typeface="+mj-ea"/>
              </a:rPr>
              <a:t>；</a:t>
            </a:r>
          </a:p>
        </p:txBody>
      </p:sp>
      <p:sp>
        <p:nvSpPr>
          <p:cNvPr id="9" name="Oval 6">
            <a:extLst>
              <a:ext uri="{FF2B5EF4-FFF2-40B4-BE49-F238E27FC236}">
                <a16:creationId xmlns:a16="http://schemas.microsoft.com/office/drawing/2014/main" id="{5081CAD7-70B0-4A3B-B099-3BD7B83A6537}"/>
              </a:ext>
            </a:extLst>
          </p:cNvPr>
          <p:cNvSpPr>
            <a:spLocks noChangeArrowheads="1"/>
          </p:cNvSpPr>
          <p:nvPr/>
        </p:nvSpPr>
        <p:spPr bwMode="auto">
          <a:xfrm>
            <a:off x="2141936" y="3213498"/>
            <a:ext cx="377428" cy="378619"/>
          </a:xfrm>
          <a:prstGeom prst="ellipse">
            <a:avLst/>
          </a:prstGeom>
          <a:solidFill>
            <a:schemeClr val="bg2"/>
          </a:solidFill>
          <a:ln w="9525">
            <a:solidFill>
              <a:schemeClr val="tx1"/>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I1</a:t>
            </a:r>
          </a:p>
        </p:txBody>
      </p:sp>
      <p:sp>
        <p:nvSpPr>
          <p:cNvPr id="10" name="Oval 7">
            <a:extLst>
              <a:ext uri="{FF2B5EF4-FFF2-40B4-BE49-F238E27FC236}">
                <a16:creationId xmlns:a16="http://schemas.microsoft.com/office/drawing/2014/main" id="{77EB6F6C-6550-40C2-9EF8-2C77FDCE0231}"/>
              </a:ext>
            </a:extLst>
          </p:cNvPr>
          <p:cNvSpPr>
            <a:spLocks noChangeArrowheads="1"/>
          </p:cNvSpPr>
          <p:nvPr/>
        </p:nvSpPr>
        <p:spPr bwMode="auto">
          <a:xfrm>
            <a:off x="3059906" y="3213498"/>
            <a:ext cx="377429"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dirty="0">
                <a:latin typeface="+mj-ea"/>
                <a:ea typeface="+mj-ea"/>
              </a:rPr>
              <a:t>C1</a:t>
            </a:r>
          </a:p>
        </p:txBody>
      </p:sp>
      <p:sp>
        <p:nvSpPr>
          <p:cNvPr id="11" name="Oval 8">
            <a:extLst>
              <a:ext uri="{FF2B5EF4-FFF2-40B4-BE49-F238E27FC236}">
                <a16:creationId xmlns:a16="http://schemas.microsoft.com/office/drawing/2014/main" id="{E9496F75-1E35-4025-9723-62AD125CF353}"/>
              </a:ext>
            </a:extLst>
          </p:cNvPr>
          <p:cNvSpPr>
            <a:spLocks noChangeArrowheads="1"/>
          </p:cNvSpPr>
          <p:nvPr/>
        </p:nvSpPr>
        <p:spPr bwMode="auto">
          <a:xfrm>
            <a:off x="3924300" y="3213498"/>
            <a:ext cx="377429"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dirty="0">
                <a:latin typeface="+mj-ea"/>
                <a:ea typeface="+mj-ea"/>
              </a:rPr>
              <a:t>P1</a:t>
            </a:r>
          </a:p>
        </p:txBody>
      </p:sp>
      <p:sp>
        <p:nvSpPr>
          <p:cNvPr id="12" name="Oval 9">
            <a:extLst>
              <a:ext uri="{FF2B5EF4-FFF2-40B4-BE49-F238E27FC236}">
                <a16:creationId xmlns:a16="http://schemas.microsoft.com/office/drawing/2014/main" id="{A8DEEBA1-50AA-4AF9-A983-3D492447540B}"/>
              </a:ext>
            </a:extLst>
          </p:cNvPr>
          <p:cNvSpPr>
            <a:spLocks noChangeArrowheads="1"/>
          </p:cNvSpPr>
          <p:nvPr/>
        </p:nvSpPr>
        <p:spPr bwMode="auto">
          <a:xfrm>
            <a:off x="4787505" y="3213498"/>
            <a:ext cx="377428"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a:latin typeface="+mj-ea"/>
                <a:ea typeface="+mj-ea"/>
              </a:rPr>
              <a:t>I2</a:t>
            </a:r>
          </a:p>
        </p:txBody>
      </p:sp>
      <p:sp>
        <p:nvSpPr>
          <p:cNvPr id="13" name="Oval 10">
            <a:extLst>
              <a:ext uri="{FF2B5EF4-FFF2-40B4-BE49-F238E27FC236}">
                <a16:creationId xmlns:a16="http://schemas.microsoft.com/office/drawing/2014/main" id="{48AD9694-F6C7-4143-8916-9B7EE51593E2}"/>
              </a:ext>
            </a:extLst>
          </p:cNvPr>
          <p:cNvSpPr>
            <a:spLocks noChangeArrowheads="1"/>
          </p:cNvSpPr>
          <p:nvPr/>
        </p:nvSpPr>
        <p:spPr bwMode="auto">
          <a:xfrm>
            <a:off x="5598319" y="3214689"/>
            <a:ext cx="377429" cy="378619"/>
          </a:xfrm>
          <a:prstGeom prst="ellipse">
            <a:avLst/>
          </a:prstGeom>
          <a:solidFill>
            <a:schemeClr val="bg2"/>
          </a:solidFill>
          <a:ln w="9525">
            <a:solidFill>
              <a:schemeClr val="tx1"/>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C2</a:t>
            </a:r>
          </a:p>
        </p:txBody>
      </p:sp>
      <p:sp>
        <p:nvSpPr>
          <p:cNvPr id="14" name="Oval 11">
            <a:extLst>
              <a:ext uri="{FF2B5EF4-FFF2-40B4-BE49-F238E27FC236}">
                <a16:creationId xmlns:a16="http://schemas.microsoft.com/office/drawing/2014/main" id="{A9BDB4DD-DC33-44C8-916B-7D1F3E6EF435}"/>
              </a:ext>
            </a:extLst>
          </p:cNvPr>
          <p:cNvSpPr>
            <a:spLocks noChangeArrowheads="1"/>
          </p:cNvSpPr>
          <p:nvPr/>
        </p:nvSpPr>
        <p:spPr bwMode="auto">
          <a:xfrm>
            <a:off x="6462712" y="3213498"/>
            <a:ext cx="377429" cy="378619"/>
          </a:xfrm>
          <a:prstGeom prst="ellipse">
            <a:avLst/>
          </a:prstGeom>
          <a:solidFill>
            <a:schemeClr val="bg2"/>
          </a:solidFill>
          <a:ln w="9525">
            <a:solidFill>
              <a:schemeClr val="tx1"/>
            </a:solidFill>
            <a:miter lim="800000"/>
            <a:headEnd/>
            <a:tailEnd/>
          </a:ln>
          <a:effec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P2</a:t>
            </a:r>
          </a:p>
        </p:txBody>
      </p:sp>
      <p:sp>
        <p:nvSpPr>
          <p:cNvPr id="15" name="Line 12">
            <a:extLst>
              <a:ext uri="{FF2B5EF4-FFF2-40B4-BE49-F238E27FC236}">
                <a16:creationId xmlns:a16="http://schemas.microsoft.com/office/drawing/2014/main" id="{176ED9E8-ADC9-4C5C-BC31-1F80B98E5F2F}"/>
              </a:ext>
            </a:extLst>
          </p:cNvPr>
          <p:cNvSpPr>
            <a:spLocks noChangeShapeType="1"/>
          </p:cNvSpPr>
          <p:nvPr/>
        </p:nvSpPr>
        <p:spPr bwMode="auto">
          <a:xfrm>
            <a:off x="2519364" y="3375422"/>
            <a:ext cx="5405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6" name="Line 13">
            <a:extLst>
              <a:ext uri="{FF2B5EF4-FFF2-40B4-BE49-F238E27FC236}">
                <a16:creationId xmlns:a16="http://schemas.microsoft.com/office/drawing/2014/main" id="{63982DBC-00BA-4ADB-9DA4-CFD40393D8D7}"/>
              </a:ext>
            </a:extLst>
          </p:cNvPr>
          <p:cNvSpPr>
            <a:spLocks noChangeShapeType="1"/>
          </p:cNvSpPr>
          <p:nvPr/>
        </p:nvSpPr>
        <p:spPr bwMode="auto">
          <a:xfrm>
            <a:off x="3437335" y="3375422"/>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7" name="Line 14">
            <a:extLst>
              <a:ext uri="{FF2B5EF4-FFF2-40B4-BE49-F238E27FC236}">
                <a16:creationId xmlns:a16="http://schemas.microsoft.com/office/drawing/2014/main" id="{3210D167-78E2-442A-BCA5-C8968A75FE52}"/>
              </a:ext>
            </a:extLst>
          </p:cNvPr>
          <p:cNvSpPr>
            <a:spLocks noChangeShapeType="1"/>
          </p:cNvSpPr>
          <p:nvPr/>
        </p:nvSpPr>
        <p:spPr bwMode="auto">
          <a:xfrm>
            <a:off x="4301729" y="3375422"/>
            <a:ext cx="48577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8" name="Line 15">
            <a:extLst>
              <a:ext uri="{FF2B5EF4-FFF2-40B4-BE49-F238E27FC236}">
                <a16:creationId xmlns:a16="http://schemas.microsoft.com/office/drawing/2014/main" id="{99E5730D-F4A8-4052-A9A8-45CA11D2F1CE}"/>
              </a:ext>
            </a:extLst>
          </p:cNvPr>
          <p:cNvSpPr>
            <a:spLocks noChangeShapeType="1"/>
          </p:cNvSpPr>
          <p:nvPr/>
        </p:nvSpPr>
        <p:spPr bwMode="auto">
          <a:xfrm>
            <a:off x="5166122" y="3375422"/>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9" name="Line 16">
            <a:extLst>
              <a:ext uri="{FF2B5EF4-FFF2-40B4-BE49-F238E27FC236}">
                <a16:creationId xmlns:a16="http://schemas.microsoft.com/office/drawing/2014/main" id="{2F9E588A-C021-472F-9DB1-7C26037F1A70}"/>
              </a:ext>
            </a:extLst>
          </p:cNvPr>
          <p:cNvSpPr>
            <a:spLocks noChangeShapeType="1"/>
          </p:cNvSpPr>
          <p:nvPr/>
        </p:nvSpPr>
        <p:spPr bwMode="auto">
          <a:xfrm>
            <a:off x="5975749" y="3375422"/>
            <a:ext cx="48696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grpSp>
        <p:nvGrpSpPr>
          <p:cNvPr id="20" name="Group 17">
            <a:extLst>
              <a:ext uri="{FF2B5EF4-FFF2-40B4-BE49-F238E27FC236}">
                <a16:creationId xmlns:a16="http://schemas.microsoft.com/office/drawing/2014/main" id="{78B5E8F5-9AB0-4FC1-82AC-CC8D82A767BB}"/>
              </a:ext>
            </a:extLst>
          </p:cNvPr>
          <p:cNvGrpSpPr>
            <a:grpSpLocks/>
          </p:cNvGrpSpPr>
          <p:nvPr/>
        </p:nvGrpSpPr>
        <p:grpSpPr bwMode="auto">
          <a:xfrm>
            <a:off x="5004197" y="4563666"/>
            <a:ext cx="2052638" cy="379809"/>
            <a:chOff x="3243" y="3111"/>
            <a:chExt cx="1724" cy="319"/>
          </a:xfrm>
          <a:solidFill>
            <a:schemeClr val="bg2"/>
          </a:solidFill>
        </p:grpSpPr>
        <p:sp>
          <p:nvSpPr>
            <p:cNvPr id="21" name="Oval 18">
              <a:extLst>
                <a:ext uri="{FF2B5EF4-FFF2-40B4-BE49-F238E27FC236}">
                  <a16:creationId xmlns:a16="http://schemas.microsoft.com/office/drawing/2014/main" id="{8F5926BE-DD02-4069-AB00-F25C26ED996F}"/>
                </a:ext>
              </a:extLst>
            </p:cNvPr>
            <p:cNvSpPr>
              <a:spLocks noChangeArrowheads="1"/>
            </p:cNvSpPr>
            <p:nvPr/>
          </p:nvSpPr>
          <p:spPr bwMode="auto">
            <a:xfrm>
              <a:off x="3243" y="3111"/>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S1</a:t>
              </a:r>
            </a:p>
          </p:txBody>
        </p:sp>
        <p:sp>
          <p:nvSpPr>
            <p:cNvPr id="22" name="Oval 19">
              <a:extLst>
                <a:ext uri="{FF2B5EF4-FFF2-40B4-BE49-F238E27FC236}">
                  <a16:creationId xmlns:a16="http://schemas.microsoft.com/office/drawing/2014/main" id="{8DED14E6-9F1C-49AE-8D43-322FA09DD35B}"/>
                </a:ext>
              </a:extLst>
            </p:cNvPr>
            <p:cNvSpPr>
              <a:spLocks noChangeArrowheads="1"/>
            </p:cNvSpPr>
            <p:nvPr/>
          </p:nvSpPr>
          <p:spPr bwMode="auto">
            <a:xfrm>
              <a:off x="3924" y="3112"/>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S2</a:t>
              </a:r>
            </a:p>
          </p:txBody>
        </p:sp>
        <p:sp>
          <p:nvSpPr>
            <p:cNvPr id="23" name="Oval 20">
              <a:extLst>
                <a:ext uri="{FF2B5EF4-FFF2-40B4-BE49-F238E27FC236}">
                  <a16:creationId xmlns:a16="http://schemas.microsoft.com/office/drawing/2014/main" id="{EC698552-C288-4900-923E-4DB29E7E25B9}"/>
                </a:ext>
              </a:extLst>
            </p:cNvPr>
            <p:cNvSpPr>
              <a:spLocks noChangeArrowheads="1"/>
            </p:cNvSpPr>
            <p:nvPr/>
          </p:nvSpPr>
          <p:spPr bwMode="auto">
            <a:xfrm>
              <a:off x="4650" y="3111"/>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S3</a:t>
              </a:r>
            </a:p>
          </p:txBody>
        </p:sp>
        <p:sp>
          <p:nvSpPr>
            <p:cNvPr id="24" name="Line 21">
              <a:extLst>
                <a:ext uri="{FF2B5EF4-FFF2-40B4-BE49-F238E27FC236}">
                  <a16:creationId xmlns:a16="http://schemas.microsoft.com/office/drawing/2014/main" id="{A70B0972-8F6B-4F67-9829-33F5434F8C0B}"/>
                </a:ext>
              </a:extLst>
            </p:cNvPr>
            <p:cNvSpPr>
              <a:spLocks noChangeShapeType="1"/>
            </p:cNvSpPr>
            <p:nvPr/>
          </p:nvSpPr>
          <p:spPr bwMode="auto">
            <a:xfrm>
              <a:off x="3561" y="3247"/>
              <a:ext cx="363" cy="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25" name="Line 22">
              <a:extLst>
                <a:ext uri="{FF2B5EF4-FFF2-40B4-BE49-F238E27FC236}">
                  <a16:creationId xmlns:a16="http://schemas.microsoft.com/office/drawing/2014/main" id="{72F985D5-D678-4140-8E13-B9886265727E}"/>
                </a:ext>
              </a:extLst>
            </p:cNvPr>
            <p:cNvSpPr>
              <a:spLocks noChangeShapeType="1"/>
            </p:cNvSpPr>
            <p:nvPr/>
          </p:nvSpPr>
          <p:spPr bwMode="auto">
            <a:xfrm>
              <a:off x="4241" y="3247"/>
              <a:ext cx="409" cy="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grpSp>
    </p:spTree>
    <p:extLst>
      <p:ext uri="{BB962C8B-B14F-4D97-AF65-F5344CB8AC3E}">
        <p14:creationId xmlns:p14="http://schemas.microsoft.com/office/powerpoint/2010/main" val="3563307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CC3B51-C047-49D7-BA56-CB115A0F6F7E}"/>
              </a:ext>
            </a:extLst>
          </p:cNvPr>
          <p:cNvSpPr>
            <a:spLocks noGrp="1"/>
          </p:cNvSpPr>
          <p:nvPr>
            <p:ph idx="1"/>
          </p:nvPr>
        </p:nvSpPr>
        <p:spPr/>
        <p:txBody>
          <a:bodyPr/>
          <a:lstStyle/>
          <a:p>
            <a:pPr algn="just">
              <a:buNone/>
            </a:pPr>
            <a:r>
              <a:rPr lang="zh-CN" altLang="en-US" dirty="0">
                <a:solidFill>
                  <a:srgbClr val="FF0000"/>
                </a:solidFill>
                <a:latin typeface="仿宋_GB2312" pitchFamily="49" charset="-122"/>
                <a:ea typeface="仿宋_GB2312" pitchFamily="49" charset="-122"/>
              </a:rPr>
              <a:t>（</a:t>
            </a:r>
            <a:r>
              <a:rPr lang="en-US" altLang="zh-CN" dirty="0">
                <a:solidFill>
                  <a:srgbClr val="FF0000"/>
                </a:solidFill>
                <a:latin typeface="仿宋_GB2312" pitchFamily="49" charset="-122"/>
                <a:ea typeface="仿宋_GB2312" pitchFamily="49" charset="-122"/>
              </a:rPr>
              <a:t>1</a:t>
            </a:r>
            <a:r>
              <a:rPr lang="zh-CN" altLang="en-US" dirty="0">
                <a:solidFill>
                  <a:srgbClr val="FF0000"/>
                </a:solidFill>
                <a:latin typeface="仿宋_GB2312" pitchFamily="49" charset="-122"/>
                <a:ea typeface="仿宋_GB2312" pitchFamily="49" charset="-122"/>
              </a:rPr>
              <a:t>）顺序性</a:t>
            </a:r>
            <a:r>
              <a:rPr lang="zh-CN" altLang="en-US" dirty="0">
                <a:latin typeface="仿宋_GB2312" pitchFamily="49" charset="-122"/>
                <a:ea typeface="仿宋_GB2312" pitchFamily="49" charset="-122"/>
              </a:rPr>
              <a:t>：处理机的操作严格按照程序所规定的顺序执行。</a:t>
            </a:r>
          </a:p>
          <a:p>
            <a:pPr algn="just">
              <a:buNone/>
            </a:pPr>
            <a:r>
              <a:rPr lang="zh-CN" altLang="en-US" dirty="0">
                <a:solidFill>
                  <a:srgbClr val="FF0000"/>
                </a:solidFill>
                <a:latin typeface="仿宋_GB2312" pitchFamily="49" charset="-122"/>
                <a:ea typeface="仿宋_GB2312" pitchFamily="49" charset="-122"/>
              </a:rPr>
              <a:t>（</a:t>
            </a:r>
            <a:r>
              <a:rPr lang="en-US" altLang="zh-CN" dirty="0">
                <a:solidFill>
                  <a:srgbClr val="FF0000"/>
                </a:solidFill>
                <a:latin typeface="仿宋_GB2312" pitchFamily="49" charset="-122"/>
                <a:ea typeface="仿宋_GB2312" pitchFamily="49" charset="-122"/>
              </a:rPr>
              <a:t>2</a:t>
            </a:r>
            <a:r>
              <a:rPr lang="zh-CN" altLang="en-US" dirty="0">
                <a:solidFill>
                  <a:srgbClr val="FF0000"/>
                </a:solidFill>
                <a:latin typeface="仿宋_GB2312" pitchFamily="49" charset="-122"/>
                <a:ea typeface="仿宋_GB2312" pitchFamily="49" charset="-122"/>
              </a:rPr>
              <a:t>）封闭性</a:t>
            </a:r>
            <a:r>
              <a:rPr lang="zh-CN" altLang="en-US" dirty="0">
                <a:latin typeface="仿宋_GB2312" pitchFamily="49" charset="-122"/>
                <a:ea typeface="仿宋_GB2312" pitchFamily="49" charset="-122"/>
              </a:rPr>
              <a:t>：程序运行时独占全机资源，程序一旦开始执行，其执行结果不受外界因素影响。</a:t>
            </a:r>
          </a:p>
          <a:p>
            <a:pPr algn="just">
              <a:buNone/>
            </a:pPr>
            <a:r>
              <a:rPr lang="zh-CN" altLang="en-US" dirty="0">
                <a:solidFill>
                  <a:srgbClr val="FF0000"/>
                </a:solidFill>
                <a:latin typeface="仿宋_GB2312" pitchFamily="49" charset="-122"/>
                <a:ea typeface="仿宋_GB2312" pitchFamily="49" charset="-122"/>
              </a:rPr>
              <a:t>（</a:t>
            </a:r>
            <a:r>
              <a:rPr lang="en-US" altLang="zh-CN" dirty="0">
                <a:solidFill>
                  <a:srgbClr val="FF0000"/>
                </a:solidFill>
                <a:latin typeface="仿宋_GB2312" pitchFamily="49" charset="-122"/>
                <a:ea typeface="仿宋_GB2312" pitchFamily="49" charset="-122"/>
              </a:rPr>
              <a:t>3</a:t>
            </a:r>
            <a:r>
              <a:rPr lang="zh-CN" altLang="en-US" dirty="0">
                <a:solidFill>
                  <a:srgbClr val="FF0000"/>
                </a:solidFill>
                <a:latin typeface="仿宋_GB2312" pitchFamily="49" charset="-122"/>
                <a:ea typeface="仿宋_GB2312" pitchFamily="49" charset="-122"/>
              </a:rPr>
              <a:t>）可再现性</a:t>
            </a:r>
            <a:r>
              <a:rPr lang="zh-CN" altLang="en-US" dirty="0">
                <a:latin typeface="仿宋_GB2312" pitchFamily="49" charset="-122"/>
                <a:ea typeface="仿宋_GB2312" pitchFamily="49" charset="-122"/>
              </a:rPr>
              <a:t>：只要程序执行时的环境和初始条件相同，都将获得相同的结果。</a:t>
            </a:r>
          </a:p>
          <a:p>
            <a:pPr algn="just">
              <a:buNone/>
            </a:pPr>
            <a:r>
              <a:rPr lang="zh-CN" altLang="en-US" dirty="0">
                <a:latin typeface="仿宋_GB2312" pitchFamily="49" charset="-122"/>
                <a:ea typeface="仿宋_GB2312" pitchFamily="49" charset="-122"/>
              </a:rPr>
              <a:t>（不论程序是从头到尾不停顿地执行，还是</a:t>
            </a:r>
            <a:r>
              <a:rPr lang="zh-CN" altLang="en-US" dirty="0">
                <a:latin typeface="Courier New" panose="02070309020205020404" pitchFamily="49" charset="0"/>
                <a:ea typeface="仿宋_GB2312" pitchFamily="49" charset="-122"/>
              </a:rPr>
              <a:t>“</a:t>
            </a:r>
            <a:r>
              <a:rPr lang="zh-CN" altLang="en-US" dirty="0">
                <a:latin typeface="仿宋_GB2312" pitchFamily="49" charset="-122"/>
                <a:ea typeface="仿宋_GB2312" pitchFamily="49" charset="-122"/>
              </a:rPr>
              <a:t>停停走走</a:t>
            </a:r>
            <a:r>
              <a:rPr lang="zh-CN" altLang="en-US" dirty="0">
                <a:latin typeface="Courier New" panose="02070309020205020404" pitchFamily="49" charset="0"/>
                <a:ea typeface="仿宋_GB2312" pitchFamily="49" charset="-122"/>
              </a:rPr>
              <a:t>”</a:t>
            </a:r>
            <a:r>
              <a:rPr lang="zh-CN" altLang="en-US" dirty="0">
                <a:latin typeface="仿宋_GB2312" pitchFamily="49" charset="-122"/>
                <a:ea typeface="仿宋_GB2312" pitchFamily="49" charset="-122"/>
              </a:rPr>
              <a:t>地执行）</a:t>
            </a:r>
          </a:p>
          <a:p>
            <a:endParaRPr lang="zh-CN" altLang="en-US" dirty="0"/>
          </a:p>
        </p:txBody>
      </p:sp>
      <p:sp>
        <p:nvSpPr>
          <p:cNvPr id="3" name="标题 2">
            <a:extLst>
              <a:ext uri="{FF2B5EF4-FFF2-40B4-BE49-F238E27FC236}">
                <a16:creationId xmlns:a16="http://schemas.microsoft.com/office/drawing/2014/main" id="{C8C74ECB-39F3-45C0-8D0C-DB93758C3F0F}"/>
              </a:ext>
            </a:extLst>
          </p:cNvPr>
          <p:cNvSpPr>
            <a:spLocks noGrp="1"/>
          </p:cNvSpPr>
          <p:nvPr>
            <p:ph type="title"/>
          </p:nvPr>
        </p:nvSpPr>
        <p:spPr/>
        <p:txBody>
          <a:bodyPr/>
          <a:lstStyle/>
          <a:p>
            <a:r>
              <a:rPr lang="zh-CN" altLang="en-US" dirty="0">
                <a:latin typeface="仿宋_GB2312" pitchFamily="49" charset="-122"/>
                <a:ea typeface="仿宋_GB2312" pitchFamily="49" charset="-122"/>
              </a:rPr>
              <a:t>程序顺序执行时的特征</a:t>
            </a:r>
            <a:br>
              <a:rPr lang="zh-CN" altLang="en-US" dirty="0">
                <a:latin typeface="仿宋_GB2312" pitchFamily="49" charset="-122"/>
                <a:ea typeface="仿宋_GB2312" pitchFamily="49" charset="-122"/>
              </a:rPr>
            </a:br>
            <a:endParaRPr lang="zh-CN" altLang="en-US" dirty="0"/>
          </a:p>
        </p:txBody>
      </p:sp>
    </p:spTree>
    <p:extLst>
      <p:ext uri="{BB962C8B-B14F-4D97-AF65-F5344CB8AC3E}">
        <p14:creationId xmlns:p14="http://schemas.microsoft.com/office/powerpoint/2010/main" val="30409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E70097-BF3F-4BF7-B305-BFE1C5DC0C65}"/>
              </a:ext>
            </a:extLst>
          </p:cNvPr>
          <p:cNvSpPr>
            <a:spLocks noGrp="1"/>
          </p:cNvSpPr>
          <p:nvPr>
            <p:ph type="title"/>
          </p:nvPr>
        </p:nvSpPr>
        <p:spPr/>
        <p:txBody>
          <a:bodyPr/>
          <a:lstStyle/>
          <a:p>
            <a:r>
              <a:rPr kumimoji="1" lang="en-US" altLang="zh-CN" dirty="0">
                <a:solidFill>
                  <a:schemeClr val="bg2">
                    <a:lumMod val="25000"/>
                  </a:schemeClr>
                </a:solidFill>
                <a:latin typeface="Times New Roman" panose="02020603050405020304" pitchFamily="18" charset="0"/>
              </a:rPr>
              <a:t>2.1.3 </a:t>
            </a:r>
            <a:r>
              <a:rPr kumimoji="1" lang="zh-CN" altLang="en-US" dirty="0">
                <a:solidFill>
                  <a:schemeClr val="bg2">
                    <a:lumMod val="25000"/>
                  </a:schemeClr>
                </a:solidFill>
                <a:latin typeface="Times New Roman" panose="02020603050405020304" pitchFamily="18" charset="0"/>
              </a:rPr>
              <a:t>程序的并发执行及其特征 </a:t>
            </a:r>
            <a:br>
              <a:rPr kumimoji="1" lang="zh-CN" altLang="en-US" dirty="0">
                <a:solidFill>
                  <a:schemeClr val="bg2">
                    <a:lumMod val="25000"/>
                  </a:schemeClr>
                </a:solidFill>
                <a:latin typeface="Times New Roman" panose="02020603050405020304" pitchFamily="18" charset="0"/>
              </a:rPr>
            </a:br>
            <a:endParaRPr lang="zh-CN" altLang="en-US" dirty="0"/>
          </a:p>
        </p:txBody>
      </p:sp>
      <p:sp>
        <p:nvSpPr>
          <p:cNvPr id="4" name="Text Box 3">
            <a:extLst>
              <a:ext uri="{FF2B5EF4-FFF2-40B4-BE49-F238E27FC236}">
                <a16:creationId xmlns:a16="http://schemas.microsoft.com/office/drawing/2014/main" id="{201B0630-F1CF-49BC-861E-6ACEB629ECBB}"/>
              </a:ext>
            </a:extLst>
          </p:cNvPr>
          <p:cNvSpPr txBox="1">
            <a:spLocks noChangeArrowheads="1"/>
          </p:cNvSpPr>
          <p:nvPr/>
        </p:nvSpPr>
        <p:spPr bwMode="auto">
          <a:xfrm>
            <a:off x="1066800" y="1339982"/>
            <a:ext cx="3117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solidFill>
                  <a:srgbClr val="FF0000"/>
                </a:solidFill>
                <a:latin typeface="Times New Roman" panose="02020603050405020304" pitchFamily="18" charset="0"/>
              </a:rPr>
              <a:t>1. </a:t>
            </a:r>
            <a:r>
              <a:rPr kumimoji="1" lang="zh-CN" altLang="en-US" sz="2800" b="1" dirty="0">
                <a:solidFill>
                  <a:srgbClr val="FF0000"/>
                </a:solidFill>
                <a:latin typeface="Times New Roman" panose="02020603050405020304" pitchFamily="18" charset="0"/>
              </a:rPr>
              <a:t>程序的并发执行 </a:t>
            </a:r>
          </a:p>
        </p:txBody>
      </p:sp>
      <p:sp>
        <p:nvSpPr>
          <p:cNvPr id="5" name="Text Box 4">
            <a:extLst>
              <a:ext uri="{FF2B5EF4-FFF2-40B4-BE49-F238E27FC236}">
                <a16:creationId xmlns:a16="http://schemas.microsoft.com/office/drawing/2014/main" id="{3910B7A8-7A70-46DD-A0FA-A10DFC031858}"/>
              </a:ext>
            </a:extLst>
          </p:cNvPr>
          <p:cNvSpPr txBox="1">
            <a:spLocks noChangeArrowheads="1"/>
          </p:cNvSpPr>
          <p:nvPr/>
        </p:nvSpPr>
        <p:spPr bwMode="auto">
          <a:xfrm>
            <a:off x="585788" y="5821494"/>
            <a:ext cx="80089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000" b="1" dirty="0">
                <a:latin typeface="Times New Roman" panose="02020603050405020304" pitchFamily="18" charset="0"/>
              </a:rPr>
              <a:t>存在的前趋关系：</a:t>
            </a:r>
            <a:r>
              <a:rPr kumimoji="1" lang="en-US" altLang="zh-CN" sz="2000" b="1" dirty="0" err="1">
                <a:latin typeface="Times New Roman" panose="02020603050405020304" pitchFamily="18" charset="0"/>
              </a:rPr>
              <a:t>I</a:t>
            </a:r>
            <a:r>
              <a:rPr kumimoji="1" lang="en-US" altLang="zh-CN" sz="2000" b="1" baseline="-25000" dirty="0" err="1">
                <a:latin typeface="Times New Roman" panose="02020603050405020304" pitchFamily="18" charset="0"/>
              </a:rPr>
              <a:t>i</a:t>
            </a:r>
            <a:r>
              <a:rPr kumimoji="1" lang="en-US" altLang="zh-CN" sz="2000" b="1" dirty="0" err="1">
                <a:latin typeface="Times New Roman" panose="02020603050405020304" pitchFamily="18" charset="0"/>
              </a:rPr>
              <a:t>→C</a:t>
            </a:r>
            <a:r>
              <a:rPr kumimoji="1" lang="en-US" altLang="zh-CN" sz="2000" b="1" baseline="-25000" dirty="0" err="1">
                <a:latin typeface="Times New Roman" panose="02020603050405020304" pitchFamily="18" charset="0"/>
              </a:rPr>
              <a:t>i</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I</a:t>
            </a:r>
            <a:r>
              <a:rPr kumimoji="1" lang="en-US" altLang="zh-CN" sz="2000" b="1" baseline="-25000" dirty="0">
                <a:latin typeface="Times New Roman" panose="02020603050405020304" pitchFamily="18" charset="0"/>
              </a:rPr>
              <a:t>i</a:t>
            </a:r>
            <a:r>
              <a:rPr kumimoji="1" lang="en-US" altLang="zh-CN" sz="2000" b="1" dirty="0">
                <a:latin typeface="Times New Roman" panose="02020603050405020304" pitchFamily="18" charset="0"/>
              </a:rPr>
              <a:t>→I</a:t>
            </a:r>
            <a:r>
              <a:rPr kumimoji="1" lang="en-US" altLang="zh-CN" sz="2000" b="1" baseline="-25000" dirty="0">
                <a:latin typeface="Times New Roman" panose="02020603050405020304" pitchFamily="18" charset="0"/>
              </a:rPr>
              <a:t>i+1</a:t>
            </a:r>
            <a:r>
              <a:rPr kumimoji="1" lang="en-US" altLang="zh-CN" sz="2000" b="1" dirty="0">
                <a:latin typeface="Times New Roman" panose="02020603050405020304" pitchFamily="18" charset="0"/>
              </a:rPr>
              <a:t>,  </a:t>
            </a:r>
            <a:r>
              <a:rPr kumimoji="1" lang="en-US" altLang="zh-CN" sz="2000" b="1" dirty="0" err="1">
                <a:latin typeface="Times New Roman" panose="02020603050405020304" pitchFamily="18" charset="0"/>
              </a:rPr>
              <a:t>C</a:t>
            </a:r>
            <a:r>
              <a:rPr kumimoji="1" lang="en-US" altLang="zh-CN" sz="2000" b="1" baseline="-25000" dirty="0" err="1">
                <a:latin typeface="Times New Roman" panose="02020603050405020304" pitchFamily="18" charset="0"/>
              </a:rPr>
              <a:t>i</a:t>
            </a:r>
            <a:r>
              <a:rPr kumimoji="1" lang="en-US" altLang="zh-CN" sz="2000" b="1" dirty="0" err="1">
                <a:latin typeface="Times New Roman" panose="02020603050405020304" pitchFamily="18" charset="0"/>
              </a:rPr>
              <a:t>→P</a:t>
            </a:r>
            <a:r>
              <a:rPr kumimoji="1" lang="en-US" altLang="zh-CN" sz="2000" b="1" baseline="-25000" dirty="0" err="1">
                <a:latin typeface="Times New Roman" panose="02020603050405020304" pitchFamily="18" charset="0"/>
              </a:rPr>
              <a:t>i</a:t>
            </a:r>
            <a:r>
              <a:rPr kumimoji="1" lang="en-US" altLang="zh-CN" sz="2000" b="1" dirty="0">
                <a:latin typeface="Times New Roman" panose="02020603050405020304" pitchFamily="18" charset="0"/>
              </a:rPr>
              <a:t>,  C</a:t>
            </a:r>
            <a:r>
              <a:rPr kumimoji="1" lang="en-US" altLang="zh-CN" sz="2000" b="1" baseline="-25000" dirty="0">
                <a:latin typeface="Times New Roman" panose="02020603050405020304" pitchFamily="18" charset="0"/>
              </a:rPr>
              <a:t>i</a:t>
            </a:r>
            <a:r>
              <a:rPr kumimoji="1" lang="en-US" altLang="zh-CN" sz="2000" b="1" dirty="0">
                <a:latin typeface="Times New Roman" panose="02020603050405020304" pitchFamily="18" charset="0"/>
              </a:rPr>
              <a:t>→C</a:t>
            </a:r>
            <a:r>
              <a:rPr kumimoji="1" lang="en-US" altLang="zh-CN" sz="2000" b="1" baseline="-25000" dirty="0">
                <a:latin typeface="Times New Roman" panose="02020603050405020304" pitchFamily="18" charset="0"/>
              </a:rPr>
              <a:t>i+1</a:t>
            </a:r>
            <a:r>
              <a:rPr kumimoji="1" lang="zh-CN" altLang="en-US" sz="2000" b="1" dirty="0">
                <a:latin typeface="Times New Roman" panose="02020603050405020304" pitchFamily="18" charset="0"/>
              </a:rPr>
              <a:t>，</a:t>
            </a:r>
            <a:r>
              <a:rPr kumimoji="1" lang="en-US" altLang="zh-CN" sz="2000" b="1" dirty="0">
                <a:latin typeface="Times New Roman" panose="02020603050405020304" pitchFamily="18" charset="0"/>
              </a:rPr>
              <a:t>P</a:t>
            </a:r>
            <a:r>
              <a:rPr kumimoji="1" lang="en-US" altLang="zh-CN" sz="2000" b="1" baseline="-25000" dirty="0">
                <a:latin typeface="Times New Roman" panose="02020603050405020304" pitchFamily="18" charset="0"/>
              </a:rPr>
              <a:t>i</a:t>
            </a:r>
            <a:r>
              <a:rPr kumimoji="1" lang="en-US" altLang="zh-CN" sz="2000" b="1" dirty="0">
                <a:latin typeface="Times New Roman" panose="02020603050405020304" pitchFamily="18" charset="0"/>
              </a:rPr>
              <a:t>→P</a:t>
            </a:r>
            <a:r>
              <a:rPr kumimoji="1" lang="en-US" altLang="zh-CN" sz="2000" b="1" baseline="-25000" dirty="0">
                <a:latin typeface="Times New Roman" panose="02020603050405020304" pitchFamily="18" charset="0"/>
              </a:rPr>
              <a:t>i+1</a:t>
            </a:r>
          </a:p>
          <a:p>
            <a:pPr algn="just" eaLnBrk="1" hangingPunct="1">
              <a:spcBef>
                <a:spcPct val="0"/>
              </a:spcBef>
              <a:buClrTx/>
              <a:buSzTx/>
              <a:buFontTx/>
              <a:buNone/>
            </a:pPr>
            <a:r>
              <a:rPr kumimoji="1" lang="en-US" altLang="zh-CN" sz="2000" b="1" dirty="0">
                <a:solidFill>
                  <a:srgbClr val="FF0000"/>
                </a:solidFill>
                <a:latin typeface="Times New Roman" panose="02020603050405020304" pitchFamily="18" charset="0"/>
              </a:rPr>
              <a:t>I</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和</a:t>
            </a:r>
            <a:r>
              <a:rPr kumimoji="1" lang="en-US" altLang="zh-CN" sz="2000" b="1" dirty="0">
                <a:solidFill>
                  <a:srgbClr val="FF0000"/>
                </a:solidFill>
                <a:latin typeface="Times New Roman" panose="02020603050405020304" pitchFamily="18" charset="0"/>
              </a:rPr>
              <a:t>C</a:t>
            </a:r>
            <a:r>
              <a:rPr kumimoji="1" lang="en-US" altLang="zh-CN" sz="2000" b="1" baseline="-25000" dirty="0">
                <a:solidFill>
                  <a:srgbClr val="FF0000"/>
                </a:solidFill>
                <a:latin typeface="Times New Roman" panose="02020603050405020304" pitchFamily="18" charset="0"/>
              </a:rPr>
              <a:t>i</a:t>
            </a:r>
            <a:r>
              <a:rPr kumimoji="1" lang="zh-CN" altLang="en-US" sz="2000" b="1" dirty="0">
                <a:solidFill>
                  <a:srgbClr val="FF0000"/>
                </a:solidFill>
                <a:latin typeface="Times New Roman" panose="02020603050405020304" pitchFamily="18" charset="0"/>
              </a:rPr>
              <a:t>及</a:t>
            </a:r>
            <a:r>
              <a:rPr kumimoji="1" lang="en-US" altLang="zh-CN" sz="2000" b="1" dirty="0">
                <a:solidFill>
                  <a:srgbClr val="FF0000"/>
                </a:solidFill>
                <a:latin typeface="Times New Roman" panose="02020603050405020304" pitchFamily="18" charset="0"/>
              </a:rPr>
              <a:t>P</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是重迭的，亦即在</a:t>
            </a:r>
            <a:r>
              <a:rPr kumimoji="1" lang="en-US" altLang="zh-CN" sz="2000" b="1" dirty="0">
                <a:solidFill>
                  <a:srgbClr val="FF0000"/>
                </a:solidFill>
                <a:latin typeface="Times New Roman" panose="02020603050405020304" pitchFamily="18" charset="0"/>
              </a:rPr>
              <a:t>I</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和</a:t>
            </a:r>
            <a:r>
              <a:rPr kumimoji="1" lang="en-US" altLang="zh-CN" sz="2000" b="1" dirty="0">
                <a:solidFill>
                  <a:srgbClr val="FF0000"/>
                </a:solidFill>
                <a:latin typeface="Times New Roman" panose="02020603050405020304" pitchFamily="18" charset="0"/>
              </a:rPr>
              <a:t>C</a:t>
            </a:r>
            <a:r>
              <a:rPr kumimoji="1" lang="en-US" altLang="zh-CN" sz="2000" b="1" baseline="-25000" dirty="0">
                <a:solidFill>
                  <a:srgbClr val="FF0000"/>
                </a:solidFill>
                <a:latin typeface="Times New Roman" panose="02020603050405020304" pitchFamily="18" charset="0"/>
              </a:rPr>
              <a:t>i</a:t>
            </a:r>
            <a:r>
              <a:rPr kumimoji="1" lang="zh-CN" altLang="en-US" sz="2000" b="1" dirty="0">
                <a:solidFill>
                  <a:srgbClr val="FF0000"/>
                </a:solidFill>
                <a:latin typeface="Times New Roman" panose="02020603050405020304" pitchFamily="18" charset="0"/>
              </a:rPr>
              <a:t>以及</a:t>
            </a:r>
            <a:r>
              <a:rPr kumimoji="1" lang="en-US" altLang="zh-CN" sz="2000" b="1" dirty="0">
                <a:solidFill>
                  <a:srgbClr val="FF0000"/>
                </a:solidFill>
                <a:latin typeface="Times New Roman" panose="02020603050405020304" pitchFamily="18" charset="0"/>
              </a:rPr>
              <a:t>P</a:t>
            </a:r>
            <a:r>
              <a:rPr kumimoji="1" lang="en-US" altLang="zh-CN" sz="2000" b="1" baseline="-25000" dirty="0">
                <a:solidFill>
                  <a:srgbClr val="FF0000"/>
                </a:solidFill>
                <a:latin typeface="Times New Roman" panose="02020603050405020304" pitchFamily="18" charset="0"/>
              </a:rPr>
              <a:t>i-1</a:t>
            </a:r>
            <a:r>
              <a:rPr kumimoji="1" lang="zh-CN" altLang="en-US" sz="2000" b="1" dirty="0">
                <a:solidFill>
                  <a:srgbClr val="FF0000"/>
                </a:solidFill>
                <a:latin typeface="Times New Roman" panose="02020603050405020304" pitchFamily="18" charset="0"/>
              </a:rPr>
              <a:t>之间，可以并发执行</a:t>
            </a:r>
            <a:r>
              <a:rPr kumimoji="1" lang="zh-CN" altLang="en-US" sz="2000" b="1" dirty="0">
                <a:latin typeface="Times New Roman" panose="02020603050405020304" pitchFamily="18" charset="0"/>
              </a:rPr>
              <a:t>。 </a:t>
            </a:r>
            <a:endParaRPr kumimoji="1" lang="zh-CN" altLang="en-US" sz="2000" dirty="0">
              <a:latin typeface="Times New Roman" panose="02020603050405020304" pitchFamily="18" charset="0"/>
              <a:cs typeface="Times New Roman" panose="02020603050405020304" pitchFamily="18" charset="0"/>
            </a:endParaRPr>
          </a:p>
        </p:txBody>
      </p:sp>
      <p:sp>
        <p:nvSpPr>
          <p:cNvPr id="6" name="Text Box 6">
            <a:extLst>
              <a:ext uri="{FF2B5EF4-FFF2-40B4-BE49-F238E27FC236}">
                <a16:creationId xmlns:a16="http://schemas.microsoft.com/office/drawing/2014/main" id="{901AB093-19ED-43F7-A03C-49FC31112D0C}"/>
              </a:ext>
            </a:extLst>
          </p:cNvPr>
          <p:cNvSpPr txBox="1">
            <a:spLocks noChangeArrowheads="1"/>
          </p:cNvSpPr>
          <p:nvPr/>
        </p:nvSpPr>
        <p:spPr bwMode="auto">
          <a:xfrm>
            <a:off x="609600" y="1935294"/>
            <a:ext cx="7924800" cy="45720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defRPr/>
            </a:pPr>
            <a:r>
              <a:rPr lang="zh-CN" altLang="en-US" sz="2400" b="1" dirty="0">
                <a:solidFill>
                  <a:srgbClr val="0066FF"/>
                </a:solidFill>
                <a:latin typeface="Arial" charset="0"/>
                <a:ea typeface="宋体" charset="-122"/>
              </a:rPr>
              <a:t>一个作业由输入操作、计算操作、打印操作组成。</a:t>
            </a:r>
          </a:p>
        </p:txBody>
      </p:sp>
      <p:sp>
        <p:nvSpPr>
          <p:cNvPr id="7" name="Oval 6">
            <a:extLst>
              <a:ext uri="{FF2B5EF4-FFF2-40B4-BE49-F238E27FC236}">
                <a16:creationId xmlns:a16="http://schemas.microsoft.com/office/drawing/2014/main" id="{22887CCA-8B7C-43D1-A848-46386840F032}"/>
              </a:ext>
            </a:extLst>
          </p:cNvPr>
          <p:cNvSpPr>
            <a:spLocks noChangeArrowheads="1"/>
          </p:cNvSpPr>
          <p:nvPr/>
        </p:nvSpPr>
        <p:spPr bwMode="auto">
          <a:xfrm>
            <a:off x="311150" y="2787782"/>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I1</a:t>
            </a:r>
          </a:p>
        </p:txBody>
      </p:sp>
      <p:sp>
        <p:nvSpPr>
          <p:cNvPr id="8" name="Oval 8">
            <a:extLst>
              <a:ext uri="{FF2B5EF4-FFF2-40B4-BE49-F238E27FC236}">
                <a16:creationId xmlns:a16="http://schemas.microsoft.com/office/drawing/2014/main" id="{D1257ED3-D1A8-473D-90AD-136FE5DCA539}"/>
              </a:ext>
            </a:extLst>
          </p:cNvPr>
          <p:cNvSpPr>
            <a:spLocks noChangeArrowheads="1"/>
          </p:cNvSpPr>
          <p:nvPr/>
        </p:nvSpPr>
        <p:spPr bwMode="auto">
          <a:xfrm>
            <a:off x="1751013" y="2787782"/>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I2</a:t>
            </a:r>
          </a:p>
        </p:txBody>
      </p:sp>
      <p:sp>
        <p:nvSpPr>
          <p:cNvPr id="9" name="Oval 9">
            <a:extLst>
              <a:ext uri="{FF2B5EF4-FFF2-40B4-BE49-F238E27FC236}">
                <a16:creationId xmlns:a16="http://schemas.microsoft.com/office/drawing/2014/main" id="{FF079E6A-DA2D-4A77-BBD4-F766E487C548}"/>
              </a:ext>
            </a:extLst>
          </p:cNvPr>
          <p:cNvSpPr>
            <a:spLocks noChangeArrowheads="1"/>
          </p:cNvSpPr>
          <p:nvPr/>
        </p:nvSpPr>
        <p:spPr bwMode="auto">
          <a:xfrm>
            <a:off x="3119438" y="2787782"/>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I3</a:t>
            </a:r>
          </a:p>
        </p:txBody>
      </p:sp>
      <p:sp>
        <p:nvSpPr>
          <p:cNvPr id="10" name="Oval 10">
            <a:extLst>
              <a:ext uri="{FF2B5EF4-FFF2-40B4-BE49-F238E27FC236}">
                <a16:creationId xmlns:a16="http://schemas.microsoft.com/office/drawing/2014/main" id="{C5B91EAF-5F35-45CF-8A87-7DB5C30A896D}"/>
              </a:ext>
            </a:extLst>
          </p:cNvPr>
          <p:cNvSpPr>
            <a:spLocks noChangeArrowheads="1"/>
          </p:cNvSpPr>
          <p:nvPr/>
        </p:nvSpPr>
        <p:spPr bwMode="auto">
          <a:xfrm>
            <a:off x="4632325" y="2787782"/>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I4</a:t>
            </a:r>
          </a:p>
        </p:txBody>
      </p:sp>
      <p:sp>
        <p:nvSpPr>
          <p:cNvPr id="11" name="Line 11">
            <a:extLst>
              <a:ext uri="{FF2B5EF4-FFF2-40B4-BE49-F238E27FC236}">
                <a16:creationId xmlns:a16="http://schemas.microsoft.com/office/drawing/2014/main" id="{3B6D9B19-4F28-4817-B5DF-347B31239F0B}"/>
              </a:ext>
            </a:extLst>
          </p:cNvPr>
          <p:cNvSpPr>
            <a:spLocks noChangeShapeType="1"/>
          </p:cNvSpPr>
          <p:nvPr/>
        </p:nvSpPr>
        <p:spPr bwMode="auto">
          <a:xfrm>
            <a:off x="887413" y="3003682"/>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2">
            <a:extLst>
              <a:ext uri="{FF2B5EF4-FFF2-40B4-BE49-F238E27FC236}">
                <a16:creationId xmlns:a16="http://schemas.microsoft.com/office/drawing/2014/main" id="{6F9C71EE-371E-49B0-8BFD-FBBAC607E28B}"/>
              </a:ext>
            </a:extLst>
          </p:cNvPr>
          <p:cNvSpPr>
            <a:spLocks noChangeShapeType="1"/>
          </p:cNvSpPr>
          <p:nvPr/>
        </p:nvSpPr>
        <p:spPr bwMode="auto">
          <a:xfrm>
            <a:off x="2327275" y="3003682"/>
            <a:ext cx="79216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3">
            <a:extLst>
              <a:ext uri="{FF2B5EF4-FFF2-40B4-BE49-F238E27FC236}">
                <a16:creationId xmlns:a16="http://schemas.microsoft.com/office/drawing/2014/main" id="{4CAD02EC-FE46-4D05-87D0-EE42BA5DE5CE}"/>
              </a:ext>
            </a:extLst>
          </p:cNvPr>
          <p:cNvSpPr>
            <a:spLocks noChangeShapeType="1"/>
          </p:cNvSpPr>
          <p:nvPr/>
        </p:nvSpPr>
        <p:spPr bwMode="auto">
          <a:xfrm>
            <a:off x="3695700" y="3003682"/>
            <a:ext cx="9366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4">
            <a:extLst>
              <a:ext uri="{FF2B5EF4-FFF2-40B4-BE49-F238E27FC236}">
                <a16:creationId xmlns:a16="http://schemas.microsoft.com/office/drawing/2014/main" id="{D0B9C03B-B0F4-4CC1-B497-BAB174355442}"/>
              </a:ext>
            </a:extLst>
          </p:cNvPr>
          <p:cNvSpPr>
            <a:spLocks noChangeShapeType="1"/>
          </p:cNvSpPr>
          <p:nvPr/>
        </p:nvSpPr>
        <p:spPr bwMode="auto">
          <a:xfrm>
            <a:off x="5208588" y="3003682"/>
            <a:ext cx="6477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Oval 15">
            <a:extLst>
              <a:ext uri="{FF2B5EF4-FFF2-40B4-BE49-F238E27FC236}">
                <a16:creationId xmlns:a16="http://schemas.microsoft.com/office/drawing/2014/main" id="{2300EE34-7004-4EAD-833B-D31D81A83FE2}"/>
              </a:ext>
            </a:extLst>
          </p:cNvPr>
          <p:cNvSpPr>
            <a:spLocks noChangeArrowheads="1"/>
          </p:cNvSpPr>
          <p:nvPr/>
        </p:nvSpPr>
        <p:spPr bwMode="auto">
          <a:xfrm>
            <a:off x="1751013" y="3940307"/>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C1</a:t>
            </a:r>
          </a:p>
        </p:txBody>
      </p:sp>
      <p:sp>
        <p:nvSpPr>
          <p:cNvPr id="16" name="Oval 16">
            <a:extLst>
              <a:ext uri="{FF2B5EF4-FFF2-40B4-BE49-F238E27FC236}">
                <a16:creationId xmlns:a16="http://schemas.microsoft.com/office/drawing/2014/main" id="{1AB086BB-ADB9-4FF0-B96B-DB5D81DE8649}"/>
              </a:ext>
            </a:extLst>
          </p:cNvPr>
          <p:cNvSpPr>
            <a:spLocks noChangeArrowheads="1"/>
          </p:cNvSpPr>
          <p:nvPr/>
        </p:nvSpPr>
        <p:spPr bwMode="auto">
          <a:xfrm>
            <a:off x="3190875" y="3940307"/>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C2</a:t>
            </a:r>
          </a:p>
        </p:txBody>
      </p:sp>
      <p:sp>
        <p:nvSpPr>
          <p:cNvPr id="17" name="Oval 17">
            <a:extLst>
              <a:ext uri="{FF2B5EF4-FFF2-40B4-BE49-F238E27FC236}">
                <a16:creationId xmlns:a16="http://schemas.microsoft.com/office/drawing/2014/main" id="{11C98F5F-69A8-4574-88DF-5E56B6FBA427}"/>
              </a:ext>
            </a:extLst>
          </p:cNvPr>
          <p:cNvSpPr>
            <a:spLocks noChangeArrowheads="1"/>
          </p:cNvSpPr>
          <p:nvPr/>
        </p:nvSpPr>
        <p:spPr bwMode="auto">
          <a:xfrm>
            <a:off x="4559300" y="3940307"/>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C3</a:t>
            </a:r>
          </a:p>
        </p:txBody>
      </p:sp>
      <p:sp>
        <p:nvSpPr>
          <p:cNvPr id="18" name="Oval 18">
            <a:extLst>
              <a:ext uri="{FF2B5EF4-FFF2-40B4-BE49-F238E27FC236}">
                <a16:creationId xmlns:a16="http://schemas.microsoft.com/office/drawing/2014/main" id="{4BA7960D-B212-4AD9-AE8F-484725EAC90A}"/>
              </a:ext>
            </a:extLst>
          </p:cNvPr>
          <p:cNvSpPr>
            <a:spLocks noChangeArrowheads="1"/>
          </p:cNvSpPr>
          <p:nvPr/>
        </p:nvSpPr>
        <p:spPr bwMode="auto">
          <a:xfrm>
            <a:off x="6072188" y="3940307"/>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C4</a:t>
            </a:r>
          </a:p>
        </p:txBody>
      </p:sp>
      <p:sp>
        <p:nvSpPr>
          <p:cNvPr id="19" name="Line 19">
            <a:extLst>
              <a:ext uri="{FF2B5EF4-FFF2-40B4-BE49-F238E27FC236}">
                <a16:creationId xmlns:a16="http://schemas.microsoft.com/office/drawing/2014/main" id="{4A8C8D0F-DA93-4120-A80E-9C38A7BD2287}"/>
              </a:ext>
            </a:extLst>
          </p:cNvPr>
          <p:cNvSpPr>
            <a:spLocks noChangeShapeType="1"/>
          </p:cNvSpPr>
          <p:nvPr/>
        </p:nvSpPr>
        <p:spPr bwMode="auto">
          <a:xfrm>
            <a:off x="2327275" y="4156207"/>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20">
            <a:extLst>
              <a:ext uri="{FF2B5EF4-FFF2-40B4-BE49-F238E27FC236}">
                <a16:creationId xmlns:a16="http://schemas.microsoft.com/office/drawing/2014/main" id="{0CAC4822-506B-4E01-9111-75E0AE4E3B9E}"/>
              </a:ext>
            </a:extLst>
          </p:cNvPr>
          <p:cNvSpPr>
            <a:spLocks noChangeShapeType="1"/>
          </p:cNvSpPr>
          <p:nvPr/>
        </p:nvSpPr>
        <p:spPr bwMode="auto">
          <a:xfrm>
            <a:off x="3767138" y="4156207"/>
            <a:ext cx="79216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21">
            <a:extLst>
              <a:ext uri="{FF2B5EF4-FFF2-40B4-BE49-F238E27FC236}">
                <a16:creationId xmlns:a16="http://schemas.microsoft.com/office/drawing/2014/main" id="{856C474E-A1C6-4B53-93D3-1C60FAF039E8}"/>
              </a:ext>
            </a:extLst>
          </p:cNvPr>
          <p:cNvSpPr>
            <a:spLocks noChangeShapeType="1"/>
          </p:cNvSpPr>
          <p:nvPr/>
        </p:nvSpPr>
        <p:spPr bwMode="auto">
          <a:xfrm>
            <a:off x="5135563" y="4156207"/>
            <a:ext cx="9366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2">
            <a:extLst>
              <a:ext uri="{FF2B5EF4-FFF2-40B4-BE49-F238E27FC236}">
                <a16:creationId xmlns:a16="http://schemas.microsoft.com/office/drawing/2014/main" id="{D216374F-9409-4D9C-B9EA-46C9FB7BC789}"/>
              </a:ext>
            </a:extLst>
          </p:cNvPr>
          <p:cNvSpPr>
            <a:spLocks noChangeShapeType="1"/>
          </p:cNvSpPr>
          <p:nvPr/>
        </p:nvSpPr>
        <p:spPr bwMode="auto">
          <a:xfrm>
            <a:off x="6648450" y="4156207"/>
            <a:ext cx="6477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Oval 23">
            <a:extLst>
              <a:ext uri="{FF2B5EF4-FFF2-40B4-BE49-F238E27FC236}">
                <a16:creationId xmlns:a16="http://schemas.microsoft.com/office/drawing/2014/main" id="{6F593A59-1732-44F8-9F9E-508108F63DE5}"/>
              </a:ext>
            </a:extLst>
          </p:cNvPr>
          <p:cNvSpPr>
            <a:spLocks noChangeArrowheads="1"/>
          </p:cNvSpPr>
          <p:nvPr/>
        </p:nvSpPr>
        <p:spPr bwMode="auto">
          <a:xfrm>
            <a:off x="3309938" y="5164269"/>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P1</a:t>
            </a:r>
          </a:p>
        </p:txBody>
      </p:sp>
      <p:sp>
        <p:nvSpPr>
          <p:cNvPr id="24" name="Oval 24">
            <a:extLst>
              <a:ext uri="{FF2B5EF4-FFF2-40B4-BE49-F238E27FC236}">
                <a16:creationId xmlns:a16="http://schemas.microsoft.com/office/drawing/2014/main" id="{228FCEB3-147D-4E32-97DE-E4182D2C7FC3}"/>
              </a:ext>
            </a:extLst>
          </p:cNvPr>
          <p:cNvSpPr>
            <a:spLocks noChangeArrowheads="1"/>
          </p:cNvSpPr>
          <p:nvPr/>
        </p:nvSpPr>
        <p:spPr bwMode="auto">
          <a:xfrm>
            <a:off x="4810125" y="5164269"/>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P2</a:t>
            </a:r>
          </a:p>
        </p:txBody>
      </p:sp>
      <p:sp>
        <p:nvSpPr>
          <p:cNvPr id="25" name="Oval 25">
            <a:extLst>
              <a:ext uri="{FF2B5EF4-FFF2-40B4-BE49-F238E27FC236}">
                <a16:creationId xmlns:a16="http://schemas.microsoft.com/office/drawing/2014/main" id="{3552D330-0AB6-4124-AA33-66324B5A0D63}"/>
              </a:ext>
            </a:extLst>
          </p:cNvPr>
          <p:cNvSpPr>
            <a:spLocks noChangeArrowheads="1"/>
          </p:cNvSpPr>
          <p:nvPr/>
        </p:nvSpPr>
        <p:spPr bwMode="auto">
          <a:xfrm>
            <a:off x="6178550" y="5164269"/>
            <a:ext cx="576263"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P3</a:t>
            </a:r>
          </a:p>
        </p:txBody>
      </p:sp>
      <p:sp>
        <p:nvSpPr>
          <p:cNvPr id="26" name="Oval 26">
            <a:extLst>
              <a:ext uri="{FF2B5EF4-FFF2-40B4-BE49-F238E27FC236}">
                <a16:creationId xmlns:a16="http://schemas.microsoft.com/office/drawing/2014/main" id="{4DA40612-EB4B-46BC-9E0B-76EBB09B8A5A}"/>
              </a:ext>
            </a:extLst>
          </p:cNvPr>
          <p:cNvSpPr>
            <a:spLocks noChangeArrowheads="1"/>
          </p:cNvSpPr>
          <p:nvPr/>
        </p:nvSpPr>
        <p:spPr bwMode="auto">
          <a:xfrm>
            <a:off x="7691438" y="5164269"/>
            <a:ext cx="576262" cy="504825"/>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Times New Roman" panose="02020603050405020304" pitchFamily="18" charset="0"/>
                <a:cs typeface="Times New Roman" panose="02020603050405020304" pitchFamily="18" charset="0"/>
              </a:rPr>
              <a:t>P4</a:t>
            </a:r>
          </a:p>
        </p:txBody>
      </p:sp>
      <p:sp>
        <p:nvSpPr>
          <p:cNvPr id="27" name="Line 27">
            <a:extLst>
              <a:ext uri="{FF2B5EF4-FFF2-40B4-BE49-F238E27FC236}">
                <a16:creationId xmlns:a16="http://schemas.microsoft.com/office/drawing/2014/main" id="{53AAE094-90F2-49E9-856A-D85407EC95DF}"/>
              </a:ext>
            </a:extLst>
          </p:cNvPr>
          <p:cNvSpPr>
            <a:spLocks noChangeShapeType="1"/>
          </p:cNvSpPr>
          <p:nvPr/>
        </p:nvSpPr>
        <p:spPr bwMode="auto">
          <a:xfrm>
            <a:off x="3946525" y="5380169"/>
            <a:ext cx="863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28">
            <a:extLst>
              <a:ext uri="{FF2B5EF4-FFF2-40B4-BE49-F238E27FC236}">
                <a16:creationId xmlns:a16="http://schemas.microsoft.com/office/drawing/2014/main" id="{AFC92A8C-CBE5-413F-A720-90E51910E8F7}"/>
              </a:ext>
            </a:extLst>
          </p:cNvPr>
          <p:cNvSpPr>
            <a:spLocks noChangeShapeType="1"/>
          </p:cNvSpPr>
          <p:nvPr/>
        </p:nvSpPr>
        <p:spPr bwMode="auto">
          <a:xfrm>
            <a:off x="5386388" y="5380169"/>
            <a:ext cx="79216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29">
            <a:extLst>
              <a:ext uri="{FF2B5EF4-FFF2-40B4-BE49-F238E27FC236}">
                <a16:creationId xmlns:a16="http://schemas.microsoft.com/office/drawing/2014/main" id="{BA6BDD28-D399-4E3E-9488-D28F942B1990}"/>
              </a:ext>
            </a:extLst>
          </p:cNvPr>
          <p:cNvSpPr>
            <a:spLocks noChangeShapeType="1"/>
          </p:cNvSpPr>
          <p:nvPr/>
        </p:nvSpPr>
        <p:spPr bwMode="auto">
          <a:xfrm>
            <a:off x="6754813" y="5380169"/>
            <a:ext cx="9366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30">
            <a:extLst>
              <a:ext uri="{FF2B5EF4-FFF2-40B4-BE49-F238E27FC236}">
                <a16:creationId xmlns:a16="http://schemas.microsoft.com/office/drawing/2014/main" id="{C2872A8C-2405-41F1-B1CD-2EBBED135D57}"/>
              </a:ext>
            </a:extLst>
          </p:cNvPr>
          <p:cNvSpPr>
            <a:spLocks noChangeShapeType="1"/>
          </p:cNvSpPr>
          <p:nvPr/>
        </p:nvSpPr>
        <p:spPr bwMode="auto">
          <a:xfrm>
            <a:off x="8267700" y="5380169"/>
            <a:ext cx="6477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31">
            <a:extLst>
              <a:ext uri="{FF2B5EF4-FFF2-40B4-BE49-F238E27FC236}">
                <a16:creationId xmlns:a16="http://schemas.microsoft.com/office/drawing/2014/main" id="{6FD128AB-69C0-444E-AAD6-D8EAE739CEC7}"/>
              </a:ext>
            </a:extLst>
          </p:cNvPr>
          <p:cNvSpPr>
            <a:spLocks noChangeShapeType="1"/>
          </p:cNvSpPr>
          <p:nvPr/>
        </p:nvSpPr>
        <p:spPr bwMode="auto">
          <a:xfrm>
            <a:off x="815975" y="3219582"/>
            <a:ext cx="1008063"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32">
            <a:extLst>
              <a:ext uri="{FF2B5EF4-FFF2-40B4-BE49-F238E27FC236}">
                <a16:creationId xmlns:a16="http://schemas.microsoft.com/office/drawing/2014/main" id="{2908F877-5CD7-4CAD-BBE3-726988BB70AA}"/>
              </a:ext>
            </a:extLst>
          </p:cNvPr>
          <p:cNvSpPr>
            <a:spLocks noChangeShapeType="1"/>
          </p:cNvSpPr>
          <p:nvPr/>
        </p:nvSpPr>
        <p:spPr bwMode="auto">
          <a:xfrm>
            <a:off x="2255838" y="4372107"/>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33">
            <a:extLst>
              <a:ext uri="{FF2B5EF4-FFF2-40B4-BE49-F238E27FC236}">
                <a16:creationId xmlns:a16="http://schemas.microsoft.com/office/drawing/2014/main" id="{C465A4A4-D00B-4863-A307-22742427871A}"/>
              </a:ext>
            </a:extLst>
          </p:cNvPr>
          <p:cNvSpPr>
            <a:spLocks noChangeShapeType="1"/>
          </p:cNvSpPr>
          <p:nvPr/>
        </p:nvSpPr>
        <p:spPr bwMode="auto">
          <a:xfrm>
            <a:off x="2184400" y="3291019"/>
            <a:ext cx="1008063"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34">
            <a:extLst>
              <a:ext uri="{FF2B5EF4-FFF2-40B4-BE49-F238E27FC236}">
                <a16:creationId xmlns:a16="http://schemas.microsoft.com/office/drawing/2014/main" id="{0AFF30E1-CF8B-4C97-9C97-0FF260A8F1B7}"/>
              </a:ext>
            </a:extLst>
          </p:cNvPr>
          <p:cNvSpPr>
            <a:spLocks noChangeShapeType="1"/>
          </p:cNvSpPr>
          <p:nvPr/>
        </p:nvSpPr>
        <p:spPr bwMode="auto">
          <a:xfrm>
            <a:off x="3624263" y="4443544"/>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35">
            <a:extLst>
              <a:ext uri="{FF2B5EF4-FFF2-40B4-BE49-F238E27FC236}">
                <a16:creationId xmlns:a16="http://schemas.microsoft.com/office/drawing/2014/main" id="{C409EF34-72A2-49E2-970E-0DECB45CF320}"/>
              </a:ext>
            </a:extLst>
          </p:cNvPr>
          <p:cNvSpPr>
            <a:spLocks noChangeShapeType="1"/>
          </p:cNvSpPr>
          <p:nvPr/>
        </p:nvSpPr>
        <p:spPr bwMode="auto">
          <a:xfrm>
            <a:off x="3624263" y="3219582"/>
            <a:ext cx="1008062"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36">
            <a:extLst>
              <a:ext uri="{FF2B5EF4-FFF2-40B4-BE49-F238E27FC236}">
                <a16:creationId xmlns:a16="http://schemas.microsoft.com/office/drawing/2014/main" id="{8E735524-53DB-427A-A4A1-3E13D17DA6EB}"/>
              </a:ext>
            </a:extLst>
          </p:cNvPr>
          <p:cNvSpPr>
            <a:spLocks noChangeShapeType="1"/>
          </p:cNvSpPr>
          <p:nvPr/>
        </p:nvSpPr>
        <p:spPr bwMode="auto">
          <a:xfrm>
            <a:off x="5064125" y="4372107"/>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39">
            <a:extLst>
              <a:ext uri="{FF2B5EF4-FFF2-40B4-BE49-F238E27FC236}">
                <a16:creationId xmlns:a16="http://schemas.microsoft.com/office/drawing/2014/main" id="{D5754320-5519-4CD5-AFCA-1B6C8340D596}"/>
              </a:ext>
            </a:extLst>
          </p:cNvPr>
          <p:cNvSpPr>
            <a:spLocks noChangeShapeType="1"/>
          </p:cNvSpPr>
          <p:nvPr/>
        </p:nvSpPr>
        <p:spPr bwMode="auto">
          <a:xfrm>
            <a:off x="5064125" y="3219582"/>
            <a:ext cx="1008063" cy="7207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40">
            <a:extLst>
              <a:ext uri="{FF2B5EF4-FFF2-40B4-BE49-F238E27FC236}">
                <a16:creationId xmlns:a16="http://schemas.microsoft.com/office/drawing/2014/main" id="{EF9D6138-D159-4C3A-BFBA-4C70F454E457}"/>
              </a:ext>
            </a:extLst>
          </p:cNvPr>
          <p:cNvSpPr>
            <a:spLocks noChangeShapeType="1"/>
          </p:cNvSpPr>
          <p:nvPr/>
        </p:nvSpPr>
        <p:spPr bwMode="auto">
          <a:xfrm>
            <a:off x="6503988" y="4372107"/>
            <a:ext cx="1152525" cy="863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81366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A7B38BC6-CCD3-48A4-97C3-CF4E88B2A026}"/>
              </a:ext>
            </a:extLst>
          </p:cNvPr>
          <p:cNvSpPr txBox="1">
            <a:spLocks noChangeArrowheads="1"/>
          </p:cNvSpPr>
          <p:nvPr/>
        </p:nvSpPr>
        <p:spPr bwMode="auto">
          <a:xfrm>
            <a:off x="381000" y="990600"/>
            <a:ext cx="80772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ClrTx/>
              <a:buSzTx/>
              <a:buFontTx/>
              <a:buNone/>
            </a:pPr>
            <a:r>
              <a:rPr kumimoji="1" lang="zh-CN" altLang="en-US" sz="2800" b="1" dirty="0">
                <a:latin typeface="+mj-ea"/>
                <a:ea typeface="+mj-ea"/>
              </a:rPr>
              <a:t>对于具有下述四条语句的程序段</a:t>
            </a:r>
            <a:r>
              <a:rPr kumimoji="1" lang="zh-CN" altLang="en-US" sz="2400" b="1" dirty="0">
                <a:latin typeface="Times New Roman" panose="02020603050405020304" pitchFamily="18" charset="0"/>
              </a:rPr>
              <a:t>：</a:t>
            </a:r>
          </a:p>
          <a:p>
            <a:pPr algn="just" eaLnBrk="1" hangingPunct="1">
              <a:lnSpc>
                <a:spcPct val="150000"/>
              </a:lnSpc>
              <a:spcBef>
                <a:spcPct val="50000"/>
              </a:spcBef>
              <a:buClrTx/>
              <a:buSzTx/>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S</a:t>
            </a:r>
            <a:r>
              <a:rPr kumimoji="1" lang="en-US" altLang="zh-CN" sz="2400" b="1" baseline="-25000" dirty="0">
                <a:latin typeface="Times New Roman" panose="02020603050405020304" pitchFamily="18" charset="0"/>
              </a:rPr>
              <a:t>1</a:t>
            </a:r>
            <a:r>
              <a:rPr kumimoji="1" lang="en-US" altLang="zh-CN" sz="2400" b="1" dirty="0">
                <a:latin typeface="Times New Roman" panose="02020603050405020304" pitchFamily="18" charset="0"/>
              </a:rPr>
              <a:t>: a∶=x+2</a:t>
            </a:r>
          </a:p>
          <a:p>
            <a:pPr algn="just" eaLnBrk="1" hangingPunct="1">
              <a:lnSpc>
                <a:spcPct val="150000"/>
              </a:lnSpc>
              <a:spcBef>
                <a:spcPct val="50000"/>
              </a:spcBef>
              <a:buClrTx/>
              <a:buSzTx/>
              <a:buFontTx/>
              <a:buNone/>
            </a:pPr>
            <a:r>
              <a:rPr kumimoji="1" lang="en-US" altLang="zh-CN" sz="2400" b="1" dirty="0">
                <a:latin typeface="Times New Roman" panose="02020603050405020304" pitchFamily="18" charset="0"/>
              </a:rPr>
              <a:t>         S</a:t>
            </a:r>
            <a:r>
              <a:rPr kumimoji="1" lang="en-US" altLang="zh-CN" sz="2400" b="1" baseline="-25000" dirty="0">
                <a:latin typeface="Times New Roman" panose="02020603050405020304" pitchFamily="18" charset="0"/>
              </a:rPr>
              <a:t>2</a:t>
            </a:r>
            <a:r>
              <a:rPr kumimoji="1" lang="en-US" altLang="zh-CN" sz="2400" b="1" dirty="0">
                <a:latin typeface="Times New Roman" panose="02020603050405020304" pitchFamily="18" charset="0"/>
              </a:rPr>
              <a:t>: b∶=y+4</a:t>
            </a:r>
          </a:p>
          <a:p>
            <a:pPr algn="just" eaLnBrk="1" hangingPunct="1">
              <a:lnSpc>
                <a:spcPct val="150000"/>
              </a:lnSpc>
              <a:spcBef>
                <a:spcPct val="50000"/>
              </a:spcBef>
              <a:buClrTx/>
              <a:buSzTx/>
              <a:buFontTx/>
              <a:buNone/>
            </a:pPr>
            <a:r>
              <a:rPr kumimoji="1" lang="en-US" altLang="zh-CN" sz="2400" b="1" dirty="0">
                <a:latin typeface="Times New Roman" panose="02020603050405020304" pitchFamily="18" charset="0"/>
              </a:rPr>
              <a:t>         S</a:t>
            </a:r>
            <a:r>
              <a:rPr kumimoji="1" lang="en-US" altLang="zh-CN" sz="2400" b="1" baseline="-25000" dirty="0">
                <a:latin typeface="Times New Roman" panose="02020603050405020304" pitchFamily="18" charset="0"/>
              </a:rPr>
              <a:t>3</a:t>
            </a:r>
            <a:r>
              <a:rPr kumimoji="1" lang="en-US" altLang="zh-CN" sz="2400" b="1" dirty="0">
                <a:latin typeface="Times New Roman" panose="02020603050405020304" pitchFamily="18" charset="0"/>
              </a:rPr>
              <a:t>: c∶=</a:t>
            </a:r>
            <a:r>
              <a:rPr kumimoji="1" lang="en-US" altLang="zh-CN" sz="2400" b="1" dirty="0" err="1">
                <a:latin typeface="Times New Roman" panose="02020603050405020304" pitchFamily="18" charset="0"/>
              </a:rPr>
              <a:t>a+b</a:t>
            </a:r>
            <a:endParaRPr kumimoji="1" lang="en-US" altLang="zh-CN" sz="2400" b="1" dirty="0">
              <a:latin typeface="Times New Roman" panose="02020603050405020304" pitchFamily="18" charset="0"/>
            </a:endParaRPr>
          </a:p>
          <a:p>
            <a:pPr eaLnBrk="1" hangingPunct="1">
              <a:lnSpc>
                <a:spcPct val="150000"/>
              </a:lnSpc>
              <a:spcBef>
                <a:spcPct val="50000"/>
              </a:spcBef>
              <a:buClrTx/>
              <a:buSzTx/>
              <a:buFontTx/>
              <a:buNone/>
            </a:pPr>
            <a:r>
              <a:rPr kumimoji="1" lang="en-US" altLang="zh-CN" sz="2400" b="1" dirty="0">
                <a:latin typeface="Times New Roman" panose="02020603050405020304" pitchFamily="18" charset="0"/>
              </a:rPr>
              <a:t>         S</a:t>
            </a:r>
            <a:r>
              <a:rPr kumimoji="1" lang="en-US" altLang="zh-CN" sz="2400" b="1" baseline="-25000" dirty="0">
                <a:latin typeface="Times New Roman" panose="02020603050405020304" pitchFamily="18" charset="0"/>
              </a:rPr>
              <a:t>4</a:t>
            </a:r>
            <a:r>
              <a:rPr kumimoji="1" lang="en-US" altLang="zh-CN" sz="2400" b="1" dirty="0">
                <a:latin typeface="Times New Roman" panose="02020603050405020304" pitchFamily="18" charset="0"/>
              </a:rPr>
              <a:t>: d∶=</a:t>
            </a:r>
            <a:r>
              <a:rPr kumimoji="1" lang="en-US" altLang="zh-CN" sz="2400" b="1" dirty="0" err="1">
                <a:latin typeface="Times New Roman" panose="02020603050405020304" pitchFamily="18" charset="0"/>
              </a:rPr>
              <a:t>c+b</a:t>
            </a:r>
            <a:r>
              <a:rPr kumimoji="1" lang="en-US" altLang="zh-CN" sz="2400" b="1" dirty="0">
                <a:latin typeface="Times New Roman" panose="02020603050405020304" pitchFamily="18" charset="0"/>
              </a:rPr>
              <a:t> </a:t>
            </a:r>
          </a:p>
        </p:txBody>
      </p:sp>
      <p:graphicFrame>
        <p:nvGraphicFramePr>
          <p:cNvPr id="11267" name="Object 3">
            <a:extLst>
              <a:ext uri="{FF2B5EF4-FFF2-40B4-BE49-F238E27FC236}">
                <a16:creationId xmlns:a16="http://schemas.microsoft.com/office/drawing/2014/main" id="{2C90C859-7DB6-49DC-96BC-953D3740A8EC}"/>
              </a:ext>
            </a:extLst>
          </p:cNvPr>
          <p:cNvGraphicFramePr>
            <a:graphicFrameLocks noChangeAspect="1"/>
          </p:cNvGraphicFramePr>
          <p:nvPr/>
        </p:nvGraphicFramePr>
        <p:xfrm>
          <a:off x="3276600" y="1828800"/>
          <a:ext cx="5943600" cy="2779713"/>
        </p:xfrm>
        <a:graphic>
          <a:graphicData uri="http://schemas.openxmlformats.org/presentationml/2006/ole">
            <mc:AlternateContent xmlns:mc="http://schemas.openxmlformats.org/markup-compatibility/2006">
              <mc:Choice xmlns:v="urn:schemas-microsoft-com:vml" Requires="v">
                <p:oleObj name="VISIO" r:id="rId2" imgW="1752600" imgH="822960" progId="Visio.Drawing.4">
                  <p:embed/>
                </p:oleObj>
              </mc:Choice>
              <mc:Fallback>
                <p:oleObj name="VISIO" r:id="rId2" imgW="1752600" imgH="822960" progId="Visio.Drawing.4">
                  <p:embed/>
                  <p:pic>
                    <p:nvPicPr>
                      <p:cNvPr id="11267" name="Object 3">
                        <a:extLst>
                          <a:ext uri="{FF2B5EF4-FFF2-40B4-BE49-F238E27FC236}">
                            <a16:creationId xmlns:a16="http://schemas.microsoft.com/office/drawing/2014/main" id="{2C90C859-7DB6-49DC-96BC-953D3740A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828800"/>
                        <a:ext cx="5943600" cy="277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a:extLst>
              <a:ext uri="{FF2B5EF4-FFF2-40B4-BE49-F238E27FC236}">
                <a16:creationId xmlns:a16="http://schemas.microsoft.com/office/drawing/2014/main" id="{38824A0A-E5FF-45E5-80FC-1E4C09AC0874}"/>
              </a:ext>
            </a:extLst>
          </p:cNvPr>
          <p:cNvSpPr>
            <a:spLocks noChangeArrowheads="1"/>
          </p:cNvSpPr>
          <p:nvPr/>
        </p:nvSpPr>
        <p:spPr bwMode="auto">
          <a:xfrm>
            <a:off x="2895600" y="5257800"/>
            <a:ext cx="2989263"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s1</a:t>
            </a:r>
            <a:r>
              <a:rPr lang="zh-CN" altLang="en-US" sz="2400"/>
              <a:t>与</a:t>
            </a:r>
            <a:r>
              <a:rPr lang="en-US" altLang="zh-CN" sz="2400"/>
              <a:t>s2</a:t>
            </a:r>
            <a:r>
              <a:rPr lang="zh-CN" altLang="en-US" sz="2400"/>
              <a:t>可以并发执行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a:extLst>
              <a:ext uri="{FF2B5EF4-FFF2-40B4-BE49-F238E27FC236}">
                <a16:creationId xmlns:a16="http://schemas.microsoft.com/office/drawing/2014/main" id="{489A9002-DF29-0D41-B5DC-42DFE67BD810}"/>
              </a:ext>
            </a:extLst>
          </p:cNvPr>
          <p:cNvSpPr>
            <a:spLocks noGrp="1" noChangeArrowheads="1"/>
          </p:cNvSpPr>
          <p:nvPr>
            <p:ph idx="1"/>
          </p:nvPr>
        </p:nvSpPr>
        <p:spPr>
          <a:xfrm>
            <a:off x="992021" y="1877420"/>
            <a:ext cx="7742545" cy="4386902"/>
          </a:xfrm>
        </p:spPr>
        <p:txBody>
          <a:bodyPr/>
          <a:lstStyle/>
          <a:p>
            <a:pPr marL="673894" indent="-673894" algn="just">
              <a:lnSpc>
                <a:spcPct val="110000"/>
              </a:lnSpc>
              <a:spcBef>
                <a:spcPct val="30000"/>
              </a:spcBef>
              <a:buNone/>
              <a:defRPr/>
            </a:pPr>
            <a:r>
              <a:rPr lang="en-US" altLang="zh-CN" b="0" dirty="0">
                <a:solidFill>
                  <a:srgbClr val="0000CC"/>
                </a:solidFill>
                <a:latin typeface="+mj-ea"/>
                <a:ea typeface="+mj-ea"/>
              </a:rPr>
              <a:t>1</a:t>
            </a:r>
            <a:r>
              <a:rPr lang="zh-CN" altLang="en-US" b="0" dirty="0">
                <a:solidFill>
                  <a:srgbClr val="0000CC"/>
                </a:solidFill>
                <a:latin typeface="+mj-ea"/>
                <a:ea typeface="+mj-ea"/>
              </a:rPr>
              <a:t>）</a:t>
            </a:r>
            <a:r>
              <a:rPr lang="zh-CN" altLang="en-US" sz="2400" b="0" dirty="0">
                <a:solidFill>
                  <a:srgbClr val="0000CC"/>
                </a:solidFill>
                <a:latin typeface="+mj-ea"/>
                <a:ea typeface="+mj-ea"/>
              </a:rPr>
              <a:t>间断性</a:t>
            </a:r>
            <a:r>
              <a:rPr lang="zh-CN" altLang="en-US" sz="2400" b="0" dirty="0">
                <a:latin typeface="+mj-ea"/>
                <a:ea typeface="+mj-ea"/>
              </a:rPr>
              <a:t>：由于它们共享系统资源，以及为完成同一项任务而相互合作，致使在这些并发执行的程序之间，形成了相互制约的关系，导致并发程序具有“执行</a:t>
            </a:r>
            <a:r>
              <a:rPr lang="en-US" altLang="zh-CN" sz="2400" b="0" dirty="0">
                <a:latin typeface="+mj-ea"/>
                <a:ea typeface="+mj-ea"/>
              </a:rPr>
              <a:t>——</a:t>
            </a:r>
            <a:r>
              <a:rPr lang="zh-CN" altLang="en-US" sz="2400" b="0" dirty="0">
                <a:latin typeface="+mj-ea"/>
                <a:ea typeface="+mj-ea"/>
              </a:rPr>
              <a:t>暂停</a:t>
            </a:r>
            <a:r>
              <a:rPr lang="en-US" altLang="zh-CN" sz="2400" b="0" dirty="0">
                <a:latin typeface="+mj-ea"/>
                <a:ea typeface="+mj-ea"/>
              </a:rPr>
              <a:t>——</a:t>
            </a:r>
            <a:r>
              <a:rPr lang="zh-CN" altLang="en-US" sz="2400" b="0" dirty="0">
                <a:latin typeface="+mj-ea"/>
                <a:ea typeface="+mj-ea"/>
              </a:rPr>
              <a:t>执行”这种间断性的活动规律。</a:t>
            </a:r>
          </a:p>
          <a:p>
            <a:pPr marL="673894" indent="-673894" algn="just">
              <a:lnSpc>
                <a:spcPct val="110000"/>
              </a:lnSpc>
              <a:spcBef>
                <a:spcPct val="30000"/>
              </a:spcBef>
              <a:buNone/>
              <a:defRPr/>
            </a:pPr>
            <a:r>
              <a:rPr lang="en-US" altLang="zh-CN" sz="2400" b="0" dirty="0">
                <a:solidFill>
                  <a:srgbClr val="0000CC"/>
                </a:solidFill>
                <a:latin typeface="+mj-ea"/>
                <a:ea typeface="+mj-ea"/>
              </a:rPr>
              <a:t>2</a:t>
            </a:r>
            <a:r>
              <a:rPr lang="zh-CN" altLang="en-US" sz="2400" b="0" dirty="0">
                <a:solidFill>
                  <a:srgbClr val="0000CC"/>
                </a:solidFill>
                <a:latin typeface="+mj-ea"/>
                <a:ea typeface="+mj-ea"/>
              </a:rPr>
              <a:t>）失去封闭性：</a:t>
            </a:r>
            <a:r>
              <a:rPr lang="zh-CN" altLang="en-US" sz="2400" b="0" dirty="0">
                <a:latin typeface="+mj-ea"/>
                <a:ea typeface="+mj-ea"/>
              </a:rPr>
              <a:t>是多个程序共享系统中的各种资源，因而这些资源的状态将由多个程序来改变，致使程序的运行已失去了封闭性。  </a:t>
            </a:r>
          </a:p>
          <a:p>
            <a:pPr marL="673894" indent="-673894" algn="just">
              <a:lnSpc>
                <a:spcPct val="110000"/>
              </a:lnSpc>
              <a:spcBef>
                <a:spcPct val="30000"/>
              </a:spcBef>
              <a:buNone/>
              <a:defRPr/>
            </a:pPr>
            <a:r>
              <a:rPr lang="en-US" altLang="zh-CN" sz="2400" b="0" dirty="0">
                <a:solidFill>
                  <a:srgbClr val="0000CC"/>
                </a:solidFill>
                <a:latin typeface="+mj-ea"/>
                <a:ea typeface="+mj-ea"/>
              </a:rPr>
              <a:t>3</a:t>
            </a:r>
            <a:r>
              <a:rPr lang="zh-CN" altLang="en-US" sz="2400" b="0" dirty="0">
                <a:solidFill>
                  <a:srgbClr val="0000CC"/>
                </a:solidFill>
                <a:latin typeface="+mj-ea"/>
                <a:ea typeface="+mj-ea"/>
              </a:rPr>
              <a:t>）不可再现性</a:t>
            </a:r>
            <a:r>
              <a:rPr lang="zh-CN" altLang="en-US" sz="2400" b="0" dirty="0">
                <a:latin typeface="+mj-ea"/>
                <a:ea typeface="+mj-ea"/>
              </a:rPr>
              <a:t>：程序在并发执行时，由于失去了封闭性，导致不可再现性 。</a:t>
            </a:r>
          </a:p>
        </p:txBody>
      </p:sp>
      <p:sp>
        <p:nvSpPr>
          <p:cNvPr id="23554" name="Rectangle 2">
            <a:extLst>
              <a:ext uri="{FF2B5EF4-FFF2-40B4-BE49-F238E27FC236}">
                <a16:creationId xmlns:a16="http://schemas.microsoft.com/office/drawing/2014/main" id="{E24962C7-9627-6C46-9FFB-E93A0E29B03B}"/>
              </a:ext>
            </a:extLst>
          </p:cNvPr>
          <p:cNvSpPr>
            <a:spLocks noGrp="1" noChangeArrowheads="1"/>
          </p:cNvSpPr>
          <p:nvPr>
            <p:ph type="title"/>
          </p:nvPr>
        </p:nvSpPr>
        <p:spPr>
          <a:xfrm>
            <a:off x="863221" y="1246584"/>
            <a:ext cx="5801916" cy="753666"/>
          </a:xfrm>
        </p:spPr>
        <p:txBody>
          <a:bodyPr/>
          <a:lstStyle/>
          <a:p>
            <a:pPr algn="l" eaLnBrk="1" hangingPunct="1">
              <a:defRPr/>
            </a:pPr>
            <a:r>
              <a:rPr lang="en-US" altLang="zh-CN" sz="2800" dirty="0"/>
              <a:t> 2</a:t>
            </a:r>
            <a:r>
              <a:rPr lang="zh-CN" altLang="en-US" sz="2800" dirty="0"/>
              <a:t>．程序并发执行时的特征 </a:t>
            </a:r>
          </a:p>
        </p:txBody>
      </p:sp>
      <p:sp>
        <p:nvSpPr>
          <p:cNvPr id="4" name="Rectangle 2">
            <a:extLst>
              <a:ext uri="{FF2B5EF4-FFF2-40B4-BE49-F238E27FC236}">
                <a16:creationId xmlns:a16="http://schemas.microsoft.com/office/drawing/2014/main" id="{647844FB-C5A3-C245-A3BE-8FE8587431CF}"/>
              </a:ext>
            </a:extLst>
          </p:cNvPr>
          <p:cNvSpPr txBox="1">
            <a:spLocks noChangeArrowheads="1"/>
          </p:cNvSpPr>
          <p:nvPr/>
        </p:nvSpPr>
        <p:spPr>
          <a:xfrm>
            <a:off x="1123014" y="371475"/>
            <a:ext cx="7012272"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3000" dirty="0">
                <a:latin typeface="+mj-ea"/>
                <a:ea typeface="+mj-ea"/>
              </a:rPr>
              <a:t>2.1.3 </a:t>
            </a:r>
            <a:r>
              <a:rPr lang="zh-CN" altLang="en-US" sz="3000" dirty="0">
                <a:latin typeface="+mj-ea"/>
                <a:ea typeface="+mj-ea"/>
              </a:rPr>
              <a:t>程序的</a:t>
            </a:r>
            <a:r>
              <a:rPr lang="zh-CN" altLang="en-US" sz="3000" dirty="0">
                <a:solidFill>
                  <a:srgbClr val="FF0000"/>
                </a:solidFill>
                <a:latin typeface="+mj-ea"/>
                <a:ea typeface="+mj-ea"/>
              </a:rPr>
              <a:t>并发</a:t>
            </a:r>
            <a:r>
              <a:rPr lang="zh-CN" altLang="en-US" sz="3000" dirty="0">
                <a:latin typeface="+mj-ea"/>
                <a:ea typeface="+mj-ea"/>
              </a:rPr>
              <a:t>执行及其特征</a:t>
            </a:r>
          </a:p>
        </p:txBody>
      </p:sp>
    </p:spTree>
    <p:extLst>
      <p:ext uri="{BB962C8B-B14F-4D97-AF65-F5344CB8AC3E}">
        <p14:creationId xmlns:p14="http://schemas.microsoft.com/office/powerpoint/2010/main" val="284173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wipe(left)">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wipe(left)">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wipe(left)">
                                      <p:cBhvr>
                                        <p:cTn id="17" dur="500"/>
                                        <p:tgtEl>
                                          <p:spTgt spid="45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022569AC-C2E9-450C-B250-2C052464AEC0}"/>
              </a:ext>
            </a:extLst>
          </p:cNvPr>
          <p:cNvSpPr>
            <a:spLocks noGrp="1" noRot="1" noChangeArrowheads="1"/>
          </p:cNvSpPr>
          <p:nvPr>
            <p:ph type="title" idx="4294967295"/>
          </p:nvPr>
        </p:nvSpPr>
        <p:spPr>
          <a:xfrm>
            <a:off x="0" y="465138"/>
            <a:ext cx="7793038" cy="525462"/>
          </a:xfrm>
          <a:prstGeom prst="rect">
            <a:avLst/>
          </a:prstGeom>
        </p:spPr>
        <p:txBody>
          <a:bodyPr/>
          <a:lstStyle/>
          <a:p>
            <a:pPr eaLnBrk="1" hangingPunct="1">
              <a:defRPr/>
            </a:pPr>
            <a:r>
              <a:rPr lang="zh-CN" altLang="en-US" sz="3200" b="1">
                <a:effectLst>
                  <a:outerShdw blurRad="38100" dist="38100" dir="2700000" algn="tl">
                    <a:srgbClr val="C0C0C0"/>
                  </a:outerShdw>
                </a:effectLst>
              </a:rPr>
              <a:t>程序</a:t>
            </a:r>
            <a:r>
              <a:rPr lang="en-US" altLang="zh-CN" sz="3200" b="1">
                <a:effectLst>
                  <a:outerShdw blurRad="38100" dist="38100" dir="2700000" algn="tl">
                    <a:srgbClr val="C0C0C0"/>
                  </a:outerShdw>
                </a:effectLst>
              </a:rPr>
              <a:t>A</a:t>
            </a:r>
            <a:r>
              <a:rPr lang="zh-CN" altLang="en-US" sz="3200" b="1">
                <a:effectLst>
                  <a:outerShdw blurRad="38100" dist="38100" dir="2700000" algn="tl">
                    <a:srgbClr val="C0C0C0"/>
                  </a:outerShdw>
                </a:effectLst>
              </a:rPr>
              <a:t>和</a:t>
            </a:r>
            <a:r>
              <a:rPr lang="en-US" altLang="zh-CN" sz="3200" b="1">
                <a:effectLst>
                  <a:outerShdw blurRad="38100" dist="38100" dir="2700000" algn="tl">
                    <a:srgbClr val="C0C0C0"/>
                  </a:outerShdw>
                </a:effectLst>
              </a:rPr>
              <a:t>B</a:t>
            </a:r>
            <a:r>
              <a:rPr lang="zh-CN" altLang="en-US" sz="3200" b="1">
                <a:effectLst>
                  <a:outerShdw blurRad="38100" dist="38100" dir="2700000" algn="tl">
                    <a:srgbClr val="C0C0C0"/>
                  </a:outerShdw>
                </a:effectLst>
              </a:rPr>
              <a:t>以不同的速度运行出现的情况：</a:t>
            </a:r>
          </a:p>
        </p:txBody>
      </p:sp>
      <p:sp>
        <p:nvSpPr>
          <p:cNvPr id="33795" name="Rectangle 3">
            <a:extLst>
              <a:ext uri="{FF2B5EF4-FFF2-40B4-BE49-F238E27FC236}">
                <a16:creationId xmlns:a16="http://schemas.microsoft.com/office/drawing/2014/main" id="{22BDB1B7-34EB-4E4D-BCA2-CFC1A6E0EC77}"/>
              </a:ext>
            </a:extLst>
          </p:cNvPr>
          <p:cNvSpPr>
            <a:spLocks noGrp="1" noRot="1" noChangeArrowheads="1"/>
          </p:cNvSpPr>
          <p:nvPr>
            <p:ph type="body" idx="4294967295"/>
          </p:nvPr>
        </p:nvSpPr>
        <p:spPr>
          <a:xfrm>
            <a:off x="77118" y="1063452"/>
            <a:ext cx="8305800" cy="5334000"/>
          </a:xfrm>
          <a:prstGeom prst="rect">
            <a:avLst/>
          </a:prstGeom>
        </p:spPr>
        <p:txBody>
          <a:bodyPr/>
          <a:lstStyle/>
          <a:p>
            <a:pPr eaLnBrk="1" hangingPunct="1">
              <a:lnSpc>
                <a:spcPct val="90000"/>
              </a:lnSpc>
              <a:buFont typeface="Wingdings 2" panose="05020102010507070707" pitchFamily="18" charset="2"/>
              <a:buNone/>
            </a:pPr>
            <a:r>
              <a:rPr lang="en-US" altLang="zh-CN" sz="2800" b="1" dirty="0"/>
              <a:t>1</a:t>
            </a:r>
            <a:r>
              <a:rPr lang="zh-CN" altLang="en-US" sz="2800" b="1" dirty="0"/>
              <a:t>、</a:t>
            </a:r>
            <a:r>
              <a:rPr lang="zh-CN" altLang="en-US" sz="2400" b="1" dirty="0"/>
              <a:t>程序</a:t>
            </a:r>
            <a:r>
              <a:rPr lang="en-US" altLang="zh-CN" sz="2400" b="1" dirty="0"/>
              <a:t>A</a:t>
            </a:r>
            <a:r>
              <a:rPr lang="zh-CN" altLang="en-US" sz="2400" b="1" dirty="0"/>
              <a:t>在</a:t>
            </a:r>
            <a:r>
              <a:rPr lang="en-US" altLang="zh-CN" sz="2400" b="1" dirty="0"/>
              <a:t>B</a:t>
            </a:r>
            <a:r>
              <a:rPr lang="zh-CN" altLang="en-US" sz="2400" b="1" dirty="0"/>
              <a:t>之前执行</a:t>
            </a:r>
          </a:p>
          <a:p>
            <a:pPr eaLnBrk="1" hangingPunct="1">
              <a:lnSpc>
                <a:spcPct val="90000"/>
              </a:lnSpc>
              <a:buClrTx/>
              <a:buSzTx/>
              <a:buFontTx/>
              <a:buNone/>
            </a:pPr>
            <a:r>
              <a:rPr lang="zh-CN" altLang="en-US" sz="2400" b="1" dirty="0"/>
              <a:t>     即执行次序： </a:t>
            </a:r>
            <a:r>
              <a:rPr lang="en-US" altLang="zh-CN" sz="2400" b="1" dirty="0">
                <a:solidFill>
                  <a:srgbClr val="00B050"/>
                </a:solidFill>
              </a:rPr>
              <a:t>N=N+1</a:t>
            </a:r>
            <a:r>
              <a:rPr lang="en-US" altLang="zh-CN" sz="2400" b="1" dirty="0"/>
              <a:t>		 </a:t>
            </a:r>
            <a:r>
              <a:rPr lang="en-US" altLang="zh-CN" sz="2400" b="1" dirty="0">
                <a:solidFill>
                  <a:srgbClr val="FF0000"/>
                </a:solidFill>
              </a:rPr>
              <a:t>n+1 </a:t>
            </a:r>
          </a:p>
          <a:p>
            <a:pPr eaLnBrk="1" hangingPunct="1">
              <a:lnSpc>
                <a:spcPct val="90000"/>
              </a:lnSpc>
              <a:buClrTx/>
              <a:buSzTx/>
              <a:buFontTx/>
              <a:buNone/>
            </a:pPr>
            <a:r>
              <a:rPr lang="en-US" altLang="zh-CN" sz="2400" b="1" dirty="0"/>
              <a:t>				    Print</a:t>
            </a:r>
            <a:r>
              <a:rPr lang="zh-CN" altLang="en-US" sz="2400" b="1" dirty="0"/>
              <a:t>（</a:t>
            </a:r>
            <a:r>
              <a:rPr lang="en-US" altLang="zh-CN" sz="2400" b="1" dirty="0"/>
              <a:t>N</a:t>
            </a:r>
            <a:r>
              <a:rPr lang="zh-CN" altLang="en-US" sz="2400" b="1" dirty="0"/>
              <a:t>）		 </a:t>
            </a:r>
            <a:r>
              <a:rPr lang="en-US" altLang="zh-CN" sz="2400" b="1" dirty="0">
                <a:solidFill>
                  <a:srgbClr val="FF0000"/>
                </a:solidFill>
              </a:rPr>
              <a:t>n+1	</a:t>
            </a:r>
            <a:r>
              <a:rPr lang="en-US" altLang="zh-CN" sz="2400" b="1" dirty="0"/>
              <a:t> 	</a:t>
            </a:r>
          </a:p>
          <a:p>
            <a:pPr eaLnBrk="1" hangingPunct="1">
              <a:lnSpc>
                <a:spcPct val="90000"/>
              </a:lnSpc>
              <a:buClrTx/>
              <a:buSzTx/>
              <a:buFontTx/>
              <a:buNone/>
            </a:pPr>
            <a:r>
              <a:rPr lang="en-US" altLang="zh-CN" sz="2400" b="1" dirty="0"/>
              <a:t>			   	    N=0			 </a:t>
            </a:r>
            <a:r>
              <a:rPr lang="en-US" altLang="zh-CN" sz="2400" b="1" dirty="0">
                <a:solidFill>
                  <a:srgbClr val="FF0000"/>
                </a:solidFill>
              </a:rPr>
              <a:t>0</a:t>
            </a:r>
          </a:p>
          <a:p>
            <a:pPr eaLnBrk="1" hangingPunct="1">
              <a:lnSpc>
                <a:spcPct val="90000"/>
              </a:lnSpc>
              <a:buClrTx/>
              <a:buSzTx/>
              <a:buFontTx/>
              <a:buNone/>
            </a:pPr>
            <a:r>
              <a:rPr lang="en-US" altLang="zh-CN" sz="2400" b="1" dirty="0"/>
              <a:t>2</a:t>
            </a:r>
            <a:r>
              <a:rPr lang="zh-CN" altLang="en-US" sz="2400" b="1" dirty="0"/>
              <a:t>、程序</a:t>
            </a:r>
            <a:r>
              <a:rPr lang="en-US" altLang="zh-CN" sz="2400" b="1" dirty="0"/>
              <a:t>A</a:t>
            </a:r>
            <a:r>
              <a:rPr lang="zh-CN" altLang="en-US" sz="2400" b="1" dirty="0"/>
              <a:t>在</a:t>
            </a:r>
            <a:r>
              <a:rPr lang="en-US" altLang="zh-CN" sz="2400" b="1" dirty="0"/>
              <a:t>B</a:t>
            </a:r>
            <a:r>
              <a:rPr lang="zh-CN" altLang="en-US" sz="2400" b="1" dirty="0"/>
              <a:t>之后执行</a:t>
            </a:r>
          </a:p>
          <a:p>
            <a:pPr eaLnBrk="1" hangingPunct="1">
              <a:lnSpc>
                <a:spcPct val="90000"/>
              </a:lnSpc>
              <a:buClrTx/>
              <a:buSzTx/>
              <a:buFontTx/>
              <a:buNone/>
            </a:pPr>
            <a:r>
              <a:rPr lang="zh-CN" altLang="en-US" sz="2400" b="1" dirty="0"/>
              <a:t>     即执行次序：</a:t>
            </a:r>
            <a:r>
              <a:rPr lang="en-US" altLang="zh-CN" sz="2400" b="1" dirty="0"/>
              <a:t>Print</a:t>
            </a:r>
            <a:r>
              <a:rPr lang="zh-CN" altLang="en-US" sz="2400" b="1" dirty="0"/>
              <a:t>（</a:t>
            </a:r>
            <a:r>
              <a:rPr lang="en-US" altLang="zh-CN" sz="2400" b="1" dirty="0"/>
              <a:t>N</a:t>
            </a:r>
            <a:r>
              <a:rPr lang="zh-CN" altLang="en-US" sz="2400" b="1" dirty="0"/>
              <a:t>）		 </a:t>
            </a:r>
            <a:r>
              <a:rPr lang="en-US" altLang="zh-CN" sz="2400" b="1" dirty="0">
                <a:solidFill>
                  <a:srgbClr val="FF0000"/>
                </a:solidFill>
              </a:rPr>
              <a:t>n</a:t>
            </a:r>
            <a:r>
              <a:rPr lang="en-US" altLang="zh-CN" sz="2400" b="1" dirty="0"/>
              <a:t>				 	                  N=0			 </a:t>
            </a:r>
            <a:r>
              <a:rPr lang="en-US" altLang="zh-CN" sz="2400" b="1" dirty="0">
                <a:solidFill>
                  <a:srgbClr val="FF0000"/>
                </a:solidFill>
              </a:rPr>
              <a:t>0</a:t>
            </a:r>
            <a:r>
              <a:rPr lang="en-US" altLang="zh-CN" sz="2400" b="1" dirty="0"/>
              <a:t>				 	                  </a:t>
            </a:r>
            <a:r>
              <a:rPr lang="en-US" altLang="zh-CN" sz="2400" b="1" dirty="0">
                <a:solidFill>
                  <a:srgbClr val="00B050"/>
                </a:solidFill>
              </a:rPr>
              <a:t>N=N+1</a:t>
            </a:r>
            <a:r>
              <a:rPr lang="en-US" altLang="zh-CN" sz="2400" b="1" dirty="0"/>
              <a:t>		 </a:t>
            </a:r>
            <a:r>
              <a:rPr lang="en-US" altLang="zh-CN" sz="2400" b="1" dirty="0">
                <a:solidFill>
                  <a:srgbClr val="FF0000"/>
                </a:solidFill>
              </a:rPr>
              <a:t>1</a:t>
            </a:r>
          </a:p>
          <a:p>
            <a:pPr eaLnBrk="1" hangingPunct="1">
              <a:lnSpc>
                <a:spcPct val="90000"/>
              </a:lnSpc>
              <a:buClrTx/>
              <a:buSzTx/>
              <a:buFontTx/>
              <a:buNone/>
            </a:pPr>
            <a:r>
              <a:rPr lang="en-US" altLang="zh-CN" sz="2400" b="1" dirty="0"/>
              <a:t>3</a:t>
            </a:r>
            <a:r>
              <a:rPr lang="zh-CN" altLang="en-US" sz="2400" b="1" dirty="0"/>
              <a:t>、程序</a:t>
            </a:r>
            <a:r>
              <a:rPr lang="en-US" altLang="zh-CN" sz="2400" b="1" dirty="0"/>
              <a:t>A</a:t>
            </a:r>
            <a:r>
              <a:rPr lang="zh-CN" altLang="en-US" sz="2400" b="1" dirty="0"/>
              <a:t>在</a:t>
            </a:r>
            <a:r>
              <a:rPr lang="en-US" altLang="zh-CN" sz="2400" b="1" dirty="0"/>
              <a:t>Print</a:t>
            </a:r>
            <a:r>
              <a:rPr lang="zh-CN" altLang="en-US" sz="2400" b="1" dirty="0"/>
              <a:t>和</a:t>
            </a:r>
            <a:r>
              <a:rPr lang="en-US" altLang="zh-CN" sz="2400" b="1" dirty="0"/>
              <a:t>N=0</a:t>
            </a:r>
            <a:r>
              <a:rPr lang="zh-CN" altLang="en-US" sz="2400" b="1" dirty="0"/>
              <a:t>之间执行</a:t>
            </a:r>
          </a:p>
          <a:p>
            <a:pPr eaLnBrk="1" hangingPunct="1">
              <a:lnSpc>
                <a:spcPct val="90000"/>
              </a:lnSpc>
              <a:buClrTx/>
              <a:buSzTx/>
              <a:buFontTx/>
              <a:buNone/>
            </a:pPr>
            <a:r>
              <a:rPr lang="zh-CN" altLang="en-US" sz="2400" b="1" dirty="0"/>
              <a:t>     即执行次序：</a:t>
            </a:r>
            <a:r>
              <a:rPr lang="en-US" altLang="zh-CN" sz="2400" b="1" dirty="0"/>
              <a:t>Print</a:t>
            </a:r>
            <a:r>
              <a:rPr lang="zh-CN" altLang="en-US" sz="2400" b="1" dirty="0"/>
              <a:t>（</a:t>
            </a:r>
            <a:r>
              <a:rPr lang="en-US" altLang="zh-CN" sz="2400" b="1" dirty="0"/>
              <a:t>N</a:t>
            </a:r>
            <a:r>
              <a:rPr lang="zh-CN" altLang="en-US" sz="2400" b="1" dirty="0"/>
              <a:t>）		</a:t>
            </a:r>
            <a:r>
              <a:rPr lang="zh-CN" altLang="en-US" sz="2400" b="1" dirty="0">
                <a:solidFill>
                  <a:srgbClr val="FF0000"/>
                </a:solidFill>
              </a:rPr>
              <a:t> </a:t>
            </a:r>
            <a:r>
              <a:rPr lang="en-US" altLang="zh-CN" sz="2400" b="1" dirty="0">
                <a:solidFill>
                  <a:srgbClr val="FF0000"/>
                </a:solidFill>
              </a:rPr>
              <a:t>n</a:t>
            </a:r>
            <a:r>
              <a:rPr lang="en-US" altLang="zh-CN" sz="2400" b="1" dirty="0"/>
              <a:t>				   	                 </a:t>
            </a:r>
            <a:r>
              <a:rPr lang="en-US" altLang="zh-CN" sz="2400" b="1" dirty="0">
                <a:solidFill>
                  <a:srgbClr val="00B050"/>
                </a:solidFill>
              </a:rPr>
              <a:t> N=N+1</a:t>
            </a:r>
            <a:r>
              <a:rPr lang="en-US" altLang="zh-CN" sz="2400" b="1" dirty="0"/>
              <a:t>		 </a:t>
            </a:r>
            <a:r>
              <a:rPr lang="en-US" altLang="zh-CN" sz="2400" b="1" dirty="0">
                <a:solidFill>
                  <a:srgbClr val="FF0000"/>
                </a:solidFill>
              </a:rPr>
              <a:t>n+1</a:t>
            </a:r>
          </a:p>
          <a:p>
            <a:pPr eaLnBrk="1" hangingPunct="1">
              <a:lnSpc>
                <a:spcPct val="90000"/>
              </a:lnSpc>
              <a:buClrTx/>
              <a:buSzTx/>
              <a:buFontTx/>
              <a:buNone/>
            </a:pPr>
            <a:r>
              <a:rPr lang="en-US" altLang="zh-CN" sz="2400" b="1" dirty="0">
                <a:solidFill>
                  <a:schemeClr val="hlink"/>
                </a:solidFill>
              </a:rPr>
              <a:t>				   </a:t>
            </a:r>
            <a:r>
              <a:rPr lang="en-US" altLang="zh-CN" sz="2400" b="1" dirty="0"/>
              <a:t>N=0			 </a:t>
            </a:r>
            <a:r>
              <a:rPr lang="en-US" altLang="zh-CN" sz="2400" b="1" dirty="0">
                <a:solidFill>
                  <a:srgbClr val="FF0000"/>
                </a:solidFill>
              </a:rPr>
              <a:t>0</a:t>
            </a:r>
            <a:endParaRPr lang="en-US" altLang="zh-CN" sz="2800" b="1" dirty="0">
              <a:solidFill>
                <a:srgbClr val="FF0000"/>
              </a:solidFill>
            </a:endParaRPr>
          </a:p>
        </p:txBody>
      </p:sp>
      <p:sp>
        <p:nvSpPr>
          <p:cNvPr id="15364" name="AutoShape 4">
            <a:extLst>
              <a:ext uri="{FF2B5EF4-FFF2-40B4-BE49-F238E27FC236}">
                <a16:creationId xmlns:a16="http://schemas.microsoft.com/office/drawing/2014/main" id="{91FE944F-043A-44B5-AD3B-F6F05F4C9F2A}"/>
              </a:ext>
            </a:extLst>
          </p:cNvPr>
          <p:cNvSpPr>
            <a:spLocks noChangeArrowheads="1"/>
          </p:cNvSpPr>
          <p:nvPr/>
        </p:nvSpPr>
        <p:spPr bwMode="auto">
          <a:xfrm>
            <a:off x="8169925" y="727869"/>
            <a:ext cx="685800" cy="5410200"/>
          </a:xfrm>
          <a:prstGeom prst="wedgeRoundRectCallout">
            <a:avLst>
              <a:gd name="adj1" fmla="val -46528"/>
              <a:gd name="adj2" fmla="val -47653"/>
              <a:gd name="adj3" fmla="val 16667"/>
            </a:avLst>
          </a:prstGeom>
          <a:solidFill>
            <a:srgbClr val="92D050"/>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80808"/>
                </a:solidFill>
                <a:effectLst/>
                <a:uLnTx/>
                <a:uFillTx/>
                <a:latin typeface="Tahoma" panose="020B0604030504040204" pitchFamily="34" charset="0"/>
                <a:ea typeface="宋体" panose="02010600030101010101" pitchFamily="2" charset="-122"/>
                <a:cs typeface="+mn-cs"/>
              </a:rPr>
              <a:t>红色的为执行结果</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80808"/>
                </a:solidFill>
                <a:effectLst/>
                <a:uLnTx/>
                <a:uFillTx/>
                <a:latin typeface="Tahoma" panose="020B0604030504040204" pitchFamily="34" charset="0"/>
                <a:ea typeface="宋体" panose="02010600030101010101" pitchFamily="2" charset="-122"/>
                <a:cs typeface="+mn-cs"/>
              </a:rPr>
              <a:t>，各不相同</a:t>
            </a:r>
          </a:p>
        </p:txBody>
      </p:sp>
      <p:sp>
        <p:nvSpPr>
          <p:cNvPr id="19461" name="矩形 1">
            <a:extLst>
              <a:ext uri="{FF2B5EF4-FFF2-40B4-BE49-F238E27FC236}">
                <a16:creationId xmlns:a16="http://schemas.microsoft.com/office/drawing/2014/main" id="{497F9817-72AE-4C7E-ABF1-DB69097717AA}"/>
              </a:ext>
            </a:extLst>
          </p:cNvPr>
          <p:cNvSpPr>
            <a:spLocks noChangeArrowheads="1"/>
          </p:cNvSpPr>
          <p:nvPr/>
        </p:nvSpPr>
        <p:spPr bwMode="auto">
          <a:xfrm>
            <a:off x="4963098" y="1135683"/>
            <a:ext cx="762000" cy="381000"/>
          </a:xfrm>
          <a:prstGeom prst="rect">
            <a:avLst/>
          </a:prstGeom>
          <a:solidFill>
            <a:srgbClr val="FFC000"/>
          </a:solidFill>
          <a:ln w="9525" algn="ctr">
            <a:solidFill>
              <a:schemeClr val="tx1"/>
            </a:solidFill>
            <a:round/>
            <a:headEnd/>
            <a:tailEnd/>
          </a:ln>
          <a:effectLst>
            <a:prstShdw prst="shdw17" dist="17961" dir="13500000">
              <a:schemeClr val="bg2"/>
            </a:prstShdw>
          </a:effec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N</a:t>
            </a:r>
            <a:r>
              <a:rPr kumimoji="0" lang="zh-CN" altLang="en-US" sz="1800" b="0" i="0" u="none" strike="noStrike" kern="1200" cap="none" spc="0" normalizeH="0" baseline="0" noProof="0">
                <a:ln>
                  <a:noFill/>
                </a:ln>
                <a:solidFill>
                  <a:srgbClr val="080808"/>
                </a:solidFill>
                <a:effectLst/>
                <a:uLnTx/>
                <a:uFillTx/>
                <a:latin typeface="Arial" panose="020B0604020202020204" pitchFamily="34" charset="0"/>
                <a:ea typeface="宋体" panose="02010600030101010101" pitchFamily="2" charset="-122"/>
                <a:cs typeface="+mn-cs"/>
              </a:rPr>
              <a:t>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fade">
                                      <p:cBhvr>
                                        <p:cTn id="7" dur="500"/>
                                        <p:tgtEl>
                                          <p:spTgt spid="3379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795">
                                            <p:txEl>
                                              <p:pRg st="3" end="3"/>
                                            </p:txEl>
                                          </p:spTgt>
                                        </p:tgtEl>
                                        <p:attrNameLst>
                                          <p:attrName>style.visibility</p:attrName>
                                        </p:attrNameLst>
                                      </p:cBhvr>
                                      <p:to>
                                        <p:strVal val="visible"/>
                                      </p:to>
                                    </p:set>
                                    <p:animEffect transition="in" filter="fade">
                                      <p:cBhvr>
                                        <p:cTn id="10" dur="500"/>
                                        <p:tgtEl>
                                          <p:spTgt spid="3379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795">
                                            <p:txEl>
                                              <p:pRg st="4" end="4"/>
                                            </p:txEl>
                                          </p:spTgt>
                                        </p:tgtEl>
                                        <p:attrNameLst>
                                          <p:attrName>style.visibility</p:attrName>
                                        </p:attrNameLst>
                                      </p:cBhvr>
                                      <p:to>
                                        <p:strVal val="visible"/>
                                      </p:to>
                                    </p:set>
                                    <p:animEffect transition="in" filter="fade">
                                      <p:cBhvr>
                                        <p:cTn id="15" dur="500"/>
                                        <p:tgtEl>
                                          <p:spTgt spid="3379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795">
                                            <p:txEl>
                                              <p:pRg st="5" end="5"/>
                                            </p:txEl>
                                          </p:spTgt>
                                        </p:tgtEl>
                                        <p:attrNameLst>
                                          <p:attrName>style.visibility</p:attrName>
                                        </p:attrNameLst>
                                      </p:cBhvr>
                                      <p:to>
                                        <p:strVal val="visible"/>
                                      </p:to>
                                    </p:set>
                                    <p:animEffect transition="in" filter="fade">
                                      <p:cBhvr>
                                        <p:cTn id="20" dur="500"/>
                                        <p:tgtEl>
                                          <p:spTgt spid="3379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3795">
                                            <p:txEl>
                                              <p:pRg st="6" end="6"/>
                                            </p:txEl>
                                          </p:spTgt>
                                        </p:tgtEl>
                                        <p:attrNameLst>
                                          <p:attrName>style.visibility</p:attrName>
                                        </p:attrNameLst>
                                      </p:cBhvr>
                                      <p:to>
                                        <p:strVal val="visible"/>
                                      </p:to>
                                    </p:set>
                                    <p:animEffect transition="in" filter="fade">
                                      <p:cBhvr>
                                        <p:cTn id="25" dur="500"/>
                                        <p:tgtEl>
                                          <p:spTgt spid="3379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3795">
                                            <p:txEl>
                                              <p:pRg st="7" end="7"/>
                                            </p:txEl>
                                          </p:spTgt>
                                        </p:tgtEl>
                                        <p:attrNameLst>
                                          <p:attrName>style.visibility</p:attrName>
                                        </p:attrNameLst>
                                      </p:cBhvr>
                                      <p:to>
                                        <p:strVal val="visible"/>
                                      </p:to>
                                    </p:set>
                                    <p:animEffect transition="in" filter="fade">
                                      <p:cBhvr>
                                        <p:cTn id="30" dur="500"/>
                                        <p:tgtEl>
                                          <p:spTgt spid="3379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795">
                                            <p:txEl>
                                              <p:pRg st="8" end="8"/>
                                            </p:txEl>
                                          </p:spTgt>
                                        </p:tgtEl>
                                        <p:attrNameLst>
                                          <p:attrName>style.visibility</p:attrName>
                                        </p:attrNameLst>
                                      </p:cBhvr>
                                      <p:to>
                                        <p:strVal val="visible"/>
                                      </p:to>
                                    </p:set>
                                    <p:animEffect transition="in" filter="fade">
                                      <p:cBhvr>
                                        <p:cTn id="33" dur="500"/>
                                        <p:tgtEl>
                                          <p:spTgt spid="3379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4"/>
                                        </p:tgtEl>
                                        <p:attrNameLst>
                                          <p:attrName>style.visibility</p:attrName>
                                        </p:attrNameLst>
                                      </p:cBhvr>
                                      <p:to>
                                        <p:strVal val="visible"/>
                                      </p:to>
                                    </p:set>
                                    <p:animEffect transition="in" filter="fade">
                                      <p:cBhvr>
                                        <p:cTn id="38"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1536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D2E75016-D64B-4937-96FF-8C2034B94417}"/>
              </a:ext>
            </a:extLst>
          </p:cNvPr>
          <p:cNvSpPr>
            <a:spLocks noGrp="1"/>
          </p:cNvSpPr>
          <p:nvPr>
            <p:ph type="title"/>
          </p:nvPr>
        </p:nvSpPr>
        <p:spPr>
          <a:xfrm>
            <a:off x="228600" y="533400"/>
            <a:ext cx="8540750" cy="1143000"/>
          </a:xfrm>
        </p:spPr>
        <p:txBody>
          <a:bodyPr/>
          <a:lstStyle/>
          <a:p>
            <a:r>
              <a:rPr lang="zh-CN" altLang="en-US" sz="3600" b="1"/>
              <a:t>进程并发执行的判断方法</a:t>
            </a:r>
          </a:p>
        </p:txBody>
      </p:sp>
      <p:sp>
        <p:nvSpPr>
          <p:cNvPr id="3" name="内容占位符 2">
            <a:extLst>
              <a:ext uri="{FF2B5EF4-FFF2-40B4-BE49-F238E27FC236}">
                <a16:creationId xmlns:a16="http://schemas.microsoft.com/office/drawing/2014/main" id="{1ADF6750-063D-496E-8C0A-3C0CCF40343D}"/>
              </a:ext>
            </a:extLst>
          </p:cNvPr>
          <p:cNvSpPr>
            <a:spLocks noGrp="1"/>
          </p:cNvSpPr>
          <p:nvPr>
            <p:ph idx="1"/>
          </p:nvPr>
        </p:nvSpPr>
        <p:spPr/>
        <p:txBody>
          <a:bodyPr/>
          <a:lstStyle/>
          <a:p>
            <a:pPr>
              <a:lnSpc>
                <a:spcPct val="150000"/>
              </a:lnSpc>
            </a:pPr>
            <a:r>
              <a:rPr lang="zh-CN" altLang="en-US" dirty="0"/>
              <a:t>已知一个求值公式</a:t>
            </a:r>
            <a:r>
              <a:rPr lang="en-US" altLang="zh-CN" dirty="0"/>
              <a:t>(A</a:t>
            </a:r>
            <a:r>
              <a:rPr lang="en-US" altLang="zh-CN" baseline="30000" dirty="0"/>
              <a:t>2</a:t>
            </a:r>
            <a:r>
              <a:rPr lang="en-US" altLang="zh-CN" dirty="0"/>
              <a:t>+3B)/(B+5A)</a:t>
            </a:r>
            <a:r>
              <a:rPr lang="zh-CN" altLang="en-US" dirty="0"/>
              <a:t>，若</a:t>
            </a:r>
            <a:r>
              <a:rPr lang="en-US" altLang="zh-CN" dirty="0"/>
              <a:t>A</a:t>
            </a:r>
            <a:r>
              <a:rPr lang="zh-CN" altLang="en-US" dirty="0"/>
              <a:t>、</a:t>
            </a:r>
            <a:r>
              <a:rPr lang="en-US" altLang="zh-CN" dirty="0"/>
              <a:t>B</a:t>
            </a:r>
            <a:r>
              <a:rPr lang="zh-CN" altLang="en-US" dirty="0"/>
              <a:t>已赋值，试画出该公式求值过程的前趋图，并判断哪些求值过程可以并发执行。</a:t>
            </a:r>
            <a:endParaRPr lang="en-US" altLang="zh-CN" dirty="0"/>
          </a:p>
          <a:p>
            <a:endParaRPr lang="zh-CN" altLang="en-US" dirty="0"/>
          </a:p>
          <a:p>
            <a:pPr>
              <a:buFont typeface="Wingdings 2" panose="05020102010507070707" pitchFamily="18" charset="2"/>
              <a:buNone/>
            </a:pPr>
            <a:r>
              <a:rPr lang="zh-CN" altLang="en-US" sz="2800"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9">
            <a:extLst>
              <a:ext uri="{FF2B5EF4-FFF2-40B4-BE49-F238E27FC236}">
                <a16:creationId xmlns:a16="http://schemas.microsoft.com/office/drawing/2014/main" id="{6786E302-C73E-4E69-A0E0-8B2E5C5C6A65}"/>
              </a:ext>
            </a:extLst>
          </p:cNvPr>
          <p:cNvGrpSpPr>
            <a:grpSpLocks/>
          </p:cNvGrpSpPr>
          <p:nvPr/>
        </p:nvGrpSpPr>
        <p:grpSpPr bwMode="auto">
          <a:xfrm>
            <a:off x="762000" y="1939889"/>
            <a:ext cx="7632700" cy="2835275"/>
            <a:chOff x="2234" y="6905"/>
            <a:chExt cx="7770" cy="3123"/>
          </a:xfrm>
        </p:grpSpPr>
        <p:grpSp>
          <p:nvGrpSpPr>
            <p:cNvPr id="21510" name="Group 40">
              <a:extLst>
                <a:ext uri="{FF2B5EF4-FFF2-40B4-BE49-F238E27FC236}">
                  <a16:creationId xmlns:a16="http://schemas.microsoft.com/office/drawing/2014/main" id="{5041A12F-85F0-4B33-853E-9E78835A0C32}"/>
                </a:ext>
              </a:extLst>
            </p:cNvPr>
            <p:cNvGrpSpPr>
              <a:grpSpLocks/>
            </p:cNvGrpSpPr>
            <p:nvPr/>
          </p:nvGrpSpPr>
          <p:grpSpPr bwMode="auto">
            <a:xfrm>
              <a:off x="7694" y="7217"/>
              <a:ext cx="2310" cy="2496"/>
              <a:chOff x="6773" y="9998"/>
              <a:chExt cx="2310" cy="2496"/>
            </a:xfrm>
          </p:grpSpPr>
          <p:sp>
            <p:nvSpPr>
              <p:cNvPr id="21530" name="Oval 41">
                <a:extLst>
                  <a:ext uri="{FF2B5EF4-FFF2-40B4-BE49-F238E27FC236}">
                    <a16:creationId xmlns:a16="http://schemas.microsoft.com/office/drawing/2014/main" id="{FEF3CB01-FB7D-403D-9DC7-DC8DCC6108FF}"/>
                  </a:ext>
                </a:extLst>
              </p:cNvPr>
              <p:cNvSpPr>
                <a:spLocks noChangeArrowheads="1"/>
              </p:cNvSpPr>
              <p:nvPr/>
            </p:nvSpPr>
            <p:spPr bwMode="auto">
              <a:xfrm>
                <a:off x="6773" y="9998"/>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s1</a:t>
                </a:r>
              </a:p>
            </p:txBody>
          </p:sp>
          <p:sp>
            <p:nvSpPr>
              <p:cNvPr id="21531" name="Oval 42">
                <a:extLst>
                  <a:ext uri="{FF2B5EF4-FFF2-40B4-BE49-F238E27FC236}">
                    <a16:creationId xmlns:a16="http://schemas.microsoft.com/office/drawing/2014/main" id="{D6BDE8EA-7898-4EB7-B56D-13F68F0E2A77}"/>
                  </a:ext>
                </a:extLst>
              </p:cNvPr>
              <p:cNvSpPr>
                <a:spLocks noChangeArrowheads="1"/>
              </p:cNvSpPr>
              <p:nvPr/>
            </p:nvSpPr>
            <p:spPr bwMode="auto">
              <a:xfrm>
                <a:off x="7613" y="9998"/>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s2</a:t>
                </a:r>
              </a:p>
            </p:txBody>
          </p:sp>
          <p:sp>
            <p:nvSpPr>
              <p:cNvPr id="21532" name="Oval 43">
                <a:extLst>
                  <a:ext uri="{FF2B5EF4-FFF2-40B4-BE49-F238E27FC236}">
                    <a16:creationId xmlns:a16="http://schemas.microsoft.com/office/drawing/2014/main" id="{3617E921-2242-4050-B1B0-B6D5358D9719}"/>
                  </a:ext>
                </a:extLst>
              </p:cNvPr>
              <p:cNvSpPr>
                <a:spLocks noChangeArrowheads="1"/>
              </p:cNvSpPr>
              <p:nvPr/>
            </p:nvSpPr>
            <p:spPr bwMode="auto">
              <a:xfrm>
                <a:off x="8453" y="9998"/>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s3</a:t>
                </a:r>
              </a:p>
            </p:txBody>
          </p:sp>
          <p:sp>
            <p:nvSpPr>
              <p:cNvPr id="21533" name="Oval 44">
                <a:extLst>
                  <a:ext uri="{FF2B5EF4-FFF2-40B4-BE49-F238E27FC236}">
                    <a16:creationId xmlns:a16="http://schemas.microsoft.com/office/drawing/2014/main" id="{AB4CC367-F978-4FF9-A395-81AF67A62564}"/>
                  </a:ext>
                </a:extLst>
              </p:cNvPr>
              <p:cNvSpPr>
                <a:spLocks noChangeArrowheads="1"/>
              </p:cNvSpPr>
              <p:nvPr/>
            </p:nvSpPr>
            <p:spPr bwMode="auto">
              <a:xfrm>
                <a:off x="7298" y="10934"/>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s4</a:t>
                </a:r>
              </a:p>
            </p:txBody>
          </p:sp>
          <p:sp>
            <p:nvSpPr>
              <p:cNvPr id="21534" name="Oval 45">
                <a:extLst>
                  <a:ext uri="{FF2B5EF4-FFF2-40B4-BE49-F238E27FC236}">
                    <a16:creationId xmlns:a16="http://schemas.microsoft.com/office/drawing/2014/main" id="{CFBE2385-F0A6-4EF7-924F-4001476A5FF4}"/>
                  </a:ext>
                </a:extLst>
              </p:cNvPr>
              <p:cNvSpPr>
                <a:spLocks noChangeArrowheads="1"/>
              </p:cNvSpPr>
              <p:nvPr/>
            </p:nvSpPr>
            <p:spPr bwMode="auto">
              <a:xfrm>
                <a:off x="8453" y="10934"/>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s5</a:t>
                </a:r>
              </a:p>
            </p:txBody>
          </p:sp>
          <p:sp>
            <p:nvSpPr>
              <p:cNvPr id="21535" name="Oval 46">
                <a:extLst>
                  <a:ext uri="{FF2B5EF4-FFF2-40B4-BE49-F238E27FC236}">
                    <a16:creationId xmlns:a16="http://schemas.microsoft.com/office/drawing/2014/main" id="{F3710FAC-8CC4-4855-96C1-26D83F03127D}"/>
                  </a:ext>
                </a:extLst>
              </p:cNvPr>
              <p:cNvSpPr>
                <a:spLocks noChangeArrowheads="1"/>
              </p:cNvSpPr>
              <p:nvPr/>
            </p:nvSpPr>
            <p:spPr bwMode="auto">
              <a:xfrm>
                <a:off x="7823" y="11870"/>
                <a:ext cx="630" cy="624"/>
              </a:xfrm>
              <a:prstGeom prst="ellipse">
                <a:avLst/>
              </a:prstGeom>
              <a:solidFill>
                <a:srgbClr val="FFFFFF"/>
              </a:solidFill>
              <a:ln w="9525">
                <a:solidFill>
                  <a:srgbClr val="000000"/>
                </a:solidFill>
                <a:round/>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s6</a:t>
                </a:r>
              </a:p>
            </p:txBody>
          </p:sp>
          <p:sp>
            <p:nvSpPr>
              <p:cNvPr id="21536" name="Line 47">
                <a:extLst>
                  <a:ext uri="{FF2B5EF4-FFF2-40B4-BE49-F238E27FC236}">
                    <a16:creationId xmlns:a16="http://schemas.microsoft.com/office/drawing/2014/main" id="{82E841B1-AE0E-4787-81F2-950D480FAC8D}"/>
                  </a:ext>
                </a:extLst>
              </p:cNvPr>
              <p:cNvSpPr>
                <a:spLocks noChangeShapeType="1"/>
              </p:cNvSpPr>
              <p:nvPr/>
            </p:nvSpPr>
            <p:spPr bwMode="auto">
              <a:xfrm>
                <a:off x="7193" y="10622"/>
                <a:ext cx="315"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37" name="Line 48">
                <a:extLst>
                  <a:ext uri="{FF2B5EF4-FFF2-40B4-BE49-F238E27FC236}">
                    <a16:creationId xmlns:a16="http://schemas.microsoft.com/office/drawing/2014/main" id="{BB4024C1-04FB-4292-9995-26C4414EB897}"/>
                  </a:ext>
                </a:extLst>
              </p:cNvPr>
              <p:cNvSpPr>
                <a:spLocks noChangeShapeType="1"/>
              </p:cNvSpPr>
              <p:nvPr/>
            </p:nvSpPr>
            <p:spPr bwMode="auto">
              <a:xfrm flipH="1">
                <a:off x="7718" y="10622"/>
                <a:ext cx="21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38" name="Line 49">
                <a:extLst>
                  <a:ext uri="{FF2B5EF4-FFF2-40B4-BE49-F238E27FC236}">
                    <a16:creationId xmlns:a16="http://schemas.microsoft.com/office/drawing/2014/main" id="{EDB79497-D194-401D-A6BC-F5127FF302B1}"/>
                  </a:ext>
                </a:extLst>
              </p:cNvPr>
              <p:cNvSpPr>
                <a:spLocks noChangeShapeType="1"/>
              </p:cNvSpPr>
              <p:nvPr/>
            </p:nvSpPr>
            <p:spPr bwMode="auto">
              <a:xfrm>
                <a:off x="7718" y="11558"/>
                <a:ext cx="315"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39" name="Line 50">
                <a:extLst>
                  <a:ext uri="{FF2B5EF4-FFF2-40B4-BE49-F238E27FC236}">
                    <a16:creationId xmlns:a16="http://schemas.microsoft.com/office/drawing/2014/main" id="{8BEB15F2-76C7-4EB8-B898-666244929AF1}"/>
                  </a:ext>
                </a:extLst>
              </p:cNvPr>
              <p:cNvSpPr>
                <a:spLocks noChangeShapeType="1"/>
              </p:cNvSpPr>
              <p:nvPr/>
            </p:nvSpPr>
            <p:spPr bwMode="auto">
              <a:xfrm>
                <a:off x="8768" y="10622"/>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40" name="Line 51">
                <a:extLst>
                  <a:ext uri="{FF2B5EF4-FFF2-40B4-BE49-F238E27FC236}">
                    <a16:creationId xmlns:a16="http://schemas.microsoft.com/office/drawing/2014/main" id="{F6AA7225-BEBC-46D1-9322-4346892CC476}"/>
                  </a:ext>
                </a:extLst>
              </p:cNvPr>
              <p:cNvSpPr>
                <a:spLocks noChangeShapeType="1"/>
              </p:cNvSpPr>
              <p:nvPr/>
            </p:nvSpPr>
            <p:spPr bwMode="auto">
              <a:xfrm flipH="1">
                <a:off x="8348" y="11558"/>
                <a:ext cx="315"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grpSp>
        <p:grpSp>
          <p:nvGrpSpPr>
            <p:cNvPr id="21511" name="Group 52">
              <a:extLst>
                <a:ext uri="{FF2B5EF4-FFF2-40B4-BE49-F238E27FC236}">
                  <a16:creationId xmlns:a16="http://schemas.microsoft.com/office/drawing/2014/main" id="{1F2C45C2-2A7A-4FAE-A67A-CD30B3C87BC1}"/>
                </a:ext>
              </a:extLst>
            </p:cNvPr>
            <p:cNvGrpSpPr>
              <a:grpSpLocks/>
            </p:cNvGrpSpPr>
            <p:nvPr/>
          </p:nvGrpSpPr>
          <p:grpSpPr bwMode="auto">
            <a:xfrm>
              <a:off x="2234" y="6905"/>
              <a:ext cx="4537" cy="3123"/>
              <a:chOff x="2234" y="6437"/>
              <a:chExt cx="4537" cy="3123"/>
            </a:xfrm>
          </p:grpSpPr>
          <p:grpSp>
            <p:nvGrpSpPr>
              <p:cNvPr id="21512" name="Group 53">
                <a:extLst>
                  <a:ext uri="{FF2B5EF4-FFF2-40B4-BE49-F238E27FC236}">
                    <a16:creationId xmlns:a16="http://schemas.microsoft.com/office/drawing/2014/main" id="{F7C8E503-5BCC-46D7-833B-15F6BF816BF5}"/>
                  </a:ext>
                </a:extLst>
              </p:cNvPr>
              <p:cNvGrpSpPr>
                <a:grpSpLocks/>
              </p:cNvGrpSpPr>
              <p:nvPr/>
            </p:nvGrpSpPr>
            <p:grpSpPr bwMode="auto">
              <a:xfrm>
                <a:off x="2234" y="7064"/>
                <a:ext cx="4537" cy="422"/>
                <a:chOff x="1838" y="11402"/>
                <a:chExt cx="4537" cy="422"/>
              </a:xfrm>
            </p:grpSpPr>
            <p:sp>
              <p:nvSpPr>
                <p:cNvPr id="21527" name="Rectangle 54">
                  <a:extLst>
                    <a:ext uri="{FF2B5EF4-FFF2-40B4-BE49-F238E27FC236}">
                      <a16:creationId xmlns:a16="http://schemas.microsoft.com/office/drawing/2014/main" id="{BE427E6A-9976-4372-B2D8-95E8DFF14CAD}"/>
                    </a:ext>
                  </a:extLst>
                </p:cNvPr>
                <p:cNvSpPr>
                  <a:spLocks noChangeArrowheads="1"/>
                </p:cNvSpPr>
                <p:nvPr/>
              </p:nvSpPr>
              <p:spPr bwMode="auto">
                <a:xfrm>
                  <a:off x="1838" y="11402"/>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x1=a*a</a:t>
                  </a:r>
                </a:p>
              </p:txBody>
            </p:sp>
            <p:sp>
              <p:nvSpPr>
                <p:cNvPr id="21528" name="Rectangle 55">
                  <a:extLst>
                    <a:ext uri="{FF2B5EF4-FFF2-40B4-BE49-F238E27FC236}">
                      <a16:creationId xmlns:a16="http://schemas.microsoft.com/office/drawing/2014/main" id="{42CAE10C-AD96-4F4B-98E0-9767D4C1EBCA}"/>
                    </a:ext>
                  </a:extLst>
                </p:cNvPr>
                <p:cNvSpPr>
                  <a:spLocks noChangeArrowheads="1"/>
                </p:cNvSpPr>
                <p:nvPr/>
              </p:nvSpPr>
              <p:spPr bwMode="auto">
                <a:xfrm>
                  <a:off x="3413" y="11402"/>
                  <a:ext cx="1282"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x2=3*b</a:t>
                  </a:r>
                </a:p>
              </p:txBody>
            </p:sp>
            <p:sp>
              <p:nvSpPr>
                <p:cNvPr id="21529" name="Rectangle 56">
                  <a:extLst>
                    <a:ext uri="{FF2B5EF4-FFF2-40B4-BE49-F238E27FC236}">
                      <a16:creationId xmlns:a16="http://schemas.microsoft.com/office/drawing/2014/main" id="{E64713C3-ABBB-4D35-B5A6-A42BADB217B6}"/>
                    </a:ext>
                  </a:extLst>
                </p:cNvPr>
                <p:cNvSpPr>
                  <a:spLocks noChangeArrowheads="1"/>
                </p:cNvSpPr>
                <p:nvPr/>
              </p:nvSpPr>
              <p:spPr bwMode="auto">
                <a:xfrm>
                  <a:off x="4778" y="11402"/>
                  <a:ext cx="1597"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x3=5*a</a:t>
                  </a:r>
                </a:p>
              </p:txBody>
            </p:sp>
          </p:grpSp>
          <p:grpSp>
            <p:nvGrpSpPr>
              <p:cNvPr id="21513" name="Group 57">
                <a:extLst>
                  <a:ext uri="{FF2B5EF4-FFF2-40B4-BE49-F238E27FC236}">
                    <a16:creationId xmlns:a16="http://schemas.microsoft.com/office/drawing/2014/main" id="{05139DD2-B19C-4615-9EBD-C917763FFF47}"/>
                  </a:ext>
                </a:extLst>
              </p:cNvPr>
              <p:cNvGrpSpPr>
                <a:grpSpLocks/>
              </p:cNvGrpSpPr>
              <p:nvPr/>
            </p:nvGrpSpPr>
            <p:grpSpPr bwMode="auto">
              <a:xfrm>
                <a:off x="2759" y="8000"/>
                <a:ext cx="3465" cy="422"/>
                <a:chOff x="2363" y="12182"/>
                <a:chExt cx="3465" cy="422"/>
              </a:xfrm>
            </p:grpSpPr>
            <p:sp>
              <p:nvSpPr>
                <p:cNvPr id="21525" name="Rectangle 58">
                  <a:extLst>
                    <a:ext uri="{FF2B5EF4-FFF2-40B4-BE49-F238E27FC236}">
                      <a16:creationId xmlns:a16="http://schemas.microsoft.com/office/drawing/2014/main" id="{19ED7EFD-AB93-4AE1-88D6-9B92DBC740CB}"/>
                    </a:ext>
                  </a:extLst>
                </p:cNvPr>
                <p:cNvSpPr>
                  <a:spLocks noChangeArrowheads="1"/>
                </p:cNvSpPr>
                <p:nvPr/>
              </p:nvSpPr>
              <p:spPr bwMode="auto">
                <a:xfrm>
                  <a:off x="2363" y="12182"/>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x4=x1+x2</a:t>
                  </a:r>
                </a:p>
              </p:txBody>
            </p:sp>
            <p:sp>
              <p:nvSpPr>
                <p:cNvPr id="21526" name="Rectangle 59">
                  <a:extLst>
                    <a:ext uri="{FF2B5EF4-FFF2-40B4-BE49-F238E27FC236}">
                      <a16:creationId xmlns:a16="http://schemas.microsoft.com/office/drawing/2014/main" id="{8EAF47A9-0057-44DD-A83A-C202756F4B56}"/>
                    </a:ext>
                  </a:extLst>
                </p:cNvPr>
                <p:cNvSpPr>
                  <a:spLocks noChangeArrowheads="1"/>
                </p:cNvSpPr>
                <p:nvPr/>
              </p:nvSpPr>
              <p:spPr bwMode="auto">
                <a:xfrm>
                  <a:off x="4358" y="12182"/>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x5=b+x3</a:t>
                  </a:r>
                </a:p>
              </p:txBody>
            </p:sp>
          </p:grpSp>
          <p:sp>
            <p:nvSpPr>
              <p:cNvPr id="21514" name="Rectangle 60">
                <a:extLst>
                  <a:ext uri="{FF2B5EF4-FFF2-40B4-BE49-F238E27FC236}">
                    <a16:creationId xmlns:a16="http://schemas.microsoft.com/office/drawing/2014/main" id="{CD3CF40B-016F-4A6A-A455-5121C77DEF0C}"/>
                  </a:ext>
                </a:extLst>
              </p:cNvPr>
              <p:cNvSpPr>
                <a:spLocks noChangeArrowheads="1"/>
              </p:cNvSpPr>
              <p:nvPr/>
            </p:nvSpPr>
            <p:spPr bwMode="auto">
              <a:xfrm>
                <a:off x="3704" y="8780"/>
                <a:ext cx="1470" cy="422"/>
              </a:xfrm>
              <a:prstGeom prst="rect">
                <a:avLst/>
              </a:prstGeom>
              <a:solidFill>
                <a:srgbClr val="FFFFFF"/>
              </a:solidFill>
              <a:ln w="9525">
                <a:solidFill>
                  <a:srgbClr val="000000"/>
                </a:solidFill>
                <a:miter lim="800000"/>
                <a:headEnd/>
                <a:tailEnd/>
              </a:ln>
            </p:spPr>
            <p:txBody>
              <a:bodyPr lIns="18000" tIns="10800" rIns="18000" bIns="1080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b="1">
                    <a:latin typeface="+mj-ea"/>
                    <a:ea typeface="+mj-ea"/>
                  </a:rPr>
                  <a:t>x6=x4/x5</a:t>
                </a:r>
              </a:p>
            </p:txBody>
          </p:sp>
          <p:sp>
            <p:nvSpPr>
              <p:cNvPr id="21515" name="Line 61">
                <a:extLst>
                  <a:ext uri="{FF2B5EF4-FFF2-40B4-BE49-F238E27FC236}">
                    <a16:creationId xmlns:a16="http://schemas.microsoft.com/office/drawing/2014/main" id="{BE064F5C-9AA5-46F7-AE79-108E96F70AC7}"/>
                  </a:ext>
                </a:extLst>
              </p:cNvPr>
              <p:cNvSpPr>
                <a:spLocks noChangeShapeType="1"/>
              </p:cNvSpPr>
              <p:nvPr/>
            </p:nvSpPr>
            <p:spPr bwMode="auto">
              <a:xfrm>
                <a:off x="2759" y="6752"/>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6" name="Line 62">
                <a:extLst>
                  <a:ext uri="{FF2B5EF4-FFF2-40B4-BE49-F238E27FC236}">
                    <a16:creationId xmlns:a16="http://schemas.microsoft.com/office/drawing/2014/main" id="{991239EC-01DB-442A-A7AD-1E7DD0D1B6EE}"/>
                  </a:ext>
                </a:extLst>
              </p:cNvPr>
              <p:cNvSpPr>
                <a:spLocks noChangeShapeType="1"/>
              </p:cNvSpPr>
              <p:nvPr/>
            </p:nvSpPr>
            <p:spPr bwMode="auto">
              <a:xfrm>
                <a:off x="4334" y="6437"/>
                <a:ext cx="0" cy="62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7" name="Line 63">
                <a:extLst>
                  <a:ext uri="{FF2B5EF4-FFF2-40B4-BE49-F238E27FC236}">
                    <a16:creationId xmlns:a16="http://schemas.microsoft.com/office/drawing/2014/main" id="{D58A0EFC-8A91-4054-8127-B1F693AE1FDF}"/>
                  </a:ext>
                </a:extLst>
              </p:cNvPr>
              <p:cNvSpPr>
                <a:spLocks noChangeShapeType="1"/>
              </p:cNvSpPr>
              <p:nvPr/>
            </p:nvSpPr>
            <p:spPr bwMode="auto">
              <a:xfrm>
                <a:off x="5909" y="6752"/>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8" name="Line 64">
                <a:extLst>
                  <a:ext uri="{FF2B5EF4-FFF2-40B4-BE49-F238E27FC236}">
                    <a16:creationId xmlns:a16="http://schemas.microsoft.com/office/drawing/2014/main" id="{D2C8BF33-1F7D-4C8A-A571-6364122B7F80}"/>
                  </a:ext>
                </a:extLst>
              </p:cNvPr>
              <p:cNvSpPr>
                <a:spLocks noChangeShapeType="1"/>
              </p:cNvSpPr>
              <p:nvPr/>
            </p:nvSpPr>
            <p:spPr bwMode="auto">
              <a:xfrm>
                <a:off x="3179" y="7532"/>
                <a:ext cx="0" cy="46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19" name="Line 65">
                <a:extLst>
                  <a:ext uri="{FF2B5EF4-FFF2-40B4-BE49-F238E27FC236}">
                    <a16:creationId xmlns:a16="http://schemas.microsoft.com/office/drawing/2014/main" id="{8937D0B1-5366-45C6-BA07-C925CC6F59EB}"/>
                  </a:ext>
                </a:extLst>
              </p:cNvPr>
              <p:cNvSpPr>
                <a:spLocks noChangeShapeType="1"/>
              </p:cNvSpPr>
              <p:nvPr/>
            </p:nvSpPr>
            <p:spPr bwMode="auto">
              <a:xfrm>
                <a:off x="4019" y="7532"/>
                <a:ext cx="0" cy="46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0" name="Line 66">
                <a:extLst>
                  <a:ext uri="{FF2B5EF4-FFF2-40B4-BE49-F238E27FC236}">
                    <a16:creationId xmlns:a16="http://schemas.microsoft.com/office/drawing/2014/main" id="{83D23322-15FF-43E9-9C1B-10395C93CA2B}"/>
                  </a:ext>
                </a:extLst>
              </p:cNvPr>
              <p:cNvSpPr>
                <a:spLocks noChangeShapeType="1"/>
              </p:cNvSpPr>
              <p:nvPr/>
            </p:nvSpPr>
            <p:spPr bwMode="auto">
              <a:xfrm>
                <a:off x="5594" y="7532"/>
                <a:ext cx="0" cy="468"/>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1" name="Line 67">
                <a:extLst>
                  <a:ext uri="{FF2B5EF4-FFF2-40B4-BE49-F238E27FC236}">
                    <a16:creationId xmlns:a16="http://schemas.microsoft.com/office/drawing/2014/main" id="{262C8249-F287-46CC-A540-ADD4C109CA57}"/>
                  </a:ext>
                </a:extLst>
              </p:cNvPr>
              <p:cNvSpPr>
                <a:spLocks noChangeShapeType="1"/>
              </p:cNvSpPr>
              <p:nvPr/>
            </p:nvSpPr>
            <p:spPr bwMode="auto">
              <a:xfrm>
                <a:off x="4019" y="8468"/>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2" name="Line 68">
                <a:extLst>
                  <a:ext uri="{FF2B5EF4-FFF2-40B4-BE49-F238E27FC236}">
                    <a16:creationId xmlns:a16="http://schemas.microsoft.com/office/drawing/2014/main" id="{5995F006-3CF1-477D-AECF-0055B517DE6F}"/>
                  </a:ext>
                </a:extLst>
              </p:cNvPr>
              <p:cNvSpPr>
                <a:spLocks noChangeShapeType="1"/>
              </p:cNvSpPr>
              <p:nvPr/>
            </p:nvSpPr>
            <p:spPr bwMode="auto">
              <a:xfrm>
                <a:off x="4964" y="8468"/>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3" name="Line 69">
                <a:extLst>
                  <a:ext uri="{FF2B5EF4-FFF2-40B4-BE49-F238E27FC236}">
                    <a16:creationId xmlns:a16="http://schemas.microsoft.com/office/drawing/2014/main" id="{19DD7476-6F15-4945-B958-4200A8A0A1B3}"/>
                  </a:ext>
                </a:extLst>
              </p:cNvPr>
              <p:cNvSpPr>
                <a:spLocks noChangeShapeType="1"/>
              </p:cNvSpPr>
              <p:nvPr/>
            </p:nvSpPr>
            <p:spPr bwMode="auto">
              <a:xfrm>
                <a:off x="4439" y="9248"/>
                <a:ext cx="0" cy="312"/>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sp>
            <p:nvSpPr>
              <p:cNvPr id="21524" name="Line 70">
                <a:extLst>
                  <a:ext uri="{FF2B5EF4-FFF2-40B4-BE49-F238E27FC236}">
                    <a16:creationId xmlns:a16="http://schemas.microsoft.com/office/drawing/2014/main" id="{F13B8378-40E6-43BD-B4C5-9372BCB35295}"/>
                  </a:ext>
                </a:extLst>
              </p:cNvPr>
              <p:cNvSpPr>
                <a:spLocks noChangeShapeType="1"/>
              </p:cNvSpPr>
              <p:nvPr/>
            </p:nvSpPr>
            <p:spPr bwMode="auto">
              <a:xfrm>
                <a:off x="2759" y="6749"/>
                <a:ext cx="31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8000" tIns="10800" rIns="18000" bIns="10800"/>
              <a:lstStyle/>
              <a:p>
                <a:endParaRPr lang="zh-CN" altLang="en-US">
                  <a:latin typeface="+mj-ea"/>
                  <a:ea typeface="+mj-ea"/>
                </a:endParaRPr>
              </a:p>
            </p:txBody>
          </p:sp>
        </p:grpSp>
      </p:grpSp>
      <p:sp>
        <p:nvSpPr>
          <p:cNvPr id="40" name="矩形 39">
            <a:extLst>
              <a:ext uri="{FF2B5EF4-FFF2-40B4-BE49-F238E27FC236}">
                <a16:creationId xmlns:a16="http://schemas.microsoft.com/office/drawing/2014/main" id="{2494DAD7-3855-4BB8-B189-A7D418F67A1B}"/>
              </a:ext>
            </a:extLst>
          </p:cNvPr>
          <p:cNvSpPr>
            <a:spLocks noChangeArrowheads="1"/>
          </p:cNvSpPr>
          <p:nvPr/>
        </p:nvSpPr>
        <p:spPr bwMode="auto">
          <a:xfrm>
            <a:off x="685800" y="5064089"/>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mj-ea"/>
                <a:ea typeface="+mj-ea"/>
              </a:rPr>
              <a:t>能够并发执行的运算是：</a:t>
            </a:r>
          </a:p>
          <a:p>
            <a:pPr eaLnBrk="1" hangingPunct="1">
              <a:spcBef>
                <a:spcPct val="0"/>
              </a:spcBef>
              <a:buClrTx/>
              <a:buSzTx/>
              <a:buFontTx/>
              <a:buNone/>
            </a:pPr>
            <a:r>
              <a:rPr lang="en-US" altLang="zh-CN" sz="2400">
                <a:latin typeface="+mj-ea"/>
                <a:ea typeface="+mj-ea"/>
              </a:rPr>
              <a:t>s1</a:t>
            </a:r>
            <a:r>
              <a:rPr lang="zh-CN" altLang="en-US" sz="2400">
                <a:latin typeface="+mj-ea"/>
                <a:ea typeface="+mj-ea"/>
              </a:rPr>
              <a:t>与</a:t>
            </a:r>
            <a:r>
              <a:rPr lang="en-US" altLang="zh-CN" sz="2400">
                <a:latin typeface="+mj-ea"/>
                <a:ea typeface="+mj-ea"/>
              </a:rPr>
              <a:t>s2</a:t>
            </a:r>
            <a:r>
              <a:rPr lang="zh-CN" altLang="en-US" sz="2400">
                <a:latin typeface="+mj-ea"/>
                <a:ea typeface="+mj-ea"/>
              </a:rPr>
              <a:t>、 </a:t>
            </a:r>
            <a:r>
              <a:rPr lang="en-US" altLang="zh-CN" sz="2400">
                <a:latin typeface="+mj-ea"/>
                <a:ea typeface="+mj-ea"/>
              </a:rPr>
              <a:t>s1</a:t>
            </a:r>
            <a:r>
              <a:rPr lang="zh-CN" altLang="en-US" sz="2400">
                <a:latin typeface="+mj-ea"/>
                <a:ea typeface="+mj-ea"/>
              </a:rPr>
              <a:t>与</a:t>
            </a:r>
            <a:r>
              <a:rPr lang="en-US" altLang="zh-CN" sz="2400">
                <a:latin typeface="+mj-ea"/>
                <a:ea typeface="+mj-ea"/>
              </a:rPr>
              <a:t>s3</a:t>
            </a:r>
            <a:r>
              <a:rPr lang="zh-CN" altLang="en-US" sz="2400">
                <a:latin typeface="+mj-ea"/>
                <a:ea typeface="+mj-ea"/>
              </a:rPr>
              <a:t>、 </a:t>
            </a:r>
            <a:r>
              <a:rPr lang="en-US" altLang="zh-CN" sz="2400">
                <a:latin typeface="+mj-ea"/>
                <a:ea typeface="+mj-ea"/>
              </a:rPr>
              <a:t>s2</a:t>
            </a:r>
            <a:r>
              <a:rPr lang="zh-CN" altLang="en-US" sz="2400">
                <a:latin typeface="+mj-ea"/>
                <a:ea typeface="+mj-ea"/>
              </a:rPr>
              <a:t>与</a:t>
            </a:r>
            <a:r>
              <a:rPr lang="en-US" altLang="zh-CN" sz="2400">
                <a:latin typeface="+mj-ea"/>
                <a:ea typeface="+mj-ea"/>
              </a:rPr>
              <a:t>s3</a:t>
            </a:r>
            <a:r>
              <a:rPr lang="zh-CN" altLang="en-US" sz="2400">
                <a:latin typeface="+mj-ea"/>
                <a:ea typeface="+mj-ea"/>
              </a:rPr>
              <a:t>、</a:t>
            </a:r>
            <a:r>
              <a:rPr lang="en-US" altLang="zh-CN" sz="2400">
                <a:latin typeface="+mj-ea"/>
                <a:ea typeface="+mj-ea"/>
              </a:rPr>
              <a:t>s1</a:t>
            </a:r>
            <a:r>
              <a:rPr lang="zh-CN" altLang="en-US" sz="2400">
                <a:latin typeface="+mj-ea"/>
                <a:ea typeface="+mj-ea"/>
              </a:rPr>
              <a:t>与</a:t>
            </a:r>
            <a:r>
              <a:rPr lang="en-US" altLang="zh-CN" sz="2400">
                <a:latin typeface="+mj-ea"/>
                <a:ea typeface="+mj-ea"/>
              </a:rPr>
              <a:t>s5</a:t>
            </a:r>
            <a:r>
              <a:rPr lang="zh-CN" altLang="en-US" sz="2400">
                <a:latin typeface="+mj-ea"/>
                <a:ea typeface="+mj-ea"/>
              </a:rPr>
              <a:t>、</a:t>
            </a:r>
            <a:r>
              <a:rPr lang="en-US" altLang="zh-CN" sz="2400">
                <a:latin typeface="+mj-ea"/>
                <a:ea typeface="+mj-ea"/>
              </a:rPr>
              <a:t>s2</a:t>
            </a:r>
            <a:r>
              <a:rPr lang="zh-CN" altLang="en-US" sz="2400">
                <a:latin typeface="+mj-ea"/>
                <a:ea typeface="+mj-ea"/>
              </a:rPr>
              <a:t>与</a:t>
            </a:r>
            <a:r>
              <a:rPr lang="en-US" altLang="zh-CN" sz="2400">
                <a:latin typeface="+mj-ea"/>
                <a:ea typeface="+mj-ea"/>
              </a:rPr>
              <a:t>s5</a:t>
            </a:r>
            <a:r>
              <a:rPr lang="zh-CN" altLang="en-US" sz="2400">
                <a:latin typeface="+mj-ea"/>
                <a:ea typeface="+mj-ea"/>
              </a:rPr>
              <a:t>、</a:t>
            </a:r>
            <a:r>
              <a:rPr lang="en-US" altLang="zh-CN" sz="2400">
                <a:latin typeface="+mj-ea"/>
                <a:ea typeface="+mj-ea"/>
              </a:rPr>
              <a:t>s3</a:t>
            </a:r>
            <a:r>
              <a:rPr lang="zh-CN" altLang="en-US" sz="2400">
                <a:latin typeface="+mj-ea"/>
                <a:ea typeface="+mj-ea"/>
              </a:rPr>
              <a:t>与</a:t>
            </a:r>
            <a:r>
              <a:rPr lang="en-US" altLang="zh-CN" sz="2400">
                <a:latin typeface="+mj-ea"/>
                <a:ea typeface="+mj-ea"/>
              </a:rPr>
              <a:t>s4</a:t>
            </a:r>
            <a:r>
              <a:rPr lang="zh-CN" altLang="en-US" sz="2400">
                <a:latin typeface="+mj-ea"/>
                <a:ea typeface="+mj-ea"/>
              </a:rPr>
              <a:t>、</a:t>
            </a:r>
            <a:r>
              <a:rPr lang="en-US" altLang="zh-CN" sz="2400">
                <a:latin typeface="+mj-ea"/>
                <a:ea typeface="+mj-ea"/>
              </a:rPr>
              <a:t>s4</a:t>
            </a:r>
            <a:r>
              <a:rPr lang="zh-CN" altLang="en-US" sz="2400">
                <a:latin typeface="+mj-ea"/>
                <a:ea typeface="+mj-ea"/>
              </a:rPr>
              <a:t>与</a:t>
            </a:r>
            <a:r>
              <a:rPr lang="en-US" altLang="zh-CN" sz="2400">
                <a:latin typeface="+mj-ea"/>
                <a:ea typeface="+mj-ea"/>
              </a:rPr>
              <a:t>s5</a:t>
            </a:r>
            <a:r>
              <a:rPr lang="zh-CN" altLang="en-US" sz="2400">
                <a:latin typeface="+mj-ea"/>
                <a:ea typeface="+mj-ea"/>
              </a:rPr>
              <a:t>，其余的运算不能并发执行。</a:t>
            </a:r>
          </a:p>
        </p:txBody>
      </p:sp>
      <p:sp>
        <p:nvSpPr>
          <p:cNvPr id="21508" name="Rectangle 72">
            <a:extLst>
              <a:ext uri="{FF2B5EF4-FFF2-40B4-BE49-F238E27FC236}">
                <a16:creationId xmlns:a16="http://schemas.microsoft.com/office/drawing/2014/main" id="{565EAEA9-2AF9-46C2-9EC1-2BC15992879F}"/>
              </a:ext>
            </a:extLst>
          </p:cNvPr>
          <p:cNvSpPr>
            <a:spLocks noChangeArrowheads="1"/>
          </p:cNvSpPr>
          <p:nvPr/>
        </p:nvSpPr>
        <p:spPr bwMode="auto">
          <a:xfrm>
            <a:off x="1600200" y="1101689"/>
            <a:ext cx="22685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mj-ea"/>
                <a:ea typeface="+mj-ea"/>
              </a:rPr>
              <a:t>运算顺序</a:t>
            </a:r>
          </a:p>
        </p:txBody>
      </p:sp>
      <p:sp>
        <p:nvSpPr>
          <p:cNvPr id="21509" name="Rectangle 73">
            <a:extLst>
              <a:ext uri="{FF2B5EF4-FFF2-40B4-BE49-F238E27FC236}">
                <a16:creationId xmlns:a16="http://schemas.microsoft.com/office/drawing/2014/main" id="{5361C605-871D-46B5-BA4B-1924CC7342F8}"/>
              </a:ext>
            </a:extLst>
          </p:cNvPr>
          <p:cNvSpPr>
            <a:spLocks noChangeArrowheads="1"/>
          </p:cNvSpPr>
          <p:nvPr/>
        </p:nvSpPr>
        <p:spPr bwMode="auto">
          <a:xfrm>
            <a:off x="6705600" y="1101689"/>
            <a:ext cx="14446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latin typeface="+mj-ea"/>
                <a:ea typeface="+mj-ea"/>
              </a:rPr>
              <a:t>前趋图</a:t>
            </a:r>
          </a:p>
        </p:txBody>
      </p:sp>
      <p:sp>
        <p:nvSpPr>
          <p:cNvPr id="3" name="矩形 2">
            <a:extLst>
              <a:ext uri="{FF2B5EF4-FFF2-40B4-BE49-F238E27FC236}">
                <a16:creationId xmlns:a16="http://schemas.microsoft.com/office/drawing/2014/main" id="{7CE74813-47BC-477B-A9C1-0359CD2D3B67}"/>
              </a:ext>
            </a:extLst>
          </p:cNvPr>
          <p:cNvSpPr/>
          <p:nvPr/>
        </p:nvSpPr>
        <p:spPr>
          <a:xfrm>
            <a:off x="6250200" y="267734"/>
            <a:ext cx="2542684" cy="461665"/>
          </a:xfrm>
          <a:prstGeom prst="rect">
            <a:avLst/>
          </a:prstGeom>
          <a:solidFill>
            <a:srgbClr val="FFC000"/>
          </a:solidFill>
        </p:spPr>
        <p:txBody>
          <a:bodyPr wrap="none">
            <a:spAutoFit/>
          </a:bodyPr>
          <a:lstStyle/>
          <a:p>
            <a:r>
              <a:rPr lang="en-US" altLang="zh-CN" sz="2400" dirty="0">
                <a:latin typeface="+mj-ea"/>
                <a:ea typeface="+mj-ea"/>
              </a:rPr>
              <a:t>(A</a:t>
            </a:r>
            <a:r>
              <a:rPr lang="en-US" altLang="zh-CN" sz="2400" baseline="30000" dirty="0">
                <a:latin typeface="+mj-ea"/>
                <a:ea typeface="+mj-ea"/>
              </a:rPr>
              <a:t>2</a:t>
            </a:r>
            <a:r>
              <a:rPr lang="en-US" altLang="zh-CN" sz="2400" dirty="0">
                <a:latin typeface="+mj-ea"/>
                <a:ea typeface="+mj-ea"/>
              </a:rPr>
              <a:t>+3B)/(B+5A)</a:t>
            </a:r>
            <a:endParaRPr lang="zh-CN" altLang="en-US" sz="24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140DECF-1A16-4DB3-95FC-66792C046DDE}"/>
              </a:ext>
            </a:extLst>
          </p:cNvPr>
          <p:cNvSpPr>
            <a:spLocks noGrp="1" noRot="1" noChangeArrowheads="1"/>
          </p:cNvSpPr>
          <p:nvPr>
            <p:ph type="title"/>
          </p:nvPr>
        </p:nvSpPr>
        <p:spPr/>
        <p:txBody>
          <a:bodyPr/>
          <a:lstStyle/>
          <a:p>
            <a:pPr eaLnBrk="1" hangingPunct="1"/>
            <a:r>
              <a:rPr kumimoji="1" lang="en-US" altLang="zh-CN" b="1">
                <a:solidFill>
                  <a:srgbClr val="0066FF"/>
                </a:solidFill>
              </a:rPr>
              <a:t>2.2 </a:t>
            </a:r>
            <a:r>
              <a:rPr kumimoji="1" lang="zh-CN" altLang="en-US" b="1">
                <a:solidFill>
                  <a:srgbClr val="0066FF"/>
                </a:solidFill>
              </a:rPr>
              <a:t>进程（</a:t>
            </a:r>
            <a:r>
              <a:rPr kumimoji="1" lang="en-US" altLang="zh-CN" b="1">
                <a:solidFill>
                  <a:srgbClr val="0066FF"/>
                </a:solidFill>
              </a:rPr>
              <a:t>process</a:t>
            </a:r>
            <a:r>
              <a:rPr kumimoji="1" lang="zh-CN" altLang="en-US" b="1">
                <a:solidFill>
                  <a:srgbClr val="0066FF"/>
                </a:solidFill>
              </a:rPr>
              <a:t>）的描述</a:t>
            </a:r>
          </a:p>
        </p:txBody>
      </p:sp>
      <p:sp>
        <p:nvSpPr>
          <p:cNvPr id="23555" name="Rectangle 3">
            <a:extLst>
              <a:ext uri="{FF2B5EF4-FFF2-40B4-BE49-F238E27FC236}">
                <a16:creationId xmlns:a16="http://schemas.microsoft.com/office/drawing/2014/main" id="{FCE15604-7C8C-49CC-8225-5BA36CC4AC7A}"/>
              </a:ext>
            </a:extLst>
          </p:cNvPr>
          <p:cNvSpPr>
            <a:spLocks noGrp="1" noRot="1" noChangeArrowheads="1"/>
          </p:cNvSpPr>
          <p:nvPr>
            <p:ph type="body" idx="1"/>
          </p:nvPr>
        </p:nvSpPr>
        <p:spPr>
          <a:xfrm>
            <a:off x="301625" y="1749425"/>
            <a:ext cx="8540750" cy="4498975"/>
          </a:xfrm>
        </p:spPr>
        <p:txBody>
          <a:bodyPr/>
          <a:lstStyle/>
          <a:p>
            <a:pPr eaLnBrk="1" hangingPunct="1">
              <a:lnSpc>
                <a:spcPct val="120000"/>
              </a:lnSpc>
            </a:pPr>
            <a:r>
              <a:rPr lang="zh-CN" altLang="en-US" b="1"/>
              <a:t>在多道程序环境下，允许多个程序并发执行。</a:t>
            </a:r>
          </a:p>
          <a:p>
            <a:pPr eaLnBrk="1" hangingPunct="1">
              <a:lnSpc>
                <a:spcPct val="120000"/>
              </a:lnSpc>
            </a:pPr>
            <a:r>
              <a:rPr lang="zh-CN" altLang="en-US" b="1"/>
              <a:t>正是程序并发执行时的特征，才导致操作系统引入进程的概念。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336813-D1D3-489F-8EC5-F89D777FE52D}"/>
              </a:ext>
            </a:extLst>
          </p:cNvPr>
          <p:cNvSpPr>
            <a:spLocks noGrp="1"/>
          </p:cNvSpPr>
          <p:nvPr>
            <p:ph idx="1"/>
          </p:nvPr>
        </p:nvSpPr>
        <p:spPr/>
        <p:txBody>
          <a:bodyPr/>
          <a:lstStyle/>
          <a:p>
            <a:pPr algn="just">
              <a:buNone/>
            </a:pPr>
            <a:r>
              <a:rPr lang="zh-CN" altLang="en-US" dirty="0"/>
              <a:t>典型的进程</a:t>
            </a:r>
            <a:r>
              <a:rPr lang="zh-CN" altLang="en-US" dirty="0">
                <a:solidFill>
                  <a:srgbClr val="FF0000"/>
                </a:solidFill>
              </a:rPr>
              <a:t>定义</a:t>
            </a:r>
            <a:r>
              <a:rPr lang="zh-CN" altLang="en-US" dirty="0"/>
              <a:t>有：</a:t>
            </a:r>
          </a:p>
          <a:p>
            <a:pPr algn="just">
              <a:buNone/>
            </a:pPr>
            <a:r>
              <a:rPr lang="zh-CN" altLang="en-US" dirty="0"/>
              <a:t>（</a:t>
            </a:r>
            <a:r>
              <a:rPr lang="en-US" altLang="zh-CN" dirty="0"/>
              <a:t>1</a:t>
            </a:r>
            <a:r>
              <a:rPr lang="zh-CN" altLang="en-US" dirty="0"/>
              <a:t>）进程是程序的一次执行。</a:t>
            </a:r>
          </a:p>
          <a:p>
            <a:pPr algn="just">
              <a:buNone/>
            </a:pPr>
            <a:r>
              <a:rPr lang="zh-CN" altLang="en-US" dirty="0"/>
              <a:t>（</a:t>
            </a:r>
            <a:r>
              <a:rPr lang="en-US" altLang="zh-CN" dirty="0"/>
              <a:t>2</a:t>
            </a:r>
            <a:r>
              <a:rPr lang="zh-CN" altLang="en-US" dirty="0"/>
              <a:t>）进程是一个程序及其数据在处理机上顺序执行时所发生的活动。</a:t>
            </a:r>
          </a:p>
          <a:p>
            <a:pPr algn="just">
              <a:buNone/>
            </a:pPr>
            <a:r>
              <a:rPr lang="zh-CN" altLang="en-US" dirty="0"/>
              <a:t>（</a:t>
            </a:r>
            <a:r>
              <a:rPr lang="en-US" altLang="zh-CN" dirty="0"/>
              <a:t>3</a:t>
            </a:r>
            <a:r>
              <a:rPr lang="zh-CN" altLang="en-US" dirty="0"/>
              <a:t>）进程是程序在一个数据集合上运行的过程，它是系统进行</a:t>
            </a:r>
            <a:r>
              <a:rPr lang="zh-CN" altLang="en-US" dirty="0">
                <a:solidFill>
                  <a:srgbClr val="FF0000"/>
                </a:solidFill>
              </a:rPr>
              <a:t>资源分配和调度的一个独立单位</a:t>
            </a:r>
            <a:r>
              <a:rPr lang="zh-CN" altLang="en-US" dirty="0"/>
              <a:t>。</a:t>
            </a:r>
          </a:p>
          <a:p>
            <a:endParaRPr lang="zh-CN" altLang="en-US" dirty="0"/>
          </a:p>
        </p:txBody>
      </p:sp>
      <p:sp>
        <p:nvSpPr>
          <p:cNvPr id="3" name="标题 2">
            <a:extLst>
              <a:ext uri="{FF2B5EF4-FFF2-40B4-BE49-F238E27FC236}">
                <a16:creationId xmlns:a16="http://schemas.microsoft.com/office/drawing/2014/main" id="{718B07DB-CBC2-4FAE-B6F9-FE6D46507987}"/>
              </a:ext>
            </a:extLst>
          </p:cNvPr>
          <p:cNvSpPr>
            <a:spLocks noGrp="1"/>
          </p:cNvSpPr>
          <p:nvPr>
            <p:ph type="title"/>
          </p:nvPr>
        </p:nvSpPr>
        <p:spPr/>
        <p:txBody>
          <a:bodyPr/>
          <a:lstStyle/>
          <a:p>
            <a:r>
              <a:rPr lang="zh-CN" altLang="en-US" dirty="0">
                <a:effectLst>
                  <a:outerShdw blurRad="38100" dist="38100" dir="2700000" algn="tl">
                    <a:srgbClr val="C0C0C0"/>
                  </a:outerShdw>
                </a:effectLst>
              </a:rPr>
              <a:t>进程的定义 </a:t>
            </a:r>
            <a:endParaRPr lang="zh-CN" altLang="en-US" dirty="0"/>
          </a:p>
        </p:txBody>
      </p:sp>
    </p:spTree>
    <p:extLst>
      <p:ext uri="{BB962C8B-B14F-4D97-AF65-F5344CB8AC3E}">
        <p14:creationId xmlns:p14="http://schemas.microsoft.com/office/powerpoint/2010/main" val="827060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3E832A4-B564-4EFD-B245-17FDC7BBE341}"/>
              </a:ext>
            </a:extLst>
          </p:cNvPr>
          <p:cNvSpPr>
            <a:spLocks noGrp="1" noChangeArrowheads="1"/>
          </p:cNvSpPr>
          <p:nvPr>
            <p:ph type="title"/>
          </p:nvPr>
        </p:nvSpPr>
        <p:spPr/>
        <p:txBody>
          <a:bodyPr/>
          <a:lstStyle/>
          <a:p>
            <a:r>
              <a:rPr lang="zh-CN" altLang="en-US"/>
              <a:t>计算机用来干什么</a:t>
            </a:r>
            <a:r>
              <a:rPr lang="en-US" altLang="zh-CN"/>
              <a:t>?</a:t>
            </a:r>
          </a:p>
        </p:txBody>
      </p:sp>
      <p:sp>
        <p:nvSpPr>
          <p:cNvPr id="63491" name="Rectangle 3">
            <a:extLst>
              <a:ext uri="{FF2B5EF4-FFF2-40B4-BE49-F238E27FC236}">
                <a16:creationId xmlns:a16="http://schemas.microsoft.com/office/drawing/2014/main" id="{CDBCCA08-E390-4E86-9C85-8BA35E05578F}"/>
              </a:ext>
            </a:extLst>
          </p:cNvPr>
          <p:cNvSpPr>
            <a:spLocks noGrp="1" noChangeArrowheads="1"/>
          </p:cNvSpPr>
          <p:nvPr>
            <p:ph type="body" idx="1"/>
          </p:nvPr>
        </p:nvSpPr>
        <p:spPr>
          <a:xfrm>
            <a:off x="612775" y="1268413"/>
            <a:ext cx="7921625" cy="865187"/>
          </a:xfrm>
        </p:spPr>
        <p:txBody>
          <a:bodyPr/>
          <a:lstStyle/>
          <a:p>
            <a:pPr>
              <a:lnSpc>
                <a:spcPct val="130000"/>
              </a:lnSpc>
            </a:pPr>
            <a:r>
              <a:rPr lang="zh-CN" altLang="en-US">
                <a:solidFill>
                  <a:srgbClr val="FF0000"/>
                </a:solidFill>
              </a:rPr>
              <a:t>计算机是用来帮助我们解决问题的机器</a:t>
            </a:r>
            <a:r>
              <a:rPr lang="en-US" altLang="zh-CN">
                <a:solidFill>
                  <a:srgbClr val="FF0000"/>
                </a:solidFill>
              </a:rPr>
              <a:t>!</a:t>
            </a:r>
          </a:p>
        </p:txBody>
      </p:sp>
      <p:grpSp>
        <p:nvGrpSpPr>
          <p:cNvPr id="63497" name="Group 9">
            <a:extLst>
              <a:ext uri="{FF2B5EF4-FFF2-40B4-BE49-F238E27FC236}">
                <a16:creationId xmlns:a16="http://schemas.microsoft.com/office/drawing/2014/main" id="{D001D48F-8941-4DB0-905F-430BC7C9CB2B}"/>
              </a:ext>
            </a:extLst>
          </p:cNvPr>
          <p:cNvGrpSpPr>
            <a:grpSpLocks/>
          </p:cNvGrpSpPr>
          <p:nvPr/>
        </p:nvGrpSpPr>
        <p:grpSpPr bwMode="auto">
          <a:xfrm>
            <a:off x="1143000" y="2057400"/>
            <a:ext cx="3733800" cy="4343400"/>
            <a:chOff x="720" y="1440"/>
            <a:chExt cx="2352" cy="2736"/>
          </a:xfrm>
        </p:grpSpPr>
        <p:sp>
          <p:nvSpPr>
            <p:cNvPr id="63493" name="Rectangle 5">
              <a:extLst>
                <a:ext uri="{FF2B5EF4-FFF2-40B4-BE49-F238E27FC236}">
                  <a16:creationId xmlns:a16="http://schemas.microsoft.com/office/drawing/2014/main" id="{9FC8CF7A-3E44-4804-8855-F2D66D22ECA5}"/>
                </a:ext>
              </a:extLst>
            </p:cNvPr>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494" name="Text Box 6">
              <a:extLst>
                <a:ext uri="{FF2B5EF4-FFF2-40B4-BE49-F238E27FC236}">
                  <a16:creationId xmlns:a16="http://schemas.microsoft.com/office/drawing/2014/main" id="{6C69CA94-A39E-42BA-8316-23F7282BCDF1}"/>
                </a:ext>
              </a:extLst>
            </p:cNvPr>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34" charset="0"/>
                </a:rPr>
                <a:t>int main(int argc, char* argv[])</a:t>
              </a:r>
            </a:p>
            <a:p>
              <a:pPr>
                <a:spcBef>
                  <a:spcPct val="50000"/>
                </a:spcBef>
              </a:pPr>
              <a:r>
                <a:rPr lang="en-US" altLang="zh-CN">
                  <a:latin typeface="Tahoma" panose="020B0604030504040204" pitchFamily="34" charset="0"/>
                </a:rPr>
                <a:t>{</a:t>
              </a:r>
            </a:p>
            <a:p>
              <a:pPr>
                <a:spcBef>
                  <a:spcPct val="50000"/>
                </a:spcBef>
              </a:pPr>
              <a:r>
                <a:rPr lang="en-US" altLang="zh-CN">
                  <a:latin typeface="Tahoma" panose="020B0604030504040204" pitchFamily="34" charset="0"/>
                </a:rPr>
                <a:t>     int  i , to, sum = 0;</a:t>
              </a:r>
            </a:p>
            <a:p>
              <a:pPr>
                <a:spcBef>
                  <a:spcPct val="50000"/>
                </a:spcBef>
              </a:pPr>
              <a:r>
                <a:rPr lang="en-US" altLang="zh-CN">
                  <a:latin typeface="Tahoma" panose="020B0604030504040204" pitchFamily="34" charset="0"/>
                </a:rPr>
                <a:t>     to = atoi(argv[1]);</a:t>
              </a:r>
            </a:p>
            <a:p>
              <a:pPr>
                <a:spcBef>
                  <a:spcPct val="50000"/>
                </a:spcBef>
              </a:pPr>
              <a:r>
                <a:rPr lang="en-US" altLang="zh-CN">
                  <a:latin typeface="Tahoma" panose="020B0604030504040204" pitchFamily="34" charset="0"/>
                </a:rPr>
                <a:t>     for(i=1; i&lt;=to; i++)</a:t>
              </a:r>
            </a:p>
            <a:p>
              <a:pPr>
                <a:spcBef>
                  <a:spcPct val="50000"/>
                </a:spcBef>
              </a:pPr>
              <a:r>
                <a:rPr lang="en-US" altLang="zh-CN">
                  <a:latin typeface="Tahoma" panose="020B0604030504040204" pitchFamily="34" charset="0"/>
                </a:rPr>
                <a:t>     {  </a:t>
              </a:r>
            </a:p>
            <a:p>
              <a:pPr>
                <a:spcBef>
                  <a:spcPct val="50000"/>
                </a:spcBef>
              </a:pPr>
              <a:r>
                <a:rPr lang="en-US" altLang="zh-CN">
                  <a:latin typeface="Tahoma" panose="020B0604030504040204" pitchFamily="34" charset="0"/>
                </a:rPr>
                <a:t>          sum = sum + i;</a:t>
              </a:r>
            </a:p>
            <a:p>
              <a:pPr>
                <a:spcBef>
                  <a:spcPct val="50000"/>
                </a:spcBef>
              </a:pPr>
              <a:r>
                <a:rPr lang="en-US" altLang="zh-CN">
                  <a:latin typeface="Tahoma" panose="020B0604030504040204" pitchFamily="34" charset="0"/>
                </a:rPr>
                <a:t>      }</a:t>
              </a:r>
            </a:p>
            <a:p>
              <a:pPr>
                <a:spcBef>
                  <a:spcPct val="50000"/>
                </a:spcBef>
              </a:pPr>
              <a:r>
                <a:rPr lang="en-US" altLang="zh-CN">
                  <a:latin typeface="Tahoma" panose="020B0604030504040204" pitchFamily="34" charset="0"/>
                </a:rPr>
                <a:t>      printf(“%d”, sum);</a:t>
              </a:r>
            </a:p>
            <a:p>
              <a:pPr>
                <a:spcBef>
                  <a:spcPct val="50000"/>
                </a:spcBef>
              </a:pPr>
              <a:r>
                <a:rPr lang="en-US" altLang="zh-CN">
                  <a:latin typeface="Tahoma" panose="020B0604030504040204" pitchFamily="34" charset="0"/>
                </a:rPr>
                <a:t>}</a:t>
              </a:r>
            </a:p>
          </p:txBody>
        </p:sp>
      </p:grpSp>
      <p:grpSp>
        <p:nvGrpSpPr>
          <p:cNvPr id="63500" name="Group 12">
            <a:extLst>
              <a:ext uri="{FF2B5EF4-FFF2-40B4-BE49-F238E27FC236}">
                <a16:creationId xmlns:a16="http://schemas.microsoft.com/office/drawing/2014/main" id="{B9C00C70-2433-44FF-AC66-40A2B3D9CED1}"/>
              </a:ext>
            </a:extLst>
          </p:cNvPr>
          <p:cNvGrpSpPr>
            <a:grpSpLocks/>
          </p:cNvGrpSpPr>
          <p:nvPr/>
        </p:nvGrpSpPr>
        <p:grpSpPr bwMode="auto">
          <a:xfrm>
            <a:off x="4876800" y="2895600"/>
            <a:ext cx="2819400" cy="2438400"/>
            <a:chOff x="3072" y="1824"/>
            <a:chExt cx="1776" cy="1536"/>
          </a:xfrm>
        </p:grpSpPr>
        <p:sp>
          <p:nvSpPr>
            <p:cNvPr id="63495" name="AutoShape 7">
              <a:extLst>
                <a:ext uri="{FF2B5EF4-FFF2-40B4-BE49-F238E27FC236}">
                  <a16:creationId xmlns:a16="http://schemas.microsoft.com/office/drawing/2014/main" id="{3F55CDB7-1FB9-4D16-8C60-362B0B5D5E21}"/>
                </a:ext>
              </a:extLst>
            </p:cNvPr>
            <p:cNvSpPr>
              <a:spLocks noChangeArrowheads="1"/>
            </p:cNvSpPr>
            <p:nvPr/>
          </p:nvSpPr>
          <p:spPr bwMode="auto">
            <a:xfrm>
              <a:off x="3072" y="254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3499" name="Picture 11">
              <a:extLst>
                <a:ext uri="{FF2B5EF4-FFF2-40B4-BE49-F238E27FC236}">
                  <a16:creationId xmlns:a16="http://schemas.microsoft.com/office/drawing/2014/main" id="{F90A034A-CF1E-4A04-ADD8-5D7D61867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 y="1824"/>
              <a:ext cx="1248" cy="153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DA876BA-6F0A-41F7-B422-48ADAEF4903A}"/>
              </a:ext>
            </a:extLst>
          </p:cNvPr>
          <p:cNvSpPr>
            <a:spLocks noGrp="1"/>
          </p:cNvSpPr>
          <p:nvPr>
            <p:ph idx="1"/>
          </p:nvPr>
        </p:nvSpPr>
        <p:spPr>
          <a:xfrm>
            <a:off x="712178" y="1311566"/>
            <a:ext cx="8079282" cy="5157643"/>
          </a:xfrm>
        </p:spPr>
        <p:txBody>
          <a:bodyPr/>
          <a:lstStyle/>
          <a:p>
            <a:pPr marL="579438" lvl="0" indent="-579438" defTabSz="914400">
              <a:buClr>
                <a:srgbClr val="CC3300"/>
              </a:buClr>
              <a:buNone/>
            </a:pPr>
            <a:r>
              <a:rPr lang="en-US" altLang="zh-CN" kern="0" dirty="0">
                <a:solidFill>
                  <a:srgbClr val="0066FF"/>
                </a:solidFill>
              </a:rPr>
              <a:t>1</a:t>
            </a:r>
            <a:r>
              <a:rPr lang="zh-CN" altLang="en-US" kern="0" dirty="0">
                <a:solidFill>
                  <a:srgbClr val="0066FF"/>
                </a:solidFill>
              </a:rPr>
              <a:t>．进程的定义 </a:t>
            </a:r>
          </a:p>
          <a:p>
            <a:pPr marL="579438" lvl="0" indent="-579438" algn="just" defTabSz="914400">
              <a:buClr>
                <a:srgbClr val="CC3300"/>
              </a:buClr>
            </a:pPr>
            <a:r>
              <a:rPr lang="zh-CN" altLang="en-US" kern="0" dirty="0">
                <a:solidFill>
                  <a:srgbClr val="080808"/>
                </a:solidFill>
              </a:rPr>
              <a:t>为使程序（含数据）能独立运行，应为之配置一个专门的数据结构即进程控制块（</a:t>
            </a:r>
            <a:r>
              <a:rPr lang="en-US" altLang="zh-CN" kern="0" dirty="0">
                <a:solidFill>
                  <a:srgbClr val="080808"/>
                </a:solidFill>
              </a:rPr>
              <a:t>PCB</a:t>
            </a:r>
            <a:r>
              <a:rPr lang="zh-CN" altLang="en-US" kern="0" dirty="0">
                <a:solidFill>
                  <a:srgbClr val="080808"/>
                </a:solidFill>
              </a:rPr>
              <a:t>）；</a:t>
            </a:r>
          </a:p>
          <a:p>
            <a:pPr marL="579438" lvl="0" indent="-579438" algn="just" defTabSz="914400">
              <a:buClr>
                <a:srgbClr val="CC3300"/>
              </a:buClr>
            </a:pPr>
            <a:r>
              <a:rPr lang="zh-CN" altLang="en-US" kern="0" dirty="0">
                <a:solidFill>
                  <a:srgbClr val="080808"/>
                </a:solidFill>
              </a:rPr>
              <a:t>由</a:t>
            </a:r>
            <a:r>
              <a:rPr lang="zh-CN" altLang="en-US" kern="0" dirty="0">
                <a:solidFill>
                  <a:srgbClr val="FF0000"/>
                </a:solidFill>
              </a:rPr>
              <a:t>程序段、</a:t>
            </a:r>
            <a:r>
              <a:rPr lang="zh-CN" altLang="en-US" kern="0" dirty="0">
                <a:solidFill>
                  <a:srgbClr val="080808"/>
                </a:solidFill>
              </a:rPr>
              <a:t>相关的</a:t>
            </a:r>
            <a:r>
              <a:rPr lang="zh-CN" altLang="en-US" kern="0" dirty="0">
                <a:solidFill>
                  <a:srgbClr val="FF0000"/>
                </a:solidFill>
              </a:rPr>
              <a:t>数据段</a:t>
            </a:r>
            <a:r>
              <a:rPr lang="zh-CN" altLang="en-US" kern="0" dirty="0">
                <a:solidFill>
                  <a:schemeClr val="tx1">
                    <a:lumMod val="95000"/>
                    <a:lumOff val="5000"/>
                  </a:schemeClr>
                </a:solidFill>
              </a:rPr>
              <a:t>和</a:t>
            </a:r>
            <a:r>
              <a:rPr lang="en-US" altLang="zh-CN" kern="0" dirty="0">
                <a:solidFill>
                  <a:srgbClr val="FF0000"/>
                </a:solidFill>
              </a:rPr>
              <a:t>PCB</a:t>
            </a:r>
            <a:r>
              <a:rPr lang="zh-CN" altLang="en-US" kern="0" dirty="0">
                <a:solidFill>
                  <a:srgbClr val="080808"/>
                </a:solidFill>
              </a:rPr>
              <a:t>三部分构成了</a:t>
            </a:r>
            <a:r>
              <a:rPr lang="zh-CN" altLang="en-US" kern="0" dirty="0">
                <a:solidFill>
                  <a:srgbClr val="FF0000"/>
                </a:solidFill>
              </a:rPr>
              <a:t>进程实体</a:t>
            </a:r>
            <a:r>
              <a:rPr lang="zh-CN" altLang="en-US" kern="0" dirty="0">
                <a:solidFill>
                  <a:srgbClr val="080808"/>
                </a:solidFill>
              </a:rPr>
              <a:t>。</a:t>
            </a:r>
          </a:p>
          <a:p>
            <a:pPr marL="579438" lvl="0" indent="-579438" algn="just" defTabSz="914400">
              <a:buClr>
                <a:srgbClr val="CC3300"/>
              </a:buClr>
            </a:pPr>
            <a:r>
              <a:rPr lang="zh-CN" altLang="en-US" kern="0" dirty="0">
                <a:solidFill>
                  <a:srgbClr val="080808"/>
                </a:solidFill>
              </a:rPr>
              <a:t>创建进程，实质上是创建进程实体中的</a:t>
            </a:r>
            <a:r>
              <a:rPr lang="en-US" altLang="zh-CN" kern="0" dirty="0">
                <a:solidFill>
                  <a:srgbClr val="080808"/>
                </a:solidFill>
              </a:rPr>
              <a:t>PCB</a:t>
            </a:r>
            <a:r>
              <a:rPr lang="zh-CN" altLang="en-US" kern="0" dirty="0">
                <a:solidFill>
                  <a:srgbClr val="080808"/>
                </a:solidFill>
              </a:rPr>
              <a:t>；撤消进程，实质上是撤消进程的</a:t>
            </a:r>
            <a:r>
              <a:rPr lang="en-US" altLang="zh-CN" kern="0" dirty="0">
                <a:solidFill>
                  <a:srgbClr val="080808"/>
                </a:solidFill>
              </a:rPr>
              <a:t>PCB</a:t>
            </a:r>
            <a:r>
              <a:rPr lang="zh-CN" altLang="en-US" kern="0" dirty="0">
                <a:solidFill>
                  <a:srgbClr val="080808"/>
                </a:solidFill>
              </a:rPr>
              <a:t>。     </a:t>
            </a:r>
          </a:p>
          <a:p>
            <a:endParaRPr lang="zh-CN" altLang="en-US" dirty="0"/>
          </a:p>
        </p:txBody>
      </p:sp>
      <p:sp>
        <p:nvSpPr>
          <p:cNvPr id="3" name="标题 2">
            <a:extLst>
              <a:ext uri="{FF2B5EF4-FFF2-40B4-BE49-F238E27FC236}">
                <a16:creationId xmlns:a16="http://schemas.microsoft.com/office/drawing/2014/main" id="{BE0363F1-2789-4656-B2D9-4D08565F2637}"/>
              </a:ext>
            </a:extLst>
          </p:cNvPr>
          <p:cNvSpPr>
            <a:spLocks noGrp="1"/>
          </p:cNvSpPr>
          <p:nvPr>
            <p:ph type="title"/>
          </p:nvPr>
        </p:nvSpPr>
        <p:spPr/>
        <p:txBody>
          <a:bodyPr/>
          <a:lstStyle/>
          <a:p>
            <a:r>
              <a:rPr lang="en-US" altLang="zh-CN" dirty="0">
                <a:solidFill>
                  <a:srgbClr val="0066FF"/>
                </a:solidFill>
                <a:effectLst>
                  <a:outerShdw blurRad="38100" dist="38100" dir="2700000" algn="tl">
                    <a:srgbClr val="C0C0C0"/>
                  </a:outerShdw>
                </a:effectLst>
              </a:rPr>
              <a:t>2.2.1 </a:t>
            </a:r>
            <a:r>
              <a:rPr lang="zh-CN" altLang="en-US" dirty="0">
                <a:solidFill>
                  <a:srgbClr val="0066FF"/>
                </a:solidFill>
                <a:effectLst>
                  <a:outerShdw blurRad="38100" dist="38100" dir="2700000" algn="tl">
                    <a:srgbClr val="C0C0C0"/>
                  </a:outerShdw>
                </a:effectLst>
              </a:rPr>
              <a:t>进程的定义与特征</a:t>
            </a:r>
            <a:endParaRPr lang="zh-CN" altLang="en-US" dirty="0"/>
          </a:p>
        </p:txBody>
      </p:sp>
    </p:spTree>
    <p:extLst>
      <p:ext uri="{BB962C8B-B14F-4D97-AF65-F5344CB8AC3E}">
        <p14:creationId xmlns:p14="http://schemas.microsoft.com/office/powerpoint/2010/main" val="4070241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376A93-01A1-4E15-AE83-B0F82699DFF1}"/>
              </a:ext>
            </a:extLst>
          </p:cNvPr>
          <p:cNvSpPr>
            <a:spLocks noGrp="1"/>
          </p:cNvSpPr>
          <p:nvPr>
            <p:ph idx="1"/>
          </p:nvPr>
        </p:nvSpPr>
        <p:spPr>
          <a:xfrm>
            <a:off x="685554" y="1818342"/>
            <a:ext cx="3353046" cy="5157643"/>
          </a:xfrm>
        </p:spPr>
        <p:txBody>
          <a:bodyPr/>
          <a:lstStyle/>
          <a:p>
            <a:pPr>
              <a:lnSpc>
                <a:spcPct val="150000"/>
              </a:lnSpc>
            </a:pPr>
            <a:r>
              <a:rPr lang="zh-CN" altLang="en-US" dirty="0"/>
              <a:t>总结：</a:t>
            </a:r>
            <a:endParaRPr lang="en-US" altLang="zh-CN" dirty="0"/>
          </a:p>
          <a:p>
            <a:pPr>
              <a:lnSpc>
                <a:spcPct val="150000"/>
              </a:lnSpc>
              <a:buNone/>
            </a:pPr>
            <a:r>
              <a:rPr lang="zh-CN" altLang="en-US" dirty="0"/>
              <a:t>   进程是进程实体的运行过程，是系统进行资源分配和调度的一个独立单位。</a:t>
            </a:r>
            <a:endParaRPr lang="zh-CN" altLang="zh-CN" dirty="0"/>
          </a:p>
          <a:p>
            <a:pPr>
              <a:lnSpc>
                <a:spcPct val="150000"/>
              </a:lnSpc>
            </a:pPr>
            <a:endParaRPr lang="zh-CN" altLang="en-US" dirty="0"/>
          </a:p>
        </p:txBody>
      </p:sp>
      <p:pic>
        <p:nvPicPr>
          <p:cNvPr id="4" name="Picture 4">
            <a:extLst>
              <a:ext uri="{FF2B5EF4-FFF2-40B4-BE49-F238E27FC236}">
                <a16:creationId xmlns:a16="http://schemas.microsoft.com/office/drawing/2014/main" id="{D667B295-003F-4A8A-965C-AA5278630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752600"/>
            <a:ext cx="48244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6BACFACA-F220-4F4E-8BAE-7907C015CD82}"/>
              </a:ext>
            </a:extLst>
          </p:cNvPr>
          <p:cNvSpPr txBox="1">
            <a:spLocks noChangeArrowheads="1"/>
          </p:cNvSpPr>
          <p:nvPr/>
        </p:nvSpPr>
        <p:spPr bwMode="auto">
          <a:xfrm>
            <a:off x="4800600" y="1177415"/>
            <a:ext cx="36576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80808"/>
                </a:solidFill>
                <a:effectLst/>
                <a:uLnTx/>
                <a:uFillTx/>
                <a:latin typeface="Arial" panose="020B0604020202020204" pitchFamily="34" charset="0"/>
                <a:ea typeface="宋体" panose="02010600030101010101" pitchFamily="2" charset="-122"/>
                <a:cs typeface="+mn-cs"/>
              </a:rPr>
              <a:t>三个进程同时驻留内存</a:t>
            </a:r>
          </a:p>
        </p:txBody>
      </p:sp>
    </p:spTree>
    <p:extLst>
      <p:ext uri="{BB962C8B-B14F-4D97-AF65-F5344CB8AC3E}">
        <p14:creationId xmlns:p14="http://schemas.microsoft.com/office/powerpoint/2010/main" val="1644300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88E0401-9D4F-494C-9CD5-6A5EC14DF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06" y="755576"/>
            <a:ext cx="4219575"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6">
            <a:extLst>
              <a:ext uri="{FF2B5EF4-FFF2-40B4-BE49-F238E27FC236}">
                <a16:creationId xmlns:a16="http://schemas.microsoft.com/office/drawing/2014/main" id="{8B965311-64B6-4291-95C8-0E0F526CED51}"/>
              </a:ext>
            </a:extLst>
          </p:cNvPr>
          <p:cNvSpPr>
            <a:spLocks/>
          </p:cNvSpPr>
          <p:nvPr/>
        </p:nvSpPr>
        <p:spPr bwMode="auto">
          <a:xfrm>
            <a:off x="2083106" y="831776"/>
            <a:ext cx="152400" cy="838200"/>
          </a:xfrm>
          <a:prstGeom prst="righ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进程</a:t>
            </a:r>
            <a:r>
              <a:rPr lang="en-US" altLang="zh-CN" sz="1800"/>
              <a:t>A</a:t>
            </a:r>
          </a:p>
        </p:txBody>
      </p:sp>
      <p:sp>
        <p:nvSpPr>
          <p:cNvPr id="6" name="AutoShape 7">
            <a:extLst>
              <a:ext uri="{FF2B5EF4-FFF2-40B4-BE49-F238E27FC236}">
                <a16:creationId xmlns:a16="http://schemas.microsoft.com/office/drawing/2014/main" id="{779948BD-B63D-49AB-9711-D450350B22C9}"/>
              </a:ext>
            </a:extLst>
          </p:cNvPr>
          <p:cNvSpPr>
            <a:spLocks/>
          </p:cNvSpPr>
          <p:nvPr/>
        </p:nvSpPr>
        <p:spPr bwMode="auto">
          <a:xfrm>
            <a:off x="2083106" y="1974776"/>
            <a:ext cx="152400" cy="838200"/>
          </a:xfrm>
          <a:prstGeom prst="righ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调度程序</a:t>
            </a:r>
          </a:p>
        </p:txBody>
      </p:sp>
      <p:sp>
        <p:nvSpPr>
          <p:cNvPr id="7" name="AutoShape 8">
            <a:extLst>
              <a:ext uri="{FF2B5EF4-FFF2-40B4-BE49-F238E27FC236}">
                <a16:creationId xmlns:a16="http://schemas.microsoft.com/office/drawing/2014/main" id="{012BB8F2-04A1-4FA6-B02F-50D050156268}"/>
              </a:ext>
            </a:extLst>
          </p:cNvPr>
          <p:cNvSpPr>
            <a:spLocks/>
          </p:cNvSpPr>
          <p:nvPr/>
        </p:nvSpPr>
        <p:spPr bwMode="auto">
          <a:xfrm>
            <a:off x="2083106" y="2965376"/>
            <a:ext cx="152400" cy="457200"/>
          </a:xfrm>
          <a:prstGeom prst="righ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进程</a:t>
            </a:r>
            <a:r>
              <a:rPr lang="en-US" altLang="zh-CN" sz="1800"/>
              <a:t>B</a:t>
            </a:r>
          </a:p>
        </p:txBody>
      </p:sp>
      <p:sp>
        <p:nvSpPr>
          <p:cNvPr id="8" name="AutoShape 9">
            <a:extLst>
              <a:ext uri="{FF2B5EF4-FFF2-40B4-BE49-F238E27FC236}">
                <a16:creationId xmlns:a16="http://schemas.microsoft.com/office/drawing/2014/main" id="{A97306A8-7A53-44D0-ACF2-540A3D8F92D6}"/>
              </a:ext>
            </a:extLst>
          </p:cNvPr>
          <p:cNvSpPr>
            <a:spLocks/>
          </p:cNvSpPr>
          <p:nvPr/>
        </p:nvSpPr>
        <p:spPr bwMode="auto">
          <a:xfrm>
            <a:off x="2235506" y="3727376"/>
            <a:ext cx="152400" cy="838200"/>
          </a:xfrm>
          <a:prstGeom prst="righ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                  </a:t>
            </a:r>
            <a:r>
              <a:rPr lang="zh-CN" altLang="en-US" sz="1800"/>
              <a:t>调度程序</a:t>
            </a:r>
          </a:p>
        </p:txBody>
      </p:sp>
      <p:sp>
        <p:nvSpPr>
          <p:cNvPr id="9" name="AutoShape 10">
            <a:extLst>
              <a:ext uri="{FF2B5EF4-FFF2-40B4-BE49-F238E27FC236}">
                <a16:creationId xmlns:a16="http://schemas.microsoft.com/office/drawing/2014/main" id="{A4EC810D-497B-4BCC-BA21-53D10D17A396}"/>
              </a:ext>
            </a:extLst>
          </p:cNvPr>
          <p:cNvSpPr>
            <a:spLocks/>
          </p:cNvSpPr>
          <p:nvPr/>
        </p:nvSpPr>
        <p:spPr bwMode="auto">
          <a:xfrm>
            <a:off x="2311706" y="4717976"/>
            <a:ext cx="76200" cy="381000"/>
          </a:xfrm>
          <a:prstGeom prst="rightBrace">
            <a:avLst>
              <a:gd name="adj1" fmla="val 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t>             </a:t>
            </a:r>
            <a:r>
              <a:rPr lang="zh-CN" altLang="en-US" sz="1800" dirty="0"/>
              <a:t>进程</a:t>
            </a:r>
            <a:r>
              <a:rPr lang="en-US" altLang="zh-CN" sz="1800" dirty="0"/>
              <a:t>C</a:t>
            </a:r>
          </a:p>
        </p:txBody>
      </p:sp>
      <p:sp>
        <p:nvSpPr>
          <p:cNvPr id="10" name="Text Box 5">
            <a:extLst>
              <a:ext uri="{FF2B5EF4-FFF2-40B4-BE49-F238E27FC236}">
                <a16:creationId xmlns:a16="http://schemas.microsoft.com/office/drawing/2014/main" id="{CBD6C141-B7DE-45BB-AD6B-E341A4E19F87}"/>
              </a:ext>
            </a:extLst>
          </p:cNvPr>
          <p:cNvSpPr txBox="1">
            <a:spLocks noChangeArrowheads="1"/>
          </p:cNvSpPr>
          <p:nvPr/>
        </p:nvSpPr>
        <p:spPr bwMode="auto">
          <a:xfrm>
            <a:off x="5311047" y="2508176"/>
            <a:ext cx="36576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三个进程交替执行</a:t>
            </a:r>
          </a:p>
        </p:txBody>
      </p:sp>
    </p:spTree>
    <p:extLst>
      <p:ext uri="{BB962C8B-B14F-4D97-AF65-F5344CB8AC3E}">
        <p14:creationId xmlns:p14="http://schemas.microsoft.com/office/powerpoint/2010/main" val="2343919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DB1DBB-06DA-4A75-BBF1-C9F1B94CBD7E}"/>
              </a:ext>
            </a:extLst>
          </p:cNvPr>
          <p:cNvSpPr>
            <a:spLocks noGrp="1"/>
          </p:cNvSpPr>
          <p:nvPr>
            <p:ph idx="1"/>
          </p:nvPr>
        </p:nvSpPr>
        <p:spPr/>
        <p:txBody>
          <a:bodyPr/>
          <a:lstStyle/>
          <a:p>
            <a:pPr algn="just">
              <a:buNone/>
            </a:pPr>
            <a:r>
              <a:rPr lang="en-US" altLang="zh-CN" dirty="0">
                <a:solidFill>
                  <a:srgbClr val="FF0000"/>
                </a:solidFill>
              </a:rPr>
              <a:t> 1</a:t>
            </a:r>
            <a:r>
              <a:rPr lang="zh-CN" altLang="en-US" dirty="0">
                <a:solidFill>
                  <a:srgbClr val="FF0000"/>
                </a:solidFill>
              </a:rPr>
              <a:t>）动态性</a:t>
            </a:r>
          </a:p>
          <a:p>
            <a:pPr algn="just"/>
            <a:r>
              <a:rPr lang="zh-CN" altLang="en-US" dirty="0"/>
              <a:t>  进程的实质是进程实体的一次执行过程，因此，</a:t>
            </a:r>
            <a:r>
              <a:rPr lang="zh-CN" altLang="en-US" dirty="0">
                <a:solidFill>
                  <a:srgbClr val="FF0000"/>
                </a:solidFill>
              </a:rPr>
              <a:t>动态性</a:t>
            </a:r>
            <a:r>
              <a:rPr lang="zh-CN" altLang="en-US" dirty="0"/>
              <a:t>是进程的</a:t>
            </a:r>
            <a:r>
              <a:rPr lang="zh-CN" altLang="en-US" dirty="0">
                <a:solidFill>
                  <a:srgbClr val="FF0000"/>
                </a:solidFill>
              </a:rPr>
              <a:t>最基本</a:t>
            </a:r>
            <a:r>
              <a:rPr lang="zh-CN" altLang="en-US" dirty="0"/>
              <a:t>的特征。</a:t>
            </a:r>
          </a:p>
          <a:p>
            <a:pPr algn="just"/>
            <a:r>
              <a:rPr lang="zh-CN" altLang="en-US" dirty="0"/>
              <a:t>动态性表现：</a:t>
            </a:r>
            <a:r>
              <a:rPr lang="zh-CN" altLang="en-US" dirty="0">
                <a:latin typeface="Courier New" panose="02070309020205020404" pitchFamily="49" charset="0"/>
              </a:rPr>
              <a:t>“</a:t>
            </a:r>
            <a:r>
              <a:rPr lang="zh-CN" altLang="en-US" dirty="0">
                <a:solidFill>
                  <a:srgbClr val="FF0000"/>
                </a:solidFill>
              </a:rPr>
              <a:t>它由创建而产生，由调度而执行，由撤消而消亡</a:t>
            </a:r>
            <a:r>
              <a:rPr lang="zh-CN" altLang="en-US" dirty="0">
                <a:latin typeface="Courier New" panose="02070309020205020404" pitchFamily="49" charset="0"/>
              </a:rPr>
              <a:t>”</a:t>
            </a:r>
            <a:r>
              <a:rPr lang="zh-CN" altLang="en-US" dirty="0"/>
              <a:t>。可见，进程实体有一定的生命期。</a:t>
            </a:r>
          </a:p>
          <a:p>
            <a:pPr algn="just"/>
            <a:r>
              <a:rPr lang="zh-CN" altLang="en-US" dirty="0"/>
              <a:t>程序是一组有序指令的集合，其本身并不具有运动的含义，因而是</a:t>
            </a:r>
            <a:r>
              <a:rPr lang="zh-CN" altLang="en-US" dirty="0">
                <a:solidFill>
                  <a:srgbClr val="FF0000"/>
                </a:solidFill>
              </a:rPr>
              <a:t>静态</a:t>
            </a:r>
            <a:r>
              <a:rPr lang="zh-CN" altLang="en-US" dirty="0"/>
              <a:t>的。</a:t>
            </a:r>
          </a:p>
          <a:p>
            <a:endParaRPr lang="zh-CN" altLang="en-US" dirty="0"/>
          </a:p>
        </p:txBody>
      </p:sp>
      <p:sp>
        <p:nvSpPr>
          <p:cNvPr id="3" name="标题 2">
            <a:extLst>
              <a:ext uri="{FF2B5EF4-FFF2-40B4-BE49-F238E27FC236}">
                <a16:creationId xmlns:a16="http://schemas.microsoft.com/office/drawing/2014/main" id="{9C14D39B-84FC-4DF4-ADA4-1FBAD5AA9DAA}"/>
              </a:ext>
            </a:extLst>
          </p:cNvPr>
          <p:cNvSpPr>
            <a:spLocks noGrp="1"/>
          </p:cNvSpPr>
          <p:nvPr>
            <p:ph type="title"/>
          </p:nvPr>
        </p:nvSpPr>
        <p:spPr/>
        <p:txBody>
          <a:bodyPr/>
          <a:lstStyle/>
          <a:p>
            <a:r>
              <a:rPr lang="en-US" altLang="zh-CN" dirty="0"/>
              <a:t>2</a:t>
            </a:r>
            <a:r>
              <a:rPr lang="zh-CN" altLang="en-US" dirty="0"/>
              <a:t>．进程的特征 </a:t>
            </a:r>
            <a:br>
              <a:rPr lang="zh-CN" altLang="en-US" dirty="0"/>
            </a:br>
            <a:endParaRPr lang="zh-CN" altLang="en-US" dirty="0"/>
          </a:p>
        </p:txBody>
      </p:sp>
    </p:spTree>
    <p:extLst>
      <p:ext uri="{BB962C8B-B14F-4D97-AF65-F5344CB8AC3E}">
        <p14:creationId xmlns:p14="http://schemas.microsoft.com/office/powerpoint/2010/main" val="197462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82B8CC0-D1C4-43BA-91C6-94D2EE18DD5B}"/>
              </a:ext>
            </a:extLst>
          </p:cNvPr>
          <p:cNvSpPr>
            <a:spLocks noGrp="1"/>
          </p:cNvSpPr>
          <p:nvPr>
            <p:ph idx="1"/>
          </p:nvPr>
        </p:nvSpPr>
        <p:spPr/>
        <p:txBody>
          <a:bodyPr/>
          <a:lstStyle/>
          <a:p>
            <a:pPr algn="just">
              <a:buNone/>
            </a:pPr>
            <a:r>
              <a:rPr lang="en-US" altLang="zh-CN" dirty="0">
                <a:solidFill>
                  <a:srgbClr val="FF0000"/>
                </a:solidFill>
              </a:rPr>
              <a:t> 2</a:t>
            </a:r>
            <a:r>
              <a:rPr lang="zh-CN" altLang="en-US" dirty="0">
                <a:solidFill>
                  <a:srgbClr val="FF0000"/>
                </a:solidFill>
              </a:rPr>
              <a:t>）并发性</a:t>
            </a:r>
          </a:p>
          <a:p>
            <a:pPr algn="just">
              <a:buNone/>
            </a:pPr>
            <a:r>
              <a:rPr lang="zh-CN" altLang="en-US" dirty="0"/>
              <a:t>   多个进程实体同存于内存中，且能在一段时间内同时运行。</a:t>
            </a:r>
          </a:p>
          <a:p>
            <a:pPr algn="just">
              <a:buNone/>
            </a:pPr>
            <a:r>
              <a:rPr lang="zh-CN" altLang="en-US" dirty="0">
                <a:solidFill>
                  <a:srgbClr val="FF0000"/>
                </a:solidFill>
              </a:rPr>
              <a:t> </a:t>
            </a:r>
            <a:r>
              <a:rPr lang="en-US" altLang="zh-CN" dirty="0">
                <a:solidFill>
                  <a:srgbClr val="FF0000"/>
                </a:solidFill>
              </a:rPr>
              <a:t>3</a:t>
            </a:r>
            <a:r>
              <a:rPr lang="zh-CN" altLang="en-US" dirty="0">
                <a:solidFill>
                  <a:srgbClr val="FF0000"/>
                </a:solidFill>
              </a:rPr>
              <a:t>）独立性</a:t>
            </a:r>
          </a:p>
          <a:p>
            <a:pPr algn="just">
              <a:buNone/>
            </a:pPr>
            <a:r>
              <a:rPr lang="zh-CN" altLang="en-US" dirty="0"/>
              <a:t>   进程实体是一个能独立运行、独立分配资源和独立接受调度的基本单位；</a:t>
            </a:r>
          </a:p>
          <a:p>
            <a:pPr algn="just">
              <a:buNone/>
            </a:pPr>
            <a:r>
              <a:rPr lang="zh-CN" altLang="en-US" dirty="0">
                <a:solidFill>
                  <a:srgbClr val="FF0000"/>
                </a:solidFill>
              </a:rPr>
              <a:t> </a:t>
            </a:r>
            <a:r>
              <a:rPr lang="en-US" altLang="zh-CN" dirty="0">
                <a:solidFill>
                  <a:srgbClr val="FF0000"/>
                </a:solidFill>
              </a:rPr>
              <a:t>4</a:t>
            </a:r>
            <a:r>
              <a:rPr lang="zh-CN" altLang="en-US" dirty="0">
                <a:solidFill>
                  <a:srgbClr val="FF0000"/>
                </a:solidFill>
              </a:rPr>
              <a:t>）异步性</a:t>
            </a:r>
          </a:p>
          <a:p>
            <a:pPr>
              <a:buNone/>
            </a:pPr>
            <a:r>
              <a:rPr lang="zh-CN" altLang="en-US" dirty="0"/>
              <a:t>   进程按各自独立的、不可预知的速度向前推进，或说进程实体按异步方式运行。</a:t>
            </a:r>
          </a:p>
          <a:p>
            <a:endParaRPr lang="zh-CN" altLang="en-US" dirty="0"/>
          </a:p>
        </p:txBody>
      </p:sp>
      <p:sp>
        <p:nvSpPr>
          <p:cNvPr id="3" name="标题 2">
            <a:extLst>
              <a:ext uri="{FF2B5EF4-FFF2-40B4-BE49-F238E27FC236}">
                <a16:creationId xmlns:a16="http://schemas.microsoft.com/office/drawing/2014/main" id="{FAACA36D-771E-45DF-8E78-41563AAADF2A}"/>
              </a:ext>
            </a:extLst>
          </p:cNvPr>
          <p:cNvSpPr>
            <a:spLocks noGrp="1"/>
          </p:cNvSpPr>
          <p:nvPr>
            <p:ph type="title"/>
          </p:nvPr>
        </p:nvSpPr>
        <p:spPr/>
        <p:txBody>
          <a:bodyPr/>
          <a:lstStyle/>
          <a:p>
            <a:r>
              <a:rPr lang="zh-CN" altLang="en-US" dirty="0"/>
              <a:t>进程的特征</a:t>
            </a:r>
          </a:p>
        </p:txBody>
      </p:sp>
    </p:spTree>
    <p:extLst>
      <p:ext uri="{BB962C8B-B14F-4D97-AF65-F5344CB8AC3E}">
        <p14:creationId xmlns:p14="http://schemas.microsoft.com/office/powerpoint/2010/main" val="32174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BA0A6B-1E24-496D-86A9-45978C84684D}"/>
              </a:ext>
            </a:extLst>
          </p:cNvPr>
          <p:cNvSpPr>
            <a:spLocks noGrp="1"/>
          </p:cNvSpPr>
          <p:nvPr>
            <p:ph idx="1"/>
          </p:nvPr>
        </p:nvSpPr>
        <p:spPr/>
        <p:txBody>
          <a:bodyPr/>
          <a:lstStyle/>
          <a:p>
            <a:pPr algn="just">
              <a:buNone/>
            </a:pPr>
            <a:r>
              <a:rPr lang="en-US" altLang="zh-CN" dirty="0">
                <a:solidFill>
                  <a:srgbClr val="FF0000"/>
                </a:solidFill>
              </a:rPr>
              <a:t>1. </a:t>
            </a:r>
            <a:r>
              <a:rPr lang="zh-CN" altLang="en-US" dirty="0">
                <a:solidFill>
                  <a:srgbClr val="FF0000"/>
                </a:solidFill>
              </a:rPr>
              <a:t>进程的三种基本状态：</a:t>
            </a:r>
          </a:p>
          <a:p>
            <a:pPr algn="just">
              <a:buNone/>
            </a:pPr>
            <a:r>
              <a:rPr lang="en-US" altLang="zh-CN" dirty="0">
                <a:solidFill>
                  <a:srgbClr val="FF0000"/>
                </a:solidFill>
              </a:rPr>
              <a:t>1</a:t>
            </a:r>
            <a:r>
              <a:rPr lang="zh-CN" altLang="en-US" dirty="0">
                <a:solidFill>
                  <a:srgbClr val="FF0000"/>
                </a:solidFill>
              </a:rPr>
              <a:t>）就绪（</a:t>
            </a:r>
            <a:r>
              <a:rPr lang="en-US" altLang="zh-CN" dirty="0">
                <a:solidFill>
                  <a:srgbClr val="FF0000"/>
                </a:solidFill>
              </a:rPr>
              <a:t>Ready</a:t>
            </a:r>
            <a:r>
              <a:rPr lang="zh-CN" altLang="en-US" dirty="0">
                <a:solidFill>
                  <a:srgbClr val="FF0000"/>
                </a:solidFill>
              </a:rPr>
              <a:t>）状态：</a:t>
            </a:r>
            <a:r>
              <a:rPr lang="zh-CN" altLang="en-US" dirty="0"/>
              <a:t>当进程已分配到除</a:t>
            </a:r>
            <a:r>
              <a:rPr lang="en-US" altLang="zh-CN" dirty="0"/>
              <a:t>CPU</a:t>
            </a:r>
            <a:r>
              <a:rPr lang="zh-CN" altLang="en-US" dirty="0"/>
              <a:t>以外的所有必要资源后，只要再获得</a:t>
            </a:r>
            <a:r>
              <a:rPr lang="en-US" altLang="zh-CN" dirty="0"/>
              <a:t>CPU</a:t>
            </a:r>
            <a:r>
              <a:rPr lang="zh-CN" altLang="en-US" dirty="0"/>
              <a:t>，便可立即执行。</a:t>
            </a:r>
          </a:p>
          <a:p>
            <a:pPr algn="just">
              <a:buNone/>
            </a:pPr>
            <a:r>
              <a:rPr lang="zh-CN" altLang="en-US" dirty="0"/>
              <a:t> </a:t>
            </a:r>
            <a:r>
              <a:rPr lang="en-US" altLang="zh-CN" dirty="0">
                <a:solidFill>
                  <a:srgbClr val="FF0000"/>
                </a:solidFill>
              </a:rPr>
              <a:t>2</a:t>
            </a:r>
            <a:r>
              <a:rPr lang="zh-CN" altLang="en-US" dirty="0">
                <a:solidFill>
                  <a:srgbClr val="FF0000"/>
                </a:solidFill>
              </a:rPr>
              <a:t>）执行状态：</a:t>
            </a:r>
            <a:r>
              <a:rPr lang="zh-CN" altLang="en-US" dirty="0"/>
              <a:t>进程已获得</a:t>
            </a:r>
            <a:r>
              <a:rPr lang="en-US" altLang="zh-CN" dirty="0"/>
              <a:t>CPU</a:t>
            </a:r>
            <a:r>
              <a:rPr lang="zh-CN" altLang="en-US" dirty="0"/>
              <a:t>，其程序正在执行。</a:t>
            </a:r>
          </a:p>
          <a:p>
            <a:pPr algn="just">
              <a:buNone/>
            </a:pPr>
            <a:r>
              <a:rPr lang="zh-CN" altLang="en-US" dirty="0"/>
              <a:t> </a:t>
            </a:r>
            <a:r>
              <a:rPr lang="en-US" altLang="zh-CN" dirty="0">
                <a:solidFill>
                  <a:srgbClr val="FF0000"/>
                </a:solidFill>
              </a:rPr>
              <a:t>3</a:t>
            </a:r>
            <a:r>
              <a:rPr lang="zh-CN" altLang="en-US" dirty="0">
                <a:solidFill>
                  <a:srgbClr val="FF0000"/>
                </a:solidFill>
              </a:rPr>
              <a:t>）阻塞状态：</a:t>
            </a:r>
            <a:r>
              <a:rPr lang="zh-CN" altLang="en-US" dirty="0"/>
              <a:t>正在执行的进程由于发生某事件而暂时无法继续执行时，便放弃处理机而处于暂停状态，把这种暂停状态称为阻塞状态，有时也称为等待状态。</a:t>
            </a:r>
          </a:p>
          <a:p>
            <a:endParaRPr lang="zh-CN" altLang="en-US" dirty="0"/>
          </a:p>
        </p:txBody>
      </p:sp>
      <p:sp>
        <p:nvSpPr>
          <p:cNvPr id="3" name="标题 2">
            <a:extLst>
              <a:ext uri="{FF2B5EF4-FFF2-40B4-BE49-F238E27FC236}">
                <a16:creationId xmlns:a16="http://schemas.microsoft.com/office/drawing/2014/main" id="{7D9FBC10-1A20-47B4-90CA-BD4AB5985199}"/>
              </a:ext>
            </a:extLst>
          </p:cNvPr>
          <p:cNvSpPr>
            <a:spLocks noGrp="1"/>
          </p:cNvSpPr>
          <p:nvPr>
            <p:ph type="title"/>
          </p:nvPr>
        </p:nvSpPr>
        <p:spPr/>
        <p:txBody>
          <a:bodyPr/>
          <a:lstStyle/>
          <a:p>
            <a:r>
              <a:rPr lang="en-US" altLang="zh-CN" dirty="0"/>
              <a:t>2.2.2 </a:t>
            </a:r>
            <a:r>
              <a:rPr lang="zh-CN" altLang="en-US" dirty="0"/>
              <a:t>进程的状态</a:t>
            </a:r>
            <a:br>
              <a:rPr lang="zh-CN" altLang="en-US" dirty="0"/>
            </a:br>
            <a:endParaRPr lang="zh-CN" altLang="en-US" dirty="0"/>
          </a:p>
        </p:txBody>
      </p:sp>
    </p:spTree>
    <p:extLst>
      <p:ext uri="{BB962C8B-B14F-4D97-AF65-F5344CB8AC3E}">
        <p14:creationId xmlns:p14="http://schemas.microsoft.com/office/powerpoint/2010/main" val="119320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Oval 4">
            <a:extLst>
              <a:ext uri="{FF2B5EF4-FFF2-40B4-BE49-F238E27FC236}">
                <a16:creationId xmlns:a16="http://schemas.microsoft.com/office/drawing/2014/main" id="{C2970FAD-B29F-4B38-96C8-2F2A27813178}"/>
              </a:ext>
            </a:extLst>
          </p:cNvPr>
          <p:cNvSpPr>
            <a:spLocks noChangeArrowheads="1"/>
          </p:cNvSpPr>
          <p:nvPr/>
        </p:nvSpPr>
        <p:spPr bwMode="auto">
          <a:xfrm>
            <a:off x="1260475" y="4068763"/>
            <a:ext cx="1882775"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就绪态</a:t>
            </a:r>
          </a:p>
        </p:txBody>
      </p:sp>
      <p:sp>
        <p:nvSpPr>
          <p:cNvPr id="33795" name="Oval 5">
            <a:extLst>
              <a:ext uri="{FF2B5EF4-FFF2-40B4-BE49-F238E27FC236}">
                <a16:creationId xmlns:a16="http://schemas.microsoft.com/office/drawing/2014/main" id="{B0335BD8-330C-4593-9245-66C2762C7AAB}"/>
              </a:ext>
            </a:extLst>
          </p:cNvPr>
          <p:cNvSpPr>
            <a:spLocks noChangeArrowheads="1"/>
          </p:cNvSpPr>
          <p:nvPr/>
        </p:nvSpPr>
        <p:spPr bwMode="auto">
          <a:xfrm>
            <a:off x="3348038" y="1874838"/>
            <a:ext cx="1881187"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运行态</a:t>
            </a:r>
          </a:p>
        </p:txBody>
      </p:sp>
      <p:sp>
        <p:nvSpPr>
          <p:cNvPr id="33796" name="Oval 6">
            <a:extLst>
              <a:ext uri="{FF2B5EF4-FFF2-40B4-BE49-F238E27FC236}">
                <a16:creationId xmlns:a16="http://schemas.microsoft.com/office/drawing/2014/main" id="{03801CA0-EBB2-46DA-8FDF-95BA9B7AD81A}"/>
              </a:ext>
            </a:extLst>
          </p:cNvPr>
          <p:cNvSpPr>
            <a:spLocks noChangeArrowheads="1"/>
          </p:cNvSpPr>
          <p:nvPr/>
        </p:nvSpPr>
        <p:spPr bwMode="auto">
          <a:xfrm>
            <a:off x="5434013" y="4027488"/>
            <a:ext cx="1881187"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等待态</a:t>
            </a:r>
          </a:p>
        </p:txBody>
      </p:sp>
      <p:sp>
        <p:nvSpPr>
          <p:cNvPr id="452615" name="Freeform 7">
            <a:extLst>
              <a:ext uri="{FF2B5EF4-FFF2-40B4-BE49-F238E27FC236}">
                <a16:creationId xmlns:a16="http://schemas.microsoft.com/office/drawing/2014/main" id="{E18512E7-BF4F-48C9-9326-E54AE1A1D82F}"/>
              </a:ext>
            </a:extLst>
          </p:cNvPr>
          <p:cNvSpPr>
            <a:spLocks/>
          </p:cNvSpPr>
          <p:nvPr/>
        </p:nvSpPr>
        <p:spPr bwMode="auto">
          <a:xfrm>
            <a:off x="2176463" y="2530475"/>
            <a:ext cx="1222375" cy="1517650"/>
          </a:xfrm>
          <a:custGeom>
            <a:avLst/>
            <a:gdLst>
              <a:gd name="T0" fmla="*/ 0 w 1080"/>
              <a:gd name="T1" fmla="*/ 2147483647 h 1110"/>
              <a:gd name="T2" fmla="*/ 2147483647 w 1080"/>
              <a:gd name="T3" fmla="*/ 2147483647 h 1110"/>
              <a:gd name="T4" fmla="*/ 2147483647 w 1080"/>
              <a:gd name="T5" fmla="*/ 0 h 1110"/>
              <a:gd name="T6" fmla="*/ 0 60000 65536"/>
              <a:gd name="T7" fmla="*/ 0 60000 65536"/>
              <a:gd name="T8" fmla="*/ 0 60000 65536"/>
              <a:gd name="T9" fmla="*/ 0 w 1080"/>
              <a:gd name="T10" fmla="*/ 0 h 1110"/>
              <a:gd name="T11" fmla="*/ 1080 w 1080"/>
              <a:gd name="T12" fmla="*/ 1110 h 1110"/>
            </a:gdLst>
            <a:ahLst/>
            <a:cxnLst>
              <a:cxn ang="T6">
                <a:pos x="T0" y="T1"/>
              </a:cxn>
              <a:cxn ang="T7">
                <a:pos x="T2" y="T3"/>
              </a:cxn>
              <a:cxn ang="T8">
                <a:pos x="T4" y="T5"/>
              </a:cxn>
            </a:cxnLst>
            <a:rect l="T9" t="T10" r="T11" b="T12"/>
            <a:pathLst>
              <a:path w="1080" h="1110">
                <a:moveTo>
                  <a:pt x="0" y="1110"/>
                </a:moveTo>
                <a:cubicBezTo>
                  <a:pt x="52" y="842"/>
                  <a:pt x="104" y="575"/>
                  <a:pt x="284" y="390"/>
                </a:cubicBezTo>
                <a:cubicBezTo>
                  <a:pt x="464" y="205"/>
                  <a:pt x="945" y="50"/>
                  <a:pt x="1080" y="0"/>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6" name="Freeform 8">
            <a:extLst>
              <a:ext uri="{FF2B5EF4-FFF2-40B4-BE49-F238E27FC236}">
                <a16:creationId xmlns:a16="http://schemas.microsoft.com/office/drawing/2014/main" id="{BAB886FC-AF3E-47DE-A109-A0F92B096AB1}"/>
              </a:ext>
            </a:extLst>
          </p:cNvPr>
          <p:cNvSpPr>
            <a:spLocks/>
          </p:cNvSpPr>
          <p:nvPr/>
        </p:nvSpPr>
        <p:spPr bwMode="auto">
          <a:xfrm>
            <a:off x="5253038" y="2484438"/>
            <a:ext cx="1409700" cy="1557337"/>
          </a:xfrm>
          <a:custGeom>
            <a:avLst/>
            <a:gdLst>
              <a:gd name="T0" fmla="*/ 0 w 1246"/>
              <a:gd name="T1" fmla="*/ 0 h 1140"/>
              <a:gd name="T2" fmla="*/ 2147483647 w 1246"/>
              <a:gd name="T3" fmla="*/ 2147483647 h 1140"/>
              <a:gd name="T4" fmla="*/ 2147483647 w 1246"/>
              <a:gd name="T5" fmla="*/ 2147483647 h 1140"/>
              <a:gd name="T6" fmla="*/ 0 60000 65536"/>
              <a:gd name="T7" fmla="*/ 0 60000 65536"/>
              <a:gd name="T8" fmla="*/ 0 60000 65536"/>
              <a:gd name="T9" fmla="*/ 0 w 1246"/>
              <a:gd name="T10" fmla="*/ 0 h 1140"/>
              <a:gd name="T11" fmla="*/ 1246 w 1246"/>
              <a:gd name="T12" fmla="*/ 1140 h 1140"/>
            </a:gdLst>
            <a:ahLst/>
            <a:cxnLst>
              <a:cxn ang="T6">
                <a:pos x="T0" y="T1"/>
              </a:cxn>
              <a:cxn ang="T7">
                <a:pos x="T2" y="T3"/>
              </a:cxn>
              <a:cxn ang="T8">
                <a:pos x="T4" y="T5"/>
              </a:cxn>
            </a:cxnLst>
            <a:rect l="T9" t="T10" r="T11" b="T12"/>
            <a:pathLst>
              <a:path w="1246" h="1140">
                <a:moveTo>
                  <a:pt x="0" y="0"/>
                </a:moveTo>
                <a:cubicBezTo>
                  <a:pt x="316" y="17"/>
                  <a:pt x="632" y="35"/>
                  <a:pt x="840" y="225"/>
                </a:cubicBezTo>
                <a:cubicBezTo>
                  <a:pt x="1048" y="415"/>
                  <a:pt x="1178" y="988"/>
                  <a:pt x="1246" y="1140"/>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7" name="Freeform 9">
            <a:extLst>
              <a:ext uri="{FF2B5EF4-FFF2-40B4-BE49-F238E27FC236}">
                <a16:creationId xmlns:a16="http://schemas.microsoft.com/office/drawing/2014/main" id="{23786072-4FA1-431F-9C4C-1CE153663882}"/>
              </a:ext>
            </a:extLst>
          </p:cNvPr>
          <p:cNvSpPr>
            <a:spLocks/>
          </p:cNvSpPr>
          <p:nvPr/>
        </p:nvSpPr>
        <p:spPr bwMode="auto">
          <a:xfrm>
            <a:off x="2967038" y="2865438"/>
            <a:ext cx="762000" cy="1476375"/>
          </a:xfrm>
          <a:custGeom>
            <a:avLst/>
            <a:gdLst>
              <a:gd name="T0" fmla="*/ 2147483647 w 674"/>
              <a:gd name="T1" fmla="*/ 0 h 1080"/>
              <a:gd name="T2" fmla="*/ 2147483647 w 674"/>
              <a:gd name="T3" fmla="*/ 2147483647 h 1080"/>
              <a:gd name="T4" fmla="*/ 0 w 674"/>
              <a:gd name="T5" fmla="*/ 2147483647 h 1080"/>
              <a:gd name="T6" fmla="*/ 0 60000 65536"/>
              <a:gd name="T7" fmla="*/ 0 60000 65536"/>
              <a:gd name="T8" fmla="*/ 0 60000 65536"/>
              <a:gd name="T9" fmla="*/ 0 w 674"/>
              <a:gd name="T10" fmla="*/ 0 h 1080"/>
              <a:gd name="T11" fmla="*/ 674 w 674"/>
              <a:gd name="T12" fmla="*/ 1080 h 1080"/>
            </a:gdLst>
            <a:ahLst/>
            <a:cxnLst>
              <a:cxn ang="T6">
                <a:pos x="T0" y="T1"/>
              </a:cxn>
              <a:cxn ang="T7">
                <a:pos x="T2" y="T3"/>
              </a:cxn>
              <a:cxn ang="T8">
                <a:pos x="T4" y="T5"/>
              </a:cxn>
            </a:cxnLst>
            <a:rect l="T9" t="T10" r="T11" b="T12"/>
            <a:pathLst>
              <a:path w="674" h="1080">
                <a:moveTo>
                  <a:pt x="674" y="0"/>
                </a:moveTo>
                <a:cubicBezTo>
                  <a:pt x="648" y="292"/>
                  <a:pt x="622" y="585"/>
                  <a:pt x="510" y="765"/>
                </a:cubicBezTo>
                <a:cubicBezTo>
                  <a:pt x="398" y="945"/>
                  <a:pt x="85" y="1028"/>
                  <a:pt x="0" y="1080"/>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8" name="Freeform 10">
            <a:extLst>
              <a:ext uri="{FF2B5EF4-FFF2-40B4-BE49-F238E27FC236}">
                <a16:creationId xmlns:a16="http://schemas.microsoft.com/office/drawing/2014/main" id="{E95FD12B-39A2-428C-AE65-265BA888EF5C}"/>
              </a:ext>
            </a:extLst>
          </p:cNvPr>
          <p:cNvSpPr>
            <a:spLocks/>
          </p:cNvSpPr>
          <p:nvPr/>
        </p:nvSpPr>
        <p:spPr bwMode="auto">
          <a:xfrm>
            <a:off x="3119438" y="4618038"/>
            <a:ext cx="2306637" cy="414337"/>
          </a:xfrm>
          <a:custGeom>
            <a:avLst/>
            <a:gdLst>
              <a:gd name="T0" fmla="*/ 2147483647 w 2040"/>
              <a:gd name="T1" fmla="*/ 0 h 303"/>
              <a:gd name="T2" fmla="*/ 2147483647 w 2040"/>
              <a:gd name="T3" fmla="*/ 2147483647 h 303"/>
              <a:gd name="T4" fmla="*/ 0 w 2040"/>
              <a:gd name="T5" fmla="*/ 2147483647 h 303"/>
              <a:gd name="T6" fmla="*/ 0 60000 65536"/>
              <a:gd name="T7" fmla="*/ 0 60000 65536"/>
              <a:gd name="T8" fmla="*/ 0 60000 65536"/>
              <a:gd name="T9" fmla="*/ 0 w 2040"/>
              <a:gd name="T10" fmla="*/ 0 h 303"/>
              <a:gd name="T11" fmla="*/ 2040 w 2040"/>
              <a:gd name="T12" fmla="*/ 303 h 303"/>
            </a:gdLst>
            <a:ahLst/>
            <a:cxnLst>
              <a:cxn ang="T6">
                <a:pos x="T0" y="T1"/>
              </a:cxn>
              <a:cxn ang="T7">
                <a:pos x="T2" y="T3"/>
              </a:cxn>
              <a:cxn ang="T8">
                <a:pos x="T4" y="T5"/>
              </a:cxn>
            </a:cxnLst>
            <a:rect l="T9" t="T10" r="T11" b="T12"/>
            <a:pathLst>
              <a:path w="2040" h="303">
                <a:moveTo>
                  <a:pt x="2040" y="0"/>
                </a:moveTo>
                <a:cubicBezTo>
                  <a:pt x="1782" y="133"/>
                  <a:pt x="1524" y="267"/>
                  <a:pt x="1184" y="285"/>
                </a:cubicBezTo>
                <a:cubicBezTo>
                  <a:pt x="844" y="303"/>
                  <a:pt x="197" y="135"/>
                  <a:pt x="0" y="105"/>
                </a:cubicBezTo>
              </a:path>
            </a:pathLst>
          </a:custGeom>
          <a:noFill/>
          <a:ln w="38100">
            <a:solidFill>
              <a:schemeClr val="tx2">
                <a:lumMod val="60000"/>
                <a:lumOff val="40000"/>
              </a:schemeClr>
            </a:solidFill>
            <a:round/>
            <a:headEnd/>
            <a:tailEnd type="arrow" w="med" len="med"/>
          </a:ln>
        </p:spPr>
        <p:txBody>
          <a:bodyPr/>
          <a:lstStyle/>
          <a:p>
            <a:pPr eaLnBrk="1" hangingPunct="1">
              <a:defRPr/>
            </a:pPr>
            <a:endParaRPr lang="zh-CN" altLang="en-US">
              <a:latin typeface="Arial" charset="0"/>
            </a:endParaRPr>
          </a:p>
        </p:txBody>
      </p:sp>
      <p:sp>
        <p:nvSpPr>
          <p:cNvPr id="452619" name="Text Box 11">
            <a:extLst>
              <a:ext uri="{FF2B5EF4-FFF2-40B4-BE49-F238E27FC236}">
                <a16:creationId xmlns:a16="http://schemas.microsoft.com/office/drawing/2014/main" id="{2F5D98F5-21D9-4D3F-AD8C-57263746236C}"/>
              </a:ext>
            </a:extLst>
          </p:cNvPr>
          <p:cNvSpPr txBox="1">
            <a:spLocks noChangeArrowheads="1"/>
          </p:cNvSpPr>
          <p:nvPr/>
        </p:nvSpPr>
        <p:spPr bwMode="auto">
          <a:xfrm>
            <a:off x="833438" y="3398838"/>
            <a:ext cx="1306512" cy="411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进程调度</a:t>
            </a:r>
          </a:p>
        </p:txBody>
      </p:sp>
      <p:sp>
        <p:nvSpPr>
          <p:cNvPr id="452620" name="Text Box 12">
            <a:extLst>
              <a:ext uri="{FF2B5EF4-FFF2-40B4-BE49-F238E27FC236}">
                <a16:creationId xmlns:a16="http://schemas.microsoft.com/office/drawing/2014/main" id="{F7621FCD-B3E4-4335-8E8B-3BDE07C91487}"/>
              </a:ext>
            </a:extLst>
          </p:cNvPr>
          <p:cNvSpPr txBox="1">
            <a:spLocks noChangeArrowheads="1"/>
          </p:cNvSpPr>
          <p:nvPr/>
        </p:nvSpPr>
        <p:spPr bwMode="auto">
          <a:xfrm>
            <a:off x="3652838" y="3170238"/>
            <a:ext cx="1757362" cy="1096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被高优先级任务抢占或时间片完</a:t>
            </a:r>
          </a:p>
        </p:txBody>
      </p:sp>
      <p:sp>
        <p:nvSpPr>
          <p:cNvPr id="452622" name="Text Box 14">
            <a:extLst>
              <a:ext uri="{FF2B5EF4-FFF2-40B4-BE49-F238E27FC236}">
                <a16:creationId xmlns:a16="http://schemas.microsoft.com/office/drawing/2014/main" id="{8C0D6D28-C0F8-4CFE-8ABA-F8FAB4193482}"/>
              </a:ext>
            </a:extLst>
          </p:cNvPr>
          <p:cNvSpPr txBox="1">
            <a:spLocks noChangeArrowheads="1"/>
          </p:cNvSpPr>
          <p:nvPr/>
        </p:nvSpPr>
        <p:spPr bwMode="auto">
          <a:xfrm>
            <a:off x="5786438" y="2636838"/>
            <a:ext cx="1087437" cy="409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0000"/>
                </a:solidFill>
                <a:latin typeface="楷体_GB2312" pitchFamily="49" charset="-122"/>
                <a:ea typeface="楷体_GB2312" pitchFamily="49" charset="-122"/>
              </a:rPr>
              <a:t>I/O</a:t>
            </a:r>
            <a:r>
              <a:rPr kumimoji="1" lang="zh-CN" altLang="en-US" sz="2400" b="1">
                <a:solidFill>
                  <a:srgbClr val="FF0000"/>
                </a:solidFill>
                <a:latin typeface="楷体_GB2312" pitchFamily="49" charset="-122"/>
                <a:ea typeface="楷体_GB2312" pitchFamily="49" charset="-122"/>
              </a:rPr>
              <a:t>请求</a:t>
            </a:r>
          </a:p>
        </p:txBody>
      </p:sp>
      <p:sp>
        <p:nvSpPr>
          <p:cNvPr id="33804" name="Oval 15">
            <a:extLst>
              <a:ext uri="{FF2B5EF4-FFF2-40B4-BE49-F238E27FC236}">
                <a16:creationId xmlns:a16="http://schemas.microsoft.com/office/drawing/2014/main" id="{33C4CC72-84FF-4092-B45B-0A6AADC4A0C2}"/>
              </a:ext>
            </a:extLst>
          </p:cNvPr>
          <p:cNvSpPr>
            <a:spLocks noChangeArrowheads="1"/>
          </p:cNvSpPr>
          <p:nvPr/>
        </p:nvSpPr>
        <p:spPr bwMode="auto">
          <a:xfrm>
            <a:off x="1290638" y="4084638"/>
            <a:ext cx="1882775"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就绪态</a:t>
            </a:r>
          </a:p>
        </p:txBody>
      </p:sp>
      <p:sp>
        <p:nvSpPr>
          <p:cNvPr id="33805" name="Oval 16">
            <a:extLst>
              <a:ext uri="{FF2B5EF4-FFF2-40B4-BE49-F238E27FC236}">
                <a16:creationId xmlns:a16="http://schemas.microsoft.com/office/drawing/2014/main" id="{73318CDE-33AD-4E8B-9A98-866C18FFB258}"/>
              </a:ext>
            </a:extLst>
          </p:cNvPr>
          <p:cNvSpPr>
            <a:spLocks noChangeArrowheads="1"/>
          </p:cNvSpPr>
          <p:nvPr/>
        </p:nvSpPr>
        <p:spPr bwMode="auto">
          <a:xfrm>
            <a:off x="3378200" y="1890713"/>
            <a:ext cx="1881188"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楷体_GB2312" pitchFamily="49" charset="-122"/>
                <a:ea typeface="楷体_GB2312" pitchFamily="49" charset="-122"/>
              </a:rPr>
              <a:t>运行态</a:t>
            </a:r>
          </a:p>
        </p:txBody>
      </p:sp>
      <p:sp>
        <p:nvSpPr>
          <p:cNvPr id="33806" name="Oval 17">
            <a:extLst>
              <a:ext uri="{FF2B5EF4-FFF2-40B4-BE49-F238E27FC236}">
                <a16:creationId xmlns:a16="http://schemas.microsoft.com/office/drawing/2014/main" id="{69EDB96F-5401-4F71-A3B1-583265F281AF}"/>
              </a:ext>
            </a:extLst>
          </p:cNvPr>
          <p:cNvSpPr>
            <a:spLocks noChangeArrowheads="1"/>
          </p:cNvSpPr>
          <p:nvPr/>
        </p:nvSpPr>
        <p:spPr bwMode="auto">
          <a:xfrm>
            <a:off x="5405438" y="4008438"/>
            <a:ext cx="1881187"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阻塞态</a:t>
            </a:r>
          </a:p>
        </p:txBody>
      </p:sp>
      <p:sp>
        <p:nvSpPr>
          <p:cNvPr id="33807" name="Oval 18">
            <a:extLst>
              <a:ext uri="{FF2B5EF4-FFF2-40B4-BE49-F238E27FC236}">
                <a16:creationId xmlns:a16="http://schemas.microsoft.com/office/drawing/2014/main" id="{781A4371-7133-4AFB-9205-C6C6DC5A3692}"/>
              </a:ext>
            </a:extLst>
          </p:cNvPr>
          <p:cNvSpPr>
            <a:spLocks noChangeArrowheads="1"/>
          </p:cNvSpPr>
          <p:nvPr/>
        </p:nvSpPr>
        <p:spPr bwMode="auto">
          <a:xfrm>
            <a:off x="1262063" y="4065588"/>
            <a:ext cx="1882775" cy="1046162"/>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就绪态</a:t>
            </a:r>
          </a:p>
        </p:txBody>
      </p:sp>
      <p:sp>
        <p:nvSpPr>
          <p:cNvPr id="33808" name="Oval 19">
            <a:extLst>
              <a:ext uri="{FF2B5EF4-FFF2-40B4-BE49-F238E27FC236}">
                <a16:creationId xmlns:a16="http://schemas.microsoft.com/office/drawing/2014/main" id="{E957F293-0D11-46BA-B594-77ACB55D04CD}"/>
              </a:ext>
            </a:extLst>
          </p:cNvPr>
          <p:cNvSpPr>
            <a:spLocks noChangeArrowheads="1"/>
          </p:cNvSpPr>
          <p:nvPr/>
        </p:nvSpPr>
        <p:spPr bwMode="auto">
          <a:xfrm>
            <a:off x="3352800" y="1905000"/>
            <a:ext cx="1881188" cy="1046163"/>
          </a:xfrm>
          <a:prstGeom prst="ellipse">
            <a:avLst/>
          </a:prstGeom>
          <a:gradFill rotWithShape="0">
            <a:gsLst>
              <a:gs pos="0">
                <a:srgbClr val="A5A5A5"/>
              </a:gs>
              <a:gs pos="50000">
                <a:srgbClr val="FFFFFF"/>
              </a:gs>
              <a:gs pos="100000">
                <a:srgbClr val="A5A5A5"/>
              </a:gs>
            </a:gsLst>
            <a:lin ang="5400000" scaled="1"/>
          </a:gradFill>
          <a:ln w="9525">
            <a:solidFill>
              <a:srgbClr val="000000"/>
            </a:solidFill>
            <a:round/>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FF0000"/>
                </a:solidFill>
                <a:latin typeface="楷体_GB2312" pitchFamily="49" charset="-122"/>
                <a:ea typeface="楷体_GB2312" pitchFamily="49" charset="-122"/>
              </a:rPr>
              <a:t>运行态</a:t>
            </a:r>
          </a:p>
        </p:txBody>
      </p:sp>
      <p:sp>
        <p:nvSpPr>
          <p:cNvPr id="452629" name="Text Box 21">
            <a:extLst>
              <a:ext uri="{FF2B5EF4-FFF2-40B4-BE49-F238E27FC236}">
                <a16:creationId xmlns:a16="http://schemas.microsoft.com/office/drawing/2014/main" id="{51444329-4278-4345-A611-37DD2544EAC9}"/>
              </a:ext>
            </a:extLst>
          </p:cNvPr>
          <p:cNvSpPr txBox="1">
            <a:spLocks noChangeArrowheads="1"/>
          </p:cNvSpPr>
          <p:nvPr/>
        </p:nvSpPr>
        <p:spPr bwMode="auto">
          <a:xfrm>
            <a:off x="3729038" y="5075238"/>
            <a:ext cx="1306512" cy="411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1">
                <a:solidFill>
                  <a:srgbClr val="FF0000"/>
                </a:solidFill>
              </a:rPr>
              <a:t>I/O</a:t>
            </a:r>
            <a:r>
              <a:rPr kumimoji="1" lang="zh-CN" altLang="en-US" sz="2400" b="1">
                <a:solidFill>
                  <a:srgbClr val="FF0000"/>
                </a:solidFill>
              </a:rPr>
              <a:t>完成</a:t>
            </a:r>
          </a:p>
        </p:txBody>
      </p:sp>
      <p:sp>
        <p:nvSpPr>
          <p:cNvPr id="452630" name="Rectangle 22">
            <a:extLst>
              <a:ext uri="{FF2B5EF4-FFF2-40B4-BE49-F238E27FC236}">
                <a16:creationId xmlns:a16="http://schemas.microsoft.com/office/drawing/2014/main" id="{70A40FD3-B686-4096-9D60-D6DDBC8E581E}"/>
              </a:ext>
            </a:extLst>
          </p:cNvPr>
          <p:cNvSpPr>
            <a:spLocks noGrp="1" noRot="1" noChangeArrowheads="1"/>
          </p:cNvSpPr>
          <p:nvPr>
            <p:ph type="title" idx="4294967295"/>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zh-CN" altLang="en-US" sz="3600" dirty="0"/>
              <a:t>进程的三种基本状态及其转换</a:t>
            </a:r>
            <a:endParaRPr lang="zh-CN" altLang="en-US" sz="3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2630"/>
                                        </p:tgtEl>
                                        <p:attrNameLst>
                                          <p:attrName>style.visibility</p:attrName>
                                        </p:attrNameLst>
                                      </p:cBhvr>
                                      <p:to>
                                        <p:strVal val="visible"/>
                                      </p:to>
                                    </p:set>
                                    <p:animEffect transition="in" filter="fade">
                                      <p:cBhvr>
                                        <p:cTn id="7" dur="2000"/>
                                        <p:tgtEl>
                                          <p:spTgt spid="4526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2619"/>
                                        </p:tgtEl>
                                        <p:attrNameLst>
                                          <p:attrName>style.visibility</p:attrName>
                                        </p:attrNameLst>
                                      </p:cBhvr>
                                      <p:to>
                                        <p:strVal val="visible"/>
                                      </p:to>
                                    </p:set>
                                    <p:animEffect transition="in" filter="blinds(horizontal)">
                                      <p:cBhvr>
                                        <p:cTn id="12" dur="500"/>
                                        <p:tgtEl>
                                          <p:spTgt spid="452619"/>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452615"/>
                                        </p:tgtEl>
                                        <p:attrNameLst>
                                          <p:attrName>style.visibility</p:attrName>
                                        </p:attrNameLst>
                                      </p:cBhvr>
                                      <p:to>
                                        <p:strVal val="visible"/>
                                      </p:to>
                                    </p:set>
                                    <p:animEffect transition="in" filter="wipe(down)">
                                      <p:cBhvr>
                                        <p:cTn id="16" dur="500"/>
                                        <p:tgtEl>
                                          <p:spTgt spid="4526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2620"/>
                                        </p:tgtEl>
                                        <p:attrNameLst>
                                          <p:attrName>style.visibility</p:attrName>
                                        </p:attrNameLst>
                                      </p:cBhvr>
                                      <p:to>
                                        <p:strVal val="visible"/>
                                      </p:to>
                                    </p:set>
                                    <p:animEffect transition="in" filter="blinds(horizontal)">
                                      <p:cBhvr>
                                        <p:cTn id="21" dur="500"/>
                                        <p:tgtEl>
                                          <p:spTgt spid="452620"/>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452617"/>
                                        </p:tgtEl>
                                        <p:attrNameLst>
                                          <p:attrName>style.visibility</p:attrName>
                                        </p:attrNameLst>
                                      </p:cBhvr>
                                      <p:to>
                                        <p:strVal val="visible"/>
                                      </p:to>
                                    </p:set>
                                    <p:animEffect transition="in" filter="wipe(up)">
                                      <p:cBhvr>
                                        <p:cTn id="25" dur="500"/>
                                        <p:tgtEl>
                                          <p:spTgt spid="4526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52622"/>
                                        </p:tgtEl>
                                        <p:attrNameLst>
                                          <p:attrName>style.visibility</p:attrName>
                                        </p:attrNameLst>
                                      </p:cBhvr>
                                      <p:to>
                                        <p:strVal val="visible"/>
                                      </p:to>
                                    </p:set>
                                    <p:animEffect transition="in" filter="blinds(horizontal)">
                                      <p:cBhvr>
                                        <p:cTn id="30" dur="500"/>
                                        <p:tgtEl>
                                          <p:spTgt spid="452622"/>
                                        </p:tgtEl>
                                      </p:cBhvr>
                                    </p:animEffect>
                                  </p:childTnLst>
                                </p:cTn>
                              </p:par>
                            </p:childTnLst>
                          </p:cTn>
                        </p:par>
                        <p:par>
                          <p:cTn id="31" fill="hold" nodeType="afterGroup">
                            <p:stCondLst>
                              <p:cond delay="500"/>
                            </p:stCondLst>
                            <p:childTnLst>
                              <p:par>
                                <p:cTn id="32" presetID="22" presetClass="entr" presetSubtype="1" fill="hold" nodeType="afterEffect">
                                  <p:stCondLst>
                                    <p:cond delay="0"/>
                                  </p:stCondLst>
                                  <p:childTnLst>
                                    <p:set>
                                      <p:cBhvr>
                                        <p:cTn id="33" dur="1" fill="hold">
                                          <p:stCondLst>
                                            <p:cond delay="0"/>
                                          </p:stCondLst>
                                        </p:cTn>
                                        <p:tgtEl>
                                          <p:spTgt spid="452616"/>
                                        </p:tgtEl>
                                        <p:attrNameLst>
                                          <p:attrName>style.visibility</p:attrName>
                                        </p:attrNameLst>
                                      </p:cBhvr>
                                      <p:to>
                                        <p:strVal val="visible"/>
                                      </p:to>
                                    </p:set>
                                    <p:animEffect transition="in" filter="wipe(up)">
                                      <p:cBhvr>
                                        <p:cTn id="34" dur="500"/>
                                        <p:tgtEl>
                                          <p:spTgt spid="452616"/>
                                        </p:tgtEl>
                                      </p:cBhvr>
                                    </p:animEffect>
                                  </p:childTnLst>
                                </p:cTn>
                              </p:par>
                            </p:childTnLst>
                          </p:cTn>
                        </p:par>
                      </p:childTnLst>
                    </p:cTn>
                  </p:par>
                  <p:par>
                    <p:cTn id="35" fill="hold">
                      <p:stCondLst>
                        <p:cond delay="indefinite"/>
                      </p:stCondLst>
                      <p:childTnLst>
                        <p:par>
                          <p:cTn id="36" fill="hold" nodeType="after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52629"/>
                                        </p:tgtEl>
                                        <p:attrNameLst>
                                          <p:attrName>style.visibility</p:attrName>
                                        </p:attrNameLst>
                                      </p:cBhvr>
                                      <p:to>
                                        <p:strVal val="visible"/>
                                      </p:to>
                                    </p:set>
                                    <p:animEffect transition="in" filter="blinds(horizontal)">
                                      <p:cBhvr>
                                        <p:cTn id="39" dur="500"/>
                                        <p:tgtEl>
                                          <p:spTgt spid="452629"/>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452618"/>
                                        </p:tgtEl>
                                        <p:attrNameLst>
                                          <p:attrName>style.visibility</p:attrName>
                                        </p:attrNameLst>
                                      </p:cBhvr>
                                      <p:to>
                                        <p:strVal val="visible"/>
                                      </p:to>
                                    </p:set>
                                    <p:animEffect transition="in" filter="wipe(right)">
                                      <p:cBhvr>
                                        <p:cTn id="43" dur="500"/>
                                        <p:tgtEl>
                                          <p:spTgt spid="452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9" grpId="0" animBg="1"/>
      <p:bldP spid="452620" grpId="0" animBg="1"/>
      <p:bldP spid="452622" grpId="0" animBg="1"/>
      <p:bldP spid="452629" grpId="0" animBg="1"/>
      <p:bldP spid="4526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1043E85-2E63-4974-AD26-1DAF7864B275}"/>
              </a:ext>
            </a:extLst>
          </p:cNvPr>
          <p:cNvSpPr>
            <a:spLocks noGrp="1"/>
          </p:cNvSpPr>
          <p:nvPr>
            <p:ph idx="1"/>
          </p:nvPr>
        </p:nvSpPr>
        <p:spPr/>
        <p:txBody>
          <a:bodyPr/>
          <a:lstStyle/>
          <a:p>
            <a:pPr lvl="1">
              <a:lnSpc>
                <a:spcPct val="100000"/>
              </a:lnSpc>
              <a:buFont typeface="Wingdings" panose="05000000000000000000" pitchFamily="2" charset="2"/>
              <a:buChar char="ü"/>
            </a:pPr>
            <a:r>
              <a:rPr lang="zh-CN" altLang="en-US" sz="2800" dirty="0"/>
              <a:t>进程主动完成状态转换，还是被动完成？</a:t>
            </a:r>
          </a:p>
          <a:p>
            <a:pPr lvl="1">
              <a:lnSpc>
                <a:spcPct val="100000"/>
              </a:lnSpc>
              <a:buFont typeface="Wingdings" panose="05000000000000000000" pitchFamily="2" charset="2"/>
              <a:buChar char="ü"/>
            </a:pPr>
            <a:r>
              <a:rPr lang="zh-CN" altLang="en-US" sz="2800" dirty="0"/>
              <a:t>进程状态是否唯一？</a:t>
            </a:r>
          </a:p>
          <a:p>
            <a:pPr lvl="1">
              <a:lnSpc>
                <a:spcPct val="100000"/>
              </a:lnSpc>
              <a:buFont typeface="Wingdings" panose="05000000000000000000" pitchFamily="2" charset="2"/>
              <a:buChar char="ü"/>
            </a:pPr>
            <a:r>
              <a:rPr lang="zh-CN" altLang="en-US" sz="2800" dirty="0"/>
              <a:t>时间片用完是否是进程由执行变为就绪的唯一原因？</a:t>
            </a:r>
          </a:p>
          <a:p>
            <a:pPr lvl="1">
              <a:lnSpc>
                <a:spcPct val="100000"/>
              </a:lnSpc>
              <a:buFont typeface="Wingdings" panose="05000000000000000000" pitchFamily="2" charset="2"/>
              <a:buChar char="ü"/>
            </a:pPr>
            <a:r>
              <a:rPr lang="zh-CN" altLang="en-US" sz="2800" dirty="0"/>
              <a:t>在单处理机系统中，是否可以有多个进程同时处于执行状态？</a:t>
            </a:r>
          </a:p>
          <a:p>
            <a:pPr lvl="1">
              <a:lnSpc>
                <a:spcPct val="100000"/>
              </a:lnSpc>
              <a:buFont typeface="Wingdings" panose="05000000000000000000" pitchFamily="2" charset="2"/>
              <a:buChar char="ü"/>
            </a:pPr>
            <a:r>
              <a:rPr lang="zh-CN" altLang="en-US" sz="2800" dirty="0"/>
              <a:t>在多处理机系统中，是否可以有多个进程同时处于执行状态？</a:t>
            </a:r>
            <a:endParaRPr lang="en-US" altLang="zh-CN" sz="2800" dirty="0"/>
          </a:p>
          <a:p>
            <a:pPr marL="205740" lvl="1" indent="0">
              <a:lnSpc>
                <a:spcPct val="100000"/>
              </a:lnSpc>
              <a:buNone/>
            </a:pPr>
            <a:endParaRPr lang="en-US" altLang="zh-CN" sz="2800" dirty="0"/>
          </a:p>
          <a:p>
            <a:pPr marL="205740" lvl="1" indent="0">
              <a:lnSpc>
                <a:spcPct val="100000"/>
              </a:lnSpc>
              <a:buNone/>
            </a:pPr>
            <a:r>
              <a:rPr lang="zh-CN" altLang="en-US" sz="2800" dirty="0"/>
              <a:t>不一定、唯一、不是，还可以被抢占、不能、可以</a:t>
            </a:r>
          </a:p>
          <a:p>
            <a:endParaRPr lang="zh-CN" altLang="en-US" dirty="0"/>
          </a:p>
        </p:txBody>
      </p:sp>
      <p:sp>
        <p:nvSpPr>
          <p:cNvPr id="3" name="标题 2">
            <a:extLst>
              <a:ext uri="{FF2B5EF4-FFF2-40B4-BE49-F238E27FC236}">
                <a16:creationId xmlns:a16="http://schemas.microsoft.com/office/drawing/2014/main" id="{F4AE43A7-85E5-4FC8-9D0D-7A434F7D125A}"/>
              </a:ext>
            </a:extLst>
          </p:cNvPr>
          <p:cNvSpPr>
            <a:spLocks noGrp="1"/>
          </p:cNvSpPr>
          <p:nvPr>
            <p:ph type="title"/>
          </p:nvPr>
        </p:nvSpPr>
        <p:spPr/>
        <p:txBody>
          <a:bodyPr/>
          <a:lstStyle/>
          <a:p>
            <a:r>
              <a:rPr lang="zh-CN" altLang="en-US" dirty="0">
                <a:solidFill>
                  <a:schemeClr val="folHlink"/>
                </a:solidFill>
              </a:rPr>
              <a:t>三种基本状态的思考？</a:t>
            </a:r>
            <a:br>
              <a:rPr lang="zh-CN" altLang="en-US" dirty="0">
                <a:solidFill>
                  <a:schemeClr val="folHlink"/>
                </a:solidFill>
              </a:rPr>
            </a:br>
            <a:endParaRPr lang="zh-CN" altLang="en-US" dirty="0"/>
          </a:p>
        </p:txBody>
      </p:sp>
    </p:spTree>
    <p:extLst>
      <p:ext uri="{BB962C8B-B14F-4D97-AF65-F5344CB8AC3E}">
        <p14:creationId xmlns:p14="http://schemas.microsoft.com/office/powerpoint/2010/main" val="298697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FDF4A93B-ECF7-4A16-A47A-0E6BABD04789}"/>
              </a:ext>
            </a:extLst>
          </p:cNvPr>
          <p:cNvSpPr>
            <a:spLocks noGrp="1" noChangeArrowheads="1"/>
          </p:cNvSpPr>
          <p:nvPr>
            <p:ph type="body" idx="1"/>
          </p:nvPr>
        </p:nvSpPr>
        <p:spPr>
          <a:xfrm>
            <a:off x="310464" y="1317172"/>
            <a:ext cx="8229600" cy="5870575"/>
          </a:xfrm>
        </p:spPr>
        <p:txBody>
          <a:bodyPr/>
          <a:lstStyle/>
          <a:p>
            <a:pPr>
              <a:buFont typeface="Wingdings 2" panose="05020102010507070707" pitchFamily="18" charset="2"/>
              <a:buNone/>
            </a:pP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）创建状态</a:t>
            </a:r>
          </a:p>
          <a:p>
            <a:pPr>
              <a:buFont typeface="Wingdings 2" panose="05020102010507070707" pitchFamily="18" charset="2"/>
              <a:buNone/>
            </a:pPr>
            <a:r>
              <a:rPr lang="zh-CN" altLang="en-US" sz="2400" dirty="0"/>
              <a:t>            当一个新进程刚刚建立，还未将其放入就绪队列时的状态，称为创建状态。</a:t>
            </a:r>
          </a:p>
          <a:p>
            <a:pPr>
              <a:buFont typeface="Wingdings 2" panose="05020102010507070707" pitchFamily="18" charset="2"/>
              <a:buNone/>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）终止状态</a:t>
            </a:r>
          </a:p>
          <a:p>
            <a:pPr>
              <a:buFont typeface="Wingdings 2" panose="05020102010507070707" pitchFamily="18" charset="2"/>
              <a:buNone/>
            </a:pPr>
            <a:r>
              <a:rPr lang="zh-CN" altLang="en-US" sz="2400" dirty="0"/>
              <a:t>            当一个进程已经正常结束或异常结束，操作系统已将其从系统队列中移出，但尚未撤消，这时称为终止状态。</a:t>
            </a:r>
          </a:p>
          <a:p>
            <a:endParaRPr lang="zh-CN" altLang="en-US" dirty="0"/>
          </a:p>
          <a:p>
            <a:endParaRPr lang="zh-CN" altLang="en-US" dirty="0"/>
          </a:p>
          <a:p>
            <a:endParaRPr lang="zh-CN" altLang="en-US" dirty="0"/>
          </a:p>
          <a:p>
            <a:endParaRPr lang="en-US" altLang="zh-CN" dirty="0"/>
          </a:p>
        </p:txBody>
      </p:sp>
      <p:grpSp>
        <p:nvGrpSpPr>
          <p:cNvPr id="35843" name="Group 36">
            <a:extLst>
              <a:ext uri="{FF2B5EF4-FFF2-40B4-BE49-F238E27FC236}">
                <a16:creationId xmlns:a16="http://schemas.microsoft.com/office/drawing/2014/main" id="{EBEC38D3-B0FC-41B6-AD70-FED528AF40C3}"/>
              </a:ext>
            </a:extLst>
          </p:cNvPr>
          <p:cNvGrpSpPr>
            <a:grpSpLocks noChangeAspect="1"/>
          </p:cNvGrpSpPr>
          <p:nvPr/>
        </p:nvGrpSpPr>
        <p:grpSpPr bwMode="auto">
          <a:xfrm>
            <a:off x="1371600" y="4648200"/>
            <a:ext cx="5907088" cy="2082800"/>
            <a:chOff x="3016" y="3005"/>
            <a:chExt cx="6195" cy="2184"/>
          </a:xfrm>
        </p:grpSpPr>
        <p:grpSp>
          <p:nvGrpSpPr>
            <p:cNvPr id="35844" name="Group 37">
              <a:extLst>
                <a:ext uri="{FF2B5EF4-FFF2-40B4-BE49-F238E27FC236}">
                  <a16:creationId xmlns:a16="http://schemas.microsoft.com/office/drawing/2014/main" id="{9123999F-0DE9-4772-8520-754C4582D113}"/>
                </a:ext>
              </a:extLst>
            </p:cNvPr>
            <p:cNvGrpSpPr>
              <a:grpSpLocks noChangeAspect="1"/>
            </p:cNvGrpSpPr>
            <p:nvPr/>
          </p:nvGrpSpPr>
          <p:grpSpPr bwMode="auto">
            <a:xfrm>
              <a:off x="8266" y="3161"/>
              <a:ext cx="945" cy="624"/>
              <a:chOff x="7111" y="5417"/>
              <a:chExt cx="945" cy="624"/>
            </a:xfrm>
          </p:grpSpPr>
          <p:sp>
            <p:nvSpPr>
              <p:cNvPr id="35873" name="Oval 38">
                <a:extLst>
                  <a:ext uri="{FF2B5EF4-FFF2-40B4-BE49-F238E27FC236}">
                    <a16:creationId xmlns:a16="http://schemas.microsoft.com/office/drawing/2014/main" id="{E31F4A37-30C7-407B-9EBB-649ED28B1364}"/>
                  </a:ext>
                </a:extLst>
              </p:cNvPr>
              <p:cNvSpPr>
                <a:spLocks noChangeAspect="1" noChangeArrowheads="1"/>
              </p:cNvSpPr>
              <p:nvPr/>
            </p:nvSpPr>
            <p:spPr bwMode="auto">
              <a:xfrm>
                <a:off x="7111" y="5417"/>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74" name="Text Box 39">
                <a:extLst>
                  <a:ext uri="{FF2B5EF4-FFF2-40B4-BE49-F238E27FC236}">
                    <a16:creationId xmlns:a16="http://schemas.microsoft.com/office/drawing/2014/main" id="{BC11A76D-E9F3-4F39-BC75-7140E545D8B1}"/>
                  </a:ext>
                </a:extLst>
              </p:cNvPr>
              <p:cNvSpPr txBox="1">
                <a:spLocks noChangeAspect="1" noChangeArrowheads="1"/>
              </p:cNvSpPr>
              <p:nvPr/>
            </p:nvSpPr>
            <p:spPr bwMode="auto">
              <a:xfrm>
                <a:off x="7426" y="5612"/>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终止</a:t>
                </a:r>
              </a:p>
            </p:txBody>
          </p:sp>
        </p:grpSp>
        <p:grpSp>
          <p:nvGrpSpPr>
            <p:cNvPr id="35845" name="Group 40">
              <a:extLst>
                <a:ext uri="{FF2B5EF4-FFF2-40B4-BE49-F238E27FC236}">
                  <a16:creationId xmlns:a16="http://schemas.microsoft.com/office/drawing/2014/main" id="{ABD2EBF3-BEC0-49F8-BB9E-5BAD87BB2663}"/>
                </a:ext>
              </a:extLst>
            </p:cNvPr>
            <p:cNvGrpSpPr>
              <a:grpSpLocks noChangeAspect="1"/>
            </p:cNvGrpSpPr>
            <p:nvPr/>
          </p:nvGrpSpPr>
          <p:grpSpPr bwMode="auto">
            <a:xfrm>
              <a:off x="3016" y="3161"/>
              <a:ext cx="945" cy="624"/>
              <a:chOff x="2701" y="3161"/>
              <a:chExt cx="945" cy="624"/>
            </a:xfrm>
          </p:grpSpPr>
          <p:sp>
            <p:nvSpPr>
              <p:cNvPr id="35871" name="Oval 41">
                <a:extLst>
                  <a:ext uri="{FF2B5EF4-FFF2-40B4-BE49-F238E27FC236}">
                    <a16:creationId xmlns:a16="http://schemas.microsoft.com/office/drawing/2014/main" id="{5395696A-5FE0-4CBB-80EB-163790DD9D89}"/>
                  </a:ext>
                </a:extLst>
              </p:cNvPr>
              <p:cNvSpPr>
                <a:spLocks noChangeAspect="1" noChangeArrowheads="1"/>
              </p:cNvSpPr>
              <p:nvPr/>
            </p:nvSpPr>
            <p:spPr bwMode="auto">
              <a:xfrm>
                <a:off x="2701" y="3161"/>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72" name="Text Box 42">
                <a:extLst>
                  <a:ext uri="{FF2B5EF4-FFF2-40B4-BE49-F238E27FC236}">
                    <a16:creationId xmlns:a16="http://schemas.microsoft.com/office/drawing/2014/main" id="{22FDBCF2-FD1D-4A9A-BD19-88EBC8D44E6C}"/>
                  </a:ext>
                </a:extLst>
              </p:cNvPr>
              <p:cNvSpPr txBox="1">
                <a:spLocks noChangeAspect="1" noChangeArrowheads="1"/>
              </p:cNvSpPr>
              <p:nvPr/>
            </p:nvSpPr>
            <p:spPr bwMode="auto">
              <a:xfrm>
                <a:off x="2911" y="3317"/>
                <a:ext cx="63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创建</a:t>
                </a:r>
              </a:p>
            </p:txBody>
          </p:sp>
        </p:grpSp>
        <p:grpSp>
          <p:nvGrpSpPr>
            <p:cNvPr id="35846" name="Group 43">
              <a:extLst>
                <a:ext uri="{FF2B5EF4-FFF2-40B4-BE49-F238E27FC236}">
                  <a16:creationId xmlns:a16="http://schemas.microsoft.com/office/drawing/2014/main" id="{98A98AEA-CB5E-4859-832D-4861FED391D3}"/>
                </a:ext>
              </a:extLst>
            </p:cNvPr>
            <p:cNvGrpSpPr>
              <a:grpSpLocks noChangeAspect="1"/>
            </p:cNvGrpSpPr>
            <p:nvPr/>
          </p:nvGrpSpPr>
          <p:grpSpPr bwMode="auto">
            <a:xfrm>
              <a:off x="4591" y="3005"/>
              <a:ext cx="3060" cy="2184"/>
              <a:chOff x="4591" y="3005"/>
              <a:chExt cx="3060" cy="2184"/>
            </a:xfrm>
          </p:grpSpPr>
          <p:sp>
            <p:nvSpPr>
              <p:cNvPr id="35849" name="Text Box 44">
                <a:extLst>
                  <a:ext uri="{FF2B5EF4-FFF2-40B4-BE49-F238E27FC236}">
                    <a16:creationId xmlns:a16="http://schemas.microsoft.com/office/drawing/2014/main" id="{054C100D-325D-45B6-863B-44354DDB1845}"/>
                  </a:ext>
                </a:extLst>
              </p:cNvPr>
              <p:cNvSpPr txBox="1">
                <a:spLocks noChangeAspect="1" noChangeArrowheads="1"/>
              </p:cNvSpPr>
              <p:nvPr/>
            </p:nvSpPr>
            <p:spPr bwMode="auto">
              <a:xfrm>
                <a:off x="5746" y="3005"/>
                <a:ext cx="8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进程调度</a:t>
                </a:r>
              </a:p>
            </p:txBody>
          </p:sp>
          <p:grpSp>
            <p:nvGrpSpPr>
              <p:cNvPr id="35850" name="Group 45">
                <a:extLst>
                  <a:ext uri="{FF2B5EF4-FFF2-40B4-BE49-F238E27FC236}">
                    <a16:creationId xmlns:a16="http://schemas.microsoft.com/office/drawing/2014/main" id="{08965133-D099-4079-B7F1-AB62DFD05875}"/>
                  </a:ext>
                </a:extLst>
              </p:cNvPr>
              <p:cNvGrpSpPr>
                <a:grpSpLocks noChangeAspect="1"/>
              </p:cNvGrpSpPr>
              <p:nvPr/>
            </p:nvGrpSpPr>
            <p:grpSpPr bwMode="auto">
              <a:xfrm>
                <a:off x="4591" y="3161"/>
                <a:ext cx="3060" cy="2028"/>
                <a:chOff x="4591" y="3161"/>
                <a:chExt cx="3060" cy="2028"/>
              </a:xfrm>
            </p:grpSpPr>
            <p:sp>
              <p:nvSpPr>
                <p:cNvPr id="35851" name="Text Box 46">
                  <a:extLst>
                    <a:ext uri="{FF2B5EF4-FFF2-40B4-BE49-F238E27FC236}">
                      <a16:creationId xmlns:a16="http://schemas.microsoft.com/office/drawing/2014/main" id="{E7000C37-655F-4E0D-9F3B-6E397C058901}"/>
                    </a:ext>
                  </a:extLst>
                </p:cNvPr>
                <p:cNvSpPr txBox="1">
                  <a:spLocks noChangeAspect="1" noChangeArrowheads="1"/>
                </p:cNvSpPr>
                <p:nvPr/>
              </p:nvSpPr>
              <p:spPr bwMode="auto">
                <a:xfrm>
                  <a:off x="6901" y="4097"/>
                  <a:ext cx="75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1">
                      <a:latin typeface="Times New Roman" panose="02020603050405020304" pitchFamily="18" charset="0"/>
                    </a:rPr>
                    <a:t>I/O</a:t>
                  </a:r>
                  <a:r>
                    <a:rPr lang="zh-CN" altLang="en-US" sz="1400" b="1">
                      <a:latin typeface="Times New Roman" panose="02020603050405020304" pitchFamily="18" charset="0"/>
                    </a:rPr>
                    <a:t>请求</a:t>
                  </a:r>
                </a:p>
              </p:txBody>
            </p:sp>
            <p:grpSp>
              <p:nvGrpSpPr>
                <p:cNvPr id="35852" name="Group 47">
                  <a:extLst>
                    <a:ext uri="{FF2B5EF4-FFF2-40B4-BE49-F238E27FC236}">
                      <a16:creationId xmlns:a16="http://schemas.microsoft.com/office/drawing/2014/main" id="{A686E2D2-E9C7-4B43-9CDB-5A2281E0B914}"/>
                    </a:ext>
                  </a:extLst>
                </p:cNvPr>
                <p:cNvGrpSpPr>
                  <a:grpSpLocks noChangeAspect="1"/>
                </p:cNvGrpSpPr>
                <p:nvPr/>
              </p:nvGrpSpPr>
              <p:grpSpPr bwMode="auto">
                <a:xfrm>
                  <a:off x="4591" y="3161"/>
                  <a:ext cx="3045" cy="2028"/>
                  <a:chOff x="4591" y="3161"/>
                  <a:chExt cx="3045" cy="2028"/>
                </a:xfrm>
              </p:grpSpPr>
              <p:grpSp>
                <p:nvGrpSpPr>
                  <p:cNvPr id="35853" name="Group 48">
                    <a:extLst>
                      <a:ext uri="{FF2B5EF4-FFF2-40B4-BE49-F238E27FC236}">
                        <a16:creationId xmlns:a16="http://schemas.microsoft.com/office/drawing/2014/main" id="{78E777F4-78EC-448C-8C53-7EC0827575A9}"/>
                      </a:ext>
                    </a:extLst>
                  </p:cNvPr>
                  <p:cNvGrpSpPr>
                    <a:grpSpLocks noChangeAspect="1"/>
                  </p:cNvGrpSpPr>
                  <p:nvPr/>
                </p:nvGrpSpPr>
                <p:grpSpPr bwMode="auto">
                  <a:xfrm>
                    <a:off x="4591" y="3161"/>
                    <a:ext cx="3045" cy="2028"/>
                    <a:chOff x="4591" y="3161"/>
                    <a:chExt cx="3045" cy="2028"/>
                  </a:xfrm>
                </p:grpSpPr>
                <p:grpSp>
                  <p:nvGrpSpPr>
                    <p:cNvPr id="35855" name="Group 49">
                      <a:extLst>
                        <a:ext uri="{FF2B5EF4-FFF2-40B4-BE49-F238E27FC236}">
                          <a16:creationId xmlns:a16="http://schemas.microsoft.com/office/drawing/2014/main" id="{C80132C0-53F0-4854-9BD8-2B74C55F0FF9}"/>
                        </a:ext>
                      </a:extLst>
                    </p:cNvPr>
                    <p:cNvGrpSpPr>
                      <a:grpSpLocks noChangeAspect="1"/>
                    </p:cNvGrpSpPr>
                    <p:nvPr/>
                  </p:nvGrpSpPr>
                  <p:grpSpPr bwMode="auto">
                    <a:xfrm>
                      <a:off x="5746" y="4565"/>
                      <a:ext cx="945" cy="624"/>
                      <a:chOff x="5221" y="5053"/>
                      <a:chExt cx="945" cy="624"/>
                    </a:xfrm>
                  </p:grpSpPr>
                  <p:sp>
                    <p:nvSpPr>
                      <p:cNvPr id="35869" name="Oval 50">
                        <a:extLst>
                          <a:ext uri="{FF2B5EF4-FFF2-40B4-BE49-F238E27FC236}">
                            <a16:creationId xmlns:a16="http://schemas.microsoft.com/office/drawing/2014/main" id="{F7758798-E07A-467D-A683-C2513B7D96A3}"/>
                          </a:ext>
                        </a:extLst>
                      </p:cNvPr>
                      <p:cNvSpPr>
                        <a:spLocks noChangeAspect="1" noChangeArrowheads="1"/>
                      </p:cNvSpPr>
                      <p:nvPr/>
                    </p:nvSpPr>
                    <p:spPr bwMode="auto">
                      <a:xfrm>
                        <a:off x="5221" y="5053"/>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70" name="Text Box 51">
                        <a:extLst>
                          <a:ext uri="{FF2B5EF4-FFF2-40B4-BE49-F238E27FC236}">
                            <a16:creationId xmlns:a16="http://schemas.microsoft.com/office/drawing/2014/main" id="{53279F72-F2D6-49AA-95E0-A4C3D04AB393}"/>
                          </a:ext>
                        </a:extLst>
                      </p:cNvPr>
                      <p:cNvSpPr txBox="1">
                        <a:spLocks noChangeAspect="1" noChangeArrowheads="1"/>
                      </p:cNvSpPr>
                      <p:nvPr/>
                    </p:nvSpPr>
                    <p:spPr bwMode="auto">
                      <a:xfrm>
                        <a:off x="5536" y="5189"/>
                        <a:ext cx="4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阻塞</a:t>
                        </a:r>
                      </a:p>
                    </p:txBody>
                  </p:sp>
                </p:grpSp>
                <p:grpSp>
                  <p:nvGrpSpPr>
                    <p:cNvPr id="35856" name="Group 52">
                      <a:extLst>
                        <a:ext uri="{FF2B5EF4-FFF2-40B4-BE49-F238E27FC236}">
                          <a16:creationId xmlns:a16="http://schemas.microsoft.com/office/drawing/2014/main" id="{AFAFAEA0-CA47-4C48-BA5A-641BFFC4F7C6}"/>
                        </a:ext>
                      </a:extLst>
                    </p:cNvPr>
                    <p:cNvGrpSpPr>
                      <a:grpSpLocks noChangeAspect="1"/>
                    </p:cNvGrpSpPr>
                    <p:nvPr/>
                  </p:nvGrpSpPr>
                  <p:grpSpPr bwMode="auto">
                    <a:xfrm>
                      <a:off x="4591" y="3161"/>
                      <a:ext cx="3045" cy="780"/>
                      <a:chOff x="4591" y="3161"/>
                      <a:chExt cx="3045" cy="780"/>
                    </a:xfrm>
                  </p:grpSpPr>
                  <p:grpSp>
                    <p:nvGrpSpPr>
                      <p:cNvPr id="35859" name="Group 53">
                        <a:extLst>
                          <a:ext uri="{FF2B5EF4-FFF2-40B4-BE49-F238E27FC236}">
                            <a16:creationId xmlns:a16="http://schemas.microsoft.com/office/drawing/2014/main" id="{CA2FA8C4-9762-490D-A692-3A5B917DB957}"/>
                          </a:ext>
                        </a:extLst>
                      </p:cNvPr>
                      <p:cNvGrpSpPr>
                        <a:grpSpLocks noChangeAspect="1"/>
                      </p:cNvGrpSpPr>
                      <p:nvPr/>
                    </p:nvGrpSpPr>
                    <p:grpSpPr bwMode="auto">
                      <a:xfrm>
                        <a:off x="4591" y="3161"/>
                        <a:ext cx="3045" cy="624"/>
                        <a:chOff x="4591" y="3161"/>
                        <a:chExt cx="3045" cy="624"/>
                      </a:xfrm>
                    </p:grpSpPr>
                    <p:grpSp>
                      <p:nvGrpSpPr>
                        <p:cNvPr id="35861" name="Group 54">
                          <a:extLst>
                            <a:ext uri="{FF2B5EF4-FFF2-40B4-BE49-F238E27FC236}">
                              <a16:creationId xmlns:a16="http://schemas.microsoft.com/office/drawing/2014/main" id="{9086F67F-FA7B-427C-BE70-038AEBB63D34}"/>
                            </a:ext>
                          </a:extLst>
                        </p:cNvPr>
                        <p:cNvGrpSpPr>
                          <a:grpSpLocks noChangeAspect="1"/>
                        </p:cNvGrpSpPr>
                        <p:nvPr/>
                      </p:nvGrpSpPr>
                      <p:grpSpPr bwMode="auto">
                        <a:xfrm>
                          <a:off x="4591" y="3161"/>
                          <a:ext cx="945" cy="624"/>
                          <a:chOff x="3016" y="3005"/>
                          <a:chExt cx="945" cy="624"/>
                        </a:xfrm>
                      </p:grpSpPr>
                      <p:sp>
                        <p:nvSpPr>
                          <p:cNvPr id="35867" name="Oval 55">
                            <a:extLst>
                              <a:ext uri="{FF2B5EF4-FFF2-40B4-BE49-F238E27FC236}">
                                <a16:creationId xmlns:a16="http://schemas.microsoft.com/office/drawing/2014/main" id="{D78079A1-3E9D-4D01-9100-93DEDCDFACA6}"/>
                              </a:ext>
                            </a:extLst>
                          </p:cNvPr>
                          <p:cNvSpPr>
                            <a:spLocks noChangeAspect="1" noChangeArrowheads="1"/>
                          </p:cNvSpPr>
                          <p:nvPr/>
                        </p:nvSpPr>
                        <p:spPr bwMode="auto">
                          <a:xfrm>
                            <a:off x="3016" y="3005"/>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68" name="Text Box 56">
                            <a:extLst>
                              <a:ext uri="{FF2B5EF4-FFF2-40B4-BE49-F238E27FC236}">
                                <a16:creationId xmlns:a16="http://schemas.microsoft.com/office/drawing/2014/main" id="{114D2EED-469D-4B5E-9258-C2F79D4E3451}"/>
                              </a:ext>
                            </a:extLst>
                          </p:cNvPr>
                          <p:cNvSpPr txBox="1">
                            <a:spLocks noChangeAspect="1" noChangeArrowheads="1"/>
                          </p:cNvSpPr>
                          <p:nvPr/>
                        </p:nvSpPr>
                        <p:spPr bwMode="auto">
                          <a:xfrm>
                            <a:off x="3331" y="3161"/>
                            <a:ext cx="52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就绪</a:t>
                            </a:r>
                          </a:p>
                        </p:txBody>
                      </p:sp>
                    </p:grpSp>
                    <p:grpSp>
                      <p:nvGrpSpPr>
                        <p:cNvPr id="35862" name="Group 57">
                          <a:extLst>
                            <a:ext uri="{FF2B5EF4-FFF2-40B4-BE49-F238E27FC236}">
                              <a16:creationId xmlns:a16="http://schemas.microsoft.com/office/drawing/2014/main" id="{2B84BE6D-D055-4497-8543-CD2C6785DC08}"/>
                            </a:ext>
                          </a:extLst>
                        </p:cNvPr>
                        <p:cNvGrpSpPr>
                          <a:grpSpLocks noChangeAspect="1"/>
                        </p:cNvGrpSpPr>
                        <p:nvPr/>
                      </p:nvGrpSpPr>
                      <p:grpSpPr bwMode="auto">
                        <a:xfrm>
                          <a:off x="6691" y="3161"/>
                          <a:ext cx="945" cy="624"/>
                          <a:chOff x="5746" y="3629"/>
                          <a:chExt cx="945" cy="624"/>
                        </a:xfrm>
                      </p:grpSpPr>
                      <p:sp>
                        <p:nvSpPr>
                          <p:cNvPr id="35865" name="Oval 58">
                            <a:extLst>
                              <a:ext uri="{FF2B5EF4-FFF2-40B4-BE49-F238E27FC236}">
                                <a16:creationId xmlns:a16="http://schemas.microsoft.com/office/drawing/2014/main" id="{91F8DB35-D0B1-47BB-872C-4B96099D3E35}"/>
                              </a:ext>
                            </a:extLst>
                          </p:cNvPr>
                          <p:cNvSpPr>
                            <a:spLocks noChangeAspect="1" noChangeArrowheads="1"/>
                          </p:cNvSpPr>
                          <p:nvPr/>
                        </p:nvSpPr>
                        <p:spPr bwMode="auto">
                          <a:xfrm>
                            <a:off x="5746" y="3629"/>
                            <a:ext cx="945" cy="6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5866" name="Text Box 59">
                            <a:extLst>
                              <a:ext uri="{FF2B5EF4-FFF2-40B4-BE49-F238E27FC236}">
                                <a16:creationId xmlns:a16="http://schemas.microsoft.com/office/drawing/2014/main" id="{BB0B0B9B-F0E2-4A96-90FD-4753CD2660D8}"/>
                              </a:ext>
                            </a:extLst>
                          </p:cNvPr>
                          <p:cNvSpPr txBox="1">
                            <a:spLocks noChangeAspect="1" noChangeArrowheads="1"/>
                          </p:cNvSpPr>
                          <p:nvPr/>
                        </p:nvSpPr>
                        <p:spPr bwMode="auto">
                          <a:xfrm>
                            <a:off x="6061" y="3785"/>
                            <a:ext cx="4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执行</a:t>
                            </a:r>
                          </a:p>
                        </p:txBody>
                      </p:sp>
                    </p:grpSp>
                    <p:sp>
                      <p:nvSpPr>
                        <p:cNvPr id="35863" name="Line 60">
                          <a:extLst>
                            <a:ext uri="{FF2B5EF4-FFF2-40B4-BE49-F238E27FC236}">
                              <a16:creationId xmlns:a16="http://schemas.microsoft.com/office/drawing/2014/main" id="{2CB29179-8CE7-4C41-B31E-658886262C9A}"/>
                            </a:ext>
                          </a:extLst>
                        </p:cNvPr>
                        <p:cNvSpPr>
                          <a:spLocks noChangeAspect="1" noChangeShapeType="1"/>
                        </p:cNvSpPr>
                        <p:nvPr/>
                      </p:nvSpPr>
                      <p:spPr bwMode="auto">
                        <a:xfrm>
                          <a:off x="5476" y="3332"/>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4" name="Line 61">
                          <a:extLst>
                            <a:ext uri="{FF2B5EF4-FFF2-40B4-BE49-F238E27FC236}">
                              <a16:creationId xmlns:a16="http://schemas.microsoft.com/office/drawing/2014/main" id="{9FAD4D62-627E-4AA2-8B6D-C212C5AF1438}"/>
                            </a:ext>
                          </a:extLst>
                        </p:cNvPr>
                        <p:cNvSpPr>
                          <a:spLocks noChangeAspect="1" noChangeShapeType="1"/>
                        </p:cNvSpPr>
                        <p:nvPr/>
                      </p:nvSpPr>
                      <p:spPr bwMode="auto">
                        <a:xfrm rot="-10778173">
                          <a:off x="5491" y="3614"/>
                          <a:ext cx="126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60" name="Text Box 62">
                        <a:extLst>
                          <a:ext uri="{FF2B5EF4-FFF2-40B4-BE49-F238E27FC236}">
                            <a16:creationId xmlns:a16="http://schemas.microsoft.com/office/drawing/2014/main" id="{F1E9A895-EFFD-4DBB-8863-FC727C0C2AAA}"/>
                          </a:ext>
                        </a:extLst>
                      </p:cNvPr>
                      <p:cNvSpPr txBox="1">
                        <a:spLocks noChangeAspect="1" noChangeArrowheads="1"/>
                      </p:cNvSpPr>
                      <p:nvPr/>
                    </p:nvSpPr>
                    <p:spPr bwMode="auto">
                      <a:xfrm>
                        <a:off x="5746" y="3629"/>
                        <a:ext cx="9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rPr>
                          <a:t>时间片完</a:t>
                        </a:r>
                      </a:p>
                    </p:txBody>
                  </p:sp>
                </p:grpSp>
                <p:sp>
                  <p:nvSpPr>
                    <p:cNvPr id="35857" name="Line 63">
                      <a:extLst>
                        <a:ext uri="{FF2B5EF4-FFF2-40B4-BE49-F238E27FC236}">
                          <a16:creationId xmlns:a16="http://schemas.microsoft.com/office/drawing/2014/main" id="{3DE6B90B-7139-48D9-8244-E5389C482DE9}"/>
                        </a:ext>
                      </a:extLst>
                    </p:cNvPr>
                    <p:cNvSpPr>
                      <a:spLocks noChangeAspect="1" noChangeShapeType="1"/>
                    </p:cNvSpPr>
                    <p:nvPr/>
                  </p:nvSpPr>
                  <p:spPr bwMode="auto">
                    <a:xfrm flipH="1">
                      <a:off x="6481" y="3785"/>
                      <a:ext cx="630" cy="7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64">
                      <a:extLst>
                        <a:ext uri="{FF2B5EF4-FFF2-40B4-BE49-F238E27FC236}">
                          <a16:creationId xmlns:a16="http://schemas.microsoft.com/office/drawing/2014/main" id="{1B0C523E-B379-499F-AF68-03A31E0E97BA}"/>
                        </a:ext>
                      </a:extLst>
                    </p:cNvPr>
                    <p:cNvSpPr>
                      <a:spLocks noChangeAspect="1" noChangeShapeType="1"/>
                    </p:cNvSpPr>
                    <p:nvPr/>
                  </p:nvSpPr>
                  <p:spPr bwMode="auto">
                    <a:xfrm flipH="1" flipV="1">
                      <a:off x="5221" y="3755"/>
                      <a:ext cx="63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54" name="Text Box 65">
                    <a:extLst>
                      <a:ext uri="{FF2B5EF4-FFF2-40B4-BE49-F238E27FC236}">
                        <a16:creationId xmlns:a16="http://schemas.microsoft.com/office/drawing/2014/main" id="{71C90DD7-AA17-4029-942A-BEA8E6B8A7AD}"/>
                      </a:ext>
                    </a:extLst>
                  </p:cNvPr>
                  <p:cNvSpPr txBox="1">
                    <a:spLocks noChangeAspect="1" noChangeArrowheads="1"/>
                  </p:cNvSpPr>
                  <p:nvPr/>
                </p:nvSpPr>
                <p:spPr bwMode="auto">
                  <a:xfrm>
                    <a:off x="4696" y="4097"/>
                    <a:ext cx="8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400" b="1">
                        <a:latin typeface="Times New Roman" panose="02020603050405020304" pitchFamily="18" charset="0"/>
                      </a:rPr>
                      <a:t>I/O</a:t>
                    </a:r>
                    <a:r>
                      <a:rPr lang="zh-CN" altLang="en-US" sz="1400" b="1">
                        <a:latin typeface="Times New Roman" panose="02020603050405020304" pitchFamily="18" charset="0"/>
                      </a:rPr>
                      <a:t>完成</a:t>
                    </a:r>
                  </a:p>
                </p:txBody>
              </p:sp>
            </p:grpSp>
          </p:grpSp>
        </p:grpSp>
        <p:sp>
          <p:nvSpPr>
            <p:cNvPr id="35847" name="Line 66">
              <a:extLst>
                <a:ext uri="{FF2B5EF4-FFF2-40B4-BE49-F238E27FC236}">
                  <a16:creationId xmlns:a16="http://schemas.microsoft.com/office/drawing/2014/main" id="{F2FA495D-7B7C-4C79-A96E-E17F94C01535}"/>
                </a:ext>
              </a:extLst>
            </p:cNvPr>
            <p:cNvSpPr>
              <a:spLocks noChangeAspect="1" noChangeShapeType="1"/>
            </p:cNvSpPr>
            <p:nvPr/>
          </p:nvSpPr>
          <p:spPr bwMode="auto">
            <a:xfrm>
              <a:off x="3964" y="3473"/>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48" name="Line 67">
              <a:extLst>
                <a:ext uri="{FF2B5EF4-FFF2-40B4-BE49-F238E27FC236}">
                  <a16:creationId xmlns:a16="http://schemas.microsoft.com/office/drawing/2014/main" id="{289719B2-CA28-48EA-ACE1-3E3A52CD914A}"/>
                </a:ext>
              </a:extLst>
            </p:cNvPr>
            <p:cNvSpPr>
              <a:spLocks noChangeAspect="1" noChangeShapeType="1"/>
            </p:cNvSpPr>
            <p:nvPr/>
          </p:nvSpPr>
          <p:spPr bwMode="auto">
            <a:xfrm>
              <a:off x="7636" y="3473"/>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a:extLst>
              <a:ext uri="{FF2B5EF4-FFF2-40B4-BE49-F238E27FC236}">
                <a16:creationId xmlns:a16="http://schemas.microsoft.com/office/drawing/2014/main" id="{645F9666-6695-4846-B86B-94672DEEED0E}"/>
              </a:ext>
            </a:extLst>
          </p:cNvPr>
          <p:cNvSpPr/>
          <p:nvPr/>
        </p:nvSpPr>
        <p:spPr>
          <a:xfrm>
            <a:off x="3061009" y="468668"/>
            <a:ext cx="3021981" cy="480131"/>
          </a:xfrm>
          <a:prstGeom prst="rect">
            <a:avLst/>
          </a:prstGeom>
        </p:spPr>
        <p:txBody>
          <a:bodyPr wrap="none">
            <a:spAutoFit/>
          </a:bodyPr>
          <a:lstStyle/>
          <a:p>
            <a:pPr marL="171450" lvl="0" indent="-171450" algn="just" defTabSz="685800">
              <a:lnSpc>
                <a:spcPct val="90000"/>
              </a:lnSpc>
              <a:spcBef>
                <a:spcPts val="1350"/>
              </a:spcBef>
              <a:buClr>
                <a:srgbClr val="4A66AC">
                  <a:lumMod val="75000"/>
                </a:srgbClr>
              </a:buClr>
              <a:buSzPct val="100000"/>
            </a:pPr>
            <a:r>
              <a:rPr lang="en-US" altLang="zh-CN" sz="2800" b="1" dirty="0">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进程的五种状态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7D1219-9F99-4614-84F9-95478498FDBC}"/>
              </a:ext>
            </a:extLst>
          </p:cNvPr>
          <p:cNvSpPr>
            <a:spLocks noGrp="1"/>
          </p:cNvSpPr>
          <p:nvPr>
            <p:ph idx="1"/>
          </p:nvPr>
        </p:nvSpPr>
        <p:spPr/>
        <p:txBody>
          <a:bodyPr/>
          <a:lstStyle/>
          <a:p>
            <a:r>
              <a:rPr lang="zh-CN" altLang="en-US" dirty="0"/>
              <a:t>当出现了引起进程挂起的事件时，用户请求将自己挂起，或者父进程请求挂起自己的子进程，这时使用</a:t>
            </a:r>
            <a:r>
              <a:rPr lang="zh-CN" altLang="en-US" dirty="0">
                <a:solidFill>
                  <a:srgbClr val="00B050"/>
                </a:solidFill>
              </a:rPr>
              <a:t>挂起原语</a:t>
            </a:r>
            <a:r>
              <a:rPr lang="en-US" altLang="zh-CN" dirty="0">
                <a:solidFill>
                  <a:srgbClr val="00B050"/>
                </a:solidFill>
              </a:rPr>
              <a:t>Suspend( )</a:t>
            </a:r>
            <a:r>
              <a:rPr lang="zh-CN" altLang="en-US" dirty="0"/>
              <a:t>。挂起原语检查进程状态，如果处于活动就绪状态就改为</a:t>
            </a:r>
            <a:r>
              <a:rPr lang="zh-CN" altLang="en-US" dirty="0">
                <a:solidFill>
                  <a:srgbClr val="FF0000"/>
                </a:solidFill>
              </a:rPr>
              <a:t>静止就绪</a:t>
            </a:r>
            <a:r>
              <a:rPr lang="zh-CN" altLang="en-US" dirty="0"/>
              <a:t>；如果处于活动阻塞就改为</a:t>
            </a:r>
            <a:r>
              <a:rPr lang="zh-CN" altLang="en-US" dirty="0">
                <a:solidFill>
                  <a:srgbClr val="FF0000"/>
                </a:solidFill>
              </a:rPr>
              <a:t>静止阻塞</a:t>
            </a:r>
            <a:r>
              <a:rPr lang="zh-CN" altLang="en-US" dirty="0"/>
              <a:t>。</a:t>
            </a:r>
            <a:endParaRPr lang="en-US" altLang="zh-CN" dirty="0"/>
          </a:p>
          <a:p>
            <a:r>
              <a:rPr lang="zh-CN" altLang="en-US" dirty="0"/>
              <a:t>当发生激活事件后，系统利用</a:t>
            </a:r>
            <a:r>
              <a:rPr lang="zh-CN" altLang="en-US" dirty="0">
                <a:solidFill>
                  <a:srgbClr val="00B050"/>
                </a:solidFill>
              </a:rPr>
              <a:t>激活原语</a:t>
            </a:r>
            <a:r>
              <a:rPr lang="en-US" altLang="zh-CN" dirty="0">
                <a:solidFill>
                  <a:srgbClr val="00B050"/>
                </a:solidFill>
              </a:rPr>
              <a:t>Active( ) </a:t>
            </a:r>
            <a:r>
              <a:rPr lang="zh-CN" altLang="en-US" dirty="0"/>
              <a:t>将指定进程激活。激活原语将进程从外存调入内存，然后检查进程状态。</a:t>
            </a:r>
            <a:endParaRPr lang="en-US" altLang="zh-CN" dirty="0"/>
          </a:p>
          <a:p>
            <a:endParaRPr lang="zh-CN" altLang="en-US" dirty="0"/>
          </a:p>
        </p:txBody>
      </p:sp>
      <p:sp>
        <p:nvSpPr>
          <p:cNvPr id="3" name="标题 2">
            <a:extLst>
              <a:ext uri="{FF2B5EF4-FFF2-40B4-BE49-F238E27FC236}">
                <a16:creationId xmlns:a16="http://schemas.microsoft.com/office/drawing/2014/main" id="{73BFC86B-512B-42A9-9A3E-2F79ED31F3DD}"/>
              </a:ext>
            </a:extLst>
          </p:cNvPr>
          <p:cNvSpPr>
            <a:spLocks noGrp="1"/>
          </p:cNvSpPr>
          <p:nvPr>
            <p:ph type="title"/>
          </p:nvPr>
        </p:nvSpPr>
        <p:spPr/>
        <p:txBody>
          <a:bodyPr/>
          <a:lstStyle/>
          <a:p>
            <a:r>
              <a:rPr lang="en-US" altLang="zh-CN" dirty="0">
                <a:solidFill>
                  <a:srgbClr val="FF0000"/>
                </a:solidFill>
              </a:rPr>
              <a:t>3. </a:t>
            </a:r>
            <a:r>
              <a:rPr lang="zh-CN" altLang="en-US" dirty="0">
                <a:solidFill>
                  <a:srgbClr val="FF0000"/>
                </a:solidFill>
              </a:rPr>
              <a:t>挂起状态</a:t>
            </a:r>
            <a:br>
              <a:rPr lang="en-US" altLang="zh-CN" dirty="0">
                <a:solidFill>
                  <a:srgbClr val="FF0000"/>
                </a:solidFill>
              </a:rPr>
            </a:br>
            <a:endParaRPr lang="zh-CN" altLang="en-US" dirty="0"/>
          </a:p>
        </p:txBody>
      </p:sp>
      <p:sp>
        <p:nvSpPr>
          <p:cNvPr id="4" name="矩形 3">
            <a:extLst>
              <a:ext uri="{FF2B5EF4-FFF2-40B4-BE49-F238E27FC236}">
                <a16:creationId xmlns:a16="http://schemas.microsoft.com/office/drawing/2014/main" id="{F96A6AC8-F0A9-4C62-A822-41E8B1226D17}"/>
              </a:ext>
            </a:extLst>
          </p:cNvPr>
          <p:cNvSpPr>
            <a:spLocks noChangeArrowheads="1"/>
          </p:cNvSpPr>
          <p:nvPr/>
        </p:nvSpPr>
        <p:spPr bwMode="auto">
          <a:xfrm>
            <a:off x="533399" y="4946359"/>
            <a:ext cx="8077200" cy="12001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 </a:t>
            </a:r>
            <a:r>
              <a:rPr lang="zh-CN" altLang="en-US" sz="2400" dirty="0">
                <a:latin typeface="+mj-ea"/>
                <a:ea typeface="+mj-ea"/>
              </a:rPr>
              <a:t>当内存中的所有进程都处于阻塞状态时，就可以通过“交换”（</a:t>
            </a:r>
            <a:r>
              <a:rPr lang="en-US" altLang="zh-CN" sz="2400" dirty="0">
                <a:latin typeface="+mj-ea"/>
                <a:ea typeface="+mj-ea"/>
              </a:rPr>
              <a:t>swapping</a:t>
            </a:r>
            <a:r>
              <a:rPr lang="zh-CN" altLang="en-US" sz="2400" dirty="0">
                <a:latin typeface="+mj-ea"/>
                <a:ea typeface="+mj-ea"/>
              </a:rPr>
              <a:t>）的方法将阻塞进程换出到磁盘的“挂起队列”（</a:t>
            </a:r>
            <a:r>
              <a:rPr lang="en-US" altLang="zh-CN" sz="2400" dirty="0" err="1">
                <a:latin typeface="+mj-ea"/>
                <a:ea typeface="+mj-ea"/>
              </a:rPr>
              <a:t>suspendqueue</a:t>
            </a:r>
            <a:r>
              <a:rPr lang="zh-CN" altLang="en-US" sz="2400" dirty="0">
                <a:latin typeface="+mj-ea"/>
                <a:ea typeface="+mj-ea"/>
              </a:rPr>
              <a:t>），这时进程就处于挂起状态。</a:t>
            </a:r>
          </a:p>
        </p:txBody>
      </p:sp>
    </p:spTree>
    <p:extLst>
      <p:ext uri="{BB962C8B-B14F-4D97-AF65-F5344CB8AC3E}">
        <p14:creationId xmlns:p14="http://schemas.microsoft.com/office/powerpoint/2010/main" val="1711859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4383CEEE-3D84-4045-86CA-12DA8F6AB117}"/>
              </a:ext>
            </a:extLst>
          </p:cNvPr>
          <p:cNvSpPr>
            <a:spLocks noGrp="1" noChangeArrowheads="1"/>
          </p:cNvSpPr>
          <p:nvPr>
            <p:ph type="title"/>
          </p:nvPr>
        </p:nvSpPr>
        <p:spPr/>
        <p:txBody>
          <a:bodyPr/>
          <a:lstStyle/>
          <a:p>
            <a:r>
              <a:rPr lang="zh-CN" altLang="en-US"/>
              <a:t>执行程序是计算机的基本任务</a:t>
            </a:r>
          </a:p>
        </p:txBody>
      </p:sp>
      <p:sp>
        <p:nvSpPr>
          <p:cNvPr id="143363" name="Rectangle 3">
            <a:extLst>
              <a:ext uri="{FF2B5EF4-FFF2-40B4-BE49-F238E27FC236}">
                <a16:creationId xmlns:a16="http://schemas.microsoft.com/office/drawing/2014/main" id="{19E3AFCB-06B1-45DF-BA46-41223A98F386}"/>
              </a:ext>
            </a:extLst>
          </p:cNvPr>
          <p:cNvSpPr>
            <a:spLocks noGrp="1" noChangeArrowheads="1"/>
          </p:cNvSpPr>
          <p:nvPr>
            <p:ph type="body" idx="1"/>
          </p:nvPr>
        </p:nvSpPr>
        <p:spPr>
          <a:xfrm>
            <a:off x="612775" y="1268413"/>
            <a:ext cx="7921625" cy="865187"/>
          </a:xfrm>
        </p:spPr>
        <p:txBody>
          <a:bodyPr/>
          <a:lstStyle/>
          <a:p>
            <a:pPr>
              <a:lnSpc>
                <a:spcPct val="130000"/>
              </a:lnSpc>
            </a:pPr>
            <a:r>
              <a:rPr lang="zh-CN" altLang="en-US" dirty="0">
                <a:solidFill>
                  <a:srgbClr val="FF0000"/>
                </a:solidFill>
              </a:rPr>
              <a:t>怎么样让程序执行起来</a:t>
            </a:r>
            <a:r>
              <a:rPr lang="en-US" altLang="zh-CN" dirty="0">
                <a:solidFill>
                  <a:srgbClr val="FF0000"/>
                </a:solidFill>
              </a:rPr>
              <a:t>?</a:t>
            </a:r>
          </a:p>
        </p:txBody>
      </p:sp>
      <p:sp>
        <p:nvSpPr>
          <p:cNvPr id="143367" name="AutoShape 7">
            <a:extLst>
              <a:ext uri="{FF2B5EF4-FFF2-40B4-BE49-F238E27FC236}">
                <a16:creationId xmlns:a16="http://schemas.microsoft.com/office/drawing/2014/main" id="{CEDC09CD-EB75-48C8-A707-120901F31FAD}"/>
              </a:ext>
            </a:extLst>
          </p:cNvPr>
          <p:cNvSpPr>
            <a:spLocks noChangeArrowheads="1"/>
          </p:cNvSpPr>
          <p:nvPr/>
        </p:nvSpPr>
        <p:spPr bwMode="auto">
          <a:xfrm>
            <a:off x="2971800" y="3597275"/>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391" name="Group 31">
            <a:extLst>
              <a:ext uri="{FF2B5EF4-FFF2-40B4-BE49-F238E27FC236}">
                <a16:creationId xmlns:a16="http://schemas.microsoft.com/office/drawing/2014/main" id="{DB597DFF-AF75-4156-972F-FF631F470876}"/>
              </a:ext>
            </a:extLst>
          </p:cNvPr>
          <p:cNvGrpSpPr>
            <a:grpSpLocks/>
          </p:cNvGrpSpPr>
          <p:nvPr/>
        </p:nvGrpSpPr>
        <p:grpSpPr bwMode="auto">
          <a:xfrm>
            <a:off x="533400" y="2301875"/>
            <a:ext cx="2362200" cy="3368675"/>
            <a:chOff x="336" y="1450"/>
            <a:chExt cx="1488" cy="2122"/>
          </a:xfrm>
        </p:grpSpPr>
        <p:grpSp>
          <p:nvGrpSpPr>
            <p:cNvPr id="143388" name="Group 28">
              <a:extLst>
                <a:ext uri="{FF2B5EF4-FFF2-40B4-BE49-F238E27FC236}">
                  <a16:creationId xmlns:a16="http://schemas.microsoft.com/office/drawing/2014/main" id="{1D7CADA6-EDA6-4B37-8E24-A9A0779DA7E5}"/>
                </a:ext>
              </a:extLst>
            </p:cNvPr>
            <p:cNvGrpSpPr>
              <a:grpSpLocks/>
            </p:cNvGrpSpPr>
            <p:nvPr/>
          </p:nvGrpSpPr>
          <p:grpSpPr bwMode="auto">
            <a:xfrm>
              <a:off x="336" y="1450"/>
              <a:ext cx="1488" cy="1778"/>
              <a:chOff x="336" y="1450"/>
              <a:chExt cx="1488" cy="1778"/>
            </a:xfrm>
          </p:grpSpPr>
          <p:sp>
            <p:nvSpPr>
              <p:cNvPr id="143365" name="Rectangle 5">
                <a:extLst>
                  <a:ext uri="{FF2B5EF4-FFF2-40B4-BE49-F238E27FC236}">
                    <a16:creationId xmlns:a16="http://schemas.microsoft.com/office/drawing/2014/main" id="{431EDB47-2B9B-45C8-B6F1-593B16571341}"/>
                  </a:ext>
                </a:extLst>
              </p:cNvPr>
              <p:cNvSpPr>
                <a:spLocks noChangeArrowheads="1"/>
              </p:cNvSpPr>
              <p:nvPr/>
            </p:nvSpPr>
            <p:spPr bwMode="auto">
              <a:xfrm>
                <a:off x="336" y="1450"/>
                <a:ext cx="148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6" name="Text Box 6">
                <a:extLst>
                  <a:ext uri="{FF2B5EF4-FFF2-40B4-BE49-F238E27FC236}">
                    <a16:creationId xmlns:a16="http://schemas.microsoft.com/office/drawing/2014/main" id="{211395B2-A16D-4CD5-942A-2421598952E1}"/>
                  </a:ext>
                </a:extLst>
              </p:cNvPr>
              <p:cNvSpPr txBox="1">
                <a:spLocks noChangeArrowheads="1"/>
              </p:cNvSpPr>
              <p:nvPr/>
            </p:nvSpPr>
            <p:spPr bwMode="auto">
              <a:xfrm>
                <a:off x="384" y="1498"/>
                <a:ext cx="1440" cy="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latin typeface="Tahoma" panose="020B0604030504040204" pitchFamily="34" charset="0"/>
                  </a:rPr>
                  <a:t>int main(int argc, char* argv[])</a:t>
                </a:r>
              </a:p>
              <a:p>
                <a:pPr>
                  <a:spcBef>
                    <a:spcPct val="50000"/>
                  </a:spcBef>
                </a:pPr>
                <a:r>
                  <a:rPr lang="en-US" altLang="zh-CN" sz="1200">
                    <a:latin typeface="Tahoma" panose="020B0604030504040204" pitchFamily="34" charset="0"/>
                  </a:rPr>
                  <a:t>{</a:t>
                </a:r>
              </a:p>
              <a:p>
                <a:pPr>
                  <a:spcBef>
                    <a:spcPct val="50000"/>
                  </a:spcBef>
                </a:pPr>
                <a:r>
                  <a:rPr lang="en-US" altLang="zh-CN" sz="1200">
                    <a:latin typeface="Tahoma" panose="020B0604030504040204" pitchFamily="34" charset="0"/>
                  </a:rPr>
                  <a:t>     int  i , to, sum = 0;</a:t>
                </a:r>
              </a:p>
              <a:p>
                <a:pPr>
                  <a:spcBef>
                    <a:spcPct val="50000"/>
                  </a:spcBef>
                </a:pPr>
                <a:r>
                  <a:rPr lang="en-US" altLang="zh-CN" sz="1200">
                    <a:latin typeface="Tahoma" panose="020B0604030504040204" pitchFamily="34" charset="0"/>
                  </a:rPr>
                  <a:t>     to = atoi(argv[1]);</a:t>
                </a:r>
              </a:p>
              <a:p>
                <a:pPr>
                  <a:spcBef>
                    <a:spcPct val="50000"/>
                  </a:spcBef>
                </a:pPr>
                <a:r>
                  <a:rPr lang="en-US" altLang="zh-CN" sz="1200">
                    <a:latin typeface="Tahoma" panose="020B0604030504040204" pitchFamily="34" charset="0"/>
                  </a:rPr>
                  <a:t>     for(i=1; i&lt;=to; i++)</a:t>
                </a:r>
              </a:p>
              <a:p>
                <a:pPr>
                  <a:spcBef>
                    <a:spcPct val="50000"/>
                  </a:spcBef>
                </a:pPr>
                <a:r>
                  <a:rPr lang="en-US" altLang="zh-CN" sz="1200">
                    <a:latin typeface="Tahoma" panose="020B0604030504040204" pitchFamily="34" charset="0"/>
                  </a:rPr>
                  <a:t>     {  </a:t>
                </a:r>
              </a:p>
              <a:p>
                <a:pPr>
                  <a:spcBef>
                    <a:spcPct val="50000"/>
                  </a:spcBef>
                </a:pPr>
                <a:r>
                  <a:rPr lang="en-US" altLang="zh-CN" sz="1200">
                    <a:latin typeface="Tahoma" panose="020B0604030504040204" pitchFamily="34" charset="0"/>
                  </a:rPr>
                  <a:t>          sum = sum + i;</a:t>
                </a:r>
              </a:p>
              <a:p>
                <a:pPr>
                  <a:spcBef>
                    <a:spcPct val="50000"/>
                  </a:spcBef>
                </a:pPr>
                <a:r>
                  <a:rPr lang="en-US" altLang="zh-CN" sz="1200">
                    <a:latin typeface="Tahoma" panose="020B0604030504040204" pitchFamily="34" charset="0"/>
                  </a:rPr>
                  <a:t>      }</a:t>
                </a:r>
              </a:p>
              <a:p>
                <a:pPr>
                  <a:spcBef>
                    <a:spcPct val="50000"/>
                  </a:spcBef>
                </a:pPr>
                <a:r>
                  <a:rPr lang="en-US" altLang="zh-CN" sz="1200">
                    <a:latin typeface="Tahoma" panose="020B0604030504040204" pitchFamily="34" charset="0"/>
                  </a:rPr>
                  <a:t>      printf(“%d”, sum);</a:t>
                </a:r>
              </a:p>
              <a:p>
                <a:pPr>
                  <a:spcBef>
                    <a:spcPct val="50000"/>
                  </a:spcBef>
                </a:pPr>
                <a:r>
                  <a:rPr lang="en-US" altLang="zh-CN" sz="1200">
                    <a:latin typeface="Tahoma" panose="020B0604030504040204" pitchFamily="34" charset="0"/>
                  </a:rPr>
                  <a:t>}</a:t>
                </a:r>
              </a:p>
            </p:txBody>
          </p:sp>
        </p:grpSp>
        <p:sp>
          <p:nvSpPr>
            <p:cNvPr id="143368" name="Text Box 8">
              <a:extLst>
                <a:ext uri="{FF2B5EF4-FFF2-40B4-BE49-F238E27FC236}">
                  <a16:creationId xmlns:a16="http://schemas.microsoft.com/office/drawing/2014/main" id="{A450CD14-A885-4698-A759-98B4560AC206}"/>
                </a:ext>
              </a:extLst>
            </p:cNvPr>
            <p:cNvSpPr txBox="1">
              <a:spLocks noChangeArrowheads="1"/>
            </p:cNvSpPr>
            <p:nvPr/>
          </p:nvSpPr>
          <p:spPr bwMode="auto">
            <a:xfrm>
              <a:off x="720" y="3322"/>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t>源代码</a:t>
              </a:r>
            </a:p>
          </p:txBody>
        </p:sp>
      </p:grpSp>
      <p:sp>
        <p:nvSpPr>
          <p:cNvPr id="143374" name="AutoShape 14">
            <a:extLst>
              <a:ext uri="{FF2B5EF4-FFF2-40B4-BE49-F238E27FC236}">
                <a16:creationId xmlns:a16="http://schemas.microsoft.com/office/drawing/2014/main" id="{26246267-123B-4555-B32B-DD0A274A266F}"/>
              </a:ext>
            </a:extLst>
          </p:cNvPr>
          <p:cNvSpPr>
            <a:spLocks noChangeArrowheads="1"/>
          </p:cNvSpPr>
          <p:nvPr/>
        </p:nvSpPr>
        <p:spPr bwMode="auto">
          <a:xfrm>
            <a:off x="5486400" y="3581400"/>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392" name="Group 32">
            <a:extLst>
              <a:ext uri="{FF2B5EF4-FFF2-40B4-BE49-F238E27FC236}">
                <a16:creationId xmlns:a16="http://schemas.microsoft.com/office/drawing/2014/main" id="{FF16EF0D-1A50-456B-91D8-3BF427B61B1D}"/>
              </a:ext>
            </a:extLst>
          </p:cNvPr>
          <p:cNvGrpSpPr>
            <a:grpSpLocks/>
          </p:cNvGrpSpPr>
          <p:nvPr/>
        </p:nvGrpSpPr>
        <p:grpSpPr bwMode="auto">
          <a:xfrm>
            <a:off x="2819400" y="2286000"/>
            <a:ext cx="3352800" cy="3657600"/>
            <a:chOff x="1776" y="1440"/>
            <a:chExt cx="2112" cy="2304"/>
          </a:xfrm>
        </p:grpSpPr>
        <p:grpSp>
          <p:nvGrpSpPr>
            <p:cNvPr id="143389" name="Group 29">
              <a:extLst>
                <a:ext uri="{FF2B5EF4-FFF2-40B4-BE49-F238E27FC236}">
                  <a16:creationId xmlns:a16="http://schemas.microsoft.com/office/drawing/2014/main" id="{15AE2460-5E67-4081-BDFE-20E1FB0D59D1}"/>
                </a:ext>
              </a:extLst>
            </p:cNvPr>
            <p:cNvGrpSpPr>
              <a:grpSpLocks/>
            </p:cNvGrpSpPr>
            <p:nvPr/>
          </p:nvGrpSpPr>
          <p:grpSpPr bwMode="auto">
            <a:xfrm>
              <a:off x="2160" y="1440"/>
              <a:ext cx="1248" cy="1776"/>
              <a:chOff x="2160" y="1440"/>
              <a:chExt cx="1248" cy="1776"/>
            </a:xfrm>
          </p:grpSpPr>
          <p:sp>
            <p:nvSpPr>
              <p:cNvPr id="143372" name="Rectangle 12">
                <a:extLst>
                  <a:ext uri="{FF2B5EF4-FFF2-40B4-BE49-F238E27FC236}">
                    <a16:creationId xmlns:a16="http://schemas.microsoft.com/office/drawing/2014/main" id="{B0868E1D-0269-437F-9582-2AC962D19F89}"/>
                  </a:ext>
                </a:extLst>
              </p:cNvPr>
              <p:cNvSpPr>
                <a:spLocks noChangeArrowheads="1"/>
              </p:cNvSpPr>
              <p:nvPr/>
            </p:nvSpPr>
            <p:spPr bwMode="auto">
              <a:xfrm>
                <a:off x="2160" y="1440"/>
                <a:ext cx="1248"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3" name="Text Box 13">
                <a:extLst>
                  <a:ext uri="{FF2B5EF4-FFF2-40B4-BE49-F238E27FC236}">
                    <a16:creationId xmlns:a16="http://schemas.microsoft.com/office/drawing/2014/main" id="{D007C04A-F75F-4231-AABD-A3E347827870}"/>
                  </a:ext>
                </a:extLst>
              </p:cNvPr>
              <p:cNvSpPr txBox="1">
                <a:spLocks noChangeArrowheads="1"/>
              </p:cNvSpPr>
              <p:nvPr/>
            </p:nvSpPr>
            <p:spPr bwMode="auto">
              <a:xfrm>
                <a:off x="2160" y="1488"/>
                <a:ext cx="1248"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Tahoma" panose="020B0604030504040204" pitchFamily="34" charset="0"/>
                  </a:rPr>
                  <a:t>代码段：</a:t>
                </a:r>
              </a:p>
              <a:p>
                <a:pPr>
                  <a:spcBef>
                    <a:spcPct val="50000"/>
                  </a:spcBef>
                </a:pPr>
                <a:r>
                  <a:rPr lang="zh-CN" altLang="en-US" sz="2000">
                    <a:latin typeface="Tahoma" panose="020B0604030504040204" pitchFamily="34" charset="0"/>
                  </a:rPr>
                  <a:t>  </a:t>
                </a:r>
                <a:r>
                  <a:rPr lang="en-US" altLang="zh-CN" sz="2000">
                    <a:latin typeface="Tahoma" panose="020B0604030504040204" pitchFamily="34" charset="0"/>
                  </a:rPr>
                  <a:t>mov ax, [100]</a:t>
                </a:r>
              </a:p>
              <a:p>
                <a:pPr>
                  <a:spcBef>
                    <a:spcPct val="50000"/>
                  </a:spcBef>
                </a:pPr>
                <a:r>
                  <a:rPr lang="en-US" altLang="zh-CN" sz="2000">
                    <a:latin typeface="Tahoma" panose="020B0604030504040204" pitchFamily="34" charset="0"/>
                  </a:rPr>
                  <a:t>  mov bx, [104]</a:t>
                </a:r>
              </a:p>
              <a:p>
                <a:pPr>
                  <a:spcBef>
                    <a:spcPct val="50000"/>
                  </a:spcBef>
                </a:pPr>
                <a:r>
                  <a:rPr lang="en-US" altLang="zh-CN" sz="2000">
                    <a:latin typeface="Tahoma" panose="020B0604030504040204" pitchFamily="34" charset="0"/>
                  </a:rPr>
                  <a:t>  add ax, bx</a:t>
                </a:r>
              </a:p>
              <a:p>
                <a:pPr>
                  <a:spcBef>
                    <a:spcPct val="50000"/>
                  </a:spcBef>
                </a:pPr>
                <a:r>
                  <a:rPr lang="en-US" altLang="zh-CN" sz="2000">
                    <a:latin typeface="Tahoma" panose="020B0604030504040204" pitchFamily="34" charset="0"/>
                  </a:rPr>
                  <a:t>  ……</a:t>
                </a:r>
              </a:p>
              <a:p>
                <a:pPr>
                  <a:spcBef>
                    <a:spcPct val="50000"/>
                  </a:spcBef>
                </a:pPr>
                <a:r>
                  <a:rPr lang="en-US" altLang="zh-CN" sz="2000">
                    <a:latin typeface="Tahoma" panose="020B0604030504040204" pitchFamily="34" charset="0"/>
                  </a:rPr>
                  <a:t>  </a:t>
                </a:r>
              </a:p>
            </p:txBody>
          </p:sp>
        </p:grpSp>
        <p:sp>
          <p:nvSpPr>
            <p:cNvPr id="143375" name="Text Box 15">
              <a:extLst>
                <a:ext uri="{FF2B5EF4-FFF2-40B4-BE49-F238E27FC236}">
                  <a16:creationId xmlns:a16="http://schemas.microsoft.com/office/drawing/2014/main" id="{00D51E67-546B-452E-9349-9D8B34CCCD80}"/>
                </a:ext>
              </a:extLst>
            </p:cNvPr>
            <p:cNvSpPr txBox="1">
              <a:spLocks noChangeArrowheads="1"/>
            </p:cNvSpPr>
            <p:nvPr/>
          </p:nvSpPr>
          <p:spPr bwMode="auto">
            <a:xfrm>
              <a:off x="1776" y="3302"/>
              <a:ext cx="21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可执行程序</a:t>
              </a:r>
            </a:p>
            <a:p>
              <a:pPr algn="ctr"/>
              <a:r>
                <a:rPr lang="en-US" altLang="zh-CN" sz="2000" b="1"/>
                <a:t>(</a:t>
              </a:r>
              <a:r>
                <a:rPr lang="zh-CN" altLang="en-US" sz="2000" b="1"/>
                <a:t>在磁盘上，没有输出结果</a:t>
              </a:r>
              <a:r>
                <a:rPr lang="en-US" altLang="zh-CN" sz="2000" b="1"/>
                <a:t>)</a:t>
              </a:r>
            </a:p>
          </p:txBody>
        </p:sp>
      </p:grpSp>
      <p:grpSp>
        <p:nvGrpSpPr>
          <p:cNvPr id="143393" name="Group 33">
            <a:extLst>
              <a:ext uri="{FF2B5EF4-FFF2-40B4-BE49-F238E27FC236}">
                <a16:creationId xmlns:a16="http://schemas.microsoft.com/office/drawing/2014/main" id="{71B8A787-DD9A-4A2A-BD48-857B25F0BA0E}"/>
              </a:ext>
            </a:extLst>
          </p:cNvPr>
          <p:cNvGrpSpPr>
            <a:grpSpLocks/>
          </p:cNvGrpSpPr>
          <p:nvPr/>
        </p:nvGrpSpPr>
        <p:grpSpPr bwMode="auto">
          <a:xfrm>
            <a:off x="5867400" y="2286000"/>
            <a:ext cx="3048000" cy="3368675"/>
            <a:chOff x="3696" y="1440"/>
            <a:chExt cx="1920" cy="2122"/>
          </a:xfrm>
        </p:grpSpPr>
        <p:sp>
          <p:nvSpPr>
            <p:cNvPr id="143380" name="Text Box 20">
              <a:extLst>
                <a:ext uri="{FF2B5EF4-FFF2-40B4-BE49-F238E27FC236}">
                  <a16:creationId xmlns:a16="http://schemas.microsoft.com/office/drawing/2014/main" id="{9EB2DCCC-E579-4FE8-B2F2-879958119136}"/>
                </a:ext>
              </a:extLst>
            </p:cNvPr>
            <p:cNvSpPr txBox="1">
              <a:spLocks noChangeArrowheads="1"/>
            </p:cNvSpPr>
            <p:nvPr/>
          </p:nvSpPr>
          <p:spPr bwMode="auto">
            <a:xfrm>
              <a:off x="3696" y="3312"/>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dirty="0">
                  <a:solidFill>
                    <a:srgbClr val="FF0000"/>
                  </a:solidFill>
                </a:rPr>
                <a:t>程序在内存中运行</a:t>
              </a:r>
            </a:p>
          </p:txBody>
        </p:sp>
        <p:grpSp>
          <p:nvGrpSpPr>
            <p:cNvPr id="143390" name="Group 30">
              <a:extLst>
                <a:ext uri="{FF2B5EF4-FFF2-40B4-BE49-F238E27FC236}">
                  <a16:creationId xmlns:a16="http://schemas.microsoft.com/office/drawing/2014/main" id="{7628F039-5F72-443A-83DD-32388DB71DA2}"/>
                </a:ext>
              </a:extLst>
            </p:cNvPr>
            <p:cNvGrpSpPr>
              <a:grpSpLocks/>
            </p:cNvGrpSpPr>
            <p:nvPr/>
          </p:nvGrpSpPr>
          <p:grpSpPr bwMode="auto">
            <a:xfrm>
              <a:off x="3744" y="1440"/>
              <a:ext cx="1872" cy="1776"/>
              <a:chOff x="3744" y="1440"/>
              <a:chExt cx="1872" cy="1776"/>
            </a:xfrm>
          </p:grpSpPr>
          <p:sp>
            <p:nvSpPr>
              <p:cNvPr id="143378" name="Rectangle 18">
                <a:extLst>
                  <a:ext uri="{FF2B5EF4-FFF2-40B4-BE49-F238E27FC236}">
                    <a16:creationId xmlns:a16="http://schemas.microsoft.com/office/drawing/2014/main" id="{3D720F48-E7B6-4041-8C89-3CF6BBC0CD6E}"/>
                  </a:ext>
                </a:extLst>
              </p:cNvPr>
              <p:cNvSpPr>
                <a:spLocks noChangeArrowheads="1"/>
              </p:cNvSpPr>
              <p:nvPr/>
            </p:nvSpPr>
            <p:spPr bwMode="auto">
              <a:xfrm>
                <a:off x="3744" y="1440"/>
                <a:ext cx="864" cy="177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9" name="Text Box 19">
                <a:extLst>
                  <a:ext uri="{FF2B5EF4-FFF2-40B4-BE49-F238E27FC236}">
                    <a16:creationId xmlns:a16="http://schemas.microsoft.com/office/drawing/2014/main" id="{46D57AE5-4FD4-4B66-87BD-8051AB939F65}"/>
                  </a:ext>
                </a:extLst>
              </p:cNvPr>
              <p:cNvSpPr txBox="1">
                <a:spLocks noChangeArrowheads="1"/>
              </p:cNvSpPr>
              <p:nvPr/>
            </p:nvSpPr>
            <p:spPr bwMode="auto">
              <a:xfrm>
                <a:off x="3744" y="1488"/>
                <a:ext cx="912"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Tahoma" panose="020B0604030504040204" pitchFamily="34" charset="0"/>
                  </a:rPr>
                  <a:t>代码段</a:t>
                </a:r>
              </a:p>
              <a:p>
                <a:pPr algn="ctr">
                  <a:spcBef>
                    <a:spcPct val="50000"/>
                  </a:spcBef>
                </a:pPr>
                <a:r>
                  <a:rPr lang="zh-CN" altLang="en-US" sz="2000" b="1">
                    <a:latin typeface="Tahoma" panose="020B0604030504040204" pitchFamily="34" charset="0"/>
                  </a:rPr>
                  <a:t>数据段</a:t>
                </a:r>
              </a:p>
              <a:p>
                <a:pPr algn="ctr">
                  <a:spcBef>
                    <a:spcPct val="50000"/>
                  </a:spcBef>
                </a:pPr>
                <a:endParaRPr lang="zh-CN" altLang="en-US" sz="2000" b="1">
                  <a:latin typeface="Tahoma" panose="020B0604030504040204" pitchFamily="34" charset="0"/>
                </a:endParaRPr>
              </a:p>
              <a:p>
                <a:pPr>
                  <a:spcBef>
                    <a:spcPct val="50000"/>
                  </a:spcBef>
                </a:pPr>
                <a:endParaRPr lang="zh-CN" altLang="en-US" sz="2000" b="1">
                  <a:latin typeface="Tahoma" panose="020B0604030504040204" pitchFamily="34" charset="0"/>
                </a:endParaRPr>
              </a:p>
              <a:p>
                <a:pPr>
                  <a:spcBef>
                    <a:spcPct val="50000"/>
                  </a:spcBef>
                </a:pPr>
                <a:endParaRPr lang="zh-CN" altLang="en-US" sz="2000" b="1">
                  <a:latin typeface="Tahoma" panose="020B0604030504040204" pitchFamily="34" charset="0"/>
                </a:endParaRPr>
              </a:p>
              <a:p>
                <a:pPr algn="ctr">
                  <a:spcBef>
                    <a:spcPct val="50000"/>
                  </a:spcBef>
                </a:pPr>
                <a:r>
                  <a:rPr lang="zh-CN" altLang="en-US" sz="2000" b="1">
                    <a:latin typeface="Tahoma" panose="020B0604030504040204" pitchFamily="34" charset="0"/>
                  </a:rPr>
                  <a:t>栈</a:t>
                </a:r>
                <a:r>
                  <a:rPr lang="en-US" altLang="zh-CN" sz="2000" b="1">
                    <a:latin typeface="Tahoma" panose="020B0604030504040204" pitchFamily="34" charset="0"/>
                  </a:rPr>
                  <a:t>(</a:t>
                </a:r>
                <a:r>
                  <a:rPr lang="zh-CN" altLang="en-US" sz="2000" b="1">
                    <a:latin typeface="Tahoma" panose="020B0604030504040204" pitchFamily="34" charset="0"/>
                  </a:rPr>
                  <a:t>参数等</a:t>
                </a:r>
                <a:r>
                  <a:rPr lang="en-US" altLang="zh-CN" sz="2000" b="1">
                    <a:latin typeface="Tahoma" panose="020B0604030504040204" pitchFamily="34" charset="0"/>
                  </a:rPr>
                  <a:t>)</a:t>
                </a:r>
                <a:r>
                  <a:rPr lang="en-US" altLang="zh-CN" sz="2000">
                    <a:latin typeface="Tahoma" panose="020B0604030504040204" pitchFamily="34" charset="0"/>
                  </a:rPr>
                  <a:t>  </a:t>
                </a:r>
              </a:p>
            </p:txBody>
          </p:sp>
          <p:sp>
            <p:nvSpPr>
              <p:cNvPr id="143381" name="AutoShape 21">
                <a:extLst>
                  <a:ext uri="{FF2B5EF4-FFF2-40B4-BE49-F238E27FC236}">
                    <a16:creationId xmlns:a16="http://schemas.microsoft.com/office/drawing/2014/main" id="{93D5DCEC-4151-48CA-9FEF-52C1B0B63369}"/>
                  </a:ext>
                </a:extLst>
              </p:cNvPr>
              <p:cNvSpPr>
                <a:spLocks noChangeArrowheads="1"/>
              </p:cNvSpPr>
              <p:nvPr/>
            </p:nvSpPr>
            <p:spPr bwMode="auto">
              <a:xfrm rot="16200000">
                <a:off x="4080" y="2784"/>
                <a:ext cx="240" cy="48"/>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2" name="Rectangle 22">
                <a:extLst>
                  <a:ext uri="{FF2B5EF4-FFF2-40B4-BE49-F238E27FC236}">
                    <a16:creationId xmlns:a16="http://schemas.microsoft.com/office/drawing/2014/main" id="{8B884EE4-8C44-4605-8FB3-11F255799B4D}"/>
                  </a:ext>
                </a:extLst>
              </p:cNvPr>
              <p:cNvSpPr>
                <a:spLocks noChangeArrowheads="1"/>
              </p:cNvSpPr>
              <p:nvPr/>
            </p:nvSpPr>
            <p:spPr bwMode="auto">
              <a:xfrm>
                <a:off x="4704" y="2016"/>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3" name="Text Box 23">
                <a:extLst>
                  <a:ext uri="{FF2B5EF4-FFF2-40B4-BE49-F238E27FC236}">
                    <a16:creationId xmlns:a16="http://schemas.microsoft.com/office/drawing/2014/main" id="{660B947F-98DF-4D59-8445-54CDAAADFDA0}"/>
                  </a:ext>
                </a:extLst>
              </p:cNvPr>
              <p:cNvSpPr txBox="1">
                <a:spLocks noChangeArrowheads="1"/>
              </p:cNvSpPr>
              <p:nvPr/>
            </p:nvSpPr>
            <p:spPr bwMode="auto">
              <a:xfrm>
                <a:off x="4704" y="2064"/>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Tahoma" panose="020B0604030504040204" pitchFamily="34" charset="0"/>
                  </a:rPr>
                  <a:t>寄存器组</a:t>
                </a:r>
                <a:r>
                  <a:rPr lang="zh-CN" altLang="en-US" sz="2000">
                    <a:latin typeface="Tahoma" panose="020B0604030504040204" pitchFamily="34" charset="0"/>
                  </a:rPr>
                  <a:t>  </a:t>
                </a:r>
              </a:p>
            </p:txBody>
          </p:sp>
          <p:sp>
            <p:nvSpPr>
              <p:cNvPr id="143385" name="Rectangle 25">
                <a:extLst>
                  <a:ext uri="{FF2B5EF4-FFF2-40B4-BE49-F238E27FC236}">
                    <a16:creationId xmlns:a16="http://schemas.microsoft.com/office/drawing/2014/main" id="{6C2CC1EB-FC7C-4311-ACDB-A13AFDD77D6D}"/>
                  </a:ext>
                </a:extLst>
              </p:cNvPr>
              <p:cNvSpPr>
                <a:spLocks noChangeArrowheads="1"/>
              </p:cNvSpPr>
              <p:nvPr/>
            </p:nvSpPr>
            <p:spPr bwMode="auto">
              <a:xfrm>
                <a:off x="4704" y="2352"/>
                <a:ext cx="864" cy="3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86" name="Text Box 26">
                <a:extLst>
                  <a:ext uri="{FF2B5EF4-FFF2-40B4-BE49-F238E27FC236}">
                    <a16:creationId xmlns:a16="http://schemas.microsoft.com/office/drawing/2014/main" id="{2BEEEB7E-B001-4367-B4F7-233720B4CA8A}"/>
                  </a:ext>
                </a:extLst>
              </p:cNvPr>
              <p:cNvSpPr txBox="1">
                <a:spLocks noChangeArrowheads="1"/>
              </p:cNvSpPr>
              <p:nvPr/>
            </p:nvSpPr>
            <p:spPr bwMode="auto">
              <a:xfrm>
                <a:off x="4704" y="240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b="1">
                    <a:latin typeface="Tahoma" panose="020B0604030504040204" pitchFamily="34" charset="0"/>
                  </a:rPr>
                  <a:t>处理器</a:t>
                </a:r>
                <a:r>
                  <a:rPr lang="zh-CN" altLang="en-US" sz="2000">
                    <a:latin typeface="Tahoma" panose="020B0604030504040204" pitchFamily="34" charset="0"/>
                  </a:rPr>
                  <a:t>  </a:t>
                </a:r>
              </a:p>
            </p:txBody>
          </p:sp>
          <p:sp>
            <p:nvSpPr>
              <p:cNvPr id="143387" name="AutoShape 27">
                <a:extLst>
                  <a:ext uri="{FF2B5EF4-FFF2-40B4-BE49-F238E27FC236}">
                    <a16:creationId xmlns:a16="http://schemas.microsoft.com/office/drawing/2014/main" id="{B7015AA2-87FA-4FBE-AF6E-B4F66D37494A}"/>
                  </a:ext>
                </a:extLst>
              </p:cNvPr>
              <p:cNvSpPr>
                <a:spLocks noChangeArrowheads="1"/>
              </p:cNvSpPr>
              <p:nvPr/>
            </p:nvSpPr>
            <p:spPr bwMode="auto">
              <a:xfrm>
                <a:off x="4560" y="2160"/>
                <a:ext cx="240" cy="96"/>
              </a:xfrm>
              <a:prstGeom prst="rightArrow">
                <a:avLst>
                  <a:gd name="adj1" fmla="val 50000"/>
                  <a:gd name="adj2" fmla="val 62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E79B80-88D9-43C4-9A5E-1ECFD4E92B5C}"/>
              </a:ext>
            </a:extLst>
          </p:cNvPr>
          <p:cNvSpPr>
            <a:spLocks noGrp="1"/>
          </p:cNvSpPr>
          <p:nvPr>
            <p:ph idx="1"/>
          </p:nvPr>
        </p:nvSpPr>
        <p:spPr/>
        <p:txBody>
          <a:bodyPr/>
          <a:lstStyle/>
          <a:p>
            <a:pPr algn="just">
              <a:buNone/>
            </a:pPr>
            <a:r>
              <a:rPr lang="zh-CN" altLang="en-US" sz="2400" dirty="0"/>
              <a:t>（</a:t>
            </a:r>
            <a:r>
              <a:rPr lang="en-US" altLang="zh-CN" sz="2400" dirty="0"/>
              <a:t>1</a:t>
            </a:r>
            <a:r>
              <a:rPr lang="zh-CN" altLang="en-US" sz="2400" dirty="0"/>
              <a:t>）终端用户的请求。</a:t>
            </a:r>
          </a:p>
          <a:p>
            <a:pPr algn="just">
              <a:buClrTx/>
              <a:buSzTx/>
              <a:buNone/>
            </a:pPr>
            <a:r>
              <a:rPr lang="zh-CN" altLang="en-US" sz="2400" dirty="0"/>
              <a:t>（</a:t>
            </a:r>
            <a:r>
              <a:rPr lang="en-US" altLang="zh-CN" sz="2400" dirty="0"/>
              <a:t>2</a:t>
            </a:r>
            <a:r>
              <a:rPr lang="zh-CN" altLang="en-US" sz="2400" dirty="0"/>
              <a:t>）父进程请求。   </a:t>
            </a:r>
          </a:p>
          <a:p>
            <a:pPr algn="just">
              <a:buClrTx/>
              <a:buSzTx/>
              <a:buNone/>
            </a:pPr>
            <a:r>
              <a:rPr lang="zh-CN" altLang="en-US" sz="2400" dirty="0"/>
              <a:t>（</a:t>
            </a:r>
            <a:r>
              <a:rPr lang="en-US" altLang="zh-CN" sz="2400" dirty="0"/>
              <a:t>3</a:t>
            </a:r>
            <a:r>
              <a:rPr lang="zh-CN" altLang="en-US" sz="2400" dirty="0"/>
              <a:t>）负荷调节的需要。当实时系统中的工作负荷较重，把一些不重要的进程挂起，以保证系统能正常运行。</a:t>
            </a:r>
          </a:p>
          <a:p>
            <a:pPr>
              <a:buClrTx/>
              <a:buSzTx/>
              <a:buNone/>
            </a:pPr>
            <a:r>
              <a:rPr lang="zh-CN" altLang="en-US" sz="2400" dirty="0"/>
              <a:t>（</a:t>
            </a:r>
            <a:r>
              <a:rPr lang="en-US" altLang="zh-CN" sz="2400" dirty="0"/>
              <a:t>4</a:t>
            </a:r>
            <a:r>
              <a:rPr lang="zh-CN" altLang="en-US" sz="2400" dirty="0"/>
              <a:t>）操作系统的需要。操作系统有时希望挂起某些进程，以便检查运行中的资源使用情况或进行记账。 </a:t>
            </a:r>
          </a:p>
          <a:p>
            <a:endParaRPr lang="zh-CN" altLang="en-US" dirty="0"/>
          </a:p>
        </p:txBody>
      </p:sp>
      <p:sp>
        <p:nvSpPr>
          <p:cNvPr id="3" name="标题 2">
            <a:extLst>
              <a:ext uri="{FF2B5EF4-FFF2-40B4-BE49-F238E27FC236}">
                <a16:creationId xmlns:a16="http://schemas.microsoft.com/office/drawing/2014/main" id="{A5BA3D3E-2574-4E22-8B32-6DA7F168ED01}"/>
              </a:ext>
            </a:extLst>
          </p:cNvPr>
          <p:cNvSpPr>
            <a:spLocks noGrp="1"/>
          </p:cNvSpPr>
          <p:nvPr>
            <p:ph type="title"/>
          </p:nvPr>
        </p:nvSpPr>
        <p:spPr/>
        <p:txBody>
          <a:bodyPr/>
          <a:lstStyle/>
          <a:p>
            <a:r>
              <a:rPr lang="en-US" altLang="zh-CN" dirty="0"/>
              <a:t>1</a:t>
            </a:r>
            <a:r>
              <a:rPr lang="zh-CN" altLang="en-US" dirty="0"/>
              <a:t>）造成挂起状态的原因？</a:t>
            </a:r>
          </a:p>
        </p:txBody>
      </p:sp>
      <p:sp>
        <p:nvSpPr>
          <p:cNvPr id="5" name="文本框 4">
            <a:extLst>
              <a:ext uri="{FF2B5EF4-FFF2-40B4-BE49-F238E27FC236}">
                <a16:creationId xmlns:a16="http://schemas.microsoft.com/office/drawing/2014/main" id="{4C05CB10-23B0-4B89-97F6-D67B04F2D779}"/>
              </a:ext>
            </a:extLst>
          </p:cNvPr>
          <p:cNvSpPr txBox="1"/>
          <p:nvPr/>
        </p:nvSpPr>
        <p:spPr>
          <a:xfrm>
            <a:off x="1520190" y="4459535"/>
            <a:ext cx="6739938" cy="1938992"/>
          </a:xfrm>
          <a:prstGeom prst="rect">
            <a:avLst/>
          </a:prstGeom>
          <a:solidFill>
            <a:srgbClr val="FFFF00"/>
          </a:solidFill>
        </p:spPr>
        <p:txBody>
          <a:bodyPr wrap="square">
            <a:spAutoFit/>
          </a:bodyPr>
          <a:lstStyle/>
          <a:p>
            <a:r>
              <a:rPr lang="zh-CN" altLang="en-US" sz="2000" b="1" dirty="0">
                <a:latin typeface="+mj-ea"/>
                <a:ea typeface="+mj-ea"/>
              </a:rPr>
              <a:t>被挂起进程的特征：</a:t>
            </a:r>
          </a:p>
          <a:p>
            <a:pPr marL="342900" indent="-342900">
              <a:buFont typeface="Arial" panose="020B0604020202020204" pitchFamily="34" charset="0"/>
              <a:buChar char="•"/>
            </a:pPr>
            <a:r>
              <a:rPr lang="zh-CN" altLang="en-US" sz="2000" dirty="0">
                <a:latin typeface="+mj-ea"/>
                <a:ea typeface="+mj-ea"/>
              </a:rPr>
              <a:t>不能立即执行</a:t>
            </a:r>
          </a:p>
          <a:p>
            <a:pPr marL="342900" indent="-342900">
              <a:buFont typeface="Arial" panose="020B0604020202020204" pitchFamily="34" charset="0"/>
              <a:buChar char="•"/>
            </a:pPr>
            <a:r>
              <a:rPr lang="zh-CN" altLang="en-US" sz="2000" dirty="0">
                <a:latin typeface="+mj-ea"/>
                <a:ea typeface="+mj-ea"/>
              </a:rPr>
              <a:t>可能是等待某事件发生，若是，则阻塞条件独立于挂起条件，即使阻塞事件发生，该进程也不能执行</a:t>
            </a:r>
          </a:p>
          <a:p>
            <a:pPr marL="342900" indent="-342900">
              <a:buFont typeface="Arial" panose="020B0604020202020204" pitchFamily="34" charset="0"/>
              <a:buChar char="•"/>
            </a:pPr>
            <a:r>
              <a:rPr lang="zh-CN" altLang="en-US" sz="2000" dirty="0">
                <a:latin typeface="+mj-ea"/>
                <a:ea typeface="+mj-ea"/>
              </a:rPr>
              <a:t>使之挂起的进程为：自身、其父进程、</a:t>
            </a:r>
            <a:r>
              <a:rPr lang="en-US" altLang="zh-CN" sz="2000" dirty="0">
                <a:latin typeface="+mj-ea"/>
                <a:ea typeface="+mj-ea"/>
              </a:rPr>
              <a:t>OS</a:t>
            </a:r>
          </a:p>
          <a:p>
            <a:pPr marL="342900" indent="-342900">
              <a:buFont typeface="Arial" panose="020B0604020202020204" pitchFamily="34" charset="0"/>
              <a:buChar char="•"/>
            </a:pPr>
            <a:r>
              <a:rPr lang="zh-CN" altLang="en-US" sz="2000" dirty="0">
                <a:latin typeface="+mj-ea"/>
                <a:ea typeface="+mj-ea"/>
              </a:rPr>
              <a:t>只有挂起它的进程才能使之由挂起状态转换为其他状态</a:t>
            </a:r>
          </a:p>
        </p:txBody>
      </p:sp>
    </p:spTree>
    <p:extLst>
      <p:ext uri="{BB962C8B-B14F-4D97-AF65-F5344CB8AC3E}">
        <p14:creationId xmlns:p14="http://schemas.microsoft.com/office/powerpoint/2010/main" val="724473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D424BD9-8E2B-4F70-AC3B-04A2913C714B}"/>
              </a:ext>
            </a:extLst>
          </p:cNvPr>
          <p:cNvSpPr>
            <a:spLocks noGrp="1"/>
          </p:cNvSpPr>
          <p:nvPr>
            <p:ph type="title"/>
          </p:nvPr>
        </p:nvSpPr>
        <p:spPr/>
        <p:txBody>
          <a:bodyPr/>
          <a:lstStyle/>
          <a:p>
            <a:r>
              <a:rPr lang="en-US" altLang="zh-CN" dirty="0"/>
              <a:t>2</a:t>
            </a:r>
            <a:r>
              <a:rPr lang="zh-CN" altLang="en-US" dirty="0"/>
              <a:t>）进程挂起状态的转换</a:t>
            </a:r>
          </a:p>
        </p:txBody>
      </p:sp>
      <p:pic>
        <p:nvPicPr>
          <p:cNvPr id="4" name="Picture 4" descr="3_8a">
            <a:extLst>
              <a:ext uri="{FF2B5EF4-FFF2-40B4-BE49-F238E27FC236}">
                <a16:creationId xmlns:a16="http://schemas.microsoft.com/office/drawing/2014/main" id="{B6F46159-4A1A-4AD0-89BE-F6415E254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2925" y="1679575"/>
            <a:ext cx="8067675" cy="3716338"/>
          </a:xfrm>
          <a:prstGeom prst="rect">
            <a:avLst/>
          </a:prstGeom>
          <a:noFill/>
        </p:spPr>
      </p:pic>
      <p:sp>
        <p:nvSpPr>
          <p:cNvPr id="5" name="矩形 4">
            <a:extLst>
              <a:ext uri="{FF2B5EF4-FFF2-40B4-BE49-F238E27FC236}">
                <a16:creationId xmlns:a16="http://schemas.microsoft.com/office/drawing/2014/main" id="{ACD93413-9FCC-40E9-84E6-E5D722CE8C85}"/>
              </a:ext>
            </a:extLst>
          </p:cNvPr>
          <p:cNvSpPr/>
          <p:nvPr/>
        </p:nvSpPr>
        <p:spPr>
          <a:xfrm>
            <a:off x="2667000" y="5943600"/>
            <a:ext cx="3797300" cy="400050"/>
          </a:xfrm>
          <a:prstGeom prst="rect">
            <a:avLst/>
          </a:prstGeom>
          <a:solidFill>
            <a:srgbClr val="FFFF00"/>
          </a:solidFill>
        </p:spPr>
        <p:txBody>
          <a:bodyPr wrap="none">
            <a:spAutoFit/>
          </a:bodyPr>
          <a:lstStyle/>
          <a:p>
            <a:pPr eaLnBrk="1" hangingPunct="1">
              <a:defRPr/>
            </a:pPr>
            <a:r>
              <a:rPr lang="zh-CN" altLang="en-US" sz="2000" b="1" dirty="0">
                <a:latin typeface="Arial" charset="0"/>
              </a:rPr>
              <a:t>挂起状态</a:t>
            </a:r>
            <a:r>
              <a:rPr lang="zh-CN" altLang="en-US" sz="2000" b="1" dirty="0">
                <a:effectLst>
                  <a:outerShdw blurRad="38100" dist="38100" dir="2700000" algn="tl">
                    <a:srgbClr val="C0C0C0"/>
                  </a:outerShdw>
                </a:effectLst>
                <a:latin typeface="楷体_GB2312" pitchFamily="49" charset="-122"/>
                <a:ea typeface="楷体_GB2312" pitchFamily="49" charset="-122"/>
              </a:rPr>
              <a:t>（被换出内存的状态）</a:t>
            </a:r>
            <a:endParaRPr lang="zh-CN" altLang="en-US" sz="2000" dirty="0">
              <a:latin typeface="Arial" charset="0"/>
            </a:endParaRPr>
          </a:p>
        </p:txBody>
      </p:sp>
      <p:cxnSp>
        <p:nvCxnSpPr>
          <p:cNvPr id="6" name="直接连接符 4">
            <a:extLst>
              <a:ext uri="{FF2B5EF4-FFF2-40B4-BE49-F238E27FC236}">
                <a16:creationId xmlns:a16="http://schemas.microsoft.com/office/drawing/2014/main" id="{28D3A3CC-5667-45F9-AAAF-19A6FF2E21CA}"/>
              </a:ext>
            </a:extLst>
          </p:cNvPr>
          <p:cNvCxnSpPr>
            <a:cxnSpLocks noChangeShapeType="1"/>
          </p:cNvCxnSpPr>
          <p:nvPr/>
        </p:nvCxnSpPr>
        <p:spPr bwMode="auto">
          <a:xfrm>
            <a:off x="3048000" y="5486400"/>
            <a:ext cx="2438400" cy="0"/>
          </a:xfrm>
          <a:prstGeom prst="line">
            <a:avLst/>
          </a:prstGeom>
          <a:noFill/>
          <a:ln w="38100"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9075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9" name="Picture 4" descr="3_8b">
            <a:extLst>
              <a:ext uri="{FF2B5EF4-FFF2-40B4-BE49-F238E27FC236}">
                <a16:creationId xmlns:a16="http://schemas.microsoft.com/office/drawing/2014/main" id="{CC787308-C8E0-48C2-8D43-73818AF31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7620000" cy="491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940" name="直接连接符 4">
            <a:extLst>
              <a:ext uri="{FF2B5EF4-FFF2-40B4-BE49-F238E27FC236}">
                <a16:creationId xmlns:a16="http://schemas.microsoft.com/office/drawing/2014/main" id="{605A2BAA-33B4-4A55-B6E9-A806DCF9BCD6}"/>
              </a:ext>
            </a:extLst>
          </p:cNvPr>
          <p:cNvCxnSpPr>
            <a:cxnSpLocks noChangeShapeType="1"/>
          </p:cNvCxnSpPr>
          <p:nvPr/>
        </p:nvCxnSpPr>
        <p:spPr bwMode="auto">
          <a:xfrm>
            <a:off x="3581400" y="6629400"/>
            <a:ext cx="2438400" cy="0"/>
          </a:xfrm>
          <a:prstGeom prst="line">
            <a:avLst/>
          </a:prstGeom>
          <a:noFill/>
          <a:ln w="38100"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7" name="线形标注 2(无边框) 6">
            <a:extLst>
              <a:ext uri="{FF2B5EF4-FFF2-40B4-BE49-F238E27FC236}">
                <a16:creationId xmlns:a16="http://schemas.microsoft.com/office/drawing/2014/main" id="{53C764DD-623E-4EDB-A633-8CB657C63AF9}"/>
              </a:ext>
            </a:extLst>
          </p:cNvPr>
          <p:cNvSpPr>
            <a:spLocks/>
          </p:cNvSpPr>
          <p:nvPr/>
        </p:nvSpPr>
        <p:spPr bwMode="auto">
          <a:xfrm>
            <a:off x="4648200" y="2209800"/>
            <a:ext cx="1371600" cy="762000"/>
          </a:xfrm>
          <a:prstGeom prst="callout2">
            <a:avLst>
              <a:gd name="adj1" fmla="val 18750"/>
              <a:gd name="adj2" fmla="val -8333"/>
              <a:gd name="adj3" fmla="val 18750"/>
              <a:gd name="adj4" fmla="val -16667"/>
              <a:gd name="adj5" fmla="val 188449"/>
              <a:gd name="adj6" fmla="val -39917"/>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活动就绪</a:t>
            </a:r>
          </a:p>
        </p:txBody>
      </p:sp>
      <p:sp>
        <p:nvSpPr>
          <p:cNvPr id="8" name="线形标注 2(无边框) 7">
            <a:extLst>
              <a:ext uri="{FF2B5EF4-FFF2-40B4-BE49-F238E27FC236}">
                <a16:creationId xmlns:a16="http://schemas.microsoft.com/office/drawing/2014/main" id="{C637FAC2-490E-4160-B2E8-E2176E54812C}"/>
              </a:ext>
            </a:extLst>
          </p:cNvPr>
          <p:cNvSpPr>
            <a:spLocks/>
          </p:cNvSpPr>
          <p:nvPr/>
        </p:nvSpPr>
        <p:spPr bwMode="auto">
          <a:xfrm>
            <a:off x="5105400" y="5410200"/>
            <a:ext cx="1143000" cy="304800"/>
          </a:xfrm>
          <a:prstGeom prst="callout2">
            <a:avLst>
              <a:gd name="adj1" fmla="val 18750"/>
              <a:gd name="adj2" fmla="val -8333"/>
              <a:gd name="adj3" fmla="val 18750"/>
              <a:gd name="adj4" fmla="val -16667"/>
              <a:gd name="adj5" fmla="val 112500"/>
              <a:gd name="adj6" fmla="val -46667"/>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活动阻塞</a:t>
            </a:r>
          </a:p>
        </p:txBody>
      </p:sp>
      <p:sp>
        <p:nvSpPr>
          <p:cNvPr id="9" name="线形标注 2(无边框) 8">
            <a:extLst>
              <a:ext uri="{FF2B5EF4-FFF2-40B4-BE49-F238E27FC236}">
                <a16:creationId xmlns:a16="http://schemas.microsoft.com/office/drawing/2014/main" id="{AB8D4B6E-39D7-4A6F-8D73-A8BE75D74506}"/>
              </a:ext>
            </a:extLst>
          </p:cNvPr>
          <p:cNvSpPr>
            <a:spLocks/>
          </p:cNvSpPr>
          <p:nvPr/>
        </p:nvSpPr>
        <p:spPr bwMode="auto">
          <a:xfrm>
            <a:off x="381000" y="3048000"/>
            <a:ext cx="685800" cy="533400"/>
          </a:xfrm>
          <a:prstGeom prst="callout2">
            <a:avLst>
              <a:gd name="adj1" fmla="val 35023"/>
              <a:gd name="adj2" fmla="val 97995"/>
              <a:gd name="adj3" fmla="val 37194"/>
              <a:gd name="adj4" fmla="val 124259"/>
              <a:gd name="adj5" fmla="val 103819"/>
              <a:gd name="adj6" fmla="val 167681"/>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静止就绪</a:t>
            </a:r>
          </a:p>
        </p:txBody>
      </p:sp>
      <p:cxnSp>
        <p:nvCxnSpPr>
          <p:cNvPr id="39944" name="直接连接符 10">
            <a:extLst>
              <a:ext uri="{FF2B5EF4-FFF2-40B4-BE49-F238E27FC236}">
                <a16:creationId xmlns:a16="http://schemas.microsoft.com/office/drawing/2014/main" id="{3080C9D4-F0EC-4165-880C-2D78E3D9F41E}"/>
              </a:ext>
            </a:extLst>
          </p:cNvPr>
          <p:cNvCxnSpPr>
            <a:cxnSpLocks noChangeShapeType="1"/>
          </p:cNvCxnSpPr>
          <p:nvPr/>
        </p:nvCxnSpPr>
        <p:spPr bwMode="auto">
          <a:xfrm>
            <a:off x="2971800" y="6629400"/>
            <a:ext cx="2438400" cy="0"/>
          </a:xfrm>
          <a:prstGeom prst="line">
            <a:avLst/>
          </a:prstGeom>
          <a:noFill/>
          <a:ln w="38100"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12" name="线形标注 2(无边框) 11">
            <a:extLst>
              <a:ext uri="{FF2B5EF4-FFF2-40B4-BE49-F238E27FC236}">
                <a16:creationId xmlns:a16="http://schemas.microsoft.com/office/drawing/2014/main" id="{C2A5F72D-3AD5-4F2A-A7B1-D759E0832A2F}"/>
              </a:ext>
            </a:extLst>
          </p:cNvPr>
          <p:cNvSpPr>
            <a:spLocks/>
          </p:cNvSpPr>
          <p:nvPr/>
        </p:nvSpPr>
        <p:spPr bwMode="auto">
          <a:xfrm>
            <a:off x="228600" y="5029200"/>
            <a:ext cx="685800" cy="533400"/>
          </a:xfrm>
          <a:prstGeom prst="callout2">
            <a:avLst>
              <a:gd name="adj1" fmla="val 35023"/>
              <a:gd name="adj2" fmla="val 97995"/>
              <a:gd name="adj3" fmla="val 37194"/>
              <a:gd name="adj4" fmla="val 124259"/>
              <a:gd name="adj5" fmla="val 103819"/>
              <a:gd name="adj6" fmla="val 167681"/>
            </a:avLst>
          </a:prstGeom>
          <a:noFill/>
          <a:ln w="9525" algn="ctr">
            <a:solidFill>
              <a:srgbClr val="FF0000"/>
            </a:solidFill>
            <a:round/>
            <a:headEnd/>
            <a:tailEnd/>
          </a:ln>
          <a:effectLst>
            <a:prstShdw prst="shdw17" dist="17961" dir="135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FF0000"/>
                </a:solidFill>
              </a:rPr>
              <a:t>静止阻塞</a:t>
            </a:r>
          </a:p>
        </p:txBody>
      </p:sp>
      <p:sp>
        <p:nvSpPr>
          <p:cNvPr id="13" name="矩形 12">
            <a:extLst>
              <a:ext uri="{FF2B5EF4-FFF2-40B4-BE49-F238E27FC236}">
                <a16:creationId xmlns:a16="http://schemas.microsoft.com/office/drawing/2014/main" id="{3790ACA6-CA1E-4AF8-BE93-96169E60A3ED}"/>
              </a:ext>
            </a:extLst>
          </p:cNvPr>
          <p:cNvSpPr>
            <a:spLocks noChangeArrowheads="1"/>
          </p:cNvSpPr>
          <p:nvPr/>
        </p:nvSpPr>
        <p:spPr bwMode="auto">
          <a:xfrm>
            <a:off x="4572000" y="76200"/>
            <a:ext cx="45720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t>挂起状态又称为静止状态，一个就绪进程被挂起，变为静止就绪；阻塞状态进程被挂起，称为静止阻塞。处于静止状态的进程保存在磁盘上，它只有被对换到内存才能被调度执行。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3ACC68-CE89-4E07-A384-3A9B539FC628}"/>
              </a:ext>
            </a:extLst>
          </p:cNvPr>
          <p:cNvSpPr/>
          <p:nvPr/>
        </p:nvSpPr>
        <p:spPr>
          <a:xfrm>
            <a:off x="-685800" y="838200"/>
            <a:ext cx="4343400" cy="3108325"/>
          </a:xfrm>
          <a:prstGeom prst="rect">
            <a:avLst/>
          </a:prstGeom>
        </p:spPr>
        <p:txBody>
          <a:bodyPr>
            <a:spAutoFit/>
          </a:bodyPr>
          <a:lstStyle/>
          <a:p>
            <a:pPr lvl="1" algn="ctr" eaLnBrk="1" hangingPunct="1">
              <a:defRPr/>
            </a:pPr>
            <a:r>
              <a:rPr lang="zh-CN" altLang="en-US" sz="3200" b="1" dirty="0">
                <a:effectLst>
                  <a:outerShdw blurRad="38100" dist="38100" dir="2700000" algn="tl">
                    <a:srgbClr val="C0C0C0"/>
                  </a:outerShdw>
                </a:effectLst>
                <a:latin typeface="楷体_GB2312" pitchFamily="49" charset="-122"/>
                <a:ea typeface="楷体_GB2312" pitchFamily="49" charset="-122"/>
              </a:rPr>
              <a:t>进程状态的转换</a:t>
            </a:r>
            <a:endParaRPr lang="en-US" altLang="zh-CN" sz="3200" b="1" dirty="0">
              <a:effectLst>
                <a:outerShdw blurRad="38100" dist="38100" dir="2700000" algn="tl">
                  <a:srgbClr val="C0C0C0"/>
                </a:outerShdw>
              </a:effectLst>
              <a:latin typeface="楷体_GB2312" pitchFamily="49" charset="-122"/>
              <a:ea typeface="楷体_GB2312" pitchFamily="49" charset="-122"/>
            </a:endParaRPr>
          </a:p>
          <a:p>
            <a:pPr lvl="1" algn="ctr" eaLnBrk="1" hangingPunct="1">
              <a:defRPr/>
            </a:pPr>
            <a:endParaRPr lang="en-US" altLang="zh-CN" sz="2000" b="1" dirty="0">
              <a:effectLst>
                <a:outerShdw blurRad="38100" dist="38100" dir="2700000" algn="tl">
                  <a:srgbClr val="C0C0C0"/>
                </a:outerShdw>
              </a:effectLst>
              <a:latin typeface="楷体_GB2312" pitchFamily="49" charset="-122"/>
              <a:ea typeface="楷体_GB2312" pitchFamily="49" charset="-122"/>
            </a:endParaRPr>
          </a:p>
          <a:p>
            <a:pPr lvl="2" algn="ctr" eaLnBrk="1" hangingPunct="1">
              <a:defRPr/>
            </a:pPr>
            <a:r>
              <a:rPr lang="zh-CN" altLang="en-US" sz="2400" b="1" dirty="0">
                <a:solidFill>
                  <a:srgbClr val="FF0000"/>
                </a:solidFill>
                <a:effectLst>
                  <a:outerShdw blurRad="38100" dist="38100" dir="2700000" algn="tl">
                    <a:srgbClr val="C0C0C0"/>
                  </a:outerShdw>
                </a:effectLst>
                <a:latin typeface="楷体_GB2312" pitchFamily="49" charset="-122"/>
                <a:ea typeface="楷体_GB2312" pitchFamily="49" charset="-122"/>
              </a:rPr>
              <a:t>挂起原语</a:t>
            </a:r>
            <a:endParaRPr lang="en-US" altLang="zh-CN" sz="2400"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活动就绪</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 </a:t>
            </a:r>
            <a:r>
              <a:rPr lang="zh-CN" altLang="en-US" sz="2400" b="1" dirty="0">
                <a:effectLst>
                  <a:outerShdw blurRad="38100" dist="38100" dir="2700000" algn="tl">
                    <a:srgbClr val="C0C0C0"/>
                  </a:outerShdw>
                </a:effectLst>
                <a:latin typeface="楷体_GB2312" pitchFamily="49" charset="-122"/>
                <a:ea typeface="楷体_GB2312" pitchFamily="49" charset="-122"/>
              </a:rPr>
              <a:t>静止就绪</a:t>
            </a: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活动阻塞</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400" b="1" dirty="0">
                <a:effectLst>
                  <a:outerShdw blurRad="38100" dist="38100" dir="2700000" algn="tl">
                    <a:srgbClr val="C0C0C0"/>
                  </a:outerShdw>
                </a:effectLst>
                <a:latin typeface="楷体_GB2312" pitchFamily="49" charset="-122"/>
                <a:ea typeface="楷体_GB2312" pitchFamily="49" charset="-122"/>
              </a:rPr>
              <a:t> 静止阻塞</a:t>
            </a:r>
          </a:p>
          <a:p>
            <a:pPr lvl="2" algn="ctr" eaLnBrk="1" hangingPunct="1">
              <a:defRPr/>
            </a:pPr>
            <a:r>
              <a:rPr lang="zh-CN" altLang="en-US" sz="2400" b="1" dirty="0">
                <a:solidFill>
                  <a:srgbClr val="FF0000"/>
                </a:solidFill>
                <a:effectLst>
                  <a:outerShdw blurRad="38100" dist="38100" dir="2700000" algn="tl">
                    <a:srgbClr val="C0C0C0"/>
                  </a:outerShdw>
                </a:effectLst>
                <a:latin typeface="楷体_GB2312" pitchFamily="49" charset="-122"/>
                <a:ea typeface="楷体_GB2312" pitchFamily="49" charset="-122"/>
              </a:rPr>
              <a:t>激活原语</a:t>
            </a:r>
            <a:endParaRPr lang="en-US" altLang="zh-CN" sz="2400"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静止就绪</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400" b="1" dirty="0">
                <a:effectLst>
                  <a:outerShdw blurRad="38100" dist="38100" dir="2700000" algn="tl">
                    <a:srgbClr val="C0C0C0"/>
                  </a:outerShdw>
                </a:effectLst>
                <a:latin typeface="楷体_GB2312" pitchFamily="49" charset="-122"/>
                <a:ea typeface="楷体_GB2312" pitchFamily="49" charset="-122"/>
              </a:rPr>
              <a:t> 活动就绪</a:t>
            </a:r>
          </a:p>
          <a:p>
            <a:pPr lvl="2" algn="ctr" eaLnBrk="1" hangingPunct="1">
              <a:defRPr/>
            </a:pPr>
            <a:r>
              <a:rPr lang="zh-CN" altLang="en-US" sz="2400" b="1" dirty="0">
                <a:effectLst>
                  <a:outerShdw blurRad="38100" dist="38100" dir="2700000" algn="tl">
                    <a:srgbClr val="C0C0C0"/>
                  </a:outerShdw>
                </a:effectLst>
                <a:latin typeface="楷体_GB2312" pitchFamily="49" charset="-122"/>
                <a:ea typeface="楷体_GB2312" pitchFamily="49" charset="-122"/>
              </a:rPr>
              <a:t>静止阻塞</a:t>
            </a:r>
            <a:r>
              <a:rPr lang="zh-CN" altLang="en-US" sz="2400" b="1" dirty="0">
                <a:effectLst>
                  <a:outerShdw blurRad="38100" dist="38100" dir="2700000" algn="tl">
                    <a:srgbClr val="C0C0C0"/>
                  </a:outerShdw>
                </a:effectLst>
                <a:latin typeface="楷体_GB2312" pitchFamily="49" charset="-122"/>
                <a:ea typeface="楷体_GB2312" pitchFamily="49" charset="-122"/>
                <a:sym typeface="Wingdings" pitchFamily="2" charset="2"/>
              </a:rPr>
              <a:t></a:t>
            </a:r>
            <a:r>
              <a:rPr lang="zh-CN" altLang="en-US" sz="2400" b="1" dirty="0">
                <a:effectLst>
                  <a:outerShdw blurRad="38100" dist="38100" dir="2700000" algn="tl">
                    <a:srgbClr val="C0C0C0"/>
                  </a:outerShdw>
                </a:effectLst>
                <a:latin typeface="楷体_GB2312" pitchFamily="49" charset="-122"/>
                <a:ea typeface="楷体_GB2312" pitchFamily="49" charset="-122"/>
              </a:rPr>
              <a:t> 活动阻塞</a:t>
            </a:r>
          </a:p>
        </p:txBody>
      </p:sp>
      <p:sp>
        <p:nvSpPr>
          <p:cNvPr id="40963" name="Oval 4">
            <a:extLst>
              <a:ext uri="{FF2B5EF4-FFF2-40B4-BE49-F238E27FC236}">
                <a16:creationId xmlns:a16="http://schemas.microsoft.com/office/drawing/2014/main" id="{B49E0E51-1ADA-485A-B728-34AF64BB510B}"/>
              </a:ext>
            </a:extLst>
          </p:cNvPr>
          <p:cNvSpPr>
            <a:spLocks noChangeArrowheads="1"/>
          </p:cNvSpPr>
          <p:nvPr/>
        </p:nvSpPr>
        <p:spPr bwMode="auto">
          <a:xfrm>
            <a:off x="6248400" y="1905000"/>
            <a:ext cx="1223963" cy="1008063"/>
          </a:xfrm>
          <a:prstGeom prst="ellipse">
            <a:avLst/>
          </a:prstGeom>
          <a:solidFill>
            <a:srgbClr val="00B0F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t>执行</a:t>
            </a:r>
          </a:p>
        </p:txBody>
      </p:sp>
      <p:sp>
        <p:nvSpPr>
          <p:cNvPr id="40964" name="Oval 6">
            <a:extLst>
              <a:ext uri="{FF2B5EF4-FFF2-40B4-BE49-F238E27FC236}">
                <a16:creationId xmlns:a16="http://schemas.microsoft.com/office/drawing/2014/main" id="{3F5BC027-06DB-461F-BF9F-51B11DB6B9D5}"/>
              </a:ext>
            </a:extLst>
          </p:cNvPr>
          <p:cNvSpPr>
            <a:spLocks noChangeArrowheads="1"/>
          </p:cNvSpPr>
          <p:nvPr/>
        </p:nvSpPr>
        <p:spPr bwMode="auto">
          <a:xfrm>
            <a:off x="4538663" y="3489325"/>
            <a:ext cx="1420812" cy="1008063"/>
          </a:xfrm>
          <a:prstGeom prst="ellipse">
            <a:avLst/>
          </a:prstGeom>
          <a:solidFill>
            <a:srgbClr val="00B0F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活动</a:t>
            </a:r>
          </a:p>
          <a:p>
            <a:pPr algn="ctr" eaLnBrk="1" hangingPunct="1">
              <a:spcBef>
                <a:spcPct val="0"/>
              </a:spcBef>
              <a:buClrTx/>
              <a:buSzTx/>
              <a:buFontTx/>
              <a:buNone/>
            </a:pPr>
            <a:r>
              <a:rPr lang="zh-CN" altLang="en-US" sz="1800" b="1"/>
              <a:t>就绪</a:t>
            </a:r>
          </a:p>
        </p:txBody>
      </p:sp>
      <p:sp>
        <p:nvSpPr>
          <p:cNvPr id="40965" name="Oval 7">
            <a:extLst>
              <a:ext uri="{FF2B5EF4-FFF2-40B4-BE49-F238E27FC236}">
                <a16:creationId xmlns:a16="http://schemas.microsoft.com/office/drawing/2014/main" id="{0341041D-EEEA-4D7D-9DF5-22D8ABB366B8}"/>
              </a:ext>
            </a:extLst>
          </p:cNvPr>
          <p:cNvSpPr>
            <a:spLocks noChangeArrowheads="1"/>
          </p:cNvSpPr>
          <p:nvPr/>
        </p:nvSpPr>
        <p:spPr bwMode="auto">
          <a:xfrm>
            <a:off x="7707313" y="3562350"/>
            <a:ext cx="1309687" cy="1008063"/>
          </a:xfrm>
          <a:prstGeom prst="ellipse">
            <a:avLst/>
          </a:prstGeom>
          <a:solidFill>
            <a:srgbClr val="FFC00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静止</a:t>
            </a:r>
          </a:p>
          <a:p>
            <a:pPr algn="ctr" eaLnBrk="1" hangingPunct="1">
              <a:spcBef>
                <a:spcPct val="0"/>
              </a:spcBef>
              <a:buClrTx/>
              <a:buSzTx/>
              <a:buFontTx/>
              <a:buNone/>
            </a:pPr>
            <a:r>
              <a:rPr lang="zh-CN" altLang="en-US" sz="1800" b="1"/>
              <a:t>就绪</a:t>
            </a:r>
          </a:p>
        </p:txBody>
      </p:sp>
      <p:sp>
        <p:nvSpPr>
          <p:cNvPr id="40966" name="Oval 8">
            <a:extLst>
              <a:ext uri="{FF2B5EF4-FFF2-40B4-BE49-F238E27FC236}">
                <a16:creationId xmlns:a16="http://schemas.microsoft.com/office/drawing/2014/main" id="{A5B66AEE-E0CC-465B-BA2B-8F4D614E3348}"/>
              </a:ext>
            </a:extLst>
          </p:cNvPr>
          <p:cNvSpPr>
            <a:spLocks noChangeArrowheads="1"/>
          </p:cNvSpPr>
          <p:nvPr/>
        </p:nvSpPr>
        <p:spPr bwMode="auto">
          <a:xfrm>
            <a:off x="3224213" y="5578475"/>
            <a:ext cx="1584325" cy="1008063"/>
          </a:xfrm>
          <a:prstGeom prst="ellipse">
            <a:avLst/>
          </a:prstGeom>
          <a:solidFill>
            <a:srgbClr val="00B0F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活动</a:t>
            </a:r>
          </a:p>
          <a:p>
            <a:pPr algn="ctr" eaLnBrk="1" hangingPunct="1">
              <a:spcBef>
                <a:spcPct val="0"/>
              </a:spcBef>
              <a:buClrTx/>
              <a:buSzTx/>
              <a:buFontTx/>
              <a:buNone/>
            </a:pPr>
            <a:r>
              <a:rPr lang="zh-CN" altLang="en-US" sz="1800" b="1"/>
              <a:t>阻塞</a:t>
            </a:r>
          </a:p>
        </p:txBody>
      </p:sp>
      <p:sp>
        <p:nvSpPr>
          <p:cNvPr id="40967" name="Oval 9">
            <a:extLst>
              <a:ext uri="{FF2B5EF4-FFF2-40B4-BE49-F238E27FC236}">
                <a16:creationId xmlns:a16="http://schemas.microsoft.com/office/drawing/2014/main" id="{8652C373-363E-4646-A7FF-A7797B97786D}"/>
              </a:ext>
            </a:extLst>
          </p:cNvPr>
          <p:cNvSpPr>
            <a:spLocks noChangeArrowheads="1"/>
          </p:cNvSpPr>
          <p:nvPr/>
        </p:nvSpPr>
        <p:spPr bwMode="auto">
          <a:xfrm>
            <a:off x="6392863" y="5651500"/>
            <a:ext cx="1727200" cy="1008063"/>
          </a:xfrm>
          <a:prstGeom prst="ellipse">
            <a:avLst/>
          </a:prstGeom>
          <a:solidFill>
            <a:srgbClr val="FFC00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静止</a:t>
            </a:r>
          </a:p>
          <a:p>
            <a:pPr algn="ctr" eaLnBrk="1" hangingPunct="1">
              <a:spcBef>
                <a:spcPct val="0"/>
              </a:spcBef>
              <a:buClrTx/>
              <a:buSzTx/>
              <a:buFontTx/>
              <a:buNone/>
            </a:pPr>
            <a:r>
              <a:rPr lang="zh-CN" altLang="en-US" sz="1800" b="1"/>
              <a:t>阻塞</a:t>
            </a:r>
          </a:p>
        </p:txBody>
      </p:sp>
      <p:sp>
        <p:nvSpPr>
          <p:cNvPr id="40968" name="Freeform 10">
            <a:extLst>
              <a:ext uri="{FF2B5EF4-FFF2-40B4-BE49-F238E27FC236}">
                <a16:creationId xmlns:a16="http://schemas.microsoft.com/office/drawing/2014/main" id="{E05051D8-1135-4922-B48D-52CD8CFA3AA5}"/>
              </a:ext>
            </a:extLst>
          </p:cNvPr>
          <p:cNvSpPr>
            <a:spLocks/>
          </p:cNvSpPr>
          <p:nvPr/>
        </p:nvSpPr>
        <p:spPr bwMode="auto">
          <a:xfrm>
            <a:off x="5619750" y="3476625"/>
            <a:ext cx="2232025" cy="301625"/>
          </a:xfrm>
          <a:custGeom>
            <a:avLst/>
            <a:gdLst>
              <a:gd name="T0" fmla="*/ 2147483646 w 1406"/>
              <a:gd name="T1" fmla="*/ 2147483646 h 190"/>
              <a:gd name="T2" fmla="*/ 2147483646 w 1406"/>
              <a:gd name="T3" fmla="*/ 2147483646 h 190"/>
              <a:gd name="T4" fmla="*/ 0 w 1406"/>
              <a:gd name="T5" fmla="*/ 2147483646 h 190"/>
              <a:gd name="T6" fmla="*/ 0 60000 65536"/>
              <a:gd name="T7" fmla="*/ 0 60000 65536"/>
              <a:gd name="T8" fmla="*/ 0 60000 65536"/>
              <a:gd name="T9" fmla="*/ 0 w 1406"/>
              <a:gd name="T10" fmla="*/ 0 h 190"/>
              <a:gd name="T11" fmla="*/ 1406 w 1406"/>
              <a:gd name="T12" fmla="*/ 190 h 190"/>
            </a:gdLst>
            <a:ahLst/>
            <a:cxnLst>
              <a:cxn ang="T6">
                <a:pos x="T0" y="T1"/>
              </a:cxn>
              <a:cxn ang="T7">
                <a:pos x="T2" y="T3"/>
              </a:cxn>
              <a:cxn ang="T8">
                <a:pos x="T4" y="T5"/>
              </a:cxn>
            </a:cxnLst>
            <a:rect l="T9" t="T10" r="T11" b="T12"/>
            <a:pathLst>
              <a:path w="1406" h="190">
                <a:moveTo>
                  <a:pt x="1406" y="190"/>
                </a:moveTo>
                <a:cubicBezTo>
                  <a:pt x="1205" y="103"/>
                  <a:pt x="1005" y="16"/>
                  <a:pt x="771" y="8"/>
                </a:cubicBezTo>
                <a:cubicBezTo>
                  <a:pt x="537" y="0"/>
                  <a:pt x="128" y="121"/>
                  <a:pt x="0" y="144"/>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69" name="Text Box 11">
            <a:extLst>
              <a:ext uri="{FF2B5EF4-FFF2-40B4-BE49-F238E27FC236}">
                <a16:creationId xmlns:a16="http://schemas.microsoft.com/office/drawing/2014/main" id="{E8FF1542-13E4-4CBB-AAA0-04CE30E020A6}"/>
              </a:ext>
            </a:extLst>
          </p:cNvPr>
          <p:cNvSpPr txBox="1">
            <a:spLocks noChangeArrowheads="1"/>
          </p:cNvSpPr>
          <p:nvPr/>
        </p:nvSpPr>
        <p:spPr bwMode="auto">
          <a:xfrm>
            <a:off x="6535738" y="3402013"/>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激活</a:t>
            </a:r>
          </a:p>
        </p:txBody>
      </p:sp>
      <p:sp>
        <p:nvSpPr>
          <p:cNvPr id="40970" name="Freeform 15">
            <a:extLst>
              <a:ext uri="{FF2B5EF4-FFF2-40B4-BE49-F238E27FC236}">
                <a16:creationId xmlns:a16="http://schemas.microsoft.com/office/drawing/2014/main" id="{2FA7B5B0-DF05-479E-82D6-795DF0C193A6}"/>
              </a:ext>
            </a:extLst>
          </p:cNvPr>
          <p:cNvSpPr>
            <a:spLocks/>
          </p:cNvSpPr>
          <p:nvPr/>
        </p:nvSpPr>
        <p:spPr bwMode="auto">
          <a:xfrm>
            <a:off x="5672138" y="4137025"/>
            <a:ext cx="2087562" cy="228600"/>
          </a:xfrm>
          <a:custGeom>
            <a:avLst/>
            <a:gdLst>
              <a:gd name="T0" fmla="*/ 0 w 1315"/>
              <a:gd name="T1" fmla="*/ 0 h 144"/>
              <a:gd name="T2" fmla="*/ 2147483646 w 1315"/>
              <a:gd name="T3" fmla="*/ 2147483646 h 144"/>
              <a:gd name="T4" fmla="*/ 2147483646 w 1315"/>
              <a:gd name="T5" fmla="*/ 2147483646 h 144"/>
              <a:gd name="T6" fmla="*/ 0 60000 65536"/>
              <a:gd name="T7" fmla="*/ 0 60000 65536"/>
              <a:gd name="T8" fmla="*/ 0 60000 65536"/>
              <a:gd name="T9" fmla="*/ 0 w 1315"/>
              <a:gd name="T10" fmla="*/ 0 h 144"/>
              <a:gd name="T11" fmla="*/ 1315 w 1315"/>
              <a:gd name="T12" fmla="*/ 144 h 144"/>
            </a:gdLst>
            <a:ahLst/>
            <a:cxnLst>
              <a:cxn ang="T6">
                <a:pos x="T0" y="T1"/>
              </a:cxn>
              <a:cxn ang="T7">
                <a:pos x="T2" y="T3"/>
              </a:cxn>
              <a:cxn ang="T8">
                <a:pos x="T4" y="T5"/>
              </a:cxn>
            </a:cxnLst>
            <a:rect l="T9" t="T10" r="T11" b="T12"/>
            <a:pathLst>
              <a:path w="1315" h="144">
                <a:moveTo>
                  <a:pt x="0" y="0"/>
                </a:moveTo>
                <a:cubicBezTo>
                  <a:pt x="230" y="64"/>
                  <a:pt x="461" y="128"/>
                  <a:pt x="680" y="136"/>
                </a:cubicBezTo>
                <a:cubicBezTo>
                  <a:pt x="899" y="144"/>
                  <a:pt x="1209" y="61"/>
                  <a:pt x="1315" y="46"/>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1" name="Text Box 17">
            <a:extLst>
              <a:ext uri="{FF2B5EF4-FFF2-40B4-BE49-F238E27FC236}">
                <a16:creationId xmlns:a16="http://schemas.microsoft.com/office/drawing/2014/main" id="{F499B5A9-C860-4D97-8161-1C4C3E614ABC}"/>
              </a:ext>
            </a:extLst>
          </p:cNvPr>
          <p:cNvSpPr txBox="1">
            <a:spLocks noChangeArrowheads="1"/>
          </p:cNvSpPr>
          <p:nvPr/>
        </p:nvSpPr>
        <p:spPr bwMode="auto">
          <a:xfrm>
            <a:off x="6464300" y="4059238"/>
            <a:ext cx="100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挂起</a:t>
            </a:r>
          </a:p>
        </p:txBody>
      </p:sp>
      <p:sp>
        <p:nvSpPr>
          <p:cNvPr id="40972" name="Freeform 18">
            <a:extLst>
              <a:ext uri="{FF2B5EF4-FFF2-40B4-BE49-F238E27FC236}">
                <a16:creationId xmlns:a16="http://schemas.microsoft.com/office/drawing/2014/main" id="{65E66FBF-58AC-4CD4-969C-C48F1F247003}"/>
              </a:ext>
            </a:extLst>
          </p:cNvPr>
          <p:cNvSpPr>
            <a:spLocks/>
          </p:cNvSpPr>
          <p:nvPr/>
        </p:nvSpPr>
        <p:spPr bwMode="auto">
          <a:xfrm>
            <a:off x="4322763" y="5637213"/>
            <a:ext cx="2232025" cy="301625"/>
          </a:xfrm>
          <a:custGeom>
            <a:avLst/>
            <a:gdLst>
              <a:gd name="T0" fmla="*/ 2147483646 w 1406"/>
              <a:gd name="T1" fmla="*/ 2147483646 h 190"/>
              <a:gd name="T2" fmla="*/ 2147483646 w 1406"/>
              <a:gd name="T3" fmla="*/ 2147483646 h 190"/>
              <a:gd name="T4" fmla="*/ 0 w 1406"/>
              <a:gd name="T5" fmla="*/ 2147483646 h 190"/>
              <a:gd name="T6" fmla="*/ 0 60000 65536"/>
              <a:gd name="T7" fmla="*/ 0 60000 65536"/>
              <a:gd name="T8" fmla="*/ 0 60000 65536"/>
              <a:gd name="T9" fmla="*/ 0 w 1406"/>
              <a:gd name="T10" fmla="*/ 0 h 190"/>
              <a:gd name="T11" fmla="*/ 1406 w 1406"/>
              <a:gd name="T12" fmla="*/ 190 h 190"/>
            </a:gdLst>
            <a:ahLst/>
            <a:cxnLst>
              <a:cxn ang="T6">
                <a:pos x="T0" y="T1"/>
              </a:cxn>
              <a:cxn ang="T7">
                <a:pos x="T2" y="T3"/>
              </a:cxn>
              <a:cxn ang="T8">
                <a:pos x="T4" y="T5"/>
              </a:cxn>
            </a:cxnLst>
            <a:rect l="T9" t="T10" r="T11" b="T12"/>
            <a:pathLst>
              <a:path w="1406" h="190">
                <a:moveTo>
                  <a:pt x="1406" y="190"/>
                </a:moveTo>
                <a:cubicBezTo>
                  <a:pt x="1205" y="103"/>
                  <a:pt x="1005" y="16"/>
                  <a:pt x="771" y="8"/>
                </a:cubicBezTo>
                <a:cubicBezTo>
                  <a:pt x="537" y="0"/>
                  <a:pt x="128" y="121"/>
                  <a:pt x="0" y="144"/>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3" name="Text Box 19">
            <a:extLst>
              <a:ext uri="{FF2B5EF4-FFF2-40B4-BE49-F238E27FC236}">
                <a16:creationId xmlns:a16="http://schemas.microsoft.com/office/drawing/2014/main" id="{F066F3C6-3483-468A-9ED9-4982D5430E03}"/>
              </a:ext>
            </a:extLst>
          </p:cNvPr>
          <p:cNvSpPr txBox="1">
            <a:spLocks noChangeArrowheads="1"/>
          </p:cNvSpPr>
          <p:nvPr/>
        </p:nvSpPr>
        <p:spPr bwMode="auto">
          <a:xfrm>
            <a:off x="5167313" y="5218113"/>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激活</a:t>
            </a:r>
          </a:p>
        </p:txBody>
      </p:sp>
      <p:sp>
        <p:nvSpPr>
          <p:cNvPr id="40974" name="Freeform 20">
            <a:extLst>
              <a:ext uri="{FF2B5EF4-FFF2-40B4-BE49-F238E27FC236}">
                <a16:creationId xmlns:a16="http://schemas.microsoft.com/office/drawing/2014/main" id="{AE2352F4-B0A3-411B-A8E7-F006E149206F}"/>
              </a:ext>
            </a:extLst>
          </p:cNvPr>
          <p:cNvSpPr>
            <a:spLocks/>
          </p:cNvSpPr>
          <p:nvPr/>
        </p:nvSpPr>
        <p:spPr bwMode="auto">
          <a:xfrm>
            <a:off x="4375150" y="6297613"/>
            <a:ext cx="2087563" cy="228600"/>
          </a:xfrm>
          <a:custGeom>
            <a:avLst/>
            <a:gdLst>
              <a:gd name="T0" fmla="*/ 0 w 1315"/>
              <a:gd name="T1" fmla="*/ 0 h 144"/>
              <a:gd name="T2" fmla="*/ 2147483646 w 1315"/>
              <a:gd name="T3" fmla="*/ 2147483646 h 144"/>
              <a:gd name="T4" fmla="*/ 2147483646 w 1315"/>
              <a:gd name="T5" fmla="*/ 2147483646 h 144"/>
              <a:gd name="T6" fmla="*/ 0 60000 65536"/>
              <a:gd name="T7" fmla="*/ 0 60000 65536"/>
              <a:gd name="T8" fmla="*/ 0 60000 65536"/>
              <a:gd name="T9" fmla="*/ 0 w 1315"/>
              <a:gd name="T10" fmla="*/ 0 h 144"/>
              <a:gd name="T11" fmla="*/ 1315 w 1315"/>
              <a:gd name="T12" fmla="*/ 144 h 144"/>
            </a:gdLst>
            <a:ahLst/>
            <a:cxnLst>
              <a:cxn ang="T6">
                <a:pos x="T0" y="T1"/>
              </a:cxn>
              <a:cxn ang="T7">
                <a:pos x="T2" y="T3"/>
              </a:cxn>
              <a:cxn ang="T8">
                <a:pos x="T4" y="T5"/>
              </a:cxn>
            </a:cxnLst>
            <a:rect l="T9" t="T10" r="T11" b="T12"/>
            <a:pathLst>
              <a:path w="1315" h="144">
                <a:moveTo>
                  <a:pt x="0" y="0"/>
                </a:moveTo>
                <a:cubicBezTo>
                  <a:pt x="230" y="64"/>
                  <a:pt x="461" y="128"/>
                  <a:pt x="680" y="136"/>
                </a:cubicBezTo>
                <a:cubicBezTo>
                  <a:pt x="899" y="144"/>
                  <a:pt x="1209" y="61"/>
                  <a:pt x="1315" y="46"/>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5" name="Text Box 21">
            <a:extLst>
              <a:ext uri="{FF2B5EF4-FFF2-40B4-BE49-F238E27FC236}">
                <a16:creationId xmlns:a16="http://schemas.microsoft.com/office/drawing/2014/main" id="{AAD84041-3651-4CB0-A64D-2FF8ED0D120F}"/>
              </a:ext>
            </a:extLst>
          </p:cNvPr>
          <p:cNvSpPr txBox="1">
            <a:spLocks noChangeArrowheads="1"/>
          </p:cNvSpPr>
          <p:nvPr/>
        </p:nvSpPr>
        <p:spPr bwMode="auto">
          <a:xfrm>
            <a:off x="5167313" y="601027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挂起</a:t>
            </a:r>
          </a:p>
        </p:txBody>
      </p:sp>
      <p:sp>
        <p:nvSpPr>
          <p:cNvPr id="40976" name="Freeform 22">
            <a:extLst>
              <a:ext uri="{FF2B5EF4-FFF2-40B4-BE49-F238E27FC236}">
                <a16:creationId xmlns:a16="http://schemas.microsoft.com/office/drawing/2014/main" id="{9D81F11E-0483-4F14-8DE3-385A55F66E50}"/>
              </a:ext>
            </a:extLst>
          </p:cNvPr>
          <p:cNvSpPr>
            <a:spLocks/>
          </p:cNvSpPr>
          <p:nvPr/>
        </p:nvSpPr>
        <p:spPr bwMode="auto">
          <a:xfrm>
            <a:off x="3800475" y="4210050"/>
            <a:ext cx="790575" cy="1368425"/>
          </a:xfrm>
          <a:custGeom>
            <a:avLst/>
            <a:gdLst>
              <a:gd name="T0" fmla="*/ 0 w 498"/>
              <a:gd name="T1" fmla="*/ 2147483646 h 862"/>
              <a:gd name="T2" fmla="*/ 2147483646 w 498"/>
              <a:gd name="T3" fmla="*/ 2147483646 h 862"/>
              <a:gd name="T4" fmla="*/ 2147483646 w 498"/>
              <a:gd name="T5" fmla="*/ 0 h 862"/>
              <a:gd name="T6" fmla="*/ 0 60000 65536"/>
              <a:gd name="T7" fmla="*/ 0 60000 65536"/>
              <a:gd name="T8" fmla="*/ 0 60000 65536"/>
              <a:gd name="T9" fmla="*/ 0 w 498"/>
              <a:gd name="T10" fmla="*/ 0 h 862"/>
              <a:gd name="T11" fmla="*/ 498 w 498"/>
              <a:gd name="T12" fmla="*/ 862 h 862"/>
            </a:gdLst>
            <a:ahLst/>
            <a:cxnLst>
              <a:cxn ang="T6">
                <a:pos x="T0" y="T1"/>
              </a:cxn>
              <a:cxn ang="T7">
                <a:pos x="T2" y="T3"/>
              </a:cxn>
              <a:cxn ang="T8">
                <a:pos x="T4" y="T5"/>
              </a:cxn>
            </a:cxnLst>
            <a:rect l="T9" t="T10" r="T11" b="T12"/>
            <a:pathLst>
              <a:path w="498" h="862">
                <a:moveTo>
                  <a:pt x="0" y="862"/>
                </a:moveTo>
                <a:cubicBezTo>
                  <a:pt x="26" y="684"/>
                  <a:pt x="53" y="507"/>
                  <a:pt x="136" y="363"/>
                </a:cubicBezTo>
                <a:cubicBezTo>
                  <a:pt x="219" y="219"/>
                  <a:pt x="438" y="61"/>
                  <a:pt x="498"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77" name="Text Box 23">
            <a:extLst>
              <a:ext uri="{FF2B5EF4-FFF2-40B4-BE49-F238E27FC236}">
                <a16:creationId xmlns:a16="http://schemas.microsoft.com/office/drawing/2014/main" id="{C736BBFA-A795-4CF3-AD1F-2462227D738B}"/>
              </a:ext>
            </a:extLst>
          </p:cNvPr>
          <p:cNvSpPr txBox="1">
            <a:spLocks noChangeArrowheads="1"/>
          </p:cNvSpPr>
          <p:nvPr/>
        </p:nvSpPr>
        <p:spPr bwMode="auto">
          <a:xfrm>
            <a:off x="3995738" y="4497388"/>
            <a:ext cx="1171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t>I/O</a:t>
            </a:r>
            <a:r>
              <a:rPr lang="zh-CN" altLang="en-US" sz="1800" b="1"/>
              <a:t>完成</a:t>
            </a:r>
          </a:p>
        </p:txBody>
      </p:sp>
      <p:sp>
        <p:nvSpPr>
          <p:cNvPr id="40978" name="Text Box 24">
            <a:extLst>
              <a:ext uri="{FF2B5EF4-FFF2-40B4-BE49-F238E27FC236}">
                <a16:creationId xmlns:a16="http://schemas.microsoft.com/office/drawing/2014/main" id="{C033A4A6-7388-4EF5-9D2A-284238C0DDDD}"/>
              </a:ext>
            </a:extLst>
          </p:cNvPr>
          <p:cNvSpPr txBox="1">
            <a:spLocks noChangeArrowheads="1"/>
          </p:cNvSpPr>
          <p:nvPr/>
        </p:nvSpPr>
        <p:spPr bwMode="auto">
          <a:xfrm>
            <a:off x="7937500" y="5245656"/>
            <a:ext cx="1079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dirty="0"/>
              <a:t>I/O</a:t>
            </a:r>
            <a:r>
              <a:rPr lang="zh-CN" altLang="en-US" sz="1800" b="1" dirty="0"/>
              <a:t>完成</a:t>
            </a:r>
          </a:p>
        </p:txBody>
      </p:sp>
      <p:sp>
        <p:nvSpPr>
          <p:cNvPr id="40979" name="Freeform 25">
            <a:extLst>
              <a:ext uri="{FF2B5EF4-FFF2-40B4-BE49-F238E27FC236}">
                <a16:creationId xmlns:a16="http://schemas.microsoft.com/office/drawing/2014/main" id="{22700218-09AD-4505-97A8-A3D01D525368}"/>
              </a:ext>
            </a:extLst>
          </p:cNvPr>
          <p:cNvSpPr>
            <a:spLocks/>
          </p:cNvSpPr>
          <p:nvPr/>
        </p:nvSpPr>
        <p:spPr bwMode="auto">
          <a:xfrm>
            <a:off x="7456488" y="4497388"/>
            <a:ext cx="790575" cy="1223962"/>
          </a:xfrm>
          <a:custGeom>
            <a:avLst/>
            <a:gdLst>
              <a:gd name="T0" fmla="*/ 0 w 499"/>
              <a:gd name="T1" fmla="*/ 2147483646 h 771"/>
              <a:gd name="T2" fmla="*/ 2147483646 w 499"/>
              <a:gd name="T3" fmla="*/ 2147483646 h 771"/>
              <a:gd name="T4" fmla="*/ 2147483646 w 499"/>
              <a:gd name="T5" fmla="*/ 0 h 771"/>
              <a:gd name="T6" fmla="*/ 0 60000 65536"/>
              <a:gd name="T7" fmla="*/ 0 60000 65536"/>
              <a:gd name="T8" fmla="*/ 0 60000 65536"/>
              <a:gd name="T9" fmla="*/ 0 w 499"/>
              <a:gd name="T10" fmla="*/ 0 h 771"/>
              <a:gd name="T11" fmla="*/ 499 w 499"/>
              <a:gd name="T12" fmla="*/ 771 h 771"/>
            </a:gdLst>
            <a:ahLst/>
            <a:cxnLst>
              <a:cxn ang="T6">
                <a:pos x="T0" y="T1"/>
              </a:cxn>
              <a:cxn ang="T7">
                <a:pos x="T2" y="T3"/>
              </a:cxn>
              <a:cxn ang="T8">
                <a:pos x="T4" y="T5"/>
              </a:cxn>
            </a:cxnLst>
            <a:rect l="T9" t="T10" r="T11" b="T12"/>
            <a:pathLst>
              <a:path w="499" h="771">
                <a:moveTo>
                  <a:pt x="0" y="771"/>
                </a:moveTo>
                <a:cubicBezTo>
                  <a:pt x="140" y="653"/>
                  <a:pt x="280" y="536"/>
                  <a:pt x="363" y="408"/>
                </a:cubicBezTo>
                <a:cubicBezTo>
                  <a:pt x="446" y="280"/>
                  <a:pt x="476" y="68"/>
                  <a:pt x="499"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0" name="Freeform 26">
            <a:extLst>
              <a:ext uri="{FF2B5EF4-FFF2-40B4-BE49-F238E27FC236}">
                <a16:creationId xmlns:a16="http://schemas.microsoft.com/office/drawing/2014/main" id="{C8D3496A-4E75-45E4-87DF-A2ADC1A85B2A}"/>
              </a:ext>
            </a:extLst>
          </p:cNvPr>
          <p:cNvSpPr>
            <a:spLocks/>
          </p:cNvSpPr>
          <p:nvPr/>
        </p:nvSpPr>
        <p:spPr bwMode="auto">
          <a:xfrm>
            <a:off x="5438775" y="2265363"/>
            <a:ext cx="808038" cy="1223962"/>
          </a:xfrm>
          <a:custGeom>
            <a:avLst/>
            <a:gdLst>
              <a:gd name="T0" fmla="*/ 0 w 498"/>
              <a:gd name="T1" fmla="*/ 2147483646 h 862"/>
              <a:gd name="T2" fmla="*/ 2147483646 w 498"/>
              <a:gd name="T3" fmla="*/ 2147483646 h 862"/>
              <a:gd name="T4" fmla="*/ 2147483646 w 498"/>
              <a:gd name="T5" fmla="*/ 0 h 862"/>
              <a:gd name="T6" fmla="*/ 0 60000 65536"/>
              <a:gd name="T7" fmla="*/ 0 60000 65536"/>
              <a:gd name="T8" fmla="*/ 0 60000 65536"/>
              <a:gd name="T9" fmla="*/ 0 w 498"/>
              <a:gd name="T10" fmla="*/ 0 h 862"/>
              <a:gd name="T11" fmla="*/ 498 w 498"/>
              <a:gd name="T12" fmla="*/ 862 h 862"/>
            </a:gdLst>
            <a:ahLst/>
            <a:cxnLst>
              <a:cxn ang="T6">
                <a:pos x="T0" y="T1"/>
              </a:cxn>
              <a:cxn ang="T7">
                <a:pos x="T2" y="T3"/>
              </a:cxn>
              <a:cxn ang="T8">
                <a:pos x="T4" y="T5"/>
              </a:cxn>
            </a:cxnLst>
            <a:rect l="T9" t="T10" r="T11" b="T12"/>
            <a:pathLst>
              <a:path w="498" h="862">
                <a:moveTo>
                  <a:pt x="0" y="862"/>
                </a:moveTo>
                <a:cubicBezTo>
                  <a:pt x="26" y="684"/>
                  <a:pt x="53" y="507"/>
                  <a:pt x="136" y="363"/>
                </a:cubicBezTo>
                <a:cubicBezTo>
                  <a:pt x="219" y="219"/>
                  <a:pt x="438" y="61"/>
                  <a:pt x="498"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1" name="Freeform 27">
            <a:extLst>
              <a:ext uri="{FF2B5EF4-FFF2-40B4-BE49-F238E27FC236}">
                <a16:creationId xmlns:a16="http://schemas.microsoft.com/office/drawing/2014/main" id="{A424AD4D-B6EC-4FA9-9F2D-0F2E463791DE}"/>
              </a:ext>
            </a:extLst>
          </p:cNvPr>
          <p:cNvSpPr>
            <a:spLocks/>
          </p:cNvSpPr>
          <p:nvPr/>
        </p:nvSpPr>
        <p:spPr bwMode="auto">
          <a:xfrm>
            <a:off x="7472363" y="2493963"/>
            <a:ext cx="792162" cy="1066800"/>
          </a:xfrm>
          <a:custGeom>
            <a:avLst/>
            <a:gdLst>
              <a:gd name="T0" fmla="*/ 0 w 545"/>
              <a:gd name="T1" fmla="*/ 0 h 725"/>
              <a:gd name="T2" fmla="*/ 2147483646 w 545"/>
              <a:gd name="T3" fmla="*/ 2147483646 h 725"/>
              <a:gd name="T4" fmla="*/ 2147483646 w 545"/>
              <a:gd name="T5" fmla="*/ 2147483646 h 725"/>
              <a:gd name="T6" fmla="*/ 0 60000 65536"/>
              <a:gd name="T7" fmla="*/ 0 60000 65536"/>
              <a:gd name="T8" fmla="*/ 0 60000 65536"/>
              <a:gd name="T9" fmla="*/ 0 w 545"/>
              <a:gd name="T10" fmla="*/ 0 h 725"/>
              <a:gd name="T11" fmla="*/ 545 w 545"/>
              <a:gd name="T12" fmla="*/ 725 h 725"/>
            </a:gdLst>
            <a:ahLst/>
            <a:cxnLst>
              <a:cxn ang="T6">
                <a:pos x="T0" y="T1"/>
              </a:cxn>
              <a:cxn ang="T7">
                <a:pos x="T2" y="T3"/>
              </a:cxn>
              <a:cxn ang="T8">
                <a:pos x="T4" y="T5"/>
              </a:cxn>
            </a:cxnLst>
            <a:rect l="T9" t="T10" r="T11" b="T12"/>
            <a:pathLst>
              <a:path w="545" h="725">
                <a:moveTo>
                  <a:pt x="0" y="0"/>
                </a:moveTo>
                <a:cubicBezTo>
                  <a:pt x="136" y="98"/>
                  <a:pt x="272" y="196"/>
                  <a:pt x="363" y="317"/>
                </a:cubicBezTo>
                <a:cubicBezTo>
                  <a:pt x="454" y="438"/>
                  <a:pt x="515" y="657"/>
                  <a:pt x="545" y="725"/>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2" name="Text Box 28">
            <a:extLst>
              <a:ext uri="{FF2B5EF4-FFF2-40B4-BE49-F238E27FC236}">
                <a16:creationId xmlns:a16="http://schemas.microsoft.com/office/drawing/2014/main" id="{7AC2E37A-8AD1-41C8-9016-90AAC359A8E4}"/>
              </a:ext>
            </a:extLst>
          </p:cNvPr>
          <p:cNvSpPr txBox="1">
            <a:spLocks noChangeArrowheads="1"/>
          </p:cNvSpPr>
          <p:nvPr/>
        </p:nvSpPr>
        <p:spPr bwMode="auto">
          <a:xfrm>
            <a:off x="7773988" y="2551113"/>
            <a:ext cx="124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挂起</a:t>
            </a:r>
          </a:p>
        </p:txBody>
      </p:sp>
      <p:sp>
        <p:nvSpPr>
          <p:cNvPr id="40983" name="Freeform 29">
            <a:extLst>
              <a:ext uri="{FF2B5EF4-FFF2-40B4-BE49-F238E27FC236}">
                <a16:creationId xmlns:a16="http://schemas.microsoft.com/office/drawing/2014/main" id="{B03EFCE7-0D2D-416A-8B92-CB5AE5F9FAAB}"/>
              </a:ext>
            </a:extLst>
          </p:cNvPr>
          <p:cNvSpPr>
            <a:spLocks/>
          </p:cNvSpPr>
          <p:nvPr/>
        </p:nvSpPr>
        <p:spPr bwMode="auto">
          <a:xfrm>
            <a:off x="3367088" y="2049463"/>
            <a:ext cx="3024187" cy="3671887"/>
          </a:xfrm>
          <a:custGeom>
            <a:avLst/>
            <a:gdLst>
              <a:gd name="T0" fmla="*/ 2147483646 w 1905"/>
              <a:gd name="T1" fmla="*/ 0 h 2313"/>
              <a:gd name="T2" fmla="*/ 2147483646 w 1905"/>
              <a:gd name="T3" fmla="*/ 2147483646 h 2313"/>
              <a:gd name="T4" fmla="*/ 0 w 1905"/>
              <a:gd name="T5" fmla="*/ 2147483646 h 2313"/>
              <a:gd name="T6" fmla="*/ 0 60000 65536"/>
              <a:gd name="T7" fmla="*/ 0 60000 65536"/>
              <a:gd name="T8" fmla="*/ 0 60000 65536"/>
              <a:gd name="T9" fmla="*/ 0 w 1905"/>
              <a:gd name="T10" fmla="*/ 0 h 2313"/>
              <a:gd name="T11" fmla="*/ 1905 w 1905"/>
              <a:gd name="T12" fmla="*/ 2313 h 2313"/>
            </a:gdLst>
            <a:ahLst/>
            <a:cxnLst>
              <a:cxn ang="T6">
                <a:pos x="T0" y="T1"/>
              </a:cxn>
              <a:cxn ang="T7">
                <a:pos x="T2" y="T3"/>
              </a:cxn>
              <a:cxn ang="T8">
                <a:pos x="T4" y="T5"/>
              </a:cxn>
            </a:cxnLst>
            <a:rect l="T9" t="T10" r="T11" b="T12"/>
            <a:pathLst>
              <a:path w="1905" h="2313">
                <a:moveTo>
                  <a:pt x="1905" y="0"/>
                </a:moveTo>
                <a:cubicBezTo>
                  <a:pt x="1384" y="56"/>
                  <a:pt x="863" y="113"/>
                  <a:pt x="545" y="499"/>
                </a:cubicBezTo>
                <a:cubicBezTo>
                  <a:pt x="227" y="885"/>
                  <a:pt x="91" y="2011"/>
                  <a:pt x="0" y="2313"/>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4" name="Text Box 30">
            <a:extLst>
              <a:ext uri="{FF2B5EF4-FFF2-40B4-BE49-F238E27FC236}">
                <a16:creationId xmlns:a16="http://schemas.microsoft.com/office/drawing/2014/main" id="{3AB3A583-0975-4F3B-84A6-06241BB788FC}"/>
              </a:ext>
            </a:extLst>
          </p:cNvPr>
          <p:cNvSpPr txBox="1">
            <a:spLocks noChangeArrowheads="1"/>
          </p:cNvSpPr>
          <p:nvPr/>
        </p:nvSpPr>
        <p:spPr bwMode="auto">
          <a:xfrm>
            <a:off x="3708400" y="2493963"/>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请求</a:t>
            </a:r>
            <a:r>
              <a:rPr lang="en-US" altLang="zh-CN" sz="1800" b="1"/>
              <a:t>I/O</a:t>
            </a:r>
          </a:p>
        </p:txBody>
      </p:sp>
      <p:sp>
        <p:nvSpPr>
          <p:cNvPr id="40985" name="Text Box 11">
            <a:extLst>
              <a:ext uri="{FF2B5EF4-FFF2-40B4-BE49-F238E27FC236}">
                <a16:creationId xmlns:a16="http://schemas.microsoft.com/office/drawing/2014/main" id="{CDC75376-D42C-4487-810A-0F016BC9741E}"/>
              </a:ext>
            </a:extLst>
          </p:cNvPr>
          <p:cNvSpPr txBox="1">
            <a:spLocks noChangeArrowheads="1"/>
          </p:cNvSpPr>
          <p:nvPr/>
        </p:nvSpPr>
        <p:spPr bwMode="auto">
          <a:xfrm>
            <a:off x="5203825" y="2638425"/>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调度</a:t>
            </a:r>
          </a:p>
        </p:txBody>
      </p:sp>
      <p:sp>
        <p:nvSpPr>
          <p:cNvPr id="40986" name="Freeform 26">
            <a:extLst>
              <a:ext uri="{FF2B5EF4-FFF2-40B4-BE49-F238E27FC236}">
                <a16:creationId xmlns:a16="http://schemas.microsoft.com/office/drawing/2014/main" id="{7E0F890B-DC11-4AB3-BBF7-103DB40CC619}"/>
              </a:ext>
            </a:extLst>
          </p:cNvPr>
          <p:cNvSpPr>
            <a:spLocks/>
          </p:cNvSpPr>
          <p:nvPr/>
        </p:nvSpPr>
        <p:spPr bwMode="auto">
          <a:xfrm rot="-10416205">
            <a:off x="5607050" y="2598738"/>
            <a:ext cx="658813" cy="998537"/>
          </a:xfrm>
          <a:custGeom>
            <a:avLst/>
            <a:gdLst>
              <a:gd name="T0" fmla="*/ 0 w 498"/>
              <a:gd name="T1" fmla="*/ 2147483646 h 862"/>
              <a:gd name="T2" fmla="*/ 2147483646 w 498"/>
              <a:gd name="T3" fmla="*/ 2147483646 h 862"/>
              <a:gd name="T4" fmla="*/ 2147483646 w 498"/>
              <a:gd name="T5" fmla="*/ 0 h 862"/>
              <a:gd name="T6" fmla="*/ 0 60000 65536"/>
              <a:gd name="T7" fmla="*/ 0 60000 65536"/>
              <a:gd name="T8" fmla="*/ 0 60000 65536"/>
              <a:gd name="T9" fmla="*/ 0 w 498"/>
              <a:gd name="T10" fmla="*/ 0 h 862"/>
              <a:gd name="T11" fmla="*/ 498 w 498"/>
              <a:gd name="T12" fmla="*/ 862 h 862"/>
            </a:gdLst>
            <a:ahLst/>
            <a:cxnLst>
              <a:cxn ang="T6">
                <a:pos x="T0" y="T1"/>
              </a:cxn>
              <a:cxn ang="T7">
                <a:pos x="T2" y="T3"/>
              </a:cxn>
              <a:cxn ang="T8">
                <a:pos x="T4" y="T5"/>
              </a:cxn>
            </a:cxnLst>
            <a:rect l="T9" t="T10" r="T11" b="T12"/>
            <a:pathLst>
              <a:path w="498" h="862">
                <a:moveTo>
                  <a:pt x="0" y="862"/>
                </a:moveTo>
                <a:cubicBezTo>
                  <a:pt x="26" y="684"/>
                  <a:pt x="53" y="507"/>
                  <a:pt x="136" y="363"/>
                </a:cubicBezTo>
                <a:cubicBezTo>
                  <a:pt x="219" y="219"/>
                  <a:pt x="438" y="61"/>
                  <a:pt x="498" y="0"/>
                </a:cubicBezTo>
              </a:path>
            </a:pathLst>
          </a:custGeom>
          <a:noFill/>
          <a:ln w="25400" cap="flat" cmpd="sng">
            <a:solidFill>
              <a:schemeClr val="tx1"/>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0987" name="Text Box 11">
            <a:extLst>
              <a:ext uri="{FF2B5EF4-FFF2-40B4-BE49-F238E27FC236}">
                <a16:creationId xmlns:a16="http://schemas.microsoft.com/office/drawing/2014/main" id="{005AEA2E-72F6-4ED7-A0FF-85927CD33944}"/>
              </a:ext>
            </a:extLst>
          </p:cNvPr>
          <p:cNvSpPr txBox="1">
            <a:spLocks noChangeArrowheads="1"/>
          </p:cNvSpPr>
          <p:nvPr/>
        </p:nvSpPr>
        <p:spPr bwMode="auto">
          <a:xfrm>
            <a:off x="5886450" y="2814638"/>
            <a:ext cx="1008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t>时间片用完</a:t>
            </a:r>
          </a:p>
        </p:txBody>
      </p:sp>
      <p:cxnSp>
        <p:nvCxnSpPr>
          <p:cNvPr id="6" name="直接连接符 5">
            <a:extLst>
              <a:ext uri="{FF2B5EF4-FFF2-40B4-BE49-F238E27FC236}">
                <a16:creationId xmlns:a16="http://schemas.microsoft.com/office/drawing/2014/main" id="{D0903CA3-7117-48FF-8F8E-3394EB8B3D82}"/>
              </a:ext>
            </a:extLst>
          </p:cNvPr>
          <p:cNvCxnSpPr>
            <a:cxnSpLocks noChangeShapeType="1"/>
          </p:cNvCxnSpPr>
          <p:nvPr/>
        </p:nvCxnSpPr>
        <p:spPr bwMode="auto">
          <a:xfrm flipH="1">
            <a:off x="4724400" y="1447800"/>
            <a:ext cx="3836988" cy="5334000"/>
          </a:xfrm>
          <a:prstGeom prst="line">
            <a:avLst/>
          </a:prstGeom>
          <a:noFill/>
          <a:ln w="12700" algn="ctr">
            <a:solidFill>
              <a:srgbClr val="FF0000"/>
            </a:solidFill>
            <a:prstDash val="lgDash"/>
            <a:round/>
            <a:headEnd/>
            <a:tailEnd/>
          </a:ln>
          <a:extLst>
            <a:ext uri="{909E8E84-426E-40DD-AFC4-6F175D3DCCD1}">
              <a14:hiddenFill xmlns:a14="http://schemas.microsoft.com/office/drawing/2010/main">
                <a:noFill/>
              </a14:hiddenFill>
            </a:ext>
          </a:extLst>
        </p:spPr>
      </p:cxnSp>
      <p:sp>
        <p:nvSpPr>
          <p:cNvPr id="37" name="Text Box 11">
            <a:extLst>
              <a:ext uri="{FF2B5EF4-FFF2-40B4-BE49-F238E27FC236}">
                <a16:creationId xmlns:a16="http://schemas.microsoft.com/office/drawing/2014/main" id="{ADCC4481-687B-4128-8B80-07E1588899A6}"/>
              </a:ext>
            </a:extLst>
          </p:cNvPr>
          <p:cNvSpPr txBox="1">
            <a:spLocks noChangeArrowheads="1"/>
          </p:cNvSpPr>
          <p:nvPr/>
        </p:nvSpPr>
        <p:spPr bwMode="auto">
          <a:xfrm>
            <a:off x="7386638" y="1447800"/>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rPr>
              <a:t>内存</a:t>
            </a:r>
          </a:p>
        </p:txBody>
      </p:sp>
      <p:sp>
        <p:nvSpPr>
          <p:cNvPr id="39" name="Text Box 11">
            <a:extLst>
              <a:ext uri="{FF2B5EF4-FFF2-40B4-BE49-F238E27FC236}">
                <a16:creationId xmlns:a16="http://schemas.microsoft.com/office/drawing/2014/main" id="{BB6E4C96-7BB1-4341-B9B0-4C7F937D1BC7}"/>
              </a:ext>
            </a:extLst>
          </p:cNvPr>
          <p:cNvSpPr txBox="1">
            <a:spLocks noChangeArrowheads="1"/>
          </p:cNvSpPr>
          <p:nvPr/>
        </p:nvSpPr>
        <p:spPr bwMode="auto">
          <a:xfrm>
            <a:off x="8293100" y="1817688"/>
            <a:ext cx="877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FF0000"/>
                </a:solidFill>
              </a:rPr>
              <a:t>外存</a:t>
            </a:r>
          </a:p>
        </p:txBody>
      </p:sp>
      <p:cxnSp>
        <p:nvCxnSpPr>
          <p:cNvPr id="13" name="直接连接符 12">
            <a:extLst>
              <a:ext uri="{FF2B5EF4-FFF2-40B4-BE49-F238E27FC236}">
                <a16:creationId xmlns:a16="http://schemas.microsoft.com/office/drawing/2014/main" id="{33E8893F-DB94-412F-B592-C0824312ED93}"/>
              </a:ext>
            </a:extLst>
          </p:cNvPr>
          <p:cNvCxnSpPr>
            <a:cxnSpLocks noChangeShapeType="1"/>
            <a:stCxn id="40963" idx="0"/>
          </p:cNvCxnSpPr>
          <p:nvPr/>
        </p:nvCxnSpPr>
        <p:spPr bwMode="auto">
          <a:xfrm flipH="1" flipV="1">
            <a:off x="6859588" y="1219200"/>
            <a:ext cx="1587" cy="685800"/>
          </a:xfrm>
          <a:prstGeom prst="line">
            <a:avLst/>
          </a:prstGeom>
          <a:noFill/>
          <a:ln w="28575" algn="ctr">
            <a:solidFill>
              <a:srgbClr val="92D050"/>
            </a:solidFill>
            <a:round/>
            <a:headEnd/>
            <a:tailEnd type="triangle" w="med" len="me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44" name="Oval 4">
            <a:extLst>
              <a:ext uri="{FF2B5EF4-FFF2-40B4-BE49-F238E27FC236}">
                <a16:creationId xmlns:a16="http://schemas.microsoft.com/office/drawing/2014/main" id="{5A8C1935-6A05-49DE-BCE0-EB39375AC371}"/>
              </a:ext>
            </a:extLst>
          </p:cNvPr>
          <p:cNvSpPr>
            <a:spLocks noChangeArrowheads="1"/>
          </p:cNvSpPr>
          <p:nvPr/>
        </p:nvSpPr>
        <p:spPr bwMode="auto">
          <a:xfrm>
            <a:off x="6324600" y="533400"/>
            <a:ext cx="1008063" cy="693738"/>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终止</a:t>
            </a:r>
          </a:p>
        </p:txBody>
      </p:sp>
      <p:sp>
        <p:nvSpPr>
          <p:cNvPr id="45" name="Text Box 24">
            <a:extLst>
              <a:ext uri="{FF2B5EF4-FFF2-40B4-BE49-F238E27FC236}">
                <a16:creationId xmlns:a16="http://schemas.microsoft.com/office/drawing/2014/main" id="{0601029F-9457-46E2-A4FC-617EFD444DC7}"/>
              </a:ext>
            </a:extLst>
          </p:cNvPr>
          <p:cNvSpPr txBox="1">
            <a:spLocks noChangeArrowheads="1"/>
          </p:cNvSpPr>
          <p:nvPr/>
        </p:nvSpPr>
        <p:spPr bwMode="auto">
          <a:xfrm>
            <a:off x="6311900" y="1333500"/>
            <a:ext cx="655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B050"/>
                </a:solidFill>
              </a:rPr>
              <a:t>释放</a:t>
            </a:r>
          </a:p>
        </p:txBody>
      </p:sp>
      <p:sp>
        <p:nvSpPr>
          <p:cNvPr id="46" name="Oval 4">
            <a:extLst>
              <a:ext uri="{FF2B5EF4-FFF2-40B4-BE49-F238E27FC236}">
                <a16:creationId xmlns:a16="http://schemas.microsoft.com/office/drawing/2014/main" id="{E6111F99-88A3-4516-9D19-0252B4140962}"/>
              </a:ext>
            </a:extLst>
          </p:cNvPr>
          <p:cNvSpPr>
            <a:spLocks noChangeArrowheads="1"/>
          </p:cNvSpPr>
          <p:nvPr/>
        </p:nvSpPr>
        <p:spPr bwMode="auto">
          <a:xfrm>
            <a:off x="3657600" y="782638"/>
            <a:ext cx="1008063" cy="693737"/>
          </a:xfrm>
          <a:prstGeom prst="ellipse">
            <a:avLst/>
          </a:prstGeom>
          <a:solidFill>
            <a:srgbClr val="92D050"/>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创建</a:t>
            </a:r>
          </a:p>
        </p:txBody>
      </p:sp>
      <p:cxnSp>
        <p:nvCxnSpPr>
          <p:cNvPr id="17" name="直接箭头连接符 16">
            <a:extLst>
              <a:ext uri="{FF2B5EF4-FFF2-40B4-BE49-F238E27FC236}">
                <a16:creationId xmlns:a16="http://schemas.microsoft.com/office/drawing/2014/main" id="{3E1E52E8-6CCF-47C2-8268-337A71A7ED78}"/>
              </a:ext>
            </a:extLst>
          </p:cNvPr>
          <p:cNvCxnSpPr>
            <a:cxnSpLocks noChangeShapeType="1"/>
            <a:stCxn id="46" idx="5"/>
            <a:endCxn id="40965" idx="1"/>
          </p:cNvCxnSpPr>
          <p:nvPr/>
        </p:nvCxnSpPr>
        <p:spPr bwMode="auto">
          <a:xfrm>
            <a:off x="4518025" y="1374775"/>
            <a:ext cx="3381375" cy="2335213"/>
          </a:xfrm>
          <a:prstGeom prst="straightConnector1">
            <a:avLst/>
          </a:prstGeom>
          <a:noFill/>
          <a:ln w="28575" algn="ctr">
            <a:solidFill>
              <a:srgbClr val="92D050"/>
            </a:solidFill>
            <a:prstDash val="sysDash"/>
            <a:round/>
            <a:headEnd/>
            <a:tailEnd type="triangle" w="med" len="med"/>
          </a:ln>
          <a:effectLst>
            <a:prstShdw prst="shdw17" dist="17961" dir="13500000">
              <a:schemeClr val="bg2"/>
            </a:prstShdw>
          </a:effectLst>
          <a:extLst>
            <a:ext uri="{909E8E84-426E-40DD-AFC4-6F175D3DCCD1}">
              <a14:hiddenFill xmlns:a14="http://schemas.microsoft.com/office/drawing/2010/main">
                <a:noFill/>
              </a14:hiddenFill>
            </a:ext>
          </a:extLst>
        </p:spPr>
      </p:cxnSp>
      <p:cxnSp>
        <p:nvCxnSpPr>
          <p:cNvPr id="19" name="直接箭头连接符 18">
            <a:extLst>
              <a:ext uri="{FF2B5EF4-FFF2-40B4-BE49-F238E27FC236}">
                <a16:creationId xmlns:a16="http://schemas.microsoft.com/office/drawing/2014/main" id="{768C44CA-0021-48DE-B12A-B8D80AA658D6}"/>
              </a:ext>
            </a:extLst>
          </p:cNvPr>
          <p:cNvCxnSpPr>
            <a:cxnSpLocks noChangeShapeType="1"/>
          </p:cNvCxnSpPr>
          <p:nvPr/>
        </p:nvCxnSpPr>
        <p:spPr bwMode="auto">
          <a:xfrm>
            <a:off x="4322763" y="1447800"/>
            <a:ext cx="844550" cy="2041525"/>
          </a:xfrm>
          <a:prstGeom prst="straightConnector1">
            <a:avLst/>
          </a:prstGeom>
          <a:noFill/>
          <a:ln w="28575" algn="ctr">
            <a:solidFill>
              <a:srgbClr val="92D050"/>
            </a:solidFill>
            <a:prstDash val="sysDash"/>
            <a:round/>
            <a:headEnd/>
            <a:tailEnd type="triangle" w="med" len="med"/>
          </a:ln>
          <a:effectLst>
            <a:prstShdw prst="shdw17" dist="17961" dir="13500000">
              <a:schemeClr val="bg2"/>
            </a:prstShdw>
          </a:effectLst>
          <a:extLst>
            <a:ext uri="{909E8E84-426E-40DD-AFC4-6F175D3DCCD1}">
              <a14:hiddenFill xmlns:a14="http://schemas.microsoft.com/office/drawing/2010/main">
                <a:noFill/>
              </a14:hiddenFill>
            </a:ext>
          </a:extLst>
        </p:spPr>
      </p:cxnSp>
      <p:sp>
        <p:nvSpPr>
          <p:cNvPr id="52" name="Text Box 24">
            <a:extLst>
              <a:ext uri="{FF2B5EF4-FFF2-40B4-BE49-F238E27FC236}">
                <a16:creationId xmlns:a16="http://schemas.microsoft.com/office/drawing/2014/main" id="{62B3B9CF-49FC-4C65-9D4D-FF2125C07BAC}"/>
              </a:ext>
            </a:extLst>
          </p:cNvPr>
          <p:cNvSpPr txBox="1">
            <a:spLocks noChangeArrowheads="1"/>
          </p:cNvSpPr>
          <p:nvPr/>
        </p:nvSpPr>
        <p:spPr bwMode="auto">
          <a:xfrm>
            <a:off x="4197350" y="1811338"/>
            <a:ext cx="655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B050"/>
                </a:solidFill>
              </a:rPr>
              <a:t>许可</a:t>
            </a:r>
          </a:p>
        </p:txBody>
      </p:sp>
      <p:sp>
        <p:nvSpPr>
          <p:cNvPr id="53" name="Text Box 24">
            <a:extLst>
              <a:ext uri="{FF2B5EF4-FFF2-40B4-BE49-F238E27FC236}">
                <a16:creationId xmlns:a16="http://schemas.microsoft.com/office/drawing/2014/main" id="{A9618DCF-A73F-4195-B956-46AA53D58025}"/>
              </a:ext>
            </a:extLst>
          </p:cNvPr>
          <p:cNvSpPr txBox="1">
            <a:spLocks noChangeArrowheads="1"/>
          </p:cNvSpPr>
          <p:nvPr/>
        </p:nvSpPr>
        <p:spPr bwMode="auto">
          <a:xfrm>
            <a:off x="5005388" y="1497013"/>
            <a:ext cx="657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a:solidFill>
                  <a:srgbClr val="00B050"/>
                </a:solidFill>
              </a:rPr>
              <a:t>许可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9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9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9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9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9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7" grpId="0" animBg="1"/>
      <p:bldP spid="40968" grpId="0" animBg="1"/>
      <p:bldP spid="40969" grpId="0"/>
      <p:bldP spid="40970" grpId="0" animBg="1"/>
      <p:bldP spid="40971" grpId="0"/>
      <p:bldP spid="40972" grpId="0" animBg="1"/>
      <p:bldP spid="40973" grpId="0"/>
      <p:bldP spid="40974" grpId="0" animBg="1"/>
      <p:bldP spid="40975" grpId="0"/>
      <p:bldP spid="40978" grpId="0"/>
      <p:bldP spid="40979" grpId="0" animBg="1"/>
      <p:bldP spid="40981" grpId="0" animBg="1"/>
      <p:bldP spid="40982" grpId="0"/>
      <p:bldP spid="37" grpId="0"/>
      <p:bldP spid="39" grpId="0"/>
      <p:bldP spid="44" grpId="0" animBg="1"/>
      <p:bldP spid="45" grpId="0"/>
      <p:bldP spid="46" grpId="0" animBg="1"/>
      <p:bldP spid="52" grpId="0"/>
      <p:bldP spid="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58ACF4-1353-4F82-B3CF-363716A87A92}"/>
              </a:ext>
            </a:extLst>
          </p:cNvPr>
          <p:cNvSpPr>
            <a:spLocks noGrp="1"/>
          </p:cNvSpPr>
          <p:nvPr>
            <p:ph idx="1"/>
          </p:nvPr>
        </p:nvSpPr>
        <p:spPr/>
        <p:txBody>
          <a:bodyPr/>
          <a:lstStyle/>
          <a:p>
            <a:pPr lvl="1">
              <a:lnSpc>
                <a:spcPct val="150000"/>
              </a:lnSpc>
            </a:pPr>
            <a:r>
              <a:rPr lang="zh-CN" altLang="en-US" sz="3200" dirty="0"/>
              <a:t>静止就绪和就绪状态的区别？</a:t>
            </a:r>
          </a:p>
          <a:p>
            <a:pPr lvl="1">
              <a:lnSpc>
                <a:spcPct val="150000"/>
              </a:lnSpc>
            </a:pPr>
            <a:r>
              <a:rPr lang="zh-CN" altLang="en-US" sz="3200" dirty="0"/>
              <a:t>静止就绪状态是否可以进入执行状态</a:t>
            </a:r>
            <a:r>
              <a:rPr lang="en-US" altLang="zh-CN" sz="3200" dirty="0"/>
              <a:t>?</a:t>
            </a:r>
          </a:p>
          <a:p>
            <a:pPr lvl="1">
              <a:lnSpc>
                <a:spcPct val="150000"/>
              </a:lnSpc>
            </a:pPr>
            <a:r>
              <a:rPr lang="zh-CN" altLang="en-US" sz="3200" dirty="0"/>
              <a:t>静止阻塞状态是否可以进入执行状态</a:t>
            </a:r>
            <a:r>
              <a:rPr lang="en-US" altLang="zh-CN" sz="3200" dirty="0"/>
              <a:t>?</a:t>
            </a:r>
          </a:p>
          <a:p>
            <a:pPr lvl="1">
              <a:lnSpc>
                <a:spcPct val="150000"/>
              </a:lnSpc>
            </a:pPr>
            <a:r>
              <a:rPr lang="zh-CN" altLang="en-US" sz="3200" dirty="0"/>
              <a:t>挂起状态的进程是否可以自我激活？</a:t>
            </a:r>
          </a:p>
          <a:p>
            <a:endParaRPr lang="zh-CN" altLang="en-US" dirty="0"/>
          </a:p>
        </p:txBody>
      </p:sp>
      <p:sp>
        <p:nvSpPr>
          <p:cNvPr id="3" name="标题 2">
            <a:extLst>
              <a:ext uri="{FF2B5EF4-FFF2-40B4-BE49-F238E27FC236}">
                <a16:creationId xmlns:a16="http://schemas.microsoft.com/office/drawing/2014/main" id="{4990F7D5-32C4-431C-B41B-C16CEEAB0767}"/>
              </a:ext>
            </a:extLst>
          </p:cNvPr>
          <p:cNvSpPr>
            <a:spLocks noGrp="1"/>
          </p:cNvSpPr>
          <p:nvPr>
            <p:ph type="title"/>
          </p:nvPr>
        </p:nvSpPr>
        <p:spPr/>
        <p:txBody>
          <a:bodyPr/>
          <a:lstStyle/>
          <a:p>
            <a:r>
              <a:rPr lang="zh-CN" altLang="en-US" dirty="0"/>
              <a:t>挂起状态的思考？</a:t>
            </a:r>
          </a:p>
        </p:txBody>
      </p:sp>
      <p:sp>
        <p:nvSpPr>
          <p:cNvPr id="4" name="文本框 3">
            <a:extLst>
              <a:ext uri="{FF2B5EF4-FFF2-40B4-BE49-F238E27FC236}">
                <a16:creationId xmlns:a16="http://schemas.microsoft.com/office/drawing/2014/main" id="{2EB97452-A328-4C83-BCEE-EFB7CB225298}"/>
              </a:ext>
            </a:extLst>
          </p:cNvPr>
          <p:cNvSpPr txBox="1"/>
          <p:nvPr/>
        </p:nvSpPr>
        <p:spPr>
          <a:xfrm>
            <a:off x="1037617" y="5045413"/>
            <a:ext cx="6854757" cy="1477328"/>
          </a:xfrm>
          <a:prstGeom prst="rect">
            <a:avLst/>
          </a:prstGeom>
          <a:noFill/>
        </p:spPr>
        <p:txBody>
          <a:bodyPr wrap="square" rtlCol="0">
            <a:spAutoFit/>
          </a:bodyPr>
          <a:lstStyle/>
          <a:p>
            <a:pPr marL="228600" indent="-228600">
              <a:buAutoNum type="arabicPeriod"/>
            </a:pPr>
            <a:r>
              <a:rPr lang="zh-CN" altLang="en-US" dirty="0"/>
              <a:t>静止就绪在外存，就绪在内存</a:t>
            </a:r>
            <a:endParaRPr lang="en-US" altLang="zh-CN" dirty="0"/>
          </a:p>
          <a:p>
            <a:pPr marL="228600" indent="-228600">
              <a:buAutoNum type="arabicPeriod"/>
            </a:pPr>
            <a:r>
              <a:rPr lang="zh-CN" altLang="en-US" dirty="0"/>
              <a:t>静止就绪不能进入执行状态，要先进入活动就绪才能进入执行状态</a:t>
            </a:r>
            <a:endParaRPr lang="en-US" altLang="zh-CN" dirty="0"/>
          </a:p>
          <a:p>
            <a:pPr marL="228600" indent="-228600">
              <a:buAutoNum type="arabicPeriod"/>
            </a:pPr>
            <a:r>
              <a:rPr lang="zh-CN" altLang="en-US" dirty="0"/>
              <a:t>静止阻塞状态不能进入执行状态</a:t>
            </a:r>
            <a:endParaRPr lang="en-US" altLang="zh-CN" dirty="0"/>
          </a:p>
          <a:p>
            <a:pPr marL="228600" indent="-228600">
              <a:buAutoNum type="arabicPeriod"/>
            </a:pPr>
            <a:r>
              <a:rPr lang="zh-CN" altLang="en-US" dirty="0"/>
              <a:t>挂起状态不可以自我激活</a:t>
            </a:r>
            <a:r>
              <a:rPr lang="en-US" altLang="zh-CN" dirty="0"/>
              <a:t>(</a:t>
            </a:r>
            <a:r>
              <a:rPr lang="zh-CN" altLang="en-US" dirty="0"/>
              <a:t>挂起可以主动，激活是被动的）</a:t>
            </a:r>
          </a:p>
        </p:txBody>
      </p:sp>
    </p:spTree>
    <p:extLst>
      <p:ext uri="{BB962C8B-B14F-4D97-AF65-F5344CB8AC3E}">
        <p14:creationId xmlns:p14="http://schemas.microsoft.com/office/powerpoint/2010/main" val="2227140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4BBB7F-530C-4AE8-918E-71A81BCD8663}"/>
              </a:ext>
            </a:extLst>
          </p:cNvPr>
          <p:cNvSpPr>
            <a:spLocks noGrp="1"/>
          </p:cNvSpPr>
          <p:nvPr>
            <p:ph idx="1"/>
          </p:nvPr>
        </p:nvSpPr>
        <p:spPr/>
        <p:txBody>
          <a:bodyPr/>
          <a:lstStyle/>
          <a:p>
            <a:r>
              <a:rPr lang="zh-CN" altLang="en-US" dirty="0"/>
              <a:t>可执行程序和进程的区别</a:t>
            </a:r>
            <a:endParaRPr lang="en-US" altLang="zh-CN" dirty="0"/>
          </a:p>
          <a:p>
            <a:pPr marL="0" indent="0">
              <a:buNone/>
            </a:pPr>
            <a:r>
              <a:rPr lang="zh-CN" altLang="en-US" sz="2400" dirty="0"/>
              <a:t>（</a:t>
            </a:r>
            <a:r>
              <a:rPr lang="en-US" altLang="zh-CN" sz="2400" dirty="0"/>
              <a:t>1</a:t>
            </a:r>
            <a:r>
              <a:rPr lang="zh-CN" altLang="en-US" sz="2400" dirty="0"/>
              <a:t>）程序是永存的；进程是暂时的，是程序在数据集上的一次执行，有创建有撤销，存在是暂时的；</a:t>
            </a:r>
            <a:endParaRPr lang="en-US" altLang="zh-CN" sz="2400" dirty="0"/>
          </a:p>
          <a:p>
            <a:pPr marL="0" indent="0">
              <a:buNone/>
            </a:pPr>
            <a:r>
              <a:rPr lang="zh-CN" altLang="en-US" sz="2400" dirty="0"/>
              <a:t>（</a:t>
            </a:r>
            <a:r>
              <a:rPr lang="en-US" altLang="zh-CN" sz="2400" dirty="0"/>
              <a:t>2</a:t>
            </a:r>
            <a:r>
              <a:rPr lang="zh-CN" altLang="en-US" sz="2400" dirty="0"/>
              <a:t>）程序是静态的观念，进程是动态的观念；</a:t>
            </a:r>
            <a:endParaRPr lang="en-US" altLang="zh-CN" sz="2400" dirty="0"/>
          </a:p>
          <a:p>
            <a:pPr marL="0" indent="0">
              <a:buNone/>
            </a:pPr>
            <a:r>
              <a:rPr lang="zh-CN" altLang="en-US" sz="2400" dirty="0"/>
              <a:t>（</a:t>
            </a:r>
            <a:r>
              <a:rPr lang="en-US" altLang="zh-CN" sz="2400" dirty="0"/>
              <a:t>3</a:t>
            </a:r>
            <a:r>
              <a:rPr lang="zh-CN" altLang="en-US" sz="2400" dirty="0"/>
              <a:t>）进程具有并发性，而程序没有；</a:t>
            </a:r>
            <a:endParaRPr lang="en-US" altLang="zh-CN" sz="2400" dirty="0"/>
          </a:p>
          <a:p>
            <a:pPr marL="0" indent="0">
              <a:buNone/>
            </a:pPr>
            <a:r>
              <a:rPr lang="zh-CN" altLang="en-US" sz="2400" dirty="0"/>
              <a:t>（</a:t>
            </a:r>
            <a:r>
              <a:rPr lang="en-US" altLang="zh-CN" sz="2400" dirty="0"/>
              <a:t>4</a:t>
            </a:r>
            <a:r>
              <a:rPr lang="zh-CN" altLang="en-US" sz="2400" dirty="0"/>
              <a:t>）进程是竞争计算机资源的基本单位，程序不是。</a:t>
            </a:r>
            <a:endParaRPr lang="en-US" altLang="zh-CN" sz="2400" dirty="0"/>
          </a:p>
          <a:p>
            <a:pPr marL="0" indent="0">
              <a:buNone/>
            </a:pPr>
            <a:r>
              <a:rPr lang="zh-CN" altLang="en-US" sz="2400" dirty="0"/>
              <a:t>（</a:t>
            </a:r>
            <a:r>
              <a:rPr lang="en-US" altLang="zh-CN" sz="2400" dirty="0"/>
              <a:t>5</a:t>
            </a:r>
            <a:r>
              <a:rPr lang="zh-CN" altLang="en-US" sz="2400" dirty="0"/>
              <a:t>）进程和程序不是一一对应的：</a:t>
            </a:r>
            <a:endParaRPr lang="en-US" altLang="zh-CN" sz="2400" dirty="0"/>
          </a:p>
          <a:p>
            <a:pPr marL="205740" lvl="1" indent="0">
              <a:buNone/>
            </a:pPr>
            <a:r>
              <a:rPr lang="zh-CN" altLang="en-US" dirty="0"/>
              <a:t>一个程序可对应多个进程即多个进程可执行同一程序；</a:t>
            </a:r>
            <a:endParaRPr lang="en-US" altLang="zh-CN" dirty="0"/>
          </a:p>
          <a:p>
            <a:pPr marL="205740" lvl="1" indent="0">
              <a:buNone/>
            </a:pPr>
            <a:r>
              <a:rPr lang="zh-CN" altLang="en-US" dirty="0"/>
              <a:t>一个进程可以执行一个或几个程序。</a:t>
            </a:r>
          </a:p>
          <a:p>
            <a:endParaRPr lang="zh-CN" altLang="en-US" dirty="0"/>
          </a:p>
        </p:txBody>
      </p:sp>
      <p:sp>
        <p:nvSpPr>
          <p:cNvPr id="3" name="标题 2">
            <a:extLst>
              <a:ext uri="{FF2B5EF4-FFF2-40B4-BE49-F238E27FC236}">
                <a16:creationId xmlns:a16="http://schemas.microsoft.com/office/drawing/2014/main" id="{C0A1167C-8760-4BC7-A541-4C36B19EA75F}"/>
              </a:ext>
            </a:extLst>
          </p:cNvPr>
          <p:cNvSpPr>
            <a:spLocks noGrp="1"/>
          </p:cNvSpPr>
          <p:nvPr>
            <p:ph type="title"/>
          </p:nvPr>
        </p:nvSpPr>
        <p:spPr/>
        <p:txBody>
          <a:bodyPr/>
          <a:lstStyle/>
          <a:p>
            <a:r>
              <a:rPr lang="zh-CN" altLang="en-US" dirty="0"/>
              <a:t>小结</a:t>
            </a:r>
          </a:p>
        </p:txBody>
      </p:sp>
    </p:spTree>
    <p:extLst>
      <p:ext uri="{BB962C8B-B14F-4D97-AF65-F5344CB8AC3E}">
        <p14:creationId xmlns:p14="http://schemas.microsoft.com/office/powerpoint/2010/main" val="1317625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990F7D5-32C4-431C-B41B-C16CEEAB0767}"/>
              </a:ext>
            </a:extLst>
          </p:cNvPr>
          <p:cNvSpPr>
            <a:spLocks noGrp="1"/>
          </p:cNvSpPr>
          <p:nvPr>
            <p:ph type="title"/>
          </p:nvPr>
        </p:nvSpPr>
        <p:spPr/>
        <p:txBody>
          <a:bodyPr/>
          <a:lstStyle/>
          <a:p>
            <a:r>
              <a:rPr lang="en-US" altLang="zh-CN" sz="1600" dirty="0"/>
              <a:t> </a:t>
            </a:r>
            <a:r>
              <a:rPr lang="en-US" altLang="zh-CN" dirty="0"/>
              <a:t>2.2.4 </a:t>
            </a:r>
            <a:r>
              <a:rPr lang="zh-CN" altLang="en-US" dirty="0"/>
              <a:t>进程管理中的数据结构</a:t>
            </a:r>
          </a:p>
        </p:txBody>
      </p:sp>
      <p:sp>
        <p:nvSpPr>
          <p:cNvPr id="4" name="TextBox 2">
            <a:extLst>
              <a:ext uri="{FF2B5EF4-FFF2-40B4-BE49-F238E27FC236}">
                <a16:creationId xmlns:a16="http://schemas.microsoft.com/office/drawing/2014/main" id="{79DCF3D0-254D-4A87-B014-EC1A569B1F4E}"/>
              </a:ext>
            </a:extLst>
          </p:cNvPr>
          <p:cNvSpPr txBox="1">
            <a:spLocks noChangeArrowheads="1"/>
          </p:cNvSpPr>
          <p:nvPr/>
        </p:nvSpPr>
        <p:spPr bwMode="auto">
          <a:xfrm>
            <a:off x="604838" y="1532260"/>
            <a:ext cx="83581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FF0000"/>
                </a:solidFill>
                <a:latin typeface="Tahoma" panose="020B0604030504040204" pitchFamily="34" charset="0"/>
              </a:rPr>
              <a:t>操作系统控制表的结构：</a:t>
            </a:r>
            <a:r>
              <a:rPr kumimoji="1" lang="zh-CN" altLang="en-US" sz="2400" b="1">
                <a:latin typeface="Tahoma" panose="020B0604030504040204" pitchFamily="34" charset="0"/>
              </a:rPr>
              <a:t>操作系统维护的基本信息可以分为四类：存储器、设备、文件和进程，关系如下图：</a:t>
            </a:r>
          </a:p>
        </p:txBody>
      </p:sp>
      <p:graphicFrame>
        <p:nvGraphicFramePr>
          <p:cNvPr id="5" name="Table 3">
            <a:extLst>
              <a:ext uri="{FF2B5EF4-FFF2-40B4-BE49-F238E27FC236}">
                <a16:creationId xmlns:a16="http://schemas.microsoft.com/office/drawing/2014/main" id="{E92C8B7C-8883-429D-B1EE-3769A897079F}"/>
              </a:ext>
            </a:extLst>
          </p:cNvPr>
          <p:cNvGraphicFramePr>
            <a:graphicFrameLocks noGrp="1"/>
          </p:cNvGraphicFramePr>
          <p:nvPr>
            <p:extLst>
              <p:ext uri="{D42A27DB-BD31-4B8C-83A1-F6EECF244321}">
                <p14:modId xmlns:p14="http://schemas.microsoft.com/office/powerpoint/2010/main" val="3737635519"/>
              </p:ext>
            </p:extLst>
          </p:nvPr>
        </p:nvGraphicFramePr>
        <p:xfrm>
          <a:off x="1403350" y="3495998"/>
          <a:ext cx="1143000" cy="1482726"/>
        </p:xfrm>
        <a:graphic>
          <a:graphicData uri="http://schemas.openxmlformats.org/drawingml/2006/table">
            <a:tbl>
              <a:tblPr/>
              <a:tblGrid>
                <a:gridCol w="1143000">
                  <a:extLst>
                    <a:ext uri="{9D8B030D-6E8A-4147-A177-3AD203B41FA5}">
                      <a16:colId xmlns:a16="http://schemas.microsoft.com/office/drawing/2014/main" val="20000"/>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Tahoma" pitchFamily="34" charset="0"/>
                          <a:ea typeface="宋体" pitchFamily="2" charset="-122"/>
                        </a:rPr>
                        <a:t>存储器</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Tahoma" pitchFamily="34" charset="0"/>
                          <a:ea typeface="宋体" pitchFamily="2" charset="-122"/>
                        </a:rPr>
                        <a:t>设备</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Tahoma" pitchFamily="34" charset="0"/>
                          <a:ea typeface="宋体" pitchFamily="2" charset="-122"/>
                        </a:rPr>
                        <a:t>文件</a:t>
                      </a:r>
                      <a:endParaRPr kumimoji="0" lang="zh-CN" altLang="en-US" sz="18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Tahoma" pitchFamily="34" charset="0"/>
                          <a:ea typeface="宋体" pitchFamily="2" charset="-122"/>
                        </a:rPr>
                        <a:t>进程</a:t>
                      </a:r>
                      <a:endParaRPr kumimoji="0" lang="zh-CN" altLang="en-US"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
        <p:nvSpPr>
          <p:cNvPr id="6" name="Rectangle 4">
            <a:extLst>
              <a:ext uri="{FF2B5EF4-FFF2-40B4-BE49-F238E27FC236}">
                <a16:creationId xmlns:a16="http://schemas.microsoft.com/office/drawing/2014/main" id="{D160F69E-A076-4134-AAB3-AFB8CC962464}"/>
              </a:ext>
            </a:extLst>
          </p:cNvPr>
          <p:cNvSpPr/>
          <p:nvPr/>
        </p:nvSpPr>
        <p:spPr bwMode="auto">
          <a:xfrm>
            <a:off x="3635375" y="3565848"/>
            <a:ext cx="1081088" cy="357187"/>
          </a:xfrm>
          <a:prstGeom prst="rect">
            <a:avLst/>
          </a:prstGeom>
          <a:solidFill>
            <a:srgbClr val="FFCC99"/>
          </a:solidFill>
          <a:ln>
            <a:headEnd type="triangle" w="med" len="med"/>
            <a:tailEnd type="none" w="med" len="med"/>
          </a:ln>
        </p:spPr>
        <p:style>
          <a:lnRef idx="1">
            <a:schemeClr val="dk1"/>
          </a:lnRef>
          <a:fillRef idx="2">
            <a:schemeClr val="dk1"/>
          </a:fillRef>
          <a:effectRef idx="1">
            <a:schemeClr val="dk1"/>
          </a:effectRef>
          <a:fontRef idx="minor">
            <a:schemeClr val="dk1"/>
          </a:fontRef>
        </p:style>
        <p:txBody>
          <a:bodyPr/>
          <a:lstStyle/>
          <a:p>
            <a:pPr eaLnBrk="1" hangingPunct="1">
              <a:defRPr/>
            </a:pPr>
            <a:r>
              <a:rPr lang="en-US" altLang="zh-CN" sz="2000" b="1" dirty="0">
                <a:solidFill>
                  <a:schemeClr val="tx1"/>
                </a:solidFill>
              </a:rPr>
              <a:t>I/O</a:t>
            </a:r>
            <a:r>
              <a:rPr lang="zh-CN" altLang="en-US" sz="2000" b="1" dirty="0">
                <a:solidFill>
                  <a:schemeClr val="tx1"/>
                </a:solidFill>
              </a:rPr>
              <a:t>表</a:t>
            </a:r>
          </a:p>
        </p:txBody>
      </p:sp>
      <p:sp>
        <p:nvSpPr>
          <p:cNvPr id="7" name="Rectangle 5">
            <a:extLst>
              <a:ext uri="{FF2B5EF4-FFF2-40B4-BE49-F238E27FC236}">
                <a16:creationId xmlns:a16="http://schemas.microsoft.com/office/drawing/2014/main" id="{5649B637-0204-4472-8CBE-142E5501ADBC}"/>
              </a:ext>
            </a:extLst>
          </p:cNvPr>
          <p:cNvSpPr/>
          <p:nvPr/>
        </p:nvSpPr>
        <p:spPr bwMode="auto">
          <a:xfrm>
            <a:off x="3635375" y="2994348"/>
            <a:ext cx="1081088" cy="357187"/>
          </a:xfrm>
          <a:prstGeom prst="rect">
            <a:avLst/>
          </a:prstGeom>
          <a:ln>
            <a:headEnd type="triangl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eaLnBrk="1" hangingPunct="1">
              <a:defRPr/>
            </a:pPr>
            <a:r>
              <a:rPr lang="zh-CN" altLang="en-US" sz="2000" b="1" dirty="0">
                <a:solidFill>
                  <a:schemeClr val="tx1"/>
                </a:solidFill>
              </a:rPr>
              <a:t>内存表</a:t>
            </a:r>
          </a:p>
        </p:txBody>
      </p:sp>
      <p:sp>
        <p:nvSpPr>
          <p:cNvPr id="8" name="Rectangle 6">
            <a:extLst>
              <a:ext uri="{FF2B5EF4-FFF2-40B4-BE49-F238E27FC236}">
                <a16:creationId xmlns:a16="http://schemas.microsoft.com/office/drawing/2014/main" id="{42844578-50D4-45DF-9EB6-B669E0040861}"/>
              </a:ext>
            </a:extLst>
          </p:cNvPr>
          <p:cNvSpPr/>
          <p:nvPr/>
        </p:nvSpPr>
        <p:spPr bwMode="auto">
          <a:xfrm>
            <a:off x="3708400" y="4065910"/>
            <a:ext cx="1079500" cy="357188"/>
          </a:xfrm>
          <a:prstGeom prst="rect">
            <a:avLst/>
          </a:prstGeom>
          <a:ln>
            <a:headEnd type="triangl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zh-CN" altLang="en-US" sz="2000" b="1" dirty="0">
                <a:solidFill>
                  <a:schemeClr val="tx1"/>
                </a:solidFill>
              </a:rPr>
              <a:t>文件表</a:t>
            </a:r>
          </a:p>
        </p:txBody>
      </p:sp>
      <p:graphicFrame>
        <p:nvGraphicFramePr>
          <p:cNvPr id="9" name="Table 7">
            <a:extLst>
              <a:ext uri="{FF2B5EF4-FFF2-40B4-BE49-F238E27FC236}">
                <a16:creationId xmlns:a16="http://schemas.microsoft.com/office/drawing/2014/main" id="{D85E1FC6-E122-4E9B-BE35-33E317FF3DD8}"/>
              </a:ext>
            </a:extLst>
          </p:cNvPr>
          <p:cNvGraphicFramePr>
            <a:graphicFrameLocks noGrp="1"/>
          </p:cNvGraphicFramePr>
          <p:nvPr>
            <p:extLst>
              <p:ext uri="{D42A27DB-BD31-4B8C-83A1-F6EECF244321}">
                <p14:modId xmlns:p14="http://schemas.microsoft.com/office/powerpoint/2010/main" val="3376387257"/>
              </p:ext>
            </p:extLst>
          </p:nvPr>
        </p:nvGraphicFramePr>
        <p:xfrm>
          <a:off x="3714750" y="4940623"/>
          <a:ext cx="1071563" cy="1482724"/>
        </p:xfrm>
        <a:graphic>
          <a:graphicData uri="http://schemas.openxmlformats.org/drawingml/2006/table">
            <a:tbl>
              <a:tblPr firstRow="1" bandRow="1">
                <a:tableStyleId>{00A15C55-8517-42AA-B614-E9B94910E393}</a:tableStyleId>
              </a:tblPr>
              <a:tblGrid>
                <a:gridCol w="1071563">
                  <a:extLst>
                    <a:ext uri="{9D8B030D-6E8A-4147-A177-3AD203B41FA5}">
                      <a16:colId xmlns:a16="http://schemas.microsoft.com/office/drawing/2014/main" val="20000"/>
                    </a:ext>
                  </a:extLst>
                </a:gridCol>
              </a:tblGrid>
              <a:tr h="370681">
                <a:tc>
                  <a:txBody>
                    <a:bodyPr/>
                    <a:lstStyle/>
                    <a:p>
                      <a:pPr algn="ctr"/>
                      <a:r>
                        <a:rPr lang="zh-CN" altLang="en-US" sz="1800" b="1" dirty="0"/>
                        <a:t>进程</a:t>
                      </a:r>
                      <a:r>
                        <a:rPr lang="en-US" altLang="zh-CN" sz="1800" b="1" dirty="0"/>
                        <a:t>1</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0"/>
                  </a:ext>
                </a:extLst>
              </a:tr>
              <a:tr h="370681">
                <a:tc>
                  <a:txBody>
                    <a:bodyPr/>
                    <a:lstStyle/>
                    <a:p>
                      <a:pPr algn="ctr"/>
                      <a:r>
                        <a:rPr lang="zh-CN" altLang="en-US" sz="1800" b="1" dirty="0"/>
                        <a:t>进程</a:t>
                      </a:r>
                      <a:r>
                        <a:rPr lang="en-US" altLang="zh-CN" sz="1800" b="1" dirty="0"/>
                        <a:t>2</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1"/>
                  </a:ext>
                </a:extLst>
              </a:tr>
              <a:tr h="370681">
                <a:tc>
                  <a:txBody>
                    <a:bodyPr/>
                    <a:lstStyle/>
                    <a:p>
                      <a:pPr algn="ctr"/>
                      <a:r>
                        <a:rPr lang="en-US" altLang="zh-CN" sz="1800" b="1" dirty="0"/>
                        <a:t>…</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2"/>
                  </a:ext>
                </a:extLst>
              </a:tr>
              <a:tr h="370681">
                <a:tc>
                  <a:txBody>
                    <a:bodyPr/>
                    <a:lstStyle/>
                    <a:p>
                      <a:pPr algn="ctr"/>
                      <a:r>
                        <a:rPr lang="zh-CN" altLang="en-US" sz="1800" b="1" dirty="0"/>
                        <a:t>进程</a:t>
                      </a:r>
                      <a:r>
                        <a:rPr lang="en-US" altLang="zh-CN" sz="1800" b="1" dirty="0"/>
                        <a:t>n</a:t>
                      </a:r>
                      <a:endParaRPr lang="zh-CN" altLang="en-US" sz="1800" b="1" dirty="0">
                        <a:solidFill>
                          <a:schemeClr val="tx1"/>
                        </a:solidFill>
                      </a:endParaRPr>
                    </a:p>
                  </a:txBody>
                  <a:tcPr marL="91439" marR="91439" marT="45700" marB="45700"/>
                </a:tc>
                <a:extLst>
                  <a:ext uri="{0D108BD9-81ED-4DB2-BD59-A6C34878D82A}">
                    <a16:rowId xmlns:a16="http://schemas.microsoft.com/office/drawing/2014/main" val="10003"/>
                  </a:ext>
                </a:extLst>
              </a:tr>
            </a:tbl>
          </a:graphicData>
        </a:graphic>
      </p:graphicFrame>
      <p:sp>
        <p:nvSpPr>
          <p:cNvPr id="10" name="TextBox 8">
            <a:extLst>
              <a:ext uri="{FF2B5EF4-FFF2-40B4-BE49-F238E27FC236}">
                <a16:creationId xmlns:a16="http://schemas.microsoft.com/office/drawing/2014/main" id="{1EBB7FCA-8729-485A-B8D2-B726B1F41283}"/>
              </a:ext>
            </a:extLst>
          </p:cNvPr>
          <p:cNvSpPr txBox="1">
            <a:spLocks noChangeArrowheads="1"/>
          </p:cNvSpPr>
          <p:nvPr/>
        </p:nvSpPr>
        <p:spPr bwMode="auto">
          <a:xfrm>
            <a:off x="6429375" y="2978473"/>
            <a:ext cx="963613" cy="10160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ahoma" panose="020B0604030504040204" pitchFamily="34" charset="0"/>
              </a:rPr>
              <a:t>进程</a:t>
            </a:r>
            <a:r>
              <a:rPr kumimoji="1" lang="en-US" altLang="zh-CN" sz="2000" b="1">
                <a:latin typeface="Tahoma" panose="020B0604030504040204" pitchFamily="34" charset="0"/>
              </a:rPr>
              <a:t>1</a:t>
            </a:r>
          </a:p>
          <a:p>
            <a:pPr eaLnBrk="1" hangingPunct="1">
              <a:spcBef>
                <a:spcPct val="0"/>
              </a:spcBef>
              <a:buClrTx/>
              <a:buSzTx/>
              <a:buFontTx/>
              <a:buNone/>
            </a:pPr>
            <a:endParaRPr kumimoji="1" lang="en-US" altLang="zh-CN" sz="2000" b="1">
              <a:latin typeface="Tahoma" panose="020B0604030504040204" pitchFamily="34" charset="0"/>
            </a:endParaRPr>
          </a:p>
          <a:p>
            <a:pPr eaLnBrk="1" hangingPunct="1">
              <a:spcBef>
                <a:spcPct val="0"/>
              </a:spcBef>
              <a:buClrTx/>
              <a:buSzTx/>
              <a:buFontTx/>
              <a:buNone/>
            </a:pPr>
            <a:endParaRPr kumimoji="1" lang="zh-CN" altLang="en-US" sz="2000" b="1">
              <a:latin typeface="Tahoma" panose="020B0604030504040204" pitchFamily="34" charset="0"/>
            </a:endParaRPr>
          </a:p>
        </p:txBody>
      </p:sp>
      <p:sp>
        <p:nvSpPr>
          <p:cNvPr id="11" name="TextBox 9">
            <a:extLst>
              <a:ext uri="{FF2B5EF4-FFF2-40B4-BE49-F238E27FC236}">
                <a16:creationId xmlns:a16="http://schemas.microsoft.com/office/drawing/2014/main" id="{C7A49B01-E4AE-496F-926C-7048BFE75DC8}"/>
              </a:ext>
            </a:extLst>
          </p:cNvPr>
          <p:cNvSpPr txBox="1">
            <a:spLocks noChangeArrowheads="1"/>
          </p:cNvSpPr>
          <p:nvPr/>
        </p:nvSpPr>
        <p:spPr bwMode="auto">
          <a:xfrm>
            <a:off x="6500813" y="5193035"/>
            <a:ext cx="963612" cy="10160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ahoma" panose="020B0604030504040204" pitchFamily="34" charset="0"/>
              </a:rPr>
              <a:t>进程</a:t>
            </a:r>
            <a:r>
              <a:rPr kumimoji="1" lang="en-US" altLang="zh-CN" sz="2000" b="1">
                <a:latin typeface="Tahoma" panose="020B0604030504040204" pitchFamily="34" charset="0"/>
              </a:rPr>
              <a:t>n</a:t>
            </a:r>
          </a:p>
          <a:p>
            <a:pPr eaLnBrk="1" hangingPunct="1">
              <a:spcBef>
                <a:spcPct val="0"/>
              </a:spcBef>
              <a:buClrTx/>
              <a:buSzTx/>
              <a:buFontTx/>
              <a:buNone/>
            </a:pPr>
            <a:endParaRPr kumimoji="1" lang="en-US" altLang="zh-CN" sz="2000" b="1">
              <a:latin typeface="Tahoma" panose="020B0604030504040204" pitchFamily="34" charset="0"/>
            </a:endParaRPr>
          </a:p>
          <a:p>
            <a:pPr eaLnBrk="1" hangingPunct="1">
              <a:spcBef>
                <a:spcPct val="0"/>
              </a:spcBef>
              <a:buClrTx/>
              <a:buSzTx/>
              <a:buFontTx/>
              <a:buNone/>
            </a:pPr>
            <a:endParaRPr kumimoji="1" lang="zh-CN" altLang="en-US" sz="2000" b="1">
              <a:latin typeface="Tahoma" panose="020B0604030504040204" pitchFamily="34" charset="0"/>
            </a:endParaRPr>
          </a:p>
        </p:txBody>
      </p:sp>
      <p:grpSp>
        <p:nvGrpSpPr>
          <p:cNvPr id="12" name="Group 17">
            <a:extLst>
              <a:ext uri="{FF2B5EF4-FFF2-40B4-BE49-F238E27FC236}">
                <a16:creationId xmlns:a16="http://schemas.microsoft.com/office/drawing/2014/main" id="{74F6E416-77A0-4457-8CB4-1E1E8A1B13F2}"/>
              </a:ext>
            </a:extLst>
          </p:cNvPr>
          <p:cNvGrpSpPr>
            <a:grpSpLocks/>
          </p:cNvGrpSpPr>
          <p:nvPr/>
        </p:nvGrpSpPr>
        <p:grpSpPr bwMode="auto">
          <a:xfrm>
            <a:off x="4786313" y="3065785"/>
            <a:ext cx="1643062" cy="2000250"/>
            <a:chOff x="4786314" y="3286124"/>
            <a:chExt cx="1643074" cy="2000264"/>
          </a:xfrm>
        </p:grpSpPr>
        <p:cxnSp>
          <p:nvCxnSpPr>
            <p:cNvPr id="13" name="Straight Connector 11">
              <a:extLst>
                <a:ext uri="{FF2B5EF4-FFF2-40B4-BE49-F238E27FC236}">
                  <a16:creationId xmlns:a16="http://schemas.microsoft.com/office/drawing/2014/main" id="{4B17BA7F-C17E-472F-B42E-FF345715F90A}"/>
                </a:ext>
              </a:extLst>
            </p:cNvPr>
            <p:cNvCxnSpPr>
              <a:cxnSpLocks noChangeShapeType="1"/>
            </p:cNvCxnSpPr>
            <p:nvPr/>
          </p:nvCxnSpPr>
          <p:spPr bwMode="auto">
            <a:xfrm>
              <a:off x="4786314" y="5286388"/>
              <a:ext cx="500066"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4" name="Straight Connector 13">
              <a:extLst>
                <a:ext uri="{FF2B5EF4-FFF2-40B4-BE49-F238E27FC236}">
                  <a16:creationId xmlns:a16="http://schemas.microsoft.com/office/drawing/2014/main" id="{A1C5D635-0951-4D4D-AD4E-750BB5B55178}"/>
                </a:ext>
              </a:extLst>
            </p:cNvPr>
            <p:cNvCxnSpPr>
              <a:cxnSpLocks noChangeShapeType="1"/>
            </p:cNvCxnSpPr>
            <p:nvPr/>
          </p:nvCxnSpPr>
          <p:spPr bwMode="auto">
            <a:xfrm rot="5400000" flipH="1" flipV="1">
              <a:off x="4286248" y="4286256"/>
              <a:ext cx="2000264"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5" name="Straight Arrow Connector 16">
              <a:extLst>
                <a:ext uri="{FF2B5EF4-FFF2-40B4-BE49-F238E27FC236}">
                  <a16:creationId xmlns:a16="http://schemas.microsoft.com/office/drawing/2014/main" id="{A8C402AF-8A4D-44B4-B1CB-96879E779C3E}"/>
                </a:ext>
              </a:extLst>
            </p:cNvPr>
            <p:cNvCxnSpPr>
              <a:cxnSpLocks noChangeShapeType="1"/>
            </p:cNvCxnSpPr>
            <p:nvPr/>
          </p:nvCxnSpPr>
          <p:spPr bwMode="auto">
            <a:xfrm>
              <a:off x="5286380" y="3286124"/>
              <a:ext cx="1143008" cy="1588"/>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grpSp>
      <p:grpSp>
        <p:nvGrpSpPr>
          <p:cNvPr id="16" name="Group 25">
            <a:extLst>
              <a:ext uri="{FF2B5EF4-FFF2-40B4-BE49-F238E27FC236}">
                <a16:creationId xmlns:a16="http://schemas.microsoft.com/office/drawing/2014/main" id="{70209BD9-7959-4D01-9C08-28279D9B5679}"/>
              </a:ext>
            </a:extLst>
          </p:cNvPr>
          <p:cNvGrpSpPr>
            <a:grpSpLocks/>
          </p:cNvGrpSpPr>
          <p:nvPr/>
        </p:nvGrpSpPr>
        <p:grpSpPr bwMode="auto">
          <a:xfrm>
            <a:off x="4786313" y="5280348"/>
            <a:ext cx="1643062" cy="930275"/>
            <a:chOff x="4786314" y="5500702"/>
            <a:chExt cx="1643074" cy="930282"/>
          </a:xfrm>
        </p:grpSpPr>
        <p:cxnSp>
          <p:nvCxnSpPr>
            <p:cNvPr id="17" name="Straight Arrow Connector 19">
              <a:extLst>
                <a:ext uri="{FF2B5EF4-FFF2-40B4-BE49-F238E27FC236}">
                  <a16:creationId xmlns:a16="http://schemas.microsoft.com/office/drawing/2014/main" id="{FEB41F98-5922-4FBA-9254-A93EB07171B8}"/>
                </a:ext>
              </a:extLst>
            </p:cNvPr>
            <p:cNvCxnSpPr>
              <a:cxnSpLocks noChangeShapeType="1"/>
            </p:cNvCxnSpPr>
            <p:nvPr/>
          </p:nvCxnSpPr>
          <p:spPr bwMode="auto">
            <a:xfrm>
              <a:off x="4786314" y="6429396"/>
              <a:ext cx="1000132" cy="1588"/>
            </a:xfrm>
            <a:prstGeom prst="straightConnector1">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8" name="Straight Connector 21">
              <a:extLst>
                <a:ext uri="{FF2B5EF4-FFF2-40B4-BE49-F238E27FC236}">
                  <a16:creationId xmlns:a16="http://schemas.microsoft.com/office/drawing/2014/main" id="{B4CDE9A2-7647-47A5-83E4-E1AA18CDD91C}"/>
                </a:ext>
              </a:extLst>
            </p:cNvPr>
            <p:cNvCxnSpPr>
              <a:cxnSpLocks noChangeShapeType="1"/>
            </p:cNvCxnSpPr>
            <p:nvPr/>
          </p:nvCxnSpPr>
          <p:spPr bwMode="auto">
            <a:xfrm rot="5400000" flipH="1" flipV="1">
              <a:off x="5322099" y="5965049"/>
              <a:ext cx="928694"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19" name="Straight Arrow Connector 23">
              <a:extLst>
                <a:ext uri="{FF2B5EF4-FFF2-40B4-BE49-F238E27FC236}">
                  <a16:creationId xmlns:a16="http://schemas.microsoft.com/office/drawing/2014/main" id="{A8EDA324-C347-4562-8483-6546ED0CBD07}"/>
                </a:ext>
              </a:extLst>
            </p:cNvPr>
            <p:cNvCxnSpPr>
              <a:cxnSpLocks noChangeShapeType="1"/>
            </p:cNvCxnSpPr>
            <p:nvPr/>
          </p:nvCxnSpPr>
          <p:spPr bwMode="auto">
            <a:xfrm>
              <a:off x="5786446" y="5500702"/>
              <a:ext cx="642942" cy="1588"/>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20" name="Straight Arrow Connector 27">
            <a:extLst>
              <a:ext uri="{FF2B5EF4-FFF2-40B4-BE49-F238E27FC236}">
                <a16:creationId xmlns:a16="http://schemas.microsoft.com/office/drawing/2014/main" id="{768F6100-B9AD-485E-BF38-F73E41FB2D48}"/>
              </a:ext>
            </a:extLst>
          </p:cNvPr>
          <p:cNvCxnSpPr>
            <a:cxnSpLocks noChangeShapeType="1"/>
            <a:endCxn id="7" idx="1"/>
          </p:cNvCxnSpPr>
          <p:nvPr/>
        </p:nvCxnSpPr>
        <p:spPr bwMode="auto">
          <a:xfrm flipV="1">
            <a:off x="2492375" y="3173735"/>
            <a:ext cx="1143000" cy="4651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9">
            <a:extLst>
              <a:ext uri="{FF2B5EF4-FFF2-40B4-BE49-F238E27FC236}">
                <a16:creationId xmlns:a16="http://schemas.microsoft.com/office/drawing/2014/main" id="{4B565BCE-8A93-4571-BC85-97D212E5636D}"/>
              </a:ext>
            </a:extLst>
          </p:cNvPr>
          <p:cNvCxnSpPr>
            <a:cxnSpLocks noChangeShapeType="1"/>
            <a:endCxn id="6" idx="1"/>
          </p:cNvCxnSpPr>
          <p:nvPr/>
        </p:nvCxnSpPr>
        <p:spPr bwMode="auto">
          <a:xfrm flipV="1">
            <a:off x="2492375" y="3745235"/>
            <a:ext cx="1143000" cy="3206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2" name="Straight Arrow Connector 31">
            <a:extLst>
              <a:ext uri="{FF2B5EF4-FFF2-40B4-BE49-F238E27FC236}">
                <a16:creationId xmlns:a16="http://schemas.microsoft.com/office/drawing/2014/main" id="{8CD4BC75-2C53-44EF-BA23-6F06AEBCDFA3}"/>
              </a:ext>
            </a:extLst>
          </p:cNvPr>
          <p:cNvCxnSpPr>
            <a:cxnSpLocks noChangeShapeType="1"/>
            <a:endCxn id="8" idx="1"/>
          </p:cNvCxnSpPr>
          <p:nvPr/>
        </p:nvCxnSpPr>
        <p:spPr bwMode="auto">
          <a:xfrm flipV="1">
            <a:off x="2565400" y="4245298"/>
            <a:ext cx="1143000" cy="17780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33">
            <a:extLst>
              <a:ext uri="{FF2B5EF4-FFF2-40B4-BE49-F238E27FC236}">
                <a16:creationId xmlns:a16="http://schemas.microsoft.com/office/drawing/2014/main" id="{7C8F1EE5-0E73-4D54-9AB8-D0F3DE029678}"/>
              </a:ext>
            </a:extLst>
          </p:cNvPr>
          <p:cNvCxnSpPr>
            <a:cxnSpLocks noChangeShapeType="1"/>
          </p:cNvCxnSpPr>
          <p:nvPr/>
        </p:nvCxnSpPr>
        <p:spPr bwMode="auto">
          <a:xfrm>
            <a:off x="2428875" y="4780285"/>
            <a:ext cx="1285875" cy="214313"/>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24" name="Group 38">
            <a:extLst>
              <a:ext uri="{FF2B5EF4-FFF2-40B4-BE49-F238E27FC236}">
                <a16:creationId xmlns:a16="http://schemas.microsoft.com/office/drawing/2014/main" id="{A2E779ED-A47D-4E7B-AE5A-927F6BCF6F73}"/>
              </a:ext>
            </a:extLst>
          </p:cNvPr>
          <p:cNvGrpSpPr>
            <a:grpSpLocks/>
          </p:cNvGrpSpPr>
          <p:nvPr/>
        </p:nvGrpSpPr>
        <p:grpSpPr bwMode="auto">
          <a:xfrm>
            <a:off x="7429500" y="3494410"/>
            <a:ext cx="992188" cy="1857375"/>
            <a:chOff x="7429520" y="3714752"/>
            <a:chExt cx="992509" cy="1857388"/>
          </a:xfrm>
        </p:grpSpPr>
        <p:sp>
          <p:nvSpPr>
            <p:cNvPr id="25" name="TextBox 34">
              <a:extLst>
                <a:ext uri="{FF2B5EF4-FFF2-40B4-BE49-F238E27FC236}">
                  <a16:creationId xmlns:a16="http://schemas.microsoft.com/office/drawing/2014/main" id="{1736509F-5033-45CC-8114-8317858E6EE4}"/>
                </a:ext>
              </a:extLst>
            </p:cNvPr>
            <p:cNvSpPr txBox="1">
              <a:spLocks noChangeArrowheads="1"/>
            </p:cNvSpPr>
            <p:nvPr/>
          </p:nvSpPr>
          <p:spPr bwMode="auto">
            <a:xfrm>
              <a:off x="7929586" y="3786190"/>
              <a:ext cx="4924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FF0000"/>
                  </a:solidFill>
                  <a:latin typeface="Tahoma" panose="020B0604030504040204" pitchFamily="34" charset="0"/>
                </a:rPr>
                <a:t>进</a:t>
              </a:r>
              <a:endParaRPr kumimoji="1" lang="en-US" altLang="zh-CN" sz="2400" b="1">
                <a:solidFill>
                  <a:srgbClr val="FF0000"/>
                </a:solidFill>
                <a:latin typeface="Tahoma" panose="020B0604030504040204" pitchFamily="34" charset="0"/>
              </a:endParaRPr>
            </a:p>
            <a:p>
              <a:pPr eaLnBrk="1" hangingPunct="1">
                <a:spcBef>
                  <a:spcPct val="0"/>
                </a:spcBef>
                <a:buClrTx/>
                <a:buSzTx/>
                <a:buFontTx/>
                <a:buNone/>
              </a:pPr>
              <a:r>
                <a:rPr kumimoji="1" lang="zh-CN" altLang="en-US" sz="2400" b="1">
                  <a:solidFill>
                    <a:srgbClr val="FF0000"/>
                  </a:solidFill>
                  <a:latin typeface="Tahoma" panose="020B0604030504040204" pitchFamily="34" charset="0"/>
                </a:rPr>
                <a:t>程</a:t>
              </a:r>
              <a:endParaRPr kumimoji="1" lang="en-US" altLang="zh-CN" sz="2400" b="1">
                <a:solidFill>
                  <a:srgbClr val="FF0000"/>
                </a:solidFill>
                <a:latin typeface="Tahoma" panose="020B0604030504040204" pitchFamily="34" charset="0"/>
              </a:endParaRPr>
            </a:p>
            <a:p>
              <a:pPr eaLnBrk="1" hangingPunct="1">
                <a:spcBef>
                  <a:spcPct val="0"/>
                </a:spcBef>
                <a:buClrTx/>
                <a:buSzTx/>
                <a:buFontTx/>
                <a:buNone/>
              </a:pPr>
              <a:r>
                <a:rPr kumimoji="1" lang="zh-CN" altLang="en-US" sz="2400" b="1">
                  <a:solidFill>
                    <a:srgbClr val="FF0000"/>
                  </a:solidFill>
                  <a:latin typeface="Tahoma" panose="020B0604030504040204" pitchFamily="34" charset="0"/>
                </a:rPr>
                <a:t>映</a:t>
              </a:r>
              <a:endParaRPr kumimoji="1" lang="en-US" altLang="zh-CN" sz="2400" b="1">
                <a:solidFill>
                  <a:srgbClr val="FF0000"/>
                </a:solidFill>
                <a:latin typeface="Tahoma" panose="020B0604030504040204" pitchFamily="34" charset="0"/>
              </a:endParaRPr>
            </a:p>
            <a:p>
              <a:pPr eaLnBrk="1" hangingPunct="1">
                <a:spcBef>
                  <a:spcPct val="0"/>
                </a:spcBef>
                <a:buClrTx/>
                <a:buSzTx/>
                <a:buFontTx/>
                <a:buNone/>
              </a:pPr>
              <a:r>
                <a:rPr kumimoji="1" lang="zh-CN" altLang="en-US" sz="2400" b="1">
                  <a:solidFill>
                    <a:srgbClr val="FF0000"/>
                  </a:solidFill>
                  <a:latin typeface="Tahoma" panose="020B0604030504040204" pitchFamily="34" charset="0"/>
                </a:rPr>
                <a:t>像</a:t>
              </a:r>
            </a:p>
          </p:txBody>
        </p:sp>
        <p:sp>
          <p:nvSpPr>
            <p:cNvPr id="26" name="Right Brace 35">
              <a:extLst>
                <a:ext uri="{FF2B5EF4-FFF2-40B4-BE49-F238E27FC236}">
                  <a16:creationId xmlns:a16="http://schemas.microsoft.com/office/drawing/2014/main" id="{7E90D570-96EB-4CC3-8E18-12AEE69F2EEC}"/>
                </a:ext>
              </a:extLst>
            </p:cNvPr>
            <p:cNvSpPr>
              <a:spLocks/>
            </p:cNvSpPr>
            <p:nvPr/>
          </p:nvSpPr>
          <p:spPr bwMode="auto">
            <a:xfrm>
              <a:off x="7429520" y="3714752"/>
              <a:ext cx="500066" cy="1857388"/>
            </a:xfrm>
            <a:prstGeom prst="rightBrace">
              <a:avLst>
                <a:gd name="adj1" fmla="val 8340"/>
                <a:gd name="adj2" fmla="val 50745"/>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7" name="TextBox 36">
            <a:extLst>
              <a:ext uri="{FF2B5EF4-FFF2-40B4-BE49-F238E27FC236}">
                <a16:creationId xmlns:a16="http://schemas.microsoft.com/office/drawing/2014/main" id="{13FD40E6-8452-4C0B-BC7B-910271730DA7}"/>
              </a:ext>
            </a:extLst>
          </p:cNvPr>
          <p:cNvSpPr txBox="1">
            <a:spLocks noChangeArrowheads="1"/>
          </p:cNvSpPr>
          <p:nvPr/>
        </p:nvSpPr>
        <p:spPr bwMode="auto">
          <a:xfrm>
            <a:off x="3689350" y="4494535"/>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solidFill>
                  <a:srgbClr val="FF0000"/>
                </a:solidFill>
                <a:latin typeface="Tahoma" panose="020B0604030504040204" pitchFamily="34" charset="0"/>
              </a:rPr>
              <a:t>进程表</a:t>
            </a:r>
          </a:p>
        </p:txBody>
      </p:sp>
      <p:sp>
        <p:nvSpPr>
          <p:cNvPr id="28" name="Rectangle 51">
            <a:extLst>
              <a:ext uri="{FF2B5EF4-FFF2-40B4-BE49-F238E27FC236}">
                <a16:creationId xmlns:a16="http://schemas.microsoft.com/office/drawing/2014/main" id="{A9CB88D0-BABC-4C1E-A30D-8303BC0D64CE}"/>
              </a:ext>
            </a:extLst>
          </p:cNvPr>
          <p:cNvSpPr>
            <a:spLocks noChangeArrowheads="1"/>
          </p:cNvSpPr>
          <p:nvPr/>
        </p:nvSpPr>
        <p:spPr bwMode="auto">
          <a:xfrm>
            <a:off x="3708400" y="4504060"/>
            <a:ext cx="1079500" cy="1944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 name="TextBox 37">
            <a:extLst>
              <a:ext uri="{FF2B5EF4-FFF2-40B4-BE49-F238E27FC236}">
                <a16:creationId xmlns:a16="http://schemas.microsoft.com/office/drawing/2014/main" id="{599A1423-2800-42BF-B6DB-AA5AE4E1179A}"/>
              </a:ext>
            </a:extLst>
          </p:cNvPr>
          <p:cNvSpPr txBox="1">
            <a:spLocks noChangeArrowheads="1"/>
          </p:cNvSpPr>
          <p:nvPr/>
        </p:nvSpPr>
        <p:spPr bwMode="auto">
          <a:xfrm>
            <a:off x="228600" y="4780285"/>
            <a:ext cx="8643938" cy="1692275"/>
          </a:xfrm>
          <a:prstGeom prst="rect">
            <a:avLst/>
          </a:prstGeom>
          <a:solidFill>
            <a:schemeClr val="accent3">
              <a:lumMod val="40000"/>
              <a:lumOff val="60000"/>
            </a:schemeClr>
          </a:solidFill>
          <a:ln w="9525" algn="ctr">
            <a:solidFill>
              <a:srgbClr val="A4EBCD"/>
            </a:solidFill>
            <a:miter lim="800000"/>
            <a:headEnd/>
            <a:tailEnd/>
          </a:ln>
          <a:effectLst>
            <a:outerShdw dist="20000" dir="5400000" rotWithShape="0">
              <a:srgbClr val="000000">
                <a:alpha val="37999"/>
              </a:srgbClr>
            </a:outerShdw>
          </a:effec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SzTx/>
              <a:buFont typeface="Wingdings" panose="05000000000000000000" pitchFamily="2" charset="2"/>
              <a:buChar char="Ø"/>
            </a:pPr>
            <a:r>
              <a:rPr kumimoji="1" lang="zh-CN" altLang="en-US" sz="2000" b="1" dirty="0">
                <a:solidFill>
                  <a:srgbClr val="000000"/>
                </a:solidFill>
                <a:latin typeface="Tahoma" panose="020B0604030504040204" pitchFamily="34" charset="0"/>
              </a:rPr>
              <a:t>进程是操作系统中最基本、最重要的概念，多道程序出现后为了刻画程序执行的动态情况，描述运行程序的活动规律而引入进程。</a:t>
            </a:r>
            <a:endParaRPr kumimoji="1" lang="en-US" altLang="zh-CN" sz="2000" b="1" dirty="0">
              <a:solidFill>
                <a:srgbClr val="000000"/>
              </a:solidFill>
              <a:latin typeface="Tahoma" panose="020B0604030504040204" pitchFamily="34" charset="0"/>
            </a:endParaRPr>
          </a:p>
          <a:p>
            <a:pPr eaLnBrk="1" hangingPunct="1">
              <a:spcBef>
                <a:spcPct val="0"/>
              </a:spcBef>
              <a:buClr>
                <a:srgbClr val="FF0000"/>
              </a:buClr>
              <a:buSzTx/>
              <a:buFont typeface="Wingdings" panose="05000000000000000000" pitchFamily="2" charset="2"/>
              <a:buChar char="Ø"/>
            </a:pPr>
            <a:r>
              <a:rPr kumimoji="1" lang="zh-CN" altLang="en-US" sz="2000" b="1" dirty="0">
                <a:solidFill>
                  <a:srgbClr val="000000"/>
                </a:solidFill>
                <a:latin typeface="Tahoma" panose="020B0604030504040204" pitchFamily="34" charset="0"/>
              </a:rPr>
              <a:t>进程最少必须包括一个或一组被执行的程序，以及与这些程序相关联的局部变量、全局变量和任何已定义的常量的数据单元。</a:t>
            </a:r>
            <a:endParaRPr kumimoji="1" lang="en-US" altLang="zh-CN" sz="2000" b="1" dirty="0">
              <a:solidFill>
                <a:srgbClr val="000000"/>
              </a:solidFill>
              <a:latin typeface="Tahoma" panose="020B0604030504040204" pitchFamily="34" charset="0"/>
            </a:endParaRPr>
          </a:p>
          <a:p>
            <a:pPr eaLnBrk="1" hangingPunct="1">
              <a:spcBef>
                <a:spcPct val="0"/>
              </a:spcBef>
              <a:buClr>
                <a:srgbClr val="FF0000"/>
              </a:buClr>
              <a:buSzTx/>
              <a:buFont typeface="Wingdings" panose="05000000000000000000" pitchFamily="2" charset="2"/>
              <a:buChar char="Ø"/>
            </a:pPr>
            <a:r>
              <a:rPr kumimoji="1" lang="zh-CN" altLang="en-US" sz="2000" b="1" dirty="0">
                <a:solidFill>
                  <a:srgbClr val="000000"/>
                </a:solidFill>
                <a:latin typeface="Tahoma" panose="020B0604030504040204" pitchFamily="34" charset="0"/>
              </a:rPr>
              <a:t>属于一个进程的程序、数据、栈和属性的集合称为</a:t>
            </a:r>
            <a:r>
              <a:rPr kumimoji="1" lang="zh-CN" altLang="en-US" sz="2000" b="1" dirty="0">
                <a:solidFill>
                  <a:srgbClr val="FF0000"/>
                </a:solidFill>
                <a:latin typeface="Tahoma" panose="020B0604030504040204" pitchFamily="34" charset="0"/>
              </a:rPr>
              <a:t>进程映像</a:t>
            </a:r>
            <a:r>
              <a:rPr kumimoji="1" lang="zh-CN" altLang="en-US" sz="2400" b="1" dirty="0">
                <a:solidFill>
                  <a:srgbClr val="000000"/>
                </a:solidFill>
                <a:latin typeface="Tahoma" panose="020B0604030504040204" pitchFamily="34" charset="0"/>
              </a:rPr>
              <a:t>。</a:t>
            </a:r>
          </a:p>
        </p:txBody>
      </p:sp>
    </p:spTree>
    <p:extLst>
      <p:ext uri="{BB962C8B-B14F-4D97-AF65-F5344CB8AC3E}">
        <p14:creationId xmlns:p14="http://schemas.microsoft.com/office/powerpoint/2010/main" val="49458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6C165F5-6929-4319-B52C-7BBE11FC58BF}"/>
              </a:ext>
            </a:extLst>
          </p:cNvPr>
          <p:cNvSpPr>
            <a:spLocks noGrp="1"/>
          </p:cNvSpPr>
          <p:nvPr>
            <p:ph idx="1"/>
          </p:nvPr>
        </p:nvSpPr>
        <p:spPr/>
        <p:txBody>
          <a:bodyPr/>
          <a:lstStyle/>
          <a:p>
            <a:pPr marL="476250" indent="-476250" algn="just">
              <a:buNone/>
              <a:tabLst>
                <a:tab pos="476250" algn="l"/>
              </a:tabLst>
            </a:pPr>
            <a:r>
              <a:rPr lang="en-US" altLang="zh-CN" sz="3200" dirty="0">
                <a:solidFill>
                  <a:srgbClr val="FF0000"/>
                </a:solidFill>
              </a:rPr>
              <a:t>1.</a:t>
            </a:r>
            <a:r>
              <a:rPr lang="zh-CN" altLang="en-US" sz="3200" dirty="0">
                <a:solidFill>
                  <a:srgbClr val="FF0000"/>
                </a:solidFill>
              </a:rPr>
              <a:t>进程控制块的作用</a:t>
            </a:r>
          </a:p>
          <a:p>
            <a:pPr marL="476250" indent="-476250">
              <a:lnSpc>
                <a:spcPct val="110000"/>
              </a:lnSpc>
              <a:tabLst>
                <a:tab pos="476250" algn="l"/>
              </a:tabLst>
            </a:pPr>
            <a:r>
              <a:rPr lang="zh-CN" altLang="en-US" dirty="0">
                <a:latin typeface="楷体_GB2312" pitchFamily="49" charset="-122"/>
                <a:ea typeface="楷体_GB2312" pitchFamily="49" charset="-122"/>
              </a:rPr>
              <a:t>进程控制块的作用是使一个在多道程序环境下不能独立运行的程序（含数据），成为一个能独立运行的基本单位</a:t>
            </a:r>
            <a:r>
              <a:rPr lang="en-US" altLang="zh-CN" dirty="0">
                <a:latin typeface="Courier New" panose="02070309020205020404" pitchFamily="49" charset="0"/>
                <a:ea typeface="楷体_GB2312" pitchFamily="49" charset="-122"/>
              </a:rPr>
              <a:t>—</a:t>
            </a:r>
            <a:r>
              <a:rPr lang="zh-CN" altLang="en-US" dirty="0">
                <a:latin typeface="楷体_GB2312" pitchFamily="49" charset="-122"/>
                <a:ea typeface="楷体_GB2312" pitchFamily="49" charset="-122"/>
              </a:rPr>
              <a:t>进程。</a:t>
            </a:r>
          </a:p>
          <a:p>
            <a:pPr marL="476250" indent="-476250">
              <a:lnSpc>
                <a:spcPct val="110000"/>
              </a:lnSpc>
              <a:tabLst>
                <a:tab pos="476250" algn="l"/>
              </a:tabLst>
            </a:pPr>
            <a:r>
              <a:rPr lang="zh-CN" altLang="en-US" dirty="0">
                <a:latin typeface="楷体_GB2312" pitchFamily="49" charset="-122"/>
                <a:ea typeface="楷体_GB2312" pitchFamily="49" charset="-122"/>
              </a:rPr>
              <a:t>在进程的整个生命期中，操作系统总是通过</a:t>
            </a:r>
            <a:r>
              <a:rPr lang="en-US" altLang="zh-CN" dirty="0">
                <a:latin typeface="楷体_GB2312" pitchFamily="49" charset="-122"/>
                <a:ea typeface="楷体_GB2312" pitchFamily="49" charset="-122"/>
              </a:rPr>
              <a:t>PCB</a:t>
            </a:r>
            <a:r>
              <a:rPr lang="zh-CN" altLang="en-US" dirty="0">
                <a:latin typeface="楷体_GB2312" pitchFamily="49" charset="-122"/>
                <a:ea typeface="楷体_GB2312" pitchFamily="49" charset="-122"/>
              </a:rPr>
              <a:t>对进程进行控制的。</a:t>
            </a:r>
          </a:p>
          <a:p>
            <a:pPr marL="476250" indent="-476250">
              <a:lnSpc>
                <a:spcPct val="110000"/>
              </a:lnSpc>
              <a:tabLst>
                <a:tab pos="476250" algn="l"/>
              </a:tabLst>
            </a:pPr>
            <a:r>
              <a:rPr lang="zh-CN" altLang="en-US" dirty="0">
                <a:latin typeface="楷体_GB2312" pitchFamily="49" charset="-122"/>
                <a:ea typeface="楷体_GB2312" pitchFamily="49" charset="-122"/>
              </a:rPr>
              <a:t>所以说，</a:t>
            </a:r>
            <a:r>
              <a:rPr lang="en-US" altLang="zh-CN" dirty="0">
                <a:solidFill>
                  <a:srgbClr val="FF0000"/>
                </a:solidFill>
                <a:latin typeface="楷体_GB2312" pitchFamily="49" charset="-122"/>
                <a:ea typeface="楷体_GB2312" pitchFamily="49" charset="-122"/>
              </a:rPr>
              <a:t>PCB</a:t>
            </a:r>
            <a:r>
              <a:rPr lang="zh-CN" altLang="en-US" dirty="0">
                <a:solidFill>
                  <a:srgbClr val="FF0000"/>
                </a:solidFill>
                <a:latin typeface="楷体_GB2312" pitchFamily="49" charset="-122"/>
                <a:ea typeface="楷体_GB2312" pitchFamily="49" charset="-122"/>
              </a:rPr>
              <a:t>是进程存在的唯一标志</a:t>
            </a:r>
            <a:r>
              <a:rPr lang="zh-CN" altLang="en-US" dirty="0">
                <a:latin typeface="楷体_GB2312" pitchFamily="49" charset="-122"/>
                <a:ea typeface="楷体_GB2312" pitchFamily="49" charset="-122"/>
              </a:rPr>
              <a:t>。  </a:t>
            </a:r>
          </a:p>
          <a:p>
            <a:endParaRPr lang="zh-CN" altLang="en-US" dirty="0"/>
          </a:p>
        </p:txBody>
      </p:sp>
      <p:sp>
        <p:nvSpPr>
          <p:cNvPr id="3" name="标题 2">
            <a:extLst>
              <a:ext uri="{FF2B5EF4-FFF2-40B4-BE49-F238E27FC236}">
                <a16:creationId xmlns:a16="http://schemas.microsoft.com/office/drawing/2014/main" id="{CE7E44EE-BF75-4A6D-99BE-C4108903EA69}"/>
              </a:ext>
            </a:extLst>
          </p:cNvPr>
          <p:cNvSpPr>
            <a:spLocks noGrp="1"/>
          </p:cNvSpPr>
          <p:nvPr>
            <p:ph type="title"/>
          </p:nvPr>
        </p:nvSpPr>
        <p:spPr/>
        <p:txBody>
          <a:bodyPr/>
          <a:lstStyle/>
          <a:p>
            <a:r>
              <a:rPr lang="en-US" altLang="zh-CN" dirty="0"/>
              <a:t>2.2.4 </a:t>
            </a:r>
            <a:r>
              <a:rPr lang="zh-CN" altLang="en-US" dirty="0"/>
              <a:t>进程控制块 </a:t>
            </a:r>
            <a:r>
              <a:rPr lang="en-US" altLang="zh-CN" dirty="0"/>
              <a:t>PCB</a:t>
            </a:r>
            <a:endParaRPr lang="zh-CN" altLang="en-US" dirty="0"/>
          </a:p>
        </p:txBody>
      </p:sp>
    </p:spTree>
    <p:extLst>
      <p:ext uri="{BB962C8B-B14F-4D97-AF65-F5344CB8AC3E}">
        <p14:creationId xmlns:p14="http://schemas.microsoft.com/office/powerpoint/2010/main" val="4039245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188DAB3-44B0-40BC-B771-4DF661843A4C}"/>
              </a:ext>
            </a:extLst>
          </p:cNvPr>
          <p:cNvSpPr>
            <a:spLocks noGrp="1"/>
          </p:cNvSpPr>
          <p:nvPr>
            <p:ph idx="1"/>
          </p:nvPr>
        </p:nvSpPr>
        <p:spPr/>
        <p:txBody>
          <a:bodyPr/>
          <a:lstStyle/>
          <a:p>
            <a:pPr>
              <a:lnSpc>
                <a:spcPct val="110000"/>
              </a:lnSpc>
            </a:pPr>
            <a:r>
              <a:rPr lang="en-US" altLang="zh-CN" dirty="0">
                <a:latin typeface="楷体_GB2312" pitchFamily="49" charset="-122"/>
                <a:ea typeface="楷体_GB2312" pitchFamily="49" charset="-122"/>
              </a:rPr>
              <a:t>OS</a:t>
            </a:r>
            <a:r>
              <a:rPr lang="zh-CN" altLang="en-US" dirty="0">
                <a:latin typeface="楷体_GB2312" pitchFamily="49" charset="-122"/>
                <a:ea typeface="楷体_GB2312" pitchFamily="49" charset="-122"/>
              </a:rPr>
              <a:t>是根据</a:t>
            </a:r>
            <a:r>
              <a:rPr lang="en-US" altLang="zh-CN" dirty="0">
                <a:latin typeface="楷体_GB2312" pitchFamily="49" charset="-122"/>
                <a:ea typeface="楷体_GB2312" pitchFamily="49" charset="-122"/>
              </a:rPr>
              <a:t>PCB</a:t>
            </a:r>
            <a:r>
              <a:rPr lang="zh-CN" altLang="en-US" dirty="0">
                <a:latin typeface="楷体_GB2312" pitchFamily="49" charset="-122"/>
                <a:ea typeface="楷体_GB2312" pitchFamily="49" charset="-122"/>
              </a:rPr>
              <a:t>来对并发执行的进程进行控制和管理的，如：</a:t>
            </a:r>
            <a:endParaRPr lang="zh-CN" altLang="en-US" sz="3600" dirty="0"/>
          </a:p>
          <a:p>
            <a:pPr lvl="1"/>
            <a:r>
              <a:rPr lang="zh-CN" altLang="en-US" sz="2800" dirty="0"/>
              <a:t>进程创建：分配进程控制块</a:t>
            </a:r>
          </a:p>
          <a:p>
            <a:pPr lvl="1"/>
            <a:r>
              <a:rPr lang="zh-CN" altLang="en-US" sz="2800" dirty="0"/>
              <a:t>进程调度：保存和读取进程控制块</a:t>
            </a:r>
          </a:p>
          <a:p>
            <a:pPr lvl="1"/>
            <a:r>
              <a:rPr lang="zh-CN" altLang="en-US" sz="2800" dirty="0"/>
              <a:t>进程撤销：回收进程控制块</a:t>
            </a:r>
          </a:p>
          <a:p>
            <a:endParaRPr lang="zh-CN" altLang="en-US" dirty="0"/>
          </a:p>
        </p:txBody>
      </p:sp>
      <p:sp>
        <p:nvSpPr>
          <p:cNvPr id="3" name="标题 2">
            <a:extLst>
              <a:ext uri="{FF2B5EF4-FFF2-40B4-BE49-F238E27FC236}">
                <a16:creationId xmlns:a16="http://schemas.microsoft.com/office/drawing/2014/main" id="{07CEFF33-1864-4C51-9623-1C01B9FA7D7F}"/>
              </a:ext>
            </a:extLst>
          </p:cNvPr>
          <p:cNvSpPr>
            <a:spLocks noGrp="1"/>
          </p:cNvSpPr>
          <p:nvPr>
            <p:ph type="title"/>
          </p:nvPr>
        </p:nvSpPr>
        <p:spPr/>
        <p:txBody>
          <a:bodyPr/>
          <a:lstStyle/>
          <a:p>
            <a:r>
              <a:rPr lang="zh-CN" altLang="en-US" kern="0" dirty="0">
                <a:solidFill>
                  <a:schemeClr val="tx2"/>
                </a:solidFill>
              </a:rPr>
              <a:t>进程控制块</a:t>
            </a:r>
            <a:r>
              <a:rPr lang="en-US" altLang="zh-CN" kern="0" dirty="0">
                <a:solidFill>
                  <a:schemeClr val="tx2"/>
                </a:solidFill>
              </a:rPr>
              <a:t>--</a:t>
            </a:r>
            <a:r>
              <a:rPr lang="zh-CN" altLang="en-US" dirty="0">
                <a:effectLst>
                  <a:outerShdw blurRad="38100" dist="38100" dir="2700000" algn="tl">
                    <a:srgbClr val="C0C0C0"/>
                  </a:outerShdw>
                </a:effectLst>
                <a:latin typeface="楷体_GB2312" pitchFamily="49" charset="-122"/>
                <a:ea typeface="楷体_GB2312" pitchFamily="49" charset="-122"/>
              </a:rPr>
              <a:t>常驻内存</a:t>
            </a:r>
            <a:br>
              <a:rPr lang="zh-CN" altLang="en-US" kern="0" dirty="0">
                <a:solidFill>
                  <a:schemeClr val="tx2"/>
                </a:solidFill>
              </a:rPr>
            </a:br>
            <a:endParaRPr lang="zh-CN" altLang="en-US" dirty="0"/>
          </a:p>
        </p:txBody>
      </p:sp>
    </p:spTree>
    <p:extLst>
      <p:ext uri="{BB962C8B-B14F-4D97-AF65-F5344CB8AC3E}">
        <p14:creationId xmlns:p14="http://schemas.microsoft.com/office/powerpoint/2010/main" val="762197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FB5C73-E7A2-4CB0-B1BD-6963229F691F}"/>
              </a:ext>
            </a:extLst>
          </p:cNvPr>
          <p:cNvSpPr>
            <a:spLocks noGrp="1"/>
          </p:cNvSpPr>
          <p:nvPr>
            <p:ph idx="1"/>
          </p:nvPr>
        </p:nvSpPr>
        <p:spPr/>
        <p:txBody>
          <a:bodyPr/>
          <a:lstStyle/>
          <a:p>
            <a:r>
              <a:rPr lang="zh-CN" altLang="en-US" sz="3200" dirty="0">
                <a:solidFill>
                  <a:schemeClr val="folHlink"/>
                </a:solidFill>
              </a:rPr>
              <a:t>进程控制块的内容</a:t>
            </a:r>
          </a:p>
          <a:p>
            <a:pPr marL="720090" lvl="1" indent="-514350">
              <a:buFont typeface="+mj-lt"/>
              <a:buAutoNum type="arabicPeriod"/>
            </a:pPr>
            <a:r>
              <a:rPr lang="zh-CN" altLang="en-US" sz="2800" dirty="0">
                <a:solidFill>
                  <a:srgbClr val="FF0000"/>
                </a:solidFill>
              </a:rPr>
              <a:t>进程标识符信息</a:t>
            </a:r>
          </a:p>
          <a:p>
            <a:pPr marL="720090" lvl="1" indent="-514350">
              <a:buFont typeface="+mj-lt"/>
              <a:buAutoNum type="arabicPeriod"/>
            </a:pPr>
            <a:r>
              <a:rPr lang="zh-CN" altLang="en-US" sz="2800" dirty="0">
                <a:solidFill>
                  <a:srgbClr val="FF0000"/>
                </a:solidFill>
              </a:rPr>
              <a:t>处理器状态信息</a:t>
            </a:r>
          </a:p>
          <a:p>
            <a:pPr marL="720090" lvl="1" indent="-514350">
              <a:buFont typeface="+mj-lt"/>
              <a:buAutoNum type="arabicPeriod"/>
            </a:pPr>
            <a:r>
              <a:rPr lang="zh-CN" altLang="en-US" sz="2800" dirty="0">
                <a:solidFill>
                  <a:srgbClr val="FF0000"/>
                </a:solidFill>
              </a:rPr>
              <a:t>进程调度信息</a:t>
            </a:r>
          </a:p>
          <a:p>
            <a:pPr marL="720090" lvl="1" indent="-514350">
              <a:buFont typeface="+mj-lt"/>
              <a:buAutoNum type="arabicPeriod"/>
            </a:pPr>
            <a:r>
              <a:rPr lang="zh-CN" altLang="en-US" sz="2800" dirty="0">
                <a:solidFill>
                  <a:srgbClr val="FF0000"/>
                </a:solidFill>
              </a:rPr>
              <a:t>进程控制信息</a:t>
            </a:r>
          </a:p>
          <a:p>
            <a:endParaRPr lang="zh-CN" altLang="en-US" dirty="0"/>
          </a:p>
        </p:txBody>
      </p:sp>
      <p:sp>
        <p:nvSpPr>
          <p:cNvPr id="3" name="标题 2">
            <a:extLst>
              <a:ext uri="{FF2B5EF4-FFF2-40B4-BE49-F238E27FC236}">
                <a16:creationId xmlns:a16="http://schemas.microsoft.com/office/drawing/2014/main" id="{9F6B53CF-7550-4E45-AF96-44F6E68660F7}"/>
              </a:ext>
            </a:extLst>
          </p:cNvPr>
          <p:cNvSpPr>
            <a:spLocks noGrp="1"/>
          </p:cNvSpPr>
          <p:nvPr>
            <p:ph type="title"/>
          </p:nvPr>
        </p:nvSpPr>
        <p:spPr/>
        <p:txBody>
          <a:bodyPr/>
          <a:lstStyle/>
          <a:p>
            <a:r>
              <a:rPr lang="zh-CN" altLang="en-US" kern="0" dirty="0">
                <a:solidFill>
                  <a:schemeClr val="tx2"/>
                </a:solidFill>
              </a:rPr>
              <a:t> </a:t>
            </a:r>
            <a:r>
              <a:rPr lang="en-US" altLang="zh-CN" kern="0" dirty="0">
                <a:solidFill>
                  <a:schemeClr val="tx2"/>
                </a:solidFill>
              </a:rPr>
              <a:t>2</a:t>
            </a:r>
            <a:r>
              <a:rPr lang="zh-CN" altLang="en-US" kern="0" dirty="0">
                <a:solidFill>
                  <a:schemeClr val="tx2"/>
                </a:solidFill>
              </a:rPr>
              <a:t>．进程控制块中的信息 </a:t>
            </a:r>
            <a:endParaRPr lang="zh-CN" altLang="en-US" dirty="0"/>
          </a:p>
        </p:txBody>
      </p:sp>
    </p:spTree>
    <p:extLst>
      <p:ext uri="{BB962C8B-B14F-4D97-AF65-F5344CB8AC3E}">
        <p14:creationId xmlns:p14="http://schemas.microsoft.com/office/powerpoint/2010/main" val="791633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1C4CA74-7C0D-4645-BB58-7B426DAF15ED}"/>
              </a:ext>
            </a:extLst>
          </p:cNvPr>
          <p:cNvSpPr>
            <a:spLocks noGrp="1" noChangeArrowheads="1"/>
          </p:cNvSpPr>
          <p:nvPr>
            <p:ph type="title"/>
          </p:nvPr>
        </p:nvSpPr>
        <p:spPr/>
        <p:txBody>
          <a:bodyPr/>
          <a:lstStyle/>
          <a:p>
            <a:r>
              <a:rPr lang="zh-CN" altLang="en-US"/>
              <a:t>程序执行的细节</a:t>
            </a:r>
          </a:p>
        </p:txBody>
      </p:sp>
      <p:grpSp>
        <p:nvGrpSpPr>
          <p:cNvPr id="64562" name="Group 50">
            <a:extLst>
              <a:ext uri="{FF2B5EF4-FFF2-40B4-BE49-F238E27FC236}">
                <a16:creationId xmlns:a16="http://schemas.microsoft.com/office/drawing/2014/main" id="{5830F991-B1DD-41A0-8C60-38809D6BEEA2}"/>
              </a:ext>
            </a:extLst>
          </p:cNvPr>
          <p:cNvGrpSpPr>
            <a:grpSpLocks/>
          </p:cNvGrpSpPr>
          <p:nvPr/>
        </p:nvGrpSpPr>
        <p:grpSpPr bwMode="auto">
          <a:xfrm>
            <a:off x="1062038" y="1524000"/>
            <a:ext cx="3200400" cy="3862388"/>
            <a:chOff x="669" y="960"/>
            <a:chExt cx="2016" cy="2433"/>
          </a:xfrm>
        </p:grpSpPr>
        <p:sp>
          <p:nvSpPr>
            <p:cNvPr id="64535" name="Rectangle 23">
              <a:extLst>
                <a:ext uri="{FF2B5EF4-FFF2-40B4-BE49-F238E27FC236}">
                  <a16:creationId xmlns:a16="http://schemas.microsoft.com/office/drawing/2014/main" id="{22621DDF-FD46-47A1-82EA-EB5AA77249EB}"/>
                </a:ext>
              </a:extLst>
            </p:cNvPr>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6" name="Text Box 24">
              <a:extLst>
                <a:ext uri="{FF2B5EF4-FFF2-40B4-BE49-F238E27FC236}">
                  <a16:creationId xmlns:a16="http://schemas.microsoft.com/office/drawing/2014/main" id="{A0FEC137-2084-436A-A228-C09C417D0F3D}"/>
                </a:ext>
              </a:extLst>
            </p:cNvPr>
            <p:cNvSpPr txBox="1">
              <a:spLocks noChangeArrowheads="1"/>
            </p:cNvSpPr>
            <p:nvPr/>
          </p:nvSpPr>
          <p:spPr bwMode="auto">
            <a:xfrm>
              <a:off x="669" y="1008"/>
              <a:ext cx="2016" cy="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代码段：</a:t>
              </a:r>
            </a:p>
            <a:p>
              <a:pPr>
                <a:spcBef>
                  <a:spcPct val="50000"/>
                </a:spcBef>
              </a:pPr>
              <a:r>
                <a:rPr lang="zh-CN" altLang="en-US" sz="2000" b="1" dirty="0">
                  <a:latin typeface="Tahoma" panose="020B0604030504040204" pitchFamily="34" charset="0"/>
                </a:rPr>
                <a:t>  </a:t>
              </a:r>
              <a:r>
                <a:rPr lang="en-US" altLang="zh-CN" sz="2000" b="1" dirty="0">
                  <a:latin typeface="Tahoma" panose="020B0604030504040204" pitchFamily="34" charset="0"/>
                </a:rPr>
                <a:t>mov ax, [100]</a:t>
              </a:r>
            </a:p>
            <a:p>
              <a:pPr>
                <a:spcBef>
                  <a:spcPct val="50000"/>
                </a:spcBef>
              </a:pPr>
              <a:r>
                <a:rPr lang="en-US" altLang="zh-CN" sz="2000" b="1" dirty="0">
                  <a:latin typeface="Tahoma" panose="020B0604030504040204" pitchFamily="34" charset="0"/>
                </a:rPr>
                <a:t>  mov bx, [104]</a:t>
              </a:r>
            </a:p>
            <a:p>
              <a:pPr>
                <a:spcBef>
                  <a:spcPct val="50000"/>
                </a:spcBef>
              </a:pPr>
              <a:r>
                <a:rPr lang="en-US" altLang="zh-CN" sz="2000" b="1" dirty="0">
                  <a:latin typeface="Tahoma" panose="020B0604030504040204" pitchFamily="34" charset="0"/>
                </a:rPr>
                <a:t>  add ax, bx</a:t>
              </a:r>
            </a:p>
            <a:p>
              <a:pPr>
                <a:spcBef>
                  <a:spcPct val="50000"/>
                </a:spcBef>
              </a:pPr>
              <a:r>
                <a:rPr lang="en-US" altLang="zh-CN" sz="2000" b="1" dirty="0">
                  <a:latin typeface="Tahoma" panose="020B0604030504040204" pitchFamily="34" charset="0"/>
                </a:rPr>
                <a:t>  ……</a:t>
              </a:r>
            </a:p>
            <a:p>
              <a:pPr>
                <a:spcBef>
                  <a:spcPct val="50000"/>
                </a:spcBef>
              </a:pPr>
              <a:r>
                <a:rPr lang="zh-CN" altLang="en-US" sz="2400" b="1" dirty="0">
                  <a:latin typeface="Tahoma" panose="020B0604030504040204" pitchFamily="34" charset="0"/>
                </a:rPr>
                <a:t>数据段：</a:t>
              </a:r>
              <a:endParaRPr lang="en-US" altLang="zh-CN" sz="2400" b="1" dirty="0">
                <a:latin typeface="Tahoma" panose="020B0604030504040204" pitchFamily="34" charset="0"/>
              </a:endParaRPr>
            </a:p>
            <a:p>
              <a:pPr>
                <a:spcBef>
                  <a:spcPct val="50000"/>
                </a:spcBef>
              </a:pPr>
              <a:r>
                <a:rPr lang="en-US" altLang="zh-CN" sz="2000" dirty="0">
                  <a:latin typeface="Tahoma" panose="020B0604030504040204" pitchFamily="34" charset="0"/>
                </a:rPr>
                <a:t> </a:t>
              </a:r>
              <a:r>
                <a:rPr lang="en-US" altLang="zh-CN" sz="2000" b="1" dirty="0">
                  <a:latin typeface="Tahoma" panose="020B0604030504040204" pitchFamily="34" charset="0"/>
                </a:rPr>
                <a:t>100:   0     //sum</a:t>
              </a:r>
            </a:p>
            <a:p>
              <a:pPr>
                <a:spcBef>
                  <a:spcPct val="50000"/>
                </a:spcBef>
              </a:pPr>
              <a:r>
                <a:rPr lang="en-US" altLang="zh-CN" sz="2000" b="1" dirty="0">
                  <a:latin typeface="Tahoma" panose="020B0604030504040204" pitchFamily="34" charset="0"/>
                </a:rPr>
                <a:t> 104:   1     // </a:t>
              </a:r>
              <a:r>
                <a:rPr lang="en-US" altLang="zh-CN" sz="2000" b="1" dirty="0" err="1">
                  <a:latin typeface="Tahoma" panose="020B0604030504040204" pitchFamily="34" charset="0"/>
                </a:rPr>
                <a:t>i</a:t>
              </a:r>
              <a:endParaRPr lang="en-US" altLang="zh-CN" sz="2000" b="1" dirty="0">
                <a:latin typeface="Tahoma" panose="020B0604030504040204" pitchFamily="34" charset="0"/>
              </a:endParaRPr>
            </a:p>
          </p:txBody>
        </p:sp>
      </p:grpSp>
      <p:sp>
        <p:nvSpPr>
          <p:cNvPr id="64542" name="AutoShape 30">
            <a:extLst>
              <a:ext uri="{FF2B5EF4-FFF2-40B4-BE49-F238E27FC236}">
                <a16:creationId xmlns:a16="http://schemas.microsoft.com/office/drawing/2014/main" id="{96F20953-4AF5-438E-9DF4-3D866E342C4F}"/>
              </a:ext>
            </a:extLst>
          </p:cNvPr>
          <p:cNvSpPr>
            <a:spLocks noChangeArrowheads="1"/>
          </p:cNvSpPr>
          <p:nvPr/>
        </p:nvSpPr>
        <p:spPr bwMode="auto">
          <a:xfrm>
            <a:off x="3276600" y="2209800"/>
            <a:ext cx="842963" cy="204788"/>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545" name="Group 33">
            <a:extLst>
              <a:ext uri="{FF2B5EF4-FFF2-40B4-BE49-F238E27FC236}">
                <a16:creationId xmlns:a16="http://schemas.microsoft.com/office/drawing/2014/main" id="{758D2833-E604-4800-B489-221FE6F3943B}"/>
              </a:ext>
            </a:extLst>
          </p:cNvPr>
          <p:cNvGrpSpPr>
            <a:grpSpLocks/>
          </p:cNvGrpSpPr>
          <p:nvPr/>
        </p:nvGrpSpPr>
        <p:grpSpPr bwMode="auto">
          <a:xfrm>
            <a:off x="228600" y="2085975"/>
            <a:ext cx="998538" cy="466725"/>
            <a:chOff x="139" y="1338"/>
            <a:chExt cx="629" cy="294"/>
          </a:xfrm>
        </p:grpSpPr>
        <p:sp>
          <p:nvSpPr>
            <p:cNvPr id="64543" name="Rectangle 31">
              <a:extLst>
                <a:ext uri="{FF2B5EF4-FFF2-40B4-BE49-F238E27FC236}">
                  <a16:creationId xmlns:a16="http://schemas.microsoft.com/office/drawing/2014/main" id="{61BEB4E6-28B3-43C8-B0D5-D64F91AA7E6B}"/>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64544" name="AutoShape 32">
              <a:extLst>
                <a:ext uri="{FF2B5EF4-FFF2-40B4-BE49-F238E27FC236}">
                  <a16:creationId xmlns:a16="http://schemas.microsoft.com/office/drawing/2014/main" id="{F872BDC3-6D7E-4FF8-BA1A-13EAB0A0BC50}"/>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563" name="Group 51">
            <a:extLst>
              <a:ext uri="{FF2B5EF4-FFF2-40B4-BE49-F238E27FC236}">
                <a16:creationId xmlns:a16="http://schemas.microsoft.com/office/drawing/2014/main" id="{5153063B-75A0-4D43-8205-DFD9E34E1DFC}"/>
              </a:ext>
            </a:extLst>
          </p:cNvPr>
          <p:cNvGrpSpPr>
            <a:grpSpLocks/>
          </p:cNvGrpSpPr>
          <p:nvPr/>
        </p:nvGrpSpPr>
        <p:grpSpPr bwMode="auto">
          <a:xfrm>
            <a:off x="4343400" y="2057400"/>
            <a:ext cx="3429000" cy="466725"/>
            <a:chOff x="2736" y="1296"/>
            <a:chExt cx="2160" cy="294"/>
          </a:xfrm>
        </p:grpSpPr>
        <p:sp>
          <p:nvSpPr>
            <p:cNvPr id="64546" name="Text Box 34">
              <a:extLst>
                <a:ext uri="{FF2B5EF4-FFF2-40B4-BE49-F238E27FC236}">
                  <a16:creationId xmlns:a16="http://schemas.microsoft.com/office/drawing/2014/main" id="{E59EBFB2-BD3C-41B1-870F-52E1E0707F10}"/>
                </a:ext>
              </a:extLst>
            </p:cNvPr>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mov ax, [100]</a:t>
              </a:r>
            </a:p>
          </p:txBody>
        </p:sp>
        <p:sp>
          <p:nvSpPr>
            <p:cNvPr id="64547" name="Text Box 35">
              <a:extLst>
                <a:ext uri="{FF2B5EF4-FFF2-40B4-BE49-F238E27FC236}">
                  <a16:creationId xmlns:a16="http://schemas.microsoft.com/office/drawing/2014/main" id="{87D5306B-85C2-4AC2-911C-D92A62A818E8}"/>
                </a:ext>
              </a:extLst>
            </p:cNvPr>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IR</a:t>
              </a:r>
            </a:p>
          </p:txBody>
        </p:sp>
      </p:grpSp>
      <p:grpSp>
        <p:nvGrpSpPr>
          <p:cNvPr id="64564" name="Group 52">
            <a:extLst>
              <a:ext uri="{FF2B5EF4-FFF2-40B4-BE49-F238E27FC236}">
                <a16:creationId xmlns:a16="http://schemas.microsoft.com/office/drawing/2014/main" id="{687EB659-7F1C-4B4A-A3CD-3CD15E655E7F}"/>
              </a:ext>
            </a:extLst>
          </p:cNvPr>
          <p:cNvGrpSpPr>
            <a:grpSpLocks/>
          </p:cNvGrpSpPr>
          <p:nvPr/>
        </p:nvGrpSpPr>
        <p:grpSpPr bwMode="auto">
          <a:xfrm>
            <a:off x="6553200" y="2957513"/>
            <a:ext cx="1752600" cy="481012"/>
            <a:chOff x="4128" y="1863"/>
            <a:chExt cx="1104" cy="303"/>
          </a:xfrm>
        </p:grpSpPr>
        <p:sp>
          <p:nvSpPr>
            <p:cNvPr id="64548" name="Text Box 36">
              <a:extLst>
                <a:ext uri="{FF2B5EF4-FFF2-40B4-BE49-F238E27FC236}">
                  <a16:creationId xmlns:a16="http://schemas.microsoft.com/office/drawing/2014/main" id="{7F2A0381-8211-42E4-81A9-B2961E153ABB}"/>
                </a:ext>
              </a:extLst>
            </p:cNvPr>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64549" name="Text Box 37">
              <a:extLst>
                <a:ext uri="{FF2B5EF4-FFF2-40B4-BE49-F238E27FC236}">
                  <a16:creationId xmlns:a16="http://schemas.microsoft.com/office/drawing/2014/main" id="{E129C766-1153-4CBA-9427-1DE7069324C8}"/>
                </a:ext>
              </a:extLst>
            </p:cNvPr>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FF0000"/>
                  </a:solidFill>
                </a:rPr>
                <a:t>ax</a:t>
              </a:r>
            </a:p>
          </p:txBody>
        </p:sp>
      </p:grpSp>
      <p:grpSp>
        <p:nvGrpSpPr>
          <p:cNvPr id="64557" name="Group 45">
            <a:extLst>
              <a:ext uri="{FF2B5EF4-FFF2-40B4-BE49-F238E27FC236}">
                <a16:creationId xmlns:a16="http://schemas.microsoft.com/office/drawing/2014/main" id="{F377DE6A-E263-44EB-835D-D9AEAF1CD05D}"/>
              </a:ext>
            </a:extLst>
          </p:cNvPr>
          <p:cNvGrpSpPr>
            <a:grpSpLocks/>
          </p:cNvGrpSpPr>
          <p:nvPr/>
        </p:nvGrpSpPr>
        <p:grpSpPr bwMode="auto">
          <a:xfrm>
            <a:off x="5410200" y="2590800"/>
            <a:ext cx="1143000" cy="609600"/>
            <a:chOff x="3408" y="1632"/>
            <a:chExt cx="720" cy="384"/>
          </a:xfrm>
        </p:grpSpPr>
        <p:sp>
          <p:nvSpPr>
            <p:cNvPr id="64555" name="Line 43">
              <a:extLst>
                <a:ext uri="{FF2B5EF4-FFF2-40B4-BE49-F238E27FC236}">
                  <a16:creationId xmlns:a16="http://schemas.microsoft.com/office/drawing/2014/main" id="{7A50E518-6173-4108-82AD-7A4376FB3F83}"/>
                </a:ext>
              </a:extLst>
            </p:cNvPr>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56" name="Line 44">
              <a:extLst>
                <a:ext uri="{FF2B5EF4-FFF2-40B4-BE49-F238E27FC236}">
                  <a16:creationId xmlns:a16="http://schemas.microsoft.com/office/drawing/2014/main" id="{AFF978DB-524D-4CA5-8DB7-2F49E53A63A2}"/>
                </a:ext>
              </a:extLst>
            </p:cNvPr>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565" name="Text Box 53">
            <a:extLst>
              <a:ext uri="{FF2B5EF4-FFF2-40B4-BE49-F238E27FC236}">
                <a16:creationId xmlns:a16="http://schemas.microsoft.com/office/drawing/2014/main" id="{550E89DA-00A7-4CE4-97E5-D7627DA965A5}"/>
              </a:ext>
            </a:extLst>
          </p:cNvPr>
          <p:cNvSpPr txBox="1">
            <a:spLocks noChangeArrowheads="1"/>
          </p:cNvSpPr>
          <p:nvPr/>
        </p:nvSpPr>
        <p:spPr bwMode="auto">
          <a:xfrm>
            <a:off x="6767513" y="298608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0</a:t>
            </a:r>
          </a:p>
        </p:txBody>
      </p:sp>
      <p:sp>
        <p:nvSpPr>
          <p:cNvPr id="2" name="文本框 1">
            <a:extLst>
              <a:ext uri="{FF2B5EF4-FFF2-40B4-BE49-F238E27FC236}">
                <a16:creationId xmlns:a16="http://schemas.microsoft.com/office/drawing/2014/main" id="{A0F40979-5801-40E4-9FF4-FBC3D3398A85}"/>
              </a:ext>
            </a:extLst>
          </p:cNvPr>
          <p:cNvSpPr txBox="1"/>
          <p:nvPr/>
        </p:nvSpPr>
        <p:spPr>
          <a:xfrm>
            <a:off x="4066164" y="4267200"/>
            <a:ext cx="4941648"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内部包括程序计数器</a:t>
            </a:r>
            <a:r>
              <a:rPr lang="en-US" altLang="zh-CN" dirty="0">
                <a:latin typeface="微软雅黑" panose="020B0503020204020204" pitchFamily="34" charset="-122"/>
                <a:ea typeface="微软雅黑" panose="020B0503020204020204" pitchFamily="34" charset="-122"/>
              </a:rPr>
              <a:t>PC</a:t>
            </a:r>
            <a:r>
              <a:rPr lang="zh-CN" altLang="en-US" dirty="0">
                <a:latin typeface="微软雅黑" panose="020B0503020204020204" pitchFamily="34" charset="-122"/>
                <a:ea typeface="微软雅黑" panose="020B0503020204020204" pitchFamily="34" charset="-122"/>
              </a:rPr>
              <a:t>、存储器数据寄存器</a:t>
            </a:r>
            <a:r>
              <a:rPr lang="en-US" altLang="zh-CN" dirty="0">
                <a:latin typeface="微软雅黑" panose="020B0503020204020204" pitchFamily="34" charset="-122"/>
                <a:ea typeface="微软雅黑" panose="020B0503020204020204" pitchFamily="34" charset="-122"/>
              </a:rPr>
              <a:t>MDR</a:t>
            </a:r>
            <a:r>
              <a:rPr lang="zh-CN" altLang="en-US" dirty="0">
                <a:latin typeface="微软雅黑" panose="020B0503020204020204" pitchFamily="34" charset="-122"/>
                <a:ea typeface="微软雅黑" panose="020B0503020204020204" pitchFamily="34" charset="-122"/>
              </a:rPr>
              <a:t>、指令寄存器</a:t>
            </a:r>
            <a:r>
              <a:rPr lang="en-US" altLang="zh-CN" dirty="0">
                <a:latin typeface="微软雅黑" panose="020B0503020204020204" pitchFamily="34" charset="-122"/>
                <a:ea typeface="微软雅黑" panose="020B0503020204020204" pitchFamily="34" charset="-122"/>
              </a:rPr>
              <a:t>IR</a:t>
            </a:r>
            <a:r>
              <a:rPr lang="zh-CN" altLang="en-US" dirty="0">
                <a:latin typeface="微软雅黑" panose="020B0503020204020204" pitchFamily="34" charset="-122"/>
                <a:ea typeface="微软雅黑" panose="020B0503020204020204" pitchFamily="34" charset="-122"/>
              </a:rPr>
              <a:t>和存储器地址寄存器</a:t>
            </a:r>
            <a:r>
              <a:rPr lang="en-US" altLang="zh-CN" dirty="0">
                <a:latin typeface="微软雅黑" panose="020B0503020204020204" pitchFamily="34" charset="-122"/>
                <a:ea typeface="微软雅黑" panose="020B0503020204020204" pitchFamily="34" charset="-122"/>
              </a:rPr>
              <a:t>MAR</a:t>
            </a:r>
            <a:r>
              <a:rPr lang="zh-CN" altLang="en-US" dirty="0">
                <a:latin typeface="微软雅黑" panose="020B0503020204020204" pitchFamily="34" charset="-122"/>
                <a:ea typeface="微软雅黑" panose="020B0503020204020204" pitchFamily="34" charset="-122"/>
              </a:rPr>
              <a:t>等</a:t>
            </a:r>
            <a:endParaRPr lang="en-US" altLang="zh-CN" dirty="0"/>
          </a:p>
          <a:p>
            <a:r>
              <a:rPr lang="en-US" altLang="zh-CN" dirty="0">
                <a:latin typeface="微软雅黑" panose="020B0503020204020204" pitchFamily="34" charset="-122"/>
                <a:ea typeface="微软雅黑" panose="020B0503020204020204" pitchFamily="34" charset="-122"/>
              </a:rPr>
              <a:t>IR:</a:t>
            </a:r>
            <a:r>
              <a:rPr lang="zh-CN" altLang="en-US" dirty="0">
                <a:latin typeface="微软雅黑" panose="020B0503020204020204" pitchFamily="34" charset="-122"/>
                <a:ea typeface="微软雅黑" panose="020B0503020204020204" pitchFamily="34" charset="-122"/>
              </a:rPr>
              <a:t>是用来存放指令的</a:t>
            </a:r>
            <a:r>
              <a:rPr lang="en-US" altLang="zh-CN" dirty="0">
                <a:latin typeface="微软雅黑" panose="020B0503020204020204" pitchFamily="34" charset="-122"/>
                <a:ea typeface="微软雅黑" panose="020B0503020204020204" pitchFamily="34" charset="-122"/>
              </a:rPr>
              <a:t>, PC:</a:t>
            </a:r>
            <a:r>
              <a:rPr lang="zh-CN" altLang="en-US" dirty="0">
                <a:latin typeface="微软雅黑" panose="020B0503020204020204" pitchFamily="34" charset="-122"/>
                <a:ea typeface="微软雅黑" panose="020B0503020204020204" pitchFamily="34" charset="-122"/>
              </a:rPr>
              <a:t>是用来表示指令的在主存中的地址</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12FB8C-D851-43D7-99E5-2C12ED372663}"/>
              </a:ext>
            </a:extLst>
          </p:cNvPr>
          <p:cNvSpPr>
            <a:spLocks noGrp="1"/>
          </p:cNvSpPr>
          <p:nvPr>
            <p:ph idx="1"/>
          </p:nvPr>
        </p:nvSpPr>
        <p:spPr/>
        <p:txBody>
          <a:bodyPr/>
          <a:lstStyle/>
          <a:p>
            <a:pPr marL="193675" indent="-193675" algn="just">
              <a:buNone/>
            </a:pPr>
            <a:r>
              <a:rPr lang="en-US" altLang="zh-CN" sz="2000" dirty="0">
                <a:solidFill>
                  <a:schemeClr val="folHlink"/>
                </a:solidFill>
              </a:rPr>
              <a:t> </a:t>
            </a:r>
            <a:r>
              <a:rPr lang="en-US" altLang="zh-CN" sz="3200" dirty="0">
                <a:solidFill>
                  <a:schemeClr val="folHlink"/>
                </a:solidFill>
                <a:latin typeface="楷体_GB2312" pitchFamily="49" charset="-122"/>
                <a:ea typeface="楷体_GB2312" pitchFamily="49" charset="-122"/>
              </a:rPr>
              <a:t>1</a:t>
            </a:r>
            <a:r>
              <a:rPr lang="zh-CN" altLang="en-US" sz="3200" dirty="0">
                <a:solidFill>
                  <a:schemeClr val="folHlink"/>
                </a:solidFill>
                <a:latin typeface="楷体_GB2312" pitchFamily="49" charset="-122"/>
                <a:ea typeface="楷体_GB2312" pitchFamily="49" charset="-122"/>
              </a:rPr>
              <a:t>）进程标识符</a:t>
            </a:r>
          </a:p>
          <a:p>
            <a:pPr marL="193675" indent="-193675" algn="just">
              <a:buNone/>
            </a:pPr>
            <a:r>
              <a:rPr lang="zh-CN" altLang="en-US" dirty="0">
                <a:latin typeface="楷体_GB2312" pitchFamily="49" charset="-122"/>
                <a:ea typeface="楷体_GB2312" pitchFamily="49" charset="-122"/>
              </a:rPr>
              <a:t> 进程标识符用于唯一地标识一个进程。一个进程通常有两种标识符：</a:t>
            </a:r>
          </a:p>
          <a:p>
            <a:pPr marL="1428750" lvl="1" indent="-955675" algn="just">
              <a:buNone/>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内部标识符。</a:t>
            </a:r>
            <a:r>
              <a:rPr lang="zh-CN" altLang="en-US" dirty="0">
                <a:latin typeface="楷体_GB2312" pitchFamily="49" charset="-122"/>
                <a:ea typeface="楷体_GB2312" pitchFamily="49" charset="-122"/>
              </a:rPr>
              <a:t>为每一个进程赋予一个唯一的数字标识符，通常是进程的序号。设置内部标识符主要是为了方便操作系统使用。</a:t>
            </a:r>
          </a:p>
          <a:p>
            <a:pPr marL="1428750" lvl="1" indent="-955675" algn="just">
              <a:buNone/>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外部标识符。</a:t>
            </a:r>
            <a:r>
              <a:rPr lang="zh-CN" altLang="en-US" dirty="0">
                <a:latin typeface="楷体_GB2312" pitchFamily="49" charset="-122"/>
                <a:ea typeface="楷体_GB2312" pitchFamily="49" charset="-122"/>
              </a:rPr>
              <a:t>它由创建者提供，通常是由字母、数字组成，往往是由用户（进程）在访问该进程时使用。</a:t>
            </a:r>
          </a:p>
          <a:p>
            <a:endParaRPr lang="zh-CN" altLang="en-US" dirty="0"/>
          </a:p>
        </p:txBody>
      </p:sp>
      <p:sp>
        <p:nvSpPr>
          <p:cNvPr id="3" name="标题 2">
            <a:extLst>
              <a:ext uri="{FF2B5EF4-FFF2-40B4-BE49-F238E27FC236}">
                <a16:creationId xmlns:a16="http://schemas.microsoft.com/office/drawing/2014/main" id="{699363A2-3047-4806-8D65-72679661F4A5}"/>
              </a:ext>
            </a:extLst>
          </p:cNvPr>
          <p:cNvSpPr>
            <a:spLocks noGrp="1"/>
          </p:cNvSpPr>
          <p:nvPr>
            <p:ph type="title"/>
          </p:nvPr>
        </p:nvSpPr>
        <p:spPr/>
        <p:txBody>
          <a:bodyPr/>
          <a:lstStyle/>
          <a:p>
            <a:r>
              <a:rPr lang="en-US" altLang="zh-CN" dirty="0"/>
              <a:t> 2</a:t>
            </a:r>
            <a:r>
              <a:rPr lang="zh-CN" altLang="en-US" dirty="0"/>
              <a:t>．进程控制块中的信息 </a:t>
            </a:r>
          </a:p>
        </p:txBody>
      </p:sp>
    </p:spTree>
    <p:extLst>
      <p:ext uri="{BB962C8B-B14F-4D97-AF65-F5344CB8AC3E}">
        <p14:creationId xmlns:p14="http://schemas.microsoft.com/office/powerpoint/2010/main" val="3714362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9B04DC02-8A1E-426E-AAE1-8F4E060C6397}"/>
              </a:ext>
            </a:extLst>
          </p:cNvPr>
          <p:cNvSpPr>
            <a:spLocks noGrp="1" noRot="1" noChangeArrowheads="1"/>
          </p:cNvSpPr>
          <p:nvPr/>
        </p:nvSpPr>
        <p:spPr bwMode="auto">
          <a:xfrm>
            <a:off x="612067" y="264318"/>
            <a:ext cx="74247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3600" b="1" dirty="0">
                <a:solidFill>
                  <a:schemeClr val="folHlink"/>
                </a:solidFill>
              </a:rPr>
              <a:t>2</a:t>
            </a:r>
            <a:r>
              <a:rPr lang="zh-CN" altLang="en-US" sz="3600" b="1" dirty="0">
                <a:solidFill>
                  <a:schemeClr val="folHlink"/>
                </a:solidFill>
              </a:rPr>
              <a:t>）处理机状态</a:t>
            </a:r>
          </a:p>
        </p:txBody>
      </p:sp>
      <p:sp>
        <p:nvSpPr>
          <p:cNvPr id="11" name="Rectangle 3">
            <a:extLst>
              <a:ext uri="{FF2B5EF4-FFF2-40B4-BE49-F238E27FC236}">
                <a16:creationId xmlns:a16="http://schemas.microsoft.com/office/drawing/2014/main" id="{F39E881D-1DAB-448F-BEBA-1D8CFC839294}"/>
              </a:ext>
            </a:extLst>
          </p:cNvPr>
          <p:cNvSpPr>
            <a:spLocks noGrp="1" noRot="1" noChangeArrowheads="1"/>
          </p:cNvSpPr>
          <p:nvPr/>
        </p:nvSpPr>
        <p:spPr bwMode="auto">
          <a:xfrm>
            <a:off x="419100" y="1594644"/>
            <a:ext cx="8305800"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algn="just" eaLnBrk="1" hangingPunct="1">
              <a:lnSpc>
                <a:spcPct val="90000"/>
              </a:lnSpc>
            </a:pPr>
            <a:r>
              <a:rPr lang="zh-CN" altLang="en-US" b="1" dirty="0">
                <a:latin typeface="楷体_GB2312" pitchFamily="49" charset="-122"/>
                <a:ea typeface="楷体_GB2312" pitchFamily="49" charset="-122"/>
              </a:rPr>
              <a:t>处理机状态信息主要是由处理机的各种寄存器的内容组成的。</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通用寄存器，</a:t>
            </a:r>
            <a:r>
              <a:rPr lang="zh-CN" altLang="en-US" b="1" dirty="0">
                <a:latin typeface="楷体_GB2312" pitchFamily="49" charset="-122"/>
                <a:ea typeface="楷体_GB2312" pitchFamily="49" charset="-122"/>
              </a:rPr>
              <a:t>又称为用户可视寄存器。</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指令计数器（</a:t>
            </a:r>
            <a:r>
              <a:rPr lang="en-US" altLang="zh-CN" b="1" dirty="0">
                <a:solidFill>
                  <a:srgbClr val="FF0000"/>
                </a:solidFill>
                <a:latin typeface="楷体_GB2312" pitchFamily="49" charset="-122"/>
                <a:ea typeface="楷体_GB2312" pitchFamily="49" charset="-122"/>
              </a:rPr>
              <a:t>PC</a:t>
            </a:r>
            <a:r>
              <a:rPr lang="zh-CN" altLang="en-US" b="1" dirty="0">
                <a:solidFill>
                  <a:srgbClr val="FF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，其中存放了要访问的下一条指令的地址。</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程序状态字</a:t>
            </a:r>
            <a:r>
              <a:rPr lang="en-US" altLang="zh-CN" b="1" dirty="0">
                <a:solidFill>
                  <a:srgbClr val="FF0000"/>
                </a:solidFill>
                <a:latin typeface="楷体_GB2312" pitchFamily="49" charset="-122"/>
                <a:ea typeface="楷体_GB2312" pitchFamily="49" charset="-122"/>
              </a:rPr>
              <a:t>PSW</a:t>
            </a:r>
            <a:r>
              <a:rPr lang="zh-CN" altLang="en-US" b="1" dirty="0">
                <a:latin typeface="楷体_GB2312" pitchFamily="49" charset="-122"/>
                <a:ea typeface="楷体_GB2312" pitchFamily="49" charset="-122"/>
              </a:rPr>
              <a:t>，其中含有状态信息，如条件码、执行方式、中断屏蔽标志等</a:t>
            </a:r>
          </a:p>
          <a:p>
            <a:pPr marL="939800" lvl="1" indent="-482600" algn="just" eaLnBrk="1" hangingPunct="1">
              <a:lnSpc>
                <a:spcPct val="90000"/>
              </a:lnSpc>
              <a:buClrTx/>
              <a:buFont typeface="Wingdings" panose="05000000000000000000" pitchFamily="2" charset="2"/>
              <a:buChar char="Ø"/>
            </a:pPr>
            <a:r>
              <a:rPr lang="zh-CN" altLang="en-US" b="1" dirty="0">
                <a:solidFill>
                  <a:srgbClr val="FF0000"/>
                </a:solidFill>
                <a:latin typeface="楷体_GB2312" pitchFamily="49" charset="-122"/>
                <a:ea typeface="楷体_GB2312" pitchFamily="49" charset="-122"/>
              </a:rPr>
              <a:t>用户栈指针</a:t>
            </a:r>
            <a:r>
              <a:rPr lang="en-US" altLang="zh-CN" b="1" dirty="0">
                <a:solidFill>
                  <a:srgbClr val="FF0000"/>
                </a:solidFill>
                <a:latin typeface="楷体_GB2312" pitchFamily="49" charset="-122"/>
                <a:ea typeface="楷体_GB2312" pitchFamily="49" charset="-122"/>
              </a:rPr>
              <a:t>(SP)</a:t>
            </a:r>
            <a:r>
              <a:rPr lang="zh-CN" altLang="en-US" b="1" dirty="0">
                <a:latin typeface="楷体_GB2312" pitchFamily="49" charset="-122"/>
                <a:ea typeface="楷体_GB2312" pitchFamily="49" charset="-122"/>
              </a:rPr>
              <a:t>，用于存放系统调用参数及调用地址。栈指针指向该栈的栈顶。</a:t>
            </a:r>
            <a:endParaRPr lang="zh-CN" altLang="en-US" dirty="0">
              <a:latin typeface="楷体_GB2312" pitchFamily="49" charset="-122"/>
              <a:ea typeface="楷体_GB2312" pitchFamily="49" charset="-122"/>
            </a:endParaRPr>
          </a:p>
        </p:txBody>
      </p:sp>
      <p:sp>
        <p:nvSpPr>
          <p:cNvPr id="12" name="Text Box 4">
            <a:extLst>
              <a:ext uri="{FF2B5EF4-FFF2-40B4-BE49-F238E27FC236}">
                <a16:creationId xmlns:a16="http://schemas.microsoft.com/office/drawing/2014/main" id="{28C0826B-A6A0-4E50-97AA-9241839C502B}"/>
              </a:ext>
            </a:extLst>
          </p:cNvPr>
          <p:cNvSpPr txBox="1">
            <a:spLocks noChangeArrowheads="1"/>
          </p:cNvSpPr>
          <p:nvPr/>
        </p:nvSpPr>
        <p:spPr bwMode="auto">
          <a:xfrm>
            <a:off x="342900" y="5861844"/>
            <a:ext cx="845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buClrTx/>
              <a:buSzTx/>
              <a:buFontTx/>
              <a:buNone/>
            </a:pPr>
            <a:r>
              <a:rPr lang="zh-CN" altLang="en-US" sz="2800" b="1" dirty="0">
                <a:solidFill>
                  <a:srgbClr val="FF0000"/>
                </a:solidFill>
              </a:rPr>
              <a:t>这些都是中断和进程切换时需要保护的内容！</a:t>
            </a:r>
          </a:p>
        </p:txBody>
      </p:sp>
    </p:spTree>
    <p:extLst>
      <p:ext uri="{BB962C8B-B14F-4D97-AF65-F5344CB8AC3E}">
        <p14:creationId xmlns:p14="http://schemas.microsoft.com/office/powerpoint/2010/main" val="1555998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1">
            <a:extLst>
              <a:ext uri="{FF2B5EF4-FFF2-40B4-BE49-F238E27FC236}">
                <a16:creationId xmlns:a16="http://schemas.microsoft.com/office/drawing/2014/main" id="{E9386D23-C928-46AF-BFD4-A28A4A77C616}"/>
              </a:ext>
            </a:extLst>
          </p:cNvPr>
          <p:cNvPicPr>
            <a:picLocks noChangeAspect="1"/>
          </p:cNvPicPr>
          <p:nvPr/>
        </p:nvPicPr>
        <p:blipFill>
          <a:blip r:embed="rId3">
            <a:extLst>
              <a:ext uri="{28A0092B-C50C-407E-A947-70E740481C1C}">
                <a14:useLocalDpi xmlns:a14="http://schemas.microsoft.com/office/drawing/2010/main" val="0"/>
              </a:ext>
            </a:extLst>
          </a:blip>
          <a:srcRect t="7089" b="33653"/>
          <a:stretch>
            <a:fillRect/>
          </a:stretch>
        </p:blipFill>
        <p:spPr bwMode="auto">
          <a:xfrm>
            <a:off x="722982" y="3837542"/>
            <a:ext cx="78867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a:extLst>
              <a:ext uri="{FF2B5EF4-FFF2-40B4-BE49-F238E27FC236}">
                <a16:creationId xmlns:a16="http://schemas.microsoft.com/office/drawing/2014/main" id="{A33F1FDA-AE9D-483D-9406-91C9C70ACCBA}"/>
              </a:ext>
            </a:extLst>
          </p:cNvPr>
          <p:cNvSpPr txBox="1">
            <a:spLocks noRot="1" noChangeArrowheads="1"/>
          </p:cNvSpPr>
          <p:nvPr/>
        </p:nvSpPr>
        <p:spPr bwMode="auto">
          <a:xfrm>
            <a:off x="303882" y="103742"/>
            <a:ext cx="82296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marR="0" lvl="0" indent="0" eaLnBrk="1" hangingPunct="1">
              <a:lnSpc>
                <a:spcPct val="100000"/>
              </a:lnSpc>
              <a:buClrTx/>
              <a:buSzTx/>
              <a:buFontTx/>
              <a:buNone/>
              <a:tabLst/>
              <a:defRPr/>
            </a:pPr>
            <a:r>
              <a:rPr lang="en-US" altLang="zh-CN" sz="3600" b="1" dirty="0">
                <a:solidFill>
                  <a:schemeClr val="folHlink"/>
                </a:solidFill>
              </a:rPr>
              <a:t>3</a:t>
            </a:r>
            <a:r>
              <a:rPr lang="zh-CN" altLang="en-US" sz="3600" b="1" dirty="0">
                <a:solidFill>
                  <a:schemeClr val="folHlink"/>
                </a:solidFill>
              </a:rPr>
              <a:t>）进程调度信息</a:t>
            </a:r>
          </a:p>
        </p:txBody>
      </p:sp>
      <p:sp>
        <p:nvSpPr>
          <p:cNvPr id="12" name="Rectangle 3">
            <a:extLst>
              <a:ext uri="{FF2B5EF4-FFF2-40B4-BE49-F238E27FC236}">
                <a16:creationId xmlns:a16="http://schemas.microsoft.com/office/drawing/2014/main" id="{7C24FDD6-FFEE-4D85-870A-73B7948C9FDE}"/>
              </a:ext>
            </a:extLst>
          </p:cNvPr>
          <p:cNvSpPr txBox="1">
            <a:spLocks noRot="1" noChangeArrowheads="1"/>
          </p:cNvSpPr>
          <p:nvPr/>
        </p:nvSpPr>
        <p:spPr bwMode="auto">
          <a:xfrm>
            <a:off x="303882" y="1103867"/>
            <a:ext cx="845978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r>
              <a:rPr lang="zh-CN" altLang="en-US" b="1" kern="0" dirty="0">
                <a:latin typeface="+mj-ea"/>
                <a:ea typeface="+mj-ea"/>
              </a:rPr>
              <a:t>在</a:t>
            </a:r>
            <a:r>
              <a:rPr lang="en-US" altLang="zh-CN" b="1" kern="0" dirty="0">
                <a:latin typeface="+mj-ea"/>
                <a:ea typeface="+mj-ea"/>
              </a:rPr>
              <a:t>PCB</a:t>
            </a:r>
            <a:r>
              <a:rPr lang="zh-CN" altLang="en-US" b="1" kern="0" dirty="0">
                <a:latin typeface="+mj-ea"/>
                <a:ea typeface="+mj-ea"/>
              </a:rPr>
              <a:t>中还存放一些与进程调度和进程对换有关的信息。</a:t>
            </a:r>
          </a:p>
          <a:p>
            <a:pPr lvl="1" eaLnBrk="1" hangingPunct="1">
              <a:buClrTx/>
              <a:buFontTx/>
              <a:buNone/>
            </a:pPr>
            <a:r>
              <a:rPr lang="zh-CN" altLang="en-US" b="1" kern="0" dirty="0">
                <a:solidFill>
                  <a:srgbClr val="FF0000"/>
                </a:solidFill>
                <a:latin typeface="+mj-ea"/>
                <a:ea typeface="+mj-ea"/>
              </a:rPr>
              <a:t>①进程状态。指明进程的当前状态。</a:t>
            </a:r>
          </a:p>
          <a:p>
            <a:pPr lvl="1" eaLnBrk="1" hangingPunct="1">
              <a:buClrTx/>
              <a:buFontTx/>
              <a:buNone/>
            </a:pPr>
            <a:r>
              <a:rPr lang="zh-CN" altLang="en-US" b="1" kern="0" dirty="0">
                <a:latin typeface="+mj-ea"/>
                <a:ea typeface="+mj-ea"/>
              </a:rPr>
              <a:t>在</a:t>
            </a:r>
            <a:r>
              <a:rPr lang="en-US" altLang="zh-CN" b="1" kern="0" dirty="0">
                <a:latin typeface="+mj-ea"/>
                <a:ea typeface="+mj-ea"/>
              </a:rPr>
              <a:t>Linux</a:t>
            </a:r>
            <a:r>
              <a:rPr lang="zh-CN" altLang="en-US" b="1" kern="0" dirty="0">
                <a:latin typeface="+mj-ea"/>
                <a:ea typeface="+mj-ea"/>
              </a:rPr>
              <a:t>操作系统中在</a:t>
            </a:r>
            <a:r>
              <a:rPr lang="en-US" altLang="zh-CN" b="1" kern="0" dirty="0" err="1">
                <a:latin typeface="+mj-ea"/>
                <a:ea typeface="+mj-ea"/>
              </a:rPr>
              <a:t>sched.h</a:t>
            </a:r>
            <a:r>
              <a:rPr lang="zh-CN" altLang="en-US" b="1" kern="0" dirty="0">
                <a:latin typeface="+mj-ea"/>
                <a:ea typeface="+mj-ea"/>
              </a:rPr>
              <a:t>中定义了进程的</a:t>
            </a:r>
            <a:r>
              <a:rPr lang="en-US" altLang="zh-CN" b="1" kern="0" dirty="0">
                <a:latin typeface="+mj-ea"/>
                <a:ea typeface="+mj-ea"/>
              </a:rPr>
              <a:t>4</a:t>
            </a:r>
            <a:r>
              <a:rPr lang="zh-CN" altLang="en-US" b="1" kern="0" dirty="0">
                <a:latin typeface="+mj-ea"/>
                <a:ea typeface="+mj-ea"/>
              </a:rPr>
              <a:t>个状态：</a:t>
            </a:r>
          </a:p>
          <a:p>
            <a:pPr lvl="1" eaLnBrk="1" hangingPunct="1">
              <a:buClrTx/>
              <a:buFontTx/>
              <a:buNone/>
            </a:pPr>
            <a:endParaRPr lang="en-US" altLang="zh-CN" b="1" kern="0" dirty="0">
              <a:latin typeface="楷体_GB2312" pitchFamily="49" charset="-122"/>
              <a:ea typeface="楷体_GB2312" pitchFamily="49" charset="-122"/>
            </a:endParaRPr>
          </a:p>
        </p:txBody>
      </p:sp>
      <p:sp>
        <p:nvSpPr>
          <p:cNvPr id="13" name="AutoShape 5">
            <a:extLst>
              <a:ext uri="{FF2B5EF4-FFF2-40B4-BE49-F238E27FC236}">
                <a16:creationId xmlns:a16="http://schemas.microsoft.com/office/drawing/2014/main" id="{473DF6CF-EB15-4F89-93B5-F053866BCD7F}"/>
              </a:ext>
            </a:extLst>
          </p:cNvPr>
          <p:cNvSpPr>
            <a:spLocks/>
          </p:cNvSpPr>
          <p:nvPr/>
        </p:nvSpPr>
        <p:spPr bwMode="auto">
          <a:xfrm>
            <a:off x="5712495" y="4185205"/>
            <a:ext cx="381000" cy="1219200"/>
          </a:xfrm>
          <a:prstGeom prst="rightBrace">
            <a:avLst>
              <a:gd name="adj1" fmla="val 26667"/>
              <a:gd name="adj2" fmla="val 50000"/>
            </a:avLst>
          </a:prstGeom>
          <a:noFill/>
          <a:ln w="19050">
            <a:solidFill>
              <a:srgbClr val="FFFF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                          </a:t>
            </a:r>
            <a:r>
              <a:rPr kumimoji="0" lang="zh-CN" altLang="en-US" sz="1800" b="1" i="0" u="none" strike="noStrike" kern="0" cap="none" spc="0" normalizeH="0" baseline="0" noProof="0" dirty="0">
                <a:ln>
                  <a:noFill/>
                </a:ln>
                <a:solidFill>
                  <a:srgbClr val="FFFF99"/>
                </a:solidFill>
                <a:effectLst/>
                <a:uLnTx/>
                <a:uFillTx/>
                <a:latin typeface="Arial" panose="020B0604020202020204" pitchFamily="34" charset="0"/>
                <a:ea typeface="宋体" panose="02010600030101010101" pitchFamily="2" charset="-122"/>
              </a:rPr>
              <a:t>停止状态</a:t>
            </a:r>
          </a:p>
        </p:txBody>
      </p:sp>
      <p:sp>
        <p:nvSpPr>
          <p:cNvPr id="14" name="Line 6">
            <a:extLst>
              <a:ext uri="{FF2B5EF4-FFF2-40B4-BE49-F238E27FC236}">
                <a16:creationId xmlns:a16="http://schemas.microsoft.com/office/drawing/2014/main" id="{5CB632A2-0BF9-412E-B6D9-BB3EF15BA591}"/>
              </a:ext>
            </a:extLst>
          </p:cNvPr>
          <p:cNvSpPr>
            <a:spLocks noChangeShapeType="1"/>
          </p:cNvSpPr>
          <p:nvPr/>
        </p:nvSpPr>
        <p:spPr bwMode="auto">
          <a:xfrm flipV="1">
            <a:off x="5523582" y="3989942"/>
            <a:ext cx="1371600" cy="0"/>
          </a:xfrm>
          <a:prstGeom prst="line">
            <a:avLst/>
          </a:prstGeom>
          <a:noFill/>
          <a:ln w="19050">
            <a:solidFill>
              <a:srgbClr val="FFFF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ea typeface="宋体" panose="02010600030101010101" pitchFamily="2" charset="-122"/>
            </a:endParaRPr>
          </a:p>
        </p:txBody>
      </p:sp>
      <p:sp>
        <p:nvSpPr>
          <p:cNvPr id="15" name="Text Box 7">
            <a:extLst>
              <a:ext uri="{FF2B5EF4-FFF2-40B4-BE49-F238E27FC236}">
                <a16:creationId xmlns:a16="http://schemas.microsoft.com/office/drawing/2014/main" id="{D506F6AF-87DA-4246-A771-429EE3135724}"/>
              </a:ext>
            </a:extLst>
          </p:cNvPr>
          <p:cNvSpPr txBox="1">
            <a:spLocks noChangeArrowheads="1"/>
          </p:cNvSpPr>
          <p:nvPr/>
        </p:nvSpPr>
        <p:spPr bwMode="auto">
          <a:xfrm>
            <a:off x="6971382" y="3870880"/>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1800" b="1" i="0" u="none" strike="noStrike" kern="0" cap="none" spc="0" normalizeH="0" baseline="0" noProof="0">
                <a:ln>
                  <a:noFill/>
                </a:ln>
                <a:solidFill>
                  <a:srgbClr val="FFFF99"/>
                </a:solidFill>
                <a:effectLst/>
                <a:uLnTx/>
                <a:uFillTx/>
                <a:latin typeface="Arial" panose="020B0604020202020204" pitchFamily="34" charset="0"/>
                <a:ea typeface="宋体" panose="02010600030101010101" pitchFamily="2" charset="-122"/>
              </a:rPr>
              <a:t>运行状态</a:t>
            </a:r>
          </a:p>
        </p:txBody>
      </p:sp>
    </p:spTree>
    <p:extLst>
      <p:ext uri="{BB962C8B-B14F-4D97-AF65-F5344CB8AC3E}">
        <p14:creationId xmlns:p14="http://schemas.microsoft.com/office/powerpoint/2010/main" val="116943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20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20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2000"/>
                                        <p:tgtEl>
                                          <p:spTgt spid="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4" grpId="0" animBg="1"/>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16329E-B3BA-4C0D-9CAE-A7D3D9773C42}"/>
              </a:ext>
            </a:extLst>
          </p:cNvPr>
          <p:cNvSpPr>
            <a:spLocks noGrp="1"/>
          </p:cNvSpPr>
          <p:nvPr>
            <p:ph idx="1"/>
          </p:nvPr>
        </p:nvSpPr>
        <p:spPr/>
        <p:txBody>
          <a:bodyPr/>
          <a:lstStyle/>
          <a:p>
            <a:pPr lvl="1">
              <a:buClrTx/>
              <a:buNone/>
            </a:pPr>
            <a:r>
              <a:rPr lang="en-US" altLang="zh-CN" sz="3200" dirty="0">
                <a:solidFill>
                  <a:srgbClr val="FF0000"/>
                </a:solidFill>
              </a:rPr>
              <a:t>②</a:t>
            </a:r>
            <a:r>
              <a:rPr lang="zh-CN" altLang="en-US" sz="3200" dirty="0">
                <a:solidFill>
                  <a:srgbClr val="FF0000"/>
                </a:solidFill>
              </a:rPr>
              <a:t>进程优先级。</a:t>
            </a:r>
          </a:p>
          <a:p>
            <a:pPr lvl="1">
              <a:buClrTx/>
              <a:buNone/>
            </a:pPr>
            <a:r>
              <a:rPr lang="zh-CN" altLang="en-US" sz="3200" dirty="0">
                <a:solidFill>
                  <a:srgbClr val="FF0000"/>
                </a:solidFill>
              </a:rPr>
              <a:t>③进程调度所需的其它信息。</a:t>
            </a:r>
            <a:r>
              <a:rPr lang="zh-CN" altLang="en-US" sz="3200" dirty="0"/>
              <a:t>如：进程已等待</a:t>
            </a:r>
            <a:r>
              <a:rPr lang="en-US" altLang="zh-CN" sz="3200" dirty="0"/>
              <a:t>CPU</a:t>
            </a:r>
            <a:r>
              <a:rPr lang="zh-CN" altLang="en-US" sz="3200" dirty="0"/>
              <a:t>的时间总和、进程已执行的时间总和等；</a:t>
            </a:r>
          </a:p>
          <a:p>
            <a:pPr lvl="1">
              <a:buClrTx/>
              <a:buNone/>
            </a:pPr>
            <a:r>
              <a:rPr lang="zh-CN" altLang="en-US" sz="3200" dirty="0">
                <a:solidFill>
                  <a:srgbClr val="FF0000"/>
                </a:solidFill>
              </a:rPr>
              <a:t>④事件。</a:t>
            </a:r>
            <a:r>
              <a:rPr lang="zh-CN" altLang="en-US" sz="3200" dirty="0"/>
              <a:t>是指进程由执行状态转变为阻塞状态所等待发生的事件，即</a:t>
            </a:r>
            <a:r>
              <a:rPr lang="zh-CN" altLang="en-US" sz="3200" dirty="0">
                <a:solidFill>
                  <a:srgbClr val="FF0000"/>
                </a:solidFill>
              </a:rPr>
              <a:t>阻塞原因</a:t>
            </a:r>
            <a:r>
              <a:rPr lang="zh-CN" altLang="en-US" sz="3200" dirty="0"/>
              <a:t>。</a:t>
            </a:r>
          </a:p>
          <a:p>
            <a:endParaRPr lang="zh-CN" altLang="en-US" dirty="0"/>
          </a:p>
        </p:txBody>
      </p:sp>
      <p:sp>
        <p:nvSpPr>
          <p:cNvPr id="3" name="标题 2">
            <a:extLst>
              <a:ext uri="{FF2B5EF4-FFF2-40B4-BE49-F238E27FC236}">
                <a16:creationId xmlns:a16="http://schemas.microsoft.com/office/drawing/2014/main" id="{D6B71833-C94F-4638-A907-2C23EB5F1966}"/>
              </a:ext>
            </a:extLst>
          </p:cNvPr>
          <p:cNvSpPr>
            <a:spLocks noGrp="1"/>
          </p:cNvSpPr>
          <p:nvPr>
            <p:ph type="title"/>
          </p:nvPr>
        </p:nvSpPr>
        <p:spPr/>
        <p:txBody>
          <a:bodyPr/>
          <a:lstStyle/>
          <a:p>
            <a:r>
              <a:rPr lang="en-US" altLang="zh-CN" sz="3600" dirty="0">
                <a:solidFill>
                  <a:schemeClr val="folHlink"/>
                </a:solidFill>
              </a:rPr>
              <a:t>3</a:t>
            </a:r>
            <a:r>
              <a:rPr lang="zh-CN" altLang="en-US" sz="3600" dirty="0">
                <a:solidFill>
                  <a:schemeClr val="folHlink"/>
                </a:solidFill>
              </a:rPr>
              <a:t>）进程调度信息</a:t>
            </a:r>
            <a:br>
              <a:rPr lang="zh-CN" altLang="en-US" dirty="0">
                <a:solidFill>
                  <a:schemeClr val="folHlink"/>
                </a:solidFill>
              </a:rPr>
            </a:br>
            <a:endParaRPr lang="zh-CN" altLang="en-US" dirty="0"/>
          </a:p>
        </p:txBody>
      </p:sp>
    </p:spTree>
    <p:extLst>
      <p:ext uri="{BB962C8B-B14F-4D97-AF65-F5344CB8AC3E}">
        <p14:creationId xmlns:p14="http://schemas.microsoft.com/office/powerpoint/2010/main" val="3983484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BA4AC46-7AE8-4327-A54C-1E5292EC01F6}"/>
              </a:ext>
            </a:extLst>
          </p:cNvPr>
          <p:cNvSpPr>
            <a:spLocks noGrp="1" noRot="1" noChangeArrowheads="1"/>
          </p:cNvSpPr>
          <p:nvPr/>
        </p:nvSpPr>
        <p:spPr bwMode="auto">
          <a:xfrm>
            <a:off x="477895" y="112713"/>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3600" b="1" dirty="0">
                <a:solidFill>
                  <a:schemeClr val="folHlink"/>
                </a:solidFill>
                <a:latin typeface="+mj-ea"/>
              </a:rPr>
              <a:t>4</a:t>
            </a:r>
            <a:r>
              <a:rPr lang="zh-CN" altLang="en-US" sz="3600" b="1" dirty="0">
                <a:solidFill>
                  <a:schemeClr val="folHlink"/>
                </a:solidFill>
                <a:latin typeface="+mj-ea"/>
              </a:rPr>
              <a:t>）进程控制信息</a:t>
            </a:r>
          </a:p>
        </p:txBody>
      </p:sp>
      <p:sp>
        <p:nvSpPr>
          <p:cNvPr id="7" name="Rectangle 3">
            <a:extLst>
              <a:ext uri="{FF2B5EF4-FFF2-40B4-BE49-F238E27FC236}">
                <a16:creationId xmlns:a16="http://schemas.microsoft.com/office/drawing/2014/main" id="{661CD91B-CCAE-437C-B8AE-B2646CA0644F}"/>
              </a:ext>
            </a:extLst>
          </p:cNvPr>
          <p:cNvSpPr>
            <a:spLocks noGrp="1" noRot="1" noChangeArrowheads="1"/>
          </p:cNvSpPr>
          <p:nvPr/>
        </p:nvSpPr>
        <p:spPr bwMode="auto">
          <a:xfrm>
            <a:off x="477895" y="1563228"/>
            <a:ext cx="8214413" cy="518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eaLnBrk="1" hangingPunct="1">
              <a:buFont typeface="Wingdings 2" panose="05020102010507070707" pitchFamily="18" charset="2"/>
              <a:buNone/>
            </a:pPr>
            <a:r>
              <a:rPr lang="en-US" altLang="zh-CN" sz="2800" b="1" dirty="0">
                <a:solidFill>
                  <a:srgbClr val="C00000"/>
                </a:solidFill>
                <a:latin typeface="+mj-ea"/>
                <a:ea typeface="+mj-ea"/>
              </a:rPr>
              <a:t>①</a:t>
            </a:r>
            <a:r>
              <a:rPr lang="zh-CN" altLang="en-US" sz="2800" b="1" dirty="0">
                <a:solidFill>
                  <a:srgbClr val="C00000"/>
                </a:solidFill>
                <a:latin typeface="+mj-ea"/>
                <a:ea typeface="+mj-ea"/>
              </a:rPr>
              <a:t>程序和数据的地址</a:t>
            </a:r>
            <a:endParaRPr lang="en-US" altLang="zh-CN" sz="2800" b="1" dirty="0">
              <a:solidFill>
                <a:srgbClr val="C00000"/>
              </a:solidFill>
              <a:latin typeface="+mj-ea"/>
              <a:ea typeface="+mj-ea"/>
            </a:endParaRPr>
          </a:p>
          <a:p>
            <a:pPr eaLnBrk="1" hangingPunct="1">
              <a:buFont typeface="Wingdings 2" panose="05020102010507070707" pitchFamily="18" charset="2"/>
              <a:buNone/>
            </a:pPr>
            <a:r>
              <a:rPr lang="en-US" altLang="zh-CN" sz="2800" b="1" dirty="0">
                <a:latin typeface="+mj-ea"/>
                <a:ea typeface="+mj-ea"/>
              </a:rPr>
              <a:t>       --</a:t>
            </a:r>
            <a:r>
              <a:rPr lang="zh-CN" altLang="en-US" sz="2800" b="1" dirty="0">
                <a:latin typeface="+mj-ea"/>
                <a:ea typeface="+mj-ea"/>
              </a:rPr>
              <a:t>进程的程序和数据所在的内存或外存地址。</a:t>
            </a:r>
          </a:p>
          <a:p>
            <a:pPr eaLnBrk="1" hangingPunct="1">
              <a:buNone/>
            </a:pPr>
            <a:r>
              <a:rPr lang="zh-CN" altLang="en-US" sz="2800" b="1" dirty="0">
                <a:solidFill>
                  <a:srgbClr val="C00000"/>
                </a:solidFill>
                <a:latin typeface="+mj-ea"/>
                <a:ea typeface="+mj-ea"/>
              </a:rPr>
              <a:t>②进程同步和通信机制</a:t>
            </a:r>
            <a:endParaRPr lang="en-US" altLang="zh-CN" sz="2800" b="1" dirty="0">
              <a:solidFill>
                <a:srgbClr val="C00000"/>
              </a:solidFill>
              <a:latin typeface="+mj-ea"/>
              <a:ea typeface="+mj-ea"/>
            </a:endParaRPr>
          </a:p>
          <a:p>
            <a:pPr eaLnBrk="1" hangingPunct="1">
              <a:buClrTx/>
              <a:buSzTx/>
              <a:buFontTx/>
              <a:buNone/>
            </a:pPr>
            <a:r>
              <a:rPr lang="en-US" altLang="zh-CN" sz="2800" b="1" dirty="0">
                <a:latin typeface="+mj-ea"/>
                <a:ea typeface="+mj-ea"/>
              </a:rPr>
              <a:t>      --</a:t>
            </a:r>
            <a:r>
              <a:rPr lang="zh-CN" altLang="en-US" sz="2800" b="1" dirty="0">
                <a:latin typeface="+mj-ea"/>
                <a:ea typeface="+mj-ea"/>
              </a:rPr>
              <a:t>实现进程同步和进程通信时必需的机制，如消息队列指针、信号量等。</a:t>
            </a:r>
          </a:p>
          <a:p>
            <a:pPr eaLnBrk="1" hangingPunct="1">
              <a:buNone/>
            </a:pPr>
            <a:r>
              <a:rPr lang="zh-CN" altLang="en-US" sz="2800" b="1" dirty="0">
                <a:solidFill>
                  <a:srgbClr val="C00000"/>
                </a:solidFill>
                <a:latin typeface="+mj-ea"/>
                <a:ea typeface="+mj-ea"/>
              </a:rPr>
              <a:t>③资源清单</a:t>
            </a:r>
            <a:endParaRPr lang="en-US" altLang="zh-CN" sz="2800" b="1" dirty="0">
              <a:solidFill>
                <a:srgbClr val="C00000"/>
              </a:solidFill>
              <a:latin typeface="+mj-ea"/>
              <a:ea typeface="+mj-ea"/>
            </a:endParaRPr>
          </a:p>
          <a:p>
            <a:pPr eaLnBrk="1" hangingPunct="1">
              <a:buClrTx/>
              <a:buSzTx/>
              <a:buFontTx/>
              <a:buNone/>
            </a:pPr>
            <a:r>
              <a:rPr lang="en-US" altLang="zh-CN" sz="2800" b="1" dirty="0">
                <a:latin typeface="+mj-ea"/>
                <a:ea typeface="+mj-ea"/>
              </a:rPr>
              <a:t>     --</a:t>
            </a:r>
            <a:r>
              <a:rPr lang="zh-CN" altLang="en-US" sz="2800" b="1" dirty="0">
                <a:latin typeface="+mj-ea"/>
                <a:ea typeface="+mj-ea"/>
              </a:rPr>
              <a:t>进程所需的全部资源及已经分配到该进程的资源的清单；</a:t>
            </a:r>
          </a:p>
          <a:p>
            <a:pPr eaLnBrk="1" hangingPunct="1">
              <a:buNone/>
            </a:pPr>
            <a:r>
              <a:rPr lang="zh-CN" altLang="en-US" sz="2800" b="1" dirty="0">
                <a:solidFill>
                  <a:srgbClr val="C00000"/>
                </a:solidFill>
                <a:latin typeface="+mj-ea"/>
                <a:ea typeface="+mj-ea"/>
              </a:rPr>
              <a:t>④链接指针</a:t>
            </a:r>
            <a:endParaRPr lang="en-US" altLang="zh-CN" sz="2800" b="1" dirty="0">
              <a:solidFill>
                <a:srgbClr val="C00000"/>
              </a:solidFill>
              <a:latin typeface="+mj-ea"/>
              <a:ea typeface="+mj-ea"/>
            </a:endParaRPr>
          </a:p>
          <a:p>
            <a:pPr eaLnBrk="1" hangingPunct="1">
              <a:buClrTx/>
              <a:buSzTx/>
              <a:buFontTx/>
              <a:buNone/>
            </a:pPr>
            <a:r>
              <a:rPr lang="en-US" altLang="zh-CN" sz="2800" b="1" dirty="0">
                <a:latin typeface="+mj-ea"/>
                <a:ea typeface="+mj-ea"/>
              </a:rPr>
              <a:t>     --</a:t>
            </a:r>
            <a:r>
              <a:rPr lang="zh-CN" altLang="en-US" sz="2800" b="1" dirty="0">
                <a:latin typeface="+mj-ea"/>
                <a:ea typeface="+mj-ea"/>
              </a:rPr>
              <a:t>本队列</a:t>
            </a:r>
            <a:r>
              <a:rPr kumimoji="1" lang="zh-CN" altLang="en-US" sz="2800" b="1" dirty="0">
                <a:latin typeface="+mj-ea"/>
                <a:ea typeface="+mj-ea"/>
              </a:rPr>
              <a:t>下一个进程的</a:t>
            </a:r>
            <a:r>
              <a:rPr kumimoji="1" lang="en-US" altLang="zh-CN" sz="2800" b="1" dirty="0">
                <a:latin typeface="+mj-ea"/>
                <a:ea typeface="+mj-ea"/>
              </a:rPr>
              <a:t>PCB</a:t>
            </a:r>
            <a:r>
              <a:rPr kumimoji="1" lang="zh-CN" altLang="en-US" sz="2800" b="1" dirty="0">
                <a:latin typeface="+mj-ea"/>
                <a:ea typeface="+mj-ea"/>
              </a:rPr>
              <a:t>的首地址。 </a:t>
            </a:r>
          </a:p>
          <a:p>
            <a:pPr eaLnBrk="1" hangingPunct="1">
              <a:buClrTx/>
              <a:buSzTx/>
              <a:buFontTx/>
              <a:buNone/>
            </a:pPr>
            <a:endParaRPr lang="en-US" altLang="zh-CN" sz="2800" b="1" dirty="0">
              <a:latin typeface="+mj-ea"/>
              <a:ea typeface="+mj-ea"/>
            </a:endParaRPr>
          </a:p>
        </p:txBody>
      </p:sp>
    </p:spTree>
    <p:extLst>
      <p:ext uri="{BB962C8B-B14F-4D97-AF65-F5344CB8AC3E}">
        <p14:creationId xmlns:p14="http://schemas.microsoft.com/office/powerpoint/2010/main" val="2792349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F3838C-FD69-4A49-8882-64CED63C67A7}"/>
              </a:ext>
            </a:extLst>
          </p:cNvPr>
          <p:cNvSpPr/>
          <p:nvPr/>
        </p:nvSpPr>
        <p:spPr>
          <a:xfrm>
            <a:off x="762000" y="533400"/>
            <a:ext cx="6880225" cy="769938"/>
          </a:xfrm>
          <a:prstGeom prst="rect">
            <a:avLst/>
          </a:prstGeom>
        </p:spPr>
        <p:txBody>
          <a:bodyPr wrap="none">
            <a:spAutoFit/>
          </a:bodyPr>
          <a:lstStyle/>
          <a:p>
            <a:pPr eaLnBrk="1" hangingPunct="1">
              <a:defRPr/>
            </a:pPr>
            <a:r>
              <a:rPr lang="en-US" altLang="zh-CN" sz="4400" b="1" kern="0" dirty="0">
                <a:solidFill>
                  <a:srgbClr val="0039AC"/>
                </a:solidFill>
                <a:effectLst>
                  <a:outerShdw blurRad="38100" dist="38100" dir="2700000" algn="tl">
                    <a:srgbClr val="000000"/>
                  </a:outerShdw>
                </a:effectLst>
                <a:latin typeface="Arial"/>
                <a:ea typeface="宋体"/>
                <a:cs typeface="+mj-cs"/>
              </a:rPr>
              <a:t>3</a:t>
            </a:r>
            <a:r>
              <a:rPr lang="zh-CN" altLang="en-US" sz="4400" b="1" kern="0" dirty="0">
                <a:solidFill>
                  <a:srgbClr val="0039AC"/>
                </a:solidFill>
                <a:effectLst>
                  <a:outerShdw blurRad="38100" dist="38100" dir="2700000" algn="tl">
                    <a:srgbClr val="000000"/>
                  </a:outerShdw>
                </a:effectLst>
                <a:latin typeface="Arial"/>
                <a:ea typeface="宋体"/>
                <a:cs typeface="+mj-cs"/>
              </a:rPr>
              <a:t>．进程控制块的组织方式 </a:t>
            </a:r>
            <a:endParaRPr lang="zh-CN" altLang="en-US" dirty="0">
              <a:latin typeface="Arial" charset="0"/>
            </a:endParaRPr>
          </a:p>
        </p:txBody>
      </p:sp>
      <p:sp>
        <p:nvSpPr>
          <p:cNvPr id="4" name="Rectangle 3">
            <a:extLst>
              <a:ext uri="{FF2B5EF4-FFF2-40B4-BE49-F238E27FC236}">
                <a16:creationId xmlns:a16="http://schemas.microsoft.com/office/drawing/2014/main" id="{582B05DA-B8BF-44E2-B003-06CFCC4E0245}"/>
              </a:ext>
            </a:extLst>
          </p:cNvPr>
          <p:cNvSpPr txBox="1">
            <a:spLocks noRot="1" noChangeArrowheads="1"/>
          </p:cNvSpPr>
          <p:nvPr/>
        </p:nvSpPr>
        <p:spPr bwMode="auto">
          <a:xfrm>
            <a:off x="533400" y="1828800"/>
            <a:ext cx="8077200" cy="4498975"/>
          </a:xfrm>
          <a:prstGeom prst="rect">
            <a:avLst/>
          </a:prstGeom>
          <a:noFill/>
          <a:ln w="9525">
            <a:noFill/>
            <a:miter lim="800000"/>
            <a:headEnd/>
            <a:tailEnd/>
          </a:ln>
        </p:spPr>
        <p:txBody>
          <a:bodyPr/>
          <a:lstStyle/>
          <a:p>
            <a:pPr marL="342900" indent="-342900" algn="just" eaLnBrk="1" hangingPunct="1">
              <a:spcBef>
                <a:spcPct val="20000"/>
              </a:spcBef>
              <a:buClr>
                <a:schemeClr val="folHlink"/>
              </a:buClr>
              <a:buSzPct val="85000"/>
              <a:buFont typeface="Wingdings 2" pitchFamily="18" charset="2"/>
              <a:buNone/>
              <a:defRPr/>
            </a:pPr>
            <a:r>
              <a:rPr lang="en-US" altLang="zh-CN" sz="3200" b="1" kern="0" dirty="0">
                <a:solidFill>
                  <a:srgbClr val="0066FF"/>
                </a:solidFill>
                <a:latin typeface="+mn-lt"/>
                <a:ea typeface="+mn-ea"/>
              </a:rPr>
              <a:t> 1</a:t>
            </a:r>
            <a:r>
              <a:rPr lang="zh-CN" altLang="en-US" sz="3200" b="1" kern="0" dirty="0">
                <a:solidFill>
                  <a:srgbClr val="0066FF"/>
                </a:solidFill>
                <a:latin typeface="+mn-lt"/>
                <a:ea typeface="+mn-ea"/>
              </a:rPr>
              <a:t>）线性方式</a:t>
            </a:r>
          </a:p>
          <a:p>
            <a:pPr marL="342900" indent="-342900" algn="just" eaLnBrk="1" hangingPunct="1">
              <a:spcBef>
                <a:spcPct val="20000"/>
              </a:spcBef>
              <a:buClr>
                <a:schemeClr val="folHlink"/>
              </a:buClr>
              <a:buSzPct val="85000"/>
              <a:buFont typeface="Wingdings 2" pitchFamily="18" charset="2"/>
              <a:buNone/>
              <a:defRPr/>
            </a:pPr>
            <a:r>
              <a:rPr lang="zh-CN" altLang="en-US" sz="2800" b="1" kern="0" dirty="0">
                <a:latin typeface="+mn-lt"/>
                <a:ea typeface="+mn-ea"/>
              </a:rPr>
              <a:t>   把系统中所有的</a:t>
            </a:r>
            <a:r>
              <a:rPr lang="en-US" altLang="zh-CN" sz="2800" b="1" kern="0" dirty="0">
                <a:latin typeface="+mn-lt"/>
                <a:ea typeface="+mn-ea"/>
              </a:rPr>
              <a:t>PCB</a:t>
            </a:r>
            <a:r>
              <a:rPr lang="zh-CN" altLang="en-US" sz="2800" b="1" kern="0" dirty="0">
                <a:latin typeface="+mn-lt"/>
                <a:ea typeface="+mn-ea"/>
              </a:rPr>
              <a:t>都组织在一张线性表中。</a:t>
            </a:r>
          </a:p>
          <a:p>
            <a:pPr marL="342900" indent="-342900" algn="just" eaLnBrk="1" hangingPunct="1">
              <a:spcBef>
                <a:spcPct val="20000"/>
              </a:spcBef>
              <a:buClr>
                <a:schemeClr val="folHlink"/>
              </a:buClr>
              <a:buSzPct val="85000"/>
              <a:buFont typeface="Wingdings 2" pitchFamily="18" charset="2"/>
              <a:buNone/>
              <a:defRPr/>
            </a:pPr>
            <a:r>
              <a:rPr lang="zh-CN" altLang="en-US" sz="3200" b="1" kern="0" dirty="0">
                <a:latin typeface="+mn-lt"/>
                <a:ea typeface="+mn-ea"/>
              </a:rPr>
              <a:t> </a:t>
            </a:r>
          </a:p>
        </p:txBody>
      </p:sp>
      <p:sp>
        <p:nvSpPr>
          <p:cNvPr id="58372" name="Text Box 12">
            <a:extLst>
              <a:ext uri="{FF2B5EF4-FFF2-40B4-BE49-F238E27FC236}">
                <a16:creationId xmlns:a16="http://schemas.microsoft.com/office/drawing/2014/main" id="{C469BD00-CEDC-43FD-A81B-FC8BAAA47CE0}"/>
              </a:ext>
            </a:extLst>
          </p:cNvPr>
          <p:cNvSpPr txBox="1">
            <a:spLocks noChangeArrowheads="1"/>
          </p:cNvSpPr>
          <p:nvPr/>
        </p:nvSpPr>
        <p:spPr bwMode="auto">
          <a:xfrm>
            <a:off x="3733800" y="4713288"/>
            <a:ext cx="1219200" cy="40957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PCB5</a:t>
            </a:r>
            <a:endParaRPr lang="en-US" altLang="zh-CN" sz="1800" b="1"/>
          </a:p>
        </p:txBody>
      </p:sp>
      <p:sp>
        <p:nvSpPr>
          <p:cNvPr id="58373" name="Text Box 13">
            <a:extLst>
              <a:ext uri="{FF2B5EF4-FFF2-40B4-BE49-F238E27FC236}">
                <a16:creationId xmlns:a16="http://schemas.microsoft.com/office/drawing/2014/main" id="{688E75E3-9E82-4FE1-93B4-9B22DAA6A10E}"/>
              </a:ext>
            </a:extLst>
          </p:cNvPr>
          <p:cNvSpPr txBox="1">
            <a:spLocks noChangeArrowheads="1"/>
          </p:cNvSpPr>
          <p:nvPr/>
        </p:nvSpPr>
        <p:spPr bwMode="auto">
          <a:xfrm>
            <a:off x="3733800" y="5135563"/>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2000" b="1">
                <a:latin typeface="Times New Roman" panose="02020603050405020304" pitchFamily="18" charset="0"/>
              </a:rPr>
              <a:t>PCB6</a:t>
            </a:r>
            <a:endParaRPr lang="en-US" altLang="zh-CN" sz="2000" b="1"/>
          </a:p>
        </p:txBody>
      </p:sp>
      <p:sp>
        <p:nvSpPr>
          <p:cNvPr id="58374" name="Text Box 14">
            <a:extLst>
              <a:ext uri="{FF2B5EF4-FFF2-40B4-BE49-F238E27FC236}">
                <a16:creationId xmlns:a16="http://schemas.microsoft.com/office/drawing/2014/main" id="{A05780F9-9D4B-440B-9FA7-700337E9784F}"/>
              </a:ext>
            </a:extLst>
          </p:cNvPr>
          <p:cNvSpPr txBox="1">
            <a:spLocks noChangeArrowheads="1"/>
          </p:cNvSpPr>
          <p:nvPr/>
        </p:nvSpPr>
        <p:spPr bwMode="auto">
          <a:xfrm>
            <a:off x="3733800" y="5532438"/>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2000" b="1">
                <a:latin typeface="Times New Roman" panose="02020603050405020304" pitchFamily="18" charset="0"/>
              </a:rPr>
              <a:t>PCB7</a:t>
            </a:r>
            <a:endParaRPr lang="en-US" altLang="zh-CN" sz="2000" b="1"/>
          </a:p>
        </p:txBody>
      </p:sp>
      <p:sp>
        <p:nvSpPr>
          <p:cNvPr id="58375" name="Text Box 9">
            <a:extLst>
              <a:ext uri="{FF2B5EF4-FFF2-40B4-BE49-F238E27FC236}">
                <a16:creationId xmlns:a16="http://schemas.microsoft.com/office/drawing/2014/main" id="{A90F5171-9519-4834-A077-ECAF17E9598A}"/>
              </a:ext>
            </a:extLst>
          </p:cNvPr>
          <p:cNvSpPr txBox="1">
            <a:spLocks noChangeArrowheads="1"/>
          </p:cNvSpPr>
          <p:nvPr/>
        </p:nvSpPr>
        <p:spPr bwMode="auto">
          <a:xfrm>
            <a:off x="3733800" y="3551238"/>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PCB2</a:t>
            </a:r>
            <a:endParaRPr lang="en-US" altLang="zh-CN" sz="1800" b="1"/>
          </a:p>
        </p:txBody>
      </p:sp>
      <p:sp>
        <p:nvSpPr>
          <p:cNvPr id="58376" name="Text Box 10">
            <a:extLst>
              <a:ext uri="{FF2B5EF4-FFF2-40B4-BE49-F238E27FC236}">
                <a16:creationId xmlns:a16="http://schemas.microsoft.com/office/drawing/2014/main" id="{F16C8762-6AD3-4B5B-A917-12DE1C6608F8}"/>
              </a:ext>
            </a:extLst>
          </p:cNvPr>
          <p:cNvSpPr txBox="1">
            <a:spLocks noChangeArrowheads="1"/>
          </p:cNvSpPr>
          <p:nvPr/>
        </p:nvSpPr>
        <p:spPr bwMode="auto">
          <a:xfrm>
            <a:off x="3735388" y="3895725"/>
            <a:ext cx="1219200" cy="411163"/>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PCB3</a:t>
            </a:r>
            <a:endParaRPr lang="en-US" altLang="zh-CN" sz="1800" b="1"/>
          </a:p>
        </p:txBody>
      </p:sp>
      <p:sp>
        <p:nvSpPr>
          <p:cNvPr id="58377" name="Text Box 11">
            <a:extLst>
              <a:ext uri="{FF2B5EF4-FFF2-40B4-BE49-F238E27FC236}">
                <a16:creationId xmlns:a16="http://schemas.microsoft.com/office/drawing/2014/main" id="{E0CF950D-AC62-4D95-B417-D61B53B879E1}"/>
              </a:ext>
            </a:extLst>
          </p:cNvPr>
          <p:cNvSpPr txBox="1">
            <a:spLocks noChangeArrowheads="1"/>
          </p:cNvSpPr>
          <p:nvPr/>
        </p:nvSpPr>
        <p:spPr bwMode="auto">
          <a:xfrm>
            <a:off x="3733800" y="4316413"/>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PCB4</a:t>
            </a:r>
            <a:endParaRPr lang="en-US" altLang="zh-CN" sz="1800" b="1"/>
          </a:p>
        </p:txBody>
      </p:sp>
      <p:sp>
        <p:nvSpPr>
          <p:cNvPr id="58378" name="Text Box 15">
            <a:extLst>
              <a:ext uri="{FF2B5EF4-FFF2-40B4-BE49-F238E27FC236}">
                <a16:creationId xmlns:a16="http://schemas.microsoft.com/office/drawing/2014/main" id="{FCE9F130-8DC4-4671-94C8-C04284FDABA2}"/>
              </a:ext>
            </a:extLst>
          </p:cNvPr>
          <p:cNvSpPr txBox="1">
            <a:spLocks noChangeArrowheads="1"/>
          </p:cNvSpPr>
          <p:nvPr/>
        </p:nvSpPr>
        <p:spPr bwMode="auto">
          <a:xfrm>
            <a:off x="3733800" y="3170238"/>
            <a:ext cx="1219200" cy="411162"/>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ts val="600"/>
              </a:spcBef>
              <a:spcAft>
                <a:spcPts val="400"/>
              </a:spcAft>
              <a:buClrTx/>
              <a:buSzTx/>
              <a:buFontTx/>
              <a:buNone/>
            </a:pPr>
            <a:r>
              <a:rPr lang="en-US" altLang="zh-CN" sz="1800" b="1">
                <a:latin typeface="Times New Roman" panose="02020603050405020304" pitchFamily="18" charset="0"/>
              </a:rPr>
              <a:t>PCB1</a:t>
            </a:r>
            <a:endParaRPr lang="en-US" altLang="zh-CN" sz="18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9" name="Group 2">
            <a:extLst>
              <a:ext uri="{FF2B5EF4-FFF2-40B4-BE49-F238E27FC236}">
                <a16:creationId xmlns:a16="http://schemas.microsoft.com/office/drawing/2014/main" id="{CA88C7CD-DC3D-43F4-A5DE-910B910315DC}"/>
              </a:ext>
            </a:extLst>
          </p:cNvPr>
          <p:cNvGrpSpPr>
            <a:grpSpLocks/>
          </p:cNvGrpSpPr>
          <p:nvPr/>
        </p:nvGrpSpPr>
        <p:grpSpPr bwMode="auto">
          <a:xfrm>
            <a:off x="762000" y="2438400"/>
            <a:ext cx="8096250" cy="2743200"/>
            <a:chOff x="528" y="384"/>
            <a:chExt cx="5100" cy="1728"/>
          </a:xfrm>
        </p:grpSpPr>
        <p:sp>
          <p:nvSpPr>
            <p:cNvPr id="60421" name="Rectangle 3">
              <a:extLst>
                <a:ext uri="{FF2B5EF4-FFF2-40B4-BE49-F238E27FC236}">
                  <a16:creationId xmlns:a16="http://schemas.microsoft.com/office/drawing/2014/main" id="{40186EF7-C479-4956-855D-04398A270C22}"/>
                </a:ext>
              </a:extLst>
            </p:cNvPr>
            <p:cNvSpPr>
              <a:spLocks noChangeArrowheads="1"/>
            </p:cNvSpPr>
            <p:nvPr/>
          </p:nvSpPr>
          <p:spPr bwMode="auto">
            <a:xfrm>
              <a:off x="528" y="384"/>
              <a:ext cx="1008" cy="1728"/>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b="1">
                <a:latin typeface="+mj-ea"/>
                <a:ea typeface="+mj-ea"/>
              </a:endParaRPr>
            </a:p>
          </p:txBody>
        </p:sp>
        <p:sp>
          <p:nvSpPr>
            <p:cNvPr id="60422" name="Line 4">
              <a:extLst>
                <a:ext uri="{FF2B5EF4-FFF2-40B4-BE49-F238E27FC236}">
                  <a16:creationId xmlns:a16="http://schemas.microsoft.com/office/drawing/2014/main" id="{7BEEC5D9-1EA2-4F8C-8221-3E128848A46D}"/>
                </a:ext>
              </a:extLst>
            </p:cNvPr>
            <p:cNvSpPr>
              <a:spLocks noChangeShapeType="1"/>
            </p:cNvSpPr>
            <p:nvPr/>
          </p:nvSpPr>
          <p:spPr bwMode="auto">
            <a:xfrm>
              <a:off x="528" y="72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3" name="Line 5">
              <a:extLst>
                <a:ext uri="{FF2B5EF4-FFF2-40B4-BE49-F238E27FC236}">
                  <a16:creationId xmlns:a16="http://schemas.microsoft.com/office/drawing/2014/main" id="{C2FFA841-BE06-42FB-8792-95D434736C5C}"/>
                </a:ext>
              </a:extLst>
            </p:cNvPr>
            <p:cNvSpPr>
              <a:spLocks noChangeShapeType="1"/>
            </p:cNvSpPr>
            <p:nvPr/>
          </p:nvSpPr>
          <p:spPr bwMode="auto">
            <a:xfrm>
              <a:off x="528" y="110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4" name="Line 6">
              <a:extLst>
                <a:ext uri="{FF2B5EF4-FFF2-40B4-BE49-F238E27FC236}">
                  <a16:creationId xmlns:a16="http://schemas.microsoft.com/office/drawing/2014/main" id="{3DE4EB2A-C4A1-4FB7-A4E9-BF3EF5585AD3}"/>
                </a:ext>
              </a:extLst>
            </p:cNvPr>
            <p:cNvSpPr>
              <a:spLocks noChangeShapeType="1"/>
            </p:cNvSpPr>
            <p:nvPr/>
          </p:nvSpPr>
          <p:spPr bwMode="auto">
            <a:xfrm>
              <a:off x="528" y="148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5" name="Line 7">
              <a:extLst>
                <a:ext uri="{FF2B5EF4-FFF2-40B4-BE49-F238E27FC236}">
                  <a16:creationId xmlns:a16="http://schemas.microsoft.com/office/drawing/2014/main" id="{BBCB552E-E634-47E2-86C7-BB99754F2559}"/>
                </a:ext>
              </a:extLst>
            </p:cNvPr>
            <p:cNvSpPr>
              <a:spLocks noChangeShapeType="1"/>
            </p:cNvSpPr>
            <p:nvPr/>
          </p:nvSpPr>
          <p:spPr bwMode="auto">
            <a:xfrm>
              <a:off x="528" y="182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26" name="Text Box 8">
              <a:extLst>
                <a:ext uri="{FF2B5EF4-FFF2-40B4-BE49-F238E27FC236}">
                  <a16:creationId xmlns:a16="http://schemas.microsoft.com/office/drawing/2014/main" id="{1AEFA6D2-B8C4-461F-9F73-DD1ED9F268AC}"/>
                </a:ext>
              </a:extLst>
            </p:cNvPr>
            <p:cNvSpPr txBox="1">
              <a:spLocks noChangeArrowheads="1"/>
            </p:cNvSpPr>
            <p:nvPr/>
          </p:nvSpPr>
          <p:spPr bwMode="auto">
            <a:xfrm>
              <a:off x="609" y="799"/>
              <a:ext cx="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mj-ea"/>
                  <a:ea typeface="+mj-ea"/>
                </a:rPr>
                <a:t>就绪队列指针</a:t>
              </a:r>
            </a:p>
          </p:txBody>
        </p:sp>
        <p:sp>
          <p:nvSpPr>
            <p:cNvPr id="60427" name="Text Box 9">
              <a:extLst>
                <a:ext uri="{FF2B5EF4-FFF2-40B4-BE49-F238E27FC236}">
                  <a16:creationId xmlns:a16="http://schemas.microsoft.com/office/drawing/2014/main" id="{D67287BC-A00D-4120-BFD4-53EE94EB148A}"/>
                </a:ext>
              </a:extLst>
            </p:cNvPr>
            <p:cNvSpPr txBox="1">
              <a:spLocks noChangeArrowheads="1"/>
            </p:cNvSpPr>
            <p:nvPr/>
          </p:nvSpPr>
          <p:spPr bwMode="auto">
            <a:xfrm>
              <a:off x="624" y="1152"/>
              <a:ext cx="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dirty="0">
                  <a:latin typeface="+mj-ea"/>
                  <a:ea typeface="+mj-ea"/>
                </a:rPr>
                <a:t>阻塞队列指针</a:t>
              </a:r>
            </a:p>
          </p:txBody>
        </p:sp>
        <p:sp>
          <p:nvSpPr>
            <p:cNvPr id="60428" name="Text Box 10">
              <a:extLst>
                <a:ext uri="{FF2B5EF4-FFF2-40B4-BE49-F238E27FC236}">
                  <a16:creationId xmlns:a16="http://schemas.microsoft.com/office/drawing/2014/main" id="{A25A4D64-B12C-43A5-B720-3311437DFF36}"/>
                </a:ext>
              </a:extLst>
            </p:cNvPr>
            <p:cNvSpPr txBox="1">
              <a:spLocks noChangeArrowheads="1"/>
            </p:cNvSpPr>
            <p:nvPr/>
          </p:nvSpPr>
          <p:spPr bwMode="auto">
            <a:xfrm>
              <a:off x="614" y="1567"/>
              <a:ext cx="8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600" b="1">
                  <a:latin typeface="+mj-ea"/>
                  <a:ea typeface="+mj-ea"/>
                </a:rPr>
                <a:t>空白队列指针</a:t>
              </a:r>
            </a:p>
          </p:txBody>
        </p:sp>
        <p:grpSp>
          <p:nvGrpSpPr>
            <p:cNvPr id="60429" name="Group 11">
              <a:extLst>
                <a:ext uri="{FF2B5EF4-FFF2-40B4-BE49-F238E27FC236}">
                  <a16:creationId xmlns:a16="http://schemas.microsoft.com/office/drawing/2014/main" id="{BBC275C3-5FD8-4451-AE42-46264E76212C}"/>
                </a:ext>
              </a:extLst>
            </p:cNvPr>
            <p:cNvGrpSpPr>
              <a:grpSpLocks/>
            </p:cNvGrpSpPr>
            <p:nvPr/>
          </p:nvGrpSpPr>
          <p:grpSpPr bwMode="auto">
            <a:xfrm>
              <a:off x="2016" y="768"/>
              <a:ext cx="720" cy="240"/>
              <a:chOff x="2016" y="768"/>
              <a:chExt cx="720" cy="240"/>
            </a:xfrm>
          </p:grpSpPr>
          <p:sp>
            <p:nvSpPr>
              <p:cNvPr id="60472" name="Rectangle 12">
                <a:extLst>
                  <a:ext uri="{FF2B5EF4-FFF2-40B4-BE49-F238E27FC236}">
                    <a16:creationId xmlns:a16="http://schemas.microsoft.com/office/drawing/2014/main" id="{A160F4C7-7B97-436D-A02C-4A77089DF69F}"/>
                  </a:ext>
                </a:extLst>
              </p:cNvPr>
              <p:cNvSpPr>
                <a:spLocks noChangeArrowheads="1"/>
              </p:cNvSpPr>
              <p:nvPr/>
            </p:nvSpPr>
            <p:spPr bwMode="auto">
              <a:xfrm>
                <a:off x="2016" y="768"/>
                <a:ext cx="720" cy="24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PCB1</a:t>
                </a:r>
              </a:p>
            </p:txBody>
          </p:sp>
          <p:sp>
            <p:nvSpPr>
              <p:cNvPr id="60473" name="Line 13">
                <a:extLst>
                  <a:ext uri="{FF2B5EF4-FFF2-40B4-BE49-F238E27FC236}">
                    <a16:creationId xmlns:a16="http://schemas.microsoft.com/office/drawing/2014/main" id="{65EDCFC7-602F-4A5B-8293-F9A1DCE7E38F}"/>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0" name="Group 14">
              <a:extLst>
                <a:ext uri="{FF2B5EF4-FFF2-40B4-BE49-F238E27FC236}">
                  <a16:creationId xmlns:a16="http://schemas.microsoft.com/office/drawing/2014/main" id="{B43B90D3-A91A-4AE8-A56D-7DF9ABE7A1DD}"/>
                </a:ext>
              </a:extLst>
            </p:cNvPr>
            <p:cNvGrpSpPr>
              <a:grpSpLocks/>
            </p:cNvGrpSpPr>
            <p:nvPr/>
          </p:nvGrpSpPr>
          <p:grpSpPr bwMode="auto">
            <a:xfrm>
              <a:off x="3216" y="768"/>
              <a:ext cx="720" cy="240"/>
              <a:chOff x="2016" y="768"/>
              <a:chExt cx="720" cy="240"/>
            </a:xfrm>
          </p:grpSpPr>
          <p:sp>
            <p:nvSpPr>
              <p:cNvPr id="60470" name="Rectangle 15">
                <a:extLst>
                  <a:ext uri="{FF2B5EF4-FFF2-40B4-BE49-F238E27FC236}">
                    <a16:creationId xmlns:a16="http://schemas.microsoft.com/office/drawing/2014/main" id="{A9615ABB-9770-47C8-A010-969FF6363252}"/>
                  </a:ext>
                </a:extLst>
              </p:cNvPr>
              <p:cNvSpPr>
                <a:spLocks noChangeArrowheads="1"/>
              </p:cNvSpPr>
              <p:nvPr/>
            </p:nvSpPr>
            <p:spPr bwMode="auto">
              <a:xfrm>
                <a:off x="2016" y="768"/>
                <a:ext cx="720" cy="24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PCB2</a:t>
                </a:r>
              </a:p>
            </p:txBody>
          </p:sp>
          <p:sp>
            <p:nvSpPr>
              <p:cNvPr id="60471" name="Line 16">
                <a:extLst>
                  <a:ext uri="{FF2B5EF4-FFF2-40B4-BE49-F238E27FC236}">
                    <a16:creationId xmlns:a16="http://schemas.microsoft.com/office/drawing/2014/main" id="{C2EA85EF-3DA5-49E3-8ED0-7DF3C179B5F7}"/>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1" name="Group 17">
              <a:extLst>
                <a:ext uri="{FF2B5EF4-FFF2-40B4-BE49-F238E27FC236}">
                  <a16:creationId xmlns:a16="http://schemas.microsoft.com/office/drawing/2014/main" id="{CF2D38E2-7528-4C75-8A72-77A331CF2AC8}"/>
                </a:ext>
              </a:extLst>
            </p:cNvPr>
            <p:cNvGrpSpPr>
              <a:grpSpLocks/>
            </p:cNvGrpSpPr>
            <p:nvPr/>
          </p:nvGrpSpPr>
          <p:grpSpPr bwMode="auto">
            <a:xfrm>
              <a:off x="4752" y="720"/>
              <a:ext cx="816" cy="240"/>
              <a:chOff x="2016" y="768"/>
              <a:chExt cx="720" cy="240"/>
            </a:xfrm>
          </p:grpSpPr>
          <p:sp>
            <p:nvSpPr>
              <p:cNvPr id="60468" name="Rectangle 18">
                <a:extLst>
                  <a:ext uri="{FF2B5EF4-FFF2-40B4-BE49-F238E27FC236}">
                    <a16:creationId xmlns:a16="http://schemas.microsoft.com/office/drawing/2014/main" id="{C36A223F-86E4-4547-8B34-B0A6A5AA770C}"/>
                  </a:ext>
                </a:extLst>
              </p:cNvPr>
              <p:cNvSpPr>
                <a:spLocks noChangeArrowheads="1"/>
              </p:cNvSpPr>
              <p:nvPr/>
            </p:nvSpPr>
            <p:spPr bwMode="auto">
              <a:xfrm>
                <a:off x="2016" y="768"/>
                <a:ext cx="720" cy="24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a:t>
                </a:r>
                <a:r>
                  <a:rPr kumimoji="1" lang="en-US" altLang="zh-CN" sz="1200" b="1">
                    <a:latin typeface="+mj-ea"/>
                    <a:ea typeface="+mj-ea"/>
                  </a:rPr>
                  <a:t>m</a:t>
                </a:r>
              </a:p>
            </p:txBody>
          </p:sp>
          <p:sp>
            <p:nvSpPr>
              <p:cNvPr id="60469" name="Line 19">
                <a:extLst>
                  <a:ext uri="{FF2B5EF4-FFF2-40B4-BE49-F238E27FC236}">
                    <a16:creationId xmlns:a16="http://schemas.microsoft.com/office/drawing/2014/main" id="{51028E12-F82F-4EB8-B4E8-2B06E764F66E}"/>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2" name="Group 20">
              <a:extLst>
                <a:ext uri="{FF2B5EF4-FFF2-40B4-BE49-F238E27FC236}">
                  <a16:creationId xmlns:a16="http://schemas.microsoft.com/office/drawing/2014/main" id="{D521B590-07E2-440B-93DD-6F7FE998D6BA}"/>
                </a:ext>
              </a:extLst>
            </p:cNvPr>
            <p:cNvGrpSpPr>
              <a:grpSpLocks/>
            </p:cNvGrpSpPr>
            <p:nvPr/>
          </p:nvGrpSpPr>
          <p:grpSpPr bwMode="auto">
            <a:xfrm>
              <a:off x="2016" y="1200"/>
              <a:ext cx="720" cy="240"/>
              <a:chOff x="2016" y="768"/>
              <a:chExt cx="720" cy="240"/>
            </a:xfrm>
          </p:grpSpPr>
          <p:sp>
            <p:nvSpPr>
              <p:cNvPr id="60466" name="Rectangle 21">
                <a:extLst>
                  <a:ext uri="{FF2B5EF4-FFF2-40B4-BE49-F238E27FC236}">
                    <a16:creationId xmlns:a16="http://schemas.microsoft.com/office/drawing/2014/main" id="{8D560C3E-B64E-438D-82FA-9955574C9896}"/>
                  </a:ext>
                </a:extLst>
              </p:cNvPr>
              <p:cNvSpPr>
                <a:spLocks noChangeArrowheads="1"/>
              </p:cNvSpPr>
              <p:nvPr/>
            </p:nvSpPr>
            <p:spPr bwMode="auto">
              <a:xfrm>
                <a:off x="2016" y="768"/>
                <a:ext cx="720" cy="240"/>
              </a:xfrm>
              <a:prstGeom prst="rect">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PCB1</a:t>
                </a:r>
              </a:p>
            </p:txBody>
          </p:sp>
          <p:sp>
            <p:nvSpPr>
              <p:cNvPr id="60467" name="Line 22">
                <a:extLst>
                  <a:ext uri="{FF2B5EF4-FFF2-40B4-BE49-F238E27FC236}">
                    <a16:creationId xmlns:a16="http://schemas.microsoft.com/office/drawing/2014/main" id="{B60E9ABD-2145-4DD7-A354-FDE942F93FBF}"/>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3" name="Group 23">
              <a:extLst>
                <a:ext uri="{FF2B5EF4-FFF2-40B4-BE49-F238E27FC236}">
                  <a16:creationId xmlns:a16="http://schemas.microsoft.com/office/drawing/2014/main" id="{F9EFDF91-E561-4125-BDA2-3A0D98ED23D7}"/>
                </a:ext>
              </a:extLst>
            </p:cNvPr>
            <p:cNvGrpSpPr>
              <a:grpSpLocks/>
            </p:cNvGrpSpPr>
            <p:nvPr/>
          </p:nvGrpSpPr>
          <p:grpSpPr bwMode="auto">
            <a:xfrm>
              <a:off x="3264" y="1200"/>
              <a:ext cx="720" cy="240"/>
              <a:chOff x="2016" y="768"/>
              <a:chExt cx="720" cy="240"/>
            </a:xfrm>
          </p:grpSpPr>
          <p:sp>
            <p:nvSpPr>
              <p:cNvPr id="60464" name="Rectangle 24">
                <a:extLst>
                  <a:ext uri="{FF2B5EF4-FFF2-40B4-BE49-F238E27FC236}">
                    <a16:creationId xmlns:a16="http://schemas.microsoft.com/office/drawing/2014/main" id="{9A3CFA21-B7B5-4BB8-9549-1D52D0C117D3}"/>
                  </a:ext>
                </a:extLst>
              </p:cNvPr>
              <p:cNvSpPr>
                <a:spLocks noChangeArrowheads="1"/>
              </p:cNvSpPr>
              <p:nvPr/>
            </p:nvSpPr>
            <p:spPr bwMode="auto">
              <a:xfrm>
                <a:off x="2016" y="768"/>
                <a:ext cx="720" cy="240"/>
              </a:xfrm>
              <a:prstGeom prst="rect">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PCB2</a:t>
                </a:r>
              </a:p>
            </p:txBody>
          </p:sp>
          <p:sp>
            <p:nvSpPr>
              <p:cNvPr id="60465" name="Line 25">
                <a:extLst>
                  <a:ext uri="{FF2B5EF4-FFF2-40B4-BE49-F238E27FC236}">
                    <a16:creationId xmlns:a16="http://schemas.microsoft.com/office/drawing/2014/main" id="{8756CA49-DCEE-42F7-A4CD-C6426FABD68B}"/>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4" name="Group 26">
              <a:extLst>
                <a:ext uri="{FF2B5EF4-FFF2-40B4-BE49-F238E27FC236}">
                  <a16:creationId xmlns:a16="http://schemas.microsoft.com/office/drawing/2014/main" id="{54844001-EE96-460F-AFF3-40F2C2C5C8A9}"/>
                </a:ext>
              </a:extLst>
            </p:cNvPr>
            <p:cNvGrpSpPr>
              <a:grpSpLocks/>
            </p:cNvGrpSpPr>
            <p:nvPr/>
          </p:nvGrpSpPr>
          <p:grpSpPr bwMode="auto">
            <a:xfrm>
              <a:off x="4806" y="1152"/>
              <a:ext cx="810" cy="258"/>
              <a:chOff x="1926" y="768"/>
              <a:chExt cx="810" cy="258"/>
            </a:xfrm>
          </p:grpSpPr>
          <p:sp>
            <p:nvSpPr>
              <p:cNvPr id="60462" name="Rectangle 27">
                <a:extLst>
                  <a:ext uri="{FF2B5EF4-FFF2-40B4-BE49-F238E27FC236}">
                    <a16:creationId xmlns:a16="http://schemas.microsoft.com/office/drawing/2014/main" id="{29769989-36F4-4B4F-8492-9D223E380137}"/>
                  </a:ext>
                </a:extLst>
              </p:cNvPr>
              <p:cNvSpPr>
                <a:spLocks noChangeArrowheads="1"/>
              </p:cNvSpPr>
              <p:nvPr/>
            </p:nvSpPr>
            <p:spPr bwMode="auto">
              <a:xfrm>
                <a:off x="1926" y="786"/>
                <a:ext cx="810" cy="240"/>
              </a:xfrm>
              <a:prstGeom prst="rect">
                <a:avLst/>
              </a:prstGeom>
              <a:solidFill>
                <a:srgbClr val="FFCC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a:t>
                </a:r>
                <a:r>
                  <a:rPr kumimoji="1" lang="en-US" altLang="zh-CN" sz="1200" b="1">
                    <a:latin typeface="+mj-ea"/>
                    <a:ea typeface="+mj-ea"/>
                  </a:rPr>
                  <a:t>n</a:t>
                </a:r>
              </a:p>
            </p:txBody>
          </p:sp>
          <p:sp>
            <p:nvSpPr>
              <p:cNvPr id="60463" name="Line 28">
                <a:extLst>
                  <a:ext uri="{FF2B5EF4-FFF2-40B4-BE49-F238E27FC236}">
                    <a16:creationId xmlns:a16="http://schemas.microsoft.com/office/drawing/2014/main" id="{63913173-22DD-4E73-BDCA-D2EA65E4C2B0}"/>
                  </a:ext>
                </a:extLst>
              </p:cNvPr>
              <p:cNvSpPr>
                <a:spLocks noChangeShapeType="1"/>
              </p:cNvSpPr>
              <p:nvPr/>
            </p:nvSpPr>
            <p:spPr bwMode="auto">
              <a:xfrm>
                <a:off x="2544"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5" name="Group 29">
              <a:extLst>
                <a:ext uri="{FF2B5EF4-FFF2-40B4-BE49-F238E27FC236}">
                  <a16:creationId xmlns:a16="http://schemas.microsoft.com/office/drawing/2014/main" id="{CD11C9F7-1911-49C8-B6E2-5EFC46F8B7A8}"/>
                </a:ext>
              </a:extLst>
            </p:cNvPr>
            <p:cNvGrpSpPr>
              <a:grpSpLocks/>
            </p:cNvGrpSpPr>
            <p:nvPr/>
          </p:nvGrpSpPr>
          <p:grpSpPr bwMode="auto">
            <a:xfrm>
              <a:off x="2016" y="1584"/>
              <a:ext cx="720" cy="240"/>
              <a:chOff x="2016" y="768"/>
              <a:chExt cx="720" cy="240"/>
            </a:xfrm>
          </p:grpSpPr>
          <p:sp>
            <p:nvSpPr>
              <p:cNvPr id="60460" name="Rectangle 30">
                <a:extLst>
                  <a:ext uri="{FF2B5EF4-FFF2-40B4-BE49-F238E27FC236}">
                    <a16:creationId xmlns:a16="http://schemas.microsoft.com/office/drawing/2014/main" id="{A0B80DE1-DA1F-4670-92B3-411C73A62F78}"/>
                  </a:ext>
                </a:extLst>
              </p:cNvPr>
              <p:cNvSpPr>
                <a:spLocks noChangeArrowheads="1"/>
              </p:cNvSpPr>
              <p:nvPr/>
            </p:nvSpPr>
            <p:spPr bwMode="auto">
              <a:xfrm>
                <a:off x="2016" y="768"/>
                <a:ext cx="720" cy="24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PCB1</a:t>
                </a:r>
              </a:p>
            </p:txBody>
          </p:sp>
          <p:sp>
            <p:nvSpPr>
              <p:cNvPr id="60461" name="Line 31">
                <a:extLst>
                  <a:ext uri="{FF2B5EF4-FFF2-40B4-BE49-F238E27FC236}">
                    <a16:creationId xmlns:a16="http://schemas.microsoft.com/office/drawing/2014/main" id="{3B65DCEC-EE15-456F-9251-47D9E0446F0F}"/>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6" name="Group 32">
              <a:extLst>
                <a:ext uri="{FF2B5EF4-FFF2-40B4-BE49-F238E27FC236}">
                  <a16:creationId xmlns:a16="http://schemas.microsoft.com/office/drawing/2014/main" id="{E16CD060-A371-4302-8977-3CDA3246A770}"/>
                </a:ext>
              </a:extLst>
            </p:cNvPr>
            <p:cNvGrpSpPr>
              <a:grpSpLocks/>
            </p:cNvGrpSpPr>
            <p:nvPr/>
          </p:nvGrpSpPr>
          <p:grpSpPr bwMode="auto">
            <a:xfrm>
              <a:off x="3264" y="1536"/>
              <a:ext cx="720" cy="240"/>
              <a:chOff x="2016" y="768"/>
              <a:chExt cx="720" cy="240"/>
            </a:xfrm>
          </p:grpSpPr>
          <p:sp>
            <p:nvSpPr>
              <p:cNvPr id="60458" name="Rectangle 33">
                <a:extLst>
                  <a:ext uri="{FF2B5EF4-FFF2-40B4-BE49-F238E27FC236}">
                    <a16:creationId xmlns:a16="http://schemas.microsoft.com/office/drawing/2014/main" id="{306FDAB5-A29E-4166-9334-897CBB25AC9D}"/>
                  </a:ext>
                </a:extLst>
              </p:cNvPr>
              <p:cNvSpPr>
                <a:spLocks noChangeArrowheads="1"/>
              </p:cNvSpPr>
              <p:nvPr/>
            </p:nvSpPr>
            <p:spPr bwMode="auto">
              <a:xfrm>
                <a:off x="2016" y="768"/>
                <a:ext cx="720" cy="24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PCB2</a:t>
                </a:r>
              </a:p>
            </p:txBody>
          </p:sp>
          <p:sp>
            <p:nvSpPr>
              <p:cNvPr id="60459" name="Line 34">
                <a:extLst>
                  <a:ext uri="{FF2B5EF4-FFF2-40B4-BE49-F238E27FC236}">
                    <a16:creationId xmlns:a16="http://schemas.microsoft.com/office/drawing/2014/main" id="{1D2A9808-1E2D-4FE8-960A-A359B3D27FCC}"/>
                  </a:ext>
                </a:extLst>
              </p:cNvPr>
              <p:cNvSpPr>
                <a:spLocks noChangeShapeType="1"/>
              </p:cNvSpPr>
              <p:nvPr/>
            </p:nvSpPr>
            <p:spPr bwMode="auto">
              <a:xfrm>
                <a:off x="2592"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0437" name="Group 35">
              <a:extLst>
                <a:ext uri="{FF2B5EF4-FFF2-40B4-BE49-F238E27FC236}">
                  <a16:creationId xmlns:a16="http://schemas.microsoft.com/office/drawing/2014/main" id="{36B329A2-8F5E-4354-A8E4-AED2B9646BC0}"/>
                </a:ext>
              </a:extLst>
            </p:cNvPr>
            <p:cNvGrpSpPr>
              <a:grpSpLocks/>
            </p:cNvGrpSpPr>
            <p:nvPr/>
          </p:nvGrpSpPr>
          <p:grpSpPr bwMode="auto">
            <a:xfrm>
              <a:off x="4824" y="1536"/>
              <a:ext cx="792" cy="240"/>
              <a:chOff x="1944" y="768"/>
              <a:chExt cx="792" cy="240"/>
            </a:xfrm>
          </p:grpSpPr>
          <p:sp>
            <p:nvSpPr>
              <p:cNvPr id="60456" name="Rectangle 36">
                <a:extLst>
                  <a:ext uri="{FF2B5EF4-FFF2-40B4-BE49-F238E27FC236}">
                    <a16:creationId xmlns:a16="http://schemas.microsoft.com/office/drawing/2014/main" id="{3E8474B3-9A7B-48C8-B553-ED2974154825}"/>
                  </a:ext>
                </a:extLst>
              </p:cNvPr>
              <p:cNvSpPr>
                <a:spLocks noChangeArrowheads="1"/>
              </p:cNvSpPr>
              <p:nvPr/>
            </p:nvSpPr>
            <p:spPr bwMode="auto">
              <a:xfrm>
                <a:off x="1944" y="768"/>
                <a:ext cx="792" cy="240"/>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1">
                    <a:latin typeface="+mj-ea"/>
                    <a:ea typeface="+mj-ea"/>
                  </a:rPr>
                  <a:t>PCBt</a:t>
                </a:r>
              </a:p>
            </p:txBody>
          </p:sp>
          <p:sp>
            <p:nvSpPr>
              <p:cNvPr id="60457" name="Line 37">
                <a:extLst>
                  <a:ext uri="{FF2B5EF4-FFF2-40B4-BE49-F238E27FC236}">
                    <a16:creationId xmlns:a16="http://schemas.microsoft.com/office/drawing/2014/main" id="{3FE5C8D6-EFC5-49CA-A4E8-C92080AAEB6F}"/>
                  </a:ext>
                </a:extLst>
              </p:cNvPr>
              <p:cNvSpPr>
                <a:spLocks noChangeShapeType="1"/>
              </p:cNvSpPr>
              <p:nvPr/>
            </p:nvSpPr>
            <p:spPr bwMode="auto">
              <a:xfrm>
                <a:off x="2544" y="7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sp>
          <p:nvSpPr>
            <p:cNvPr id="60438" name="Line 38">
              <a:extLst>
                <a:ext uri="{FF2B5EF4-FFF2-40B4-BE49-F238E27FC236}">
                  <a16:creationId xmlns:a16="http://schemas.microsoft.com/office/drawing/2014/main" id="{FDE7150C-840D-47F8-8A58-81EF7678005C}"/>
                </a:ext>
              </a:extLst>
            </p:cNvPr>
            <p:cNvSpPr>
              <a:spLocks noChangeShapeType="1"/>
            </p:cNvSpPr>
            <p:nvPr/>
          </p:nvSpPr>
          <p:spPr bwMode="auto">
            <a:xfrm>
              <a:off x="1536" y="8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39" name="Line 39">
              <a:extLst>
                <a:ext uri="{FF2B5EF4-FFF2-40B4-BE49-F238E27FC236}">
                  <a16:creationId xmlns:a16="http://schemas.microsoft.com/office/drawing/2014/main" id="{85278D45-C8BB-4829-B87E-C9D5A91848D5}"/>
                </a:ext>
              </a:extLst>
            </p:cNvPr>
            <p:cNvSpPr>
              <a:spLocks noChangeShapeType="1"/>
            </p:cNvSpPr>
            <p:nvPr/>
          </p:nvSpPr>
          <p:spPr bwMode="auto">
            <a:xfrm>
              <a:off x="2688" y="91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0" name="Line 40">
              <a:extLst>
                <a:ext uri="{FF2B5EF4-FFF2-40B4-BE49-F238E27FC236}">
                  <a16:creationId xmlns:a16="http://schemas.microsoft.com/office/drawing/2014/main" id="{F08A2AFD-2CD7-4138-8D24-0C6CC7003AE7}"/>
                </a:ext>
              </a:extLst>
            </p:cNvPr>
            <p:cNvSpPr>
              <a:spLocks noChangeShapeType="1"/>
            </p:cNvSpPr>
            <p:nvPr/>
          </p:nvSpPr>
          <p:spPr bwMode="auto">
            <a:xfrm>
              <a:off x="3840" y="8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1" name="Text Box 41">
              <a:extLst>
                <a:ext uri="{FF2B5EF4-FFF2-40B4-BE49-F238E27FC236}">
                  <a16:creationId xmlns:a16="http://schemas.microsoft.com/office/drawing/2014/main" id="{F9B6B684-BEF9-431F-AA33-7A772C534D1A}"/>
                </a:ext>
              </a:extLst>
            </p:cNvPr>
            <p:cNvSpPr txBox="1">
              <a:spLocks noChangeArrowheads="1"/>
            </p:cNvSpPr>
            <p:nvPr/>
          </p:nvSpPr>
          <p:spPr bwMode="auto">
            <a:xfrm>
              <a:off x="4224" y="6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mj-ea"/>
                  <a:ea typeface="+mj-ea"/>
                </a:rPr>
                <a:t>…</a:t>
              </a:r>
            </a:p>
          </p:txBody>
        </p:sp>
        <p:sp>
          <p:nvSpPr>
            <p:cNvPr id="60442" name="Line 42">
              <a:extLst>
                <a:ext uri="{FF2B5EF4-FFF2-40B4-BE49-F238E27FC236}">
                  <a16:creationId xmlns:a16="http://schemas.microsoft.com/office/drawing/2014/main" id="{39262844-0439-41FD-91E4-8771CE6BD559}"/>
                </a:ext>
              </a:extLst>
            </p:cNvPr>
            <p:cNvSpPr>
              <a:spLocks noChangeShapeType="1"/>
            </p:cNvSpPr>
            <p:nvPr/>
          </p:nvSpPr>
          <p:spPr bwMode="auto">
            <a:xfrm>
              <a:off x="4560" y="8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3" name="Line 43">
              <a:extLst>
                <a:ext uri="{FF2B5EF4-FFF2-40B4-BE49-F238E27FC236}">
                  <a16:creationId xmlns:a16="http://schemas.microsoft.com/office/drawing/2014/main" id="{E78D00DB-C3FF-4984-8622-084BE36C958F}"/>
                </a:ext>
              </a:extLst>
            </p:cNvPr>
            <p:cNvSpPr>
              <a:spLocks noChangeShapeType="1"/>
            </p:cNvSpPr>
            <p:nvPr/>
          </p:nvSpPr>
          <p:spPr bwMode="auto">
            <a:xfrm>
              <a:off x="1488" y="129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4" name="Line 44">
              <a:extLst>
                <a:ext uri="{FF2B5EF4-FFF2-40B4-BE49-F238E27FC236}">
                  <a16:creationId xmlns:a16="http://schemas.microsoft.com/office/drawing/2014/main" id="{2BAB44AE-106D-41E0-AE06-B2F9C805543C}"/>
                </a:ext>
              </a:extLst>
            </p:cNvPr>
            <p:cNvSpPr>
              <a:spLocks noChangeShapeType="1"/>
            </p:cNvSpPr>
            <p:nvPr/>
          </p:nvSpPr>
          <p:spPr bwMode="auto">
            <a:xfrm>
              <a:off x="2688" y="129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5" name="Line 45">
              <a:extLst>
                <a:ext uri="{FF2B5EF4-FFF2-40B4-BE49-F238E27FC236}">
                  <a16:creationId xmlns:a16="http://schemas.microsoft.com/office/drawing/2014/main" id="{16894F24-7C89-4A8C-A063-EC9082E431EA}"/>
                </a:ext>
              </a:extLst>
            </p:cNvPr>
            <p:cNvSpPr>
              <a:spLocks noChangeShapeType="1"/>
            </p:cNvSpPr>
            <p:nvPr/>
          </p:nvSpPr>
          <p:spPr bwMode="auto">
            <a:xfrm>
              <a:off x="3936" y="129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6" name="Text Box 46">
              <a:extLst>
                <a:ext uri="{FF2B5EF4-FFF2-40B4-BE49-F238E27FC236}">
                  <a16:creationId xmlns:a16="http://schemas.microsoft.com/office/drawing/2014/main" id="{5A1B4B13-E0A9-4ED1-996F-EC8FD9296D0A}"/>
                </a:ext>
              </a:extLst>
            </p:cNvPr>
            <p:cNvSpPr txBox="1">
              <a:spLocks noChangeArrowheads="1"/>
            </p:cNvSpPr>
            <p:nvPr/>
          </p:nvSpPr>
          <p:spPr bwMode="auto">
            <a:xfrm>
              <a:off x="4224" y="11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mj-ea"/>
                  <a:ea typeface="+mj-ea"/>
                </a:rPr>
                <a:t>…</a:t>
              </a:r>
            </a:p>
          </p:txBody>
        </p:sp>
        <p:sp>
          <p:nvSpPr>
            <p:cNvPr id="60447" name="Line 47">
              <a:extLst>
                <a:ext uri="{FF2B5EF4-FFF2-40B4-BE49-F238E27FC236}">
                  <a16:creationId xmlns:a16="http://schemas.microsoft.com/office/drawing/2014/main" id="{EF4AA2DB-5E71-4BEC-8B39-86DD88B4FA16}"/>
                </a:ext>
              </a:extLst>
            </p:cNvPr>
            <p:cNvSpPr>
              <a:spLocks noChangeShapeType="1"/>
            </p:cNvSpPr>
            <p:nvPr/>
          </p:nvSpPr>
          <p:spPr bwMode="auto">
            <a:xfrm>
              <a:off x="4560" y="129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8" name="Line 48">
              <a:extLst>
                <a:ext uri="{FF2B5EF4-FFF2-40B4-BE49-F238E27FC236}">
                  <a16:creationId xmlns:a16="http://schemas.microsoft.com/office/drawing/2014/main" id="{287E8294-954C-427A-8D9E-3EBB149C1E49}"/>
                </a:ext>
              </a:extLst>
            </p:cNvPr>
            <p:cNvSpPr>
              <a:spLocks noChangeShapeType="1"/>
            </p:cNvSpPr>
            <p:nvPr/>
          </p:nvSpPr>
          <p:spPr bwMode="auto">
            <a:xfrm>
              <a:off x="1488" y="168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49" name="Line 49">
              <a:extLst>
                <a:ext uri="{FF2B5EF4-FFF2-40B4-BE49-F238E27FC236}">
                  <a16:creationId xmlns:a16="http://schemas.microsoft.com/office/drawing/2014/main" id="{73F69364-4C85-4D14-BA4C-7B9BBA02A6ED}"/>
                </a:ext>
              </a:extLst>
            </p:cNvPr>
            <p:cNvSpPr>
              <a:spLocks noChangeShapeType="1"/>
            </p:cNvSpPr>
            <p:nvPr/>
          </p:nvSpPr>
          <p:spPr bwMode="auto">
            <a:xfrm>
              <a:off x="2688" y="1680"/>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50" name="Line 50">
              <a:extLst>
                <a:ext uri="{FF2B5EF4-FFF2-40B4-BE49-F238E27FC236}">
                  <a16:creationId xmlns:a16="http://schemas.microsoft.com/office/drawing/2014/main" id="{44BF15FD-4B51-4B33-877B-E56A94F9EA6F}"/>
                </a:ext>
              </a:extLst>
            </p:cNvPr>
            <p:cNvSpPr>
              <a:spLocks noChangeShapeType="1"/>
            </p:cNvSpPr>
            <p:nvPr/>
          </p:nvSpPr>
          <p:spPr bwMode="auto">
            <a:xfrm>
              <a:off x="3888" y="16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51" name="Text Box 51">
              <a:extLst>
                <a:ext uri="{FF2B5EF4-FFF2-40B4-BE49-F238E27FC236}">
                  <a16:creationId xmlns:a16="http://schemas.microsoft.com/office/drawing/2014/main" id="{15006784-ADC3-4DEC-AA8F-681F6FCBAE87}"/>
                </a:ext>
              </a:extLst>
            </p:cNvPr>
            <p:cNvSpPr txBox="1">
              <a:spLocks noChangeArrowheads="1"/>
            </p:cNvSpPr>
            <p:nvPr/>
          </p:nvSpPr>
          <p:spPr bwMode="auto">
            <a:xfrm>
              <a:off x="422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mj-ea"/>
                  <a:ea typeface="+mj-ea"/>
                </a:rPr>
                <a:t>…</a:t>
              </a:r>
            </a:p>
          </p:txBody>
        </p:sp>
        <p:sp>
          <p:nvSpPr>
            <p:cNvPr id="60452" name="Line 52">
              <a:extLst>
                <a:ext uri="{FF2B5EF4-FFF2-40B4-BE49-F238E27FC236}">
                  <a16:creationId xmlns:a16="http://schemas.microsoft.com/office/drawing/2014/main" id="{ED80FE17-F47C-42D7-8328-6A113AE34974}"/>
                </a:ext>
              </a:extLst>
            </p:cNvPr>
            <p:cNvSpPr>
              <a:spLocks noChangeShapeType="1"/>
            </p:cNvSpPr>
            <p:nvPr/>
          </p:nvSpPr>
          <p:spPr bwMode="auto">
            <a:xfrm>
              <a:off x="4560" y="168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0453" name="Text Box 53">
              <a:extLst>
                <a:ext uri="{FF2B5EF4-FFF2-40B4-BE49-F238E27FC236}">
                  <a16:creationId xmlns:a16="http://schemas.microsoft.com/office/drawing/2014/main" id="{DA9958B3-33B6-4861-BB34-804C39D60954}"/>
                </a:ext>
              </a:extLst>
            </p:cNvPr>
            <p:cNvSpPr txBox="1">
              <a:spLocks noChangeArrowheads="1"/>
            </p:cNvSpPr>
            <p:nvPr/>
          </p:nvSpPr>
          <p:spPr bwMode="auto">
            <a:xfrm>
              <a:off x="5366" y="775"/>
              <a:ext cx="1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1">
                  <a:latin typeface="+mj-ea"/>
                  <a:ea typeface="+mj-ea"/>
                </a:rPr>
                <a:t>0</a:t>
              </a:r>
            </a:p>
          </p:txBody>
        </p:sp>
        <p:sp>
          <p:nvSpPr>
            <p:cNvPr id="60454" name="Text Box 54">
              <a:extLst>
                <a:ext uri="{FF2B5EF4-FFF2-40B4-BE49-F238E27FC236}">
                  <a16:creationId xmlns:a16="http://schemas.microsoft.com/office/drawing/2014/main" id="{ED8997EC-9AB3-4C11-9466-CAC7553195B9}"/>
                </a:ext>
              </a:extLst>
            </p:cNvPr>
            <p:cNvSpPr txBox="1">
              <a:spLocks noChangeArrowheads="1"/>
            </p:cNvSpPr>
            <p:nvPr/>
          </p:nvSpPr>
          <p:spPr bwMode="auto">
            <a:xfrm>
              <a:off x="5396" y="1200"/>
              <a:ext cx="1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1">
                  <a:latin typeface="+mj-ea"/>
                  <a:ea typeface="+mj-ea"/>
                </a:rPr>
                <a:t>0</a:t>
              </a:r>
            </a:p>
          </p:txBody>
        </p:sp>
        <p:sp>
          <p:nvSpPr>
            <p:cNvPr id="60455" name="Text Box 55">
              <a:extLst>
                <a:ext uri="{FF2B5EF4-FFF2-40B4-BE49-F238E27FC236}">
                  <a16:creationId xmlns:a16="http://schemas.microsoft.com/office/drawing/2014/main" id="{80FC961D-118A-4577-955F-A45ABC655C9A}"/>
                </a:ext>
              </a:extLst>
            </p:cNvPr>
            <p:cNvSpPr txBox="1">
              <a:spLocks noChangeArrowheads="1"/>
            </p:cNvSpPr>
            <p:nvPr/>
          </p:nvSpPr>
          <p:spPr bwMode="auto">
            <a:xfrm>
              <a:off x="5442" y="1560"/>
              <a:ext cx="1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400" b="1">
                  <a:latin typeface="+mj-ea"/>
                  <a:ea typeface="+mj-ea"/>
                </a:rPr>
                <a:t>0</a:t>
              </a:r>
            </a:p>
          </p:txBody>
        </p:sp>
      </p:grpSp>
      <p:sp>
        <p:nvSpPr>
          <p:cNvPr id="58" name="Text Box 56">
            <a:extLst>
              <a:ext uri="{FF2B5EF4-FFF2-40B4-BE49-F238E27FC236}">
                <a16:creationId xmlns:a16="http://schemas.microsoft.com/office/drawing/2014/main" id="{2FC39DDC-4A16-4037-8609-4F7011927C1E}"/>
              </a:ext>
            </a:extLst>
          </p:cNvPr>
          <p:cNvSpPr txBox="1">
            <a:spLocks noChangeArrowheads="1"/>
          </p:cNvSpPr>
          <p:nvPr/>
        </p:nvSpPr>
        <p:spPr bwMode="auto">
          <a:xfrm>
            <a:off x="304800" y="5562600"/>
            <a:ext cx="8458200" cy="7080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dirty="0">
                <a:latin typeface="Tahoma" panose="020B0604030504040204" pitchFamily="34" charset="0"/>
              </a:rPr>
              <a:t>通常，可根据等待事件的不同，组织多个不同的阻塞队列</a:t>
            </a:r>
            <a:r>
              <a:rPr kumimoji="1" lang="en-US" altLang="zh-CN" sz="2000" b="1" dirty="0">
                <a:latin typeface="Tahoma" panose="020B0604030504040204" pitchFamily="34" charset="0"/>
              </a:rPr>
              <a:t>(</a:t>
            </a:r>
            <a:r>
              <a:rPr kumimoji="1" lang="zh-CN" altLang="en-US" sz="2000" b="1" dirty="0">
                <a:latin typeface="Tahoma" panose="020B0604030504040204" pitchFamily="34" charset="0"/>
              </a:rPr>
              <a:t>如等待打印机和等待内存等</a:t>
            </a:r>
            <a:r>
              <a:rPr kumimoji="1" lang="en-US" altLang="zh-CN" sz="2000" b="1" dirty="0">
                <a:latin typeface="Tahoma" panose="020B0604030504040204" pitchFamily="34" charset="0"/>
              </a:rPr>
              <a:t>)</a:t>
            </a:r>
            <a:r>
              <a:rPr kumimoji="1" lang="zh-CN" altLang="en-US" sz="2000" b="1" dirty="0">
                <a:latin typeface="Tahoma" panose="020B0604030504040204" pitchFamily="34" charset="0"/>
              </a:rPr>
              <a:t>。</a:t>
            </a:r>
          </a:p>
        </p:txBody>
      </p:sp>
      <p:sp>
        <p:nvSpPr>
          <p:cNvPr id="3" name="矩形 2">
            <a:extLst>
              <a:ext uri="{FF2B5EF4-FFF2-40B4-BE49-F238E27FC236}">
                <a16:creationId xmlns:a16="http://schemas.microsoft.com/office/drawing/2014/main" id="{D68E8236-F4FD-447E-B9F5-5E287EF2BD79}"/>
              </a:ext>
            </a:extLst>
          </p:cNvPr>
          <p:cNvSpPr/>
          <p:nvPr/>
        </p:nvSpPr>
        <p:spPr>
          <a:xfrm>
            <a:off x="1997037" y="285174"/>
            <a:ext cx="6896100" cy="646331"/>
          </a:xfrm>
          <a:prstGeom prst="rect">
            <a:avLst/>
          </a:prstGeom>
        </p:spPr>
        <p:txBody>
          <a:bodyPr wrap="square">
            <a:spAutoFit/>
          </a:bodyPr>
          <a:lstStyle/>
          <a:p>
            <a:pPr lvl="0">
              <a:defRPr/>
            </a:pPr>
            <a:r>
              <a:rPr lang="en-US" altLang="zh-CN" sz="3600" b="1" kern="0" dirty="0">
                <a:solidFill>
                  <a:srgbClr val="0039AC"/>
                </a:solidFill>
                <a:effectLst>
                  <a:outerShdw blurRad="38100" dist="38100" dir="2700000" algn="tl">
                    <a:srgbClr val="000000"/>
                  </a:outerShdw>
                </a:effectLst>
                <a:ea typeface="宋体"/>
              </a:rPr>
              <a:t>3</a:t>
            </a:r>
            <a:r>
              <a:rPr lang="zh-CN" altLang="en-US" sz="3600" b="1" kern="0" dirty="0">
                <a:solidFill>
                  <a:srgbClr val="0039AC"/>
                </a:solidFill>
                <a:effectLst>
                  <a:outerShdw blurRad="38100" dist="38100" dir="2700000" algn="tl">
                    <a:srgbClr val="000000"/>
                  </a:outerShdw>
                </a:effectLst>
                <a:ea typeface="宋体"/>
              </a:rPr>
              <a:t>．进程控制块的组织方式 </a:t>
            </a:r>
            <a:endParaRPr lang="zh-CN" altLang="en-US" sz="1400" dirty="0">
              <a:solidFill>
                <a:prstClr val="black"/>
              </a:solidFill>
              <a:latin typeface="Arial" charset="0"/>
            </a:endParaRPr>
          </a:p>
        </p:txBody>
      </p:sp>
      <p:sp>
        <p:nvSpPr>
          <p:cNvPr id="4" name="矩形 3">
            <a:extLst>
              <a:ext uri="{FF2B5EF4-FFF2-40B4-BE49-F238E27FC236}">
                <a16:creationId xmlns:a16="http://schemas.microsoft.com/office/drawing/2014/main" id="{B5C8F972-F46A-4490-83E8-2E78528E599B}"/>
              </a:ext>
            </a:extLst>
          </p:cNvPr>
          <p:cNvSpPr/>
          <p:nvPr/>
        </p:nvSpPr>
        <p:spPr>
          <a:xfrm>
            <a:off x="466552" y="1022003"/>
            <a:ext cx="8296448" cy="1384995"/>
          </a:xfrm>
          <a:prstGeom prst="rect">
            <a:avLst/>
          </a:prstGeom>
        </p:spPr>
        <p:txBody>
          <a:bodyPr wrap="square">
            <a:spAutoFit/>
          </a:bodyPr>
          <a:lstStyle/>
          <a:p>
            <a:pPr algn="just"/>
            <a:r>
              <a:rPr lang="en-US" altLang="zh-CN" sz="2800" b="1" dirty="0">
                <a:solidFill>
                  <a:srgbClr val="0066FF"/>
                </a:solidFill>
              </a:rPr>
              <a:t> 2</a:t>
            </a:r>
            <a:r>
              <a:rPr lang="zh-CN" altLang="en-US" sz="2800" b="1" dirty="0">
                <a:solidFill>
                  <a:srgbClr val="0066FF"/>
                </a:solidFill>
              </a:rPr>
              <a:t>）链接方式</a:t>
            </a:r>
          </a:p>
          <a:p>
            <a:pPr algn="just"/>
            <a:r>
              <a:rPr lang="zh-CN" altLang="en-US" sz="2800" b="1" dirty="0"/>
              <a:t>   把具有同一状态的</a:t>
            </a:r>
            <a:r>
              <a:rPr lang="en-US" altLang="zh-CN" sz="2800" b="1" dirty="0"/>
              <a:t>PCB</a:t>
            </a:r>
            <a:r>
              <a:rPr lang="zh-CN" altLang="en-US" sz="2800" b="1" dirty="0"/>
              <a:t>，用其中的链接指针链接成一个队列。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A613B2F-857A-46EB-A663-D94FA0D48644}"/>
              </a:ext>
            </a:extLst>
          </p:cNvPr>
          <p:cNvSpPr>
            <a:spLocks noGrp="1"/>
          </p:cNvSpPr>
          <p:nvPr>
            <p:ph idx="1"/>
          </p:nvPr>
        </p:nvSpPr>
        <p:spPr/>
        <p:txBody>
          <a:bodyPr/>
          <a:lstStyle/>
          <a:p>
            <a:pPr algn="just">
              <a:lnSpc>
                <a:spcPct val="150000"/>
              </a:lnSpc>
              <a:buNone/>
            </a:pPr>
            <a:r>
              <a:rPr lang="en-US" altLang="zh-CN" dirty="0">
                <a:solidFill>
                  <a:srgbClr val="0066FF"/>
                </a:solidFill>
              </a:rPr>
              <a:t>3</a:t>
            </a:r>
            <a:r>
              <a:rPr lang="zh-CN" altLang="en-US" dirty="0">
                <a:solidFill>
                  <a:srgbClr val="0066FF"/>
                </a:solidFill>
              </a:rPr>
              <a:t>）索引方式</a:t>
            </a:r>
          </a:p>
          <a:p>
            <a:pPr>
              <a:lnSpc>
                <a:spcPct val="150000"/>
              </a:lnSpc>
              <a:buNone/>
            </a:pPr>
            <a:r>
              <a:rPr lang="zh-CN" altLang="en-US" dirty="0"/>
              <a:t>   相同状态的进程</a:t>
            </a:r>
            <a:r>
              <a:rPr lang="en-US" altLang="zh-CN" dirty="0"/>
              <a:t>PCB</a:t>
            </a:r>
            <a:r>
              <a:rPr lang="zh-CN" altLang="en-US" dirty="0"/>
              <a:t>组织在一张表格中，系统根据所有进程的状态建立几张索引表，系统分别记载各</a:t>
            </a:r>
            <a:r>
              <a:rPr lang="en-US" altLang="zh-CN" dirty="0"/>
              <a:t>PCB</a:t>
            </a:r>
            <a:r>
              <a:rPr lang="zh-CN" altLang="en-US" dirty="0"/>
              <a:t>表格的起始地址。 </a:t>
            </a:r>
          </a:p>
          <a:p>
            <a:endParaRPr lang="zh-CN" altLang="en-US" dirty="0"/>
          </a:p>
        </p:txBody>
      </p:sp>
      <p:sp>
        <p:nvSpPr>
          <p:cNvPr id="3" name="标题 2">
            <a:extLst>
              <a:ext uri="{FF2B5EF4-FFF2-40B4-BE49-F238E27FC236}">
                <a16:creationId xmlns:a16="http://schemas.microsoft.com/office/drawing/2014/main" id="{991030D7-5EE7-4C01-B8C9-0E0D864FF8A7}"/>
              </a:ext>
            </a:extLst>
          </p:cNvPr>
          <p:cNvSpPr>
            <a:spLocks noGrp="1"/>
          </p:cNvSpPr>
          <p:nvPr>
            <p:ph type="title"/>
          </p:nvPr>
        </p:nvSpPr>
        <p:spPr/>
        <p:txBody>
          <a:bodyPr/>
          <a:lstStyle/>
          <a:p>
            <a:r>
              <a:rPr lang="en-US" altLang="zh-CN" kern="0" dirty="0">
                <a:solidFill>
                  <a:srgbClr val="0039AC"/>
                </a:solidFill>
                <a:effectLst>
                  <a:outerShdw blurRad="38100" dist="38100" dir="2700000" algn="tl">
                    <a:srgbClr val="000000"/>
                  </a:outerShdw>
                </a:effectLst>
                <a:ea typeface="宋体"/>
              </a:rPr>
              <a:t>3</a:t>
            </a:r>
            <a:r>
              <a:rPr lang="zh-CN" altLang="en-US" kern="0" dirty="0">
                <a:solidFill>
                  <a:srgbClr val="0039AC"/>
                </a:solidFill>
                <a:effectLst>
                  <a:outerShdw blurRad="38100" dist="38100" dir="2700000" algn="tl">
                    <a:srgbClr val="000000"/>
                  </a:outerShdw>
                </a:effectLst>
                <a:ea typeface="宋体"/>
              </a:rPr>
              <a:t>．进程控制块的组织方式 </a:t>
            </a:r>
            <a:br>
              <a:rPr lang="zh-CN" altLang="en-US" sz="1200" dirty="0">
                <a:solidFill>
                  <a:prstClr val="black"/>
                </a:solidFill>
                <a:latin typeface="Arial" charset="0"/>
              </a:rPr>
            </a:br>
            <a:endParaRPr lang="zh-CN" altLang="en-US" dirty="0"/>
          </a:p>
        </p:txBody>
      </p:sp>
    </p:spTree>
    <p:extLst>
      <p:ext uri="{BB962C8B-B14F-4D97-AF65-F5344CB8AC3E}">
        <p14:creationId xmlns:p14="http://schemas.microsoft.com/office/powerpoint/2010/main" val="900880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5">
            <a:extLst>
              <a:ext uri="{FF2B5EF4-FFF2-40B4-BE49-F238E27FC236}">
                <a16:creationId xmlns:a16="http://schemas.microsoft.com/office/drawing/2014/main" id="{6F68067A-440B-4B36-A2B5-D6793F86C2AB}"/>
              </a:ext>
            </a:extLst>
          </p:cNvPr>
          <p:cNvGrpSpPr>
            <a:grpSpLocks/>
          </p:cNvGrpSpPr>
          <p:nvPr/>
        </p:nvGrpSpPr>
        <p:grpSpPr bwMode="auto">
          <a:xfrm>
            <a:off x="758825" y="2087563"/>
            <a:ext cx="7620000" cy="2408237"/>
            <a:chOff x="1008" y="2808"/>
            <a:chExt cx="3981" cy="1517"/>
          </a:xfrm>
        </p:grpSpPr>
        <p:grpSp>
          <p:nvGrpSpPr>
            <p:cNvPr id="63494" name="Group 121">
              <a:extLst>
                <a:ext uri="{FF2B5EF4-FFF2-40B4-BE49-F238E27FC236}">
                  <a16:creationId xmlns:a16="http://schemas.microsoft.com/office/drawing/2014/main" id="{8395FBE1-50FD-402E-8B79-5EE6D6D1AF7A}"/>
                </a:ext>
              </a:extLst>
            </p:cNvPr>
            <p:cNvGrpSpPr>
              <a:grpSpLocks/>
            </p:cNvGrpSpPr>
            <p:nvPr/>
          </p:nvGrpSpPr>
          <p:grpSpPr bwMode="auto">
            <a:xfrm>
              <a:off x="4125" y="2808"/>
              <a:ext cx="864" cy="1496"/>
              <a:chOff x="4128" y="2688"/>
              <a:chExt cx="864" cy="1496"/>
            </a:xfrm>
          </p:grpSpPr>
          <p:sp>
            <p:nvSpPr>
              <p:cNvPr id="63518" name="Rectangle 88">
                <a:extLst>
                  <a:ext uri="{FF2B5EF4-FFF2-40B4-BE49-F238E27FC236}">
                    <a16:creationId xmlns:a16="http://schemas.microsoft.com/office/drawing/2014/main" id="{F7998A93-06B3-4718-94B7-C1137DCF8F4F}"/>
                  </a:ext>
                </a:extLst>
              </p:cNvPr>
              <p:cNvSpPr>
                <a:spLocks noChangeArrowheads="1"/>
              </p:cNvSpPr>
              <p:nvPr/>
            </p:nvSpPr>
            <p:spPr bwMode="auto">
              <a:xfrm>
                <a:off x="4128" y="2688"/>
                <a:ext cx="864" cy="1488"/>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endParaRPr kumimoji="1" lang="zh-CN" altLang="zh-CN" sz="2000" b="1">
                  <a:solidFill>
                    <a:srgbClr val="FF9900"/>
                  </a:solidFill>
                  <a:latin typeface="Times New Roman" panose="02020603050405020304" pitchFamily="18" charset="0"/>
                </a:endParaRPr>
              </a:p>
            </p:txBody>
          </p:sp>
          <p:sp>
            <p:nvSpPr>
              <p:cNvPr id="63519" name="Line 89">
                <a:extLst>
                  <a:ext uri="{FF2B5EF4-FFF2-40B4-BE49-F238E27FC236}">
                    <a16:creationId xmlns:a16="http://schemas.microsoft.com/office/drawing/2014/main" id="{E9B87A12-561D-4C2A-B305-D93A2F83E388}"/>
                  </a:ext>
                </a:extLst>
              </p:cNvPr>
              <p:cNvSpPr>
                <a:spLocks noChangeShapeType="1"/>
              </p:cNvSpPr>
              <p:nvPr/>
            </p:nvSpPr>
            <p:spPr bwMode="auto">
              <a:xfrm>
                <a:off x="4128" y="297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0" name="Line 90">
                <a:extLst>
                  <a:ext uri="{FF2B5EF4-FFF2-40B4-BE49-F238E27FC236}">
                    <a16:creationId xmlns:a16="http://schemas.microsoft.com/office/drawing/2014/main" id="{136AE1B8-B47C-47AE-93A1-90DBAF3C2B05}"/>
                  </a:ext>
                </a:extLst>
              </p:cNvPr>
              <p:cNvSpPr>
                <a:spLocks noChangeShapeType="1"/>
              </p:cNvSpPr>
              <p:nvPr/>
            </p:nvSpPr>
            <p:spPr bwMode="auto">
              <a:xfrm>
                <a:off x="4128" y="321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91">
                <a:extLst>
                  <a:ext uri="{FF2B5EF4-FFF2-40B4-BE49-F238E27FC236}">
                    <a16:creationId xmlns:a16="http://schemas.microsoft.com/office/drawing/2014/main" id="{734B6E7E-5D25-4628-9357-ECC5D49B99F8}"/>
                  </a:ext>
                </a:extLst>
              </p:cNvPr>
              <p:cNvSpPr>
                <a:spLocks noChangeShapeType="1"/>
              </p:cNvSpPr>
              <p:nvPr/>
            </p:nvSpPr>
            <p:spPr bwMode="auto">
              <a:xfrm>
                <a:off x="4128" y="345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2" name="Line 92">
                <a:extLst>
                  <a:ext uri="{FF2B5EF4-FFF2-40B4-BE49-F238E27FC236}">
                    <a16:creationId xmlns:a16="http://schemas.microsoft.com/office/drawing/2014/main" id="{2748B465-24B0-4B47-9AA1-C6AAA70EEA08}"/>
                  </a:ext>
                </a:extLst>
              </p:cNvPr>
              <p:cNvSpPr>
                <a:spLocks noChangeShapeType="1"/>
              </p:cNvSpPr>
              <p:nvPr/>
            </p:nvSpPr>
            <p:spPr bwMode="auto">
              <a:xfrm>
                <a:off x="4128" y="369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Line 93">
                <a:extLst>
                  <a:ext uri="{FF2B5EF4-FFF2-40B4-BE49-F238E27FC236}">
                    <a16:creationId xmlns:a16="http://schemas.microsoft.com/office/drawing/2014/main" id="{FCE428CE-8743-4297-BD31-45087E2DEB29}"/>
                  </a:ext>
                </a:extLst>
              </p:cNvPr>
              <p:cNvSpPr>
                <a:spLocks noChangeShapeType="1"/>
              </p:cNvSpPr>
              <p:nvPr/>
            </p:nvSpPr>
            <p:spPr bwMode="auto">
              <a:xfrm>
                <a:off x="4128" y="3936"/>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4" name="Text Box 95">
                <a:extLst>
                  <a:ext uri="{FF2B5EF4-FFF2-40B4-BE49-F238E27FC236}">
                    <a16:creationId xmlns:a16="http://schemas.microsoft.com/office/drawing/2014/main" id="{DFC11829-8F24-4243-B2BC-E14A4E978019}"/>
                  </a:ext>
                </a:extLst>
              </p:cNvPr>
              <p:cNvSpPr txBox="1">
                <a:spLocks noChangeArrowheads="1"/>
              </p:cNvSpPr>
              <p:nvPr/>
            </p:nvSpPr>
            <p:spPr bwMode="auto">
              <a:xfrm>
                <a:off x="4367" y="2754"/>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PCB1</a:t>
                </a:r>
              </a:p>
            </p:txBody>
          </p:sp>
          <p:sp>
            <p:nvSpPr>
              <p:cNvPr id="63525" name="Text Box 96">
                <a:extLst>
                  <a:ext uri="{FF2B5EF4-FFF2-40B4-BE49-F238E27FC236}">
                    <a16:creationId xmlns:a16="http://schemas.microsoft.com/office/drawing/2014/main" id="{91BE536A-E236-4555-A79F-AA6B010CD921}"/>
                  </a:ext>
                </a:extLst>
              </p:cNvPr>
              <p:cNvSpPr txBox="1">
                <a:spLocks noChangeArrowheads="1"/>
              </p:cNvSpPr>
              <p:nvPr/>
            </p:nvSpPr>
            <p:spPr bwMode="auto">
              <a:xfrm>
                <a:off x="4367" y="342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PCB4</a:t>
                </a:r>
              </a:p>
            </p:txBody>
          </p:sp>
          <p:sp>
            <p:nvSpPr>
              <p:cNvPr id="63526" name="Text Box 97">
                <a:extLst>
                  <a:ext uri="{FF2B5EF4-FFF2-40B4-BE49-F238E27FC236}">
                    <a16:creationId xmlns:a16="http://schemas.microsoft.com/office/drawing/2014/main" id="{598D066F-7499-4B61-9EEE-D790A9FDEAC0}"/>
                  </a:ext>
                </a:extLst>
              </p:cNvPr>
              <p:cNvSpPr txBox="1">
                <a:spLocks noChangeArrowheads="1"/>
              </p:cNvSpPr>
              <p:nvPr/>
            </p:nvSpPr>
            <p:spPr bwMode="auto">
              <a:xfrm>
                <a:off x="4367" y="318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PCB3</a:t>
                </a:r>
              </a:p>
            </p:txBody>
          </p:sp>
          <p:sp>
            <p:nvSpPr>
              <p:cNvPr id="63527" name="Text Box 98">
                <a:extLst>
                  <a:ext uri="{FF2B5EF4-FFF2-40B4-BE49-F238E27FC236}">
                    <a16:creationId xmlns:a16="http://schemas.microsoft.com/office/drawing/2014/main" id="{4FBB1317-2A6B-4915-B906-FA58679048D5}"/>
                  </a:ext>
                </a:extLst>
              </p:cNvPr>
              <p:cNvSpPr txBox="1">
                <a:spLocks noChangeArrowheads="1"/>
              </p:cNvSpPr>
              <p:nvPr/>
            </p:nvSpPr>
            <p:spPr bwMode="auto">
              <a:xfrm>
                <a:off x="4367" y="294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PCB2</a:t>
                </a:r>
              </a:p>
            </p:txBody>
          </p:sp>
          <p:sp>
            <p:nvSpPr>
              <p:cNvPr id="63528" name="Text Box 99">
                <a:extLst>
                  <a:ext uri="{FF2B5EF4-FFF2-40B4-BE49-F238E27FC236}">
                    <a16:creationId xmlns:a16="http://schemas.microsoft.com/office/drawing/2014/main" id="{2BCBE275-0867-490E-8686-A2FC7C972D58}"/>
                  </a:ext>
                </a:extLst>
              </p:cNvPr>
              <p:cNvSpPr txBox="1">
                <a:spLocks noChangeArrowheads="1"/>
              </p:cNvSpPr>
              <p:nvPr/>
            </p:nvSpPr>
            <p:spPr bwMode="auto">
              <a:xfrm>
                <a:off x="4367" y="3666"/>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PCB5</a:t>
                </a:r>
              </a:p>
            </p:txBody>
          </p:sp>
          <p:sp>
            <p:nvSpPr>
              <p:cNvPr id="63529" name="Text Box 100">
                <a:extLst>
                  <a:ext uri="{FF2B5EF4-FFF2-40B4-BE49-F238E27FC236}">
                    <a16:creationId xmlns:a16="http://schemas.microsoft.com/office/drawing/2014/main" id="{B68FF15C-56B0-4051-93CC-C90C84209BE1}"/>
                  </a:ext>
                </a:extLst>
              </p:cNvPr>
              <p:cNvSpPr txBox="1">
                <a:spLocks noChangeArrowheads="1"/>
              </p:cNvSpPr>
              <p:nvPr/>
            </p:nvSpPr>
            <p:spPr bwMode="auto">
              <a:xfrm>
                <a:off x="4367" y="3934"/>
                <a:ext cx="4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000" b="1">
                    <a:solidFill>
                      <a:srgbClr val="800000"/>
                    </a:solidFill>
                    <a:latin typeface="Times New Roman" panose="02020603050405020304" pitchFamily="18" charset="0"/>
                  </a:rPr>
                  <a:t>PCB6</a:t>
                </a:r>
              </a:p>
            </p:txBody>
          </p:sp>
        </p:grpSp>
        <p:grpSp>
          <p:nvGrpSpPr>
            <p:cNvPr id="63495" name="Group 110">
              <a:extLst>
                <a:ext uri="{FF2B5EF4-FFF2-40B4-BE49-F238E27FC236}">
                  <a16:creationId xmlns:a16="http://schemas.microsoft.com/office/drawing/2014/main" id="{C7FCCACA-0C62-41D7-A637-F34AA0BB4BAC}"/>
                </a:ext>
              </a:extLst>
            </p:cNvPr>
            <p:cNvGrpSpPr>
              <a:grpSpLocks/>
            </p:cNvGrpSpPr>
            <p:nvPr/>
          </p:nvGrpSpPr>
          <p:grpSpPr bwMode="auto">
            <a:xfrm>
              <a:off x="1008" y="2832"/>
              <a:ext cx="760" cy="255"/>
              <a:chOff x="480" y="2880"/>
              <a:chExt cx="760" cy="324"/>
            </a:xfrm>
          </p:grpSpPr>
          <p:sp>
            <p:nvSpPr>
              <p:cNvPr id="63516" name="Rectangle 107">
                <a:extLst>
                  <a:ext uri="{FF2B5EF4-FFF2-40B4-BE49-F238E27FC236}">
                    <a16:creationId xmlns:a16="http://schemas.microsoft.com/office/drawing/2014/main" id="{9ADE80C3-7C80-4EA2-9701-AD36FC0CC35B}"/>
                  </a:ext>
                </a:extLst>
              </p:cNvPr>
              <p:cNvSpPr>
                <a:spLocks noChangeArrowheads="1"/>
              </p:cNvSpPr>
              <p:nvPr/>
            </p:nvSpPr>
            <p:spPr bwMode="auto">
              <a:xfrm>
                <a:off x="480" y="2880"/>
                <a:ext cx="760" cy="288"/>
              </a:xfrm>
              <a:prstGeom prst="rect">
                <a:avLst/>
              </a:prstGeom>
              <a:solidFill>
                <a:srgbClr val="FFFFCC"/>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ahoma" panose="020B0604030504040204" pitchFamily="34" charset="0"/>
                </a:endParaRPr>
              </a:p>
            </p:txBody>
          </p:sp>
          <p:sp>
            <p:nvSpPr>
              <p:cNvPr id="63517" name="Text Box 79">
                <a:extLst>
                  <a:ext uri="{FF2B5EF4-FFF2-40B4-BE49-F238E27FC236}">
                    <a16:creationId xmlns:a16="http://schemas.microsoft.com/office/drawing/2014/main" id="{B56DD7EE-EF88-4094-ADA4-FBA4FA195854}"/>
                  </a:ext>
                </a:extLst>
              </p:cNvPr>
              <p:cNvSpPr txBox="1">
                <a:spLocks noChangeArrowheads="1"/>
              </p:cNvSpPr>
              <p:nvPr/>
            </p:nvSpPr>
            <p:spPr bwMode="auto">
              <a:xfrm>
                <a:off x="531" y="2886"/>
                <a:ext cx="63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rgbClr val="800000"/>
                    </a:solidFill>
                    <a:latin typeface="Times New Roman" panose="02020603050405020304" pitchFamily="18" charset="0"/>
                  </a:rPr>
                  <a:t>执行指针</a:t>
                </a:r>
              </a:p>
            </p:txBody>
          </p:sp>
        </p:grpSp>
        <p:sp>
          <p:nvSpPr>
            <p:cNvPr id="63496" name="Text Box 80">
              <a:extLst>
                <a:ext uri="{FF2B5EF4-FFF2-40B4-BE49-F238E27FC236}">
                  <a16:creationId xmlns:a16="http://schemas.microsoft.com/office/drawing/2014/main" id="{E6B8F893-CDB9-4589-9757-32B339464E1E}"/>
                </a:ext>
              </a:extLst>
            </p:cNvPr>
            <p:cNvSpPr txBox="1">
              <a:spLocks noChangeArrowheads="1"/>
            </p:cNvSpPr>
            <p:nvPr/>
          </p:nvSpPr>
          <p:spPr bwMode="auto">
            <a:xfrm>
              <a:off x="1008" y="3231"/>
              <a:ext cx="760" cy="250"/>
            </a:xfrm>
            <a:prstGeom prst="rect">
              <a:avLst/>
            </a:prstGeom>
            <a:solidFill>
              <a:srgbClr val="FFFFCC"/>
            </a:solidFill>
            <a:ln w="9525">
              <a:solidFill>
                <a:srgbClr val="000000"/>
              </a:solidFill>
              <a:miter lim="800000"/>
              <a:headEnd/>
              <a:tailEnd/>
            </a:ln>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rgbClr val="800000"/>
                  </a:solidFill>
                  <a:latin typeface="Times New Roman" panose="02020603050405020304" pitchFamily="18" charset="0"/>
                </a:rPr>
                <a:t>就绪表指针</a:t>
              </a:r>
            </a:p>
          </p:txBody>
        </p:sp>
        <p:sp>
          <p:nvSpPr>
            <p:cNvPr id="63497" name="Text Box 81">
              <a:extLst>
                <a:ext uri="{FF2B5EF4-FFF2-40B4-BE49-F238E27FC236}">
                  <a16:creationId xmlns:a16="http://schemas.microsoft.com/office/drawing/2014/main" id="{A9671DA9-F7BF-4FAF-B8EB-6B35AFE1EBDE}"/>
                </a:ext>
              </a:extLst>
            </p:cNvPr>
            <p:cNvSpPr txBox="1">
              <a:spLocks noChangeArrowheads="1"/>
            </p:cNvSpPr>
            <p:nvPr/>
          </p:nvSpPr>
          <p:spPr bwMode="auto">
            <a:xfrm>
              <a:off x="1008" y="3759"/>
              <a:ext cx="760" cy="250"/>
            </a:xfrm>
            <a:prstGeom prst="rect">
              <a:avLst/>
            </a:prstGeom>
            <a:solidFill>
              <a:srgbClr val="FFFFCC"/>
            </a:solidFill>
            <a:ln w="9525">
              <a:solidFill>
                <a:srgbClr val="000000"/>
              </a:solidFill>
              <a:miter lim="800000"/>
              <a:headEnd/>
              <a:tailEnd/>
            </a:ln>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rgbClr val="800000"/>
                  </a:solidFill>
                  <a:latin typeface="Times New Roman" panose="02020603050405020304" pitchFamily="18" charset="0"/>
                </a:rPr>
                <a:t>阻塞表指针</a:t>
              </a:r>
            </a:p>
          </p:txBody>
        </p:sp>
        <p:grpSp>
          <p:nvGrpSpPr>
            <p:cNvPr id="63498" name="Group 104">
              <a:extLst>
                <a:ext uri="{FF2B5EF4-FFF2-40B4-BE49-F238E27FC236}">
                  <a16:creationId xmlns:a16="http://schemas.microsoft.com/office/drawing/2014/main" id="{D9A5AE72-D6AD-4CA4-8C81-40D8CA1373FF}"/>
                </a:ext>
              </a:extLst>
            </p:cNvPr>
            <p:cNvGrpSpPr>
              <a:grpSpLocks/>
            </p:cNvGrpSpPr>
            <p:nvPr/>
          </p:nvGrpSpPr>
          <p:grpSpPr bwMode="auto">
            <a:xfrm>
              <a:off x="2496" y="3168"/>
              <a:ext cx="816" cy="432"/>
              <a:chOff x="2496" y="3168"/>
              <a:chExt cx="816" cy="432"/>
            </a:xfrm>
          </p:grpSpPr>
          <p:sp>
            <p:nvSpPr>
              <p:cNvPr id="63513" name="Rectangle 82">
                <a:extLst>
                  <a:ext uri="{FF2B5EF4-FFF2-40B4-BE49-F238E27FC236}">
                    <a16:creationId xmlns:a16="http://schemas.microsoft.com/office/drawing/2014/main" id="{0BBFAAC3-3B79-486A-AE44-485BC3850704}"/>
                  </a:ext>
                </a:extLst>
              </p:cNvPr>
              <p:cNvSpPr>
                <a:spLocks noChangeArrowheads="1"/>
              </p:cNvSpPr>
              <p:nvPr/>
            </p:nvSpPr>
            <p:spPr bwMode="auto">
              <a:xfrm>
                <a:off x="2496" y="3168"/>
                <a:ext cx="816" cy="43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ahoma" panose="020B0604030504040204" pitchFamily="34" charset="0"/>
                </a:endParaRPr>
              </a:p>
            </p:txBody>
          </p:sp>
          <p:sp>
            <p:nvSpPr>
              <p:cNvPr id="63514" name="Line 84">
                <a:extLst>
                  <a:ext uri="{FF2B5EF4-FFF2-40B4-BE49-F238E27FC236}">
                    <a16:creationId xmlns:a16="http://schemas.microsoft.com/office/drawing/2014/main" id="{911BC007-141E-4FA8-8AB3-FD8C2EA60A57}"/>
                  </a:ext>
                </a:extLst>
              </p:cNvPr>
              <p:cNvSpPr>
                <a:spLocks noChangeShapeType="1"/>
              </p:cNvSpPr>
              <p:nvPr/>
            </p:nvSpPr>
            <p:spPr bwMode="auto">
              <a:xfrm>
                <a:off x="2496" y="331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Line 85">
                <a:extLst>
                  <a:ext uri="{FF2B5EF4-FFF2-40B4-BE49-F238E27FC236}">
                    <a16:creationId xmlns:a16="http://schemas.microsoft.com/office/drawing/2014/main" id="{8E853C69-F099-4826-84A6-FD882FE4BA62}"/>
                  </a:ext>
                </a:extLst>
              </p:cNvPr>
              <p:cNvSpPr>
                <a:spLocks noChangeShapeType="1"/>
              </p:cNvSpPr>
              <p:nvPr/>
            </p:nvSpPr>
            <p:spPr bwMode="auto">
              <a:xfrm>
                <a:off x="2496" y="3456"/>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499" name="Group 105">
              <a:extLst>
                <a:ext uri="{FF2B5EF4-FFF2-40B4-BE49-F238E27FC236}">
                  <a16:creationId xmlns:a16="http://schemas.microsoft.com/office/drawing/2014/main" id="{58CCEBA2-B71C-4F10-AFEB-8946C31AD454}"/>
                </a:ext>
              </a:extLst>
            </p:cNvPr>
            <p:cNvGrpSpPr>
              <a:grpSpLocks/>
            </p:cNvGrpSpPr>
            <p:nvPr/>
          </p:nvGrpSpPr>
          <p:grpSpPr bwMode="auto">
            <a:xfrm>
              <a:off x="2496" y="3696"/>
              <a:ext cx="816" cy="432"/>
              <a:chOff x="2496" y="3744"/>
              <a:chExt cx="816" cy="432"/>
            </a:xfrm>
          </p:grpSpPr>
          <p:sp>
            <p:nvSpPr>
              <p:cNvPr id="63510" name="Rectangle 83">
                <a:extLst>
                  <a:ext uri="{FF2B5EF4-FFF2-40B4-BE49-F238E27FC236}">
                    <a16:creationId xmlns:a16="http://schemas.microsoft.com/office/drawing/2014/main" id="{0BBD3429-6EC2-4E30-9AC6-F78C39F8FACF}"/>
                  </a:ext>
                </a:extLst>
              </p:cNvPr>
              <p:cNvSpPr>
                <a:spLocks noChangeArrowheads="1"/>
              </p:cNvSpPr>
              <p:nvPr/>
            </p:nvSpPr>
            <p:spPr bwMode="auto">
              <a:xfrm>
                <a:off x="2496" y="3744"/>
                <a:ext cx="816" cy="43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Tahoma" panose="020B0604030504040204" pitchFamily="34" charset="0"/>
                </a:endParaRPr>
              </a:p>
            </p:txBody>
          </p:sp>
          <p:sp>
            <p:nvSpPr>
              <p:cNvPr id="63511" name="Line 86">
                <a:extLst>
                  <a:ext uri="{FF2B5EF4-FFF2-40B4-BE49-F238E27FC236}">
                    <a16:creationId xmlns:a16="http://schemas.microsoft.com/office/drawing/2014/main" id="{BE82179C-7A00-430E-B85F-DAA280674F72}"/>
                  </a:ext>
                </a:extLst>
              </p:cNvPr>
              <p:cNvSpPr>
                <a:spLocks noChangeShapeType="1"/>
              </p:cNvSpPr>
              <p:nvPr/>
            </p:nvSpPr>
            <p:spPr bwMode="auto">
              <a:xfrm>
                <a:off x="2496" y="3888"/>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87">
                <a:extLst>
                  <a:ext uri="{FF2B5EF4-FFF2-40B4-BE49-F238E27FC236}">
                    <a16:creationId xmlns:a16="http://schemas.microsoft.com/office/drawing/2014/main" id="{B5ECEBA6-17CA-4B9D-9519-CAE93891750B}"/>
                  </a:ext>
                </a:extLst>
              </p:cNvPr>
              <p:cNvSpPr>
                <a:spLocks noChangeShapeType="1"/>
              </p:cNvSpPr>
              <p:nvPr/>
            </p:nvSpPr>
            <p:spPr bwMode="auto">
              <a:xfrm flipV="1">
                <a:off x="2496" y="4032"/>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00" name="Line 106">
              <a:extLst>
                <a:ext uri="{FF2B5EF4-FFF2-40B4-BE49-F238E27FC236}">
                  <a16:creationId xmlns:a16="http://schemas.microsoft.com/office/drawing/2014/main" id="{7233AAD1-AE22-470E-AAAE-F5D63CBB5FE9}"/>
                </a:ext>
              </a:extLst>
            </p:cNvPr>
            <p:cNvSpPr>
              <a:spLocks noChangeShapeType="1"/>
            </p:cNvSpPr>
            <p:nvPr/>
          </p:nvSpPr>
          <p:spPr bwMode="auto">
            <a:xfrm flipV="1">
              <a:off x="1824" y="2880"/>
              <a:ext cx="23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1" name="Line 113">
              <a:extLst>
                <a:ext uri="{FF2B5EF4-FFF2-40B4-BE49-F238E27FC236}">
                  <a16:creationId xmlns:a16="http://schemas.microsoft.com/office/drawing/2014/main" id="{97AD3BC2-61CF-4257-951C-058A379463BF}"/>
                </a:ext>
              </a:extLst>
            </p:cNvPr>
            <p:cNvSpPr>
              <a:spLocks noChangeShapeType="1"/>
            </p:cNvSpPr>
            <p:nvPr/>
          </p:nvSpPr>
          <p:spPr bwMode="auto">
            <a:xfrm flipV="1">
              <a:off x="1728" y="3216"/>
              <a:ext cx="76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2" name="Line 114">
              <a:extLst>
                <a:ext uri="{FF2B5EF4-FFF2-40B4-BE49-F238E27FC236}">
                  <a16:creationId xmlns:a16="http://schemas.microsoft.com/office/drawing/2014/main" id="{5A3CE428-547B-4D89-B9A2-27C53FCBF729}"/>
                </a:ext>
              </a:extLst>
            </p:cNvPr>
            <p:cNvSpPr>
              <a:spLocks noChangeShapeType="1"/>
            </p:cNvSpPr>
            <p:nvPr/>
          </p:nvSpPr>
          <p:spPr bwMode="auto">
            <a:xfrm flipV="1">
              <a:off x="1776" y="3792"/>
              <a:ext cx="67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3" name="Line 115">
              <a:extLst>
                <a:ext uri="{FF2B5EF4-FFF2-40B4-BE49-F238E27FC236}">
                  <a16:creationId xmlns:a16="http://schemas.microsoft.com/office/drawing/2014/main" id="{89AE851C-19E3-471A-A010-8717D6F7DCB5}"/>
                </a:ext>
              </a:extLst>
            </p:cNvPr>
            <p:cNvSpPr>
              <a:spLocks noChangeShapeType="1"/>
            </p:cNvSpPr>
            <p:nvPr/>
          </p:nvSpPr>
          <p:spPr bwMode="auto">
            <a:xfrm>
              <a:off x="3216" y="3216"/>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4" name="Line 116">
              <a:extLst>
                <a:ext uri="{FF2B5EF4-FFF2-40B4-BE49-F238E27FC236}">
                  <a16:creationId xmlns:a16="http://schemas.microsoft.com/office/drawing/2014/main" id="{80B024A1-6BD8-4890-8B4C-8AC721EC6E74}"/>
                </a:ext>
              </a:extLst>
            </p:cNvPr>
            <p:cNvSpPr>
              <a:spLocks noChangeShapeType="1"/>
            </p:cNvSpPr>
            <p:nvPr/>
          </p:nvSpPr>
          <p:spPr bwMode="auto">
            <a:xfrm flipV="1">
              <a:off x="3216" y="3120"/>
              <a:ext cx="91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5" name="Line 118">
              <a:extLst>
                <a:ext uri="{FF2B5EF4-FFF2-40B4-BE49-F238E27FC236}">
                  <a16:creationId xmlns:a16="http://schemas.microsoft.com/office/drawing/2014/main" id="{EAC8B1E2-C39F-4DA7-A79C-841EB9005678}"/>
                </a:ext>
              </a:extLst>
            </p:cNvPr>
            <p:cNvSpPr>
              <a:spLocks noChangeShapeType="1"/>
            </p:cNvSpPr>
            <p:nvPr/>
          </p:nvSpPr>
          <p:spPr bwMode="auto">
            <a:xfrm flipV="1">
              <a:off x="3250" y="3552"/>
              <a:ext cx="878"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6" name="Line 119">
              <a:extLst>
                <a:ext uri="{FF2B5EF4-FFF2-40B4-BE49-F238E27FC236}">
                  <a16:creationId xmlns:a16="http://schemas.microsoft.com/office/drawing/2014/main" id="{B5DF944E-06E1-4A79-90E1-6AECC0ED4B0A}"/>
                </a:ext>
              </a:extLst>
            </p:cNvPr>
            <p:cNvSpPr>
              <a:spLocks noChangeShapeType="1"/>
            </p:cNvSpPr>
            <p:nvPr/>
          </p:nvSpPr>
          <p:spPr bwMode="auto">
            <a:xfrm>
              <a:off x="3264" y="3792"/>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7" name="Line 120">
              <a:extLst>
                <a:ext uri="{FF2B5EF4-FFF2-40B4-BE49-F238E27FC236}">
                  <a16:creationId xmlns:a16="http://schemas.microsoft.com/office/drawing/2014/main" id="{4AAAF90A-1441-49BC-90A5-93A9795866E0}"/>
                </a:ext>
              </a:extLst>
            </p:cNvPr>
            <p:cNvSpPr>
              <a:spLocks noChangeShapeType="1"/>
            </p:cNvSpPr>
            <p:nvPr/>
          </p:nvSpPr>
          <p:spPr bwMode="auto">
            <a:xfrm>
              <a:off x="3264" y="4036"/>
              <a:ext cx="864"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8" name="Text Box 122">
              <a:extLst>
                <a:ext uri="{FF2B5EF4-FFF2-40B4-BE49-F238E27FC236}">
                  <a16:creationId xmlns:a16="http://schemas.microsoft.com/office/drawing/2014/main" id="{F7F96E4C-56E7-4EF4-923E-3FE8A3B24141}"/>
                </a:ext>
              </a:extLst>
            </p:cNvPr>
            <p:cNvSpPr txBox="1">
              <a:spLocks noChangeArrowheads="1"/>
            </p:cNvSpPr>
            <p:nvPr/>
          </p:nvSpPr>
          <p:spPr bwMode="auto">
            <a:xfrm>
              <a:off x="2486" y="2926"/>
              <a:ext cx="7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chemeClr val="hlink"/>
                  </a:solidFill>
                  <a:latin typeface="Times New Roman" panose="02020603050405020304" pitchFamily="18" charset="0"/>
                </a:rPr>
                <a:t>就绪索引表</a:t>
              </a:r>
            </a:p>
          </p:txBody>
        </p:sp>
        <p:sp>
          <p:nvSpPr>
            <p:cNvPr id="63509" name="Text Box 123">
              <a:extLst>
                <a:ext uri="{FF2B5EF4-FFF2-40B4-BE49-F238E27FC236}">
                  <a16:creationId xmlns:a16="http://schemas.microsoft.com/office/drawing/2014/main" id="{04ECC17B-26C4-44B9-B4FB-D572355E9202}"/>
                </a:ext>
              </a:extLst>
            </p:cNvPr>
            <p:cNvSpPr txBox="1">
              <a:spLocks noChangeArrowheads="1"/>
            </p:cNvSpPr>
            <p:nvPr/>
          </p:nvSpPr>
          <p:spPr bwMode="auto">
            <a:xfrm>
              <a:off x="2592" y="4075"/>
              <a:ext cx="7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000" b="1">
                  <a:solidFill>
                    <a:schemeClr val="hlink"/>
                  </a:solidFill>
                  <a:latin typeface="Times New Roman" panose="02020603050405020304" pitchFamily="18" charset="0"/>
                </a:rPr>
                <a:t>阻塞索引表</a:t>
              </a:r>
            </a:p>
          </p:txBody>
        </p:sp>
      </p:grpSp>
      <p:sp>
        <p:nvSpPr>
          <p:cNvPr id="63491" name="Text Box 129">
            <a:extLst>
              <a:ext uri="{FF2B5EF4-FFF2-40B4-BE49-F238E27FC236}">
                <a16:creationId xmlns:a16="http://schemas.microsoft.com/office/drawing/2014/main" id="{504E8F1D-F4AC-4128-9D53-05C40F51E995}"/>
              </a:ext>
            </a:extLst>
          </p:cNvPr>
          <p:cNvSpPr txBox="1">
            <a:spLocks noChangeArrowheads="1"/>
          </p:cNvSpPr>
          <p:nvPr/>
        </p:nvSpPr>
        <p:spPr bwMode="auto">
          <a:xfrm>
            <a:off x="7116763" y="4572000"/>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b="1">
                <a:solidFill>
                  <a:schemeClr val="hlink"/>
                </a:solidFill>
                <a:latin typeface="Tahoma" panose="020B0604030504040204" pitchFamily="34" charset="0"/>
              </a:rPr>
              <a:t>PCB</a:t>
            </a:r>
            <a:r>
              <a:rPr kumimoji="1" lang="zh-CN" altLang="en-US" sz="2000" b="1">
                <a:solidFill>
                  <a:schemeClr val="hlink"/>
                </a:solidFill>
                <a:latin typeface="Tahoma" panose="020B0604030504040204" pitchFamily="34" charset="0"/>
              </a:rPr>
              <a:t>表</a:t>
            </a:r>
          </a:p>
        </p:txBody>
      </p:sp>
      <p:sp>
        <p:nvSpPr>
          <p:cNvPr id="63492" name="矩形 1">
            <a:extLst>
              <a:ext uri="{FF2B5EF4-FFF2-40B4-BE49-F238E27FC236}">
                <a16:creationId xmlns:a16="http://schemas.microsoft.com/office/drawing/2014/main" id="{791F0D19-C51E-4C7A-A657-FC266CCEA621}"/>
              </a:ext>
            </a:extLst>
          </p:cNvPr>
          <p:cNvSpPr>
            <a:spLocks noChangeArrowheads="1"/>
          </p:cNvSpPr>
          <p:nvPr/>
        </p:nvSpPr>
        <p:spPr bwMode="auto">
          <a:xfrm>
            <a:off x="838200" y="5105400"/>
            <a:ext cx="7467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8000"/>
              </a:buClr>
              <a:buSzTx/>
              <a:buFont typeface="Arial" panose="020B0604020202020204" pitchFamily="34" charset="0"/>
              <a:buChar char="•"/>
            </a:pPr>
            <a:r>
              <a:rPr lang="zh-CN" altLang="en-US" sz="2400" b="1"/>
              <a:t>系统根据所有进程的状态建立相应的索引表，并将每个索引表的首地址记录在内存中的专用单元中。</a:t>
            </a:r>
            <a:endParaRPr lang="en-US" altLang="zh-CN" sz="2400" b="1"/>
          </a:p>
          <a:p>
            <a:pPr eaLnBrk="1" hangingPunct="1">
              <a:spcBef>
                <a:spcPct val="0"/>
              </a:spcBef>
              <a:buClr>
                <a:srgbClr val="008000"/>
              </a:buClr>
              <a:buSzTx/>
              <a:buFont typeface="Arial" panose="020B0604020202020204" pitchFamily="34" charset="0"/>
              <a:buChar char="•"/>
            </a:pPr>
            <a:r>
              <a:rPr lang="zh-CN" altLang="en-US" sz="2400" b="1"/>
              <a:t>每个索引表的表目记录一个</a:t>
            </a:r>
            <a:r>
              <a:rPr lang="en-US" altLang="zh-CN" sz="2400" b="1"/>
              <a:t>PCB</a:t>
            </a:r>
            <a:r>
              <a:rPr lang="zh-CN" altLang="en-US" sz="2400" b="1"/>
              <a:t>在系统</a:t>
            </a:r>
            <a:r>
              <a:rPr lang="en-US" altLang="zh-CN" sz="2400" b="1"/>
              <a:t>PCB</a:t>
            </a:r>
            <a:r>
              <a:rPr lang="zh-CN" altLang="en-US" sz="2400" b="1"/>
              <a:t>表中的位置。</a:t>
            </a:r>
            <a:endParaRPr lang="zh-CN" altLang="en-US" sz="2400"/>
          </a:p>
        </p:txBody>
      </p:sp>
      <p:sp>
        <p:nvSpPr>
          <p:cNvPr id="3" name="矩形 2">
            <a:extLst>
              <a:ext uri="{FF2B5EF4-FFF2-40B4-BE49-F238E27FC236}">
                <a16:creationId xmlns:a16="http://schemas.microsoft.com/office/drawing/2014/main" id="{5AA62F2E-E0DC-4D28-8E05-D521B578B51E}"/>
              </a:ext>
            </a:extLst>
          </p:cNvPr>
          <p:cNvSpPr/>
          <p:nvPr/>
        </p:nvSpPr>
        <p:spPr>
          <a:xfrm>
            <a:off x="758825" y="609600"/>
            <a:ext cx="1831975" cy="830263"/>
          </a:xfrm>
          <a:prstGeom prst="rect">
            <a:avLst/>
          </a:prstGeom>
        </p:spPr>
        <p:txBody>
          <a:bodyPr wrap="none">
            <a:spAutoFit/>
          </a:bodyPr>
          <a:lstStyle/>
          <a:p>
            <a:pPr marL="342900" indent="-342900" algn="just" eaLnBrk="1" hangingPunct="1">
              <a:lnSpc>
                <a:spcPct val="150000"/>
              </a:lnSpc>
              <a:spcBef>
                <a:spcPct val="20000"/>
              </a:spcBef>
              <a:buClr>
                <a:srgbClr val="CC3300"/>
              </a:buClr>
              <a:buSzPct val="85000"/>
              <a:defRPr/>
            </a:pPr>
            <a:r>
              <a:rPr lang="zh-CN" altLang="en-US" sz="3200" b="1" kern="0" dirty="0">
                <a:latin typeface="Arial"/>
                <a:ea typeface="宋体"/>
              </a:rPr>
              <a:t>索引方式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430A21CC-3861-4E49-A40F-FD35869877D8}"/>
              </a:ext>
            </a:extLst>
          </p:cNvPr>
          <p:cNvSpPr>
            <a:spLocks noGrp="1" noChangeArrowheads="1"/>
          </p:cNvSpPr>
          <p:nvPr>
            <p:ph type="body" idx="1"/>
          </p:nvPr>
        </p:nvSpPr>
        <p:spPr>
          <a:xfrm>
            <a:off x="381000" y="1676400"/>
            <a:ext cx="8099425" cy="4114800"/>
          </a:xfrm>
        </p:spPr>
        <p:txBody>
          <a:bodyPr/>
          <a:lstStyle/>
          <a:p>
            <a:pPr>
              <a:lnSpc>
                <a:spcPts val="4000"/>
              </a:lnSpc>
            </a:pPr>
            <a:r>
              <a:rPr lang="zh-CN" altLang="en-US"/>
              <a:t>比较以上两种方式的特点，链接方式是插入和删除操作很方便，查找速度慢；索引方式查找速度快，但因为索引表是线性的，因此插入和删除操作麻烦。</a:t>
            </a:r>
          </a:p>
          <a:p>
            <a:pPr>
              <a:lnSpc>
                <a:spcPct val="140000"/>
              </a:lnSpc>
            </a:pPr>
            <a:r>
              <a:rPr lang="zh-CN" altLang="en-US"/>
              <a:t>因为进程的主要操作就是插入和删除，因此，链接方式使用更多一些。</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53F5B83-1357-424A-9166-6309DE4265E1}"/>
              </a:ext>
            </a:extLst>
          </p:cNvPr>
          <p:cNvSpPr>
            <a:spLocks noGrp="1" noChangeArrowheads="1"/>
          </p:cNvSpPr>
          <p:nvPr>
            <p:ph type="title"/>
          </p:nvPr>
        </p:nvSpPr>
        <p:spPr/>
        <p:txBody>
          <a:bodyPr/>
          <a:lstStyle/>
          <a:p>
            <a:r>
              <a:rPr lang="zh-CN" altLang="en-US"/>
              <a:t>程序执行的细节</a:t>
            </a:r>
          </a:p>
        </p:txBody>
      </p:sp>
      <p:grpSp>
        <p:nvGrpSpPr>
          <p:cNvPr id="146435" name="Group 3">
            <a:extLst>
              <a:ext uri="{FF2B5EF4-FFF2-40B4-BE49-F238E27FC236}">
                <a16:creationId xmlns:a16="http://schemas.microsoft.com/office/drawing/2014/main" id="{D27D2B40-70E3-4893-BE6A-0A8895792501}"/>
              </a:ext>
            </a:extLst>
          </p:cNvPr>
          <p:cNvGrpSpPr>
            <a:grpSpLocks/>
          </p:cNvGrpSpPr>
          <p:nvPr/>
        </p:nvGrpSpPr>
        <p:grpSpPr bwMode="auto">
          <a:xfrm>
            <a:off x="1062038" y="1524000"/>
            <a:ext cx="3200400" cy="3789363"/>
            <a:chOff x="669" y="960"/>
            <a:chExt cx="2016" cy="2387"/>
          </a:xfrm>
        </p:grpSpPr>
        <p:sp>
          <p:nvSpPr>
            <p:cNvPr id="146436" name="Rectangle 4">
              <a:extLst>
                <a:ext uri="{FF2B5EF4-FFF2-40B4-BE49-F238E27FC236}">
                  <a16:creationId xmlns:a16="http://schemas.microsoft.com/office/drawing/2014/main" id="{2150AC6A-C621-46CA-A82D-209E4DA7E883}"/>
                </a:ext>
              </a:extLst>
            </p:cNvPr>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37" name="Text Box 5">
              <a:extLst>
                <a:ext uri="{FF2B5EF4-FFF2-40B4-BE49-F238E27FC236}">
                  <a16:creationId xmlns:a16="http://schemas.microsoft.com/office/drawing/2014/main" id="{52E4F5DD-457D-43E9-9B1A-4F049E2E752B}"/>
                </a:ext>
              </a:extLst>
            </p:cNvPr>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代码段：</a:t>
              </a:r>
            </a:p>
            <a:p>
              <a:pPr>
                <a:spcBef>
                  <a:spcPct val="50000"/>
                </a:spcBef>
              </a:pPr>
              <a:r>
                <a:rPr lang="zh-CN" altLang="en-US" sz="2000" b="1" dirty="0">
                  <a:latin typeface="Tahoma" panose="020B0604030504040204" pitchFamily="34" charset="0"/>
                </a:rPr>
                <a:t>  </a:t>
              </a:r>
              <a:r>
                <a:rPr lang="en-US" altLang="zh-CN" sz="2000" b="1" dirty="0">
                  <a:latin typeface="Tahoma" panose="020B0604030504040204" pitchFamily="34" charset="0"/>
                </a:rPr>
                <a:t>mov ax, [100]</a:t>
              </a:r>
            </a:p>
            <a:p>
              <a:pPr>
                <a:spcBef>
                  <a:spcPct val="50000"/>
                </a:spcBef>
              </a:pPr>
              <a:r>
                <a:rPr lang="en-US" altLang="zh-CN" sz="2000" b="1" dirty="0">
                  <a:latin typeface="Tahoma" panose="020B0604030504040204" pitchFamily="34" charset="0"/>
                </a:rPr>
                <a:t>  mov bx, [104]</a:t>
              </a:r>
            </a:p>
            <a:p>
              <a:pPr>
                <a:spcBef>
                  <a:spcPct val="50000"/>
                </a:spcBef>
              </a:pPr>
              <a:r>
                <a:rPr lang="en-US" altLang="zh-CN" sz="2000" b="1" dirty="0">
                  <a:latin typeface="Tahoma" panose="020B0604030504040204" pitchFamily="34" charset="0"/>
                </a:rPr>
                <a:t>  add ax, bx</a:t>
              </a:r>
            </a:p>
            <a:p>
              <a:pPr>
                <a:spcBef>
                  <a:spcPct val="50000"/>
                </a:spcBef>
              </a:pPr>
              <a:r>
                <a:rPr lang="en-US" altLang="zh-CN" sz="2000" b="1" dirty="0">
                  <a:latin typeface="Tahoma" panose="020B0604030504040204" pitchFamily="34" charset="0"/>
                </a:rPr>
                <a:t>  ……</a:t>
              </a:r>
            </a:p>
            <a:p>
              <a:pPr>
                <a:spcBef>
                  <a:spcPct val="50000"/>
                </a:spcBef>
              </a:pPr>
              <a:endParaRPr lang="en-US" altLang="zh-CN" sz="2000" b="1" dirty="0">
                <a:latin typeface="Tahoma" panose="020B0604030504040204" pitchFamily="34" charset="0"/>
              </a:endParaRPr>
            </a:p>
            <a:p>
              <a:pPr>
                <a:spcBef>
                  <a:spcPct val="50000"/>
                </a:spcBef>
              </a:pPr>
              <a:r>
                <a:rPr lang="en-US" altLang="zh-CN" sz="2000" dirty="0">
                  <a:latin typeface="Tahoma" panose="020B0604030504040204" pitchFamily="34" charset="0"/>
                </a:rPr>
                <a:t> </a:t>
              </a:r>
              <a:r>
                <a:rPr lang="en-US" altLang="zh-CN" sz="2000" b="1" dirty="0">
                  <a:latin typeface="Tahoma" panose="020B0604030504040204" pitchFamily="34" charset="0"/>
                </a:rPr>
                <a:t>100:   0     //sum</a:t>
              </a:r>
            </a:p>
            <a:p>
              <a:pPr>
                <a:spcBef>
                  <a:spcPct val="50000"/>
                </a:spcBef>
              </a:pPr>
              <a:r>
                <a:rPr lang="en-US" altLang="zh-CN" sz="2000" b="1" dirty="0">
                  <a:latin typeface="Tahoma" panose="020B0604030504040204" pitchFamily="34" charset="0"/>
                </a:rPr>
                <a:t> 104:   1     // </a:t>
              </a:r>
              <a:r>
                <a:rPr lang="en-US" altLang="zh-CN" sz="2000" b="1" dirty="0" err="1">
                  <a:latin typeface="Tahoma" panose="020B0604030504040204" pitchFamily="34" charset="0"/>
                </a:rPr>
                <a:t>i</a:t>
              </a:r>
              <a:endParaRPr lang="en-US" altLang="zh-CN" sz="2000" b="1" dirty="0">
                <a:latin typeface="Tahoma" panose="020B0604030504040204" pitchFamily="34" charset="0"/>
              </a:endParaRPr>
            </a:p>
          </p:txBody>
        </p:sp>
      </p:grpSp>
      <p:sp>
        <p:nvSpPr>
          <p:cNvPr id="146438" name="AutoShape 6">
            <a:extLst>
              <a:ext uri="{FF2B5EF4-FFF2-40B4-BE49-F238E27FC236}">
                <a16:creationId xmlns:a16="http://schemas.microsoft.com/office/drawing/2014/main" id="{06C98023-C79A-418D-9B4D-6C4DE0891AB2}"/>
              </a:ext>
            </a:extLst>
          </p:cNvPr>
          <p:cNvSpPr>
            <a:spLocks noChangeArrowheads="1"/>
          </p:cNvSpPr>
          <p:nvPr/>
        </p:nvSpPr>
        <p:spPr bwMode="auto">
          <a:xfrm>
            <a:off x="3276600" y="26527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6439" name="Group 7">
            <a:extLst>
              <a:ext uri="{FF2B5EF4-FFF2-40B4-BE49-F238E27FC236}">
                <a16:creationId xmlns:a16="http://schemas.microsoft.com/office/drawing/2014/main" id="{F9A9FD42-8E65-43CF-AEC1-AD7B7C44197D}"/>
              </a:ext>
            </a:extLst>
          </p:cNvPr>
          <p:cNvGrpSpPr>
            <a:grpSpLocks/>
          </p:cNvGrpSpPr>
          <p:nvPr/>
        </p:nvGrpSpPr>
        <p:grpSpPr bwMode="auto">
          <a:xfrm>
            <a:off x="228600" y="2562225"/>
            <a:ext cx="998538" cy="466725"/>
            <a:chOff x="139" y="1338"/>
            <a:chExt cx="629" cy="294"/>
          </a:xfrm>
        </p:grpSpPr>
        <p:sp>
          <p:nvSpPr>
            <p:cNvPr id="146440" name="Rectangle 8">
              <a:extLst>
                <a:ext uri="{FF2B5EF4-FFF2-40B4-BE49-F238E27FC236}">
                  <a16:creationId xmlns:a16="http://schemas.microsoft.com/office/drawing/2014/main" id="{7C37C88D-3101-47F9-AC69-89BCEF79016E}"/>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6441" name="AutoShape 9">
              <a:extLst>
                <a:ext uri="{FF2B5EF4-FFF2-40B4-BE49-F238E27FC236}">
                  <a16:creationId xmlns:a16="http://schemas.microsoft.com/office/drawing/2014/main" id="{6EE54D44-AB8E-48E2-8A71-A3AE4D727867}"/>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6442" name="Group 10">
            <a:extLst>
              <a:ext uri="{FF2B5EF4-FFF2-40B4-BE49-F238E27FC236}">
                <a16:creationId xmlns:a16="http://schemas.microsoft.com/office/drawing/2014/main" id="{654240DC-8DAA-41A2-9064-C214F2E1A4B1}"/>
              </a:ext>
            </a:extLst>
          </p:cNvPr>
          <p:cNvGrpSpPr>
            <a:grpSpLocks/>
          </p:cNvGrpSpPr>
          <p:nvPr/>
        </p:nvGrpSpPr>
        <p:grpSpPr bwMode="auto">
          <a:xfrm>
            <a:off x="4343400" y="2500313"/>
            <a:ext cx="3429000" cy="466725"/>
            <a:chOff x="2736" y="1296"/>
            <a:chExt cx="2160" cy="294"/>
          </a:xfrm>
        </p:grpSpPr>
        <p:sp>
          <p:nvSpPr>
            <p:cNvPr id="146443" name="Text Box 11">
              <a:extLst>
                <a:ext uri="{FF2B5EF4-FFF2-40B4-BE49-F238E27FC236}">
                  <a16:creationId xmlns:a16="http://schemas.microsoft.com/office/drawing/2014/main" id="{C9009975-4FB2-4513-872B-64F8B4CEDA7E}"/>
                </a:ext>
              </a:extLst>
            </p:cNvPr>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mov bx, [104]</a:t>
              </a:r>
            </a:p>
          </p:txBody>
        </p:sp>
        <p:sp>
          <p:nvSpPr>
            <p:cNvPr id="146444" name="Text Box 12">
              <a:extLst>
                <a:ext uri="{FF2B5EF4-FFF2-40B4-BE49-F238E27FC236}">
                  <a16:creationId xmlns:a16="http://schemas.microsoft.com/office/drawing/2014/main" id="{66B8667E-9814-4B30-A624-342B15E41345}"/>
                </a:ext>
              </a:extLst>
            </p:cNvPr>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IR</a:t>
              </a:r>
            </a:p>
          </p:txBody>
        </p:sp>
      </p:grpSp>
      <p:grpSp>
        <p:nvGrpSpPr>
          <p:cNvPr id="146445" name="Group 13">
            <a:extLst>
              <a:ext uri="{FF2B5EF4-FFF2-40B4-BE49-F238E27FC236}">
                <a16:creationId xmlns:a16="http://schemas.microsoft.com/office/drawing/2014/main" id="{6410FD9C-2524-4B86-80F6-9C70E801C5EE}"/>
              </a:ext>
            </a:extLst>
          </p:cNvPr>
          <p:cNvGrpSpPr>
            <a:grpSpLocks/>
          </p:cNvGrpSpPr>
          <p:nvPr/>
        </p:nvGrpSpPr>
        <p:grpSpPr bwMode="auto">
          <a:xfrm>
            <a:off x="6567488" y="4162425"/>
            <a:ext cx="1752600" cy="481013"/>
            <a:chOff x="4128" y="1863"/>
            <a:chExt cx="1104" cy="303"/>
          </a:xfrm>
        </p:grpSpPr>
        <p:sp>
          <p:nvSpPr>
            <p:cNvPr id="146446" name="Text Box 14">
              <a:extLst>
                <a:ext uri="{FF2B5EF4-FFF2-40B4-BE49-F238E27FC236}">
                  <a16:creationId xmlns:a16="http://schemas.microsoft.com/office/drawing/2014/main" id="{5C48AD63-726B-4F5D-81D8-5819CF4623D8}"/>
                </a:ext>
              </a:extLst>
            </p:cNvPr>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6447" name="Text Box 15">
              <a:extLst>
                <a:ext uri="{FF2B5EF4-FFF2-40B4-BE49-F238E27FC236}">
                  <a16:creationId xmlns:a16="http://schemas.microsoft.com/office/drawing/2014/main" id="{C643ACDE-126B-4A43-9E42-922FB996AF0E}"/>
                </a:ext>
              </a:extLst>
            </p:cNvPr>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6448" name="Group 16">
            <a:extLst>
              <a:ext uri="{FF2B5EF4-FFF2-40B4-BE49-F238E27FC236}">
                <a16:creationId xmlns:a16="http://schemas.microsoft.com/office/drawing/2014/main" id="{81A8BD1B-E498-4A4E-AAE8-5DF070CDB467}"/>
              </a:ext>
            </a:extLst>
          </p:cNvPr>
          <p:cNvGrpSpPr>
            <a:grpSpLocks/>
          </p:cNvGrpSpPr>
          <p:nvPr/>
        </p:nvGrpSpPr>
        <p:grpSpPr bwMode="auto">
          <a:xfrm>
            <a:off x="5410200" y="3033713"/>
            <a:ext cx="1143000" cy="1385887"/>
            <a:chOff x="3408" y="1632"/>
            <a:chExt cx="720" cy="384"/>
          </a:xfrm>
        </p:grpSpPr>
        <p:sp>
          <p:nvSpPr>
            <p:cNvPr id="146449" name="Line 17">
              <a:extLst>
                <a:ext uri="{FF2B5EF4-FFF2-40B4-BE49-F238E27FC236}">
                  <a16:creationId xmlns:a16="http://schemas.microsoft.com/office/drawing/2014/main" id="{7E6BDFFD-45C5-40E8-B292-C9637692738F}"/>
                </a:ext>
              </a:extLst>
            </p:cNvPr>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450" name="Line 18">
              <a:extLst>
                <a:ext uri="{FF2B5EF4-FFF2-40B4-BE49-F238E27FC236}">
                  <a16:creationId xmlns:a16="http://schemas.microsoft.com/office/drawing/2014/main" id="{FB231DBF-3E69-4C8F-93CE-B7ECF8A4191F}"/>
                </a:ext>
              </a:extLst>
            </p:cNvPr>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6451" name="Text Box 19">
            <a:extLst>
              <a:ext uri="{FF2B5EF4-FFF2-40B4-BE49-F238E27FC236}">
                <a16:creationId xmlns:a16="http://schemas.microsoft.com/office/drawing/2014/main" id="{DB5F202B-9E64-4A5C-B8DB-9FACEBCEA59C}"/>
              </a:ext>
            </a:extLst>
          </p:cNvPr>
          <p:cNvSpPr txBox="1">
            <a:spLocks noChangeArrowheads="1"/>
          </p:cNvSpPr>
          <p:nvPr/>
        </p:nvSpPr>
        <p:spPr bwMode="auto">
          <a:xfrm>
            <a:off x="6781800" y="4191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a:t>
            </a:r>
          </a:p>
        </p:txBody>
      </p:sp>
      <p:sp>
        <p:nvSpPr>
          <p:cNvPr id="146452" name="Text Box 20">
            <a:extLst>
              <a:ext uri="{FF2B5EF4-FFF2-40B4-BE49-F238E27FC236}">
                <a16:creationId xmlns:a16="http://schemas.microsoft.com/office/drawing/2014/main" id="{83DCBDA9-DCB5-4306-B845-F7566AC70EA3}"/>
              </a:ext>
            </a:extLst>
          </p:cNvPr>
          <p:cNvSpPr txBox="1">
            <a:spLocks noChangeArrowheads="1"/>
          </p:cNvSpPr>
          <p:nvPr/>
        </p:nvSpPr>
        <p:spPr bwMode="auto">
          <a:xfrm>
            <a:off x="6553200" y="35194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0</a:t>
            </a:r>
          </a:p>
        </p:txBody>
      </p:sp>
      <p:sp>
        <p:nvSpPr>
          <p:cNvPr id="146453" name="Text Box 21">
            <a:extLst>
              <a:ext uri="{FF2B5EF4-FFF2-40B4-BE49-F238E27FC236}">
                <a16:creationId xmlns:a16="http://schemas.microsoft.com/office/drawing/2014/main" id="{F9C933CD-1C4E-4BCA-B63B-68090F5FBF62}"/>
              </a:ext>
            </a:extLst>
          </p:cNvPr>
          <p:cNvSpPr txBox="1">
            <a:spLocks noChangeArrowheads="1"/>
          </p:cNvSpPr>
          <p:nvPr/>
        </p:nvSpPr>
        <p:spPr bwMode="auto">
          <a:xfrm>
            <a:off x="7391400" y="35052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728744-B93E-4FA2-8C83-EE7E767240F3}"/>
              </a:ext>
            </a:extLst>
          </p:cNvPr>
          <p:cNvSpPr>
            <a:spLocks noGrp="1"/>
          </p:cNvSpPr>
          <p:nvPr>
            <p:ph idx="1"/>
          </p:nvPr>
        </p:nvSpPr>
        <p:spPr/>
        <p:txBody>
          <a:bodyPr/>
          <a:lstStyle/>
          <a:p>
            <a:r>
              <a:rPr lang="en-US" altLang="zh-CN" dirty="0"/>
              <a:t>Linux</a:t>
            </a:r>
            <a:r>
              <a:rPr lang="zh-CN" altLang="en-US" dirty="0"/>
              <a:t>操作系统中采用</a:t>
            </a:r>
            <a:r>
              <a:rPr lang="en-US" altLang="zh-CN" dirty="0" err="1"/>
              <a:t>task_struct</a:t>
            </a:r>
            <a:r>
              <a:rPr lang="zh-CN" altLang="en-US" dirty="0"/>
              <a:t>来表示进程控制块。</a:t>
            </a:r>
            <a:endParaRPr lang="en-US" altLang="zh-CN" dirty="0"/>
          </a:p>
          <a:p>
            <a:r>
              <a:rPr lang="en-US" altLang="zh-CN" dirty="0"/>
              <a:t>Linux</a:t>
            </a:r>
            <a:r>
              <a:rPr lang="zh-CN" altLang="en-US" dirty="0"/>
              <a:t>操作系统最多允许</a:t>
            </a:r>
            <a:r>
              <a:rPr lang="en-US" altLang="zh-CN" dirty="0"/>
              <a:t>512</a:t>
            </a:r>
            <a:r>
              <a:rPr lang="zh-CN" altLang="en-US" dirty="0"/>
              <a:t>个进程，采用结构指针数组来表示。</a:t>
            </a:r>
          </a:p>
          <a:p>
            <a:pPr lvl="1"/>
            <a:r>
              <a:rPr lang="zh-CN" altLang="en-US" dirty="0"/>
              <a:t>定义格式：</a:t>
            </a:r>
          </a:p>
          <a:p>
            <a:pPr lvl="1">
              <a:buNone/>
            </a:pPr>
            <a:r>
              <a:rPr lang="zh-CN" altLang="en-US" dirty="0"/>
              <a:t>       </a:t>
            </a:r>
            <a:r>
              <a:rPr lang="en-US" altLang="zh-CN" dirty="0"/>
              <a:t>struct </a:t>
            </a:r>
            <a:r>
              <a:rPr lang="en-US" altLang="zh-CN" dirty="0" err="1"/>
              <a:t>task_struct</a:t>
            </a:r>
            <a:r>
              <a:rPr lang="en-US" altLang="zh-CN" dirty="0"/>
              <a:t> *task[NR_TASKS];</a:t>
            </a:r>
          </a:p>
          <a:p>
            <a:pPr lvl="1">
              <a:buNone/>
            </a:pPr>
            <a:r>
              <a:rPr lang="en-US" altLang="zh-CN" dirty="0"/>
              <a:t>       </a:t>
            </a:r>
            <a:r>
              <a:rPr lang="zh-CN" altLang="en-US" dirty="0"/>
              <a:t>其中， </a:t>
            </a:r>
            <a:r>
              <a:rPr lang="en-US" altLang="zh-CN" dirty="0"/>
              <a:t>NR_TASKS=512</a:t>
            </a:r>
          </a:p>
          <a:p>
            <a:endParaRPr lang="zh-CN" altLang="en-US" dirty="0"/>
          </a:p>
        </p:txBody>
      </p:sp>
      <p:sp>
        <p:nvSpPr>
          <p:cNvPr id="3" name="标题 2">
            <a:extLst>
              <a:ext uri="{FF2B5EF4-FFF2-40B4-BE49-F238E27FC236}">
                <a16:creationId xmlns:a16="http://schemas.microsoft.com/office/drawing/2014/main" id="{A9FA7362-686A-40F9-A29F-021D1B8B0DAE}"/>
              </a:ext>
            </a:extLst>
          </p:cNvPr>
          <p:cNvSpPr>
            <a:spLocks noGrp="1"/>
          </p:cNvSpPr>
          <p:nvPr>
            <p:ph type="title"/>
          </p:nvPr>
        </p:nvSpPr>
        <p:spPr/>
        <p:txBody>
          <a:bodyPr/>
          <a:lstStyle/>
          <a:p>
            <a:r>
              <a:rPr lang="en-US" altLang="zh-CN" dirty="0">
                <a:solidFill>
                  <a:srgbClr val="0066FF"/>
                </a:solidFill>
                <a:effectLst>
                  <a:outerShdw blurRad="38100" dist="38100" dir="2700000" algn="tl">
                    <a:srgbClr val="C0C0C0"/>
                  </a:outerShdw>
                </a:effectLst>
              </a:rPr>
              <a:t>2.2.5 PCB</a:t>
            </a:r>
            <a:r>
              <a:rPr lang="zh-CN" altLang="en-US" dirty="0">
                <a:solidFill>
                  <a:srgbClr val="0066FF"/>
                </a:solidFill>
                <a:effectLst>
                  <a:outerShdw blurRad="38100" dist="38100" dir="2700000" algn="tl">
                    <a:srgbClr val="C0C0C0"/>
                  </a:outerShdw>
                </a:effectLst>
              </a:rPr>
              <a:t>实例解析</a:t>
            </a:r>
            <a:endParaRPr lang="zh-CN" altLang="en-US" dirty="0"/>
          </a:p>
        </p:txBody>
      </p:sp>
    </p:spTree>
    <p:extLst>
      <p:ext uri="{BB962C8B-B14F-4D97-AF65-F5344CB8AC3E}">
        <p14:creationId xmlns:p14="http://schemas.microsoft.com/office/powerpoint/2010/main" val="693367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B8E1FEFD-A421-4C25-8869-24F1F5FE42E5}"/>
              </a:ext>
            </a:extLst>
          </p:cNvPr>
          <p:cNvSpPr>
            <a:spLocks noGrp="1"/>
          </p:cNvSpPr>
          <p:nvPr>
            <p:ph type="title"/>
          </p:nvPr>
        </p:nvSpPr>
        <p:spPr/>
        <p:txBody>
          <a:bodyPr/>
          <a:lstStyle/>
          <a:p>
            <a:r>
              <a:rPr lang="zh-CN" altLang="en-US" b="1"/>
              <a:t>课后练习</a:t>
            </a:r>
          </a:p>
        </p:txBody>
      </p:sp>
      <p:sp>
        <p:nvSpPr>
          <p:cNvPr id="66563" name="内容占位符 2">
            <a:extLst>
              <a:ext uri="{FF2B5EF4-FFF2-40B4-BE49-F238E27FC236}">
                <a16:creationId xmlns:a16="http://schemas.microsoft.com/office/drawing/2014/main" id="{8CDA29E0-F46F-4F4A-9AA4-5C041CB57F79}"/>
              </a:ext>
            </a:extLst>
          </p:cNvPr>
          <p:cNvSpPr>
            <a:spLocks noGrp="1"/>
          </p:cNvSpPr>
          <p:nvPr>
            <p:ph idx="1"/>
          </p:nvPr>
        </p:nvSpPr>
        <p:spPr/>
        <p:txBody>
          <a:bodyPr/>
          <a:lstStyle/>
          <a:p>
            <a:pPr>
              <a:lnSpc>
                <a:spcPct val="150000"/>
              </a:lnSpc>
            </a:pPr>
            <a:r>
              <a:rPr lang="zh-CN" altLang="en-US" sz="2800" b="1" dirty="0"/>
              <a:t>学习</a:t>
            </a:r>
            <a:r>
              <a:rPr lang="en-US" altLang="zh-CN" sz="2800" b="1" dirty="0"/>
              <a:t>Linux</a:t>
            </a:r>
            <a:r>
              <a:rPr lang="zh-CN" altLang="en-US" sz="2800" b="1" dirty="0"/>
              <a:t>操作系统的进程控制块，看看里面都有些什么，并尽可能的搞懂里面的内容。</a:t>
            </a:r>
          </a:p>
        </p:txBody>
      </p:sp>
      <p:pic>
        <p:nvPicPr>
          <p:cNvPr id="2" name="图片 1">
            <a:extLst>
              <a:ext uri="{FF2B5EF4-FFF2-40B4-BE49-F238E27FC236}">
                <a16:creationId xmlns:a16="http://schemas.microsoft.com/office/drawing/2014/main" id="{61F87056-F61A-4B1F-A06A-A57468E1B02E}"/>
              </a:ext>
            </a:extLst>
          </p:cNvPr>
          <p:cNvPicPr>
            <a:picLocks noChangeAspect="1"/>
          </p:cNvPicPr>
          <p:nvPr/>
        </p:nvPicPr>
        <p:blipFill rotWithShape="1">
          <a:blip r:embed="rId3"/>
          <a:srcRect b="18444"/>
          <a:stretch/>
        </p:blipFill>
        <p:spPr>
          <a:xfrm>
            <a:off x="712178" y="2643987"/>
            <a:ext cx="7902037" cy="343677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0F1BD034-85AE-442B-A47D-07B0567E332F}"/>
              </a:ext>
            </a:extLst>
          </p:cNvPr>
          <p:cNvSpPr>
            <a:spLocks noGrp="1" noChangeArrowheads="1"/>
          </p:cNvSpPr>
          <p:nvPr>
            <p:ph type="body" idx="1"/>
          </p:nvPr>
        </p:nvSpPr>
        <p:spPr>
          <a:xfrm>
            <a:off x="714021" y="1288256"/>
            <a:ext cx="8229600" cy="5434013"/>
          </a:xfrm>
        </p:spPr>
        <p:txBody>
          <a:bodyPr/>
          <a:lstStyle/>
          <a:p>
            <a:pPr>
              <a:buFontTx/>
              <a:buNone/>
            </a:pPr>
            <a:r>
              <a:rPr lang="en-US" altLang="en-US" dirty="0">
                <a:solidFill>
                  <a:srgbClr val="FF0000"/>
                </a:solidFill>
              </a:rPr>
              <a:t>●</a:t>
            </a:r>
            <a:r>
              <a:rPr lang="en-US" altLang="zh-CN" sz="2800" dirty="0" err="1">
                <a:latin typeface="楷体_GB2312" pitchFamily="49" charset="-122"/>
                <a:ea typeface="楷体_GB2312" pitchFamily="49" charset="-122"/>
              </a:rPr>
              <a:t>task_struct</a:t>
            </a:r>
            <a:r>
              <a:rPr lang="zh-CN" altLang="en-US" sz="2800" dirty="0">
                <a:latin typeface="楷体_GB2312" pitchFamily="49" charset="-122"/>
                <a:ea typeface="楷体_GB2312" pitchFamily="49" charset="-122"/>
              </a:rPr>
              <a:t>结构</a:t>
            </a:r>
            <a:r>
              <a:rPr lang="zh-CN" altLang="en-US" dirty="0"/>
              <a:t> </a:t>
            </a:r>
          </a:p>
          <a:p>
            <a:pPr>
              <a:buFontTx/>
              <a:buNone/>
            </a:pPr>
            <a:r>
              <a:rPr lang="zh-CN" altLang="en-US" sz="2000" dirty="0"/>
              <a:t>      </a:t>
            </a:r>
            <a:r>
              <a:rPr lang="en-US" altLang="zh-CN" sz="2000" dirty="0"/>
              <a:t>Linux</a:t>
            </a:r>
            <a:r>
              <a:rPr lang="zh-CN" altLang="en-US" sz="2000" dirty="0"/>
              <a:t>系统中的每个进程都有一个名为</a:t>
            </a:r>
            <a:r>
              <a:rPr lang="en-US" altLang="zh-CN" sz="2000" dirty="0" err="1"/>
              <a:t>task_struct</a:t>
            </a:r>
            <a:r>
              <a:rPr lang="zh-CN" altLang="en-US" sz="2000" dirty="0"/>
              <a:t>的数据结构，它相当于“进程控制块”。</a:t>
            </a:r>
          </a:p>
          <a:p>
            <a:pPr>
              <a:buFontTx/>
              <a:buNone/>
            </a:pPr>
            <a:r>
              <a:rPr lang="zh-CN" altLang="en-US" sz="2400" dirty="0">
                <a:latin typeface="楷体_GB2312" pitchFamily="49" charset="-122"/>
                <a:ea typeface="楷体_GB2312" pitchFamily="49" charset="-122"/>
              </a:rPr>
              <a:t>   </a:t>
            </a:r>
            <a:r>
              <a:rPr lang="en-US" altLang="zh-CN" sz="2400" dirty="0" err="1">
                <a:latin typeface="楷体_GB2312" pitchFamily="49" charset="-122"/>
                <a:ea typeface="楷体_GB2312" pitchFamily="49" charset="-122"/>
              </a:rPr>
              <a:t>task_struct</a:t>
            </a:r>
            <a:r>
              <a:rPr lang="zh-CN" altLang="en-US" sz="2400" dirty="0">
                <a:latin typeface="楷体_GB2312" pitchFamily="49" charset="-122"/>
                <a:ea typeface="楷体_GB2312" pitchFamily="49" charset="-122"/>
              </a:rPr>
              <a:t>结构包含下列信息：</a:t>
            </a:r>
          </a:p>
          <a:p>
            <a:pPr>
              <a:buFontTx/>
              <a:buNone/>
            </a:pPr>
            <a:r>
              <a:rPr lang="zh-CN" altLang="en-US" sz="2000" dirty="0"/>
              <a:t>    进程状态      调度信息      标识符      内部进程通信      链接信息    </a:t>
            </a:r>
          </a:p>
          <a:p>
            <a:pPr>
              <a:buFontTx/>
              <a:buNone/>
            </a:pPr>
            <a:r>
              <a:rPr lang="zh-CN" altLang="en-US" sz="2000" dirty="0"/>
              <a:t>    时间和计时器        文件系统       虚拟内存       处理器信息</a:t>
            </a:r>
          </a:p>
          <a:p>
            <a:pPr>
              <a:buFontTx/>
              <a:buNone/>
            </a:pPr>
            <a:r>
              <a:rPr lang="en-US" altLang="en-US" dirty="0">
                <a:solidFill>
                  <a:srgbClr val="FF0000"/>
                </a:solidFill>
              </a:rPr>
              <a:t>●</a:t>
            </a:r>
            <a:r>
              <a:rPr lang="zh-CN" altLang="en-US" sz="2800" dirty="0">
                <a:ea typeface="楷体_GB2312" pitchFamily="49" charset="-122"/>
              </a:rPr>
              <a:t>进程</a:t>
            </a:r>
            <a:r>
              <a:rPr lang="zh-CN" altLang="en-US" dirty="0">
                <a:ea typeface="楷体_GB2312" pitchFamily="49" charset="-122"/>
              </a:rPr>
              <a:t>系统堆栈区</a:t>
            </a:r>
            <a:endParaRPr lang="en-US" altLang="zh-CN" dirty="0">
              <a:ea typeface="楷体_GB2312" pitchFamily="49" charset="-122"/>
            </a:endParaRPr>
          </a:p>
          <a:p>
            <a:pPr>
              <a:buFontTx/>
              <a:buNone/>
            </a:pPr>
            <a:r>
              <a:rPr lang="zh-CN" altLang="en-US" dirty="0">
                <a:ea typeface="楷体_GB2312" pitchFamily="49" charset="-122"/>
              </a:rPr>
              <a:t>（内核</a:t>
            </a:r>
            <a:r>
              <a:rPr lang="zh-CN" altLang="en-US" sz="2800" dirty="0">
                <a:ea typeface="楷体_GB2312" pitchFamily="49" charset="-122"/>
              </a:rPr>
              <a:t>栈）</a:t>
            </a:r>
            <a:r>
              <a:rPr lang="zh-CN" altLang="en-US" dirty="0"/>
              <a:t> </a:t>
            </a:r>
          </a:p>
          <a:p>
            <a:pPr>
              <a:buFontTx/>
              <a:buNone/>
            </a:pPr>
            <a:endParaRPr lang="zh-CN" altLang="en-US" dirty="0"/>
          </a:p>
          <a:p>
            <a:pPr>
              <a:buFontTx/>
              <a:buNone/>
            </a:pPr>
            <a:endParaRPr lang="en-US" altLang="zh-CN" dirty="0"/>
          </a:p>
        </p:txBody>
      </p:sp>
      <p:pic>
        <p:nvPicPr>
          <p:cNvPr id="68611" name="Picture 4" descr="t66">
            <a:extLst>
              <a:ext uri="{FF2B5EF4-FFF2-40B4-BE49-F238E27FC236}">
                <a16:creationId xmlns:a16="http://schemas.microsoft.com/office/drawing/2014/main" id="{DD29FAA9-E8A0-4112-8FB8-7A6343991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099" y="4005263"/>
            <a:ext cx="3622675" cy="271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636865-757D-4381-8EE3-714A22325FEA}"/>
              </a:ext>
            </a:extLst>
          </p:cNvPr>
          <p:cNvSpPr>
            <a:spLocks noGrp="1"/>
          </p:cNvSpPr>
          <p:nvPr>
            <p:ph idx="1"/>
          </p:nvPr>
        </p:nvSpPr>
        <p:spPr/>
        <p:txBody>
          <a:bodyPr/>
          <a:lstStyle/>
          <a:p>
            <a:r>
              <a:rPr lang="zh-CN" altLang="en-US" dirty="0"/>
              <a:t>在／</a:t>
            </a:r>
            <a:r>
              <a:rPr lang="en-US" altLang="zh-CN" dirty="0"/>
              <a:t>include/</a:t>
            </a:r>
            <a:r>
              <a:rPr lang="en-US" altLang="zh-CN" dirty="0" err="1"/>
              <a:t>linux</a:t>
            </a:r>
            <a:r>
              <a:rPr lang="en-US" altLang="zh-CN" dirty="0"/>
              <a:t>/</a:t>
            </a:r>
            <a:r>
              <a:rPr lang="en-US" altLang="zh-CN" dirty="0" err="1"/>
              <a:t>sched.h</a:t>
            </a:r>
            <a:r>
              <a:rPr lang="zh-CN" altLang="en-US" dirty="0"/>
              <a:t>中定义了如下一个联合结构</a:t>
            </a:r>
            <a:r>
              <a:rPr lang="en-US" altLang="zh-CN" dirty="0"/>
              <a:t>:</a:t>
            </a:r>
          </a:p>
          <a:p>
            <a:pPr marL="0" indent="0">
              <a:buNone/>
            </a:pPr>
            <a:r>
              <a:rPr lang="en-US" altLang="zh-CN" dirty="0"/>
              <a:t>union </a:t>
            </a:r>
            <a:r>
              <a:rPr lang="en-US" altLang="zh-CN" dirty="0" err="1"/>
              <a:t>task_union</a:t>
            </a:r>
            <a:r>
              <a:rPr lang="en-US" altLang="zh-CN" dirty="0"/>
              <a:t> {</a:t>
            </a:r>
          </a:p>
          <a:p>
            <a:pPr marL="0" indent="0">
              <a:buNone/>
            </a:pPr>
            <a:r>
              <a:rPr lang="en-US" altLang="zh-CN" dirty="0"/>
              <a:t>      struct </a:t>
            </a:r>
            <a:r>
              <a:rPr lang="en-US" altLang="zh-CN" dirty="0" err="1"/>
              <a:t>task_struct</a:t>
            </a:r>
            <a:r>
              <a:rPr lang="en-US" altLang="zh-CN" dirty="0"/>
              <a:t> task;</a:t>
            </a:r>
          </a:p>
          <a:p>
            <a:pPr marL="0" indent="0">
              <a:buNone/>
            </a:pPr>
            <a:r>
              <a:rPr lang="en-US" altLang="zh-CN" dirty="0"/>
              <a:t>      unsigned long stack[2408];</a:t>
            </a:r>
          </a:p>
          <a:p>
            <a:pPr marL="0" indent="0">
              <a:buNone/>
            </a:pPr>
            <a:r>
              <a:rPr lang="en-US" altLang="zh-CN" dirty="0"/>
              <a:t>}</a:t>
            </a:r>
          </a:p>
          <a:p>
            <a:pPr marL="0" indent="0">
              <a:buNone/>
            </a:pPr>
            <a:endParaRPr lang="zh-CN" altLang="en-US" dirty="0"/>
          </a:p>
        </p:txBody>
      </p:sp>
      <p:sp>
        <p:nvSpPr>
          <p:cNvPr id="3" name="标题 2">
            <a:extLst>
              <a:ext uri="{FF2B5EF4-FFF2-40B4-BE49-F238E27FC236}">
                <a16:creationId xmlns:a16="http://schemas.microsoft.com/office/drawing/2014/main" id="{7994401C-31D9-42A4-B5D4-6980C2751CC7}"/>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87690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19E64D-65FA-4E86-8BA1-AE2C53E5664D}"/>
              </a:ext>
            </a:extLst>
          </p:cNvPr>
          <p:cNvSpPr>
            <a:spLocks noGrp="1"/>
          </p:cNvSpPr>
          <p:nvPr>
            <p:ph idx="1"/>
          </p:nvPr>
        </p:nvSpPr>
        <p:spPr/>
        <p:txBody>
          <a:bodyPr/>
          <a:lstStyle/>
          <a:p>
            <a:pPr>
              <a:buFont typeface="Wingdings" panose="05000000000000000000" pitchFamily="2" charset="2"/>
              <a:buChar char="Ø"/>
            </a:pPr>
            <a:r>
              <a:rPr lang="zh-CN" altLang="en-US" dirty="0">
                <a:solidFill>
                  <a:schemeClr val="folHlink"/>
                </a:solidFill>
              </a:rPr>
              <a:t>进程控制</a:t>
            </a:r>
          </a:p>
          <a:p>
            <a:pPr lvl="1"/>
            <a:r>
              <a:rPr lang="zh-CN" altLang="en-US" dirty="0"/>
              <a:t>创建一个新进程，终止进程</a:t>
            </a:r>
          </a:p>
          <a:p>
            <a:pPr lvl="1"/>
            <a:r>
              <a:rPr lang="zh-CN" altLang="en-US" dirty="0"/>
              <a:t>进程运行中的状态转换。</a:t>
            </a:r>
          </a:p>
          <a:p>
            <a:pPr lvl="1"/>
            <a:endParaRPr lang="zh-CN" altLang="en-US" dirty="0"/>
          </a:p>
          <a:p>
            <a:pPr>
              <a:buFont typeface="Wingdings" panose="05000000000000000000" pitchFamily="2" charset="2"/>
              <a:buChar char="Ø"/>
            </a:pPr>
            <a:r>
              <a:rPr lang="zh-CN" altLang="en-US" dirty="0"/>
              <a:t>进程控制一般是由</a:t>
            </a:r>
            <a:r>
              <a:rPr lang="en-US" altLang="zh-CN" dirty="0"/>
              <a:t>OS</a:t>
            </a:r>
            <a:r>
              <a:rPr lang="zh-CN" altLang="en-US" dirty="0"/>
              <a:t>内核中的一组</a:t>
            </a:r>
            <a:r>
              <a:rPr lang="zh-CN" altLang="en-US" dirty="0">
                <a:solidFill>
                  <a:srgbClr val="FF0000"/>
                </a:solidFill>
              </a:rPr>
              <a:t>原语</a:t>
            </a:r>
            <a:r>
              <a:rPr lang="zh-CN" altLang="en-US" dirty="0"/>
              <a:t>来实现的。 </a:t>
            </a:r>
          </a:p>
          <a:p>
            <a:endParaRPr lang="zh-CN" altLang="en-US" dirty="0"/>
          </a:p>
        </p:txBody>
      </p:sp>
      <p:sp>
        <p:nvSpPr>
          <p:cNvPr id="3" name="标题 2">
            <a:extLst>
              <a:ext uri="{FF2B5EF4-FFF2-40B4-BE49-F238E27FC236}">
                <a16:creationId xmlns:a16="http://schemas.microsoft.com/office/drawing/2014/main" id="{43AF74F9-644D-4B8F-9C4F-29E6D5379301}"/>
              </a:ext>
            </a:extLst>
          </p:cNvPr>
          <p:cNvSpPr>
            <a:spLocks noGrp="1"/>
          </p:cNvSpPr>
          <p:nvPr>
            <p:ph type="title"/>
          </p:nvPr>
        </p:nvSpPr>
        <p:spPr/>
        <p:txBody>
          <a:bodyPr/>
          <a:lstStyle/>
          <a:p>
            <a:r>
              <a:rPr lang="en-US" altLang="zh-CN" dirty="0">
                <a:effectLst>
                  <a:outerShdw blurRad="38100" dist="38100" dir="2700000" algn="tl">
                    <a:srgbClr val="C0C0C0"/>
                  </a:outerShdw>
                </a:effectLst>
              </a:rPr>
              <a:t>2.3 </a:t>
            </a:r>
            <a:r>
              <a:rPr lang="zh-CN" altLang="en-US">
                <a:effectLst>
                  <a:outerShdw blurRad="38100" dist="38100" dir="2700000" algn="tl">
                    <a:srgbClr val="C0C0C0"/>
                  </a:outerShdw>
                </a:effectLst>
              </a:rPr>
              <a:t>操作系统对进程的控制</a:t>
            </a:r>
            <a:endParaRPr lang="zh-CN" altLang="en-US"/>
          </a:p>
        </p:txBody>
      </p:sp>
    </p:spTree>
    <p:extLst>
      <p:ext uri="{BB962C8B-B14F-4D97-AF65-F5344CB8AC3E}">
        <p14:creationId xmlns:p14="http://schemas.microsoft.com/office/powerpoint/2010/main" val="3490108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6E2017BF-5564-4012-8285-A17F14200080}"/>
              </a:ext>
            </a:extLst>
          </p:cNvPr>
          <p:cNvSpPr>
            <a:spLocks noGrp="1" noRot="1" noChangeArrowheads="1"/>
          </p:cNvSpPr>
          <p:nvPr>
            <p:ph type="title"/>
          </p:nvPr>
        </p:nvSpPr>
        <p:spPr/>
        <p:txBody>
          <a:bodyPr/>
          <a:lstStyle/>
          <a:p>
            <a:pPr eaLnBrk="1" hangingPunct="1">
              <a:defRPr/>
            </a:pPr>
            <a:r>
              <a:rPr lang="en-US" altLang="zh-CN" b="1" dirty="0">
                <a:effectLst>
                  <a:outerShdw blurRad="38100" dist="38100" dir="2700000" algn="tl">
                    <a:srgbClr val="C0C0C0"/>
                  </a:outerShdw>
                </a:effectLst>
              </a:rPr>
              <a:t>2.3 </a:t>
            </a:r>
            <a:r>
              <a:rPr lang="zh-CN" altLang="en-US" b="1" dirty="0">
                <a:effectLst>
                  <a:outerShdw blurRad="38100" dist="38100" dir="2700000" algn="tl">
                    <a:srgbClr val="C0C0C0"/>
                  </a:outerShdw>
                </a:effectLst>
              </a:rPr>
              <a:t>操作系统对进程的控制</a:t>
            </a:r>
          </a:p>
        </p:txBody>
      </p:sp>
      <p:sp>
        <p:nvSpPr>
          <p:cNvPr id="71683" name="Rectangle 3">
            <a:extLst>
              <a:ext uri="{FF2B5EF4-FFF2-40B4-BE49-F238E27FC236}">
                <a16:creationId xmlns:a16="http://schemas.microsoft.com/office/drawing/2014/main" id="{4C83D87A-AE30-48D4-AC8D-75DA835FE7A9}"/>
              </a:ext>
            </a:extLst>
          </p:cNvPr>
          <p:cNvSpPr>
            <a:spLocks noGrp="1" noRot="1" noChangeArrowheads="1"/>
          </p:cNvSpPr>
          <p:nvPr>
            <p:ph type="body" idx="1"/>
          </p:nvPr>
        </p:nvSpPr>
        <p:spPr/>
        <p:txBody>
          <a:bodyPr/>
          <a:lstStyle/>
          <a:p>
            <a:pPr>
              <a:buClr>
                <a:schemeClr val="hlink"/>
              </a:buClr>
              <a:buSzTx/>
            </a:pPr>
            <a:r>
              <a:rPr lang="zh-CN" altLang="en-US" b="1" dirty="0">
                <a:solidFill>
                  <a:srgbClr val="FF0000"/>
                </a:solidFill>
              </a:rPr>
              <a:t>原语</a:t>
            </a:r>
            <a:r>
              <a:rPr lang="zh-CN" altLang="en-US" b="1" dirty="0"/>
              <a:t>：</a:t>
            </a:r>
            <a:endParaRPr lang="en-US" altLang="zh-CN" b="1" dirty="0"/>
          </a:p>
          <a:p>
            <a:pPr lvl="1">
              <a:buClr>
                <a:schemeClr val="hlink"/>
              </a:buClr>
              <a:buSzTx/>
            </a:pPr>
            <a:r>
              <a:rPr lang="zh-CN" altLang="en-US" b="0" dirty="0"/>
              <a:t>操作系统内核或微核提供核外调用的过程或函数称为原语</a:t>
            </a:r>
            <a:endParaRPr lang="en-US" altLang="zh-CN" b="0" dirty="0"/>
          </a:p>
          <a:p>
            <a:pPr lvl="1">
              <a:buClr>
                <a:schemeClr val="hlink"/>
              </a:buClr>
              <a:buSzTx/>
            </a:pPr>
            <a:r>
              <a:rPr lang="zh-CN" altLang="en-US" b="0" dirty="0"/>
              <a:t>原语是由若干条指令构成，用于完成特定功能的一段程序。</a:t>
            </a:r>
            <a:endParaRPr lang="en-US" altLang="zh-CN" b="0" dirty="0"/>
          </a:p>
          <a:p>
            <a:pPr lvl="1">
              <a:buClr>
                <a:schemeClr val="hlink"/>
              </a:buClr>
              <a:buSzTx/>
            </a:pPr>
            <a:r>
              <a:rPr lang="zh-CN" altLang="en-US" b="0" dirty="0"/>
              <a:t>原语在执行过程不允许被中断。</a:t>
            </a:r>
            <a:endParaRPr lang="en-US" altLang="zh-CN" b="0" dirty="0"/>
          </a:p>
          <a:p>
            <a:pPr eaLnBrk="1" hangingPunct="1">
              <a:lnSpc>
                <a:spcPct val="90000"/>
              </a:lnSpc>
              <a:buClr>
                <a:srgbClr val="FF9900"/>
              </a:buClr>
              <a:buFont typeface="Wingdings" panose="05000000000000000000" pitchFamily="2" charset="2"/>
              <a:buNone/>
            </a:pPr>
            <a:r>
              <a:rPr lang="zh-CN" altLang="en-US" b="1" dirty="0">
                <a:solidFill>
                  <a:srgbClr val="FF0000"/>
                </a:solidFill>
              </a:rPr>
              <a:t>原子操作</a:t>
            </a:r>
            <a:r>
              <a:rPr lang="zh-CN" altLang="en-US" b="1" dirty="0"/>
              <a:t>：</a:t>
            </a:r>
            <a:endParaRPr lang="en-US" altLang="zh-CN" b="1" dirty="0"/>
          </a:p>
          <a:p>
            <a:pPr lvl="1">
              <a:buClr>
                <a:schemeClr val="hlink"/>
              </a:buClr>
              <a:buSzTx/>
            </a:pPr>
            <a:r>
              <a:rPr lang="zh-CN" altLang="en-US" b="0" dirty="0"/>
              <a:t>执行中不能被其它进程（线程）打断的操作就叫原子操作。</a:t>
            </a:r>
            <a:endParaRPr lang="en-US" altLang="zh-CN" b="0" dirty="0"/>
          </a:p>
          <a:p>
            <a:pPr lvl="1">
              <a:buClr>
                <a:schemeClr val="hlink"/>
              </a:buClr>
              <a:buSzTx/>
            </a:pPr>
            <a:r>
              <a:rPr lang="zh-CN" altLang="en-US" b="0" dirty="0"/>
              <a:t>当该次操作不能完成的时候，必须回到操作之前的状态，原子操作不可拆分。 </a:t>
            </a:r>
          </a:p>
          <a:p>
            <a:pPr eaLnBrk="1" hangingPunct="1"/>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500"/>
                                        <p:tgtEl>
                                          <p:spTgt spid="7168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683">
                                            <p:txEl>
                                              <p:pRg st="1" end="1"/>
                                            </p:txEl>
                                          </p:spTgt>
                                        </p:tgtEl>
                                        <p:attrNameLst>
                                          <p:attrName>style.visibility</p:attrName>
                                        </p:attrNameLst>
                                      </p:cBhvr>
                                      <p:to>
                                        <p:strVal val="visible"/>
                                      </p:to>
                                    </p:set>
                                    <p:animEffect transition="in" filter="fade">
                                      <p:cBhvr>
                                        <p:cTn id="10" dur="500"/>
                                        <p:tgtEl>
                                          <p:spTgt spid="716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fade">
                                      <p:cBhvr>
                                        <p:cTn id="15" dur="500"/>
                                        <p:tgtEl>
                                          <p:spTgt spid="716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683">
                                            <p:txEl>
                                              <p:pRg st="3" end="3"/>
                                            </p:txEl>
                                          </p:spTgt>
                                        </p:tgtEl>
                                        <p:attrNameLst>
                                          <p:attrName>style.visibility</p:attrName>
                                        </p:attrNameLst>
                                      </p:cBhvr>
                                      <p:to>
                                        <p:strVal val="visible"/>
                                      </p:to>
                                    </p:set>
                                    <p:animEffect transition="in" filter="fade">
                                      <p:cBhvr>
                                        <p:cTn id="20" dur="500"/>
                                        <p:tgtEl>
                                          <p:spTgt spid="716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683">
                                            <p:txEl>
                                              <p:pRg st="4" end="4"/>
                                            </p:txEl>
                                          </p:spTgt>
                                        </p:tgtEl>
                                        <p:attrNameLst>
                                          <p:attrName>style.visibility</p:attrName>
                                        </p:attrNameLst>
                                      </p:cBhvr>
                                      <p:to>
                                        <p:strVal val="visible"/>
                                      </p:to>
                                    </p:set>
                                    <p:animEffect transition="in" filter="fade">
                                      <p:cBhvr>
                                        <p:cTn id="25" dur="500"/>
                                        <p:tgtEl>
                                          <p:spTgt spid="7168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1683">
                                            <p:txEl>
                                              <p:pRg st="5" end="5"/>
                                            </p:txEl>
                                          </p:spTgt>
                                        </p:tgtEl>
                                        <p:attrNameLst>
                                          <p:attrName>style.visibility</p:attrName>
                                        </p:attrNameLst>
                                      </p:cBhvr>
                                      <p:to>
                                        <p:strVal val="visible"/>
                                      </p:to>
                                    </p:set>
                                    <p:animEffect transition="in" filter="fade">
                                      <p:cBhvr>
                                        <p:cTn id="28" dur="500"/>
                                        <p:tgtEl>
                                          <p:spTgt spid="7168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Effect transition="in" filter="fade">
                                      <p:cBhvr>
                                        <p:cTn id="31" dur="500"/>
                                        <p:tgtEl>
                                          <p:spTgt spid="716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DDE210D-1DBF-4491-853F-360D28A575AE}"/>
              </a:ext>
            </a:extLst>
          </p:cNvPr>
          <p:cNvSpPr>
            <a:spLocks noGrp="1"/>
          </p:cNvSpPr>
          <p:nvPr>
            <p:ph type="title"/>
          </p:nvPr>
        </p:nvSpPr>
        <p:spPr/>
        <p:txBody>
          <a:bodyPr/>
          <a:lstStyle/>
          <a:p>
            <a:r>
              <a:rPr lang="en-US" altLang="zh-CN" b="1" dirty="0"/>
              <a:t>2.3.1 </a:t>
            </a:r>
            <a:r>
              <a:rPr lang="zh-CN" altLang="en-US" b="1" dirty="0"/>
              <a:t>操作系统内核</a:t>
            </a:r>
          </a:p>
        </p:txBody>
      </p:sp>
      <p:sp>
        <p:nvSpPr>
          <p:cNvPr id="59395" name="内容占位符 2">
            <a:extLst>
              <a:ext uri="{FF2B5EF4-FFF2-40B4-BE49-F238E27FC236}">
                <a16:creationId xmlns:a16="http://schemas.microsoft.com/office/drawing/2014/main" id="{580A9A80-FF75-4218-9834-9A081C52EC3B}"/>
              </a:ext>
            </a:extLst>
          </p:cNvPr>
          <p:cNvSpPr>
            <a:spLocks noGrp="1"/>
          </p:cNvSpPr>
          <p:nvPr>
            <p:ph idx="1"/>
          </p:nvPr>
        </p:nvSpPr>
        <p:spPr>
          <a:xfrm>
            <a:off x="301625" y="1600200"/>
            <a:ext cx="8689975" cy="4498975"/>
          </a:xfrm>
        </p:spPr>
        <p:txBody>
          <a:bodyPr/>
          <a:lstStyle/>
          <a:p>
            <a:pPr>
              <a:defRPr/>
            </a:pPr>
            <a:r>
              <a:rPr lang="zh-CN" altLang="en-US" sz="2800" b="0" dirty="0"/>
              <a:t>内核是计算机硬件的第一层扩充软件，为系统对进程控制、存储器管理等提供有效的机制。</a:t>
            </a:r>
            <a:endParaRPr lang="en-US" altLang="zh-CN" sz="2800" b="0" dirty="0"/>
          </a:p>
          <a:p>
            <a:pPr>
              <a:defRPr/>
            </a:pPr>
            <a:r>
              <a:rPr lang="zh-CN" altLang="en-US" sz="2800" b="0" dirty="0"/>
              <a:t>内核常驻内存，紧靠硬件，运行效率较高。</a:t>
            </a:r>
            <a:endParaRPr lang="en-US" altLang="zh-CN" sz="2800" b="0" dirty="0"/>
          </a:p>
          <a:p>
            <a:pPr>
              <a:defRPr/>
            </a:pPr>
            <a:r>
              <a:rPr lang="zh-CN" altLang="en-US" sz="2800" b="0" dirty="0"/>
              <a:t>为了防止</a:t>
            </a:r>
            <a:r>
              <a:rPr lang="en-US" altLang="zh-CN" sz="2800" b="0" dirty="0"/>
              <a:t>OS</a:t>
            </a:r>
            <a:r>
              <a:rPr lang="zh-CN" altLang="en-US" sz="2800" b="0" dirty="0"/>
              <a:t>及关键数据如</a:t>
            </a:r>
            <a:r>
              <a:rPr lang="en-US" altLang="zh-CN" sz="2800" b="0" dirty="0"/>
              <a:t>PCB</a:t>
            </a:r>
            <a:r>
              <a:rPr lang="zh-CN" altLang="en-US" sz="2800" b="0" dirty="0"/>
              <a:t>等受到用户程序有意或无意的破坏，通常将处理机的执行状态划分为两种</a:t>
            </a:r>
            <a:r>
              <a:rPr lang="zh-CN" altLang="en-US" sz="2800" dirty="0"/>
              <a:t>。</a:t>
            </a:r>
            <a:endParaRPr lang="en-US" altLang="zh-CN" sz="2800" dirty="0"/>
          </a:p>
          <a:p>
            <a:pPr marL="0" indent="0">
              <a:buFont typeface="Wingdings 2" panose="05020102010507070707" pitchFamily="18" charset="2"/>
              <a:buNone/>
              <a:defRPr/>
            </a:pPr>
            <a:r>
              <a:rPr lang="en-US" altLang="zh-CN" sz="4400" dirty="0">
                <a:solidFill>
                  <a:srgbClr val="FF0000"/>
                </a:solidFill>
                <a:latin typeface="宋体"/>
              </a:rPr>
              <a:t>        </a:t>
            </a:r>
            <a:endParaRPr lang="en-US" altLang="zh-CN" sz="3600" dirty="0">
              <a:solidFill>
                <a:srgbClr val="FF0000"/>
              </a:solidFill>
            </a:endParaRPr>
          </a:p>
        </p:txBody>
      </p:sp>
      <p:sp>
        <p:nvSpPr>
          <p:cNvPr id="3" name="矩形 2">
            <a:extLst>
              <a:ext uri="{FF2B5EF4-FFF2-40B4-BE49-F238E27FC236}">
                <a16:creationId xmlns:a16="http://schemas.microsoft.com/office/drawing/2014/main" id="{11BDB37A-00F0-4E8A-9AE0-34CB826E270A}"/>
              </a:ext>
            </a:extLst>
          </p:cNvPr>
          <p:cNvSpPr/>
          <p:nvPr/>
        </p:nvSpPr>
        <p:spPr>
          <a:xfrm>
            <a:off x="2438400" y="5029200"/>
            <a:ext cx="3981450" cy="769938"/>
          </a:xfrm>
          <a:prstGeom prst="rect">
            <a:avLst/>
          </a:prstGeom>
        </p:spPr>
        <p:txBody>
          <a:bodyPr wrap="none">
            <a:spAutoFit/>
          </a:bodyPr>
          <a:lstStyle/>
          <a:p>
            <a:pPr>
              <a:spcBef>
                <a:spcPct val="20000"/>
              </a:spcBef>
              <a:buClr>
                <a:srgbClr val="CC3300"/>
              </a:buClr>
              <a:buSzPct val="85000"/>
              <a:defRPr/>
            </a:pPr>
            <a:r>
              <a:rPr lang="zh-CN" altLang="zh-CN" sz="4400" b="1" kern="0" dirty="0">
                <a:solidFill>
                  <a:srgbClr val="FF0000"/>
                </a:solidFill>
                <a:latin typeface="宋体"/>
                <a:ea typeface="宋体"/>
              </a:rPr>
              <a:t>？</a:t>
            </a:r>
            <a:r>
              <a:rPr lang="zh-CN" altLang="en-US" sz="3600" kern="0" dirty="0">
                <a:solidFill>
                  <a:srgbClr val="FF0000"/>
                </a:solidFill>
                <a:latin typeface="宋体"/>
                <a:ea typeface="宋体"/>
              </a:rPr>
              <a:t>哪两种执行状态</a:t>
            </a:r>
            <a:endParaRPr lang="en-US" altLang="zh-CN" sz="3600" kern="0" dirty="0">
              <a:solidFill>
                <a:srgbClr val="FF0000"/>
              </a:solidFill>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a:extLst>
              <a:ext uri="{FF2B5EF4-FFF2-40B4-BE49-F238E27FC236}">
                <a16:creationId xmlns:a16="http://schemas.microsoft.com/office/drawing/2014/main" id="{4C2C98BD-78C4-4A2F-AD09-F963EE254A7E}"/>
              </a:ext>
            </a:extLst>
          </p:cNvPr>
          <p:cNvSpPr txBox="1">
            <a:spLocks noChangeArrowheads="1"/>
          </p:cNvSpPr>
          <p:nvPr/>
        </p:nvSpPr>
        <p:spPr bwMode="auto">
          <a:xfrm>
            <a:off x="620981" y="3711268"/>
            <a:ext cx="7924800" cy="22955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处理器的两种</a:t>
            </a:r>
            <a:r>
              <a:rPr kumimoji="1" lang="zh-CN" altLang="en-US" sz="2800" b="1" dirty="0">
                <a:solidFill>
                  <a:srgbClr val="FF0000"/>
                </a:solidFill>
                <a:latin typeface="Times New Roman" panose="02020603050405020304" pitchFamily="18" charset="0"/>
              </a:rPr>
              <a:t>执行状态</a:t>
            </a:r>
            <a:r>
              <a:rPr kumimoji="1" lang="zh-CN" altLang="en-US" sz="2800" b="1" dirty="0">
                <a:latin typeface="Times New Roman" panose="02020603050405020304" pitchFamily="18" charset="0"/>
              </a:rPr>
              <a:t>：</a:t>
            </a:r>
            <a:r>
              <a:rPr kumimoji="1" lang="zh-CN" altLang="en-US" sz="2800" b="1" dirty="0">
                <a:solidFill>
                  <a:schemeClr val="hlink"/>
                </a:solidFill>
                <a:latin typeface="Times New Roman" panose="02020603050405020304" pitchFamily="18" charset="0"/>
              </a:rPr>
              <a:t>系统态</a:t>
            </a:r>
            <a:r>
              <a:rPr kumimoji="1" lang="zh-CN" altLang="en-US" sz="2800" b="1" dirty="0">
                <a:latin typeface="Times New Roman" panose="02020603050405020304" pitchFamily="18" charset="0"/>
              </a:rPr>
              <a:t>和</a:t>
            </a:r>
            <a:r>
              <a:rPr kumimoji="1" lang="zh-CN" altLang="en-US" sz="2800" b="1" dirty="0">
                <a:solidFill>
                  <a:schemeClr val="hlink"/>
                </a:solidFill>
                <a:latin typeface="Times New Roman" panose="02020603050405020304" pitchFamily="18" charset="0"/>
              </a:rPr>
              <a:t>用户态</a:t>
            </a:r>
            <a:r>
              <a:rPr kumimoji="1" lang="zh-CN" altLang="en-US" sz="2800" b="1" dirty="0">
                <a:latin typeface="Times New Roman" panose="02020603050405020304" pitchFamily="18" charset="0"/>
              </a:rPr>
              <a:t>。</a:t>
            </a:r>
          </a:p>
          <a:p>
            <a:pPr eaLnBrk="1" hangingPunct="1">
              <a:buClr>
                <a:schemeClr val="hlink"/>
              </a:buClr>
              <a:buSzTx/>
              <a:buFont typeface="Wingdings" panose="05000000000000000000" pitchFamily="2" charset="2"/>
              <a:buChar char="Ø"/>
            </a:pPr>
            <a:r>
              <a:rPr kumimoji="1" lang="zh-CN" altLang="en-US" sz="2800" b="1" dirty="0">
                <a:solidFill>
                  <a:srgbClr val="FF0000"/>
                </a:solidFill>
                <a:latin typeface="Times New Roman" panose="02020603050405020304" pitchFamily="18" charset="0"/>
              </a:rPr>
              <a:t>用户态</a:t>
            </a:r>
            <a:r>
              <a:rPr kumimoji="1" lang="zh-CN" altLang="en-US" sz="2800" b="1" dirty="0">
                <a:solidFill>
                  <a:srgbClr val="CC3300"/>
                </a:solidFill>
                <a:latin typeface="Times New Roman" panose="02020603050405020304" pitchFamily="18" charset="0"/>
              </a:rPr>
              <a:t>：</a:t>
            </a:r>
            <a:r>
              <a:rPr kumimoji="1" lang="zh-CN" altLang="en-US" sz="2400" b="1" dirty="0">
                <a:latin typeface="Times New Roman" panose="02020603050405020304" pitchFamily="18" charset="0"/>
              </a:rPr>
              <a:t>用户程序执行的状态，只能执行规定的指令，访问规定的寄存器和存储区。</a:t>
            </a:r>
            <a:endParaRPr kumimoji="1" lang="zh-CN" altLang="en-US" b="1" dirty="0">
              <a:solidFill>
                <a:srgbClr val="FF0066"/>
              </a:solidFill>
              <a:latin typeface="Times New Roman" panose="02020603050405020304" pitchFamily="18" charset="0"/>
            </a:endParaRPr>
          </a:p>
          <a:p>
            <a:pPr eaLnBrk="1" hangingPunct="1">
              <a:buClr>
                <a:schemeClr val="hlink"/>
              </a:buClr>
              <a:buSzTx/>
              <a:buFont typeface="Wingdings" panose="05000000000000000000" pitchFamily="2" charset="2"/>
              <a:buChar char="Ø"/>
            </a:pPr>
            <a:r>
              <a:rPr kumimoji="1" lang="zh-CN" altLang="en-US" sz="2800" b="1" dirty="0">
                <a:solidFill>
                  <a:schemeClr val="hlink"/>
                </a:solidFill>
                <a:latin typeface="Times New Roman" panose="02020603050405020304" pitchFamily="18" charset="0"/>
              </a:rPr>
              <a:t>系统态</a:t>
            </a:r>
            <a:r>
              <a:rPr kumimoji="1" lang="zh-CN" altLang="en-US" sz="2800" b="1" dirty="0">
                <a:latin typeface="Times New Roman" panose="02020603050405020304" pitchFamily="18" charset="0"/>
              </a:rPr>
              <a:t>：</a:t>
            </a:r>
            <a:r>
              <a:rPr kumimoji="1" lang="zh-CN" altLang="en-US" sz="2400" b="1" dirty="0">
                <a:latin typeface="Times New Roman" panose="02020603050405020304" pitchFamily="18" charset="0"/>
              </a:rPr>
              <a:t>也称“核心态”或“管态”，</a:t>
            </a:r>
            <a:r>
              <a:rPr kumimoji="1" lang="en-US" altLang="zh-CN" sz="2400" b="1" dirty="0">
                <a:latin typeface="Times New Roman" panose="02020603050405020304" pitchFamily="18" charset="0"/>
              </a:rPr>
              <a:t>OS</a:t>
            </a:r>
            <a:r>
              <a:rPr kumimoji="1" lang="zh-CN" altLang="en-US" sz="2400" b="1" dirty="0">
                <a:latin typeface="Times New Roman" panose="02020603050405020304" pitchFamily="18" charset="0"/>
              </a:rPr>
              <a:t>运行的状态，能执行一切指令，访问所有的寄存器和存储区。</a:t>
            </a:r>
          </a:p>
        </p:txBody>
      </p:sp>
      <p:sp>
        <p:nvSpPr>
          <p:cNvPr id="18439" name="Text Box 7">
            <a:extLst>
              <a:ext uri="{FF2B5EF4-FFF2-40B4-BE49-F238E27FC236}">
                <a16:creationId xmlns:a16="http://schemas.microsoft.com/office/drawing/2014/main" id="{B29BCBEC-8A48-498C-BB13-4C670118D72A}"/>
              </a:ext>
            </a:extLst>
          </p:cNvPr>
          <p:cNvSpPr txBox="1">
            <a:spLocks noChangeArrowheads="1"/>
          </p:cNvSpPr>
          <p:nvPr/>
        </p:nvSpPr>
        <p:spPr bwMode="auto">
          <a:xfrm>
            <a:off x="1526928" y="6138970"/>
            <a:ext cx="5273675"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进程控制功能运行在系统态！！</a:t>
            </a:r>
          </a:p>
        </p:txBody>
      </p:sp>
      <p:sp>
        <p:nvSpPr>
          <p:cNvPr id="73732" name="Text Box 9">
            <a:extLst>
              <a:ext uri="{FF2B5EF4-FFF2-40B4-BE49-F238E27FC236}">
                <a16:creationId xmlns:a16="http://schemas.microsoft.com/office/drawing/2014/main" id="{F4F0BD09-4703-4451-A004-83C063552C05}"/>
              </a:ext>
            </a:extLst>
          </p:cNvPr>
          <p:cNvSpPr>
            <a:spLocks noGrp="1" noChangeArrowheads="1"/>
          </p:cNvSpPr>
          <p:nvPr>
            <p:ph type="title"/>
          </p:nvPr>
        </p:nvSpPr>
        <p:spPr>
          <a:noFill/>
        </p:spPr>
        <p:txBody>
          <a:bodyPr/>
          <a:lstStyle/>
          <a:p>
            <a:pPr eaLnBrk="1" hangingPunct="1"/>
            <a:r>
              <a:rPr lang="en-US" altLang="zh-CN" sz="3200" b="1" dirty="0">
                <a:solidFill>
                  <a:srgbClr val="990033"/>
                </a:solidFill>
                <a:latin typeface="Times New Roman" panose="02020603050405020304" pitchFamily="18" charset="0"/>
              </a:rPr>
              <a:t>CPU</a:t>
            </a:r>
            <a:r>
              <a:rPr lang="zh-CN" altLang="en-US" sz="3200" b="1" dirty="0">
                <a:solidFill>
                  <a:srgbClr val="990033"/>
                </a:solidFill>
                <a:latin typeface="Times New Roman" panose="02020603050405020304" pitchFamily="18" charset="0"/>
              </a:rPr>
              <a:t>执行状态</a:t>
            </a:r>
          </a:p>
        </p:txBody>
      </p:sp>
      <p:sp>
        <p:nvSpPr>
          <p:cNvPr id="30726" name="Text Box 6">
            <a:extLst>
              <a:ext uri="{FF2B5EF4-FFF2-40B4-BE49-F238E27FC236}">
                <a16:creationId xmlns:a16="http://schemas.microsoft.com/office/drawing/2014/main" id="{3239C5BE-53A9-463A-B4EB-9D896169C772}"/>
              </a:ext>
            </a:extLst>
          </p:cNvPr>
          <p:cNvSpPr txBox="1">
            <a:spLocks noChangeArrowheads="1"/>
          </p:cNvSpPr>
          <p:nvPr/>
        </p:nvSpPr>
        <p:spPr bwMode="auto">
          <a:xfrm>
            <a:off x="347601" y="1241027"/>
            <a:ext cx="8640763" cy="2370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dirty="0"/>
              <a:t>CPU</a:t>
            </a:r>
            <a:r>
              <a:rPr lang="zh-CN" altLang="en-US" sz="2800" dirty="0"/>
              <a:t>有两种</a:t>
            </a:r>
            <a:r>
              <a:rPr lang="zh-CN" altLang="en-US" sz="2800" b="1" dirty="0">
                <a:solidFill>
                  <a:srgbClr val="FF0000"/>
                </a:solidFill>
              </a:rPr>
              <a:t>工作模式</a:t>
            </a:r>
            <a:r>
              <a:rPr lang="zh-CN" altLang="en-US" sz="2800" dirty="0"/>
              <a:t>：特权模式和用户模式。</a:t>
            </a:r>
          </a:p>
          <a:p>
            <a:pPr eaLnBrk="1" hangingPunct="1">
              <a:spcBef>
                <a:spcPct val="0"/>
              </a:spcBef>
              <a:buClr>
                <a:schemeClr val="hlink"/>
              </a:buClr>
              <a:buSzTx/>
              <a:buFont typeface="Wingdings" panose="05000000000000000000" pitchFamily="2" charset="2"/>
              <a:buChar char="Ø"/>
            </a:pPr>
            <a:r>
              <a:rPr lang="zh-CN" altLang="en-US" sz="2400" dirty="0"/>
              <a:t>只有操作系统能够工作在</a:t>
            </a:r>
            <a:r>
              <a:rPr lang="zh-CN" altLang="en-US" sz="2400" b="1" dirty="0"/>
              <a:t>特权模式</a:t>
            </a:r>
            <a:r>
              <a:rPr lang="zh-CN" altLang="en-US" sz="2400" dirty="0"/>
              <a:t>上，这个模式可以直接访问硬件，执行特权指令</a:t>
            </a:r>
          </a:p>
          <a:p>
            <a:pPr eaLnBrk="1" hangingPunct="1">
              <a:spcBef>
                <a:spcPct val="0"/>
              </a:spcBef>
              <a:buClr>
                <a:schemeClr val="hlink"/>
              </a:buClr>
              <a:buSzTx/>
              <a:buFont typeface="Wingdings" panose="05000000000000000000" pitchFamily="2" charset="2"/>
              <a:buChar char="Ø"/>
            </a:pPr>
            <a:r>
              <a:rPr lang="zh-CN" altLang="en-US" sz="2400" dirty="0"/>
              <a:t>用户程序都工作在</a:t>
            </a:r>
            <a:r>
              <a:rPr lang="zh-CN" altLang="en-US" sz="2400" b="1" dirty="0"/>
              <a:t>用户模式</a:t>
            </a:r>
            <a:r>
              <a:rPr lang="zh-CN" altLang="en-US" sz="2400" dirty="0"/>
              <a:t>，在这种模式工作的</a:t>
            </a:r>
            <a:r>
              <a:rPr lang="en-US" altLang="zh-CN" sz="2400" dirty="0"/>
              <a:t>CPU</a:t>
            </a:r>
            <a:r>
              <a:rPr lang="zh-CN" altLang="en-US" sz="2400" dirty="0"/>
              <a:t>只能执行基本的指令，当用户程序想干些关键的操作时，他会向操作系统请求，由操作系统帮他完成，即</a:t>
            </a:r>
            <a:r>
              <a:rPr lang="en-US" altLang="zh-CN" sz="2400" dirty="0"/>
              <a:t>"</a:t>
            </a:r>
            <a:r>
              <a:rPr lang="zh-CN" altLang="en-US" sz="2400" dirty="0"/>
              <a:t>系统服务</a:t>
            </a:r>
            <a:r>
              <a:rPr lang="en-US" altLang="zh-CN" sz="2400" dirty="0"/>
              <a:t>" </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0-#ppt_w/2"/>
                                          </p:val>
                                        </p:tav>
                                        <p:tav tm="100000">
                                          <p:val>
                                            <p:strVal val="#ppt_x"/>
                                          </p:val>
                                        </p:tav>
                                      </p:tavLst>
                                    </p:anim>
                                    <p:anim calcmode="lin" valueType="num">
                                      <p:cBhvr additive="base">
                                        <p:cTn id="14"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9"/>
                                        </p:tgtEl>
                                        <p:attrNameLst>
                                          <p:attrName>style.visibility</p:attrName>
                                        </p:attrNameLst>
                                      </p:cBhvr>
                                      <p:to>
                                        <p:strVal val="visible"/>
                                      </p:to>
                                    </p:set>
                                    <p:anim calcmode="lin" valueType="num">
                                      <p:cBhvr additive="base">
                                        <p:cTn id="19" dur="500" fill="hold"/>
                                        <p:tgtEl>
                                          <p:spTgt spid="18439"/>
                                        </p:tgtEl>
                                        <p:attrNameLst>
                                          <p:attrName>ppt_x</p:attrName>
                                        </p:attrNameLst>
                                      </p:cBhvr>
                                      <p:tavLst>
                                        <p:tav tm="0">
                                          <p:val>
                                            <p:strVal val="0-#ppt_w/2"/>
                                          </p:val>
                                        </p:tav>
                                        <p:tav tm="100000">
                                          <p:val>
                                            <p:strVal val="#ppt_x"/>
                                          </p:val>
                                        </p:tav>
                                      </p:tavLst>
                                    </p:anim>
                                    <p:anim calcmode="lin" valueType="num">
                                      <p:cBhvr additive="base">
                                        <p:cTn id="20"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439" grpId="0" animBg="1" autoUpdateAnimBg="0"/>
      <p:bldP spid="3072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CCA77B5A-FC24-430A-A044-86029AC9212C}"/>
              </a:ext>
            </a:extLst>
          </p:cNvPr>
          <p:cNvSpPr>
            <a:spLocks noGrp="1" noChangeArrowheads="1"/>
          </p:cNvSpPr>
          <p:nvPr>
            <p:ph type="body" idx="1"/>
          </p:nvPr>
        </p:nvSpPr>
        <p:spPr>
          <a:xfrm>
            <a:off x="457200" y="1401288"/>
            <a:ext cx="8229600" cy="4724875"/>
          </a:xfrm>
        </p:spPr>
        <p:txBody>
          <a:bodyPr/>
          <a:lstStyle/>
          <a:p>
            <a:pPr>
              <a:buFontTx/>
              <a:buNone/>
            </a:pPr>
            <a:r>
              <a:rPr lang="zh-CN" altLang="en-US" dirty="0"/>
              <a:t> </a:t>
            </a:r>
          </a:p>
        </p:txBody>
      </p:sp>
      <p:pic>
        <p:nvPicPr>
          <p:cNvPr id="74755" name="Picture 4" descr="t65">
            <a:extLst>
              <a:ext uri="{FF2B5EF4-FFF2-40B4-BE49-F238E27FC236}">
                <a16:creationId xmlns:a16="http://schemas.microsoft.com/office/drawing/2014/main" id="{38A5A36A-5A4A-40AB-B1BC-619AD2CFE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685" y="1401288"/>
            <a:ext cx="4488630" cy="30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5">
            <a:extLst>
              <a:ext uri="{FF2B5EF4-FFF2-40B4-BE49-F238E27FC236}">
                <a16:creationId xmlns:a16="http://schemas.microsoft.com/office/drawing/2014/main" id="{2BA359BE-AD31-425A-A00F-AE386D6EE9CF}"/>
              </a:ext>
            </a:extLst>
          </p:cNvPr>
          <p:cNvSpPr>
            <a:spLocks noChangeArrowheads="1"/>
          </p:cNvSpPr>
          <p:nvPr/>
        </p:nvSpPr>
        <p:spPr bwMode="auto">
          <a:xfrm>
            <a:off x="3633231" y="453786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t>用户进程的两种工作模式 </a:t>
            </a:r>
          </a:p>
        </p:txBody>
      </p:sp>
      <p:sp>
        <p:nvSpPr>
          <p:cNvPr id="74757" name="Rectangle 6">
            <a:extLst>
              <a:ext uri="{FF2B5EF4-FFF2-40B4-BE49-F238E27FC236}">
                <a16:creationId xmlns:a16="http://schemas.microsoft.com/office/drawing/2014/main" id="{54E20988-9E94-41E2-8C90-CB1CEDB521E9}"/>
              </a:ext>
            </a:extLst>
          </p:cNvPr>
          <p:cNvSpPr>
            <a:spLocks noChangeArrowheads="1"/>
          </p:cNvSpPr>
          <p:nvPr/>
        </p:nvSpPr>
        <p:spPr bwMode="auto">
          <a:xfrm>
            <a:off x="395288" y="5008989"/>
            <a:ext cx="813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ea typeface="仿宋_GB2312" pitchFamily="49" charset="-122"/>
              </a:rPr>
              <a:t>进程划分为两大类：一类是</a:t>
            </a:r>
            <a:r>
              <a:rPr lang="zh-CN" altLang="en-US" sz="2400" b="1" dirty="0">
                <a:solidFill>
                  <a:srgbClr val="FF0000"/>
                </a:solidFill>
                <a:ea typeface="仿宋_GB2312" pitchFamily="49" charset="-122"/>
              </a:rPr>
              <a:t>系统进程</a:t>
            </a:r>
            <a:r>
              <a:rPr lang="zh-CN" altLang="en-US" sz="2400" b="1" dirty="0">
                <a:ea typeface="仿宋_GB2312" pitchFamily="49" charset="-122"/>
              </a:rPr>
              <a:t>，只运行在内核模式，执行操作系统代码；另一类是</a:t>
            </a:r>
            <a:r>
              <a:rPr lang="zh-CN" altLang="en-US" sz="2400" b="1" dirty="0">
                <a:solidFill>
                  <a:srgbClr val="006600"/>
                </a:solidFill>
                <a:ea typeface="仿宋_GB2312" pitchFamily="49" charset="-122"/>
              </a:rPr>
              <a:t>用户进程</a:t>
            </a:r>
            <a:r>
              <a:rPr lang="zh-CN" altLang="en-US" sz="2400" b="1" dirty="0">
                <a:ea typeface="仿宋_GB2312" pitchFamily="49" charset="-122"/>
              </a:rPr>
              <a:t>。</a:t>
            </a:r>
            <a:r>
              <a:rPr lang="zh-CN" altLang="en-US" sz="1800" b="1" dirty="0"/>
              <a:t> </a:t>
            </a:r>
          </a:p>
        </p:txBody>
      </p:sp>
      <p:sp>
        <p:nvSpPr>
          <p:cNvPr id="3" name="矩形 2">
            <a:extLst>
              <a:ext uri="{FF2B5EF4-FFF2-40B4-BE49-F238E27FC236}">
                <a16:creationId xmlns:a16="http://schemas.microsoft.com/office/drawing/2014/main" id="{4B6AAC0C-4241-4EDD-B641-4EBFF51C7CAF}"/>
              </a:ext>
            </a:extLst>
          </p:cNvPr>
          <p:cNvSpPr/>
          <p:nvPr/>
        </p:nvSpPr>
        <p:spPr>
          <a:xfrm>
            <a:off x="2627313" y="459927"/>
            <a:ext cx="3467616" cy="535531"/>
          </a:xfrm>
          <a:prstGeom prst="rect">
            <a:avLst/>
          </a:prstGeom>
        </p:spPr>
        <p:txBody>
          <a:bodyPr wrap="none">
            <a:spAutoFit/>
          </a:bodyPr>
          <a:lstStyle/>
          <a:p>
            <a:pPr algn="ctr" defTabSz="685800">
              <a:lnSpc>
                <a:spcPct val="90000"/>
              </a:lnSpc>
              <a:spcBef>
                <a:spcPct val="0"/>
              </a:spcBef>
            </a:pPr>
            <a:r>
              <a:rPr lang="zh-CN" altLang="en-US" sz="3200" b="1" dirty="0">
                <a:solidFill>
                  <a:srgbClr val="990033"/>
                </a:solidFill>
                <a:latin typeface="Times New Roman" panose="02020603050405020304" pitchFamily="18" charset="0"/>
                <a:ea typeface="微软雅黑" panose="020B0503020204020204" pitchFamily="34" charset="-122"/>
                <a:cs typeface="+mj-cs"/>
              </a:rPr>
              <a:t>进程的模式和类型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6E4C2A1A-E1EC-4096-B764-7A7F44BF813C}"/>
              </a:ext>
            </a:extLst>
          </p:cNvPr>
          <p:cNvSpPr>
            <a:spLocks noGrp="1"/>
          </p:cNvSpPr>
          <p:nvPr>
            <p:ph type="title"/>
          </p:nvPr>
        </p:nvSpPr>
        <p:spPr/>
        <p:txBody>
          <a:bodyPr/>
          <a:lstStyle/>
          <a:p>
            <a:r>
              <a:rPr lang="zh-CN" altLang="en-US"/>
              <a:t>内核功能</a:t>
            </a:r>
          </a:p>
        </p:txBody>
      </p:sp>
      <p:sp>
        <p:nvSpPr>
          <p:cNvPr id="75779" name="内容占位符 2">
            <a:extLst>
              <a:ext uri="{FF2B5EF4-FFF2-40B4-BE49-F238E27FC236}">
                <a16:creationId xmlns:a16="http://schemas.microsoft.com/office/drawing/2014/main" id="{F50FF7D1-E70D-4A21-BD93-8BA69D769344}"/>
              </a:ext>
            </a:extLst>
          </p:cNvPr>
          <p:cNvSpPr>
            <a:spLocks noGrp="1"/>
          </p:cNvSpPr>
          <p:nvPr>
            <p:ph idx="1"/>
          </p:nvPr>
        </p:nvSpPr>
        <p:spPr/>
        <p:txBody>
          <a:bodyPr/>
          <a:lstStyle/>
          <a:p>
            <a:r>
              <a:rPr lang="zh-CN" altLang="en-US" dirty="0"/>
              <a:t>在不同操作系统中，内核所包含的功能不尽相同，但一般应包含以下功能：</a:t>
            </a:r>
            <a:endParaRPr lang="en-US" altLang="zh-CN" dirty="0"/>
          </a:p>
          <a:p>
            <a:pPr lvl="1">
              <a:buFont typeface="Wingdings" panose="05000000000000000000" pitchFamily="2" charset="2"/>
              <a:buChar char="Ø"/>
            </a:pPr>
            <a:r>
              <a:rPr lang="zh-CN" altLang="en-US" dirty="0"/>
              <a:t>支撑功能</a:t>
            </a:r>
            <a:endParaRPr lang="en-US" altLang="zh-CN" dirty="0"/>
          </a:p>
          <a:p>
            <a:pPr lvl="1">
              <a:buFont typeface="Wingdings" panose="05000000000000000000" pitchFamily="2" charset="2"/>
              <a:buChar char="Ø"/>
            </a:pPr>
            <a:endParaRPr lang="en-US" altLang="zh-CN" dirty="0"/>
          </a:p>
          <a:p>
            <a:pPr lvl="1">
              <a:buFont typeface="Wingdings" panose="05000000000000000000" pitchFamily="2" charset="2"/>
              <a:buChar char="Ø"/>
            </a:pPr>
            <a:endParaRPr lang="en-US" altLang="zh-CN" dirty="0"/>
          </a:p>
          <a:p>
            <a:pPr lvl="1">
              <a:buFont typeface="Wingdings" panose="05000000000000000000" pitchFamily="2" charset="2"/>
              <a:buChar char="Ø"/>
            </a:pPr>
            <a:endParaRPr lang="en-US" altLang="zh-CN" dirty="0"/>
          </a:p>
          <a:p>
            <a:pPr lvl="1">
              <a:buFont typeface="Wingdings" panose="05000000000000000000" pitchFamily="2" charset="2"/>
              <a:buChar char="Ø"/>
            </a:pPr>
            <a:r>
              <a:rPr lang="zh-CN" altLang="en-US" dirty="0"/>
              <a:t>资源管理功能</a:t>
            </a:r>
            <a:endParaRPr lang="en-US" altLang="zh-CN" dirty="0"/>
          </a:p>
          <a:p>
            <a:endParaRPr lang="zh-CN" altLang="en-US" dirty="0"/>
          </a:p>
        </p:txBody>
      </p:sp>
      <p:sp>
        <p:nvSpPr>
          <p:cNvPr id="4" name="Line 8">
            <a:extLst>
              <a:ext uri="{FF2B5EF4-FFF2-40B4-BE49-F238E27FC236}">
                <a16:creationId xmlns:a16="http://schemas.microsoft.com/office/drawing/2014/main" id="{64517502-0E69-4DE8-858F-49CFA1DE7129}"/>
              </a:ext>
            </a:extLst>
          </p:cNvPr>
          <p:cNvSpPr>
            <a:spLocks noChangeShapeType="1"/>
          </p:cNvSpPr>
          <p:nvPr/>
        </p:nvSpPr>
        <p:spPr bwMode="auto">
          <a:xfrm flipV="1">
            <a:off x="3234689" y="2527511"/>
            <a:ext cx="1634491"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5" name="Text Box 9">
            <a:extLst>
              <a:ext uri="{FF2B5EF4-FFF2-40B4-BE49-F238E27FC236}">
                <a16:creationId xmlns:a16="http://schemas.microsoft.com/office/drawing/2014/main" id="{4AA0B2E1-D62D-4179-BF63-4152607862E4}"/>
              </a:ext>
            </a:extLst>
          </p:cNvPr>
          <p:cNvSpPr txBox="1">
            <a:spLocks noChangeArrowheads="1"/>
          </p:cNvSpPr>
          <p:nvPr/>
        </p:nvSpPr>
        <p:spPr bwMode="auto">
          <a:xfrm>
            <a:off x="5028246" y="2166662"/>
            <a:ext cx="1801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defRPr/>
            </a:pPr>
            <a:r>
              <a:rPr lang="zh-CN" altLang="en-US" sz="2000" b="1" dirty="0">
                <a:latin typeface="+mj-ea"/>
                <a:ea typeface="+mj-ea"/>
              </a:rPr>
              <a:t>中断处理</a:t>
            </a:r>
          </a:p>
          <a:p>
            <a:pPr eaLnBrk="1" hangingPunct="1">
              <a:spcBef>
                <a:spcPct val="50000"/>
              </a:spcBef>
              <a:buClrTx/>
              <a:buSzTx/>
              <a:buFontTx/>
              <a:buNone/>
              <a:defRPr/>
            </a:pPr>
            <a:r>
              <a:rPr lang="zh-CN" altLang="en-US" sz="2000" b="1" dirty="0">
                <a:latin typeface="+mj-ea"/>
                <a:ea typeface="+mj-ea"/>
              </a:rPr>
              <a:t>时钟管理</a:t>
            </a:r>
          </a:p>
          <a:p>
            <a:pPr eaLnBrk="1" hangingPunct="1">
              <a:spcBef>
                <a:spcPct val="50000"/>
              </a:spcBef>
              <a:buClrTx/>
              <a:buSzTx/>
              <a:buFontTx/>
              <a:buNone/>
              <a:defRPr/>
            </a:pPr>
            <a:r>
              <a:rPr lang="zh-CN" altLang="en-US" sz="2000" b="1" dirty="0">
                <a:latin typeface="+mj-ea"/>
                <a:ea typeface="+mj-ea"/>
              </a:rPr>
              <a:t>原语操作</a:t>
            </a:r>
          </a:p>
        </p:txBody>
      </p:sp>
      <p:sp>
        <p:nvSpPr>
          <p:cNvPr id="6" name="Line 10">
            <a:extLst>
              <a:ext uri="{FF2B5EF4-FFF2-40B4-BE49-F238E27FC236}">
                <a16:creationId xmlns:a16="http://schemas.microsoft.com/office/drawing/2014/main" id="{0D8E3B6A-7B99-46D7-9F5A-39E8CC020721}"/>
              </a:ext>
            </a:extLst>
          </p:cNvPr>
          <p:cNvSpPr>
            <a:spLocks noChangeShapeType="1"/>
          </p:cNvSpPr>
          <p:nvPr/>
        </p:nvSpPr>
        <p:spPr bwMode="auto">
          <a:xfrm>
            <a:off x="3344090" y="4330489"/>
            <a:ext cx="152509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7" name="Text Box 11">
            <a:extLst>
              <a:ext uri="{FF2B5EF4-FFF2-40B4-BE49-F238E27FC236}">
                <a16:creationId xmlns:a16="http://schemas.microsoft.com/office/drawing/2014/main" id="{0AB082A8-35D4-491C-B7AF-7B5CA7072493}"/>
              </a:ext>
            </a:extLst>
          </p:cNvPr>
          <p:cNvSpPr txBox="1">
            <a:spLocks noChangeArrowheads="1"/>
          </p:cNvSpPr>
          <p:nvPr/>
        </p:nvSpPr>
        <p:spPr bwMode="auto">
          <a:xfrm>
            <a:off x="5028245" y="3890387"/>
            <a:ext cx="1801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defPPr rtl="0">
              <a:defRPr lang="zh-cn"/>
            </a:defPPr>
            <a:lvl1pPr>
              <a:spcBef>
                <a:spcPct val="50000"/>
              </a:spcBef>
              <a:buClrTx/>
              <a:buSzTx/>
              <a:buFontTx/>
              <a:buNone/>
              <a:defRPr sz="2000" b="1">
                <a:latin typeface="+mj-ea"/>
                <a:ea typeface="+mj-ea"/>
              </a:defRPr>
            </a:lvl1pPr>
            <a:lvl2pPr marL="742950" indent="-285750">
              <a:spcBef>
                <a:spcPct val="20000"/>
              </a:spcBef>
              <a:buClr>
                <a:schemeClr val="accent2"/>
              </a:buClr>
              <a:buSzPct val="80000"/>
              <a:buFont typeface="Wingdings" charset="2"/>
              <a:buChar char="¨"/>
              <a:defRPr sz="2800">
                <a:latin typeface="Arial" charset="0"/>
                <a:ea typeface="宋体" charset="0"/>
              </a:defRPr>
            </a:lvl2pPr>
            <a:lvl3pPr marL="1143000" indent="-228600">
              <a:spcBef>
                <a:spcPct val="20000"/>
              </a:spcBef>
              <a:buClr>
                <a:schemeClr val="bg2"/>
              </a:buClr>
              <a:buSzPct val="65000"/>
              <a:buFont typeface="Wingdings" charset="2"/>
              <a:buChar char="n"/>
              <a:defRPr sz="2400">
                <a:latin typeface="Arial" charset="0"/>
                <a:ea typeface="宋体" charset="0"/>
              </a:defRPr>
            </a:lvl3pPr>
            <a:lvl4pPr marL="1600200" indent="-228600">
              <a:spcBef>
                <a:spcPct val="20000"/>
              </a:spcBef>
              <a:buClr>
                <a:schemeClr val="accent2"/>
              </a:buClr>
              <a:buSzPct val="70000"/>
              <a:buFont typeface="Wingdings" charset="2"/>
              <a:buChar char="¨"/>
              <a:defRPr sz="2000">
                <a:latin typeface="Arial" charset="0"/>
                <a:ea typeface="宋体" charset="0"/>
              </a:defRPr>
            </a:lvl4pPr>
            <a:lvl5pPr marL="2057400" indent="-228600">
              <a:spcBef>
                <a:spcPct val="20000"/>
              </a:spcBef>
              <a:buClr>
                <a:schemeClr val="bg2"/>
              </a:buClr>
              <a:buFont typeface="Wingdings" charset="2"/>
              <a:buChar char="§"/>
              <a:defRPr sz="2000">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latin typeface="Arial" charset="0"/>
                <a:ea typeface="宋体" charset="0"/>
              </a:defRPr>
            </a:lvl9pPr>
          </a:lstStyle>
          <a:p>
            <a:r>
              <a:rPr lang="zh-CN" altLang="en-US" dirty="0"/>
              <a:t>进程管理</a:t>
            </a:r>
          </a:p>
          <a:p>
            <a:r>
              <a:rPr lang="zh-CN" altLang="en-US" dirty="0"/>
              <a:t>存储器管理</a:t>
            </a:r>
          </a:p>
          <a:p>
            <a:r>
              <a:rPr lang="zh-CN" altLang="en-US" dirty="0"/>
              <a:t>设备管理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fade">
                                      <p:cBhvr>
                                        <p:cTn id="7" dur="500"/>
                                        <p:tgtEl>
                                          <p:spTgt spid="757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79">
                                            <p:txEl>
                                              <p:pRg st="5" end="5"/>
                                            </p:txEl>
                                          </p:spTgt>
                                        </p:tgtEl>
                                        <p:attrNameLst>
                                          <p:attrName>style.visibility</p:attrName>
                                        </p:attrNameLst>
                                      </p:cBhvr>
                                      <p:to>
                                        <p:strVal val="visible"/>
                                      </p:to>
                                    </p:set>
                                    <p:animEffect transition="in" filter="fade">
                                      <p:cBhvr>
                                        <p:cTn id="12" dur="500"/>
                                        <p:tgtEl>
                                          <p:spTgt spid="7577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ppt_w/2"/>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ppt_w/2"/>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heckerboard(across)">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FE89DF4C-8617-4FAE-9D01-4C43758753E4}"/>
              </a:ext>
            </a:extLst>
          </p:cNvPr>
          <p:cNvSpPr>
            <a:spLocks noGrp="1" noChangeArrowheads="1"/>
          </p:cNvSpPr>
          <p:nvPr>
            <p:ph type="title"/>
          </p:nvPr>
        </p:nvSpPr>
        <p:spPr/>
        <p:txBody>
          <a:bodyPr/>
          <a:lstStyle/>
          <a:p>
            <a:r>
              <a:rPr lang="zh-CN" altLang="en-US"/>
              <a:t>程序执行的细节</a:t>
            </a:r>
          </a:p>
        </p:txBody>
      </p:sp>
      <p:grpSp>
        <p:nvGrpSpPr>
          <p:cNvPr id="147459" name="Group 3">
            <a:extLst>
              <a:ext uri="{FF2B5EF4-FFF2-40B4-BE49-F238E27FC236}">
                <a16:creationId xmlns:a16="http://schemas.microsoft.com/office/drawing/2014/main" id="{86CE516F-3B38-46D8-8161-C83BDDA513E9}"/>
              </a:ext>
            </a:extLst>
          </p:cNvPr>
          <p:cNvGrpSpPr>
            <a:grpSpLocks/>
          </p:cNvGrpSpPr>
          <p:nvPr/>
        </p:nvGrpSpPr>
        <p:grpSpPr bwMode="auto">
          <a:xfrm>
            <a:off x="1062038" y="1524000"/>
            <a:ext cx="3200400" cy="3789363"/>
            <a:chOff x="669" y="960"/>
            <a:chExt cx="2016" cy="2387"/>
          </a:xfrm>
        </p:grpSpPr>
        <p:sp>
          <p:nvSpPr>
            <p:cNvPr id="147460" name="Rectangle 4">
              <a:extLst>
                <a:ext uri="{FF2B5EF4-FFF2-40B4-BE49-F238E27FC236}">
                  <a16:creationId xmlns:a16="http://schemas.microsoft.com/office/drawing/2014/main" id="{1C22220E-4AFB-427D-BC12-B3CE6F16DCBE}"/>
                </a:ext>
              </a:extLst>
            </p:cNvPr>
            <p:cNvSpPr>
              <a:spLocks noChangeArrowheads="1"/>
            </p:cNvSpPr>
            <p:nvPr/>
          </p:nvSpPr>
          <p:spPr bwMode="auto">
            <a:xfrm>
              <a:off x="669" y="960"/>
              <a:ext cx="1683" cy="2387"/>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1" name="Text Box 5">
              <a:extLst>
                <a:ext uri="{FF2B5EF4-FFF2-40B4-BE49-F238E27FC236}">
                  <a16:creationId xmlns:a16="http://schemas.microsoft.com/office/drawing/2014/main" id="{521F4FEA-84C5-41EF-8B9F-F5119A92418E}"/>
                </a:ext>
              </a:extLst>
            </p:cNvPr>
            <p:cNvSpPr txBox="1">
              <a:spLocks noChangeArrowheads="1"/>
            </p:cNvSpPr>
            <p:nvPr/>
          </p:nvSpPr>
          <p:spPr bwMode="auto">
            <a:xfrm>
              <a:off x="669" y="1008"/>
              <a:ext cx="2016"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t>代码段：</a:t>
              </a:r>
            </a:p>
            <a:p>
              <a:pPr>
                <a:spcBef>
                  <a:spcPct val="50000"/>
                </a:spcBef>
              </a:pPr>
              <a:r>
                <a:rPr lang="zh-CN" altLang="en-US" sz="2000" b="1">
                  <a:latin typeface="Tahoma" panose="020B0604030504040204" pitchFamily="34" charset="0"/>
                </a:rPr>
                <a:t>  </a:t>
              </a:r>
              <a:r>
                <a:rPr lang="en-US" altLang="zh-CN" sz="2000" b="1">
                  <a:latin typeface="Tahoma" panose="020B0604030504040204" pitchFamily="34" charset="0"/>
                </a:rPr>
                <a:t>mov ax, [100]</a:t>
              </a:r>
            </a:p>
            <a:p>
              <a:pPr>
                <a:spcBef>
                  <a:spcPct val="50000"/>
                </a:spcBef>
              </a:pPr>
              <a:r>
                <a:rPr lang="en-US" altLang="zh-CN" sz="2000" b="1">
                  <a:latin typeface="Tahoma" panose="020B0604030504040204" pitchFamily="34" charset="0"/>
                </a:rPr>
                <a:t>  mov bx, [104]</a:t>
              </a:r>
            </a:p>
            <a:p>
              <a:pPr>
                <a:spcBef>
                  <a:spcPct val="50000"/>
                </a:spcBef>
              </a:pPr>
              <a:r>
                <a:rPr lang="en-US" altLang="zh-CN" sz="2000" b="1">
                  <a:latin typeface="Tahoma" panose="020B0604030504040204" pitchFamily="34" charset="0"/>
                </a:rPr>
                <a:t>  add ax, bx</a:t>
              </a:r>
            </a:p>
            <a:p>
              <a:pPr>
                <a:spcBef>
                  <a:spcPct val="50000"/>
                </a:spcBef>
              </a:pPr>
              <a:r>
                <a:rPr lang="en-US" altLang="zh-CN" sz="2000" b="1">
                  <a:latin typeface="Tahoma" panose="020B0604030504040204" pitchFamily="34" charset="0"/>
                </a:rPr>
                <a:t>  ……</a:t>
              </a:r>
            </a:p>
            <a:p>
              <a:pPr>
                <a:spcBef>
                  <a:spcPct val="50000"/>
                </a:spcBef>
              </a:pPr>
              <a:endParaRPr lang="en-US" altLang="zh-CN" sz="2000" b="1">
                <a:latin typeface="Tahoma" panose="020B0604030504040204" pitchFamily="34" charset="0"/>
              </a:endParaRPr>
            </a:p>
            <a:p>
              <a:pPr>
                <a:spcBef>
                  <a:spcPct val="50000"/>
                </a:spcBef>
              </a:pPr>
              <a:r>
                <a:rPr lang="en-US" altLang="zh-CN" sz="2000">
                  <a:latin typeface="Tahoma" panose="020B0604030504040204" pitchFamily="34" charset="0"/>
                </a:rPr>
                <a:t> </a:t>
              </a:r>
              <a:r>
                <a:rPr lang="en-US" altLang="zh-CN" sz="2000" b="1">
                  <a:latin typeface="Tahoma" panose="020B0604030504040204" pitchFamily="34" charset="0"/>
                </a:rPr>
                <a:t>100:   0     //sum</a:t>
              </a:r>
            </a:p>
            <a:p>
              <a:pPr>
                <a:spcBef>
                  <a:spcPct val="50000"/>
                </a:spcBef>
              </a:pPr>
              <a:r>
                <a:rPr lang="en-US" altLang="zh-CN" sz="2000" b="1">
                  <a:latin typeface="Tahoma" panose="020B0604030504040204" pitchFamily="34" charset="0"/>
                </a:rPr>
                <a:t> 104:   1     // i</a:t>
              </a:r>
            </a:p>
          </p:txBody>
        </p:sp>
      </p:grpSp>
      <p:sp>
        <p:nvSpPr>
          <p:cNvPr id="147462" name="AutoShape 6">
            <a:extLst>
              <a:ext uri="{FF2B5EF4-FFF2-40B4-BE49-F238E27FC236}">
                <a16:creationId xmlns:a16="http://schemas.microsoft.com/office/drawing/2014/main" id="{99FB236D-80DE-46E0-91A1-6627DBBC799D}"/>
              </a:ext>
            </a:extLst>
          </p:cNvPr>
          <p:cNvSpPr>
            <a:spLocks noChangeArrowheads="1"/>
          </p:cNvSpPr>
          <p:nvPr/>
        </p:nvSpPr>
        <p:spPr bwMode="auto">
          <a:xfrm>
            <a:off x="3276600" y="3148013"/>
            <a:ext cx="842963" cy="204787"/>
          </a:xfrm>
          <a:prstGeom prst="rightArrow">
            <a:avLst>
              <a:gd name="adj1" fmla="val 50000"/>
              <a:gd name="adj2" fmla="val 10290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7463" name="Group 7">
            <a:extLst>
              <a:ext uri="{FF2B5EF4-FFF2-40B4-BE49-F238E27FC236}">
                <a16:creationId xmlns:a16="http://schemas.microsoft.com/office/drawing/2014/main" id="{1EDD88C6-A4CD-4E2E-9209-29593B555942}"/>
              </a:ext>
            </a:extLst>
          </p:cNvPr>
          <p:cNvGrpSpPr>
            <a:grpSpLocks/>
          </p:cNvGrpSpPr>
          <p:nvPr/>
        </p:nvGrpSpPr>
        <p:grpSpPr bwMode="auto">
          <a:xfrm>
            <a:off x="228600" y="3006725"/>
            <a:ext cx="998538" cy="466725"/>
            <a:chOff x="139" y="1338"/>
            <a:chExt cx="629" cy="294"/>
          </a:xfrm>
        </p:grpSpPr>
        <p:sp>
          <p:nvSpPr>
            <p:cNvPr id="147464" name="Rectangle 8">
              <a:extLst>
                <a:ext uri="{FF2B5EF4-FFF2-40B4-BE49-F238E27FC236}">
                  <a16:creationId xmlns:a16="http://schemas.microsoft.com/office/drawing/2014/main" id="{1888432D-A877-4279-950C-AFB1231127E9}"/>
                </a:ext>
              </a:extLst>
            </p:cNvPr>
            <p:cNvSpPr>
              <a:spLocks noChangeArrowheads="1"/>
            </p:cNvSpPr>
            <p:nvPr/>
          </p:nvSpPr>
          <p:spPr bwMode="auto">
            <a:xfrm>
              <a:off x="139" y="1338"/>
              <a:ext cx="389" cy="29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PC</a:t>
              </a:r>
            </a:p>
          </p:txBody>
        </p:sp>
        <p:sp>
          <p:nvSpPr>
            <p:cNvPr id="147465" name="AutoShape 9">
              <a:extLst>
                <a:ext uri="{FF2B5EF4-FFF2-40B4-BE49-F238E27FC236}">
                  <a16:creationId xmlns:a16="http://schemas.microsoft.com/office/drawing/2014/main" id="{A7A4383C-E385-4027-B8C1-4246BA896112}"/>
                </a:ext>
              </a:extLst>
            </p:cNvPr>
            <p:cNvSpPr>
              <a:spLocks noChangeArrowheads="1"/>
            </p:cNvSpPr>
            <p:nvPr/>
          </p:nvSpPr>
          <p:spPr bwMode="auto">
            <a:xfrm>
              <a:off x="528" y="1479"/>
              <a:ext cx="240" cy="48"/>
            </a:xfrm>
            <a:prstGeom prst="right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7466" name="Group 10">
            <a:extLst>
              <a:ext uri="{FF2B5EF4-FFF2-40B4-BE49-F238E27FC236}">
                <a16:creationId xmlns:a16="http://schemas.microsoft.com/office/drawing/2014/main" id="{34597955-6F4C-4957-99A9-185AB92D67A8}"/>
              </a:ext>
            </a:extLst>
          </p:cNvPr>
          <p:cNvGrpSpPr>
            <a:grpSpLocks/>
          </p:cNvGrpSpPr>
          <p:nvPr/>
        </p:nvGrpSpPr>
        <p:grpSpPr bwMode="auto">
          <a:xfrm>
            <a:off x="4343400" y="3038475"/>
            <a:ext cx="3429000" cy="466725"/>
            <a:chOff x="2736" y="1296"/>
            <a:chExt cx="2160" cy="294"/>
          </a:xfrm>
        </p:grpSpPr>
        <p:sp>
          <p:nvSpPr>
            <p:cNvPr id="147467" name="Text Box 11">
              <a:extLst>
                <a:ext uri="{FF2B5EF4-FFF2-40B4-BE49-F238E27FC236}">
                  <a16:creationId xmlns:a16="http://schemas.microsoft.com/office/drawing/2014/main" id="{8BEB8EF9-A88D-46BF-B23A-C443F0D4BFB2}"/>
                </a:ext>
              </a:extLst>
            </p:cNvPr>
            <p:cNvSpPr txBox="1">
              <a:spLocks noChangeArrowheads="1"/>
            </p:cNvSpPr>
            <p:nvPr/>
          </p:nvSpPr>
          <p:spPr bwMode="auto">
            <a:xfrm>
              <a:off x="2736" y="1296"/>
              <a:ext cx="148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add ax, bx</a:t>
              </a:r>
            </a:p>
          </p:txBody>
        </p:sp>
        <p:sp>
          <p:nvSpPr>
            <p:cNvPr id="147468" name="Text Box 12">
              <a:extLst>
                <a:ext uri="{FF2B5EF4-FFF2-40B4-BE49-F238E27FC236}">
                  <a16:creationId xmlns:a16="http://schemas.microsoft.com/office/drawing/2014/main" id="{18388EE7-E3D7-47C3-8A79-7B353B023A0E}"/>
                </a:ext>
              </a:extLst>
            </p:cNvPr>
            <p:cNvSpPr txBox="1">
              <a:spLocks noChangeArrowheads="1"/>
            </p:cNvSpPr>
            <p:nvPr/>
          </p:nvSpPr>
          <p:spPr bwMode="auto">
            <a:xfrm>
              <a:off x="4320" y="129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IR</a:t>
              </a:r>
            </a:p>
          </p:txBody>
        </p:sp>
      </p:grpSp>
      <p:grpSp>
        <p:nvGrpSpPr>
          <p:cNvPr id="147469" name="Group 13">
            <a:extLst>
              <a:ext uri="{FF2B5EF4-FFF2-40B4-BE49-F238E27FC236}">
                <a16:creationId xmlns:a16="http://schemas.microsoft.com/office/drawing/2014/main" id="{9EA63E38-1C61-469C-9339-F9C6BDC9A650}"/>
              </a:ext>
            </a:extLst>
          </p:cNvPr>
          <p:cNvGrpSpPr>
            <a:grpSpLocks/>
          </p:cNvGrpSpPr>
          <p:nvPr/>
        </p:nvGrpSpPr>
        <p:grpSpPr bwMode="auto">
          <a:xfrm>
            <a:off x="6567488" y="4695825"/>
            <a:ext cx="1752600" cy="481013"/>
            <a:chOff x="4128" y="1863"/>
            <a:chExt cx="1104" cy="303"/>
          </a:xfrm>
        </p:grpSpPr>
        <p:sp>
          <p:nvSpPr>
            <p:cNvPr id="147470" name="Text Box 14">
              <a:extLst>
                <a:ext uri="{FF2B5EF4-FFF2-40B4-BE49-F238E27FC236}">
                  <a16:creationId xmlns:a16="http://schemas.microsoft.com/office/drawing/2014/main" id="{B23DCF4D-C516-41FF-B228-22852E14D646}"/>
                </a:ext>
              </a:extLst>
            </p:cNvPr>
            <p:cNvSpPr txBox="1">
              <a:spLocks noChangeArrowheads="1"/>
            </p:cNvSpPr>
            <p:nvPr/>
          </p:nvSpPr>
          <p:spPr bwMode="auto">
            <a:xfrm>
              <a:off x="4128" y="1872"/>
              <a:ext cx="480"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b="1"/>
            </a:p>
          </p:txBody>
        </p:sp>
        <p:sp>
          <p:nvSpPr>
            <p:cNvPr id="147471" name="Text Box 15">
              <a:extLst>
                <a:ext uri="{FF2B5EF4-FFF2-40B4-BE49-F238E27FC236}">
                  <a16:creationId xmlns:a16="http://schemas.microsoft.com/office/drawing/2014/main" id="{520B8665-A7A1-4112-86CB-CEB52E21208C}"/>
                </a:ext>
              </a:extLst>
            </p:cNvPr>
            <p:cNvSpPr txBox="1">
              <a:spLocks noChangeArrowheads="1"/>
            </p:cNvSpPr>
            <p:nvPr/>
          </p:nvSpPr>
          <p:spPr bwMode="auto">
            <a:xfrm>
              <a:off x="4656" y="1863"/>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bx</a:t>
              </a:r>
            </a:p>
          </p:txBody>
        </p:sp>
      </p:grpSp>
      <p:grpSp>
        <p:nvGrpSpPr>
          <p:cNvPr id="147472" name="Group 16">
            <a:extLst>
              <a:ext uri="{FF2B5EF4-FFF2-40B4-BE49-F238E27FC236}">
                <a16:creationId xmlns:a16="http://schemas.microsoft.com/office/drawing/2014/main" id="{4557DC8F-D626-47B1-8C68-5597E73947F2}"/>
              </a:ext>
            </a:extLst>
          </p:cNvPr>
          <p:cNvGrpSpPr>
            <a:grpSpLocks/>
          </p:cNvGrpSpPr>
          <p:nvPr/>
        </p:nvGrpSpPr>
        <p:grpSpPr bwMode="auto">
          <a:xfrm>
            <a:off x="5410200" y="3581400"/>
            <a:ext cx="1143000" cy="685800"/>
            <a:chOff x="3408" y="1632"/>
            <a:chExt cx="720" cy="384"/>
          </a:xfrm>
        </p:grpSpPr>
        <p:sp>
          <p:nvSpPr>
            <p:cNvPr id="147473" name="Line 17">
              <a:extLst>
                <a:ext uri="{FF2B5EF4-FFF2-40B4-BE49-F238E27FC236}">
                  <a16:creationId xmlns:a16="http://schemas.microsoft.com/office/drawing/2014/main" id="{F301531B-5B33-47C9-8576-199F2223FED4}"/>
                </a:ext>
              </a:extLst>
            </p:cNvPr>
            <p:cNvSpPr>
              <a:spLocks noChangeShapeType="1"/>
            </p:cNvSpPr>
            <p:nvPr/>
          </p:nvSpPr>
          <p:spPr bwMode="auto">
            <a:xfrm>
              <a:off x="3408" y="163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74" name="Line 18">
              <a:extLst>
                <a:ext uri="{FF2B5EF4-FFF2-40B4-BE49-F238E27FC236}">
                  <a16:creationId xmlns:a16="http://schemas.microsoft.com/office/drawing/2014/main" id="{088EF1CB-B8EF-4D94-BECF-593F54357852}"/>
                </a:ext>
              </a:extLst>
            </p:cNvPr>
            <p:cNvSpPr>
              <a:spLocks noChangeShapeType="1"/>
            </p:cNvSpPr>
            <p:nvPr/>
          </p:nvSpPr>
          <p:spPr bwMode="auto">
            <a:xfrm>
              <a:off x="3408" y="2016"/>
              <a:ext cx="72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475" name="Text Box 19">
            <a:extLst>
              <a:ext uri="{FF2B5EF4-FFF2-40B4-BE49-F238E27FC236}">
                <a16:creationId xmlns:a16="http://schemas.microsoft.com/office/drawing/2014/main" id="{D5C2E898-04B6-46F6-BCE3-1AF9B7F08CC5}"/>
              </a:ext>
            </a:extLst>
          </p:cNvPr>
          <p:cNvSpPr txBox="1">
            <a:spLocks noChangeArrowheads="1"/>
          </p:cNvSpPr>
          <p:nvPr/>
        </p:nvSpPr>
        <p:spPr bwMode="auto">
          <a:xfrm>
            <a:off x="67818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t>1</a:t>
            </a:r>
          </a:p>
        </p:txBody>
      </p:sp>
      <p:sp>
        <p:nvSpPr>
          <p:cNvPr id="147476" name="Text Box 20">
            <a:extLst>
              <a:ext uri="{FF2B5EF4-FFF2-40B4-BE49-F238E27FC236}">
                <a16:creationId xmlns:a16="http://schemas.microsoft.com/office/drawing/2014/main" id="{ED616927-AEE4-4D96-8F4B-0581F12AAEC9}"/>
              </a:ext>
            </a:extLst>
          </p:cNvPr>
          <p:cNvSpPr txBox="1">
            <a:spLocks noChangeArrowheads="1"/>
          </p:cNvSpPr>
          <p:nvPr/>
        </p:nvSpPr>
        <p:spPr bwMode="auto">
          <a:xfrm>
            <a:off x="6553200" y="4052888"/>
            <a:ext cx="7620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0</a:t>
            </a:r>
          </a:p>
        </p:txBody>
      </p:sp>
      <p:sp>
        <p:nvSpPr>
          <p:cNvPr id="147477" name="Text Box 21">
            <a:extLst>
              <a:ext uri="{FF2B5EF4-FFF2-40B4-BE49-F238E27FC236}">
                <a16:creationId xmlns:a16="http://schemas.microsoft.com/office/drawing/2014/main" id="{5BF34968-C082-4437-9DF2-40AACF98A8FA}"/>
              </a:ext>
            </a:extLst>
          </p:cNvPr>
          <p:cNvSpPr txBox="1">
            <a:spLocks noChangeArrowheads="1"/>
          </p:cNvSpPr>
          <p:nvPr/>
        </p:nvSpPr>
        <p:spPr bwMode="auto">
          <a:xfrm>
            <a:off x="7391400" y="40386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rPr>
              <a:t>ax</a:t>
            </a:r>
          </a:p>
        </p:txBody>
      </p:sp>
      <p:sp>
        <p:nvSpPr>
          <p:cNvPr id="147478" name="Rectangle 22">
            <a:extLst>
              <a:ext uri="{FF2B5EF4-FFF2-40B4-BE49-F238E27FC236}">
                <a16:creationId xmlns:a16="http://schemas.microsoft.com/office/drawing/2014/main" id="{05B6D3A4-18D8-4648-AB79-63C460412F8F}"/>
              </a:ext>
            </a:extLst>
          </p:cNvPr>
          <p:cNvSpPr>
            <a:spLocks noGrp="1" noChangeArrowheads="1"/>
          </p:cNvSpPr>
          <p:nvPr>
            <p:ph type="body" idx="1"/>
          </p:nvPr>
        </p:nvSpPr>
        <p:spPr>
          <a:xfrm>
            <a:off x="841375" y="5535613"/>
            <a:ext cx="7921625" cy="865187"/>
          </a:xfrm>
          <a:noFill/>
          <a:ln/>
        </p:spPr>
        <p:txBody>
          <a:bodyPr/>
          <a:lstStyle/>
          <a:p>
            <a:pPr>
              <a:lnSpc>
                <a:spcPct val="130000"/>
              </a:lnSpc>
            </a:pPr>
            <a:r>
              <a:rPr lang="zh-CN" altLang="en-US" dirty="0">
                <a:solidFill>
                  <a:srgbClr val="FF0000"/>
                </a:solidFill>
              </a:rPr>
              <a:t>程序执行的关键在于</a:t>
            </a:r>
            <a:r>
              <a:rPr lang="en-US" altLang="zh-CN" dirty="0">
                <a:solidFill>
                  <a:srgbClr val="FF0000"/>
                </a:solidFill>
              </a:rPr>
              <a:t>PC</a:t>
            </a:r>
            <a:r>
              <a:rPr lang="zh-CN" altLang="en-US" dirty="0">
                <a:solidFill>
                  <a:srgbClr val="FF0000"/>
                </a:solidFill>
              </a:rPr>
              <a:t>的设定</a:t>
            </a:r>
            <a:r>
              <a:rPr lang="en-US" altLang="zh-CN" dirty="0">
                <a:solidFill>
                  <a:srgbClr val="FF0000"/>
                </a:solidFill>
              </a:rPr>
              <a:t>!</a:t>
            </a:r>
          </a:p>
        </p:txBody>
      </p:sp>
      <p:sp>
        <p:nvSpPr>
          <p:cNvPr id="147480" name="Text Box 24">
            <a:extLst>
              <a:ext uri="{FF2B5EF4-FFF2-40B4-BE49-F238E27FC236}">
                <a16:creationId xmlns:a16="http://schemas.microsoft.com/office/drawing/2014/main" id="{B2AE880D-7270-4E9D-9D5D-917296F56EE1}"/>
              </a:ext>
            </a:extLst>
          </p:cNvPr>
          <p:cNvSpPr txBox="1">
            <a:spLocks noChangeArrowheads="1"/>
          </p:cNvSpPr>
          <p:nvPr/>
        </p:nvSpPr>
        <p:spPr bwMode="auto">
          <a:xfrm>
            <a:off x="6553200" y="4054475"/>
            <a:ext cx="7620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8869C3-942E-42D8-AC93-10660273247A}"/>
              </a:ext>
            </a:extLst>
          </p:cNvPr>
          <p:cNvSpPr>
            <a:spLocks noGrp="1"/>
          </p:cNvSpPr>
          <p:nvPr>
            <p:ph idx="1"/>
          </p:nvPr>
        </p:nvSpPr>
        <p:spPr/>
        <p:txBody>
          <a:bodyPr/>
          <a:lstStyle/>
          <a:p>
            <a:pPr algn="just">
              <a:buNone/>
            </a:pPr>
            <a:r>
              <a:rPr lang="en-US" altLang="zh-CN" dirty="0"/>
              <a:t>1</a:t>
            </a:r>
            <a:r>
              <a:rPr lang="zh-CN" altLang="en-US" dirty="0"/>
              <a:t>．进程图（</a:t>
            </a:r>
            <a:r>
              <a:rPr lang="en-US" altLang="zh-CN" dirty="0"/>
              <a:t>Process  Graph</a:t>
            </a:r>
            <a:r>
              <a:rPr lang="zh-CN" altLang="en-US" dirty="0"/>
              <a:t>）</a:t>
            </a:r>
          </a:p>
          <a:p>
            <a:pPr lvl="1"/>
            <a:r>
              <a:rPr lang="zh-CN" altLang="en-US" b="0" dirty="0"/>
              <a:t>进程图是用于描述一个进程的家族关系的有向树。</a:t>
            </a:r>
          </a:p>
          <a:p>
            <a:pPr lvl="1"/>
            <a:r>
              <a:rPr lang="zh-CN" altLang="en-US" b="0" dirty="0"/>
              <a:t>子进程可以继承父进程所拥有的资源。</a:t>
            </a:r>
          </a:p>
          <a:p>
            <a:pPr lvl="1"/>
            <a:r>
              <a:rPr lang="zh-CN" altLang="en-US" b="0" dirty="0"/>
              <a:t>当子进程被撤消时，应将其从父进程那里获得的资源归还给父进程。 </a:t>
            </a:r>
          </a:p>
          <a:p>
            <a:pPr lvl="1"/>
            <a:r>
              <a:rPr lang="zh-CN" altLang="en-US" b="0" dirty="0"/>
              <a:t>在撤消父进程时，也必须同时撤消其所有的子进程。 </a:t>
            </a:r>
          </a:p>
          <a:p>
            <a:endParaRPr lang="zh-CN" altLang="en-US" dirty="0"/>
          </a:p>
        </p:txBody>
      </p:sp>
      <p:sp>
        <p:nvSpPr>
          <p:cNvPr id="3" name="标题 2">
            <a:extLst>
              <a:ext uri="{FF2B5EF4-FFF2-40B4-BE49-F238E27FC236}">
                <a16:creationId xmlns:a16="http://schemas.microsoft.com/office/drawing/2014/main" id="{3F75EFBD-8DB3-4C71-9625-7EF60E9CA867}"/>
              </a:ext>
            </a:extLst>
          </p:cNvPr>
          <p:cNvSpPr>
            <a:spLocks noGrp="1"/>
          </p:cNvSpPr>
          <p:nvPr>
            <p:ph type="title"/>
          </p:nvPr>
        </p:nvSpPr>
        <p:spPr/>
        <p:txBody>
          <a:bodyPr/>
          <a:lstStyle/>
          <a:p>
            <a:r>
              <a:rPr lang="en-US" altLang="zh-CN" dirty="0"/>
              <a:t>2.3.2  </a:t>
            </a:r>
            <a:r>
              <a:rPr lang="zh-CN" altLang="en-US" dirty="0"/>
              <a:t>进程的创建与撤消 </a:t>
            </a:r>
          </a:p>
        </p:txBody>
      </p:sp>
      <p:pic>
        <p:nvPicPr>
          <p:cNvPr id="4" name="Picture 4">
            <a:extLst>
              <a:ext uri="{FF2B5EF4-FFF2-40B4-BE49-F238E27FC236}">
                <a16:creationId xmlns:a16="http://schemas.microsoft.com/office/drawing/2014/main" id="{45238342-0336-4FEC-AC4A-8F17F6EF3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864627"/>
            <a:ext cx="73152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65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989745-8A32-45A6-B066-2E2C7BAC1509}"/>
              </a:ext>
            </a:extLst>
          </p:cNvPr>
          <p:cNvSpPr>
            <a:spLocks noGrp="1"/>
          </p:cNvSpPr>
          <p:nvPr>
            <p:ph idx="1"/>
          </p:nvPr>
        </p:nvSpPr>
        <p:spPr/>
        <p:txBody>
          <a:bodyPr/>
          <a:lstStyle/>
          <a:p>
            <a:pPr algn="just"/>
            <a:r>
              <a:rPr lang="zh-CN" altLang="en-US" dirty="0">
                <a:latin typeface="宋体" panose="02010600030101010101" pitchFamily="2" charset="-122"/>
              </a:rPr>
              <a:t>导致一个进程去创建另一个进程的典型事件，可有以下四类：</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）用户登录。</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）作业调度。</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）提供服务。</a:t>
            </a:r>
            <a:endParaRPr lang="en-US" altLang="zh-CN" dirty="0">
              <a:latin typeface="宋体" panose="02010600030101010101" pitchFamily="2" charset="-122"/>
            </a:endParaRPr>
          </a:p>
          <a:p>
            <a:pPr lvl="4" algn="just">
              <a:lnSpc>
                <a:spcPct val="150000"/>
              </a:lnSpc>
              <a:spcBef>
                <a:spcPts val="0"/>
              </a:spcBef>
              <a:buNone/>
            </a:pPr>
            <a:r>
              <a:rPr lang="zh-CN" altLang="en-US" sz="2400" dirty="0">
                <a:latin typeface="宋体" panose="02010600030101010101" pitchFamily="2" charset="-122"/>
              </a:rPr>
              <a:t>例如：</a:t>
            </a:r>
            <a:r>
              <a:rPr lang="en-US" altLang="zh-CN" sz="2400" dirty="0">
                <a:latin typeface="宋体" panose="02010600030101010101" pitchFamily="2" charset="-122"/>
              </a:rPr>
              <a:t>I/O</a:t>
            </a:r>
            <a:r>
              <a:rPr lang="zh-CN" altLang="en-US" sz="2400" dirty="0">
                <a:latin typeface="宋体" panose="02010600030101010101" pitchFamily="2" charset="-122"/>
              </a:rPr>
              <a:t>请求</a:t>
            </a:r>
          </a:p>
          <a:p>
            <a:pPr lvl="1" algn="just">
              <a:lnSpc>
                <a:spcPct val="150000"/>
              </a:lnSpc>
              <a:spcBef>
                <a:spcPts val="0"/>
              </a:spcBef>
              <a:buNone/>
            </a:pPr>
            <a:r>
              <a:rPr lang="zh-CN" altLang="en-US" dirty="0">
                <a:latin typeface="宋体" panose="02010600030101010101" pitchFamily="2" charset="-122"/>
              </a:rPr>
              <a:t>（</a:t>
            </a:r>
            <a:r>
              <a:rPr lang="en-US" altLang="zh-CN" dirty="0">
                <a:latin typeface="宋体" panose="02010600030101010101" pitchFamily="2" charset="-122"/>
              </a:rPr>
              <a:t>4</a:t>
            </a:r>
            <a:r>
              <a:rPr lang="zh-CN" altLang="en-US" dirty="0">
                <a:latin typeface="宋体" panose="02010600030101010101" pitchFamily="2" charset="-122"/>
              </a:rPr>
              <a:t>）应用请求。</a:t>
            </a:r>
            <a:endParaRPr lang="en-US" altLang="zh-CN" dirty="0">
              <a:latin typeface="宋体" panose="02010600030101010101" pitchFamily="2" charset="-122"/>
            </a:endParaRPr>
          </a:p>
          <a:p>
            <a:pPr lvl="3" algn="just">
              <a:lnSpc>
                <a:spcPct val="150000"/>
              </a:lnSpc>
              <a:spcBef>
                <a:spcPts val="0"/>
              </a:spcBef>
              <a:buNone/>
            </a:pPr>
            <a:r>
              <a:rPr lang="en-US" altLang="zh-CN" dirty="0">
                <a:latin typeface="宋体" panose="02010600030101010101" pitchFamily="2" charset="-122"/>
              </a:rPr>
              <a:t> </a:t>
            </a:r>
            <a:r>
              <a:rPr lang="zh-CN" altLang="en-US" sz="2400" dirty="0">
                <a:latin typeface="宋体" panose="02010600030101010101" pitchFamily="2" charset="-122"/>
              </a:rPr>
              <a:t>基于应用进程的需求，由它自己创建一个新进程，以便使新进程以并发运行方式完成特定任务</a:t>
            </a:r>
            <a:r>
              <a:rPr lang="zh-CN" altLang="en-US" sz="2400" dirty="0">
                <a:latin typeface="楷体_GB2312" pitchFamily="49" charset="-122"/>
                <a:ea typeface="楷体_GB2312" pitchFamily="49" charset="-122"/>
              </a:rPr>
              <a:t>。</a:t>
            </a:r>
          </a:p>
          <a:p>
            <a:endParaRPr lang="zh-CN" altLang="en-US" dirty="0"/>
          </a:p>
        </p:txBody>
      </p:sp>
      <p:sp>
        <p:nvSpPr>
          <p:cNvPr id="3" name="标题 2">
            <a:extLst>
              <a:ext uri="{FF2B5EF4-FFF2-40B4-BE49-F238E27FC236}">
                <a16:creationId xmlns:a16="http://schemas.microsoft.com/office/drawing/2014/main" id="{AC367EC0-12E2-4392-B366-D087B34C5601}"/>
              </a:ext>
            </a:extLst>
          </p:cNvPr>
          <p:cNvSpPr>
            <a:spLocks noGrp="1"/>
          </p:cNvSpPr>
          <p:nvPr>
            <p:ph type="title"/>
          </p:nvPr>
        </p:nvSpPr>
        <p:spPr/>
        <p:txBody>
          <a:bodyPr/>
          <a:lstStyle/>
          <a:p>
            <a:r>
              <a:rPr lang="en-US" altLang="zh-CN" dirty="0"/>
              <a:t> </a:t>
            </a:r>
            <a:r>
              <a:rPr lang="zh-CN" altLang="en-US" dirty="0"/>
              <a:t>引起创建进程的事件</a:t>
            </a:r>
          </a:p>
        </p:txBody>
      </p:sp>
    </p:spTree>
    <p:extLst>
      <p:ext uri="{BB962C8B-B14F-4D97-AF65-F5344CB8AC3E}">
        <p14:creationId xmlns:p14="http://schemas.microsoft.com/office/powerpoint/2010/main" val="2958063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3A2B5A-977A-4F4A-8449-80053FF7CADE}"/>
              </a:ext>
            </a:extLst>
          </p:cNvPr>
          <p:cNvSpPr>
            <a:spLocks noGrp="1"/>
          </p:cNvSpPr>
          <p:nvPr>
            <p:ph idx="1"/>
          </p:nvPr>
        </p:nvSpPr>
        <p:spPr/>
        <p:txBody>
          <a:bodyPr/>
          <a:lstStyle/>
          <a:p>
            <a:pPr marL="387350" indent="-387350" algn="just">
              <a:lnSpc>
                <a:spcPct val="90000"/>
              </a:lnSpc>
            </a:pPr>
            <a:r>
              <a:rPr lang="zh-CN" altLang="en-US" sz="3200" dirty="0">
                <a:solidFill>
                  <a:schemeClr val="folHlink"/>
                </a:solidFill>
              </a:rPr>
              <a:t>调用进程创建原语步骤：</a:t>
            </a:r>
          </a:p>
          <a:p>
            <a:pPr marL="1339850" lvl="1" indent="-762000" algn="just">
              <a:lnSpc>
                <a:spcPct val="90000"/>
              </a:lnSpc>
              <a:buNone/>
            </a:pPr>
            <a:r>
              <a:rPr lang="zh-CN" altLang="en-US" dirty="0"/>
              <a:t>（</a:t>
            </a:r>
            <a:r>
              <a:rPr lang="en-US" altLang="zh-CN" dirty="0"/>
              <a:t>1</a:t>
            </a:r>
            <a:r>
              <a:rPr lang="zh-CN" altLang="en-US" dirty="0"/>
              <a:t>）申请空白</a:t>
            </a:r>
            <a:r>
              <a:rPr lang="en-US" altLang="zh-CN" dirty="0"/>
              <a:t>PCB</a:t>
            </a:r>
            <a:r>
              <a:rPr lang="zh-CN" altLang="en-US" dirty="0"/>
              <a:t>。   </a:t>
            </a:r>
          </a:p>
          <a:p>
            <a:pPr marL="1339850" lvl="1" indent="-762000" algn="just">
              <a:lnSpc>
                <a:spcPct val="90000"/>
              </a:lnSpc>
              <a:buNone/>
            </a:pPr>
            <a:r>
              <a:rPr lang="zh-CN" altLang="en-US" dirty="0"/>
              <a:t>（</a:t>
            </a:r>
            <a:r>
              <a:rPr lang="en-US" altLang="zh-CN" dirty="0"/>
              <a:t>2</a:t>
            </a:r>
            <a:r>
              <a:rPr lang="zh-CN" altLang="en-US" dirty="0"/>
              <a:t>）为新进程分配资源。</a:t>
            </a:r>
          </a:p>
          <a:p>
            <a:pPr marL="1339850" lvl="1" indent="-762000" algn="just">
              <a:lnSpc>
                <a:spcPct val="90000"/>
              </a:lnSpc>
              <a:buNone/>
            </a:pPr>
            <a:r>
              <a:rPr lang="zh-CN" altLang="en-US" dirty="0"/>
              <a:t>（</a:t>
            </a:r>
            <a:r>
              <a:rPr lang="en-US" altLang="zh-CN" dirty="0"/>
              <a:t>3</a:t>
            </a:r>
            <a:r>
              <a:rPr lang="zh-CN" altLang="en-US" dirty="0"/>
              <a:t>）初始化进程控制块。</a:t>
            </a:r>
          </a:p>
          <a:p>
            <a:pPr marL="1847850" lvl="2" algn="just">
              <a:buNone/>
            </a:pPr>
            <a:r>
              <a:rPr lang="zh-CN" altLang="en-US" dirty="0"/>
              <a:t>①初始化标识信息。</a:t>
            </a:r>
          </a:p>
          <a:p>
            <a:pPr marL="1847850" lvl="2" algn="just">
              <a:buNone/>
            </a:pPr>
            <a:r>
              <a:rPr lang="zh-CN" altLang="en-US" dirty="0"/>
              <a:t>②初始化处理机状态信息。使程序计数器指向程序的入口地址，使栈指针指向栈顶；</a:t>
            </a:r>
          </a:p>
          <a:p>
            <a:pPr marL="1847850" lvl="2" algn="just">
              <a:buNone/>
            </a:pPr>
            <a:r>
              <a:rPr lang="zh-CN" altLang="en-US" dirty="0"/>
              <a:t>③初始化处理机控制信息：进程的状态、优先级。</a:t>
            </a:r>
          </a:p>
          <a:p>
            <a:pPr marL="1339850" lvl="1" indent="-762000">
              <a:lnSpc>
                <a:spcPct val="90000"/>
              </a:lnSpc>
              <a:buNone/>
            </a:pPr>
            <a:r>
              <a:rPr lang="zh-CN" altLang="en-US" dirty="0"/>
              <a:t> （</a:t>
            </a:r>
            <a:r>
              <a:rPr lang="en-US" altLang="zh-CN" dirty="0"/>
              <a:t>4</a:t>
            </a:r>
            <a:r>
              <a:rPr lang="zh-CN" altLang="en-US" dirty="0"/>
              <a:t>）将新进程插入就绪队列，</a:t>
            </a:r>
            <a:r>
              <a:rPr lang="zh-CN" altLang="en-US" dirty="0">
                <a:solidFill>
                  <a:schemeClr val="folHlink"/>
                </a:solidFill>
              </a:rPr>
              <a:t>启动调度</a:t>
            </a:r>
            <a:r>
              <a:rPr lang="zh-CN" altLang="en-US" dirty="0"/>
              <a:t>。</a:t>
            </a:r>
          </a:p>
          <a:p>
            <a:pPr marL="387350" indent="-387350">
              <a:lnSpc>
                <a:spcPct val="90000"/>
              </a:lnSpc>
            </a:pPr>
            <a:r>
              <a:rPr lang="en-US" altLang="zh-CN" dirty="0"/>
              <a:t>UNIX</a:t>
            </a:r>
            <a:r>
              <a:rPr lang="zh-CN" altLang="en-US" dirty="0"/>
              <a:t>用</a:t>
            </a:r>
            <a:r>
              <a:rPr lang="en-US" altLang="zh-CN" dirty="0"/>
              <a:t>fork()</a:t>
            </a:r>
            <a:r>
              <a:rPr lang="zh-CN" altLang="en-US" dirty="0"/>
              <a:t>函数创建进程</a:t>
            </a:r>
            <a:endParaRPr lang="en-US" altLang="zh-CN" dirty="0"/>
          </a:p>
          <a:p>
            <a:endParaRPr lang="zh-CN" altLang="en-US" dirty="0"/>
          </a:p>
        </p:txBody>
      </p:sp>
      <p:sp>
        <p:nvSpPr>
          <p:cNvPr id="3" name="标题 2">
            <a:extLst>
              <a:ext uri="{FF2B5EF4-FFF2-40B4-BE49-F238E27FC236}">
                <a16:creationId xmlns:a16="http://schemas.microsoft.com/office/drawing/2014/main" id="{0AFF9E56-0408-4886-A61C-FFF589BF02A0}"/>
              </a:ext>
            </a:extLst>
          </p:cNvPr>
          <p:cNvSpPr>
            <a:spLocks noGrp="1"/>
          </p:cNvSpPr>
          <p:nvPr>
            <p:ph type="title"/>
          </p:nvPr>
        </p:nvSpPr>
        <p:spPr/>
        <p:txBody>
          <a:bodyPr/>
          <a:lstStyle/>
          <a:p>
            <a:r>
              <a:rPr lang="zh-CN" altLang="en-US" dirty="0"/>
              <a:t>进程创建</a:t>
            </a:r>
          </a:p>
        </p:txBody>
      </p:sp>
    </p:spTree>
    <p:extLst>
      <p:ext uri="{BB962C8B-B14F-4D97-AF65-F5344CB8AC3E}">
        <p14:creationId xmlns:p14="http://schemas.microsoft.com/office/powerpoint/2010/main" val="279554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6D2EC6-783F-4762-8B0F-2FAA7D591E97}"/>
              </a:ext>
            </a:extLst>
          </p:cNvPr>
          <p:cNvSpPr>
            <a:spLocks noGrp="1"/>
          </p:cNvSpPr>
          <p:nvPr>
            <p:ph idx="1"/>
          </p:nvPr>
        </p:nvSpPr>
        <p:spPr>
          <a:xfrm>
            <a:off x="712178" y="1311565"/>
            <a:ext cx="8077986" cy="5157643"/>
          </a:xfrm>
        </p:spPr>
        <p:txBody>
          <a:bodyPr/>
          <a:lstStyle/>
          <a:p>
            <a:r>
              <a:rPr lang="en-US" altLang="zh-CN" dirty="0"/>
              <a:t>Fork():</a:t>
            </a:r>
            <a:r>
              <a:rPr lang="zh-CN" altLang="en-US" dirty="0"/>
              <a:t>复制父进程全部资源。</a:t>
            </a:r>
          </a:p>
          <a:p>
            <a:r>
              <a:rPr lang="en-US" altLang="zh-CN" dirty="0"/>
              <a:t>Clone():</a:t>
            </a:r>
            <a:r>
              <a:rPr lang="zh-CN" altLang="en-US" dirty="0"/>
              <a:t>有选择的复制父进程的资源。</a:t>
            </a:r>
            <a:r>
              <a:rPr lang="en-US" altLang="zh-CN" dirty="0"/>
              <a:t>(</a:t>
            </a:r>
            <a:r>
              <a:rPr lang="zh-CN" altLang="en-US" dirty="0"/>
              <a:t>带参数</a:t>
            </a:r>
            <a:r>
              <a:rPr lang="en-US" altLang="zh-CN" dirty="0"/>
              <a:t>)</a:t>
            </a:r>
          </a:p>
          <a:p>
            <a:endParaRPr lang="en-US" altLang="zh-CN" dirty="0"/>
          </a:p>
          <a:p>
            <a:endParaRPr lang="en-US" altLang="zh-CN" dirty="0"/>
          </a:p>
          <a:p>
            <a:r>
              <a:rPr lang="en-US" altLang="zh-CN" dirty="0" err="1"/>
              <a:t>Vfork</a:t>
            </a:r>
            <a:r>
              <a:rPr lang="en-US" altLang="zh-CN" dirty="0"/>
              <a:t>()</a:t>
            </a:r>
            <a:r>
              <a:rPr lang="zh-CN" altLang="en-US" dirty="0"/>
              <a:t>：创建一个线程。复制除</a:t>
            </a:r>
            <a:r>
              <a:rPr lang="en-US" altLang="zh-CN" dirty="0" err="1"/>
              <a:t>task_struct</a:t>
            </a:r>
            <a:r>
              <a:rPr lang="zh-CN" altLang="en-US" dirty="0"/>
              <a:t>和系统空间堆栈外的所有资源。</a:t>
            </a:r>
          </a:p>
          <a:p>
            <a:r>
              <a:rPr lang="zh-CN" altLang="en-US" dirty="0"/>
              <a:t>这三个系统调用</a:t>
            </a:r>
            <a:r>
              <a:rPr lang="zh-CN" altLang="en-US" dirty="0">
                <a:solidFill>
                  <a:srgbClr val="FF0000"/>
                </a:solidFill>
              </a:rPr>
              <a:t>都是通过调用</a:t>
            </a:r>
            <a:r>
              <a:rPr lang="en-US" altLang="zh-CN" dirty="0" err="1">
                <a:solidFill>
                  <a:srgbClr val="FF0000"/>
                </a:solidFill>
              </a:rPr>
              <a:t>do_fork</a:t>
            </a:r>
            <a:r>
              <a:rPr lang="en-US" altLang="zh-CN" dirty="0">
                <a:solidFill>
                  <a:srgbClr val="FF0000"/>
                </a:solidFill>
              </a:rPr>
              <a:t>()</a:t>
            </a:r>
            <a:r>
              <a:rPr lang="zh-CN" altLang="en-US" dirty="0">
                <a:solidFill>
                  <a:srgbClr val="FF0000"/>
                </a:solidFill>
              </a:rPr>
              <a:t>实现</a:t>
            </a:r>
            <a:r>
              <a:rPr lang="zh-CN" altLang="en-US" dirty="0"/>
              <a:t>，只是参数不同。</a:t>
            </a:r>
          </a:p>
          <a:p>
            <a:endParaRPr lang="zh-CN" altLang="en-US" dirty="0"/>
          </a:p>
        </p:txBody>
      </p:sp>
      <p:sp>
        <p:nvSpPr>
          <p:cNvPr id="3" name="标题 2">
            <a:extLst>
              <a:ext uri="{FF2B5EF4-FFF2-40B4-BE49-F238E27FC236}">
                <a16:creationId xmlns:a16="http://schemas.microsoft.com/office/drawing/2014/main" id="{28447FAB-EB87-4D50-A485-2499826F9BAB}"/>
              </a:ext>
            </a:extLst>
          </p:cNvPr>
          <p:cNvSpPr>
            <a:spLocks noGrp="1"/>
          </p:cNvSpPr>
          <p:nvPr>
            <p:ph type="title"/>
          </p:nvPr>
        </p:nvSpPr>
        <p:spPr/>
        <p:txBody>
          <a:bodyPr/>
          <a:lstStyle/>
          <a:p>
            <a:r>
              <a:rPr lang="zh-CN" altLang="en-US" dirty="0"/>
              <a:t>进程创建举例</a:t>
            </a:r>
          </a:p>
        </p:txBody>
      </p:sp>
      <p:pic>
        <p:nvPicPr>
          <p:cNvPr id="4" name="Picture 6">
            <a:extLst>
              <a:ext uri="{FF2B5EF4-FFF2-40B4-BE49-F238E27FC236}">
                <a16:creationId xmlns:a16="http://schemas.microsoft.com/office/drawing/2014/main" id="{797A8E33-340C-4F2B-BE9D-674B9F5C5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64" y="2743200"/>
            <a:ext cx="8382000" cy="685800"/>
          </a:xfrm>
          <a:prstGeom prst="rect">
            <a:avLst/>
          </a:prstGeom>
          <a:solidFill>
            <a:schemeClr val="accent2"/>
          </a:solidFill>
          <a:ln>
            <a:noFill/>
          </a:ln>
        </p:spPr>
      </p:pic>
      <p:pic>
        <p:nvPicPr>
          <p:cNvPr id="5" name="图片 4">
            <a:extLst>
              <a:ext uri="{FF2B5EF4-FFF2-40B4-BE49-F238E27FC236}">
                <a16:creationId xmlns:a16="http://schemas.microsoft.com/office/drawing/2014/main" id="{8C59FFD5-B9AB-442E-9B89-78503FFFA90B}"/>
              </a:ext>
            </a:extLst>
          </p:cNvPr>
          <p:cNvPicPr>
            <a:picLocks noChangeAspect="1"/>
          </p:cNvPicPr>
          <p:nvPr/>
        </p:nvPicPr>
        <p:blipFill>
          <a:blip r:embed="rId4"/>
          <a:stretch>
            <a:fillRect/>
          </a:stretch>
        </p:blipFill>
        <p:spPr>
          <a:xfrm>
            <a:off x="353836" y="1888733"/>
            <a:ext cx="8770761" cy="4580475"/>
          </a:xfrm>
          <a:prstGeom prst="rect">
            <a:avLst/>
          </a:prstGeom>
        </p:spPr>
      </p:pic>
      <p:pic>
        <p:nvPicPr>
          <p:cNvPr id="6" name="图片 5">
            <a:extLst>
              <a:ext uri="{FF2B5EF4-FFF2-40B4-BE49-F238E27FC236}">
                <a16:creationId xmlns:a16="http://schemas.microsoft.com/office/drawing/2014/main" id="{174C0CD3-8464-48B8-90C9-62243349467F}"/>
              </a:ext>
            </a:extLst>
          </p:cNvPr>
          <p:cNvPicPr>
            <a:picLocks noChangeAspect="1"/>
          </p:cNvPicPr>
          <p:nvPr/>
        </p:nvPicPr>
        <p:blipFill>
          <a:blip r:embed="rId5"/>
          <a:stretch>
            <a:fillRect/>
          </a:stretch>
        </p:blipFill>
        <p:spPr>
          <a:xfrm>
            <a:off x="2138609" y="1850915"/>
            <a:ext cx="4921110" cy="4921110"/>
          </a:xfrm>
          <a:prstGeom prst="rect">
            <a:avLst/>
          </a:prstGeom>
        </p:spPr>
      </p:pic>
    </p:spTree>
    <p:extLst>
      <p:ext uri="{BB962C8B-B14F-4D97-AF65-F5344CB8AC3E}">
        <p14:creationId xmlns:p14="http://schemas.microsoft.com/office/powerpoint/2010/main" val="279037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nodeType="clickEffect">
                                  <p:stCondLst>
                                    <p:cond delay="0"/>
                                  </p:stCondLst>
                                  <p:childTnLst>
                                    <p:anim calcmode="lin" valueType="num">
                                      <p:cBhvr additive="base">
                                        <p:cTn id="17" dur="500"/>
                                        <p:tgtEl>
                                          <p:spTgt spid="5"/>
                                        </p:tgtEl>
                                        <p:attrNameLst>
                                          <p:attrName>ppt_x</p:attrName>
                                        </p:attrNameLst>
                                      </p:cBhvr>
                                      <p:tavLst>
                                        <p:tav tm="0">
                                          <p:val>
                                            <p:strVal val="ppt_x"/>
                                          </p:val>
                                        </p:tav>
                                        <p:tav tm="100000">
                                          <p:val>
                                            <p:strVal val="ppt_x"/>
                                          </p:val>
                                        </p:tav>
                                      </p:tavLst>
                                    </p:anim>
                                    <p:anim calcmode="lin" valueType="num">
                                      <p:cBhvr additive="base">
                                        <p:cTn id="18" dur="500"/>
                                        <p:tgtEl>
                                          <p:spTgt spid="5"/>
                                        </p:tgtEl>
                                        <p:attrNameLst>
                                          <p:attrName>ppt_y</p:attrName>
                                        </p:attrNameLst>
                                      </p:cBhvr>
                                      <p:tavLst>
                                        <p:tav tm="0">
                                          <p:val>
                                            <p:strVal val="ppt_y"/>
                                          </p:val>
                                        </p:tav>
                                        <p:tav tm="100000">
                                          <p:val>
                                            <p:strVal val="1+ppt_h/2"/>
                                          </p:val>
                                        </p:tav>
                                      </p:tavLst>
                                    </p:anim>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fade">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500"/>
                                        <p:tgtEl>
                                          <p:spTgt spid="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6"/>
                                        </p:tgtEl>
                                        <p:attrNameLst>
                                          <p:attrName>ppt_x</p:attrName>
                                        </p:attrNameLst>
                                      </p:cBhvr>
                                      <p:tavLst>
                                        <p:tav tm="0">
                                          <p:val>
                                            <p:strVal val="ppt_x"/>
                                          </p:val>
                                        </p:tav>
                                        <p:tav tm="100000">
                                          <p:val>
                                            <p:strVal val="ppt_x"/>
                                          </p:val>
                                        </p:tav>
                                      </p:tavLst>
                                    </p:anim>
                                    <p:anim calcmode="lin" valueType="num">
                                      <p:cBhvr additive="base">
                                        <p:cTn id="46" dur="500"/>
                                        <p:tgtEl>
                                          <p:spTgt spid="6"/>
                                        </p:tgtEl>
                                        <p:attrNameLst>
                                          <p:attrName>ppt_y</p:attrName>
                                        </p:attrNameLst>
                                      </p:cBhvr>
                                      <p:tavLst>
                                        <p:tav tm="0">
                                          <p:val>
                                            <p:strVal val="ppt_y"/>
                                          </p:val>
                                        </p:tav>
                                        <p:tav tm="100000">
                                          <p:val>
                                            <p:strVal val="1+ppt_h/2"/>
                                          </p:val>
                                        </p:tav>
                                      </p:tavLst>
                                    </p:anim>
                                    <p:set>
                                      <p:cBhvr>
                                        <p:cTn id="47" dur="1" fill="hold">
                                          <p:stCondLst>
                                            <p:cond delay="4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fade">
                                      <p:cBhvr>
                                        <p:cTn id="5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E2EE097-A3CA-4035-B410-69732C08A4FA}"/>
              </a:ext>
            </a:extLst>
          </p:cNvPr>
          <p:cNvSpPr>
            <a:spLocks noGrp="1"/>
          </p:cNvSpPr>
          <p:nvPr>
            <p:ph type="title"/>
          </p:nvPr>
        </p:nvSpPr>
        <p:spPr/>
        <p:txBody>
          <a:bodyPr/>
          <a:lstStyle/>
          <a:p>
            <a:r>
              <a:rPr lang="en-US" altLang="zh-CN" dirty="0"/>
              <a:t>Linux</a:t>
            </a:r>
            <a:r>
              <a:rPr lang="zh-CN" altLang="en-US" dirty="0"/>
              <a:t>进程空间的获取</a:t>
            </a:r>
          </a:p>
        </p:txBody>
      </p:sp>
      <p:sp>
        <p:nvSpPr>
          <p:cNvPr id="9" name="Rectangle 3">
            <a:extLst>
              <a:ext uri="{FF2B5EF4-FFF2-40B4-BE49-F238E27FC236}">
                <a16:creationId xmlns:a16="http://schemas.microsoft.com/office/drawing/2014/main" id="{CBDAEF98-1DFF-4858-8D56-581714F8F6A0}"/>
              </a:ext>
            </a:extLst>
          </p:cNvPr>
          <p:cNvSpPr txBox="1">
            <a:spLocks noRot="1" noChangeArrowheads="1"/>
          </p:cNvSpPr>
          <p:nvPr/>
        </p:nvSpPr>
        <p:spPr bwMode="auto">
          <a:xfrm>
            <a:off x="301625" y="1358214"/>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dirty="0">
                <a:ln>
                  <a:noFill/>
                </a:ln>
                <a:solidFill>
                  <a:srgbClr val="080808"/>
                </a:solidFill>
                <a:effectLst/>
                <a:uLnTx/>
                <a:uFillTx/>
                <a:latin typeface="Arial"/>
                <a:ea typeface="宋体"/>
                <a:cs typeface="+mn-cs"/>
              </a:rPr>
              <a:t>申请空白</a:t>
            </a:r>
            <a:r>
              <a:rPr kumimoji="0" lang="en-US" altLang="zh-CN" sz="3200" b="1" i="0" u="none" strike="noStrike" kern="0" cap="none" spc="0" normalizeH="0" baseline="0" noProof="0" dirty="0">
                <a:ln>
                  <a:noFill/>
                </a:ln>
                <a:solidFill>
                  <a:srgbClr val="080808"/>
                </a:solidFill>
                <a:effectLst/>
                <a:uLnTx/>
                <a:uFillTx/>
                <a:latin typeface="Arial"/>
                <a:ea typeface="宋体"/>
                <a:cs typeface="+mn-cs"/>
              </a:rPr>
              <a:t>PCB</a:t>
            </a:r>
            <a:r>
              <a:rPr kumimoji="0" lang="zh-CN" altLang="en-US" sz="3200" b="1" i="0" u="none" strike="noStrike" kern="0" cap="none" spc="0" normalizeH="0" baseline="0" noProof="0" dirty="0">
                <a:ln>
                  <a:noFill/>
                </a:ln>
                <a:solidFill>
                  <a:srgbClr val="080808"/>
                </a:solidFill>
                <a:effectLst/>
                <a:uLnTx/>
                <a:uFillTx/>
                <a:latin typeface="Arial"/>
                <a:ea typeface="宋体"/>
                <a:cs typeface="+mn-cs"/>
              </a:rPr>
              <a:t>详细阐述：</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en-US" altLang="zh-CN" sz="3200" b="0" i="0" u="none" strike="noStrike" kern="0" cap="none" spc="0" normalizeH="0" baseline="0" noProof="0" dirty="0" err="1">
                <a:ln>
                  <a:noFill/>
                </a:ln>
                <a:solidFill>
                  <a:srgbClr val="080808"/>
                </a:solidFill>
                <a:effectLst/>
                <a:uLnTx/>
                <a:uFillTx/>
                <a:latin typeface="Arial"/>
                <a:ea typeface="宋体"/>
                <a:cs typeface="+mn-cs"/>
              </a:rPr>
              <a:t>Do_fork</a:t>
            </a:r>
            <a:r>
              <a:rPr kumimoji="0" lang="en-US" altLang="zh-CN" sz="3200" b="0" i="0" u="none" strike="noStrike" kern="0" cap="none" spc="0" normalizeH="0" baseline="0" noProof="0" dirty="0">
                <a:ln>
                  <a:noFill/>
                </a:ln>
                <a:solidFill>
                  <a:srgbClr val="080808"/>
                </a:solidFill>
                <a:effectLst/>
                <a:uLnTx/>
                <a:uFillTx/>
                <a:latin typeface="Arial"/>
                <a:ea typeface="宋体"/>
                <a:cs typeface="+mn-cs"/>
              </a:rPr>
              <a:t>()</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endParaRPr kumimoji="0" lang="en-US" altLang="zh-CN" sz="3200" b="0" i="0" u="none" strike="noStrike" kern="0" cap="none" spc="0" normalizeH="0" baseline="0" noProof="0" dirty="0">
              <a:ln>
                <a:noFill/>
              </a:ln>
              <a:solidFill>
                <a:srgbClr val="080808"/>
              </a:solidFill>
              <a:effectLst/>
              <a:uLnTx/>
              <a:uFillTx/>
              <a:latin typeface="Arial"/>
              <a:ea typeface="宋体"/>
              <a:cs typeface="+mn-cs"/>
            </a:endParaRPr>
          </a:p>
        </p:txBody>
      </p:sp>
      <p:sp>
        <p:nvSpPr>
          <p:cNvPr id="10" name="Rectangle 5">
            <a:extLst>
              <a:ext uri="{FF2B5EF4-FFF2-40B4-BE49-F238E27FC236}">
                <a16:creationId xmlns:a16="http://schemas.microsoft.com/office/drawing/2014/main" id="{9385DA0A-7624-4A8B-B7B2-3DEB80365310}"/>
              </a:ext>
            </a:extLst>
          </p:cNvPr>
          <p:cNvSpPr>
            <a:spLocks noChangeArrowheads="1"/>
          </p:cNvSpPr>
          <p:nvPr/>
        </p:nvSpPr>
        <p:spPr bwMode="auto">
          <a:xfrm>
            <a:off x="1981200" y="2848877"/>
            <a:ext cx="64008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_</a:t>
            </a:r>
            <a:r>
              <a:rPr kumimoji="0" lang="en-US" altLang="zh-CN" sz="3200" b="1" i="0" u="none" strike="noStrike" kern="0" cap="none" spc="0" normalizeH="0" baseline="0" noProof="0" dirty="0" err="1">
                <a:ln>
                  <a:noFill/>
                </a:ln>
                <a:solidFill>
                  <a:srgbClr val="080808"/>
                </a:solidFill>
                <a:effectLst/>
                <a:uLnTx/>
                <a:uFillTx/>
                <a:latin typeface="Arial" panose="020B0604020202020204" pitchFamily="34" charset="0"/>
                <a:ea typeface="宋体" panose="02010600030101010101" pitchFamily="2" charset="-122"/>
              </a:rPr>
              <a:t>get_free_pages</a:t>
            </a:r>
            <a:r>
              <a:rPr kumimoji="0" lang="en-US" altLang="zh-CN"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a:t>
            </a:r>
            <a:r>
              <a:rPr kumimoji="0" lang="zh-CN" altLang="en-US"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申请两个页面，其中控制块占用</a:t>
            </a:r>
            <a:r>
              <a:rPr kumimoji="0" lang="en-US" altLang="zh-CN"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1.5K</a:t>
            </a:r>
            <a:r>
              <a:rPr kumimoji="0" lang="zh-CN" altLang="en-US" sz="3200" b="1" i="0" u="none" strike="noStrike" kern="0" cap="none" spc="0" normalizeH="0" baseline="0" noProof="0" dirty="0">
                <a:ln>
                  <a:noFill/>
                </a:ln>
                <a:solidFill>
                  <a:srgbClr val="080808"/>
                </a:solidFill>
                <a:effectLst/>
                <a:uLnTx/>
                <a:uFillTx/>
                <a:latin typeface="Arial" panose="020B0604020202020204" pitchFamily="34" charset="0"/>
                <a:ea typeface="宋体" panose="02010600030101010101" pitchFamily="2" charset="-122"/>
              </a:rPr>
              <a:t>，其余空间为进程的内核栈空间。</a:t>
            </a:r>
          </a:p>
        </p:txBody>
      </p:sp>
      <p:sp>
        <p:nvSpPr>
          <p:cNvPr id="11" name="AutoShape 7">
            <a:extLst>
              <a:ext uri="{FF2B5EF4-FFF2-40B4-BE49-F238E27FC236}">
                <a16:creationId xmlns:a16="http://schemas.microsoft.com/office/drawing/2014/main" id="{EA3D7BBA-1549-48CB-BC45-D6647731FD45}"/>
              </a:ext>
            </a:extLst>
          </p:cNvPr>
          <p:cNvSpPr>
            <a:spLocks noChangeArrowheads="1"/>
          </p:cNvSpPr>
          <p:nvPr/>
        </p:nvSpPr>
        <p:spPr bwMode="auto">
          <a:xfrm>
            <a:off x="838200" y="3031439"/>
            <a:ext cx="1143000" cy="304800"/>
          </a:xfrm>
          <a:prstGeom prst="rightArrow">
            <a:avLst>
              <a:gd name="adj1" fmla="val 50000"/>
              <a:gd name="adj2" fmla="val 93750"/>
            </a:avLst>
          </a:prstGeom>
          <a:solidFill>
            <a:srgbClr val="FFFF99"/>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endParaRPr>
          </a:p>
        </p:txBody>
      </p:sp>
      <p:sp>
        <p:nvSpPr>
          <p:cNvPr id="12" name="AutoShape 8">
            <a:extLst>
              <a:ext uri="{FF2B5EF4-FFF2-40B4-BE49-F238E27FC236}">
                <a16:creationId xmlns:a16="http://schemas.microsoft.com/office/drawing/2014/main" id="{3C947FB1-05DF-4E7F-853D-CFBCBC977601}"/>
              </a:ext>
            </a:extLst>
          </p:cNvPr>
          <p:cNvSpPr>
            <a:spLocks noChangeArrowheads="1"/>
          </p:cNvSpPr>
          <p:nvPr/>
        </p:nvSpPr>
        <p:spPr bwMode="auto">
          <a:xfrm>
            <a:off x="2667000" y="2117039"/>
            <a:ext cx="838200" cy="304800"/>
          </a:xfrm>
          <a:prstGeom prst="rightArrow">
            <a:avLst>
              <a:gd name="adj1" fmla="val 50000"/>
              <a:gd name="adj2" fmla="val 68750"/>
            </a:avLst>
          </a:prstGeom>
          <a:solidFill>
            <a:srgbClr val="FFFF99"/>
          </a:solidFill>
          <a:ln w="9525">
            <a:solidFill>
              <a:srgbClr val="080808"/>
            </a:solidFill>
            <a:miter lim="800000"/>
            <a:headEnd/>
            <a:tailEnd/>
          </a:ln>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Arial" panose="020B0604020202020204" pitchFamily="34" charset="0"/>
              <a:ea typeface="宋体" panose="02010600030101010101" pitchFamily="2" charset="-122"/>
            </a:endParaRPr>
          </a:p>
        </p:txBody>
      </p:sp>
      <p:pic>
        <p:nvPicPr>
          <p:cNvPr id="13" name="Picture 4" descr="t66">
            <a:extLst>
              <a:ext uri="{FF2B5EF4-FFF2-40B4-BE49-F238E27FC236}">
                <a16:creationId xmlns:a16="http://schemas.microsoft.com/office/drawing/2014/main" id="{369DA427-242F-41FF-AEA9-DDE8A184A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650" y="4022039"/>
            <a:ext cx="31686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a:extLst>
              <a:ext uri="{FF2B5EF4-FFF2-40B4-BE49-F238E27FC236}">
                <a16:creationId xmlns:a16="http://schemas.microsoft.com/office/drawing/2014/main" id="{8F6938FB-D495-4A74-8074-B2CCC8982A55}"/>
              </a:ext>
            </a:extLst>
          </p:cNvPr>
          <p:cNvSpPr/>
          <p:nvPr/>
        </p:nvSpPr>
        <p:spPr>
          <a:xfrm>
            <a:off x="3505200" y="1969909"/>
            <a:ext cx="4488729" cy="584775"/>
          </a:xfrm>
          <a:prstGeom prst="rect">
            <a:avLst/>
          </a:prstGeom>
        </p:spPr>
        <p:txBody>
          <a:bodyPr wrap="none">
            <a:spAutoFit/>
          </a:bodyPr>
          <a:lstStyle/>
          <a:p>
            <a:r>
              <a:rPr lang="en-US" altLang="zh-CN" sz="3200" kern="0" dirty="0">
                <a:solidFill>
                  <a:srgbClr val="080808"/>
                </a:solidFill>
                <a:ea typeface="宋体"/>
              </a:rPr>
              <a:t> </a:t>
            </a:r>
            <a:r>
              <a:rPr lang="en-US" altLang="zh-CN" sz="3200" kern="0" dirty="0" err="1">
                <a:solidFill>
                  <a:srgbClr val="080808"/>
                </a:solidFill>
                <a:ea typeface="宋体"/>
              </a:rPr>
              <a:t>alloc_task_struct</a:t>
            </a:r>
            <a:r>
              <a:rPr lang="en-US" altLang="zh-CN" sz="3200" kern="0" dirty="0">
                <a:solidFill>
                  <a:srgbClr val="080808"/>
                </a:solidFill>
                <a:ea typeface="宋体"/>
              </a:rPr>
              <a:t>(void) </a:t>
            </a:r>
            <a:endParaRPr lang="zh-CN" altLang="en-US" dirty="0"/>
          </a:p>
        </p:txBody>
      </p:sp>
    </p:spTree>
    <p:extLst>
      <p:ext uri="{BB962C8B-B14F-4D97-AF65-F5344CB8AC3E}">
        <p14:creationId xmlns:p14="http://schemas.microsoft.com/office/powerpoint/2010/main" val="588070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p:bldP spid="11" grpId="0" animBg="1"/>
      <p:bldP spid="12" grpId="0" animBg="1"/>
      <p:bldP spid="1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4">
            <a:extLst>
              <a:ext uri="{FF2B5EF4-FFF2-40B4-BE49-F238E27FC236}">
                <a16:creationId xmlns:a16="http://schemas.microsoft.com/office/drawing/2014/main" id="{0972B6D2-C345-403E-ABB2-9FEB482CA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0"/>
            <a:ext cx="8077200" cy="649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 Box 8">
            <a:extLst>
              <a:ext uri="{FF2B5EF4-FFF2-40B4-BE49-F238E27FC236}">
                <a16:creationId xmlns:a16="http://schemas.microsoft.com/office/drawing/2014/main" id="{23239EBE-9372-4540-A171-5C0DBD8ABC40}"/>
              </a:ext>
            </a:extLst>
          </p:cNvPr>
          <p:cNvSpPr txBox="1">
            <a:spLocks noChangeArrowheads="1"/>
          </p:cNvSpPr>
          <p:nvPr/>
        </p:nvSpPr>
        <p:spPr bwMode="auto">
          <a:xfrm>
            <a:off x="3581400" y="1828800"/>
            <a:ext cx="4191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dirty="0">
                <a:solidFill>
                  <a:srgbClr val="FF0000"/>
                </a:solidFill>
              </a:rPr>
              <a:t>子进程从</a:t>
            </a:r>
            <a:r>
              <a:rPr lang="en-US" altLang="zh-CN" sz="1800" b="1" dirty="0">
                <a:solidFill>
                  <a:srgbClr val="FF0000"/>
                </a:solidFill>
              </a:rPr>
              <a:t>fork</a:t>
            </a:r>
            <a:r>
              <a:rPr lang="zh-CN" altLang="en-US" sz="1800" b="1" dirty="0">
                <a:solidFill>
                  <a:srgbClr val="FF0000"/>
                </a:solidFill>
              </a:rPr>
              <a:t>返回时，返回值为</a:t>
            </a:r>
            <a:r>
              <a:rPr lang="en-US" altLang="zh-CN" sz="1800" b="1" dirty="0">
                <a:solidFill>
                  <a:srgbClr val="FF0000"/>
                </a:solidFill>
              </a:rPr>
              <a:t>0</a:t>
            </a:r>
            <a:r>
              <a:rPr lang="zh-CN" altLang="en-US" sz="1800" b="1" dirty="0">
                <a:solidFill>
                  <a:srgbClr val="FF0000"/>
                </a:solidFill>
              </a:rPr>
              <a:t>；</a:t>
            </a:r>
          </a:p>
          <a:p>
            <a:pPr eaLnBrk="1" hangingPunct="1">
              <a:spcBef>
                <a:spcPct val="0"/>
              </a:spcBef>
              <a:buClrTx/>
              <a:buSzTx/>
              <a:buFontTx/>
              <a:buNone/>
            </a:pPr>
            <a:r>
              <a:rPr lang="zh-CN" altLang="en-US" sz="1800" b="1" dirty="0">
                <a:solidFill>
                  <a:srgbClr val="FF0000"/>
                </a:solidFill>
              </a:rPr>
              <a:t>父进程从</a:t>
            </a:r>
            <a:r>
              <a:rPr lang="en-US" altLang="zh-CN" sz="1800" b="1" dirty="0">
                <a:solidFill>
                  <a:srgbClr val="FF0000"/>
                </a:solidFill>
              </a:rPr>
              <a:t>fork()</a:t>
            </a:r>
            <a:r>
              <a:rPr lang="zh-CN" altLang="en-US" sz="1800" b="1" dirty="0">
                <a:solidFill>
                  <a:srgbClr val="FF0000"/>
                </a:solidFill>
              </a:rPr>
              <a:t>返回时，返回值为子进程的</a:t>
            </a:r>
            <a:r>
              <a:rPr lang="en-US" altLang="zh-CN" sz="1800" b="1" dirty="0">
                <a:solidFill>
                  <a:srgbClr val="FF0000"/>
                </a:solidFill>
              </a:rPr>
              <a:t>id</a:t>
            </a:r>
            <a:r>
              <a:rPr lang="zh-CN" altLang="en-US" sz="1800" b="1" dirty="0">
                <a:solidFill>
                  <a:srgbClr val="FF0000"/>
                </a:solidFill>
              </a:rPr>
              <a:t>时，非</a:t>
            </a:r>
            <a:r>
              <a:rPr lang="en-US" altLang="zh-CN" sz="1800" b="1" dirty="0">
                <a:solidFill>
                  <a:srgbClr val="FF0000"/>
                </a:solidFill>
              </a:rPr>
              <a:t>0</a:t>
            </a:r>
            <a:r>
              <a:rPr lang="zh-CN" altLang="en-US" sz="1800" b="1" dirty="0">
                <a:solidFill>
                  <a:srgbClr val="FF0000"/>
                </a:solidFill>
              </a:rPr>
              <a:t>。</a:t>
            </a:r>
            <a:endParaRPr lang="zh-CN" altLang="en-US" sz="1800" dirty="0">
              <a:solidFill>
                <a:srgbClr val="FF0000"/>
              </a:solidFill>
            </a:endParaRPr>
          </a:p>
        </p:txBody>
      </p:sp>
      <p:sp>
        <p:nvSpPr>
          <p:cNvPr id="82948" name="Text Box 9">
            <a:extLst>
              <a:ext uri="{FF2B5EF4-FFF2-40B4-BE49-F238E27FC236}">
                <a16:creationId xmlns:a16="http://schemas.microsoft.com/office/drawing/2014/main" id="{4BA0BE8D-146E-4376-ADF4-A4668391EB64}"/>
              </a:ext>
            </a:extLst>
          </p:cNvPr>
          <p:cNvSpPr txBox="1">
            <a:spLocks noChangeArrowheads="1"/>
          </p:cNvSpPr>
          <p:nvPr/>
        </p:nvSpPr>
        <p:spPr bwMode="auto">
          <a:xfrm>
            <a:off x="4419600" y="51054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82949" name="Text Box 10">
            <a:extLst>
              <a:ext uri="{FF2B5EF4-FFF2-40B4-BE49-F238E27FC236}">
                <a16:creationId xmlns:a16="http://schemas.microsoft.com/office/drawing/2014/main" id="{FBD9545B-F05E-4292-93DB-45D4BE2A5DC3}"/>
              </a:ext>
            </a:extLst>
          </p:cNvPr>
          <p:cNvSpPr txBox="1">
            <a:spLocks noChangeArrowheads="1"/>
          </p:cNvSpPr>
          <p:nvPr/>
        </p:nvSpPr>
        <p:spPr bwMode="auto">
          <a:xfrm>
            <a:off x="4648200" y="5029200"/>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FF0000"/>
                </a:solidFill>
              </a:rPr>
              <a:t>等待子进程结束。</a:t>
            </a:r>
          </a:p>
        </p:txBody>
      </p:sp>
      <p:sp>
        <p:nvSpPr>
          <p:cNvPr id="82950" name="AutoShape 12">
            <a:extLst>
              <a:ext uri="{FF2B5EF4-FFF2-40B4-BE49-F238E27FC236}">
                <a16:creationId xmlns:a16="http://schemas.microsoft.com/office/drawing/2014/main" id="{E608DE12-180E-4767-BE51-BEF8C3F307A0}"/>
              </a:ext>
            </a:extLst>
          </p:cNvPr>
          <p:cNvSpPr>
            <a:spLocks noChangeArrowheads="1"/>
          </p:cNvSpPr>
          <p:nvPr/>
        </p:nvSpPr>
        <p:spPr bwMode="auto">
          <a:xfrm>
            <a:off x="4876800" y="3810000"/>
            <a:ext cx="2971800" cy="762000"/>
          </a:xfrm>
          <a:prstGeom prst="wedgeRoundRectCallout">
            <a:avLst>
              <a:gd name="adj1" fmla="val -54273"/>
              <a:gd name="adj2" fmla="val -115000"/>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FF0000"/>
                </a:solidFill>
              </a:rPr>
              <a:t>通过系统调用使子进程执行某段可执行程序。</a:t>
            </a:r>
          </a:p>
          <a:p>
            <a:pPr algn="ctr" eaLnBrk="1" hangingPunct="1">
              <a:spcBef>
                <a:spcPct val="0"/>
              </a:spcBef>
              <a:buClrTx/>
              <a:buSzTx/>
              <a:buFontTx/>
              <a:buNone/>
            </a:pP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E90B6B-79B6-43CE-98D7-F1BC0371EDD3}"/>
              </a:ext>
            </a:extLst>
          </p:cNvPr>
          <p:cNvSpPr>
            <a:spLocks noGrp="1"/>
          </p:cNvSpPr>
          <p:nvPr>
            <p:ph idx="1"/>
          </p:nvPr>
        </p:nvSpPr>
        <p:spPr/>
        <p:txBody>
          <a:bodyPr/>
          <a:lstStyle/>
          <a:p>
            <a:pPr marL="387350" indent="-387350" algn="just"/>
            <a:r>
              <a:rPr lang="zh-CN" altLang="en-US" dirty="0">
                <a:solidFill>
                  <a:schemeClr val="folHlink"/>
                </a:solidFill>
              </a:rPr>
              <a:t>引起进程终止的事件   </a:t>
            </a:r>
          </a:p>
          <a:p>
            <a:pPr marL="1041400" lvl="1" indent="-463550" algn="just">
              <a:buNone/>
            </a:pPr>
            <a:r>
              <a:rPr lang="en-US" altLang="zh-CN" dirty="0">
                <a:solidFill>
                  <a:schemeClr val="folHlink"/>
                </a:solidFill>
              </a:rPr>
              <a:t>1</a:t>
            </a:r>
            <a:r>
              <a:rPr lang="zh-CN" altLang="en-US" dirty="0">
                <a:solidFill>
                  <a:schemeClr val="folHlink"/>
                </a:solidFill>
              </a:rPr>
              <a:t>）正常结束。</a:t>
            </a:r>
          </a:p>
          <a:p>
            <a:pPr marL="1041400" lvl="1" indent="-463550" algn="just">
              <a:buNone/>
            </a:pPr>
            <a:r>
              <a:rPr lang="en-US" altLang="zh-CN" dirty="0">
                <a:solidFill>
                  <a:schemeClr val="folHlink"/>
                </a:solidFill>
              </a:rPr>
              <a:t>2</a:t>
            </a:r>
            <a:r>
              <a:rPr lang="zh-CN" altLang="en-US" dirty="0">
                <a:solidFill>
                  <a:schemeClr val="folHlink"/>
                </a:solidFill>
              </a:rPr>
              <a:t>）异常结束：</a:t>
            </a:r>
          </a:p>
          <a:p>
            <a:pPr marL="2041525" lvl="2" algn="just">
              <a:buNone/>
            </a:pPr>
            <a:r>
              <a:rPr lang="zh-CN" altLang="en-US" sz="2000" dirty="0">
                <a:latin typeface="楷体_GB2312" pitchFamily="49" charset="-122"/>
                <a:ea typeface="楷体_GB2312" pitchFamily="49" charset="-122"/>
              </a:rPr>
              <a:t>①越界错误。</a:t>
            </a:r>
          </a:p>
          <a:p>
            <a:pPr marL="2041525" lvl="2" algn="just">
              <a:buNone/>
            </a:pPr>
            <a:r>
              <a:rPr lang="zh-CN" altLang="en-US" sz="2000" dirty="0">
                <a:latin typeface="楷体_GB2312" pitchFamily="49" charset="-122"/>
                <a:ea typeface="楷体_GB2312" pitchFamily="49" charset="-122"/>
              </a:rPr>
              <a:t>②保护错。</a:t>
            </a:r>
          </a:p>
          <a:p>
            <a:pPr marL="2041525" lvl="2" algn="just">
              <a:buNone/>
            </a:pPr>
            <a:r>
              <a:rPr lang="zh-CN" altLang="en-US" sz="2000" dirty="0">
                <a:latin typeface="楷体_GB2312" pitchFamily="49" charset="-122"/>
                <a:ea typeface="楷体_GB2312" pitchFamily="49" charset="-122"/>
              </a:rPr>
              <a:t>③非法指令。</a:t>
            </a:r>
          </a:p>
          <a:p>
            <a:pPr marL="2041525" lvl="2" algn="just">
              <a:buNone/>
            </a:pPr>
            <a:r>
              <a:rPr lang="zh-CN" altLang="en-US" sz="2000" dirty="0">
                <a:latin typeface="楷体_GB2312" pitchFamily="49" charset="-122"/>
                <a:ea typeface="楷体_GB2312" pitchFamily="49" charset="-122"/>
              </a:rPr>
              <a:t>④特权指令错。</a:t>
            </a:r>
          </a:p>
          <a:p>
            <a:pPr marL="2041525" lvl="2" algn="just">
              <a:buNone/>
            </a:pPr>
            <a:r>
              <a:rPr lang="zh-CN" altLang="en-US" sz="2000" dirty="0">
                <a:latin typeface="楷体_GB2312" pitchFamily="49" charset="-122"/>
                <a:ea typeface="楷体_GB2312" pitchFamily="49" charset="-122"/>
              </a:rPr>
              <a:t>⑤运行超时。</a:t>
            </a:r>
          </a:p>
          <a:p>
            <a:pPr marL="2041525" lvl="2" algn="just">
              <a:buNone/>
            </a:pPr>
            <a:r>
              <a:rPr lang="zh-CN" altLang="en-US" sz="2000" dirty="0">
                <a:latin typeface="楷体_GB2312" pitchFamily="49" charset="-122"/>
                <a:ea typeface="楷体_GB2312" pitchFamily="49" charset="-122"/>
              </a:rPr>
              <a:t>⑥等待超时。</a:t>
            </a:r>
          </a:p>
          <a:p>
            <a:pPr marL="2041525" lvl="2" algn="just">
              <a:buNone/>
            </a:pPr>
            <a:r>
              <a:rPr lang="zh-CN" altLang="en-US" sz="2000" dirty="0">
                <a:latin typeface="楷体_GB2312" pitchFamily="49" charset="-122"/>
                <a:ea typeface="楷体_GB2312" pitchFamily="49" charset="-122"/>
              </a:rPr>
              <a:t>⑦算术运算错、被</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除：</a:t>
            </a:r>
          </a:p>
          <a:p>
            <a:pPr marL="2041525" lvl="2" algn="just">
              <a:buNone/>
            </a:pPr>
            <a:r>
              <a:rPr lang="zh-CN" altLang="en-US" sz="2000" dirty="0">
                <a:latin typeface="楷体_GB2312" pitchFamily="49" charset="-122"/>
                <a:ea typeface="楷体_GB2312" pitchFamily="49" charset="-122"/>
              </a:rPr>
              <a:t>⑧</a:t>
            </a:r>
            <a:r>
              <a:rPr lang="en-US" altLang="zh-CN" sz="2000" dirty="0">
                <a:latin typeface="楷体_GB2312" pitchFamily="49" charset="-122"/>
                <a:ea typeface="楷体_GB2312" pitchFamily="49" charset="-122"/>
              </a:rPr>
              <a:t>I/O</a:t>
            </a:r>
            <a:r>
              <a:rPr lang="zh-CN" altLang="en-US" sz="2000" dirty="0">
                <a:latin typeface="楷体_GB2312" pitchFamily="49" charset="-122"/>
                <a:ea typeface="楷体_GB2312" pitchFamily="49" charset="-122"/>
              </a:rPr>
              <a:t>故障。</a:t>
            </a:r>
          </a:p>
          <a:p>
            <a:endParaRPr lang="zh-CN" altLang="en-US" dirty="0"/>
          </a:p>
        </p:txBody>
      </p:sp>
      <p:sp>
        <p:nvSpPr>
          <p:cNvPr id="3" name="标题 2">
            <a:extLst>
              <a:ext uri="{FF2B5EF4-FFF2-40B4-BE49-F238E27FC236}">
                <a16:creationId xmlns:a16="http://schemas.microsoft.com/office/drawing/2014/main" id="{090EDDBA-95FE-4072-B092-C7916DA7D82F}"/>
              </a:ext>
            </a:extLst>
          </p:cNvPr>
          <p:cNvSpPr>
            <a:spLocks noGrp="1"/>
          </p:cNvSpPr>
          <p:nvPr>
            <p:ph type="title"/>
          </p:nvPr>
        </p:nvSpPr>
        <p:spPr/>
        <p:txBody>
          <a:bodyPr/>
          <a:lstStyle/>
          <a:p>
            <a:r>
              <a:rPr lang="zh-CN" altLang="en-US" dirty="0"/>
              <a:t>进程的终止</a:t>
            </a:r>
          </a:p>
        </p:txBody>
      </p:sp>
    </p:spTree>
    <p:extLst>
      <p:ext uri="{BB962C8B-B14F-4D97-AF65-F5344CB8AC3E}">
        <p14:creationId xmlns:p14="http://schemas.microsoft.com/office/powerpoint/2010/main" val="3696228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1E4645-6F47-43CA-9B79-7C1D55E3E8FE}"/>
              </a:ext>
            </a:extLst>
          </p:cNvPr>
          <p:cNvSpPr>
            <a:spLocks noGrp="1"/>
          </p:cNvSpPr>
          <p:nvPr>
            <p:ph idx="1"/>
          </p:nvPr>
        </p:nvSpPr>
        <p:spPr/>
        <p:txBody>
          <a:bodyPr/>
          <a:lstStyle/>
          <a:p>
            <a:pPr marL="0" indent="0" algn="just">
              <a:buNone/>
            </a:pPr>
            <a:r>
              <a:rPr lang="en-US" altLang="zh-CN" dirty="0">
                <a:solidFill>
                  <a:schemeClr val="folHlink"/>
                </a:solidFill>
              </a:rPr>
              <a:t>3</a:t>
            </a:r>
            <a:r>
              <a:rPr lang="zh-CN" altLang="en-US" dirty="0">
                <a:solidFill>
                  <a:schemeClr val="folHlink"/>
                </a:solidFill>
              </a:rPr>
              <a:t>）外界干预</a:t>
            </a:r>
            <a:r>
              <a:rPr lang="zh-CN" altLang="en-US" dirty="0">
                <a:solidFill>
                  <a:srgbClr val="0000CC"/>
                </a:solidFill>
              </a:rPr>
              <a:t>  </a:t>
            </a:r>
            <a:r>
              <a:rPr lang="zh-CN" altLang="en-US" dirty="0"/>
              <a:t>外界干预并非指在本进程运行中出现了异常事件，而是指</a:t>
            </a:r>
            <a:r>
              <a:rPr lang="zh-CN" altLang="en-US" dirty="0">
                <a:solidFill>
                  <a:srgbClr val="FF0000"/>
                </a:solidFill>
              </a:rPr>
              <a:t>进程应外界的请求而终止运行</a:t>
            </a:r>
            <a:r>
              <a:rPr lang="zh-CN" altLang="en-US" dirty="0"/>
              <a:t>。</a:t>
            </a:r>
          </a:p>
          <a:p>
            <a:pPr marL="863600" lvl="1" indent="-390525" algn="just">
              <a:buClrTx/>
              <a:buNone/>
            </a:pPr>
            <a:r>
              <a:rPr lang="zh-CN" altLang="en-US" dirty="0">
                <a:latin typeface="楷体_GB2312" pitchFamily="49" charset="-122"/>
                <a:ea typeface="楷体_GB2312" pitchFamily="49" charset="-122"/>
              </a:rPr>
              <a:t>①操作员或操作系统干预。</a:t>
            </a:r>
          </a:p>
          <a:p>
            <a:pPr marL="863600" lvl="1" indent="-390525" algn="just">
              <a:buClrTx/>
              <a:buNone/>
            </a:pPr>
            <a:r>
              <a:rPr lang="zh-CN" altLang="en-US" dirty="0">
                <a:latin typeface="楷体_GB2312" pitchFamily="49" charset="-122"/>
                <a:ea typeface="楷体_GB2312" pitchFamily="49" charset="-122"/>
              </a:rPr>
              <a:t>  由于某种原因，例如，发生了死锁，由操作员或操作系统终止该进程；</a:t>
            </a:r>
          </a:p>
          <a:p>
            <a:pPr marL="863600" lvl="1" indent="-390525" algn="just">
              <a:buClrTx/>
              <a:buNone/>
            </a:pPr>
            <a:r>
              <a:rPr lang="zh-CN" altLang="en-US" dirty="0">
                <a:latin typeface="楷体_GB2312" pitchFamily="49" charset="-122"/>
                <a:ea typeface="楷体_GB2312" pitchFamily="49" charset="-122"/>
              </a:rPr>
              <a:t>②父进程请求终止该进程；</a:t>
            </a:r>
          </a:p>
          <a:p>
            <a:pPr marL="863600" lvl="1" indent="-390525" algn="just">
              <a:buNone/>
            </a:pPr>
            <a:r>
              <a:rPr lang="zh-CN" altLang="en-US" dirty="0">
                <a:latin typeface="楷体_GB2312" pitchFamily="49" charset="-122"/>
                <a:ea typeface="楷体_GB2312" pitchFamily="49" charset="-122"/>
              </a:rPr>
              <a:t>③</a:t>
            </a:r>
            <a:r>
              <a:rPr lang="zh-CN" altLang="en-US" dirty="0">
                <a:solidFill>
                  <a:srgbClr val="FF0000"/>
                </a:solidFill>
                <a:latin typeface="楷体_GB2312" pitchFamily="49" charset="-122"/>
                <a:ea typeface="楷体_GB2312" pitchFamily="49" charset="-122"/>
              </a:rPr>
              <a:t>当父进程终止时，</a:t>
            </a:r>
            <a:r>
              <a:rPr lang="en-US" altLang="zh-CN" dirty="0">
                <a:solidFill>
                  <a:srgbClr val="FF0000"/>
                </a:solidFill>
                <a:latin typeface="楷体_GB2312" pitchFamily="49" charset="-122"/>
                <a:ea typeface="楷体_GB2312" pitchFamily="49" charset="-122"/>
              </a:rPr>
              <a:t>OS</a:t>
            </a:r>
            <a:r>
              <a:rPr lang="zh-CN" altLang="en-US" dirty="0">
                <a:solidFill>
                  <a:srgbClr val="FF0000"/>
                </a:solidFill>
                <a:latin typeface="楷体_GB2312" pitchFamily="49" charset="-122"/>
                <a:ea typeface="楷体_GB2312" pitchFamily="49" charset="-122"/>
              </a:rPr>
              <a:t>也将他的所有子孙进程终止。</a:t>
            </a:r>
          </a:p>
          <a:p>
            <a:endParaRPr lang="zh-CN" altLang="en-US" dirty="0"/>
          </a:p>
        </p:txBody>
      </p:sp>
      <p:sp>
        <p:nvSpPr>
          <p:cNvPr id="3" name="标题 2">
            <a:extLst>
              <a:ext uri="{FF2B5EF4-FFF2-40B4-BE49-F238E27FC236}">
                <a16:creationId xmlns:a16="http://schemas.microsoft.com/office/drawing/2014/main" id="{757C039F-D21C-43CF-9FC0-0F21AD10C710}"/>
              </a:ext>
            </a:extLst>
          </p:cNvPr>
          <p:cNvSpPr>
            <a:spLocks noGrp="1"/>
          </p:cNvSpPr>
          <p:nvPr>
            <p:ph type="title"/>
          </p:nvPr>
        </p:nvSpPr>
        <p:spPr/>
        <p:txBody>
          <a:bodyPr/>
          <a:lstStyle/>
          <a:p>
            <a:r>
              <a:rPr lang="zh-CN" altLang="en-US" dirty="0"/>
              <a:t>进程的终止</a:t>
            </a:r>
          </a:p>
        </p:txBody>
      </p:sp>
    </p:spTree>
    <p:extLst>
      <p:ext uri="{BB962C8B-B14F-4D97-AF65-F5344CB8AC3E}">
        <p14:creationId xmlns:p14="http://schemas.microsoft.com/office/powerpoint/2010/main" val="2296521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4CC5F9-5DF4-4533-9421-03ABE37082F9}"/>
              </a:ext>
            </a:extLst>
          </p:cNvPr>
          <p:cNvSpPr>
            <a:spLocks noGrp="1"/>
          </p:cNvSpPr>
          <p:nvPr>
            <p:ph idx="1"/>
          </p:nvPr>
        </p:nvSpPr>
        <p:spPr/>
        <p:txBody>
          <a:bodyPr/>
          <a:lstStyle/>
          <a:p>
            <a:pPr algn="just">
              <a:lnSpc>
                <a:spcPct val="90000"/>
              </a:lnSpc>
              <a:buNone/>
            </a:pPr>
            <a:r>
              <a:rPr lang="zh-CN" altLang="en-US" dirty="0"/>
              <a:t>（</a:t>
            </a:r>
            <a:r>
              <a:rPr lang="en-US" altLang="zh-CN" dirty="0"/>
              <a:t>1</a:t>
            </a:r>
            <a:r>
              <a:rPr lang="zh-CN" altLang="en-US" dirty="0"/>
              <a:t>）根据被终止进程的</a:t>
            </a:r>
            <a:r>
              <a:rPr lang="en-US" altLang="zh-CN" dirty="0"/>
              <a:t>PID</a:t>
            </a:r>
            <a:r>
              <a:rPr lang="zh-CN" altLang="en-US" dirty="0"/>
              <a:t>找到它的</a:t>
            </a:r>
            <a:r>
              <a:rPr lang="en-US" altLang="zh-CN" dirty="0"/>
              <a:t>PCB</a:t>
            </a:r>
            <a:r>
              <a:rPr lang="zh-CN" altLang="en-US" dirty="0"/>
              <a:t>，从中读出该进程的状态。</a:t>
            </a:r>
          </a:p>
          <a:p>
            <a:pPr algn="just">
              <a:lnSpc>
                <a:spcPct val="90000"/>
              </a:lnSpc>
              <a:buNone/>
            </a:pPr>
            <a:r>
              <a:rPr lang="zh-CN" altLang="en-US" dirty="0"/>
              <a:t>（</a:t>
            </a:r>
            <a:r>
              <a:rPr lang="en-US" altLang="zh-CN" dirty="0"/>
              <a:t>2</a:t>
            </a:r>
            <a:r>
              <a:rPr lang="zh-CN" altLang="en-US" dirty="0"/>
              <a:t>）若被终止进程正处于执行状态，应立即终止该进程的执行，</a:t>
            </a:r>
            <a:r>
              <a:rPr lang="zh-CN" altLang="en-US" dirty="0">
                <a:solidFill>
                  <a:schemeClr val="folHlink"/>
                </a:solidFill>
              </a:rPr>
              <a:t>重新进行调度</a:t>
            </a:r>
            <a:r>
              <a:rPr lang="zh-CN" altLang="en-US" dirty="0"/>
              <a:t>。</a:t>
            </a:r>
          </a:p>
          <a:p>
            <a:pPr algn="just">
              <a:lnSpc>
                <a:spcPct val="90000"/>
              </a:lnSpc>
              <a:buNone/>
            </a:pPr>
            <a:r>
              <a:rPr lang="zh-CN" altLang="en-US" dirty="0"/>
              <a:t>（</a:t>
            </a:r>
            <a:r>
              <a:rPr lang="en-US" altLang="zh-CN" dirty="0"/>
              <a:t>3</a:t>
            </a:r>
            <a:r>
              <a:rPr lang="zh-CN" altLang="en-US" dirty="0"/>
              <a:t>）若该进程还有子孙进程，立即</a:t>
            </a:r>
            <a:r>
              <a:rPr lang="zh-CN" altLang="en-US" dirty="0">
                <a:solidFill>
                  <a:srgbClr val="FF0000"/>
                </a:solidFill>
              </a:rPr>
              <a:t>将其所有子孙进程终止</a:t>
            </a:r>
            <a:r>
              <a:rPr lang="zh-CN" altLang="en-US" dirty="0"/>
              <a:t>。</a:t>
            </a:r>
          </a:p>
          <a:p>
            <a:pPr algn="just">
              <a:lnSpc>
                <a:spcPct val="90000"/>
              </a:lnSpc>
              <a:buNone/>
            </a:pPr>
            <a:r>
              <a:rPr lang="zh-CN" altLang="en-US" dirty="0"/>
              <a:t>（</a:t>
            </a:r>
            <a:r>
              <a:rPr lang="en-US" altLang="zh-CN" dirty="0"/>
              <a:t>4</a:t>
            </a:r>
            <a:r>
              <a:rPr lang="zh-CN" altLang="en-US" dirty="0"/>
              <a:t>）将被终止进程所拥有的全部资源，</a:t>
            </a:r>
            <a:r>
              <a:rPr lang="zh-CN" altLang="en-US" dirty="0">
                <a:solidFill>
                  <a:schemeClr val="folHlink"/>
                </a:solidFill>
              </a:rPr>
              <a:t>归还给其父进程，或者归还给系统</a:t>
            </a:r>
            <a:r>
              <a:rPr lang="zh-CN" altLang="en-US" dirty="0"/>
              <a:t>。</a:t>
            </a:r>
          </a:p>
          <a:p>
            <a:pPr>
              <a:lnSpc>
                <a:spcPct val="90000"/>
              </a:lnSpc>
              <a:buNone/>
            </a:pPr>
            <a:r>
              <a:rPr lang="zh-CN" altLang="en-US" dirty="0"/>
              <a:t>（</a:t>
            </a:r>
            <a:r>
              <a:rPr lang="en-US" altLang="zh-CN" dirty="0"/>
              <a:t>5</a:t>
            </a:r>
            <a:r>
              <a:rPr lang="zh-CN" altLang="en-US" dirty="0"/>
              <a:t>）将被终止进程的</a:t>
            </a:r>
            <a:r>
              <a:rPr lang="en-US" altLang="zh-CN" dirty="0"/>
              <a:t>PCB</a:t>
            </a:r>
            <a:r>
              <a:rPr lang="zh-CN" altLang="en-US" dirty="0"/>
              <a:t>从所在队列中移出。 </a:t>
            </a:r>
          </a:p>
          <a:p>
            <a:endParaRPr lang="zh-CN" altLang="en-US" dirty="0"/>
          </a:p>
        </p:txBody>
      </p:sp>
      <p:sp>
        <p:nvSpPr>
          <p:cNvPr id="3" name="标题 2">
            <a:extLst>
              <a:ext uri="{FF2B5EF4-FFF2-40B4-BE49-F238E27FC236}">
                <a16:creationId xmlns:a16="http://schemas.microsoft.com/office/drawing/2014/main" id="{3667A28D-E53B-4586-BFA8-CCCCF93DCFB2}"/>
              </a:ext>
            </a:extLst>
          </p:cNvPr>
          <p:cNvSpPr>
            <a:spLocks noGrp="1"/>
          </p:cNvSpPr>
          <p:nvPr>
            <p:ph type="title"/>
          </p:nvPr>
        </p:nvSpPr>
        <p:spPr/>
        <p:txBody>
          <a:bodyPr/>
          <a:lstStyle/>
          <a:p>
            <a:r>
              <a:rPr lang="zh-CN" altLang="en-US" dirty="0"/>
              <a:t>进程的终止过程</a:t>
            </a:r>
          </a:p>
        </p:txBody>
      </p:sp>
      <p:sp>
        <p:nvSpPr>
          <p:cNvPr id="4" name="AutoShape 5">
            <a:extLst>
              <a:ext uri="{FF2B5EF4-FFF2-40B4-BE49-F238E27FC236}">
                <a16:creationId xmlns:a16="http://schemas.microsoft.com/office/drawing/2014/main" id="{AC87E9CB-90D0-4926-88F4-92C017FD22AD}"/>
              </a:ext>
            </a:extLst>
          </p:cNvPr>
          <p:cNvSpPr>
            <a:spLocks noChangeArrowheads="1"/>
          </p:cNvSpPr>
          <p:nvPr/>
        </p:nvSpPr>
        <p:spPr bwMode="auto">
          <a:xfrm>
            <a:off x="600075" y="5486400"/>
            <a:ext cx="7924800" cy="1295400"/>
          </a:xfrm>
          <a:prstGeom prst="horizontalScroll">
            <a:avLst>
              <a:gd name="adj" fmla="val 12500"/>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FF0000"/>
            </a:solidFill>
            <a:prstDash val="solid"/>
            <a:headEnd/>
            <a:tailEnd/>
          </a:ln>
          <a:effectLst>
            <a:outerShdw blurRad="40000" dist="20000" dir="5400000" rotWithShape="0">
              <a:srgbClr val="000000">
                <a:alpha val="38000"/>
              </a:srgbClr>
            </a:outerShdw>
          </a:effectLst>
        </p:spPr>
        <p:txBody>
          <a:bodyPr wrap="none" anchor="ctr"/>
          <a:lstStyle/>
          <a:p>
            <a:pPr eaLnBrk="1" fontAlgn="auto" hangingPunct="1">
              <a:spcBef>
                <a:spcPts val="0"/>
              </a:spcBef>
              <a:spcAft>
                <a:spcPts val="0"/>
              </a:spcAft>
              <a:defRPr/>
            </a:pPr>
            <a:r>
              <a:rPr kumimoji="1" lang="zh-CN" altLang="en-US" sz="2400" b="1" kern="0" dirty="0">
                <a:solidFill>
                  <a:srgbClr val="000000"/>
                </a:solidFill>
                <a:latin typeface="Tahoma"/>
                <a:ea typeface="宋体"/>
              </a:rPr>
              <a:t>进程不能自生自灭，由其父进程创建，由其父进程或祖先</a:t>
            </a:r>
          </a:p>
          <a:p>
            <a:pPr eaLnBrk="1" fontAlgn="auto" hangingPunct="1">
              <a:spcBef>
                <a:spcPts val="0"/>
              </a:spcBef>
              <a:spcAft>
                <a:spcPts val="0"/>
              </a:spcAft>
              <a:defRPr/>
            </a:pPr>
            <a:r>
              <a:rPr kumimoji="1" lang="zh-CN" altLang="en-US" sz="2400" b="1" kern="0" dirty="0">
                <a:solidFill>
                  <a:srgbClr val="000000"/>
                </a:solidFill>
                <a:latin typeface="Tahoma"/>
                <a:ea typeface="宋体"/>
              </a:rPr>
              <a:t>进程撤消。</a:t>
            </a:r>
          </a:p>
        </p:txBody>
      </p:sp>
    </p:spTree>
    <p:extLst>
      <p:ext uri="{BB962C8B-B14F-4D97-AF65-F5344CB8AC3E}">
        <p14:creationId xmlns:p14="http://schemas.microsoft.com/office/powerpoint/2010/main" val="2954922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DA30A3-CA81-4255-AFE0-A7204CE49C0E}"/>
              </a:ext>
            </a:extLst>
          </p:cNvPr>
          <p:cNvSpPr>
            <a:spLocks noGrp="1"/>
          </p:cNvSpPr>
          <p:nvPr>
            <p:ph type="title"/>
          </p:nvPr>
        </p:nvSpPr>
        <p:spPr/>
        <p:txBody>
          <a:bodyPr/>
          <a:lstStyle/>
          <a:p>
            <a:r>
              <a:rPr lang="en-US" altLang="zh-CN" dirty="0"/>
              <a:t>Linux</a:t>
            </a:r>
            <a:r>
              <a:rPr lang="zh-CN" altLang="en-US" dirty="0"/>
              <a:t>进程终止</a:t>
            </a:r>
          </a:p>
        </p:txBody>
      </p:sp>
      <p:sp>
        <p:nvSpPr>
          <p:cNvPr id="4" name="Rectangle 3">
            <a:extLst>
              <a:ext uri="{FF2B5EF4-FFF2-40B4-BE49-F238E27FC236}">
                <a16:creationId xmlns:a16="http://schemas.microsoft.com/office/drawing/2014/main" id="{73B56148-5A5B-4BD8-8C96-66F89057E9E8}"/>
              </a:ext>
            </a:extLst>
          </p:cNvPr>
          <p:cNvSpPr txBox="1">
            <a:spLocks noRot="1" noChangeArrowheads="1"/>
          </p:cNvSpPr>
          <p:nvPr/>
        </p:nvSpPr>
        <p:spPr>
          <a:xfrm>
            <a:off x="301625" y="1600200"/>
            <a:ext cx="8540750" cy="4498975"/>
          </a:xfrm>
          <a:prstGeom prst="rect">
            <a:avLst/>
          </a:prstGeo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r>
              <a:rPr lang="en-US" altLang="zh-CN" sz="3200" b="1" dirty="0"/>
              <a:t>1&gt;</a:t>
            </a:r>
            <a:r>
              <a:rPr lang="zh-CN" altLang="en-US" sz="3200" b="1" dirty="0"/>
              <a:t>正常退出</a:t>
            </a:r>
          </a:p>
          <a:p>
            <a:pPr lvl="1"/>
            <a:r>
              <a:rPr lang="en-US" altLang="zh-CN" sz="2800" b="1" dirty="0"/>
              <a:t>a. </a:t>
            </a:r>
            <a:r>
              <a:rPr lang="zh-CN" altLang="en-US" sz="2800" b="1" dirty="0"/>
              <a:t>在</a:t>
            </a:r>
            <a:r>
              <a:rPr lang="en-US" altLang="zh-CN" sz="2800" b="1" dirty="0"/>
              <a:t>main()</a:t>
            </a:r>
            <a:r>
              <a:rPr lang="zh-CN" altLang="en-US" sz="2800" b="1" dirty="0"/>
              <a:t>函数中执行</a:t>
            </a:r>
            <a:r>
              <a:rPr lang="en-US" altLang="zh-CN" sz="2800" b="1" dirty="0"/>
              <a:t>return </a:t>
            </a:r>
            <a:r>
              <a:rPr lang="zh-CN" altLang="en-US" sz="2800" b="1" dirty="0"/>
              <a:t>。</a:t>
            </a:r>
          </a:p>
          <a:p>
            <a:pPr lvl="1"/>
            <a:r>
              <a:rPr lang="en-US" altLang="zh-CN" sz="2800" b="1" dirty="0"/>
              <a:t>b.</a:t>
            </a:r>
            <a:r>
              <a:rPr lang="zh-CN" altLang="en-US" sz="2800" b="1" dirty="0"/>
              <a:t>调用</a:t>
            </a:r>
            <a:r>
              <a:rPr lang="en-US" altLang="zh-CN" sz="2800" b="1" dirty="0"/>
              <a:t>exit()</a:t>
            </a:r>
            <a:r>
              <a:rPr lang="zh-CN" altLang="en-US" sz="2800" b="1" dirty="0"/>
              <a:t>函数</a:t>
            </a:r>
          </a:p>
          <a:p>
            <a:pPr lvl="1"/>
            <a:r>
              <a:rPr lang="en-US" altLang="zh-CN" sz="2800" b="1" dirty="0"/>
              <a:t>c.</a:t>
            </a:r>
            <a:r>
              <a:rPr lang="zh-CN" altLang="en-US" sz="2800" b="1" dirty="0"/>
              <a:t>调用</a:t>
            </a:r>
            <a:r>
              <a:rPr lang="en-US" altLang="zh-CN" sz="2800" b="1" dirty="0"/>
              <a:t>_exit()</a:t>
            </a:r>
            <a:r>
              <a:rPr lang="zh-CN" altLang="en-US" sz="2800" b="1" dirty="0"/>
              <a:t>函数</a:t>
            </a:r>
          </a:p>
          <a:p>
            <a:r>
              <a:rPr lang="en-US" altLang="zh-CN" sz="3200" b="1" dirty="0"/>
              <a:t>2&gt;</a:t>
            </a:r>
            <a:r>
              <a:rPr lang="zh-CN" altLang="en-US" sz="3200" b="1" dirty="0"/>
              <a:t>异常退出</a:t>
            </a:r>
          </a:p>
          <a:p>
            <a:pPr lvl="1"/>
            <a:r>
              <a:rPr lang="en-US" altLang="zh-CN" sz="2800" b="1" dirty="0"/>
              <a:t>a.</a:t>
            </a:r>
            <a:r>
              <a:rPr lang="zh-CN" altLang="en-US" sz="2800" b="1" dirty="0"/>
              <a:t>调用</a:t>
            </a:r>
            <a:r>
              <a:rPr lang="en-US" altLang="zh-CN" sz="2800" b="1" dirty="0"/>
              <a:t>abort</a:t>
            </a:r>
            <a:r>
              <a:rPr lang="zh-CN" altLang="en-US" sz="2800" b="1" dirty="0"/>
              <a:t>函数</a:t>
            </a:r>
          </a:p>
          <a:p>
            <a:pPr lvl="1"/>
            <a:r>
              <a:rPr lang="en-US" altLang="zh-CN" sz="2800" b="1" dirty="0"/>
              <a:t>b.</a:t>
            </a:r>
            <a:r>
              <a:rPr lang="zh-CN" altLang="en-US" sz="2800" b="1" dirty="0"/>
              <a:t>进程收到某个信号，而该信号使程序终止。</a:t>
            </a:r>
          </a:p>
          <a:p>
            <a:pPr lvl="1">
              <a:buFont typeface="Wingdings" panose="05000000000000000000" pitchFamily="2" charset="2"/>
              <a:buNone/>
            </a:pPr>
            <a:endParaRPr lang="en-US" altLang="zh-CN" sz="2800" b="1" dirty="0">
              <a:solidFill>
                <a:schemeClr val="folHlink"/>
              </a:solidFill>
            </a:endParaRPr>
          </a:p>
          <a:p>
            <a:pPr lvl="1">
              <a:buFont typeface="Wingdings" panose="05000000000000000000" pitchFamily="2" charset="2"/>
              <a:buNone/>
            </a:pPr>
            <a:r>
              <a:rPr lang="zh-CN" altLang="en-US" sz="2800" b="1" dirty="0">
                <a:solidFill>
                  <a:schemeClr val="folHlink"/>
                </a:solidFill>
              </a:rPr>
              <a:t>课后学习： </a:t>
            </a:r>
            <a:r>
              <a:rPr lang="en-US" altLang="zh-CN" sz="2800" b="1" dirty="0">
                <a:solidFill>
                  <a:schemeClr val="folHlink"/>
                </a:solidFill>
              </a:rPr>
              <a:t>exit()</a:t>
            </a:r>
            <a:r>
              <a:rPr lang="zh-CN" altLang="en-US" sz="2800" b="1" dirty="0">
                <a:solidFill>
                  <a:schemeClr val="folHlink"/>
                </a:solidFill>
              </a:rPr>
              <a:t>、 </a:t>
            </a:r>
            <a:r>
              <a:rPr lang="en-US" altLang="zh-CN" sz="2800" b="1" dirty="0">
                <a:solidFill>
                  <a:schemeClr val="folHlink"/>
                </a:solidFill>
              </a:rPr>
              <a:t>_exit()</a:t>
            </a:r>
            <a:r>
              <a:rPr lang="zh-CN" altLang="en-US" sz="2800" b="1" dirty="0">
                <a:solidFill>
                  <a:schemeClr val="folHlink"/>
                </a:solidFill>
              </a:rPr>
              <a:t>、 </a:t>
            </a:r>
            <a:r>
              <a:rPr lang="en-US" altLang="zh-CN" sz="2800" b="1" dirty="0">
                <a:solidFill>
                  <a:schemeClr val="folHlink"/>
                </a:solidFill>
              </a:rPr>
              <a:t>return</a:t>
            </a:r>
            <a:r>
              <a:rPr lang="zh-CN" altLang="en-US" sz="2800" b="1" dirty="0">
                <a:solidFill>
                  <a:schemeClr val="folHlink"/>
                </a:solidFill>
              </a:rPr>
              <a:t>的区别及</a:t>
            </a:r>
          </a:p>
          <a:p>
            <a:pPr lvl="1">
              <a:buFont typeface="Wingdings" panose="05000000000000000000" pitchFamily="2" charset="2"/>
              <a:buNone/>
            </a:pPr>
            <a:r>
              <a:rPr lang="zh-CN" altLang="en-US" sz="2800" b="1" dirty="0">
                <a:solidFill>
                  <a:schemeClr val="folHlink"/>
                </a:solidFill>
              </a:rPr>
              <a:t>各自的使用方法。</a:t>
            </a:r>
          </a:p>
        </p:txBody>
      </p:sp>
    </p:spTree>
    <p:extLst>
      <p:ext uri="{BB962C8B-B14F-4D97-AF65-F5344CB8AC3E}">
        <p14:creationId xmlns:p14="http://schemas.microsoft.com/office/powerpoint/2010/main" val="2640481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20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20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2000"/>
                                        <p:tgtEl>
                                          <p:spTgt spid="4">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577072C-A1CD-41F8-9B20-A2C746DDF507}"/>
              </a:ext>
            </a:extLst>
          </p:cNvPr>
          <p:cNvSpPr>
            <a:spLocks noGrp="1" noChangeArrowheads="1"/>
          </p:cNvSpPr>
          <p:nvPr>
            <p:ph type="title"/>
          </p:nvPr>
        </p:nvSpPr>
        <p:spPr/>
        <p:txBody>
          <a:bodyPr/>
          <a:lstStyle/>
          <a:p>
            <a:r>
              <a:rPr lang="zh-CN" altLang="en-US"/>
              <a:t>计算机中只有一个程序在执行吗</a:t>
            </a:r>
            <a:r>
              <a:rPr lang="en-US" altLang="zh-CN"/>
              <a:t>?</a:t>
            </a:r>
          </a:p>
        </p:txBody>
      </p:sp>
      <p:sp>
        <p:nvSpPr>
          <p:cNvPr id="65549" name="Rectangle 13">
            <a:extLst>
              <a:ext uri="{FF2B5EF4-FFF2-40B4-BE49-F238E27FC236}">
                <a16:creationId xmlns:a16="http://schemas.microsoft.com/office/drawing/2014/main" id="{77C3FE92-065C-4D42-925E-EBFA183615E2}"/>
              </a:ext>
            </a:extLst>
          </p:cNvPr>
          <p:cNvSpPr>
            <a:spLocks noGrp="1" noChangeArrowheads="1"/>
          </p:cNvSpPr>
          <p:nvPr>
            <p:ph type="body" idx="1"/>
          </p:nvPr>
        </p:nvSpPr>
        <p:spPr>
          <a:xfrm>
            <a:off x="612775" y="1268413"/>
            <a:ext cx="7921625" cy="865187"/>
          </a:xfrm>
          <a:noFill/>
          <a:ln/>
        </p:spPr>
        <p:txBody>
          <a:bodyPr/>
          <a:lstStyle/>
          <a:p>
            <a:pPr>
              <a:lnSpc>
                <a:spcPct val="130000"/>
              </a:lnSpc>
            </a:pPr>
            <a:r>
              <a:rPr lang="zh-CN" altLang="en-US" dirty="0"/>
              <a:t>这是一个应不应该的问题。</a:t>
            </a:r>
          </a:p>
        </p:txBody>
      </p:sp>
      <p:grpSp>
        <p:nvGrpSpPr>
          <p:cNvPr id="65550" name="Group 14">
            <a:extLst>
              <a:ext uri="{FF2B5EF4-FFF2-40B4-BE49-F238E27FC236}">
                <a16:creationId xmlns:a16="http://schemas.microsoft.com/office/drawing/2014/main" id="{7EF05718-3DB5-4847-A9F2-63DFF413A62A}"/>
              </a:ext>
            </a:extLst>
          </p:cNvPr>
          <p:cNvGrpSpPr>
            <a:grpSpLocks/>
          </p:cNvGrpSpPr>
          <p:nvPr/>
        </p:nvGrpSpPr>
        <p:grpSpPr bwMode="auto">
          <a:xfrm>
            <a:off x="1143000" y="2057400"/>
            <a:ext cx="3733800" cy="4343400"/>
            <a:chOff x="720" y="1440"/>
            <a:chExt cx="2352" cy="2736"/>
          </a:xfrm>
        </p:grpSpPr>
        <p:sp>
          <p:nvSpPr>
            <p:cNvPr id="65551" name="Rectangle 15">
              <a:extLst>
                <a:ext uri="{FF2B5EF4-FFF2-40B4-BE49-F238E27FC236}">
                  <a16:creationId xmlns:a16="http://schemas.microsoft.com/office/drawing/2014/main" id="{9F309257-DC74-4F2F-9BC0-AF9D39516936}"/>
                </a:ext>
              </a:extLst>
            </p:cNvPr>
            <p:cNvSpPr>
              <a:spLocks noChangeArrowheads="1"/>
            </p:cNvSpPr>
            <p:nvPr/>
          </p:nvSpPr>
          <p:spPr bwMode="auto">
            <a:xfrm>
              <a:off x="720" y="1440"/>
              <a:ext cx="2208" cy="273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2" name="Text Box 16">
              <a:extLst>
                <a:ext uri="{FF2B5EF4-FFF2-40B4-BE49-F238E27FC236}">
                  <a16:creationId xmlns:a16="http://schemas.microsoft.com/office/drawing/2014/main" id="{CA3F642E-EC27-4196-B474-C2AAE68D15CE}"/>
                </a:ext>
              </a:extLst>
            </p:cNvPr>
            <p:cNvSpPr txBox="1">
              <a:spLocks noChangeArrowheads="1"/>
            </p:cNvSpPr>
            <p:nvPr/>
          </p:nvSpPr>
          <p:spPr bwMode="auto">
            <a:xfrm>
              <a:off x="768" y="1488"/>
              <a:ext cx="2304" cy="2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ahoma" panose="020B0604030504040204" pitchFamily="34" charset="0"/>
                </a:rPr>
                <a:t>int main(int argc, char* argv[])</a:t>
              </a:r>
            </a:p>
            <a:p>
              <a:pPr>
                <a:spcBef>
                  <a:spcPct val="50000"/>
                </a:spcBef>
              </a:pPr>
              <a:r>
                <a:rPr lang="en-US" altLang="zh-CN">
                  <a:latin typeface="Tahoma" panose="020B0604030504040204" pitchFamily="34" charset="0"/>
                </a:rPr>
                <a:t>{</a:t>
              </a:r>
            </a:p>
            <a:p>
              <a:pPr>
                <a:spcBef>
                  <a:spcPct val="50000"/>
                </a:spcBef>
              </a:pPr>
              <a:r>
                <a:rPr lang="en-US" altLang="zh-CN">
                  <a:latin typeface="Tahoma" panose="020B0604030504040204" pitchFamily="34" charset="0"/>
                </a:rPr>
                <a:t>     int  i , to, *fp, sum = 0;</a:t>
              </a:r>
            </a:p>
            <a:p>
              <a:pPr>
                <a:spcBef>
                  <a:spcPct val="50000"/>
                </a:spcBef>
              </a:pPr>
              <a:r>
                <a:rPr lang="en-US" altLang="zh-CN">
                  <a:latin typeface="Tahoma" panose="020B0604030504040204" pitchFamily="34" charset="0"/>
                </a:rPr>
                <a:t>     to = atoi(argv[1]);</a:t>
              </a:r>
            </a:p>
            <a:p>
              <a:pPr>
                <a:spcBef>
                  <a:spcPct val="50000"/>
                </a:spcBef>
              </a:pPr>
              <a:r>
                <a:rPr lang="en-US" altLang="zh-CN">
                  <a:latin typeface="Tahoma" panose="020B0604030504040204" pitchFamily="34" charset="0"/>
                </a:rPr>
                <a:t>     for(i=1; i&lt;=to; i++)</a:t>
              </a:r>
            </a:p>
            <a:p>
              <a:pPr>
                <a:spcBef>
                  <a:spcPct val="50000"/>
                </a:spcBef>
              </a:pPr>
              <a:r>
                <a:rPr lang="en-US" altLang="zh-CN">
                  <a:latin typeface="Tahoma" panose="020B0604030504040204" pitchFamily="34" charset="0"/>
                </a:rPr>
                <a:t>     {  </a:t>
              </a:r>
            </a:p>
            <a:p>
              <a:pPr>
                <a:spcBef>
                  <a:spcPct val="50000"/>
                </a:spcBef>
              </a:pPr>
              <a:r>
                <a:rPr lang="en-US" altLang="zh-CN">
                  <a:latin typeface="Tahoma" panose="020B0604030504040204" pitchFamily="34" charset="0"/>
                </a:rPr>
                <a:t>          sum = sum + i;  </a:t>
              </a:r>
            </a:p>
            <a:p>
              <a:pPr>
                <a:spcBef>
                  <a:spcPct val="50000"/>
                </a:spcBef>
              </a:pPr>
              <a:r>
                <a:rPr lang="en-US" altLang="zh-CN">
                  <a:latin typeface="Tahoma" panose="020B0604030504040204" pitchFamily="34" charset="0"/>
                </a:rPr>
                <a:t>          </a:t>
              </a:r>
              <a:r>
                <a:rPr lang="en-US" altLang="zh-CN">
                  <a:solidFill>
                    <a:srgbClr val="FF0000"/>
                  </a:solidFill>
                  <a:latin typeface="Tahoma" panose="020B0604030504040204" pitchFamily="34" charset="0"/>
                </a:rPr>
                <a:t>fprintf(fp,“%d”, sum);</a:t>
              </a:r>
            </a:p>
            <a:p>
              <a:pPr>
                <a:spcBef>
                  <a:spcPct val="50000"/>
                </a:spcBef>
              </a:pPr>
              <a:r>
                <a:rPr lang="en-US" altLang="zh-CN">
                  <a:latin typeface="Tahoma" panose="020B0604030504040204" pitchFamily="34" charset="0"/>
                </a:rPr>
                <a:t>      }</a:t>
              </a:r>
            </a:p>
            <a:p>
              <a:pPr>
                <a:spcBef>
                  <a:spcPct val="50000"/>
                </a:spcBef>
              </a:pPr>
              <a:r>
                <a:rPr lang="en-US" altLang="zh-CN">
                  <a:latin typeface="Tahoma" panose="020B0604030504040204" pitchFamily="34" charset="0"/>
                </a:rPr>
                <a:t>}</a:t>
              </a:r>
            </a:p>
          </p:txBody>
        </p:sp>
      </p:grpSp>
      <p:sp>
        <p:nvSpPr>
          <p:cNvPr id="65553" name="AutoShape 17">
            <a:extLst>
              <a:ext uri="{FF2B5EF4-FFF2-40B4-BE49-F238E27FC236}">
                <a16:creationId xmlns:a16="http://schemas.microsoft.com/office/drawing/2014/main" id="{9BC3A96F-6BD0-4C26-B2BD-D5901D14923E}"/>
              </a:ext>
            </a:extLst>
          </p:cNvPr>
          <p:cNvSpPr>
            <a:spLocks noChangeArrowheads="1"/>
          </p:cNvSpPr>
          <p:nvPr/>
        </p:nvSpPr>
        <p:spPr bwMode="auto">
          <a:xfrm>
            <a:off x="4876800" y="4038600"/>
            <a:ext cx="381000" cy="76200"/>
          </a:xfrm>
          <a:prstGeom prst="rightArrow">
            <a:avLst>
              <a:gd name="adj1" fmla="val 50000"/>
              <a:gd name="adj2" fmla="val 1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4" name="Text Box 18">
            <a:extLst>
              <a:ext uri="{FF2B5EF4-FFF2-40B4-BE49-F238E27FC236}">
                <a16:creationId xmlns:a16="http://schemas.microsoft.com/office/drawing/2014/main" id="{CBB85010-35FC-4AC9-8BDA-69D91BFCEF9B}"/>
              </a:ext>
            </a:extLst>
          </p:cNvPr>
          <p:cNvSpPr txBox="1">
            <a:spLocks noChangeArrowheads="1"/>
          </p:cNvSpPr>
          <p:nvPr/>
        </p:nvSpPr>
        <p:spPr bwMode="auto">
          <a:xfrm>
            <a:off x="5867400" y="16764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dirty="0" err="1"/>
              <a:t>fprintf</a:t>
            </a:r>
            <a:r>
              <a:rPr lang="zh-CN" altLang="en-US" sz="2000" b="1" dirty="0"/>
              <a:t>用一条其他计算语句代替</a:t>
            </a:r>
          </a:p>
        </p:txBody>
      </p:sp>
      <p:sp>
        <p:nvSpPr>
          <p:cNvPr id="65555" name="Text Box 19">
            <a:extLst>
              <a:ext uri="{FF2B5EF4-FFF2-40B4-BE49-F238E27FC236}">
                <a16:creationId xmlns:a16="http://schemas.microsoft.com/office/drawing/2014/main" id="{0B872341-4206-408A-A76D-23F11CE78625}"/>
              </a:ext>
            </a:extLst>
          </p:cNvPr>
          <p:cNvSpPr txBox="1">
            <a:spLocks noChangeArrowheads="1"/>
          </p:cNvSpPr>
          <p:nvPr/>
        </p:nvSpPr>
        <p:spPr bwMode="auto">
          <a:xfrm>
            <a:off x="5791200" y="40386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t>有</a:t>
            </a:r>
            <a:r>
              <a:rPr lang="en-US" altLang="zh-CN" sz="2000" b="1"/>
              <a:t>fprintf</a:t>
            </a:r>
          </a:p>
        </p:txBody>
      </p:sp>
      <p:pic>
        <p:nvPicPr>
          <p:cNvPr id="65556" name="Picture 20">
            <a:extLst>
              <a:ext uri="{FF2B5EF4-FFF2-40B4-BE49-F238E27FC236}">
                <a16:creationId xmlns:a16="http://schemas.microsoft.com/office/drawing/2014/main" id="{4A0E4F3D-AE81-4F4D-85E2-C1431B7AD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514600"/>
            <a:ext cx="2819400" cy="609600"/>
          </a:xfrm>
          <a:prstGeom prst="rect">
            <a:avLst/>
          </a:prstGeom>
          <a:noFill/>
          <a:extLst>
            <a:ext uri="{909E8E84-426E-40DD-AFC4-6F175D3DCCD1}">
              <a14:hiddenFill xmlns:a14="http://schemas.microsoft.com/office/drawing/2010/main">
                <a:solidFill>
                  <a:srgbClr val="FFFFFF"/>
                </a:solidFill>
              </a14:hiddenFill>
            </a:ext>
          </a:extLst>
        </p:spPr>
      </p:pic>
      <p:sp>
        <p:nvSpPr>
          <p:cNvPr id="65557" name="Text Box 21">
            <a:extLst>
              <a:ext uri="{FF2B5EF4-FFF2-40B4-BE49-F238E27FC236}">
                <a16:creationId xmlns:a16="http://schemas.microsoft.com/office/drawing/2014/main" id="{25F159A4-28DF-4CEC-87A1-6874488FE9DC}"/>
              </a:ext>
            </a:extLst>
          </p:cNvPr>
          <p:cNvSpPr txBox="1">
            <a:spLocks noChangeArrowheads="1"/>
          </p:cNvSpPr>
          <p:nvPr/>
        </p:nvSpPr>
        <p:spPr bwMode="auto">
          <a:xfrm>
            <a:off x="5867400" y="3124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FF0000"/>
                </a:solidFill>
              </a:rPr>
              <a:t>0.015/10</a:t>
            </a:r>
            <a:r>
              <a:rPr lang="en-US" altLang="zh-CN" sz="2400" b="1" baseline="30000">
                <a:solidFill>
                  <a:srgbClr val="FF0000"/>
                </a:solidFill>
              </a:rPr>
              <a:t>7</a:t>
            </a:r>
          </a:p>
        </p:txBody>
      </p:sp>
      <p:pic>
        <p:nvPicPr>
          <p:cNvPr id="65558" name="Picture 22">
            <a:extLst>
              <a:ext uri="{FF2B5EF4-FFF2-40B4-BE49-F238E27FC236}">
                <a16:creationId xmlns:a16="http://schemas.microsoft.com/office/drawing/2014/main" id="{26827C64-211A-4380-9457-E337BBC31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495800"/>
            <a:ext cx="2819400" cy="601663"/>
          </a:xfrm>
          <a:prstGeom prst="rect">
            <a:avLst/>
          </a:prstGeom>
          <a:noFill/>
          <a:extLst>
            <a:ext uri="{909E8E84-426E-40DD-AFC4-6F175D3DCCD1}">
              <a14:hiddenFill xmlns:a14="http://schemas.microsoft.com/office/drawing/2010/main">
                <a:solidFill>
                  <a:srgbClr val="FFFFFF"/>
                </a:solidFill>
              </a14:hiddenFill>
            </a:ext>
          </a:extLst>
        </p:spPr>
      </p:pic>
      <p:sp>
        <p:nvSpPr>
          <p:cNvPr id="65559" name="Text Box 23">
            <a:extLst>
              <a:ext uri="{FF2B5EF4-FFF2-40B4-BE49-F238E27FC236}">
                <a16:creationId xmlns:a16="http://schemas.microsoft.com/office/drawing/2014/main" id="{A2C3069C-7DF2-4152-9A01-6332705378D0}"/>
              </a:ext>
            </a:extLst>
          </p:cNvPr>
          <p:cNvSpPr txBox="1">
            <a:spLocks noChangeArrowheads="1"/>
          </p:cNvSpPr>
          <p:nvPr/>
        </p:nvSpPr>
        <p:spPr bwMode="auto">
          <a:xfrm>
            <a:off x="5943600" y="5181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FF0000"/>
                </a:solidFill>
              </a:rPr>
              <a:t>0.859/10</a:t>
            </a:r>
            <a:r>
              <a:rPr lang="en-US" altLang="zh-CN" sz="2400" b="1" baseline="30000">
                <a:solidFill>
                  <a:srgbClr val="FF0000"/>
                </a:solidFill>
              </a:rPr>
              <a:t>3</a:t>
            </a:r>
          </a:p>
        </p:txBody>
      </p:sp>
      <p:sp>
        <p:nvSpPr>
          <p:cNvPr id="65560" name="Text Box 24">
            <a:extLst>
              <a:ext uri="{FF2B5EF4-FFF2-40B4-BE49-F238E27FC236}">
                <a16:creationId xmlns:a16="http://schemas.microsoft.com/office/drawing/2014/main" id="{1A354E79-D105-4BE2-A9F2-0E7B6C828718}"/>
              </a:ext>
            </a:extLst>
          </p:cNvPr>
          <p:cNvSpPr txBox="1">
            <a:spLocks noChangeArrowheads="1"/>
          </p:cNvSpPr>
          <p:nvPr/>
        </p:nvSpPr>
        <p:spPr bwMode="auto">
          <a:xfrm>
            <a:off x="5486400" y="5957888"/>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a:solidFill>
                  <a:srgbClr val="FF0000"/>
                </a:solidFill>
              </a:rPr>
              <a:t>5.7</a:t>
            </a:r>
            <a:r>
              <a:rPr lang="en-US" altLang="zh-CN" sz="2800" b="1">
                <a:solidFill>
                  <a:srgbClr val="FF0000"/>
                </a:solidFill>
                <a:sym typeface="Symbol" panose="05050102010706020507" pitchFamily="18" charset="2"/>
              </a:rPr>
              <a:t></a:t>
            </a:r>
            <a:r>
              <a:rPr lang="en-US" altLang="zh-CN" sz="2800" b="1">
                <a:solidFill>
                  <a:srgbClr val="FF0000"/>
                </a:solidFill>
              </a:rPr>
              <a:t>10</a:t>
            </a:r>
            <a:r>
              <a:rPr lang="en-US" altLang="zh-CN" sz="2800" b="1" baseline="30000">
                <a:solidFill>
                  <a:srgbClr val="FF0000"/>
                </a:solidFill>
              </a:rPr>
              <a:t>5 </a:t>
            </a:r>
            <a:r>
              <a:rPr lang="en-US" altLang="zh-CN" sz="2800" b="1">
                <a:solidFill>
                  <a:srgbClr val="FF0000"/>
                </a:solidFill>
              </a:rPr>
              <a:t>: 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EDDC86-073E-4A92-92A5-41F10C51B583}"/>
              </a:ext>
            </a:extLst>
          </p:cNvPr>
          <p:cNvSpPr>
            <a:spLocks noGrp="1"/>
          </p:cNvSpPr>
          <p:nvPr>
            <p:ph type="title"/>
          </p:nvPr>
        </p:nvSpPr>
        <p:spPr/>
        <p:txBody>
          <a:bodyPr/>
          <a:lstStyle/>
          <a:p>
            <a:r>
              <a:rPr lang="en-US" altLang="zh-CN" dirty="0"/>
              <a:t>2.3.3 </a:t>
            </a:r>
            <a:r>
              <a:rPr lang="zh-CN" altLang="en-US" dirty="0"/>
              <a:t>进程的阻塞与唤醒</a:t>
            </a:r>
          </a:p>
        </p:txBody>
      </p:sp>
      <p:sp>
        <p:nvSpPr>
          <p:cNvPr id="4" name="Rectangle 3">
            <a:extLst>
              <a:ext uri="{FF2B5EF4-FFF2-40B4-BE49-F238E27FC236}">
                <a16:creationId xmlns:a16="http://schemas.microsoft.com/office/drawing/2014/main" id="{9AE7AD92-5226-4A26-8A19-5352A7EB5578}"/>
              </a:ext>
            </a:extLst>
          </p:cNvPr>
          <p:cNvSpPr>
            <a:spLocks noGrp="1" noRot="1" noChangeArrowheads="1"/>
          </p:cNvSpPr>
          <p:nvPr>
            <p:ph idx="1"/>
          </p:nvPr>
        </p:nvSpPr>
        <p:spPr>
          <a:xfrm>
            <a:off x="712788" y="1311275"/>
            <a:ext cx="8077200" cy="5157788"/>
          </a:xfrm>
        </p:spPr>
        <p:txBody>
          <a:bodyPr/>
          <a:lstStyle/>
          <a:p>
            <a:pPr algn="just" eaLnBrk="1" hangingPunct="1"/>
            <a:r>
              <a:rPr lang="zh-CN" altLang="en-US" b="1" dirty="0">
                <a:latin typeface="宋体" panose="02010600030101010101" pitchFamily="2" charset="-122"/>
              </a:rPr>
              <a:t>引起进程阻塞的原因</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1</a:t>
            </a:r>
            <a:r>
              <a:rPr lang="zh-CN" altLang="en-US" b="1" dirty="0">
                <a:latin typeface="宋体" panose="02010600030101010101" pitchFamily="2" charset="-122"/>
              </a:rPr>
              <a:t>）请求系统服务。</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2</a:t>
            </a:r>
            <a:r>
              <a:rPr lang="zh-CN" altLang="en-US" b="1" dirty="0">
                <a:latin typeface="宋体" panose="02010600030101010101" pitchFamily="2" charset="-122"/>
              </a:rPr>
              <a:t>）启动某种操作：如</a:t>
            </a:r>
            <a:r>
              <a:rPr lang="en-US" altLang="zh-CN" b="1" dirty="0">
                <a:latin typeface="宋体" panose="02010600030101010101" pitchFamily="2" charset="-122"/>
              </a:rPr>
              <a:t>I/O</a:t>
            </a:r>
            <a:r>
              <a:rPr lang="zh-CN" altLang="en-US" b="1" dirty="0">
                <a:latin typeface="宋体" panose="02010600030101010101" pitchFamily="2" charset="-122"/>
              </a:rPr>
              <a:t>操作。</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3</a:t>
            </a:r>
            <a:r>
              <a:rPr lang="zh-CN" altLang="en-US" b="1" dirty="0">
                <a:latin typeface="宋体" panose="02010600030101010101" pitchFamily="2" charset="-122"/>
              </a:rPr>
              <a:t>）新数据尚未到达。  </a:t>
            </a:r>
          </a:p>
          <a:p>
            <a:pPr lvl="1" algn="just" eaLnBrk="1" hangingPunct="1">
              <a:lnSpc>
                <a:spcPct val="150000"/>
              </a:lnSpc>
              <a:spcBef>
                <a:spcPts val="0"/>
              </a:spcBef>
              <a:buFont typeface="Wingdings" panose="05000000000000000000" pitchFamily="2" charset="2"/>
              <a:buNone/>
            </a:pPr>
            <a:r>
              <a:rPr lang="en-US" altLang="zh-CN" b="1" dirty="0">
                <a:latin typeface="宋体" panose="02010600030101010101" pitchFamily="2" charset="-122"/>
              </a:rPr>
              <a:t>4</a:t>
            </a:r>
            <a:r>
              <a:rPr lang="zh-CN" altLang="en-US" b="1" dirty="0">
                <a:latin typeface="宋体" panose="02010600030101010101" pitchFamily="2" charset="-122"/>
              </a:rPr>
              <a:t>）无新工作可做</a:t>
            </a:r>
          </a:p>
        </p:txBody>
      </p:sp>
    </p:spTree>
    <p:extLst>
      <p:ext uri="{BB962C8B-B14F-4D97-AF65-F5344CB8AC3E}">
        <p14:creationId xmlns:p14="http://schemas.microsoft.com/office/powerpoint/2010/main" val="2293356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000"/>
                                        <p:tgtEl>
                                          <p:spTgt spid="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20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2000"/>
                                        <p:tgtEl>
                                          <p:spTgt spid="4">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56B75B-AB4D-4C74-9BDF-CFB7CAA40BC7}"/>
              </a:ext>
            </a:extLst>
          </p:cNvPr>
          <p:cNvSpPr>
            <a:spLocks noGrp="1"/>
          </p:cNvSpPr>
          <p:nvPr>
            <p:ph idx="1"/>
          </p:nvPr>
        </p:nvSpPr>
        <p:spPr/>
        <p:txBody>
          <a:bodyPr/>
          <a:lstStyle/>
          <a:p>
            <a:pPr marL="579438" indent="-579438" algn="just">
              <a:lnSpc>
                <a:spcPct val="90000"/>
              </a:lnSpc>
              <a:buNone/>
            </a:pPr>
            <a:r>
              <a:rPr lang="en-US" altLang="zh-CN" dirty="0"/>
              <a:t>① </a:t>
            </a:r>
            <a:r>
              <a:rPr lang="zh-CN" altLang="en-US" dirty="0"/>
              <a:t>正在执行的进程，当发现上述某事件时，由于无法继续执行，于是进程便通过调用阻塞原语</a:t>
            </a:r>
            <a:r>
              <a:rPr lang="en-US" altLang="zh-CN" dirty="0">
                <a:solidFill>
                  <a:srgbClr val="FF0000"/>
                </a:solidFill>
              </a:rPr>
              <a:t>block</a:t>
            </a:r>
            <a:r>
              <a:rPr lang="zh-CN" altLang="en-US" dirty="0"/>
              <a:t>把自己阻塞；</a:t>
            </a:r>
            <a:r>
              <a:rPr lang="zh-CN" altLang="en-US" dirty="0">
                <a:solidFill>
                  <a:schemeClr val="folHlink"/>
                </a:solidFill>
              </a:rPr>
              <a:t>（阻塞是主动行为）</a:t>
            </a:r>
          </a:p>
          <a:p>
            <a:pPr marL="579438" indent="-579438" algn="just">
              <a:lnSpc>
                <a:spcPct val="90000"/>
              </a:lnSpc>
              <a:buNone/>
            </a:pPr>
            <a:r>
              <a:rPr lang="zh-CN" altLang="en-US" dirty="0"/>
              <a:t>② 把进程控制块中的现行状态由</a:t>
            </a:r>
            <a:r>
              <a:rPr lang="zh-CN" altLang="en-US" dirty="0">
                <a:latin typeface="Courier New" panose="02070309020205020404" pitchFamily="49" charset="0"/>
              </a:rPr>
              <a:t>“</a:t>
            </a:r>
            <a:r>
              <a:rPr lang="zh-CN" altLang="en-US" dirty="0"/>
              <a:t>执行</a:t>
            </a:r>
            <a:r>
              <a:rPr lang="zh-CN" altLang="en-US" dirty="0">
                <a:latin typeface="Courier New" panose="02070309020205020404" pitchFamily="49" charset="0"/>
              </a:rPr>
              <a:t>”</a:t>
            </a:r>
            <a:r>
              <a:rPr lang="zh-CN" altLang="en-US" dirty="0"/>
              <a:t>改为阻塞，并将</a:t>
            </a:r>
            <a:r>
              <a:rPr lang="en-US" altLang="zh-CN" dirty="0"/>
              <a:t>PCB</a:t>
            </a:r>
            <a:r>
              <a:rPr lang="zh-CN" altLang="en-US" dirty="0"/>
              <a:t>插入阻塞队列；</a:t>
            </a:r>
          </a:p>
          <a:p>
            <a:pPr marL="579438" indent="-579438" algn="just">
              <a:lnSpc>
                <a:spcPct val="90000"/>
              </a:lnSpc>
              <a:buNone/>
            </a:pPr>
            <a:r>
              <a:rPr lang="zh-CN" altLang="en-US" dirty="0"/>
              <a:t>③ 转调度程序进行</a:t>
            </a:r>
            <a:r>
              <a:rPr lang="zh-CN" altLang="en-US" dirty="0">
                <a:solidFill>
                  <a:schemeClr val="folHlink"/>
                </a:solidFill>
              </a:rPr>
              <a:t>重新调度</a:t>
            </a:r>
            <a:r>
              <a:rPr lang="zh-CN" altLang="en-US" dirty="0"/>
              <a:t>，将处理机分配给另一就绪进程，并进行切换。</a:t>
            </a:r>
          </a:p>
          <a:p>
            <a:endParaRPr lang="zh-CN" altLang="en-US" dirty="0"/>
          </a:p>
        </p:txBody>
      </p:sp>
      <p:sp>
        <p:nvSpPr>
          <p:cNvPr id="3" name="标题 2">
            <a:extLst>
              <a:ext uri="{FF2B5EF4-FFF2-40B4-BE49-F238E27FC236}">
                <a16:creationId xmlns:a16="http://schemas.microsoft.com/office/drawing/2014/main" id="{C9E558BA-755E-4E46-8A33-A4B9FDF40609}"/>
              </a:ext>
            </a:extLst>
          </p:cNvPr>
          <p:cNvSpPr>
            <a:spLocks noGrp="1"/>
          </p:cNvSpPr>
          <p:nvPr>
            <p:ph type="title"/>
          </p:nvPr>
        </p:nvSpPr>
        <p:spPr/>
        <p:txBody>
          <a:bodyPr/>
          <a:lstStyle/>
          <a:p>
            <a:r>
              <a:rPr lang="zh-CN" altLang="en-US" dirty="0"/>
              <a:t>进程的阻塞过程</a:t>
            </a:r>
          </a:p>
        </p:txBody>
      </p:sp>
    </p:spTree>
    <p:extLst>
      <p:ext uri="{BB962C8B-B14F-4D97-AF65-F5344CB8AC3E}">
        <p14:creationId xmlns:p14="http://schemas.microsoft.com/office/powerpoint/2010/main" val="1200751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69FB9F5-D598-4BA4-B2DE-405A6CF3C9E1}"/>
              </a:ext>
            </a:extLst>
          </p:cNvPr>
          <p:cNvSpPr>
            <a:spLocks noGrp="1"/>
          </p:cNvSpPr>
          <p:nvPr>
            <p:ph idx="1"/>
          </p:nvPr>
        </p:nvSpPr>
        <p:spPr/>
        <p:txBody>
          <a:bodyPr/>
          <a:lstStyle/>
          <a:p>
            <a:pPr marL="579438" indent="-579438" algn="just">
              <a:buNone/>
            </a:pPr>
            <a:r>
              <a:rPr lang="en-US" altLang="zh-CN" dirty="0"/>
              <a:t>① </a:t>
            </a:r>
            <a:r>
              <a:rPr lang="zh-CN" altLang="en-US" dirty="0"/>
              <a:t>当被阻塞进程所期待的事件出现时，则由有关进程（比如，用完并释放了该</a:t>
            </a:r>
            <a:r>
              <a:rPr lang="en-US" altLang="zh-CN" dirty="0"/>
              <a:t>I/O</a:t>
            </a:r>
            <a:r>
              <a:rPr lang="zh-CN" altLang="en-US" dirty="0"/>
              <a:t>设备的进程）调用唤醒原语</a:t>
            </a:r>
            <a:r>
              <a:rPr lang="en-US" altLang="zh-CN" dirty="0">
                <a:solidFill>
                  <a:srgbClr val="FF0000"/>
                </a:solidFill>
              </a:rPr>
              <a:t>wakeup</a:t>
            </a:r>
            <a:r>
              <a:rPr lang="en-US" altLang="zh-CN" dirty="0"/>
              <a:t>( )</a:t>
            </a:r>
            <a:r>
              <a:rPr lang="zh-CN" altLang="en-US" dirty="0"/>
              <a:t>，将等待该事件的进程唤醒。</a:t>
            </a:r>
            <a:r>
              <a:rPr lang="zh-CN" altLang="en-US" dirty="0">
                <a:solidFill>
                  <a:srgbClr val="C00000"/>
                </a:solidFill>
              </a:rPr>
              <a:t>（唤醒是一种被动行为）</a:t>
            </a:r>
          </a:p>
          <a:p>
            <a:pPr marL="579438" indent="-579438" algn="just">
              <a:buNone/>
            </a:pPr>
            <a:r>
              <a:rPr lang="zh-CN" altLang="en-US" dirty="0"/>
              <a:t>② 唤醒原语执行的过程是：</a:t>
            </a:r>
            <a:endParaRPr lang="en-US" altLang="zh-CN" dirty="0"/>
          </a:p>
          <a:p>
            <a:pPr lvl="1" algn="just"/>
            <a:r>
              <a:rPr lang="zh-CN" altLang="en-US" dirty="0"/>
              <a:t>把被阻塞的进程从等待该事件的阻塞队列中移出</a:t>
            </a:r>
            <a:endParaRPr lang="en-US" altLang="zh-CN" dirty="0"/>
          </a:p>
          <a:p>
            <a:pPr lvl="1" algn="just"/>
            <a:r>
              <a:rPr lang="zh-CN" altLang="en-US" dirty="0"/>
              <a:t>将其</a:t>
            </a:r>
            <a:r>
              <a:rPr lang="en-US" altLang="zh-CN" dirty="0"/>
              <a:t>PCB</a:t>
            </a:r>
            <a:r>
              <a:rPr lang="zh-CN" altLang="en-US" dirty="0"/>
              <a:t>中的现行</a:t>
            </a:r>
            <a:r>
              <a:rPr lang="zh-CN" altLang="en-US" dirty="0">
                <a:solidFill>
                  <a:schemeClr val="folHlink"/>
                </a:solidFill>
              </a:rPr>
              <a:t>状态由阻塞改为就绪</a:t>
            </a:r>
            <a:endParaRPr lang="en-US" altLang="zh-CN" dirty="0"/>
          </a:p>
          <a:p>
            <a:pPr lvl="1" algn="just"/>
            <a:r>
              <a:rPr lang="zh-CN" altLang="en-US" dirty="0"/>
              <a:t>将该</a:t>
            </a:r>
            <a:r>
              <a:rPr lang="en-US" altLang="zh-CN" dirty="0"/>
              <a:t>PCB</a:t>
            </a:r>
            <a:r>
              <a:rPr lang="zh-CN" altLang="en-US" dirty="0">
                <a:solidFill>
                  <a:schemeClr val="folHlink"/>
                </a:solidFill>
              </a:rPr>
              <a:t>插入到就绪队列</a:t>
            </a:r>
            <a:r>
              <a:rPr lang="zh-CN" altLang="en-US" dirty="0"/>
              <a:t>中等待</a:t>
            </a:r>
            <a:r>
              <a:rPr lang="en-US" altLang="zh-CN" dirty="0"/>
              <a:t>CPU</a:t>
            </a:r>
            <a:r>
              <a:rPr lang="zh-CN" altLang="en-US" dirty="0"/>
              <a:t>调度</a:t>
            </a:r>
          </a:p>
          <a:p>
            <a:endParaRPr lang="zh-CN" altLang="en-US" dirty="0"/>
          </a:p>
        </p:txBody>
      </p:sp>
      <p:sp>
        <p:nvSpPr>
          <p:cNvPr id="3" name="标题 2">
            <a:extLst>
              <a:ext uri="{FF2B5EF4-FFF2-40B4-BE49-F238E27FC236}">
                <a16:creationId xmlns:a16="http://schemas.microsoft.com/office/drawing/2014/main" id="{F50276E2-6BF1-43A6-8F88-18C45B4ECE6A}"/>
              </a:ext>
            </a:extLst>
          </p:cNvPr>
          <p:cNvSpPr>
            <a:spLocks noGrp="1"/>
          </p:cNvSpPr>
          <p:nvPr>
            <p:ph type="title"/>
          </p:nvPr>
        </p:nvSpPr>
        <p:spPr/>
        <p:txBody>
          <a:bodyPr/>
          <a:lstStyle/>
          <a:p>
            <a:r>
              <a:rPr lang="zh-CN" altLang="en-US" dirty="0"/>
              <a:t>进程的唤醒过程</a:t>
            </a:r>
          </a:p>
        </p:txBody>
      </p:sp>
    </p:spTree>
    <p:extLst>
      <p:ext uri="{BB962C8B-B14F-4D97-AF65-F5344CB8AC3E}">
        <p14:creationId xmlns:p14="http://schemas.microsoft.com/office/powerpoint/2010/main" val="2829781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927981A-D728-4139-905E-58441C53D945}"/>
              </a:ext>
            </a:extLst>
          </p:cNvPr>
          <p:cNvSpPr>
            <a:spLocks noGrp="1" noRot="1" noChangeArrowheads="1"/>
          </p:cNvSpPr>
          <p:nvPr>
            <p:ph type="title"/>
          </p:nvPr>
        </p:nvSpPr>
        <p:spPr>
          <a:xfrm>
            <a:off x="620713" y="458788"/>
            <a:ext cx="7902575" cy="549275"/>
          </a:xfrm>
        </p:spPr>
        <p:txBody>
          <a:bodyPr/>
          <a:lstStyle/>
          <a:p>
            <a:pPr eaLnBrk="1" hangingPunct="1">
              <a:defRPr/>
            </a:pPr>
            <a:r>
              <a:rPr lang="en-US" altLang="zh-CN" b="1" dirty="0"/>
              <a:t>2.3.4 </a:t>
            </a:r>
            <a:r>
              <a:rPr lang="zh-CN" altLang="en-US" b="1" dirty="0"/>
              <a:t>进程的挂起与激活</a:t>
            </a:r>
          </a:p>
        </p:txBody>
      </p:sp>
      <p:sp>
        <p:nvSpPr>
          <p:cNvPr id="16" name="Rectangle 3">
            <a:extLst>
              <a:ext uri="{FF2B5EF4-FFF2-40B4-BE49-F238E27FC236}">
                <a16:creationId xmlns:a16="http://schemas.microsoft.com/office/drawing/2014/main" id="{8055BBA7-466C-4472-8425-5D945753CEAE}"/>
              </a:ext>
            </a:extLst>
          </p:cNvPr>
          <p:cNvSpPr txBox="1">
            <a:spLocks noRot="1" noChangeArrowheads="1"/>
          </p:cNvSpPr>
          <p:nvPr/>
        </p:nvSpPr>
        <p:spPr bwMode="auto">
          <a:xfrm>
            <a:off x="114300" y="1424049"/>
            <a:ext cx="8915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en-US" altLang="zh-CN" sz="2800" b="0" i="0" u="none" strike="noStrike" kern="0" cap="none" spc="0" normalizeH="0" baseline="0" noProof="0">
                <a:ln>
                  <a:noFill/>
                </a:ln>
                <a:solidFill>
                  <a:srgbClr val="080808"/>
                </a:solidFill>
                <a:effectLst/>
                <a:uLnTx/>
                <a:uFillTx/>
                <a:latin typeface="+mj-ea"/>
                <a:ea typeface="+mj-ea"/>
              </a:rPr>
              <a:t> </a:t>
            </a:r>
            <a:r>
              <a:rPr kumimoji="0" lang="zh-CN" altLang="en-US" sz="3200" b="1" i="0" u="none" strike="noStrike" kern="0" cap="none" spc="0" normalizeH="0" baseline="0" noProof="0">
                <a:ln>
                  <a:noFill/>
                </a:ln>
                <a:solidFill>
                  <a:srgbClr val="080808"/>
                </a:solidFill>
                <a:effectLst/>
                <a:uLnTx/>
                <a:uFillTx/>
                <a:latin typeface="+mj-ea"/>
                <a:ea typeface="+mj-ea"/>
              </a:rPr>
              <a:t>进程的挂起</a:t>
            </a:r>
          </a:p>
          <a:p>
            <a:pPr marL="533400" marR="0" lvl="1" indent="-7620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None/>
              <a:tabLst/>
              <a:defRPr/>
            </a:pPr>
            <a:r>
              <a:rPr kumimoji="0" lang="zh-CN" altLang="en-US" sz="2800" b="1" i="0" u="none" strike="noStrike" kern="0" cap="none" spc="0" normalizeH="0" baseline="0" noProof="0">
                <a:ln>
                  <a:noFill/>
                </a:ln>
                <a:solidFill>
                  <a:srgbClr val="080808"/>
                </a:solidFill>
                <a:effectLst/>
                <a:uLnTx/>
                <a:uFillTx/>
                <a:latin typeface="+mj-ea"/>
                <a:ea typeface="+mj-ea"/>
              </a:rPr>
              <a:t>当出现了引起进程挂起的事件时，系统将利用挂起原语</a:t>
            </a:r>
            <a:r>
              <a:rPr kumimoji="0" lang="en-US" altLang="zh-CN" sz="2800" b="1" i="0" u="none" strike="noStrike" kern="0" cap="none" spc="0" normalizeH="0" baseline="0" noProof="0">
                <a:ln>
                  <a:noFill/>
                </a:ln>
                <a:solidFill>
                  <a:srgbClr val="080808"/>
                </a:solidFill>
                <a:effectLst/>
                <a:uLnTx/>
                <a:uFillTx/>
                <a:latin typeface="+mj-ea"/>
                <a:ea typeface="+mj-ea"/>
              </a:rPr>
              <a:t>suspend( )</a:t>
            </a:r>
            <a:r>
              <a:rPr kumimoji="0" lang="zh-CN" altLang="en-US" sz="2800" b="1" i="0" u="none" strike="noStrike" kern="0" cap="none" spc="0" normalizeH="0" baseline="0" noProof="0">
                <a:ln>
                  <a:noFill/>
                </a:ln>
                <a:solidFill>
                  <a:srgbClr val="080808"/>
                </a:solidFill>
                <a:effectLst/>
                <a:uLnTx/>
                <a:uFillTx/>
                <a:latin typeface="+mj-ea"/>
                <a:ea typeface="+mj-ea"/>
              </a:rPr>
              <a:t>将</a:t>
            </a:r>
            <a:r>
              <a:rPr kumimoji="0" lang="zh-CN" altLang="en-US" sz="2800" b="1" i="0" u="none" strike="noStrike" kern="0" cap="none" spc="0" normalizeH="0" baseline="0" noProof="0">
                <a:ln>
                  <a:noFill/>
                </a:ln>
                <a:solidFill>
                  <a:srgbClr val="CC3300"/>
                </a:solidFill>
                <a:effectLst/>
                <a:uLnTx/>
                <a:uFillTx/>
                <a:latin typeface="+mj-ea"/>
                <a:ea typeface="+mj-ea"/>
              </a:rPr>
              <a:t>指定进程挂起</a:t>
            </a:r>
            <a:r>
              <a:rPr kumimoji="1" lang="zh-CN" altLang="en-US" sz="2800" b="1" i="0" u="none" strike="noStrike" kern="0" cap="none" spc="0" normalizeH="0" baseline="0" noProof="0">
                <a:ln>
                  <a:noFill/>
                </a:ln>
                <a:solidFill>
                  <a:srgbClr val="CC3300"/>
                </a:solidFill>
                <a:effectLst/>
                <a:uLnTx/>
                <a:uFillTx/>
                <a:latin typeface="+mj-ea"/>
                <a:ea typeface="+mj-ea"/>
              </a:rPr>
              <a:t>或处于阻塞状态的进程挂起</a:t>
            </a:r>
            <a:r>
              <a:rPr kumimoji="0" lang="zh-CN" altLang="en-US" sz="2800" b="1" i="0" u="none" strike="noStrike" kern="0" cap="none" spc="0" normalizeH="0" baseline="0" noProof="0">
                <a:ln>
                  <a:noFill/>
                </a:ln>
                <a:solidFill>
                  <a:srgbClr val="080808"/>
                </a:solidFill>
                <a:effectLst/>
                <a:uLnTx/>
                <a:uFillTx/>
                <a:latin typeface="+mj-ea"/>
                <a:ea typeface="+mj-ea"/>
              </a:rPr>
              <a:t>。（挂起是主动行为）</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2" panose="05020102010507070707" pitchFamily="18" charset="2"/>
              <a:buChar char="¡"/>
              <a:tabLst/>
              <a:defRPr/>
            </a:pPr>
            <a:r>
              <a:rPr kumimoji="0" lang="zh-CN" altLang="en-US" sz="3200" b="1" i="0" u="none" strike="noStrike" kern="0" cap="none" spc="0" normalizeH="0" baseline="0" noProof="0">
                <a:ln>
                  <a:noFill/>
                </a:ln>
                <a:solidFill>
                  <a:srgbClr val="080808"/>
                </a:solidFill>
                <a:effectLst/>
                <a:uLnTx/>
                <a:uFillTx/>
                <a:latin typeface="+mj-ea"/>
                <a:ea typeface="+mj-ea"/>
              </a:rPr>
              <a:t>挂起原语的执行过程是：</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检查将要被挂起的进程的状态</a:t>
            </a: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若状态为：</a:t>
            </a:r>
            <a:endParaRPr kumimoji="0" lang="en-US" altLang="zh-CN" sz="2400" b="1" i="0" u="none" strike="noStrike" kern="0" cap="none" spc="0" normalizeH="0" baseline="0" noProof="0">
              <a:ln>
                <a:noFill/>
              </a:ln>
              <a:solidFill>
                <a:srgbClr val="080808"/>
              </a:solidFill>
              <a:effectLst/>
              <a:uLnTx/>
              <a:uFillTx/>
              <a:latin typeface="+mj-ea"/>
              <a:ea typeface="+mj-ea"/>
            </a:endParaRPr>
          </a:p>
          <a:p>
            <a:pPr marL="533400" marR="0" lvl="1" indent="-7620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None/>
              <a:tabLst/>
              <a:defRPr/>
            </a:pPr>
            <a:endParaRPr kumimoji="0" lang="en-US" altLang="zh-CN" sz="2400" b="1" i="0" u="none" strike="noStrike" kern="0" cap="none" spc="0" normalizeH="0" baseline="0" noProof="0">
              <a:ln>
                <a:noFill/>
              </a:ln>
              <a:solidFill>
                <a:srgbClr val="080808"/>
              </a:solidFill>
              <a:effectLst/>
              <a:uLnTx/>
              <a:uFillTx/>
              <a:latin typeface="+mj-ea"/>
              <a:ea typeface="+mj-ea"/>
            </a:endParaRPr>
          </a:p>
          <a:p>
            <a:pPr marL="533400" marR="0" lvl="1" indent="-76200" algn="l" defTabSz="914400" rtl="0" eaLnBrk="1" fontAlgn="base" latinLnBrk="0" hangingPunct="1">
              <a:lnSpc>
                <a:spcPct val="100000"/>
              </a:lnSpc>
              <a:spcBef>
                <a:spcPct val="20000"/>
              </a:spcBef>
              <a:spcAft>
                <a:spcPct val="0"/>
              </a:spcAft>
              <a:buClr>
                <a:srgbClr val="0066FF"/>
              </a:buClr>
              <a:buSzPct val="85000"/>
              <a:buFont typeface="Wingdings" panose="05000000000000000000" pitchFamily="2" charset="2"/>
              <a:buNone/>
              <a:tabLst/>
              <a:defRPr/>
            </a:pPr>
            <a:endParaRPr kumimoji="0" lang="en-US" altLang="zh-CN" sz="2400" b="1" i="0" u="none" strike="noStrike" kern="0" cap="none" spc="0" normalizeH="0" baseline="0" noProof="0">
              <a:ln>
                <a:noFill/>
              </a:ln>
              <a:solidFill>
                <a:srgbClr val="080808"/>
              </a:solidFill>
              <a:effectLst/>
              <a:uLnTx/>
              <a:uFillTx/>
              <a:latin typeface="+mj-ea"/>
              <a:ea typeface="+mj-ea"/>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将被挂起进程的</a:t>
            </a:r>
            <a:r>
              <a:rPr kumimoji="0" lang="en-US" altLang="zh-CN" sz="2400" b="1" i="0" u="none" strike="noStrike" kern="0" cap="none" spc="0" normalizeH="0" baseline="0" noProof="0">
                <a:ln>
                  <a:noFill/>
                </a:ln>
                <a:solidFill>
                  <a:srgbClr val="080808"/>
                </a:solidFill>
                <a:effectLst/>
                <a:uLnTx/>
                <a:uFillTx/>
                <a:latin typeface="+mj-ea"/>
                <a:ea typeface="+mj-ea"/>
              </a:rPr>
              <a:t>PCB</a:t>
            </a:r>
            <a:r>
              <a:rPr kumimoji="0" lang="zh-CN" altLang="en-US" sz="2400" b="1" i="0" u="none" strike="noStrike" kern="0" cap="none" spc="0" normalizeH="0" baseline="0" noProof="0">
                <a:ln>
                  <a:noFill/>
                </a:ln>
                <a:solidFill>
                  <a:srgbClr val="080808"/>
                </a:solidFill>
                <a:effectLst/>
                <a:uLnTx/>
                <a:uFillTx/>
                <a:latin typeface="+mj-ea"/>
                <a:ea typeface="+mj-ea"/>
              </a:rPr>
              <a:t>复制到指定的内存区域。</a:t>
            </a:r>
            <a:endParaRPr kumimoji="0" lang="en-US" altLang="zh-CN" sz="2400" b="1" i="0" u="none" strike="noStrike" kern="0" cap="none" spc="0" normalizeH="0" baseline="0" noProof="0">
              <a:ln>
                <a:noFill/>
              </a:ln>
              <a:solidFill>
                <a:srgbClr val="080808"/>
              </a:solidFill>
              <a:effectLst/>
              <a:uLnTx/>
              <a:uFillTx/>
              <a:latin typeface="+mj-ea"/>
              <a:ea typeface="+mj-ea"/>
            </a:endParaRPr>
          </a:p>
          <a:p>
            <a:pPr marL="342900" marR="0" lvl="0" indent="-34290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Char char="Ø"/>
              <a:tabLst/>
              <a:defRPr/>
            </a:pPr>
            <a:r>
              <a:rPr kumimoji="0" lang="zh-CN" altLang="en-US" sz="2400" b="1" i="0" u="none" strike="noStrike" kern="0" cap="none" spc="0" normalizeH="0" baseline="0" noProof="0">
                <a:ln>
                  <a:noFill/>
                </a:ln>
                <a:solidFill>
                  <a:srgbClr val="080808"/>
                </a:solidFill>
                <a:effectLst/>
                <a:uLnTx/>
                <a:uFillTx/>
                <a:latin typeface="+mj-ea"/>
                <a:ea typeface="+mj-ea"/>
              </a:rPr>
              <a:t>若处于运行状态，则转向调度程序重新调度。</a:t>
            </a:r>
          </a:p>
        </p:txBody>
      </p:sp>
      <p:grpSp>
        <p:nvGrpSpPr>
          <p:cNvPr id="17" name="Group 22">
            <a:extLst>
              <a:ext uri="{FF2B5EF4-FFF2-40B4-BE49-F238E27FC236}">
                <a16:creationId xmlns:a16="http://schemas.microsoft.com/office/drawing/2014/main" id="{A9568074-654E-4876-B21C-BD5C78B62D1E}"/>
              </a:ext>
            </a:extLst>
          </p:cNvPr>
          <p:cNvGrpSpPr>
            <a:grpSpLocks/>
          </p:cNvGrpSpPr>
          <p:nvPr/>
        </p:nvGrpSpPr>
        <p:grpSpPr bwMode="auto">
          <a:xfrm>
            <a:off x="2238375" y="4299012"/>
            <a:ext cx="6781800" cy="1828800"/>
            <a:chOff x="1392" y="2640"/>
            <a:chExt cx="4272" cy="1152"/>
          </a:xfrm>
        </p:grpSpPr>
        <p:sp>
          <p:nvSpPr>
            <p:cNvPr id="18" name="Text Box 5">
              <a:extLst>
                <a:ext uri="{FF2B5EF4-FFF2-40B4-BE49-F238E27FC236}">
                  <a16:creationId xmlns:a16="http://schemas.microsoft.com/office/drawing/2014/main" id="{2BBED12C-EE74-4FA2-A0E4-F20A6A28D126}"/>
                </a:ext>
              </a:extLst>
            </p:cNvPr>
            <p:cNvSpPr txBox="1">
              <a:spLocks noChangeArrowheads="1"/>
            </p:cNvSpPr>
            <p:nvPr/>
          </p:nvSpPr>
          <p:spPr bwMode="auto">
            <a:xfrm>
              <a:off x="1540" y="2664"/>
              <a:ext cx="4124"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80808"/>
                  </a:solidFill>
                  <a:effectLst/>
                  <a:uLnTx/>
                  <a:uFillTx/>
                  <a:latin typeface="+mj-ea"/>
                  <a:ea typeface="+mj-ea"/>
                </a:rPr>
                <a:t>执行         静止就绪，设置</a:t>
              </a:r>
              <a:r>
                <a:rPr kumimoji="1" lang="en-US" altLang="zh-CN" sz="2400" b="1" i="0" u="none" strike="noStrike" kern="0" cap="none" spc="0" normalizeH="0" baseline="0" noProof="0" dirty="0">
                  <a:ln>
                    <a:noFill/>
                  </a:ln>
                  <a:solidFill>
                    <a:srgbClr val="080808"/>
                  </a:solidFill>
                  <a:effectLst/>
                  <a:uLnTx/>
                  <a:uFillTx/>
                  <a:latin typeface="+mj-ea"/>
                  <a:ea typeface="+mj-ea"/>
                </a:rPr>
                <a:t>CPU</a:t>
              </a:r>
              <a:r>
                <a:rPr kumimoji="1" lang="zh-CN" altLang="en-US" sz="2400" b="1" i="0" u="none" strike="noStrike" kern="0" cap="none" spc="0" normalizeH="0" baseline="0" noProof="0" dirty="0">
                  <a:ln>
                    <a:noFill/>
                  </a:ln>
                  <a:solidFill>
                    <a:srgbClr val="080808"/>
                  </a:solidFill>
                  <a:effectLst/>
                  <a:uLnTx/>
                  <a:uFillTx/>
                  <a:latin typeface="+mj-ea"/>
                  <a:ea typeface="+mj-ea"/>
                </a:rPr>
                <a:t>调度标志为“真” </a:t>
              </a:r>
            </a:p>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80808"/>
                  </a:solidFill>
                  <a:effectLst/>
                  <a:uLnTx/>
                  <a:uFillTx/>
                  <a:latin typeface="+mj-ea"/>
                  <a:ea typeface="+mj-ea"/>
                </a:rPr>
                <a:t>活动就绪          静止就绪</a:t>
              </a:r>
            </a:p>
            <a:p>
              <a:pPr marL="0" marR="0" lvl="0" indent="0" defTabSz="914400" eaLnBrk="1" fontAlgn="base" latinLnBrk="0" hangingPunct="1">
                <a:lnSpc>
                  <a:spcPct val="100000"/>
                </a:lnSpc>
                <a:spcBef>
                  <a:spcPct val="20000"/>
                </a:spcBef>
                <a:spcAft>
                  <a:spcPct val="0"/>
                </a:spcAft>
                <a:buClrTx/>
                <a:buSzTx/>
                <a:buFontTx/>
                <a:buNone/>
                <a:tabLst/>
                <a:defRPr/>
              </a:pPr>
              <a:r>
                <a:rPr kumimoji="1" lang="zh-CN" altLang="en-US" sz="2400" b="1" i="0" u="none" strike="noStrike" kern="0" cap="none" spc="0" normalizeH="0" baseline="0" noProof="0" dirty="0">
                  <a:ln>
                    <a:noFill/>
                  </a:ln>
                  <a:solidFill>
                    <a:srgbClr val="080808"/>
                  </a:solidFill>
                  <a:effectLst/>
                  <a:uLnTx/>
                  <a:uFillTx/>
                  <a:latin typeface="+mj-ea"/>
                  <a:ea typeface="+mj-ea"/>
                </a:rPr>
                <a:t>活动阻塞          静止阻塞</a:t>
              </a:r>
            </a:p>
            <a:p>
              <a:pPr marL="0" marR="0" lvl="0" indent="0" defTabSz="914400" eaLnBrk="1" fontAlgn="base" latinLnBrk="0" hangingPunct="1">
                <a:lnSpc>
                  <a:spcPct val="100000"/>
                </a:lnSpc>
                <a:spcBef>
                  <a:spcPct val="20000"/>
                </a:spcBef>
                <a:spcAft>
                  <a:spcPct val="0"/>
                </a:spcAft>
                <a:buClrTx/>
                <a:buSzTx/>
                <a:buFontTx/>
                <a:buNone/>
                <a:tabLst/>
                <a:defRPr/>
              </a:pPr>
              <a:endParaRPr kumimoji="1" lang="en-US" altLang="zh-CN" sz="2400" b="1" i="0" u="none" strike="noStrike" kern="0" cap="none" spc="0" normalizeH="0" baseline="0" noProof="0" dirty="0">
                <a:ln>
                  <a:noFill/>
                </a:ln>
                <a:solidFill>
                  <a:srgbClr val="080808"/>
                </a:solidFill>
                <a:effectLst/>
                <a:uLnTx/>
                <a:uFillTx/>
                <a:latin typeface="+mj-ea"/>
                <a:ea typeface="+mj-ea"/>
              </a:endParaRPr>
            </a:p>
          </p:txBody>
        </p:sp>
        <p:sp>
          <p:nvSpPr>
            <p:cNvPr id="19" name="AutoShape 7">
              <a:extLst>
                <a:ext uri="{FF2B5EF4-FFF2-40B4-BE49-F238E27FC236}">
                  <a16:creationId xmlns:a16="http://schemas.microsoft.com/office/drawing/2014/main" id="{B3809ED6-0B47-47F2-83B3-38A31AD36BEE}"/>
                </a:ext>
              </a:extLst>
            </p:cNvPr>
            <p:cNvSpPr>
              <a:spLocks/>
            </p:cNvSpPr>
            <p:nvPr/>
          </p:nvSpPr>
          <p:spPr bwMode="auto">
            <a:xfrm>
              <a:off x="1392" y="2640"/>
              <a:ext cx="171" cy="864"/>
            </a:xfrm>
            <a:prstGeom prst="leftBrace">
              <a:avLst>
                <a:gd name="adj1" fmla="val 42105"/>
                <a:gd name="adj2" fmla="val 50000"/>
              </a:avLst>
            </a:prstGeom>
            <a:noFill/>
            <a:ln w="9525">
              <a:solidFill>
                <a:srgbClr val="080808"/>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Char char="•"/>
                <a:tabLst/>
                <a:defRPr/>
              </a:pPr>
              <a:endParaRPr kumimoji="1" lang="zh-CN" altLang="zh-CN" sz="2400" b="1" i="0" u="none" strike="noStrike" kern="0" cap="none" spc="0" normalizeH="0" baseline="0" noProof="0">
                <a:ln>
                  <a:noFill/>
                </a:ln>
                <a:solidFill>
                  <a:srgbClr val="080808"/>
                </a:solidFill>
                <a:effectLst/>
                <a:uLnTx/>
                <a:uFillTx/>
                <a:latin typeface="+mj-ea"/>
                <a:ea typeface="+mj-ea"/>
              </a:endParaRPr>
            </a:p>
          </p:txBody>
        </p:sp>
        <p:sp>
          <p:nvSpPr>
            <p:cNvPr id="20" name="Line 8">
              <a:extLst>
                <a:ext uri="{FF2B5EF4-FFF2-40B4-BE49-F238E27FC236}">
                  <a16:creationId xmlns:a16="http://schemas.microsoft.com/office/drawing/2014/main" id="{14C0C8CC-F603-4DA2-BDA3-D1260F062602}"/>
                </a:ext>
              </a:extLst>
            </p:cNvPr>
            <p:cNvSpPr>
              <a:spLocks noChangeShapeType="1"/>
            </p:cNvSpPr>
            <p:nvPr/>
          </p:nvSpPr>
          <p:spPr bwMode="auto">
            <a:xfrm>
              <a:off x="2064" y="2832"/>
              <a:ext cx="305"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mj-ea"/>
                <a:ea typeface="+mj-ea"/>
              </a:endParaRPr>
            </a:p>
          </p:txBody>
        </p:sp>
        <p:sp>
          <p:nvSpPr>
            <p:cNvPr id="21" name="Line 9">
              <a:extLst>
                <a:ext uri="{FF2B5EF4-FFF2-40B4-BE49-F238E27FC236}">
                  <a16:creationId xmlns:a16="http://schemas.microsoft.com/office/drawing/2014/main" id="{3E0230B1-DBBB-471C-9C3F-8957CDF80141}"/>
                </a:ext>
              </a:extLst>
            </p:cNvPr>
            <p:cNvSpPr>
              <a:spLocks noChangeShapeType="1"/>
            </p:cNvSpPr>
            <p:nvPr/>
          </p:nvSpPr>
          <p:spPr bwMode="auto">
            <a:xfrm>
              <a:off x="2448" y="3360"/>
              <a:ext cx="349"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mj-ea"/>
                <a:ea typeface="+mj-ea"/>
              </a:endParaRPr>
            </a:p>
          </p:txBody>
        </p:sp>
        <p:sp>
          <p:nvSpPr>
            <p:cNvPr id="22" name="Line 11">
              <a:extLst>
                <a:ext uri="{FF2B5EF4-FFF2-40B4-BE49-F238E27FC236}">
                  <a16:creationId xmlns:a16="http://schemas.microsoft.com/office/drawing/2014/main" id="{13E2A943-0D52-4A64-8E4B-E4BADFD6C96E}"/>
                </a:ext>
              </a:extLst>
            </p:cNvPr>
            <p:cNvSpPr>
              <a:spLocks noChangeShapeType="1"/>
            </p:cNvSpPr>
            <p:nvPr/>
          </p:nvSpPr>
          <p:spPr bwMode="auto">
            <a:xfrm>
              <a:off x="2448" y="3120"/>
              <a:ext cx="306"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80808"/>
                </a:solidFill>
                <a:effectLst/>
                <a:uLnTx/>
                <a:uFillTx/>
                <a:latin typeface="+mj-ea"/>
                <a:ea typeface="+mj-ea"/>
              </a:endParaRPr>
            </a:p>
          </p:txBody>
        </p:sp>
      </p:grpSp>
      <p:sp>
        <p:nvSpPr>
          <p:cNvPr id="23" name="AutoShape 18">
            <a:extLst>
              <a:ext uri="{FF2B5EF4-FFF2-40B4-BE49-F238E27FC236}">
                <a16:creationId xmlns:a16="http://schemas.microsoft.com/office/drawing/2014/main" id="{CC4922E2-AC38-4617-B449-32B0B14D70AC}"/>
              </a:ext>
            </a:extLst>
          </p:cNvPr>
          <p:cNvSpPr>
            <a:spLocks noChangeArrowheads="1"/>
          </p:cNvSpPr>
          <p:nvPr/>
        </p:nvSpPr>
        <p:spPr bwMode="auto">
          <a:xfrm>
            <a:off x="876300" y="5061012"/>
            <a:ext cx="7391400" cy="1447800"/>
          </a:xfrm>
          <a:prstGeom prst="horizontalScroll">
            <a:avLst>
              <a:gd name="adj" fmla="val 12500"/>
            </a:avLst>
          </a:prstGeom>
          <a:solidFill>
            <a:srgbClr val="00FFFF"/>
          </a:solidFill>
          <a:ln w="9525" algn="ctr">
            <a:solidFill>
              <a:srgbClr val="FF0000"/>
            </a:solidFill>
            <a:round/>
            <a:headEnd/>
            <a:tailEnd/>
          </a:ln>
          <a:effectLst>
            <a:outerShdw dist="20000" dir="5400000" rotWithShape="0">
              <a:srgbClr val="000000">
                <a:alpha val="37999"/>
              </a:srgbClr>
            </a:outer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SzTx/>
              <a:buFontTx/>
              <a:buNone/>
            </a:pPr>
            <a:r>
              <a:rPr kumimoji="1" lang="zh-CN" altLang="en-US" sz="2400" b="1">
                <a:solidFill>
                  <a:srgbClr val="000000"/>
                </a:solidFill>
                <a:latin typeface="+mj-ea"/>
                <a:ea typeface="+mj-ea"/>
              </a:rPr>
              <a:t>调用挂起原语的进程只能挂起自己或其子孙进程！</a:t>
            </a:r>
          </a:p>
        </p:txBody>
      </p:sp>
    </p:spTree>
    <p:extLst>
      <p:ext uri="{BB962C8B-B14F-4D97-AF65-F5344CB8AC3E}">
        <p14:creationId xmlns:p14="http://schemas.microsoft.com/office/powerpoint/2010/main" val="1203878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3" end="3"/>
                                            </p:txEl>
                                          </p:spTgt>
                                        </p:tgtEl>
                                        <p:attrNameLst>
                                          <p:attrName>style.visibility</p:attrName>
                                        </p:attrNameLst>
                                      </p:cBhvr>
                                      <p:to>
                                        <p:strVal val="visible"/>
                                      </p:to>
                                    </p:set>
                                    <p:animEffect transition="in" filter="fade">
                                      <p:cBhvr>
                                        <p:cTn id="7" dur="10"/>
                                        <p:tgtEl>
                                          <p:spTgt spid="1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4" end="4"/>
                                            </p:txEl>
                                          </p:spTgt>
                                        </p:tgtEl>
                                        <p:attrNameLst>
                                          <p:attrName>style.visibility</p:attrName>
                                        </p:attrNameLst>
                                      </p:cBhvr>
                                      <p:to>
                                        <p:strVal val="visible"/>
                                      </p:to>
                                    </p:set>
                                    <p:animEffect transition="in" filter="fade">
                                      <p:cBhvr>
                                        <p:cTn id="12" dur="10"/>
                                        <p:tgtEl>
                                          <p:spTgt spid="1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 fill="hold"/>
                                        <p:tgtEl>
                                          <p:spTgt spid="17"/>
                                        </p:tgtEl>
                                        <p:attrNameLst>
                                          <p:attrName>ppt_x</p:attrName>
                                        </p:attrNameLst>
                                      </p:cBhvr>
                                      <p:tavLst>
                                        <p:tav tm="0">
                                          <p:val>
                                            <p:strVal val="0-#ppt_w/2"/>
                                          </p:val>
                                        </p:tav>
                                        <p:tav tm="100000">
                                          <p:val>
                                            <p:strVal val="#ppt_x"/>
                                          </p:val>
                                        </p:tav>
                                      </p:tavLst>
                                    </p:anim>
                                    <p:anim calcmode="lin" valueType="num">
                                      <p:cBhvr additive="base">
                                        <p:cTn id="18" dur="1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xEl>
                                              <p:pRg st="7" end="7"/>
                                            </p:txEl>
                                          </p:spTgt>
                                        </p:tgtEl>
                                        <p:attrNameLst>
                                          <p:attrName>style.visibility</p:attrName>
                                        </p:attrNameLst>
                                      </p:cBhvr>
                                      <p:to>
                                        <p:strVal val="visible"/>
                                      </p:to>
                                    </p:set>
                                    <p:animEffect transition="in" filter="fade">
                                      <p:cBhvr>
                                        <p:cTn id="23" dur="10"/>
                                        <p:tgtEl>
                                          <p:spTgt spid="16">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xEl>
                                              <p:pRg st="8" end="8"/>
                                            </p:txEl>
                                          </p:spTgt>
                                        </p:tgtEl>
                                        <p:attrNameLst>
                                          <p:attrName>style.visibility</p:attrName>
                                        </p:attrNameLst>
                                      </p:cBhvr>
                                      <p:to>
                                        <p:strVal val="visible"/>
                                      </p:to>
                                    </p:set>
                                    <p:animEffect transition="in" filter="fade">
                                      <p:cBhvr>
                                        <p:cTn id="28" dur="10"/>
                                        <p:tgtEl>
                                          <p:spTgt spid="1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checkerboard(across)">
                                      <p:cBhvr>
                                        <p:cTn id="3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3"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661DD0-C85A-4505-B68D-16AFD4741C2A}"/>
              </a:ext>
            </a:extLst>
          </p:cNvPr>
          <p:cNvSpPr>
            <a:spLocks noGrp="1"/>
          </p:cNvSpPr>
          <p:nvPr>
            <p:ph idx="1"/>
          </p:nvPr>
        </p:nvSpPr>
        <p:spPr/>
        <p:txBody>
          <a:bodyPr/>
          <a:lstStyle/>
          <a:p>
            <a:r>
              <a:rPr lang="zh-CN" altLang="en-US" sz="2400" dirty="0">
                <a:solidFill>
                  <a:srgbClr val="FF0000"/>
                </a:solidFill>
                <a:latin typeface="Arial" panose="020B0604020202020204" pitchFamily="34" charset="0"/>
              </a:rPr>
              <a:t>阻塞</a:t>
            </a:r>
            <a:r>
              <a:rPr lang="zh-CN" altLang="en-US" sz="2400" dirty="0">
                <a:latin typeface="Arial" panose="020B0604020202020204" pitchFamily="34" charset="0"/>
              </a:rPr>
              <a:t>：正在执行的进程</a:t>
            </a:r>
            <a:r>
              <a:rPr lang="zh-CN" altLang="en-US" sz="2400" dirty="0">
                <a:highlight>
                  <a:srgbClr val="FFFF00"/>
                </a:highlight>
                <a:latin typeface="Arial" panose="020B0604020202020204" pitchFamily="34" charset="0"/>
              </a:rPr>
              <a:t>由于发生某事件（如</a:t>
            </a:r>
            <a:r>
              <a:rPr lang="en-US" altLang="zh-CN" sz="2400" dirty="0">
                <a:highlight>
                  <a:srgbClr val="FFFF00"/>
                </a:highlight>
                <a:latin typeface="Arial" panose="020B0604020202020204" pitchFamily="34" charset="0"/>
              </a:rPr>
              <a:t>I/O</a:t>
            </a:r>
            <a:r>
              <a:rPr lang="zh-CN" altLang="en-US" sz="2400" dirty="0">
                <a:highlight>
                  <a:srgbClr val="FFFF00"/>
                </a:highlight>
                <a:latin typeface="Arial" panose="020B0604020202020204" pitchFamily="34" charset="0"/>
              </a:rPr>
              <a:t>请求、申请缓冲区失败等）</a:t>
            </a:r>
            <a:r>
              <a:rPr lang="zh-CN" altLang="en-US" sz="2400" dirty="0">
                <a:latin typeface="Arial" panose="020B0604020202020204" pitchFamily="34" charset="0"/>
              </a:rPr>
              <a:t>暂时无法继续执行。此时引起进程调度，</a:t>
            </a:r>
            <a:r>
              <a:rPr lang="en-US" altLang="zh-CN" sz="2400" dirty="0">
                <a:latin typeface="Arial" panose="020B0604020202020204" pitchFamily="34" charset="0"/>
              </a:rPr>
              <a:t>OS</a:t>
            </a:r>
            <a:r>
              <a:rPr lang="zh-CN" altLang="en-US" sz="2400" dirty="0">
                <a:latin typeface="Arial" panose="020B0604020202020204" pitchFamily="34" charset="0"/>
              </a:rPr>
              <a:t>把处理机分配给另一个就绪进程，而让受阻进程处于暂停状态，一般将这种状态称为阻塞状态。</a:t>
            </a:r>
            <a:endParaRPr lang="en-US" altLang="zh-CN" sz="2400" dirty="0">
              <a:latin typeface="Arial" panose="020B0604020202020204" pitchFamily="34" charset="0"/>
            </a:endParaRPr>
          </a:p>
          <a:p>
            <a:r>
              <a:rPr lang="zh-CN" altLang="en-US" sz="2400" dirty="0">
                <a:solidFill>
                  <a:srgbClr val="FF0000"/>
                </a:solidFill>
                <a:latin typeface="Arial" panose="020B0604020202020204" pitchFamily="34" charset="0"/>
              </a:rPr>
              <a:t>挂起</a:t>
            </a:r>
            <a:r>
              <a:rPr lang="zh-CN" altLang="en-US" sz="2400" dirty="0">
                <a:latin typeface="Arial" panose="020B0604020202020204" pitchFamily="34" charset="0"/>
              </a:rPr>
              <a:t>：</a:t>
            </a:r>
            <a:r>
              <a:rPr lang="zh-CN" altLang="en-US" sz="2400" dirty="0">
                <a:highlight>
                  <a:srgbClr val="FFFF00"/>
                </a:highlight>
                <a:latin typeface="Arial" panose="020B0604020202020204" pitchFamily="34" charset="0"/>
              </a:rPr>
              <a:t>由于系统和用户的需要</a:t>
            </a:r>
            <a:r>
              <a:rPr lang="zh-CN" altLang="en-US" sz="2400" dirty="0">
                <a:latin typeface="Arial" panose="020B0604020202020204" pitchFamily="34" charset="0"/>
              </a:rPr>
              <a:t>引入了挂起的操作，进程被挂起意味着该进程处于静止状态。如果进程正在执行，它将暂停执行，若原本处于就绪状态，则该进程此时暂不接受调度。</a:t>
            </a:r>
            <a:endParaRPr lang="en-US" altLang="zh-CN" sz="2400" dirty="0">
              <a:latin typeface="Arial" panose="020B0604020202020204" pitchFamily="34" charset="0"/>
            </a:endParaRPr>
          </a:p>
          <a:p>
            <a:r>
              <a:rPr lang="zh-CN" altLang="en-US" dirty="0">
                <a:solidFill>
                  <a:srgbClr val="FF0000"/>
                </a:solidFill>
                <a:latin typeface="Arial" panose="020B0604020202020204" pitchFamily="34" charset="0"/>
              </a:rPr>
              <a:t>共同点</a:t>
            </a:r>
            <a:r>
              <a:rPr lang="zh-CN" altLang="en-US" dirty="0">
                <a:latin typeface="Arial" panose="020B0604020202020204" pitchFamily="34" charset="0"/>
              </a:rPr>
              <a:t>： </a:t>
            </a:r>
            <a:endParaRPr lang="en-US" altLang="zh-CN" dirty="0">
              <a:latin typeface="Arial" panose="020B0604020202020204" pitchFamily="34" charset="0"/>
            </a:endParaRPr>
          </a:p>
          <a:p>
            <a:pPr lvl="1"/>
            <a:r>
              <a:rPr lang="en-US" altLang="zh-CN" dirty="0">
                <a:latin typeface="Arial" panose="020B0604020202020204" pitchFamily="34" charset="0"/>
              </a:rPr>
              <a:t>1. </a:t>
            </a:r>
            <a:r>
              <a:rPr lang="zh-CN" altLang="en-US" dirty="0">
                <a:latin typeface="Arial" panose="020B0604020202020204" pitchFamily="34" charset="0"/>
              </a:rPr>
              <a:t>进程都暂停执行</a:t>
            </a:r>
            <a:endParaRPr lang="en-US" altLang="zh-CN" dirty="0">
              <a:latin typeface="Arial" panose="020B0604020202020204" pitchFamily="34" charset="0"/>
            </a:endParaRPr>
          </a:p>
          <a:p>
            <a:pPr lvl="1"/>
            <a:r>
              <a:rPr lang="en-US" altLang="zh-CN" dirty="0">
                <a:latin typeface="Arial" panose="020B0604020202020204" pitchFamily="34" charset="0"/>
              </a:rPr>
              <a:t>2. </a:t>
            </a:r>
            <a:r>
              <a:rPr lang="zh-CN" altLang="en-US" dirty="0">
                <a:latin typeface="Arial" panose="020B0604020202020204" pitchFamily="34" charset="0"/>
              </a:rPr>
              <a:t>进程都释放</a:t>
            </a:r>
            <a:r>
              <a:rPr lang="en-US" altLang="zh-CN" dirty="0">
                <a:latin typeface="Arial" panose="020B0604020202020204" pitchFamily="34" charset="0"/>
              </a:rPr>
              <a:t>CPU</a:t>
            </a:r>
            <a:r>
              <a:rPr lang="zh-CN" altLang="en-US" dirty="0">
                <a:latin typeface="Arial" panose="020B0604020202020204" pitchFamily="34" charset="0"/>
              </a:rPr>
              <a:t>，即两个过程都会涉及上下文切换</a:t>
            </a:r>
            <a:endParaRPr lang="en-US" altLang="zh-CN" dirty="0">
              <a:latin typeface="Arial" panose="020B0604020202020204" pitchFamily="34" charset="0"/>
            </a:endParaRPr>
          </a:p>
        </p:txBody>
      </p:sp>
      <p:sp>
        <p:nvSpPr>
          <p:cNvPr id="3" name="标题 2">
            <a:extLst>
              <a:ext uri="{FF2B5EF4-FFF2-40B4-BE49-F238E27FC236}">
                <a16:creationId xmlns:a16="http://schemas.microsoft.com/office/drawing/2014/main" id="{F07F2A67-DAAF-43F7-A0B4-65EEC5B38C37}"/>
              </a:ext>
            </a:extLst>
          </p:cNvPr>
          <p:cNvSpPr>
            <a:spLocks noGrp="1"/>
          </p:cNvSpPr>
          <p:nvPr>
            <p:ph type="title"/>
          </p:nvPr>
        </p:nvSpPr>
        <p:spPr/>
        <p:txBody>
          <a:bodyPr/>
          <a:lstStyle/>
          <a:p>
            <a:r>
              <a:rPr lang="zh-CN" altLang="en-US" dirty="0"/>
              <a:t>思考：挂起和阻塞的区别</a:t>
            </a:r>
          </a:p>
        </p:txBody>
      </p:sp>
    </p:spTree>
    <p:extLst>
      <p:ext uri="{BB962C8B-B14F-4D97-AF65-F5344CB8AC3E}">
        <p14:creationId xmlns:p14="http://schemas.microsoft.com/office/powerpoint/2010/main" val="2279690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C92706-0342-4F5B-BF09-D7D034615D37}"/>
              </a:ext>
            </a:extLst>
          </p:cNvPr>
          <p:cNvSpPr>
            <a:spLocks noGrp="1"/>
          </p:cNvSpPr>
          <p:nvPr>
            <p:ph idx="1"/>
          </p:nvPr>
        </p:nvSpPr>
        <p:spPr>
          <a:xfrm>
            <a:off x="712178" y="1240884"/>
            <a:ext cx="8077986" cy="5157643"/>
          </a:xfrm>
        </p:spPr>
        <p:txBody>
          <a:bodyPr/>
          <a:lstStyle/>
          <a:p>
            <a:pPr lvl="0">
              <a:buClr>
                <a:srgbClr val="4A66AC">
                  <a:lumMod val="75000"/>
                </a:srgbClr>
              </a:buClr>
            </a:pPr>
            <a:r>
              <a:rPr lang="zh-CN" altLang="en-US" dirty="0">
                <a:solidFill>
                  <a:srgbClr val="FF0000"/>
                </a:solidFill>
                <a:latin typeface="Arial" panose="020B0604020202020204" pitchFamily="34" charset="0"/>
              </a:rPr>
              <a:t>不同点</a:t>
            </a:r>
            <a:r>
              <a:rPr lang="zh-CN" altLang="en-US" dirty="0">
                <a:latin typeface="Arial" panose="020B0604020202020204" pitchFamily="34" charset="0"/>
              </a:rPr>
              <a:t>：</a:t>
            </a:r>
            <a:endParaRPr lang="en-US" altLang="zh-CN" dirty="0">
              <a:latin typeface="Arial" panose="020B0604020202020204" pitchFamily="34" charset="0"/>
            </a:endParaRPr>
          </a:p>
          <a:p>
            <a:pPr lvl="1">
              <a:buClr>
                <a:srgbClr val="4A66AC">
                  <a:lumMod val="75000"/>
                </a:srgbClr>
              </a:buClr>
            </a:pPr>
            <a:r>
              <a:rPr lang="zh-CN" altLang="en-US" dirty="0">
                <a:latin typeface="Arial" panose="020B0604020202020204" pitchFamily="34" charset="0"/>
              </a:rPr>
              <a:t> </a:t>
            </a:r>
            <a:r>
              <a:rPr lang="en-US" altLang="zh-CN" dirty="0">
                <a:highlight>
                  <a:srgbClr val="FFFF00"/>
                </a:highlight>
                <a:latin typeface="Arial" panose="020B0604020202020204" pitchFamily="34" charset="0"/>
              </a:rPr>
              <a:t>1. </a:t>
            </a:r>
            <a:r>
              <a:rPr lang="zh-CN" altLang="en-US" dirty="0">
                <a:highlight>
                  <a:srgbClr val="FFFF00"/>
                </a:highlight>
                <a:latin typeface="Arial" panose="020B0604020202020204" pitchFamily="34" charset="0"/>
              </a:rPr>
              <a:t>对系统资源占用不同</a:t>
            </a:r>
            <a:r>
              <a:rPr lang="zh-CN" altLang="en-US" dirty="0">
                <a:latin typeface="Arial" panose="020B0604020202020204" pitchFamily="34" charset="0"/>
              </a:rPr>
              <a:t>：虽然都释放了</a:t>
            </a:r>
            <a:r>
              <a:rPr lang="en-US" altLang="zh-CN" dirty="0">
                <a:latin typeface="Arial" panose="020B0604020202020204" pitchFamily="34" charset="0"/>
              </a:rPr>
              <a:t>CPU</a:t>
            </a:r>
            <a:r>
              <a:rPr lang="zh-CN" altLang="en-US" dirty="0">
                <a:latin typeface="Arial" panose="020B0604020202020204" pitchFamily="34" charset="0"/>
              </a:rPr>
              <a:t>，但阻塞的进程仍处于内存中，而挂起的进程通过“对换”技术被换出到外存（磁盘）中。</a:t>
            </a:r>
            <a:endParaRPr lang="en-US" altLang="zh-CN" dirty="0">
              <a:latin typeface="Arial" panose="020B0604020202020204" pitchFamily="34" charset="0"/>
            </a:endParaRPr>
          </a:p>
          <a:p>
            <a:pPr lvl="1">
              <a:buClr>
                <a:srgbClr val="4A66AC">
                  <a:lumMod val="75000"/>
                </a:srgbClr>
              </a:buClr>
            </a:pPr>
            <a:r>
              <a:rPr lang="zh-CN" altLang="en-US" dirty="0">
                <a:latin typeface="Arial" panose="020B0604020202020204" pitchFamily="34" charset="0"/>
              </a:rPr>
              <a:t> </a:t>
            </a:r>
            <a:r>
              <a:rPr lang="en-US" altLang="zh-CN" dirty="0">
                <a:latin typeface="Arial" panose="020B0604020202020204" pitchFamily="34" charset="0"/>
              </a:rPr>
              <a:t>2. </a:t>
            </a:r>
            <a:r>
              <a:rPr lang="zh-CN" altLang="en-US" dirty="0">
                <a:highlight>
                  <a:srgbClr val="FFFF00"/>
                </a:highlight>
                <a:latin typeface="Arial" panose="020B0604020202020204" pitchFamily="34" charset="0"/>
              </a:rPr>
              <a:t>发生时机不同</a:t>
            </a:r>
            <a:r>
              <a:rPr lang="zh-CN" altLang="en-US" dirty="0">
                <a:latin typeface="Arial" panose="020B0604020202020204" pitchFamily="34" charset="0"/>
              </a:rPr>
              <a:t>：阻塞一般在进程等待资源（</a:t>
            </a:r>
            <a:r>
              <a:rPr lang="en-US" altLang="zh-CN" dirty="0">
                <a:latin typeface="Arial" panose="020B0604020202020204" pitchFamily="34" charset="0"/>
              </a:rPr>
              <a:t>IO</a:t>
            </a:r>
            <a:r>
              <a:rPr lang="zh-CN" altLang="en-US" dirty="0">
                <a:latin typeface="Arial" panose="020B0604020202020204" pitchFamily="34" charset="0"/>
              </a:rPr>
              <a:t>资源、信号量等）时发生；而挂起是由于用户和系统的需要，例如，终端用户需要暂停程序研究其执行情况或对其进行修改、</a:t>
            </a:r>
            <a:r>
              <a:rPr lang="en-US" altLang="zh-CN" dirty="0">
                <a:latin typeface="Arial" panose="020B0604020202020204" pitchFamily="34" charset="0"/>
              </a:rPr>
              <a:t>OS</a:t>
            </a:r>
            <a:r>
              <a:rPr lang="zh-CN" altLang="en-US" dirty="0">
                <a:latin typeface="Arial" panose="020B0604020202020204" pitchFamily="34" charset="0"/>
              </a:rPr>
              <a:t>为了提高内存利用率需要将暂时不能运行的进程（处于就绪或阻塞队列的进程）调出到磁盘 </a:t>
            </a:r>
            <a:endParaRPr lang="en-US" altLang="zh-CN" dirty="0">
              <a:latin typeface="Arial" panose="020B0604020202020204" pitchFamily="34" charset="0"/>
            </a:endParaRPr>
          </a:p>
          <a:p>
            <a:pPr lvl="1">
              <a:buClr>
                <a:srgbClr val="4A66AC">
                  <a:lumMod val="75000"/>
                </a:srgbClr>
              </a:buClr>
            </a:pPr>
            <a:r>
              <a:rPr lang="en-US" altLang="zh-CN" dirty="0">
                <a:highlight>
                  <a:srgbClr val="FFFF00"/>
                </a:highlight>
                <a:latin typeface="Arial" panose="020B0604020202020204" pitchFamily="34" charset="0"/>
              </a:rPr>
              <a:t>3. </a:t>
            </a:r>
            <a:r>
              <a:rPr lang="zh-CN" altLang="en-US" dirty="0">
                <a:highlight>
                  <a:srgbClr val="FFFF00"/>
                </a:highlight>
                <a:latin typeface="Arial" panose="020B0604020202020204" pitchFamily="34" charset="0"/>
              </a:rPr>
              <a:t>恢复时机不同：</a:t>
            </a:r>
            <a:r>
              <a:rPr lang="zh-CN" altLang="en-US" dirty="0">
                <a:latin typeface="Arial" panose="020B0604020202020204" pitchFamily="34" charset="0"/>
              </a:rPr>
              <a:t>阻塞要在等待的资源得到满足（例如获得了锁）后，才会进入就绪状态，等待被调度而执行；被挂起的进程由将其挂起的对象（如用户、系统）在时机符合时（调试结束、被调度进程选中需要重新执行）将其激活</a:t>
            </a:r>
          </a:p>
          <a:p>
            <a:endParaRPr lang="zh-CN" altLang="en-US" dirty="0"/>
          </a:p>
        </p:txBody>
      </p:sp>
      <p:sp>
        <p:nvSpPr>
          <p:cNvPr id="3" name="标题 2">
            <a:extLst>
              <a:ext uri="{FF2B5EF4-FFF2-40B4-BE49-F238E27FC236}">
                <a16:creationId xmlns:a16="http://schemas.microsoft.com/office/drawing/2014/main" id="{E954C48D-156A-4E49-876B-0AA06B5AC21E}"/>
              </a:ext>
            </a:extLst>
          </p:cNvPr>
          <p:cNvSpPr>
            <a:spLocks noGrp="1"/>
          </p:cNvSpPr>
          <p:nvPr>
            <p:ph type="title"/>
          </p:nvPr>
        </p:nvSpPr>
        <p:spPr/>
        <p:txBody>
          <a:bodyPr/>
          <a:lstStyle/>
          <a:p>
            <a:r>
              <a:rPr lang="zh-CN" altLang="en-US" dirty="0"/>
              <a:t>思考：挂起和阻塞的区别</a:t>
            </a:r>
          </a:p>
        </p:txBody>
      </p:sp>
    </p:spTree>
    <p:extLst>
      <p:ext uri="{BB962C8B-B14F-4D97-AF65-F5344CB8AC3E}">
        <p14:creationId xmlns:p14="http://schemas.microsoft.com/office/powerpoint/2010/main" val="1526779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331E61B-FE07-4DAD-B30A-57A412293F37}"/>
              </a:ext>
            </a:extLst>
          </p:cNvPr>
          <p:cNvSpPr>
            <a:spLocks noGrp="1"/>
          </p:cNvSpPr>
          <p:nvPr>
            <p:ph type="title"/>
          </p:nvPr>
        </p:nvSpPr>
        <p:spPr/>
        <p:txBody>
          <a:bodyPr/>
          <a:lstStyle/>
          <a:p>
            <a:r>
              <a:rPr lang="zh-CN" altLang="en-US" dirty="0"/>
              <a:t>进程的激活</a:t>
            </a:r>
          </a:p>
        </p:txBody>
      </p:sp>
      <p:sp>
        <p:nvSpPr>
          <p:cNvPr id="4" name="Rectangle 3">
            <a:extLst>
              <a:ext uri="{FF2B5EF4-FFF2-40B4-BE49-F238E27FC236}">
                <a16:creationId xmlns:a16="http://schemas.microsoft.com/office/drawing/2014/main" id="{AE1B5772-1662-4D13-B11A-FAB45C3CBA25}"/>
              </a:ext>
            </a:extLst>
          </p:cNvPr>
          <p:cNvSpPr txBox="1">
            <a:spLocks noRot="1" noChangeArrowheads="1"/>
          </p:cNvSpPr>
          <p:nvPr/>
        </p:nvSpPr>
        <p:spPr>
          <a:xfrm>
            <a:off x="457200" y="1386446"/>
            <a:ext cx="8305800" cy="4876800"/>
          </a:xfrm>
          <a:prstGeom prst="rect">
            <a:avLst/>
          </a:prstGeo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110000"/>
              </a:lnSpc>
              <a:buFont typeface="Wingdings 2" panose="05020102010507070707" pitchFamily="18" charset="2"/>
              <a:buNone/>
            </a:pPr>
            <a:r>
              <a:rPr lang="en-US" altLang="zh-CN" sz="2800" b="1" dirty="0"/>
              <a:t>①</a:t>
            </a:r>
            <a:r>
              <a:rPr kumimoji="1" lang="zh-CN" altLang="en-US" sz="2800" b="1" dirty="0"/>
              <a:t>当发生激活进程的事件时，例如，父进程或用户进程请求激活指定进程，系统将利用激活原语</a:t>
            </a:r>
            <a:r>
              <a:rPr kumimoji="1" lang="en-US" altLang="zh-CN" sz="2800" b="1" dirty="0"/>
              <a:t>active( )</a:t>
            </a:r>
            <a:r>
              <a:rPr kumimoji="1" lang="zh-CN" altLang="en-US" sz="2800" b="1" dirty="0"/>
              <a:t>将指定进程激活。</a:t>
            </a:r>
            <a:r>
              <a:rPr lang="zh-CN" altLang="en-US" sz="2800" b="1" dirty="0">
                <a:solidFill>
                  <a:schemeClr val="folHlink"/>
                </a:solidFill>
              </a:rPr>
              <a:t> （激活是被动行为）</a:t>
            </a:r>
            <a:endParaRPr lang="zh-CN" altLang="en-US" sz="2800" b="1" dirty="0"/>
          </a:p>
          <a:p>
            <a:pPr algn="just">
              <a:lnSpc>
                <a:spcPct val="110000"/>
              </a:lnSpc>
              <a:buFont typeface="Wingdings 2" panose="05020102010507070707" pitchFamily="18" charset="2"/>
              <a:buNone/>
            </a:pPr>
            <a:r>
              <a:rPr lang="zh-CN" altLang="en-US" sz="2800" b="1" dirty="0"/>
              <a:t>②系统利用激活原语</a:t>
            </a:r>
            <a:r>
              <a:rPr lang="en-US" altLang="zh-CN" sz="2800" b="1" dirty="0"/>
              <a:t>active( )</a:t>
            </a:r>
            <a:r>
              <a:rPr lang="zh-CN" altLang="en-US" sz="2800" b="1" dirty="0"/>
              <a:t>将指定进程激活：</a:t>
            </a:r>
            <a:endParaRPr lang="en-US" altLang="zh-CN" sz="2800" b="1" dirty="0"/>
          </a:p>
          <a:p>
            <a:pPr>
              <a:buClr>
                <a:schemeClr val="hlink"/>
              </a:buClr>
              <a:buSzTx/>
              <a:buFont typeface="Wingdings" panose="05000000000000000000" pitchFamily="2" charset="2"/>
              <a:buChar char="Ø"/>
            </a:pPr>
            <a:r>
              <a:rPr lang="zh-CN" altLang="en-US" sz="2800" b="1" dirty="0"/>
              <a:t>检查将要被挂起的进程的状态：</a:t>
            </a:r>
          </a:p>
          <a:p>
            <a:pPr>
              <a:buClr>
                <a:schemeClr val="tx1"/>
              </a:buClr>
              <a:buFont typeface="Wingdings" panose="05000000000000000000" pitchFamily="2" charset="2"/>
              <a:buChar char="Ø"/>
            </a:pPr>
            <a:endParaRPr lang="zh-CN" altLang="en-US" sz="2800" b="1" dirty="0"/>
          </a:p>
          <a:p>
            <a:pPr>
              <a:buClr>
                <a:schemeClr val="tx1"/>
              </a:buClr>
              <a:buFont typeface="Wingdings" panose="05000000000000000000" pitchFamily="2" charset="2"/>
              <a:buChar char="Ø"/>
            </a:pPr>
            <a:endParaRPr lang="zh-CN" altLang="en-US" sz="2800" dirty="0"/>
          </a:p>
          <a:p>
            <a:pPr>
              <a:buClr>
                <a:schemeClr val="hlink"/>
              </a:buClr>
              <a:buSzTx/>
              <a:buFont typeface="Wingdings" panose="05000000000000000000" pitchFamily="2" charset="2"/>
              <a:buChar char="Ø"/>
            </a:pPr>
            <a:r>
              <a:rPr lang="zh-CN" altLang="en-US" sz="2800" b="1" dirty="0"/>
              <a:t>检查是否要进行重新调度</a:t>
            </a:r>
            <a:r>
              <a:rPr lang="zh-CN" altLang="en-US" sz="2800" dirty="0"/>
              <a:t>  </a:t>
            </a:r>
          </a:p>
          <a:p>
            <a:pPr algn="just">
              <a:lnSpc>
                <a:spcPct val="110000"/>
              </a:lnSpc>
              <a:buFont typeface="Wingdings 2" panose="05020102010507070707" pitchFamily="18" charset="2"/>
              <a:buNone/>
            </a:pPr>
            <a:r>
              <a:rPr kumimoji="1" lang="zh-CN" altLang="en-US" sz="2800" dirty="0"/>
              <a:t>	</a:t>
            </a:r>
            <a:endParaRPr kumimoji="1" lang="zh-CN" altLang="en-US" sz="2800" b="1" dirty="0">
              <a:solidFill>
                <a:schemeClr val="folHlink"/>
              </a:solidFill>
            </a:endParaRPr>
          </a:p>
        </p:txBody>
      </p:sp>
      <p:grpSp>
        <p:nvGrpSpPr>
          <p:cNvPr id="5" name="Group 14">
            <a:extLst>
              <a:ext uri="{FF2B5EF4-FFF2-40B4-BE49-F238E27FC236}">
                <a16:creationId xmlns:a16="http://schemas.microsoft.com/office/drawing/2014/main" id="{78631A4D-12BF-44B1-B8BC-ECDBA78C244B}"/>
              </a:ext>
            </a:extLst>
          </p:cNvPr>
          <p:cNvGrpSpPr>
            <a:grpSpLocks/>
          </p:cNvGrpSpPr>
          <p:nvPr/>
        </p:nvGrpSpPr>
        <p:grpSpPr bwMode="auto">
          <a:xfrm>
            <a:off x="1792288" y="3977246"/>
            <a:ext cx="4359275" cy="1333500"/>
            <a:chOff x="1152" y="2256"/>
            <a:chExt cx="2746" cy="840"/>
          </a:xfrm>
        </p:grpSpPr>
        <p:sp>
          <p:nvSpPr>
            <p:cNvPr id="6" name="Text Box 5">
              <a:extLst>
                <a:ext uri="{FF2B5EF4-FFF2-40B4-BE49-F238E27FC236}">
                  <a16:creationId xmlns:a16="http://schemas.microsoft.com/office/drawing/2014/main" id="{EBD81DB3-4152-4DE4-96D0-DC6B5ADA2941}"/>
                </a:ext>
              </a:extLst>
            </p:cNvPr>
            <p:cNvSpPr txBox="1">
              <a:spLocks noChangeArrowheads="1"/>
            </p:cNvSpPr>
            <p:nvPr/>
          </p:nvSpPr>
          <p:spPr bwMode="auto">
            <a:xfrm>
              <a:off x="1248" y="2256"/>
              <a:ext cx="2650"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400" b="1" dirty="0">
                  <a:latin typeface="Times New Roman" panose="02020603050405020304" pitchFamily="18" charset="0"/>
                </a:rPr>
                <a:t>静止就绪          活动就绪</a:t>
              </a:r>
            </a:p>
            <a:p>
              <a:pPr eaLnBrk="1" hangingPunct="1">
                <a:buClrTx/>
                <a:buSzTx/>
                <a:buFontTx/>
                <a:buNone/>
              </a:pPr>
              <a:r>
                <a:rPr kumimoji="1" lang="zh-CN" altLang="en-US" sz="2400" b="1" dirty="0">
                  <a:latin typeface="Times New Roman" panose="02020603050405020304" pitchFamily="18" charset="0"/>
                </a:rPr>
                <a:t>静止阻塞          活动阻塞</a:t>
              </a:r>
            </a:p>
            <a:p>
              <a:pPr eaLnBrk="1" hangingPunct="1">
                <a:buClrTx/>
                <a:buSzTx/>
                <a:buFontTx/>
                <a:buNone/>
              </a:pPr>
              <a:endParaRPr kumimoji="1" lang="en-US" altLang="zh-CN" sz="2400" b="1" dirty="0">
                <a:latin typeface="Times New Roman" panose="02020603050405020304" pitchFamily="18" charset="0"/>
              </a:endParaRPr>
            </a:p>
          </p:txBody>
        </p:sp>
        <p:sp>
          <p:nvSpPr>
            <p:cNvPr id="7" name="AutoShape 4">
              <a:extLst>
                <a:ext uri="{FF2B5EF4-FFF2-40B4-BE49-F238E27FC236}">
                  <a16:creationId xmlns:a16="http://schemas.microsoft.com/office/drawing/2014/main" id="{7794AE1D-5FAE-4728-9C52-BB7DFEE352D6}"/>
                </a:ext>
              </a:extLst>
            </p:cNvPr>
            <p:cNvSpPr>
              <a:spLocks/>
            </p:cNvSpPr>
            <p:nvPr/>
          </p:nvSpPr>
          <p:spPr bwMode="auto">
            <a:xfrm>
              <a:off x="1152" y="2352"/>
              <a:ext cx="144" cy="384"/>
            </a:xfrm>
            <a:prstGeom prst="leftBrace">
              <a:avLst>
                <a:gd name="adj1" fmla="val 22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Char char="•"/>
              </a:pPr>
              <a:endParaRPr kumimoji="1" lang="zh-CN" altLang="zh-CN" sz="2400" b="1">
                <a:solidFill>
                  <a:schemeClr val="accent1"/>
                </a:solidFill>
                <a:latin typeface="Times New Roman" panose="02020603050405020304" pitchFamily="18" charset="0"/>
              </a:endParaRPr>
            </a:p>
          </p:txBody>
        </p:sp>
        <p:sp>
          <p:nvSpPr>
            <p:cNvPr id="8" name="Line 6">
              <a:extLst>
                <a:ext uri="{FF2B5EF4-FFF2-40B4-BE49-F238E27FC236}">
                  <a16:creationId xmlns:a16="http://schemas.microsoft.com/office/drawing/2014/main" id="{77D4B35C-D844-421F-9B33-E5D42A26DA77}"/>
                </a:ext>
              </a:extLst>
            </p:cNvPr>
            <p:cNvSpPr>
              <a:spLocks noChangeShapeType="1"/>
            </p:cNvSpPr>
            <p:nvPr/>
          </p:nvSpPr>
          <p:spPr bwMode="auto">
            <a:xfrm>
              <a:off x="2112" y="2400"/>
              <a:ext cx="384"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7">
              <a:extLst>
                <a:ext uri="{FF2B5EF4-FFF2-40B4-BE49-F238E27FC236}">
                  <a16:creationId xmlns:a16="http://schemas.microsoft.com/office/drawing/2014/main" id="{55E9AEA5-5CE0-4848-AC67-EC171ED84E41}"/>
                </a:ext>
              </a:extLst>
            </p:cNvPr>
            <p:cNvSpPr>
              <a:spLocks noChangeShapeType="1"/>
            </p:cNvSpPr>
            <p:nvPr/>
          </p:nvSpPr>
          <p:spPr bwMode="auto">
            <a:xfrm>
              <a:off x="2112" y="2688"/>
              <a:ext cx="384" cy="0"/>
            </a:xfrm>
            <a:prstGeom prst="line">
              <a:avLst/>
            </a:prstGeom>
            <a:noFill/>
            <a:ln w="9525">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16">
            <a:extLst>
              <a:ext uri="{FF2B5EF4-FFF2-40B4-BE49-F238E27FC236}">
                <a16:creationId xmlns:a16="http://schemas.microsoft.com/office/drawing/2014/main" id="{C98413C4-DAB7-4083-A29C-4A145204D38C}"/>
              </a:ext>
            </a:extLst>
          </p:cNvPr>
          <p:cNvSpPr txBox="1">
            <a:spLocks noChangeArrowheads="1"/>
          </p:cNvSpPr>
          <p:nvPr/>
        </p:nvSpPr>
        <p:spPr bwMode="auto">
          <a:xfrm>
            <a:off x="5715000" y="4480484"/>
            <a:ext cx="3117850" cy="830262"/>
          </a:xfrm>
          <a:prstGeom prst="rect">
            <a:avLst/>
          </a:prstGeom>
          <a:gradFill rotWithShape="1">
            <a:gsLst>
              <a:gs pos="0">
                <a:srgbClr val="00E4A8">
                  <a:tint val="50000"/>
                  <a:satMod val="300000"/>
                </a:srgbClr>
              </a:gs>
              <a:gs pos="35000">
                <a:srgbClr val="00E4A8">
                  <a:tint val="37000"/>
                  <a:satMod val="300000"/>
                </a:srgbClr>
              </a:gs>
              <a:gs pos="100000">
                <a:srgbClr val="00E4A8">
                  <a:tint val="15000"/>
                  <a:satMod val="350000"/>
                </a:srgbClr>
              </a:gs>
            </a:gsLst>
            <a:lin ang="16200000" scaled="1"/>
          </a:gradFill>
          <a:ln w="9525" cap="flat" cmpd="sng" algn="ctr">
            <a:solidFill>
              <a:srgbClr val="00E4A8">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algn="ctr" eaLnBrk="1" fontAlgn="auto" hangingPunct="1">
              <a:spcBef>
                <a:spcPts val="0"/>
              </a:spcBef>
              <a:spcAft>
                <a:spcPts val="0"/>
              </a:spcAft>
              <a:defRPr/>
            </a:pPr>
            <a:r>
              <a:rPr kumimoji="1" lang="zh-CN" altLang="en-US" sz="2400" b="1" kern="0" dirty="0">
                <a:solidFill>
                  <a:srgbClr val="000000"/>
                </a:solidFill>
                <a:latin typeface="Tahoma"/>
                <a:ea typeface="宋体"/>
              </a:rPr>
              <a:t>问：被挂起的进程能否自己解挂？</a:t>
            </a:r>
          </a:p>
        </p:txBody>
      </p:sp>
      <p:sp>
        <p:nvSpPr>
          <p:cNvPr id="11" name="AutoShape 15">
            <a:extLst>
              <a:ext uri="{FF2B5EF4-FFF2-40B4-BE49-F238E27FC236}">
                <a16:creationId xmlns:a16="http://schemas.microsoft.com/office/drawing/2014/main" id="{A8439698-4258-460A-B91E-88C6506E6F91}"/>
              </a:ext>
            </a:extLst>
          </p:cNvPr>
          <p:cNvSpPr>
            <a:spLocks noChangeArrowheads="1"/>
          </p:cNvSpPr>
          <p:nvPr/>
        </p:nvSpPr>
        <p:spPr bwMode="auto">
          <a:xfrm>
            <a:off x="766763" y="5386946"/>
            <a:ext cx="7772400" cy="1295400"/>
          </a:xfrm>
          <a:prstGeom prst="horizontalScroll">
            <a:avLst>
              <a:gd name="adj" fmla="val 12500"/>
            </a:avLst>
          </a:prstGeom>
          <a:solidFill>
            <a:srgbClr val="00FFFF"/>
          </a:solidFill>
          <a:ln w="9525" algn="ctr">
            <a:solidFill>
              <a:srgbClr val="FF0000"/>
            </a:solidFill>
            <a:round/>
            <a:headEnd/>
            <a:tailEnd/>
          </a:ln>
          <a:effectLst>
            <a:outerShdw dist="20000" dir="5400000" rotWithShape="0">
              <a:srgbClr val="000000">
                <a:alpha val="37999"/>
              </a:srgbClr>
            </a:outer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solidFill>
                  <a:srgbClr val="000000"/>
                </a:solidFill>
                <a:latin typeface="Tahoma" panose="020B0604030504040204" pitchFamily="34" charset="0"/>
              </a:rPr>
              <a:t>一个进程只能解挂自己的子孙进程，而不能解挂其他</a:t>
            </a:r>
          </a:p>
          <a:p>
            <a:pPr eaLnBrk="1" hangingPunct="1">
              <a:spcBef>
                <a:spcPct val="0"/>
              </a:spcBef>
              <a:buClrTx/>
              <a:buSzTx/>
              <a:buFontTx/>
              <a:buNone/>
            </a:pPr>
            <a:r>
              <a:rPr kumimoji="1" lang="zh-CN" altLang="en-US" sz="2400" b="1">
                <a:solidFill>
                  <a:srgbClr val="000000"/>
                </a:solidFill>
                <a:latin typeface="Tahoma" panose="020B0604030504040204" pitchFamily="34" charset="0"/>
              </a:rPr>
              <a:t>族系的进程。</a:t>
            </a:r>
          </a:p>
        </p:txBody>
      </p:sp>
    </p:spTree>
    <p:extLst>
      <p:ext uri="{BB962C8B-B14F-4D97-AF65-F5344CB8AC3E}">
        <p14:creationId xmlns:p14="http://schemas.microsoft.com/office/powerpoint/2010/main" val="4011818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1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0-#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autoUpdateAnimBg="0"/>
      <p:bldP spid="1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249C18-75A9-4CC1-81ED-3E7762D100C7}"/>
              </a:ext>
            </a:extLst>
          </p:cNvPr>
          <p:cNvSpPr>
            <a:spLocks noGrp="1"/>
          </p:cNvSpPr>
          <p:nvPr>
            <p:ph idx="1"/>
          </p:nvPr>
        </p:nvSpPr>
        <p:spPr/>
        <p:txBody>
          <a:bodyPr/>
          <a:lstStyle/>
          <a:p>
            <a:pPr algn="just">
              <a:lnSpc>
                <a:spcPct val="110000"/>
              </a:lnSpc>
              <a:buNone/>
            </a:pPr>
            <a:r>
              <a:rPr kumimoji="1" lang="en-US" altLang="zh-CN" dirty="0">
                <a:solidFill>
                  <a:schemeClr val="folHlink"/>
                </a:solidFill>
              </a:rPr>
              <a:t>	</a:t>
            </a:r>
            <a:r>
              <a:rPr kumimoji="1" lang="zh-CN" altLang="en-US" dirty="0">
                <a:solidFill>
                  <a:schemeClr val="folHlink"/>
                </a:solidFill>
              </a:rPr>
              <a:t>时机：假如采用的是抢占调度策略，则每当有新进程进入就绪队列时，都应检查是否要进行重新调度。</a:t>
            </a:r>
          </a:p>
          <a:p>
            <a:pPr algn="just">
              <a:lnSpc>
                <a:spcPct val="110000"/>
              </a:lnSpc>
              <a:buNone/>
            </a:pPr>
            <a:r>
              <a:rPr kumimoji="1" lang="zh-CN" altLang="en-US" dirty="0">
                <a:solidFill>
                  <a:schemeClr val="folHlink"/>
                </a:solidFill>
              </a:rPr>
              <a:t>	  </a:t>
            </a:r>
            <a:r>
              <a:rPr kumimoji="1" lang="zh-CN" altLang="en-US" dirty="0"/>
              <a:t>创建、终止（自己）、挂起（自己）、激活、阻塞、唤醒都可能会产生新的调度。</a:t>
            </a:r>
          </a:p>
          <a:p>
            <a:endParaRPr lang="zh-CN" altLang="en-US" dirty="0"/>
          </a:p>
        </p:txBody>
      </p:sp>
      <p:sp>
        <p:nvSpPr>
          <p:cNvPr id="3" name="标题 2">
            <a:extLst>
              <a:ext uri="{FF2B5EF4-FFF2-40B4-BE49-F238E27FC236}">
                <a16:creationId xmlns:a16="http://schemas.microsoft.com/office/drawing/2014/main" id="{DD41741A-6141-455D-8791-68FACFED4F56}"/>
              </a:ext>
            </a:extLst>
          </p:cNvPr>
          <p:cNvSpPr>
            <a:spLocks noGrp="1"/>
          </p:cNvSpPr>
          <p:nvPr>
            <p:ph type="title"/>
          </p:nvPr>
        </p:nvSpPr>
        <p:spPr/>
        <p:txBody>
          <a:bodyPr/>
          <a:lstStyle/>
          <a:p>
            <a:r>
              <a:rPr lang="zh-CN" altLang="en-US" dirty="0"/>
              <a:t>进程控制原语可能引起的调度</a:t>
            </a:r>
          </a:p>
        </p:txBody>
      </p:sp>
    </p:spTree>
    <p:extLst>
      <p:ext uri="{BB962C8B-B14F-4D97-AF65-F5344CB8AC3E}">
        <p14:creationId xmlns:p14="http://schemas.microsoft.com/office/powerpoint/2010/main" val="3051096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C9E031E1-9FD8-4983-8FE9-B00D71F4FAEA}"/>
              </a:ext>
            </a:extLst>
          </p:cNvPr>
          <p:cNvSpPr>
            <a:spLocks noGrp="1" noChangeArrowheads="1"/>
          </p:cNvSpPr>
          <p:nvPr>
            <p:ph type="title"/>
          </p:nvPr>
        </p:nvSpPr>
        <p:spPr/>
        <p:txBody>
          <a:bodyPr/>
          <a:lstStyle/>
          <a:p>
            <a:pPr eaLnBrk="1" hangingPunct="1"/>
            <a:r>
              <a:rPr lang="zh-CN" altLang="en-US" b="1" dirty="0">
                <a:solidFill>
                  <a:schemeClr val="hlink"/>
                </a:solidFill>
              </a:rPr>
              <a:t>课堂练习</a:t>
            </a:r>
          </a:p>
        </p:txBody>
      </p:sp>
      <p:sp>
        <p:nvSpPr>
          <p:cNvPr id="100355" name="Rectangle 3">
            <a:extLst>
              <a:ext uri="{FF2B5EF4-FFF2-40B4-BE49-F238E27FC236}">
                <a16:creationId xmlns:a16="http://schemas.microsoft.com/office/drawing/2014/main" id="{895C07B5-77E0-4695-926A-6D8B155788E2}"/>
              </a:ext>
            </a:extLst>
          </p:cNvPr>
          <p:cNvSpPr>
            <a:spLocks noGrp="1" noChangeArrowheads="1"/>
          </p:cNvSpPr>
          <p:nvPr>
            <p:ph type="body" idx="1"/>
          </p:nvPr>
        </p:nvSpPr>
        <p:spPr>
          <a:xfrm>
            <a:off x="762000" y="1981200"/>
            <a:ext cx="7772400" cy="3849688"/>
          </a:xfrm>
          <a:solidFill>
            <a:srgbClr val="FFFFCC"/>
          </a:solidFill>
        </p:spPr>
        <p:txBody>
          <a:bodyPr/>
          <a:lstStyle/>
          <a:p>
            <a:pPr marL="0" indent="0" eaLnBrk="1" hangingPunct="1">
              <a:buNone/>
            </a:pPr>
            <a:r>
              <a:rPr lang="en-US" altLang="zh-CN" b="1" dirty="0"/>
              <a:t>1. </a:t>
            </a:r>
            <a:r>
              <a:rPr lang="zh-CN" altLang="en-US" b="1" dirty="0"/>
              <a:t>请判断下列说法哪些的正确的？</a:t>
            </a:r>
          </a:p>
          <a:p>
            <a:pPr lvl="1" eaLnBrk="1" hangingPunct="1">
              <a:buFont typeface="Wingdings" panose="05000000000000000000" pitchFamily="2" charset="2"/>
              <a:buNone/>
            </a:pPr>
            <a:r>
              <a:rPr lang="zh-CN" altLang="en-US" b="1" dirty="0"/>
              <a:t>（</a:t>
            </a:r>
            <a:r>
              <a:rPr lang="en-US" altLang="zh-CN" b="1" dirty="0"/>
              <a:t>1</a:t>
            </a:r>
            <a:r>
              <a:rPr lang="zh-CN" altLang="en-US" b="1" dirty="0"/>
              <a:t>）进程可以由自己创建</a:t>
            </a:r>
          </a:p>
          <a:p>
            <a:pPr lvl="1" eaLnBrk="1" hangingPunct="1">
              <a:buFont typeface="Wingdings" panose="05000000000000000000" pitchFamily="2" charset="2"/>
              <a:buNone/>
            </a:pPr>
            <a:r>
              <a:rPr lang="zh-CN" altLang="en-US" b="1" dirty="0"/>
              <a:t>（</a:t>
            </a:r>
            <a:r>
              <a:rPr lang="en-US" altLang="zh-CN" b="1" dirty="0"/>
              <a:t>2</a:t>
            </a:r>
            <a:r>
              <a:rPr lang="zh-CN" altLang="en-US" b="1" dirty="0"/>
              <a:t>）进程可以由自己阻塞</a:t>
            </a:r>
          </a:p>
          <a:p>
            <a:pPr lvl="1" eaLnBrk="1" hangingPunct="1">
              <a:buFont typeface="Wingdings" panose="05000000000000000000" pitchFamily="2" charset="2"/>
              <a:buNone/>
            </a:pPr>
            <a:r>
              <a:rPr lang="zh-CN" altLang="en-US" b="1" dirty="0"/>
              <a:t>（</a:t>
            </a:r>
            <a:r>
              <a:rPr lang="en-US" altLang="zh-CN" b="1" dirty="0"/>
              <a:t>3</a:t>
            </a:r>
            <a:r>
              <a:rPr lang="zh-CN" altLang="en-US" b="1" dirty="0"/>
              <a:t>）进程可以由自己挂起</a:t>
            </a:r>
          </a:p>
          <a:p>
            <a:pPr lvl="1" eaLnBrk="1" hangingPunct="1">
              <a:buFont typeface="Wingdings" panose="05000000000000000000" pitchFamily="2" charset="2"/>
              <a:buNone/>
            </a:pPr>
            <a:r>
              <a:rPr lang="zh-CN" altLang="en-US" b="1" dirty="0"/>
              <a:t>（</a:t>
            </a:r>
            <a:r>
              <a:rPr lang="en-US" altLang="zh-CN" b="1" dirty="0"/>
              <a:t>4</a:t>
            </a:r>
            <a:r>
              <a:rPr lang="zh-CN" altLang="en-US" b="1" dirty="0"/>
              <a:t>）进程可以由自己激活</a:t>
            </a:r>
          </a:p>
          <a:p>
            <a:pPr lvl="1" eaLnBrk="1" hangingPunct="1">
              <a:buFont typeface="Wingdings" panose="05000000000000000000" pitchFamily="2" charset="2"/>
              <a:buNone/>
            </a:pPr>
            <a:r>
              <a:rPr lang="zh-CN" altLang="en-US" b="1" dirty="0"/>
              <a:t>（</a:t>
            </a:r>
            <a:r>
              <a:rPr lang="en-US" altLang="zh-CN" b="1" dirty="0"/>
              <a:t>5</a:t>
            </a:r>
            <a:r>
              <a:rPr lang="zh-CN" altLang="en-US" b="1" dirty="0"/>
              <a:t>）进程可以由自己唤醒</a:t>
            </a:r>
          </a:p>
          <a:p>
            <a:pPr lvl="1" eaLnBrk="1" hangingPunct="1">
              <a:buFont typeface="Wingdings" panose="05000000000000000000" pitchFamily="2" charset="2"/>
              <a:buNone/>
            </a:pPr>
            <a:r>
              <a:rPr lang="zh-CN" altLang="en-US" b="1" dirty="0"/>
              <a:t>（</a:t>
            </a:r>
            <a:r>
              <a:rPr lang="en-US" altLang="zh-CN" b="1" dirty="0"/>
              <a:t>6</a:t>
            </a:r>
            <a:r>
              <a:rPr lang="zh-CN" altLang="en-US" b="1" dirty="0"/>
              <a:t>）进程可以由自己撤消</a:t>
            </a:r>
          </a:p>
        </p:txBody>
      </p:sp>
      <p:sp>
        <p:nvSpPr>
          <p:cNvPr id="73732" name="Text Box 4">
            <a:extLst>
              <a:ext uri="{FF2B5EF4-FFF2-40B4-BE49-F238E27FC236}">
                <a16:creationId xmlns:a16="http://schemas.microsoft.com/office/drawing/2014/main" id="{AE09CD01-43CE-4D47-B74A-ED4112AA07A8}"/>
              </a:ext>
            </a:extLst>
          </p:cNvPr>
          <p:cNvSpPr txBox="1">
            <a:spLocks noChangeArrowheads="1"/>
          </p:cNvSpPr>
          <p:nvPr/>
        </p:nvSpPr>
        <p:spPr bwMode="auto">
          <a:xfrm>
            <a:off x="2255838" y="6096000"/>
            <a:ext cx="2741612" cy="46196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1">
                <a:latin typeface="Tahoma" panose="020B0604030504040204" pitchFamily="34" charset="0"/>
              </a:rPr>
              <a:t>答案：</a:t>
            </a:r>
            <a:r>
              <a:rPr kumimoji="1" lang="zh-CN" altLang="en-US" sz="2400" b="1">
                <a:latin typeface="Tahoma" panose="020B0604030504040204" pitchFamily="34" charset="0"/>
                <a:sym typeface="Wingdings" panose="05000000000000000000" pitchFamily="2" charset="2"/>
              </a:rPr>
              <a:t>（</a:t>
            </a:r>
            <a:r>
              <a:rPr kumimoji="1" lang="en-US" altLang="zh-CN" sz="2400" b="1">
                <a:latin typeface="Tahoma" panose="020B0604030504040204" pitchFamily="34" charset="0"/>
                <a:sym typeface="Wingdings" panose="05000000000000000000" pitchFamily="2" charset="2"/>
              </a:rPr>
              <a:t>2</a:t>
            </a:r>
            <a:r>
              <a:rPr kumimoji="1" lang="zh-CN" altLang="en-US" sz="2400" b="1">
                <a:latin typeface="Tahoma" panose="020B0604030504040204" pitchFamily="34" charset="0"/>
                <a:sym typeface="Wingdings" panose="05000000000000000000" pitchFamily="2" charset="2"/>
              </a:rPr>
              <a:t>）（</a:t>
            </a:r>
            <a:r>
              <a:rPr kumimoji="1" lang="en-US" altLang="zh-CN" sz="2400" b="1">
                <a:latin typeface="Tahoma" panose="020B0604030504040204" pitchFamily="34" charset="0"/>
                <a:sym typeface="Wingdings" panose="05000000000000000000" pitchFamily="2" charset="2"/>
              </a:rPr>
              <a:t>3</a:t>
            </a:r>
            <a:r>
              <a:rPr kumimoji="1" lang="zh-CN" altLang="en-US" sz="2400" b="1">
                <a:latin typeface="Tahoma" panose="020B0604030504040204" pitchFamily="34" charset="0"/>
                <a:sym typeface="Wingdings" panose="05000000000000000000" pitchFamily="2" charset="2"/>
              </a:rPr>
              <a:t>）</a:t>
            </a:r>
            <a:endParaRPr kumimoji="1" lang="zh-CN" altLang="en-US" sz="2400" b="1">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fade">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AADBA633-9281-4228-89C2-77FF13E571DA}"/>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0EA778AA-492F-43C1-9028-3D06B2DA8AE7}"/>
              </a:ext>
            </a:extLst>
          </p:cNvPr>
          <p:cNvSpPr>
            <a:spLocks noGrp="1"/>
          </p:cNvSpPr>
          <p:nvPr>
            <p:ph idx="1"/>
          </p:nvPr>
        </p:nvSpPr>
        <p:spPr/>
        <p:txBody>
          <a:bodyPr/>
          <a:lstStyle/>
          <a:p>
            <a:pPr marL="0" indent="0">
              <a:buNone/>
            </a:pPr>
            <a:r>
              <a:rPr lang="en-US" altLang="zh-CN" b="1" dirty="0">
                <a:latin typeface="宋体" panose="02010600030101010101" pitchFamily="2" charset="-122"/>
              </a:rPr>
              <a:t>2.</a:t>
            </a:r>
            <a:r>
              <a:rPr lang="zh-CN" altLang="en-US" b="1" dirty="0">
                <a:latin typeface="宋体" panose="02010600030101010101" pitchFamily="2" charset="-122"/>
              </a:rPr>
              <a:t>如果单处理器系统中有</a:t>
            </a:r>
            <a:r>
              <a:rPr lang="en-US" altLang="zh-CN" b="1" dirty="0">
                <a:latin typeface="宋体" panose="02010600030101010101" pitchFamily="2" charset="-122"/>
              </a:rPr>
              <a:t>N</a:t>
            </a:r>
            <a:r>
              <a:rPr lang="zh-CN" altLang="en-US" b="1" dirty="0">
                <a:latin typeface="宋体" panose="02010600030101010101" pitchFamily="2" charset="-122"/>
              </a:rPr>
              <a:t>个进程，运行的进程最多几个，最少几个？就绪进程最多几个，最少几个？</a:t>
            </a:r>
            <a:endParaRPr lang="en-US" altLang="zh-CN" b="1" dirty="0">
              <a:latin typeface="宋体" panose="02010600030101010101" pitchFamily="2" charset="-122"/>
            </a:endParaRPr>
          </a:p>
          <a:p>
            <a:pPr lvl="1"/>
            <a:r>
              <a:rPr lang="zh-CN" altLang="en-US" sz="2000" dirty="0"/>
              <a:t>运行状态最多</a:t>
            </a:r>
            <a:r>
              <a:rPr lang="en-US" altLang="zh-CN" sz="2000" dirty="0"/>
              <a:t>1</a:t>
            </a:r>
            <a:r>
              <a:rPr lang="zh-CN" altLang="en-US" sz="2000" dirty="0"/>
              <a:t>个，最少</a:t>
            </a:r>
            <a:r>
              <a:rPr lang="en-US" altLang="zh-CN" sz="2000" dirty="0"/>
              <a:t>0</a:t>
            </a:r>
            <a:r>
              <a:rPr lang="zh-CN" altLang="en-US" sz="2000" dirty="0"/>
              <a:t>个；</a:t>
            </a:r>
            <a:endParaRPr lang="en-US" altLang="zh-CN" sz="2000" dirty="0"/>
          </a:p>
          <a:p>
            <a:pPr lvl="1"/>
            <a:r>
              <a:rPr lang="zh-CN" altLang="en-US" sz="2000" dirty="0"/>
              <a:t>就绪状态最多</a:t>
            </a:r>
            <a:r>
              <a:rPr lang="en-US" altLang="zh-CN" sz="2000" dirty="0"/>
              <a:t>N-1</a:t>
            </a:r>
            <a:r>
              <a:rPr lang="zh-CN" altLang="en-US" sz="2000" dirty="0"/>
              <a:t>个，最少</a:t>
            </a:r>
            <a:r>
              <a:rPr lang="en-US" altLang="zh-CN" sz="2000" dirty="0"/>
              <a:t>0</a:t>
            </a:r>
            <a:r>
              <a:rPr lang="zh-CN" altLang="en-US" sz="2000" dirty="0"/>
              <a:t>个。</a:t>
            </a:r>
            <a:endParaRPr lang="zh-CN" altLang="en-US" sz="2000" b="1" dirty="0">
              <a:latin typeface="宋体" panose="02010600030101010101" pitchFamily="2" charset="-122"/>
            </a:endParaRPr>
          </a:p>
          <a:p>
            <a:r>
              <a:rPr lang="zh-CN" altLang="en-US" dirty="0"/>
              <a:t>若</a:t>
            </a:r>
            <a:r>
              <a:rPr lang="en-US" altLang="zh-CN" dirty="0"/>
              <a:t>OS</a:t>
            </a:r>
            <a:r>
              <a:rPr lang="zh-CN" altLang="en-US" dirty="0"/>
              <a:t>的进程有运行、就绪和阻塞三个基本状态，则阻塞进程最多几个，最少几个？</a:t>
            </a:r>
            <a:endParaRPr lang="en-US" altLang="zh-CN" dirty="0"/>
          </a:p>
          <a:p>
            <a:pPr lvl="1"/>
            <a:r>
              <a:rPr lang="zh-CN" altLang="en-US" sz="2000" dirty="0"/>
              <a:t>阻塞状态最多</a:t>
            </a:r>
            <a:r>
              <a:rPr lang="en-US" altLang="zh-CN" sz="2000" dirty="0"/>
              <a:t>N</a:t>
            </a:r>
            <a:r>
              <a:rPr lang="zh-CN" altLang="en-US" sz="2000" dirty="0"/>
              <a:t>个，最少</a:t>
            </a:r>
            <a:r>
              <a:rPr lang="en-US" altLang="zh-CN" sz="2000" dirty="0"/>
              <a:t>0</a:t>
            </a:r>
            <a:r>
              <a:rPr lang="zh-CN" altLang="en-US" sz="2000" dirty="0"/>
              <a:t>个</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9E59596-BB5D-45CA-80B4-90458C7AA107}"/>
              </a:ext>
            </a:extLst>
          </p:cNvPr>
          <p:cNvSpPr>
            <a:spLocks noGrp="1" noChangeArrowheads="1"/>
          </p:cNvSpPr>
          <p:nvPr>
            <p:ph type="title"/>
          </p:nvPr>
        </p:nvSpPr>
        <p:spPr/>
        <p:txBody>
          <a:bodyPr/>
          <a:lstStyle/>
          <a:p>
            <a:r>
              <a:rPr lang="zh-CN" altLang="en-US"/>
              <a:t>计算机系统的基本特征</a:t>
            </a:r>
          </a:p>
        </p:txBody>
      </p:sp>
      <p:pic>
        <p:nvPicPr>
          <p:cNvPr id="66573" name="Picture 13">
            <a:extLst>
              <a:ext uri="{FF2B5EF4-FFF2-40B4-BE49-F238E27FC236}">
                <a16:creationId xmlns:a16="http://schemas.microsoft.com/office/drawing/2014/main" id="{E78B77D7-0B07-4A2C-A217-6379AC07C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0213" y="76200"/>
            <a:ext cx="941387" cy="990600"/>
          </a:xfrm>
          <a:prstGeom prst="rect">
            <a:avLst/>
          </a:prstGeom>
          <a:noFill/>
          <a:extLst>
            <a:ext uri="{909E8E84-426E-40DD-AFC4-6F175D3DCCD1}">
              <a14:hiddenFill xmlns:a14="http://schemas.microsoft.com/office/drawing/2010/main">
                <a:solidFill>
                  <a:srgbClr val="FFFFFF"/>
                </a:solidFill>
              </a14:hiddenFill>
            </a:ext>
          </a:extLst>
        </p:spPr>
      </p:pic>
      <p:sp>
        <p:nvSpPr>
          <p:cNvPr id="66575" name="Rectangle 15">
            <a:extLst>
              <a:ext uri="{FF2B5EF4-FFF2-40B4-BE49-F238E27FC236}">
                <a16:creationId xmlns:a16="http://schemas.microsoft.com/office/drawing/2014/main" id="{A6BC65C8-DE86-469F-8FA9-624CE9002E41}"/>
              </a:ext>
            </a:extLst>
          </p:cNvPr>
          <p:cNvSpPr>
            <a:spLocks noGrp="1" noChangeArrowheads="1"/>
          </p:cNvSpPr>
          <p:nvPr>
            <p:ph type="body" idx="1"/>
          </p:nvPr>
        </p:nvSpPr>
        <p:spPr>
          <a:xfrm>
            <a:off x="612775" y="1268413"/>
            <a:ext cx="7921625" cy="865187"/>
          </a:xfrm>
          <a:noFill/>
          <a:ln/>
        </p:spPr>
        <p:txBody>
          <a:bodyPr/>
          <a:lstStyle/>
          <a:p>
            <a:pPr>
              <a:lnSpc>
                <a:spcPct val="130000"/>
              </a:lnSpc>
            </a:pPr>
            <a:r>
              <a:rPr lang="en-US" altLang="zh-CN">
                <a:solidFill>
                  <a:srgbClr val="FF0000"/>
                </a:solidFill>
              </a:rPr>
              <a:t>CPU</a:t>
            </a:r>
            <a:r>
              <a:rPr lang="zh-CN" altLang="en-US">
                <a:solidFill>
                  <a:srgbClr val="FF0000"/>
                </a:solidFill>
              </a:rPr>
              <a:t>的速度相比其他设备要快的多</a:t>
            </a:r>
            <a:r>
              <a:rPr lang="en-US" altLang="zh-CN">
                <a:solidFill>
                  <a:srgbClr val="FF0000"/>
                </a:solidFill>
              </a:rPr>
              <a:t>!</a:t>
            </a:r>
          </a:p>
        </p:txBody>
      </p:sp>
      <p:sp>
        <p:nvSpPr>
          <p:cNvPr id="66576" name="Rectangle 16">
            <a:extLst>
              <a:ext uri="{FF2B5EF4-FFF2-40B4-BE49-F238E27FC236}">
                <a16:creationId xmlns:a16="http://schemas.microsoft.com/office/drawing/2014/main" id="{22CE7C70-F085-4058-8A01-CA535CAEE850}"/>
              </a:ext>
            </a:extLst>
          </p:cNvPr>
          <p:cNvSpPr>
            <a:spLocks noChangeArrowheads="1"/>
          </p:cNvSpPr>
          <p:nvPr/>
        </p:nvSpPr>
        <p:spPr bwMode="auto">
          <a:xfrm>
            <a:off x="685800" y="32004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t>一个直观想法就是将</a:t>
            </a:r>
            <a:r>
              <a:rPr lang="en-US" altLang="zh-CN"/>
              <a:t>CPU</a:t>
            </a:r>
            <a:r>
              <a:rPr lang="zh-CN" altLang="en-US"/>
              <a:t>让出来</a:t>
            </a:r>
          </a:p>
        </p:txBody>
      </p:sp>
      <p:grpSp>
        <p:nvGrpSpPr>
          <p:cNvPr id="66616" name="Group 56">
            <a:extLst>
              <a:ext uri="{FF2B5EF4-FFF2-40B4-BE49-F238E27FC236}">
                <a16:creationId xmlns:a16="http://schemas.microsoft.com/office/drawing/2014/main" id="{B65BFA7C-C948-48C5-B697-8D9A19999C57}"/>
              </a:ext>
            </a:extLst>
          </p:cNvPr>
          <p:cNvGrpSpPr>
            <a:grpSpLocks/>
          </p:cNvGrpSpPr>
          <p:nvPr/>
        </p:nvGrpSpPr>
        <p:grpSpPr bwMode="auto">
          <a:xfrm>
            <a:off x="609600" y="2209800"/>
            <a:ext cx="7947025" cy="469900"/>
            <a:chOff x="384" y="2584"/>
            <a:chExt cx="5006" cy="296"/>
          </a:xfrm>
        </p:grpSpPr>
        <p:sp>
          <p:nvSpPr>
            <p:cNvPr id="66617" name="Text Box 57">
              <a:extLst>
                <a:ext uri="{FF2B5EF4-FFF2-40B4-BE49-F238E27FC236}">
                  <a16:creationId xmlns:a16="http://schemas.microsoft.com/office/drawing/2014/main" id="{B27BE0EE-98FC-45E3-9A8E-8098B8AB79DF}"/>
                </a:ext>
              </a:extLst>
            </p:cNvPr>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0F0C19"/>
                  </a:solidFill>
                </a:rPr>
                <a:t>sum</a:t>
              </a:r>
            </a:p>
          </p:txBody>
        </p:sp>
        <p:sp>
          <p:nvSpPr>
            <p:cNvPr id="66618" name="Line 58">
              <a:extLst>
                <a:ext uri="{FF2B5EF4-FFF2-40B4-BE49-F238E27FC236}">
                  <a16:creationId xmlns:a16="http://schemas.microsoft.com/office/drawing/2014/main" id="{AEC42E53-FFDC-4E0B-A98D-1CE7139C35CE}"/>
                </a:ext>
              </a:extLst>
            </p:cNvPr>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9" name="Text Box 59">
              <a:extLst>
                <a:ext uri="{FF2B5EF4-FFF2-40B4-BE49-F238E27FC236}">
                  <a16:creationId xmlns:a16="http://schemas.microsoft.com/office/drawing/2014/main" id="{8651515F-401F-4E40-A656-060BF4FBED6C}"/>
                </a:ext>
              </a:extLst>
            </p:cNvPr>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F0C19"/>
                  </a:solidFill>
                </a:rPr>
                <a:t>(</a:t>
              </a:r>
              <a:r>
                <a:rPr lang="zh-CN" altLang="en-US" sz="2000" b="1" dirty="0">
                  <a:solidFill>
                    <a:srgbClr val="0F0C19"/>
                  </a:solidFill>
                </a:rPr>
                <a:t>等待文件输出</a:t>
              </a:r>
              <a:r>
                <a:rPr lang="en-US" altLang="zh-CN" sz="2000" b="1" dirty="0">
                  <a:solidFill>
                    <a:srgbClr val="0F0C19"/>
                  </a:solidFill>
                </a:rPr>
                <a:t>)</a:t>
              </a:r>
              <a:endParaRPr lang="en-US" altLang="zh-CN" sz="4400" dirty="0">
                <a:solidFill>
                  <a:srgbClr val="0F0C19"/>
                </a:solidFill>
              </a:endParaRPr>
            </a:p>
          </p:txBody>
        </p:sp>
        <p:sp>
          <p:nvSpPr>
            <p:cNvPr id="66620" name="Line 60">
              <a:extLst>
                <a:ext uri="{FF2B5EF4-FFF2-40B4-BE49-F238E27FC236}">
                  <a16:creationId xmlns:a16="http://schemas.microsoft.com/office/drawing/2014/main" id="{7C382DE0-5BB7-45D9-88CF-0BCFC2E74381}"/>
                </a:ext>
              </a:extLst>
            </p:cNvPr>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1" name="Line 61">
              <a:extLst>
                <a:ext uri="{FF2B5EF4-FFF2-40B4-BE49-F238E27FC236}">
                  <a16:creationId xmlns:a16="http://schemas.microsoft.com/office/drawing/2014/main" id="{92AED2C9-7C0A-469A-A538-14CE6FC747A7}"/>
                </a:ext>
              </a:extLst>
            </p:cNvPr>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2" name="Line 62">
              <a:extLst>
                <a:ext uri="{FF2B5EF4-FFF2-40B4-BE49-F238E27FC236}">
                  <a16:creationId xmlns:a16="http://schemas.microsoft.com/office/drawing/2014/main" id="{2FAFE5AB-2EA2-48DB-AF1F-2E073B6BA228}"/>
                </a:ext>
              </a:extLst>
            </p:cNvPr>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3" name="Text Box 63">
              <a:extLst>
                <a:ext uri="{FF2B5EF4-FFF2-40B4-BE49-F238E27FC236}">
                  <a16:creationId xmlns:a16="http://schemas.microsoft.com/office/drawing/2014/main" id="{7B5D3BAC-BCBA-4581-92D2-56AD3F3C97DF}"/>
                </a:ext>
              </a:extLst>
            </p:cNvPr>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F0C19"/>
                  </a:solidFill>
                </a:rPr>
                <a:t>(</a:t>
              </a:r>
              <a:r>
                <a:rPr lang="zh-CN" altLang="en-US" sz="2000" b="1" dirty="0">
                  <a:solidFill>
                    <a:srgbClr val="0F0C19"/>
                  </a:solidFill>
                </a:rPr>
                <a:t>等待文件输出</a:t>
              </a:r>
              <a:r>
                <a:rPr lang="en-US" altLang="zh-CN" sz="2000" b="1" dirty="0">
                  <a:solidFill>
                    <a:srgbClr val="0F0C19"/>
                  </a:solidFill>
                </a:rPr>
                <a:t>)</a:t>
              </a:r>
              <a:endParaRPr lang="en-US" altLang="zh-CN" sz="4400" dirty="0">
                <a:solidFill>
                  <a:srgbClr val="0F0C19"/>
                </a:solidFill>
              </a:endParaRPr>
            </a:p>
          </p:txBody>
        </p:sp>
        <p:sp>
          <p:nvSpPr>
            <p:cNvPr id="66624" name="Line 64">
              <a:extLst>
                <a:ext uri="{FF2B5EF4-FFF2-40B4-BE49-F238E27FC236}">
                  <a16:creationId xmlns:a16="http://schemas.microsoft.com/office/drawing/2014/main" id="{BFC2683F-91F4-4692-B30F-4C93004B9164}"/>
                </a:ext>
              </a:extLst>
            </p:cNvPr>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5" name="Line 65">
              <a:extLst>
                <a:ext uri="{FF2B5EF4-FFF2-40B4-BE49-F238E27FC236}">
                  <a16:creationId xmlns:a16="http://schemas.microsoft.com/office/drawing/2014/main" id="{D735469A-06B6-40B1-8778-FBE5E95E27FE}"/>
                </a:ext>
              </a:extLst>
            </p:cNvPr>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6" name="Line 66">
              <a:extLst>
                <a:ext uri="{FF2B5EF4-FFF2-40B4-BE49-F238E27FC236}">
                  <a16:creationId xmlns:a16="http://schemas.microsoft.com/office/drawing/2014/main" id="{497313BB-A7CB-4541-9B62-7C6E218C5941}"/>
                </a:ext>
              </a:extLst>
            </p:cNvPr>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33" name="Group 73">
            <a:extLst>
              <a:ext uri="{FF2B5EF4-FFF2-40B4-BE49-F238E27FC236}">
                <a16:creationId xmlns:a16="http://schemas.microsoft.com/office/drawing/2014/main" id="{F395D219-7716-4270-9D9B-D227EDE59D34}"/>
              </a:ext>
            </a:extLst>
          </p:cNvPr>
          <p:cNvGrpSpPr>
            <a:grpSpLocks/>
          </p:cNvGrpSpPr>
          <p:nvPr/>
        </p:nvGrpSpPr>
        <p:grpSpPr bwMode="auto">
          <a:xfrm>
            <a:off x="609600" y="4102100"/>
            <a:ext cx="7947025" cy="1203325"/>
            <a:chOff x="384" y="2584"/>
            <a:chExt cx="5006" cy="758"/>
          </a:xfrm>
        </p:grpSpPr>
        <p:grpSp>
          <p:nvGrpSpPr>
            <p:cNvPr id="66615" name="Group 55">
              <a:extLst>
                <a:ext uri="{FF2B5EF4-FFF2-40B4-BE49-F238E27FC236}">
                  <a16:creationId xmlns:a16="http://schemas.microsoft.com/office/drawing/2014/main" id="{5B874303-A3D1-4409-8B0E-FBF6437228A6}"/>
                </a:ext>
              </a:extLst>
            </p:cNvPr>
            <p:cNvGrpSpPr>
              <a:grpSpLocks/>
            </p:cNvGrpSpPr>
            <p:nvPr/>
          </p:nvGrpSpPr>
          <p:grpSpPr bwMode="auto">
            <a:xfrm>
              <a:off x="384" y="2584"/>
              <a:ext cx="5006" cy="296"/>
              <a:chOff x="384" y="2584"/>
              <a:chExt cx="5006" cy="296"/>
            </a:xfrm>
          </p:grpSpPr>
          <p:sp>
            <p:nvSpPr>
              <p:cNvPr id="66594" name="Text Box 34">
                <a:extLst>
                  <a:ext uri="{FF2B5EF4-FFF2-40B4-BE49-F238E27FC236}">
                    <a16:creationId xmlns:a16="http://schemas.microsoft.com/office/drawing/2014/main" id="{83DEE561-8039-4905-B8CE-287C59A30963}"/>
                  </a:ext>
                </a:extLst>
              </p:cNvPr>
              <p:cNvSpPr txBox="1">
                <a:spLocks noChangeArrowheads="1"/>
              </p:cNvSpPr>
              <p:nvPr/>
            </p:nvSpPr>
            <p:spPr bwMode="auto">
              <a:xfrm>
                <a:off x="384" y="2584"/>
                <a:ext cx="785" cy="296"/>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0" b="1">
                    <a:solidFill>
                      <a:srgbClr val="0F0C19"/>
                    </a:solidFill>
                  </a:rPr>
                  <a:t>sum</a:t>
                </a:r>
              </a:p>
            </p:txBody>
          </p:sp>
          <p:sp>
            <p:nvSpPr>
              <p:cNvPr id="66595" name="Line 35">
                <a:extLst>
                  <a:ext uri="{FF2B5EF4-FFF2-40B4-BE49-F238E27FC236}">
                    <a16:creationId xmlns:a16="http://schemas.microsoft.com/office/drawing/2014/main" id="{C4984CF6-2B97-4C45-9EF8-00E5BC65AABB}"/>
                  </a:ext>
                </a:extLst>
              </p:cNvPr>
              <p:cNvSpPr>
                <a:spLocks noChangeShapeType="1"/>
              </p:cNvSpPr>
              <p:nvPr/>
            </p:nvSpPr>
            <p:spPr bwMode="auto">
              <a:xfrm>
                <a:off x="1169" y="2735"/>
                <a:ext cx="576" cy="0"/>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6" name="Text Box 36">
                <a:extLst>
                  <a:ext uri="{FF2B5EF4-FFF2-40B4-BE49-F238E27FC236}">
                    <a16:creationId xmlns:a16="http://schemas.microsoft.com/office/drawing/2014/main" id="{A869C4DE-61E0-4B4D-8AE4-AF762850615E}"/>
                  </a:ext>
                </a:extLst>
              </p:cNvPr>
              <p:cNvSpPr txBox="1">
                <a:spLocks noChangeArrowheads="1"/>
              </p:cNvSpPr>
              <p:nvPr/>
            </p:nvSpPr>
            <p:spPr bwMode="auto">
              <a:xfrm>
                <a:off x="1748" y="2602"/>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0F0C19"/>
                    </a:solidFill>
                  </a:rPr>
                  <a:t>(</a:t>
                </a:r>
                <a:r>
                  <a:rPr lang="zh-CN" altLang="en-US" sz="2000" b="1" dirty="0">
                    <a:solidFill>
                      <a:srgbClr val="0F0C19"/>
                    </a:solidFill>
                  </a:rPr>
                  <a:t>等待文件输出</a:t>
                </a:r>
                <a:r>
                  <a:rPr lang="en-US" altLang="zh-CN" sz="2000" b="1" dirty="0">
                    <a:solidFill>
                      <a:srgbClr val="0F0C19"/>
                    </a:solidFill>
                  </a:rPr>
                  <a:t>)</a:t>
                </a:r>
                <a:endParaRPr lang="en-US" altLang="zh-CN" sz="4400" dirty="0">
                  <a:solidFill>
                    <a:srgbClr val="0F0C19"/>
                  </a:solidFill>
                </a:endParaRPr>
              </a:p>
            </p:txBody>
          </p:sp>
          <p:sp>
            <p:nvSpPr>
              <p:cNvPr id="66597" name="Line 37">
                <a:extLst>
                  <a:ext uri="{FF2B5EF4-FFF2-40B4-BE49-F238E27FC236}">
                    <a16:creationId xmlns:a16="http://schemas.microsoft.com/office/drawing/2014/main" id="{2B0EDEC5-8ECD-4A3C-9E72-1DE62A7BDA9E}"/>
                  </a:ext>
                </a:extLst>
              </p:cNvPr>
              <p:cNvSpPr>
                <a:spLocks noChangeShapeType="1"/>
              </p:cNvSpPr>
              <p:nvPr/>
            </p:nvSpPr>
            <p:spPr bwMode="auto">
              <a:xfrm flipV="1">
                <a:off x="2945" y="2726"/>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8" name="Line 38">
                <a:extLst>
                  <a:ext uri="{FF2B5EF4-FFF2-40B4-BE49-F238E27FC236}">
                    <a16:creationId xmlns:a16="http://schemas.microsoft.com/office/drawing/2014/main" id="{6A22D380-4E19-46EC-8C22-2C81BF27A753}"/>
                  </a:ext>
                </a:extLst>
              </p:cNvPr>
              <p:cNvSpPr>
                <a:spLocks noChangeShapeType="1"/>
              </p:cNvSpPr>
              <p:nvPr/>
            </p:nvSpPr>
            <p:spPr bwMode="auto">
              <a:xfrm>
                <a:off x="2945" y="260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9" name="Line 39">
                <a:extLst>
                  <a:ext uri="{FF2B5EF4-FFF2-40B4-BE49-F238E27FC236}">
                    <a16:creationId xmlns:a16="http://schemas.microsoft.com/office/drawing/2014/main" id="{6F0A952B-13F6-41A5-8869-5D85ADD8D45D}"/>
                  </a:ext>
                </a:extLst>
              </p:cNvPr>
              <p:cNvSpPr>
                <a:spLocks noChangeShapeType="1"/>
              </p:cNvSpPr>
              <p:nvPr/>
            </p:nvSpPr>
            <p:spPr bwMode="auto">
              <a:xfrm>
                <a:off x="1745" y="260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0" name="Text Box 40">
                <a:extLst>
                  <a:ext uri="{FF2B5EF4-FFF2-40B4-BE49-F238E27FC236}">
                    <a16:creationId xmlns:a16="http://schemas.microsoft.com/office/drawing/2014/main" id="{ED2B8BFF-7F30-42F0-8EC5-EF2ABAF6D3AF}"/>
                  </a:ext>
                </a:extLst>
              </p:cNvPr>
              <p:cNvSpPr txBox="1">
                <a:spLocks noChangeArrowheads="1"/>
              </p:cNvSpPr>
              <p:nvPr/>
            </p:nvSpPr>
            <p:spPr bwMode="auto">
              <a:xfrm>
                <a:off x="3569" y="2609"/>
                <a:ext cx="1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F0C19"/>
                    </a:solidFill>
                  </a:rPr>
                  <a:t>(</a:t>
                </a:r>
                <a:r>
                  <a:rPr lang="zh-CN" altLang="en-US" sz="2000" b="1">
                    <a:solidFill>
                      <a:srgbClr val="0F0C19"/>
                    </a:solidFill>
                  </a:rPr>
                  <a:t>等待文件输出</a:t>
                </a:r>
                <a:r>
                  <a:rPr lang="en-US" altLang="zh-CN" sz="2000" b="1">
                    <a:solidFill>
                      <a:srgbClr val="0F0C19"/>
                    </a:solidFill>
                  </a:rPr>
                  <a:t>)</a:t>
                </a:r>
                <a:endParaRPr lang="en-US" altLang="zh-CN" sz="4400">
                  <a:solidFill>
                    <a:srgbClr val="0F0C19"/>
                  </a:solidFill>
                </a:endParaRPr>
              </a:p>
            </p:txBody>
          </p:sp>
          <p:sp>
            <p:nvSpPr>
              <p:cNvPr id="66601" name="Line 41">
                <a:extLst>
                  <a:ext uri="{FF2B5EF4-FFF2-40B4-BE49-F238E27FC236}">
                    <a16:creationId xmlns:a16="http://schemas.microsoft.com/office/drawing/2014/main" id="{32BE763D-B079-4BAF-841F-F217613FD723}"/>
                  </a:ext>
                </a:extLst>
              </p:cNvPr>
              <p:cNvSpPr>
                <a:spLocks noChangeShapeType="1"/>
              </p:cNvSpPr>
              <p:nvPr/>
            </p:nvSpPr>
            <p:spPr bwMode="auto">
              <a:xfrm flipV="1">
                <a:off x="4766" y="2735"/>
                <a:ext cx="624" cy="4"/>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2" name="Line 42">
                <a:extLst>
                  <a:ext uri="{FF2B5EF4-FFF2-40B4-BE49-F238E27FC236}">
                    <a16:creationId xmlns:a16="http://schemas.microsoft.com/office/drawing/2014/main" id="{19887F07-19E9-4145-AB1B-6F4AEBE2032B}"/>
                  </a:ext>
                </a:extLst>
              </p:cNvPr>
              <p:cNvSpPr>
                <a:spLocks noChangeShapeType="1"/>
              </p:cNvSpPr>
              <p:nvPr/>
            </p:nvSpPr>
            <p:spPr bwMode="auto">
              <a:xfrm>
                <a:off x="4766" y="2611"/>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3" name="Line 43">
                <a:extLst>
                  <a:ext uri="{FF2B5EF4-FFF2-40B4-BE49-F238E27FC236}">
                    <a16:creationId xmlns:a16="http://schemas.microsoft.com/office/drawing/2014/main" id="{90049C7F-D7A0-4A50-B218-5EF097A16085}"/>
                  </a:ext>
                </a:extLst>
              </p:cNvPr>
              <p:cNvSpPr>
                <a:spLocks noChangeShapeType="1"/>
              </p:cNvSpPr>
              <p:nvPr/>
            </p:nvSpPr>
            <p:spPr bwMode="auto">
              <a:xfrm>
                <a:off x="3566" y="2610"/>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605" name="Text Box 45">
              <a:extLst>
                <a:ext uri="{FF2B5EF4-FFF2-40B4-BE49-F238E27FC236}">
                  <a16:creationId xmlns:a16="http://schemas.microsoft.com/office/drawing/2014/main" id="{3B54510F-B5A8-4AA5-8BA8-03FB99B5138A}"/>
                </a:ext>
              </a:extLst>
            </p:cNvPr>
            <p:cNvSpPr txBox="1">
              <a:spLocks noChangeArrowheads="1"/>
            </p:cNvSpPr>
            <p:nvPr/>
          </p:nvSpPr>
          <p:spPr bwMode="auto">
            <a:xfrm>
              <a:off x="955" y="3084"/>
              <a:ext cx="785" cy="258"/>
            </a:xfrm>
            <a:prstGeom prst="rect">
              <a:avLst/>
            </a:prstGeom>
            <a:solidFill>
              <a:srgbClr val="EAEAEA"/>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rgbClr val="0F0C19"/>
                  </a:solidFill>
                </a:rPr>
                <a:t>其他程序</a:t>
              </a:r>
            </a:p>
          </p:txBody>
        </p:sp>
        <p:sp>
          <p:nvSpPr>
            <p:cNvPr id="66606" name="Line 46">
              <a:extLst>
                <a:ext uri="{FF2B5EF4-FFF2-40B4-BE49-F238E27FC236}">
                  <a16:creationId xmlns:a16="http://schemas.microsoft.com/office/drawing/2014/main" id="{96497446-63CE-4568-B7E6-61A227B31389}"/>
                </a:ext>
              </a:extLst>
            </p:cNvPr>
            <p:cNvSpPr>
              <a:spLocks noChangeShapeType="1"/>
            </p:cNvSpPr>
            <p:nvPr/>
          </p:nvSpPr>
          <p:spPr bwMode="auto">
            <a:xfrm>
              <a:off x="1740" y="3215"/>
              <a:ext cx="1197" cy="1"/>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7" name="Text Box 47">
              <a:extLst>
                <a:ext uri="{FF2B5EF4-FFF2-40B4-BE49-F238E27FC236}">
                  <a16:creationId xmlns:a16="http://schemas.microsoft.com/office/drawing/2014/main" id="{71A941E2-5A15-4079-B4C3-C82764AED5FC}"/>
                </a:ext>
              </a:extLst>
            </p:cNvPr>
            <p:cNvSpPr txBox="1">
              <a:spLocks noChangeArrowheads="1"/>
            </p:cNvSpPr>
            <p:nvPr/>
          </p:nvSpPr>
          <p:spPr bwMode="auto">
            <a:xfrm>
              <a:off x="2991" y="308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F0C19"/>
                  </a:solidFill>
                </a:rPr>
                <a:t>(</a:t>
              </a:r>
              <a:r>
                <a:rPr lang="zh-CN" altLang="en-US" sz="2000" b="1">
                  <a:solidFill>
                    <a:srgbClr val="0F0C19"/>
                  </a:solidFill>
                </a:rPr>
                <a:t>等待</a:t>
              </a:r>
              <a:r>
                <a:rPr lang="en-US" altLang="zh-CN" sz="2000" b="1">
                  <a:solidFill>
                    <a:srgbClr val="0F0C19"/>
                  </a:solidFill>
                </a:rPr>
                <a:t>)</a:t>
              </a:r>
              <a:endParaRPr lang="en-US" altLang="zh-CN" sz="4400">
                <a:solidFill>
                  <a:srgbClr val="0F0C19"/>
                </a:solidFill>
              </a:endParaRPr>
            </a:p>
          </p:txBody>
        </p:sp>
        <p:sp>
          <p:nvSpPr>
            <p:cNvPr id="66608" name="Line 48">
              <a:extLst>
                <a:ext uri="{FF2B5EF4-FFF2-40B4-BE49-F238E27FC236}">
                  <a16:creationId xmlns:a16="http://schemas.microsoft.com/office/drawing/2014/main" id="{0D054592-02DA-4BB7-BA37-93376C182769}"/>
                </a:ext>
              </a:extLst>
            </p:cNvPr>
            <p:cNvSpPr>
              <a:spLocks noChangeShapeType="1"/>
            </p:cNvSpPr>
            <p:nvPr/>
          </p:nvSpPr>
          <p:spPr bwMode="auto">
            <a:xfrm>
              <a:off x="3561" y="3210"/>
              <a:ext cx="1200" cy="6"/>
            </a:xfrm>
            <a:prstGeom prst="line">
              <a:avLst/>
            </a:prstGeom>
            <a:noFill/>
            <a:ln w="38100">
              <a:solidFill>
                <a:srgbClr val="0F0C19"/>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9" name="Line 49">
              <a:extLst>
                <a:ext uri="{FF2B5EF4-FFF2-40B4-BE49-F238E27FC236}">
                  <a16:creationId xmlns:a16="http://schemas.microsoft.com/office/drawing/2014/main" id="{1D19CB07-37A4-43DC-AABC-1EC80B933318}"/>
                </a:ext>
              </a:extLst>
            </p:cNvPr>
            <p:cNvSpPr>
              <a:spLocks noChangeShapeType="1"/>
            </p:cNvSpPr>
            <p:nvPr/>
          </p:nvSpPr>
          <p:spPr bwMode="auto">
            <a:xfrm>
              <a:off x="3561" y="308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10" name="Line 50">
              <a:extLst>
                <a:ext uri="{FF2B5EF4-FFF2-40B4-BE49-F238E27FC236}">
                  <a16:creationId xmlns:a16="http://schemas.microsoft.com/office/drawing/2014/main" id="{B86963E8-B70B-420A-9633-76E2BE1FC31A}"/>
                </a:ext>
              </a:extLst>
            </p:cNvPr>
            <p:cNvSpPr>
              <a:spLocks noChangeShapeType="1"/>
            </p:cNvSpPr>
            <p:nvPr/>
          </p:nvSpPr>
          <p:spPr bwMode="auto">
            <a:xfrm>
              <a:off x="2937" y="308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27" name="Text Box 67">
              <a:extLst>
                <a:ext uri="{FF2B5EF4-FFF2-40B4-BE49-F238E27FC236}">
                  <a16:creationId xmlns:a16="http://schemas.microsoft.com/office/drawing/2014/main" id="{3C787710-59DB-4D5C-92FF-4B945579D586}"/>
                </a:ext>
              </a:extLst>
            </p:cNvPr>
            <p:cNvSpPr txBox="1">
              <a:spLocks noChangeArrowheads="1"/>
            </p:cNvSpPr>
            <p:nvPr/>
          </p:nvSpPr>
          <p:spPr bwMode="auto">
            <a:xfrm>
              <a:off x="4809" y="307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F0C19"/>
                  </a:solidFill>
                </a:rPr>
                <a:t>(</a:t>
              </a:r>
              <a:r>
                <a:rPr lang="zh-CN" altLang="en-US" sz="2000" b="1">
                  <a:solidFill>
                    <a:srgbClr val="0F0C19"/>
                  </a:solidFill>
                </a:rPr>
                <a:t>等待</a:t>
              </a:r>
              <a:r>
                <a:rPr lang="en-US" altLang="zh-CN" sz="2000" b="1">
                  <a:solidFill>
                    <a:srgbClr val="0F0C19"/>
                  </a:solidFill>
                </a:rPr>
                <a:t>)</a:t>
              </a:r>
              <a:endParaRPr lang="en-US" altLang="zh-CN" sz="4400">
                <a:solidFill>
                  <a:srgbClr val="0F0C19"/>
                </a:solidFill>
              </a:endParaRPr>
            </a:p>
          </p:txBody>
        </p:sp>
        <p:sp>
          <p:nvSpPr>
            <p:cNvPr id="66629" name="Line 69">
              <a:extLst>
                <a:ext uri="{FF2B5EF4-FFF2-40B4-BE49-F238E27FC236}">
                  <a16:creationId xmlns:a16="http://schemas.microsoft.com/office/drawing/2014/main" id="{2110718D-C4DB-4873-9FAF-C134B374603A}"/>
                </a:ext>
              </a:extLst>
            </p:cNvPr>
            <p:cNvSpPr>
              <a:spLocks noChangeShapeType="1"/>
            </p:cNvSpPr>
            <p:nvPr/>
          </p:nvSpPr>
          <p:spPr bwMode="auto">
            <a:xfrm>
              <a:off x="5379" y="3074"/>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30" name="Line 70">
              <a:extLst>
                <a:ext uri="{FF2B5EF4-FFF2-40B4-BE49-F238E27FC236}">
                  <a16:creationId xmlns:a16="http://schemas.microsoft.com/office/drawing/2014/main" id="{5B83051C-981E-4B5F-9084-F9B05D5344F8}"/>
                </a:ext>
              </a:extLst>
            </p:cNvPr>
            <p:cNvSpPr>
              <a:spLocks noChangeShapeType="1"/>
            </p:cNvSpPr>
            <p:nvPr/>
          </p:nvSpPr>
          <p:spPr bwMode="auto">
            <a:xfrm>
              <a:off x="4755" y="3073"/>
              <a:ext cx="0" cy="240"/>
            </a:xfrm>
            <a:prstGeom prst="line">
              <a:avLst/>
            </a:prstGeom>
            <a:noFill/>
            <a:ln w="57150">
              <a:solidFill>
                <a:srgbClr val="0F0C1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632" name="Rectangle 72">
            <a:extLst>
              <a:ext uri="{FF2B5EF4-FFF2-40B4-BE49-F238E27FC236}">
                <a16:creationId xmlns:a16="http://schemas.microsoft.com/office/drawing/2014/main" id="{74875CB3-6388-4D71-A55C-E919A1DB00A5}"/>
              </a:ext>
            </a:extLst>
          </p:cNvPr>
          <p:cNvSpPr>
            <a:spLocks noChangeArrowheads="1"/>
          </p:cNvSpPr>
          <p:nvPr/>
        </p:nvSpPr>
        <p:spPr bwMode="auto">
          <a:xfrm>
            <a:off x="685800" y="5486400"/>
            <a:ext cx="79216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solidFill>
                  <a:srgbClr val="FF0000"/>
                </a:solidFill>
              </a:rPr>
              <a:t>计算机同时在执行多个程序</a:t>
            </a:r>
            <a:r>
              <a:rPr lang="en-US" altLang="zh-CN">
                <a:solidFill>
                  <a:srgbClr val="FF0000"/>
                </a:solidFill>
              </a:rPr>
              <a:t>(</a:t>
            </a:r>
            <a:r>
              <a:rPr lang="zh-CN" altLang="en-US">
                <a:solidFill>
                  <a:srgbClr val="FF0000"/>
                </a:solidFill>
              </a:rPr>
              <a:t>交替执行</a:t>
            </a:r>
            <a:r>
              <a:rPr lang="en-US" altLang="zh-CN">
                <a:solidFill>
                  <a:srgbClr val="FF0000"/>
                </a:solidFil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F26E06FB-2B45-44FC-A52C-ACC819ADDF10}"/>
              </a:ext>
            </a:extLst>
          </p:cNvPr>
          <p:cNvSpPr>
            <a:spLocks noGrp="1" noChangeArrowheads="1"/>
          </p:cNvSpPr>
          <p:nvPr>
            <p:ph type="body" idx="1"/>
          </p:nvPr>
        </p:nvSpPr>
        <p:spPr/>
        <p:txBody>
          <a:bodyPr/>
          <a:lstStyle/>
          <a:p>
            <a:pPr eaLnBrk="1" hangingPunct="1">
              <a:lnSpc>
                <a:spcPct val="90000"/>
              </a:lnSpc>
            </a:pPr>
            <a:r>
              <a:rPr lang="zh-CN" altLang="en-US" sz="2800"/>
              <a:t>每一个进程具有顺序性，但是在多道程序设计系统中，多个进程要</a:t>
            </a:r>
            <a:r>
              <a:rPr lang="zh-CN" altLang="en-US" sz="2800">
                <a:solidFill>
                  <a:srgbClr val="CC0000"/>
                </a:solidFill>
              </a:rPr>
              <a:t>竞争</a:t>
            </a:r>
            <a:r>
              <a:rPr lang="zh-CN" altLang="en-US" sz="2800"/>
              <a:t>，</a:t>
            </a:r>
            <a:r>
              <a:rPr lang="zh-CN" altLang="en-US" sz="2800">
                <a:solidFill>
                  <a:srgbClr val="CC0000"/>
                </a:solidFill>
              </a:rPr>
              <a:t>轮流占用</a:t>
            </a:r>
            <a:r>
              <a:rPr lang="zh-CN" altLang="en-US" sz="2800"/>
              <a:t>处理器。</a:t>
            </a:r>
          </a:p>
          <a:p>
            <a:pPr eaLnBrk="1" hangingPunct="1">
              <a:lnSpc>
                <a:spcPct val="90000"/>
              </a:lnSpc>
            </a:pPr>
            <a:r>
              <a:rPr lang="zh-CN" altLang="en-US" sz="2800"/>
              <a:t>有两个进程</a:t>
            </a:r>
            <a:r>
              <a:rPr lang="en-US" altLang="zh-CN" sz="2800"/>
              <a:t>A</a:t>
            </a:r>
            <a:r>
              <a:rPr lang="zh-CN" altLang="en-US" sz="2800"/>
              <a:t>和</a:t>
            </a:r>
            <a:r>
              <a:rPr lang="en-US" altLang="zh-CN" sz="2800"/>
              <a:t>B</a:t>
            </a:r>
            <a:r>
              <a:rPr lang="zh-CN" altLang="en-US" sz="2800"/>
              <a:t>，它们各自顺序执行时的操作序列如下：</a:t>
            </a:r>
          </a:p>
          <a:p>
            <a:pPr lvl="1" eaLnBrk="1" hangingPunct="1">
              <a:lnSpc>
                <a:spcPct val="90000"/>
              </a:lnSpc>
            </a:pPr>
            <a:r>
              <a:rPr lang="zh-CN" altLang="en-US"/>
              <a:t>进程</a:t>
            </a:r>
            <a:r>
              <a:rPr lang="en-US" altLang="zh-CN"/>
              <a:t>A </a:t>
            </a:r>
            <a:r>
              <a:rPr lang="zh-CN" altLang="en-US"/>
              <a:t>： </a:t>
            </a:r>
            <a:r>
              <a:rPr lang="en-US" altLang="zh-CN"/>
              <a:t>a</a:t>
            </a:r>
            <a:r>
              <a:rPr lang="en-US" altLang="zh-CN" baseline="-25000"/>
              <a:t>1</a:t>
            </a:r>
            <a:r>
              <a:rPr lang="zh-CN" altLang="en-US"/>
              <a:t>，</a:t>
            </a:r>
            <a:r>
              <a:rPr lang="en-US" altLang="zh-CN"/>
              <a:t>a</a:t>
            </a:r>
            <a:r>
              <a:rPr lang="en-US" altLang="zh-CN" baseline="-25000"/>
              <a:t>2</a:t>
            </a:r>
            <a:r>
              <a:rPr lang="zh-CN" altLang="en-US"/>
              <a:t>，</a:t>
            </a:r>
            <a:r>
              <a:rPr lang="en-US" altLang="zh-CN"/>
              <a:t>a</a:t>
            </a:r>
            <a:r>
              <a:rPr lang="en-US" altLang="zh-CN" baseline="-25000"/>
              <a:t>3</a:t>
            </a:r>
            <a:r>
              <a:rPr lang="zh-CN" altLang="en-US"/>
              <a:t>，</a:t>
            </a:r>
            <a:r>
              <a:rPr lang="en-US" altLang="zh-CN"/>
              <a:t>…</a:t>
            </a:r>
            <a:r>
              <a:rPr lang="zh-CN" altLang="en-US"/>
              <a:t>，</a:t>
            </a:r>
            <a:r>
              <a:rPr lang="en-US" altLang="zh-CN"/>
              <a:t>a</a:t>
            </a:r>
            <a:r>
              <a:rPr lang="en-US" altLang="zh-CN" baseline="-25000"/>
              <a:t>m</a:t>
            </a:r>
          </a:p>
          <a:p>
            <a:pPr lvl="1" eaLnBrk="1" hangingPunct="1">
              <a:lnSpc>
                <a:spcPct val="90000"/>
              </a:lnSpc>
            </a:pPr>
            <a:r>
              <a:rPr lang="zh-CN" altLang="en-US"/>
              <a:t>进程</a:t>
            </a:r>
            <a:r>
              <a:rPr lang="en-US" altLang="zh-CN"/>
              <a:t>B </a:t>
            </a:r>
            <a:r>
              <a:rPr lang="zh-CN" altLang="en-US"/>
              <a:t>： </a:t>
            </a:r>
            <a:r>
              <a:rPr lang="en-US" altLang="zh-CN"/>
              <a:t>b</a:t>
            </a:r>
            <a:r>
              <a:rPr lang="en-US" altLang="zh-CN" baseline="-25000"/>
              <a:t>1</a:t>
            </a:r>
            <a:r>
              <a:rPr lang="zh-CN" altLang="en-US"/>
              <a:t>，</a:t>
            </a:r>
            <a:r>
              <a:rPr lang="en-US" altLang="zh-CN"/>
              <a:t>b</a:t>
            </a:r>
            <a:r>
              <a:rPr lang="en-US" altLang="zh-CN" baseline="-25000"/>
              <a:t>2</a:t>
            </a:r>
            <a:r>
              <a:rPr lang="zh-CN" altLang="en-US"/>
              <a:t>，</a:t>
            </a:r>
            <a:r>
              <a:rPr lang="en-US" altLang="zh-CN"/>
              <a:t>b</a:t>
            </a:r>
            <a:r>
              <a:rPr lang="en-US" altLang="zh-CN" baseline="-25000"/>
              <a:t>3</a:t>
            </a:r>
            <a:r>
              <a:rPr lang="zh-CN" altLang="en-US"/>
              <a:t>，</a:t>
            </a:r>
            <a:r>
              <a:rPr lang="en-US" altLang="zh-CN"/>
              <a:t>…</a:t>
            </a:r>
            <a:r>
              <a:rPr lang="zh-CN" altLang="en-US"/>
              <a:t>，</a:t>
            </a:r>
            <a:r>
              <a:rPr lang="en-US" altLang="zh-CN"/>
              <a:t>b</a:t>
            </a:r>
            <a:r>
              <a:rPr lang="en-US" altLang="zh-CN" baseline="-25000"/>
              <a:t>m</a:t>
            </a:r>
          </a:p>
          <a:p>
            <a:pPr eaLnBrk="1" hangingPunct="1">
              <a:lnSpc>
                <a:spcPct val="90000"/>
              </a:lnSpc>
            </a:pPr>
            <a:r>
              <a:rPr lang="zh-CN" altLang="en-US" sz="2800"/>
              <a:t>在多道程序设计系统中，处理器可能执行的操作序列</a:t>
            </a:r>
          </a:p>
          <a:p>
            <a:pPr lvl="1" eaLnBrk="1" hangingPunct="1">
              <a:lnSpc>
                <a:spcPct val="90000"/>
              </a:lnSpc>
            </a:pPr>
            <a:r>
              <a:rPr lang="en-US" altLang="zh-CN"/>
              <a:t>a</a:t>
            </a:r>
            <a:r>
              <a:rPr lang="en-US" altLang="zh-CN" baseline="-25000"/>
              <a:t>1</a:t>
            </a:r>
            <a:r>
              <a:rPr lang="zh-CN" altLang="en-US"/>
              <a:t>， </a:t>
            </a:r>
            <a:r>
              <a:rPr lang="en-US" altLang="zh-CN"/>
              <a:t>b</a:t>
            </a:r>
            <a:r>
              <a:rPr lang="en-US" altLang="zh-CN" baseline="-25000"/>
              <a:t>1</a:t>
            </a:r>
            <a:r>
              <a:rPr lang="en-US" altLang="zh-CN"/>
              <a:t> </a:t>
            </a:r>
            <a:r>
              <a:rPr lang="zh-CN" altLang="en-US"/>
              <a:t>，</a:t>
            </a:r>
            <a:r>
              <a:rPr lang="en-US" altLang="zh-CN"/>
              <a:t>a</a:t>
            </a:r>
            <a:r>
              <a:rPr lang="en-US" altLang="zh-CN" baseline="-25000"/>
              <a:t>2</a:t>
            </a:r>
            <a:r>
              <a:rPr lang="zh-CN" altLang="en-US"/>
              <a:t>， </a:t>
            </a:r>
            <a:r>
              <a:rPr lang="en-US" altLang="zh-CN"/>
              <a:t>b</a:t>
            </a:r>
            <a:r>
              <a:rPr lang="en-US" altLang="zh-CN" baseline="-25000"/>
              <a:t>2</a:t>
            </a:r>
            <a:r>
              <a:rPr lang="en-US" altLang="zh-CN"/>
              <a:t> </a:t>
            </a:r>
            <a:r>
              <a:rPr lang="zh-CN" altLang="en-US"/>
              <a:t>，</a:t>
            </a:r>
            <a:r>
              <a:rPr lang="en-US" altLang="zh-CN"/>
              <a:t>a</a:t>
            </a:r>
            <a:r>
              <a:rPr lang="en-US" altLang="zh-CN" baseline="-25000"/>
              <a:t>3</a:t>
            </a:r>
            <a:r>
              <a:rPr lang="zh-CN" altLang="en-US"/>
              <a:t>， </a:t>
            </a:r>
            <a:r>
              <a:rPr lang="en-US" altLang="zh-CN"/>
              <a:t>b</a:t>
            </a:r>
            <a:r>
              <a:rPr lang="en-US" altLang="zh-CN" baseline="-25000"/>
              <a:t>3</a:t>
            </a:r>
            <a:r>
              <a:rPr lang="en-US" altLang="zh-CN"/>
              <a:t> …</a:t>
            </a:r>
          </a:p>
          <a:p>
            <a:pPr lvl="1" eaLnBrk="1" hangingPunct="1">
              <a:lnSpc>
                <a:spcPct val="90000"/>
              </a:lnSpc>
            </a:pPr>
            <a:r>
              <a:rPr lang="en-US" altLang="zh-CN"/>
              <a:t>a</a:t>
            </a:r>
            <a:r>
              <a:rPr lang="en-US" altLang="zh-CN" baseline="-25000"/>
              <a:t>1</a:t>
            </a:r>
            <a:r>
              <a:rPr lang="zh-CN" altLang="en-US"/>
              <a:t>， </a:t>
            </a:r>
            <a:r>
              <a:rPr lang="en-US" altLang="zh-CN"/>
              <a:t>a</a:t>
            </a:r>
            <a:r>
              <a:rPr lang="en-US" altLang="zh-CN" baseline="-25000"/>
              <a:t>2</a:t>
            </a:r>
            <a:r>
              <a:rPr lang="zh-CN" altLang="en-US"/>
              <a:t>， </a:t>
            </a:r>
            <a:r>
              <a:rPr lang="en-US" altLang="zh-CN"/>
              <a:t>b</a:t>
            </a:r>
            <a:r>
              <a:rPr lang="en-US" altLang="zh-CN" baseline="-25000"/>
              <a:t>1</a:t>
            </a:r>
            <a:r>
              <a:rPr lang="en-US" altLang="zh-CN"/>
              <a:t> </a:t>
            </a:r>
            <a:r>
              <a:rPr lang="zh-CN" altLang="en-US"/>
              <a:t>，</a:t>
            </a:r>
            <a:r>
              <a:rPr lang="en-US" altLang="zh-CN"/>
              <a:t>a</a:t>
            </a:r>
            <a:r>
              <a:rPr lang="en-US" altLang="zh-CN" baseline="-25000"/>
              <a:t>3</a:t>
            </a:r>
            <a:r>
              <a:rPr lang="en-US" altLang="zh-CN"/>
              <a:t> </a:t>
            </a:r>
            <a:r>
              <a:rPr lang="zh-CN" altLang="en-US"/>
              <a:t>，</a:t>
            </a:r>
            <a:r>
              <a:rPr lang="en-US" altLang="zh-CN"/>
              <a:t>b</a:t>
            </a:r>
            <a:r>
              <a:rPr lang="en-US" altLang="zh-CN" baseline="-25000"/>
              <a:t>2</a:t>
            </a:r>
            <a:r>
              <a:rPr lang="en-US" altLang="zh-CN"/>
              <a:t> </a:t>
            </a:r>
            <a:r>
              <a:rPr lang="zh-CN" altLang="en-US"/>
              <a:t>，</a:t>
            </a:r>
            <a:r>
              <a:rPr lang="en-US" altLang="zh-CN"/>
              <a:t>b</a:t>
            </a:r>
            <a:r>
              <a:rPr lang="en-US" altLang="zh-CN" baseline="-25000"/>
              <a:t>3</a:t>
            </a:r>
            <a:r>
              <a:rPr lang="en-US" altLang="zh-CN"/>
              <a:t> …</a:t>
            </a:r>
            <a:endParaRPr lang="en-US" altLang="zh-CN" sz="2400"/>
          </a:p>
          <a:p>
            <a:pPr eaLnBrk="1" hangingPunct="1">
              <a:lnSpc>
                <a:spcPct val="90000"/>
              </a:lnSpc>
            </a:pPr>
            <a:endParaRPr lang="en-US" altLang="zh-CN" sz="2800"/>
          </a:p>
        </p:txBody>
      </p:sp>
      <p:sp>
        <p:nvSpPr>
          <p:cNvPr id="5" name="Rectangle 4">
            <a:extLst>
              <a:ext uri="{FF2B5EF4-FFF2-40B4-BE49-F238E27FC236}">
                <a16:creationId xmlns:a16="http://schemas.microsoft.com/office/drawing/2014/main" id="{4A44B6B3-CB22-49FF-BFC5-63FBB51FDCAA}"/>
              </a:ext>
            </a:extLst>
          </p:cNvPr>
          <p:cNvSpPr txBox="1">
            <a:spLocks noRot="1" noChangeArrowheads="1"/>
          </p:cNvSpPr>
          <p:nvPr/>
        </p:nvSpPr>
        <p:spPr bwMode="auto">
          <a:xfrm>
            <a:off x="484364" y="-14970"/>
            <a:ext cx="8305800" cy="10668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defRPr/>
            </a:pPr>
            <a:r>
              <a:rPr lang="en-US" altLang="zh-CN" sz="4000" b="1" kern="0" dirty="0">
                <a:solidFill>
                  <a:schemeClr val="folHlink"/>
                </a:solidFill>
              </a:rPr>
              <a:t>2.4 </a:t>
            </a:r>
            <a:r>
              <a:rPr lang="zh-CN" altLang="en-US" sz="4000" b="1" kern="0" dirty="0">
                <a:solidFill>
                  <a:schemeClr val="folHlink"/>
                </a:solidFill>
              </a:rPr>
              <a:t>进程的同步</a:t>
            </a:r>
            <a:r>
              <a:rPr lang="zh-CN" altLang="en-US" sz="4000" kern="0" dirty="0">
                <a:solidFill>
                  <a:schemeClr val="folHlink"/>
                </a:solidFill>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animEffect transition="in" filter="blinds(horizontal)">
                                      <p:cBhvr>
                                        <p:cTn id="7" dur="500"/>
                                        <p:tgtEl>
                                          <p:spTgt spid="921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6" end="6"/>
                                            </p:txEl>
                                          </p:spTgt>
                                        </p:tgtEl>
                                        <p:attrNameLst>
                                          <p:attrName>style.visibility</p:attrName>
                                        </p:attrNameLst>
                                      </p:cBhvr>
                                      <p:to>
                                        <p:strVal val="visible"/>
                                      </p:to>
                                    </p:set>
                                    <p:animEffect transition="in" filter="blinds(horizontal)">
                                      <p:cBhvr>
                                        <p:cTn id="10"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7B8205A-3CB1-45AA-A86D-76CAB9BAF57A}"/>
              </a:ext>
            </a:extLst>
          </p:cNvPr>
          <p:cNvSpPr>
            <a:spLocks noGrp="1" noChangeArrowheads="1"/>
          </p:cNvSpPr>
          <p:nvPr>
            <p:ph type="title"/>
          </p:nvPr>
        </p:nvSpPr>
        <p:spPr/>
        <p:txBody>
          <a:bodyPr/>
          <a:lstStyle/>
          <a:p>
            <a:pPr eaLnBrk="1" hangingPunct="1"/>
            <a:r>
              <a:rPr lang="zh-CN" altLang="en-US"/>
              <a:t>进程的并发性</a:t>
            </a:r>
          </a:p>
        </p:txBody>
      </p:sp>
      <p:sp>
        <p:nvSpPr>
          <p:cNvPr id="105475" name="Rectangle 3">
            <a:extLst>
              <a:ext uri="{FF2B5EF4-FFF2-40B4-BE49-F238E27FC236}">
                <a16:creationId xmlns:a16="http://schemas.microsoft.com/office/drawing/2014/main" id="{D48B6856-7C93-47A4-B807-A2EFE4971C29}"/>
              </a:ext>
            </a:extLst>
          </p:cNvPr>
          <p:cNvSpPr>
            <a:spLocks noGrp="1" noChangeArrowheads="1"/>
          </p:cNvSpPr>
          <p:nvPr>
            <p:ph type="body" idx="1"/>
          </p:nvPr>
        </p:nvSpPr>
        <p:spPr/>
        <p:txBody>
          <a:bodyPr/>
          <a:lstStyle/>
          <a:p>
            <a:pPr eaLnBrk="1" hangingPunct="1"/>
            <a:r>
              <a:rPr lang="zh-CN" altLang="en-US"/>
              <a:t>在一个进程的工作没有完成之前，另一个进程就可以开始工作，这些进程就称为</a:t>
            </a:r>
            <a:r>
              <a:rPr lang="zh-CN" altLang="en-US">
                <a:solidFill>
                  <a:srgbClr val="CC0000"/>
                </a:solidFill>
              </a:rPr>
              <a:t>可同时执行的</a:t>
            </a:r>
            <a:r>
              <a:rPr lang="zh-CN" altLang="en-US"/>
              <a:t>。或者称它们</a:t>
            </a:r>
            <a:r>
              <a:rPr lang="zh-CN" altLang="en-US">
                <a:solidFill>
                  <a:srgbClr val="CC0000"/>
                </a:solidFill>
              </a:rPr>
              <a:t>具有并发性</a:t>
            </a:r>
            <a:r>
              <a:rPr lang="zh-CN" altLang="en-US"/>
              <a:t>，并且把可同时执行的进程称为</a:t>
            </a:r>
            <a:r>
              <a:rPr lang="zh-CN" altLang="en-US">
                <a:solidFill>
                  <a:srgbClr val="CC0000"/>
                </a:solidFill>
              </a:rPr>
              <a:t>并发进程</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AC627864-91DC-4E05-A93F-2E0E7EB2B43C}"/>
              </a:ext>
            </a:extLst>
          </p:cNvPr>
          <p:cNvSpPr>
            <a:spLocks noGrp="1" noChangeArrowheads="1"/>
          </p:cNvSpPr>
          <p:nvPr>
            <p:ph type="title"/>
          </p:nvPr>
        </p:nvSpPr>
        <p:spPr/>
        <p:txBody>
          <a:bodyPr/>
          <a:lstStyle/>
          <a:p>
            <a:pPr eaLnBrk="1" hangingPunct="1"/>
            <a:r>
              <a:rPr lang="zh-CN" altLang="en-US"/>
              <a:t>进程的并发性</a:t>
            </a:r>
          </a:p>
        </p:txBody>
      </p:sp>
      <p:sp>
        <p:nvSpPr>
          <p:cNvPr id="11267" name="Rectangle 3">
            <a:extLst>
              <a:ext uri="{FF2B5EF4-FFF2-40B4-BE49-F238E27FC236}">
                <a16:creationId xmlns:a16="http://schemas.microsoft.com/office/drawing/2014/main" id="{53A5019A-6496-4470-BE4C-6D517FA4BDBF}"/>
              </a:ext>
            </a:extLst>
          </p:cNvPr>
          <p:cNvSpPr>
            <a:spLocks noGrp="1" noChangeArrowheads="1"/>
          </p:cNvSpPr>
          <p:nvPr>
            <p:ph type="body" idx="1"/>
          </p:nvPr>
        </p:nvSpPr>
        <p:spPr/>
        <p:txBody>
          <a:bodyPr/>
          <a:lstStyle/>
          <a:p>
            <a:pPr eaLnBrk="1" hangingPunct="1"/>
            <a:r>
              <a:rPr lang="zh-CN" altLang="en-US" sz="2800" dirty="0"/>
              <a:t>如果一个进程的执行不影响另一个进程的执行结果，也不依赖另一个进程的进展情况，即它们是各自独立的，则称这些进程相互之间是</a:t>
            </a:r>
            <a:r>
              <a:rPr lang="zh-CN" altLang="en-US" sz="2800" dirty="0">
                <a:solidFill>
                  <a:srgbClr val="CC0000"/>
                </a:solidFill>
              </a:rPr>
              <a:t>无关</a:t>
            </a:r>
            <a:r>
              <a:rPr lang="zh-CN" altLang="en-US" sz="2800" dirty="0"/>
              <a:t>的。</a:t>
            </a:r>
          </a:p>
          <a:p>
            <a:pPr eaLnBrk="1" hangingPunct="1"/>
            <a:endParaRPr lang="zh-CN" altLang="en-US" sz="2800" dirty="0"/>
          </a:p>
          <a:p>
            <a:pPr eaLnBrk="1" hangingPunct="1"/>
            <a:r>
              <a:rPr lang="zh-CN" altLang="en-US" sz="2800" dirty="0"/>
              <a:t>如果一个进程的执行要依赖其他进程的进展状况，或者可能会影响其他进程的执行结果，则说这些进程是</a:t>
            </a:r>
            <a:r>
              <a:rPr lang="zh-CN" altLang="en-US" sz="2800" dirty="0">
                <a:solidFill>
                  <a:srgbClr val="CC0000"/>
                </a:solidFill>
              </a:rPr>
              <a:t>有交互</a:t>
            </a:r>
            <a:r>
              <a:rPr lang="zh-CN" altLang="en-US" sz="2800" dirty="0"/>
              <a:t>的。</a:t>
            </a:r>
          </a:p>
        </p:txBody>
      </p:sp>
      <p:sp>
        <p:nvSpPr>
          <p:cNvPr id="3" name="矩形 2">
            <a:extLst>
              <a:ext uri="{FF2B5EF4-FFF2-40B4-BE49-F238E27FC236}">
                <a16:creationId xmlns:a16="http://schemas.microsoft.com/office/drawing/2014/main" id="{EB98B028-6AAA-4C1F-B677-848E1EFB83E1}"/>
              </a:ext>
            </a:extLst>
          </p:cNvPr>
          <p:cNvSpPr/>
          <p:nvPr/>
        </p:nvSpPr>
        <p:spPr>
          <a:xfrm>
            <a:off x="712178" y="5198198"/>
            <a:ext cx="7944934" cy="1200329"/>
          </a:xfrm>
          <a:prstGeom prst="rect">
            <a:avLst/>
          </a:prstGeom>
          <a:solidFill>
            <a:srgbClr val="92D050"/>
          </a:solidFill>
        </p:spPr>
        <p:txBody>
          <a:bodyPr wrap="square">
            <a:spAutoFit/>
          </a:bodyPr>
          <a:lstStyle/>
          <a:p>
            <a:r>
              <a:rPr lang="zh-CN" altLang="en-US" sz="2400" b="1" dirty="0">
                <a:latin typeface="+mj-ea"/>
                <a:ea typeface="+mj-ea"/>
              </a:rPr>
              <a:t>与时间有关的错误：</a:t>
            </a:r>
            <a:endParaRPr lang="en-US" altLang="zh-CN" sz="2400" b="1" dirty="0">
              <a:latin typeface="+mj-ea"/>
              <a:ea typeface="+mj-ea"/>
            </a:endParaRPr>
          </a:p>
          <a:p>
            <a:r>
              <a:rPr lang="en-US" altLang="zh-CN" sz="2400" b="1" dirty="0">
                <a:latin typeface="+mj-ea"/>
                <a:ea typeface="+mj-ea"/>
              </a:rPr>
              <a:t>    </a:t>
            </a:r>
            <a:r>
              <a:rPr lang="zh-CN" altLang="en-US" sz="2400" b="1" dirty="0">
                <a:latin typeface="+mj-ea"/>
                <a:ea typeface="+mj-ea"/>
              </a:rPr>
              <a:t>对于有交互的并发进程来说，并发会破坏“封闭性”和“可再现性”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10"/>
                                        <p:tgtEl>
                                          <p:spTgt spid="11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50" fill="hold"/>
                                        <p:tgtEl>
                                          <p:spTgt spid="3"/>
                                        </p:tgtEl>
                                        <p:attrNameLst>
                                          <p:attrName>ppt_x</p:attrName>
                                        </p:attrNameLst>
                                      </p:cBhvr>
                                      <p:tavLst>
                                        <p:tav tm="0">
                                          <p:val>
                                            <p:strVal val="#ppt_x"/>
                                          </p:val>
                                        </p:tav>
                                        <p:tav tm="100000">
                                          <p:val>
                                            <p:strVal val="#ppt_x"/>
                                          </p:val>
                                        </p:tav>
                                      </p:tavLst>
                                    </p:anim>
                                    <p:anim calcmode="lin" valueType="num">
                                      <p:cBhvr additive="base">
                                        <p:cTn id="13"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AD2A9ACD-6CC7-49CD-9A5A-A7AF4FC4EF19}"/>
              </a:ext>
            </a:extLst>
          </p:cNvPr>
          <p:cNvSpPr>
            <a:spLocks noGrp="1"/>
          </p:cNvSpPr>
          <p:nvPr>
            <p:ph type="title"/>
          </p:nvPr>
        </p:nvSpPr>
        <p:spPr/>
        <p:txBody>
          <a:bodyPr/>
          <a:lstStyle/>
          <a:p>
            <a:pPr eaLnBrk="1" hangingPunct="1"/>
            <a:r>
              <a:rPr lang="zh-CN" altLang="en-US"/>
              <a:t>并发进程之间的关系</a:t>
            </a:r>
          </a:p>
        </p:txBody>
      </p:sp>
      <p:sp>
        <p:nvSpPr>
          <p:cNvPr id="108547" name="内容占位符 2">
            <a:extLst>
              <a:ext uri="{FF2B5EF4-FFF2-40B4-BE49-F238E27FC236}">
                <a16:creationId xmlns:a16="http://schemas.microsoft.com/office/drawing/2014/main" id="{6CB7D062-96AE-49DD-94D7-C67A65B38C67}"/>
              </a:ext>
            </a:extLst>
          </p:cNvPr>
          <p:cNvSpPr>
            <a:spLocks noGrp="1"/>
          </p:cNvSpPr>
          <p:nvPr>
            <p:ph idx="1"/>
          </p:nvPr>
        </p:nvSpPr>
        <p:spPr/>
        <p:txBody>
          <a:bodyPr/>
          <a:lstStyle/>
          <a:p>
            <a:pPr eaLnBrk="1" hangingPunct="1">
              <a:lnSpc>
                <a:spcPct val="80000"/>
              </a:lnSpc>
            </a:pPr>
            <a:r>
              <a:rPr lang="zh-CN" altLang="en-US" b="1" dirty="0">
                <a:solidFill>
                  <a:srgbClr val="FF0000"/>
                </a:solidFill>
              </a:rPr>
              <a:t>进程互斥</a:t>
            </a:r>
          </a:p>
          <a:p>
            <a:pPr eaLnBrk="1" hangingPunct="1">
              <a:lnSpc>
                <a:spcPct val="80000"/>
              </a:lnSpc>
              <a:buFont typeface="Wingdings" panose="05000000000000000000" pitchFamily="2" charset="2"/>
              <a:buNone/>
            </a:pPr>
            <a:r>
              <a:rPr lang="zh-CN" altLang="en-US" sz="2800" dirty="0"/>
              <a:t>   </a:t>
            </a:r>
            <a:r>
              <a:rPr lang="zh-CN" altLang="en-US" sz="2400" dirty="0"/>
              <a:t>多个进程不能同时使用同一个资源，某个进程使</a:t>
            </a:r>
            <a:endParaRPr lang="en-US" altLang="zh-CN" sz="2400" dirty="0"/>
          </a:p>
          <a:p>
            <a:pPr eaLnBrk="1" hangingPunct="1">
              <a:lnSpc>
                <a:spcPct val="80000"/>
              </a:lnSpc>
              <a:buFont typeface="Wingdings" panose="05000000000000000000" pitchFamily="2" charset="2"/>
              <a:buNone/>
            </a:pPr>
            <a:r>
              <a:rPr lang="zh-CN" altLang="en-US" sz="2400" dirty="0"/>
              <a:t>   用该资源时，其他进程必须等待。</a:t>
            </a:r>
          </a:p>
          <a:p>
            <a:pPr eaLnBrk="1" hangingPunct="1">
              <a:lnSpc>
                <a:spcPct val="80000"/>
              </a:lnSpc>
            </a:pPr>
            <a:r>
              <a:rPr lang="zh-CN" altLang="en-US" b="1" dirty="0">
                <a:solidFill>
                  <a:srgbClr val="0066FF"/>
                </a:solidFill>
              </a:rPr>
              <a:t>进程同步</a:t>
            </a:r>
          </a:p>
          <a:p>
            <a:pPr marL="171450" lvl="1" indent="-171450">
              <a:lnSpc>
                <a:spcPct val="150000"/>
              </a:lnSpc>
              <a:spcBef>
                <a:spcPts val="1350"/>
              </a:spcBef>
              <a:buNone/>
            </a:pPr>
            <a:r>
              <a:rPr lang="zh-CN" altLang="en-US" dirty="0"/>
              <a:t>  多个进程的调用存在时序关系，某些进程的执行必须先于另一些进程。</a:t>
            </a:r>
          </a:p>
          <a:p>
            <a:pPr eaLnBrk="1" hangingPunct="1">
              <a:lnSpc>
                <a:spcPct val="80000"/>
              </a:lnSpc>
            </a:pPr>
            <a:r>
              <a:rPr lang="zh-CN" altLang="en-US" b="1" dirty="0">
                <a:solidFill>
                  <a:srgbClr val="00B050"/>
                </a:solidFill>
              </a:rPr>
              <a:t>进程通信</a:t>
            </a:r>
          </a:p>
          <a:p>
            <a:pPr eaLnBrk="1" hangingPunct="1">
              <a:lnSpc>
                <a:spcPct val="80000"/>
              </a:lnSpc>
              <a:buFont typeface="Wingdings" panose="05000000000000000000" pitchFamily="2" charset="2"/>
              <a:buNone/>
            </a:pPr>
            <a:r>
              <a:rPr lang="zh-CN" altLang="en-US" sz="2800" dirty="0"/>
              <a:t>   多个进程之间传递消息。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5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7E7BA0D-A8A4-41C3-9F33-BBE347598A4F}"/>
              </a:ext>
            </a:extLst>
          </p:cNvPr>
          <p:cNvSpPr>
            <a:spLocks noGrp="1"/>
          </p:cNvSpPr>
          <p:nvPr>
            <p:ph idx="1"/>
          </p:nvPr>
        </p:nvSpPr>
        <p:spPr/>
        <p:txBody>
          <a:bodyPr/>
          <a:lstStyle/>
          <a:p>
            <a:pPr>
              <a:defRPr/>
            </a:pPr>
            <a:r>
              <a:rPr lang="zh-CN" altLang="en-US" sz="3200" dirty="0">
                <a:effectLst>
                  <a:outerShdw blurRad="38100" dist="38100" dir="2700000" algn="tl">
                    <a:srgbClr val="C0C0C0"/>
                  </a:outerShdw>
                </a:effectLst>
              </a:rPr>
              <a:t>采用多道程序设计技术的操作系统，允许多个进程同时驻留内存并发执行。</a:t>
            </a:r>
          </a:p>
          <a:p>
            <a:pPr lvl="1">
              <a:defRPr/>
            </a:pPr>
            <a:r>
              <a:rPr lang="zh-CN" altLang="en-US" sz="2800" dirty="0">
                <a:solidFill>
                  <a:srgbClr val="FF0000"/>
                </a:solidFill>
                <a:effectLst>
                  <a:outerShdw blurRad="38100" dist="38100" dir="2700000" algn="tl">
                    <a:srgbClr val="C0C0C0"/>
                  </a:outerShdw>
                </a:effectLst>
              </a:rPr>
              <a:t>？</a:t>
            </a:r>
            <a:r>
              <a:rPr lang="zh-CN" altLang="en-US" sz="2800" dirty="0">
                <a:effectLst>
                  <a:outerShdw blurRad="38100" dist="38100" dir="2700000" algn="tl">
                    <a:srgbClr val="C0C0C0"/>
                  </a:outerShdw>
                </a:effectLst>
              </a:rPr>
              <a:t>如何协调多个进程对系统资源，如内存空间、外部设备等的竞争和共享？</a:t>
            </a:r>
          </a:p>
          <a:p>
            <a:pPr lvl="1">
              <a:defRPr/>
            </a:pPr>
            <a:r>
              <a:rPr lang="zh-CN" altLang="en-US" sz="2800" dirty="0">
                <a:solidFill>
                  <a:srgbClr val="FF0000"/>
                </a:solidFill>
                <a:effectLst>
                  <a:outerShdw blurRad="38100" dist="38100" dir="2700000" algn="tl">
                    <a:srgbClr val="C0C0C0"/>
                  </a:outerShdw>
                </a:effectLst>
              </a:rPr>
              <a:t>？</a:t>
            </a:r>
            <a:r>
              <a:rPr lang="zh-CN" altLang="en-US" sz="2800" dirty="0">
                <a:effectLst>
                  <a:outerShdw blurRad="38100" dist="38100" dir="2700000" algn="tl">
                    <a:srgbClr val="C0C0C0"/>
                  </a:outerShdw>
                </a:effectLst>
              </a:rPr>
              <a:t>如何解决多个进程因为竞争资源而出现执行结果异常，甚至导致系统不稳定、失效等问题？</a:t>
            </a:r>
            <a:endParaRPr lang="en-US" altLang="zh-CN" sz="2800" dirty="0">
              <a:effectLst>
                <a:outerShdw blurRad="38100" dist="38100" dir="2700000" algn="tl">
                  <a:srgbClr val="C0C0C0"/>
                </a:outerShdw>
              </a:effectLst>
            </a:endParaRPr>
          </a:p>
          <a:p>
            <a:pPr lvl="2">
              <a:defRPr/>
            </a:pPr>
            <a:r>
              <a:rPr lang="zh-CN" altLang="en-US" sz="2800" dirty="0">
                <a:effectLst>
                  <a:outerShdw blurRad="38100" dist="38100" dir="2700000" algn="tl">
                    <a:srgbClr val="C0C0C0"/>
                  </a:outerShdw>
                </a:effectLst>
              </a:rPr>
              <a:t>例如，多个进程同时申请文件打印，如何有效分配打印机？</a:t>
            </a:r>
            <a:r>
              <a:rPr lang="zh-CN" altLang="en-US" sz="2800" dirty="0"/>
              <a:t> </a:t>
            </a:r>
          </a:p>
          <a:p>
            <a:endParaRPr lang="zh-CN" altLang="en-US" dirty="0"/>
          </a:p>
        </p:txBody>
      </p:sp>
      <p:sp>
        <p:nvSpPr>
          <p:cNvPr id="3" name="标题 2">
            <a:extLst>
              <a:ext uri="{FF2B5EF4-FFF2-40B4-BE49-F238E27FC236}">
                <a16:creationId xmlns:a16="http://schemas.microsoft.com/office/drawing/2014/main" id="{BE6C89A7-46A4-41BB-A2A7-C3C674A9E837}"/>
              </a:ext>
            </a:extLst>
          </p:cNvPr>
          <p:cNvSpPr>
            <a:spLocks noGrp="1"/>
          </p:cNvSpPr>
          <p:nvPr>
            <p:ph type="title"/>
          </p:nvPr>
        </p:nvSpPr>
        <p:spPr/>
        <p:txBody>
          <a:bodyPr/>
          <a:lstStyle/>
          <a:p>
            <a:r>
              <a:rPr lang="zh-CN" altLang="en-US" dirty="0"/>
              <a:t>问题的引入</a:t>
            </a:r>
          </a:p>
        </p:txBody>
      </p:sp>
    </p:spTree>
    <p:extLst>
      <p:ext uri="{BB962C8B-B14F-4D97-AF65-F5344CB8AC3E}">
        <p14:creationId xmlns:p14="http://schemas.microsoft.com/office/powerpoint/2010/main" val="380725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49410A-7FC4-4A7F-8CC6-D130D06EC713}"/>
              </a:ext>
            </a:extLst>
          </p:cNvPr>
          <p:cNvSpPr>
            <a:spLocks noGrp="1"/>
          </p:cNvSpPr>
          <p:nvPr>
            <p:ph idx="1"/>
          </p:nvPr>
        </p:nvSpPr>
        <p:spPr/>
        <p:txBody>
          <a:bodyPr/>
          <a:lstStyle/>
          <a:p>
            <a:pPr>
              <a:defRPr/>
            </a:pPr>
            <a:r>
              <a:rPr lang="zh-CN" altLang="en-US" dirty="0">
                <a:effectLst>
                  <a:outerShdw blurRad="38100" dist="38100" dir="2700000" algn="tl">
                    <a:srgbClr val="C0C0C0"/>
                  </a:outerShdw>
                </a:effectLst>
                <a:ea typeface="仿宋_GB2312" pitchFamily="49" charset="-122"/>
              </a:rPr>
              <a:t>银行的联网储蓄业务允许储户同时用储蓄卡和存折对同一帐户进行存取款操作，如果某储户同时（在</a:t>
            </a:r>
            <a:r>
              <a:rPr lang="en-US" altLang="zh-CN" dirty="0">
                <a:effectLst>
                  <a:outerShdw blurRad="38100" dist="38100" dir="2700000" algn="tl">
                    <a:srgbClr val="C0C0C0"/>
                  </a:outerShdw>
                </a:effectLst>
                <a:ea typeface="仿宋_GB2312" pitchFamily="49" charset="-122"/>
              </a:rPr>
              <a:t>ATM</a:t>
            </a:r>
            <a:r>
              <a:rPr lang="zh-CN" altLang="en-US" dirty="0">
                <a:effectLst>
                  <a:outerShdw blurRad="38100" dist="38100" dir="2700000" algn="tl">
                    <a:srgbClr val="C0C0C0"/>
                  </a:outerShdw>
                </a:effectLst>
                <a:ea typeface="仿宋_GB2312" pitchFamily="49" charset="-122"/>
              </a:rPr>
              <a:t>机和营业柜台）办理两笔存款业务（假设分别为</a:t>
            </a:r>
            <a:r>
              <a:rPr lang="en-US" altLang="zh-CN" dirty="0">
                <a:effectLst>
                  <a:outerShdw blurRad="38100" dist="38100" dir="2700000" algn="tl">
                    <a:srgbClr val="C0C0C0"/>
                  </a:outerShdw>
                </a:effectLst>
                <a:ea typeface="仿宋_GB2312" pitchFamily="49" charset="-122"/>
              </a:rPr>
              <a:t>1000</a:t>
            </a:r>
            <a:r>
              <a:rPr lang="zh-CN" altLang="en-US" dirty="0">
                <a:effectLst>
                  <a:outerShdw blurRad="38100" dist="38100" dir="2700000" algn="tl">
                    <a:srgbClr val="C0C0C0"/>
                  </a:outerShdw>
                </a:effectLst>
                <a:ea typeface="仿宋_GB2312" pitchFamily="49" charset="-122"/>
              </a:rPr>
              <a:t>和</a:t>
            </a:r>
            <a:r>
              <a:rPr lang="en-US" altLang="zh-CN" dirty="0">
                <a:effectLst>
                  <a:outerShdw blurRad="38100" dist="38100" dir="2700000" algn="tl">
                    <a:srgbClr val="C0C0C0"/>
                  </a:outerShdw>
                </a:effectLst>
                <a:ea typeface="仿宋_GB2312" pitchFamily="49" charset="-122"/>
              </a:rPr>
              <a:t>2000</a:t>
            </a:r>
            <a:r>
              <a:rPr lang="zh-CN" altLang="en-US" dirty="0">
                <a:effectLst>
                  <a:outerShdw blurRad="38100" dist="38100" dir="2700000" algn="tl">
                    <a:srgbClr val="C0C0C0"/>
                  </a:outerShdw>
                </a:effectLst>
                <a:ea typeface="仿宋_GB2312" pitchFamily="49" charset="-122"/>
              </a:rPr>
              <a:t>元）</a:t>
            </a:r>
          </a:p>
          <a:p>
            <a:pPr>
              <a:defRPr/>
            </a:pPr>
            <a:r>
              <a:rPr lang="zh-CN" altLang="en-US" dirty="0">
                <a:effectLst>
                  <a:outerShdw blurRad="38100" dist="38100" dir="2700000" algn="tl">
                    <a:srgbClr val="C0C0C0"/>
                  </a:outerShdw>
                </a:effectLst>
                <a:ea typeface="仿宋_GB2312" pitchFamily="49" charset="-122"/>
              </a:rPr>
              <a:t>从系统的角度看，有两个进程将同时对储户余额等数据进行修改。如果两个进程同时读出原余额（假设为</a:t>
            </a:r>
            <a:r>
              <a:rPr lang="en-US" altLang="zh-CN" dirty="0">
                <a:effectLst>
                  <a:outerShdw blurRad="38100" dist="38100" dir="2700000" algn="tl">
                    <a:srgbClr val="C0C0C0"/>
                  </a:outerShdw>
                </a:effectLst>
                <a:ea typeface="仿宋_GB2312" pitchFamily="49" charset="-122"/>
              </a:rPr>
              <a:t>5000</a:t>
            </a:r>
            <a:r>
              <a:rPr lang="zh-CN" altLang="en-US" dirty="0">
                <a:effectLst>
                  <a:outerShdw blurRad="38100" dist="38100" dir="2700000" algn="tl">
                    <a:srgbClr val="C0C0C0"/>
                  </a:outerShdw>
                </a:effectLst>
                <a:ea typeface="仿宋_GB2312" pitchFamily="49" charset="-122"/>
              </a:rPr>
              <a:t>元），两个进程分别将最新余额修改为</a:t>
            </a:r>
            <a:r>
              <a:rPr lang="en-US" altLang="zh-CN" dirty="0">
                <a:effectLst>
                  <a:outerShdw blurRad="38100" dist="38100" dir="2700000" algn="tl">
                    <a:srgbClr val="C0C0C0"/>
                  </a:outerShdw>
                </a:effectLst>
                <a:ea typeface="仿宋_GB2312" pitchFamily="49" charset="-122"/>
              </a:rPr>
              <a:t>6000</a:t>
            </a:r>
            <a:r>
              <a:rPr lang="zh-CN" altLang="en-US" dirty="0">
                <a:effectLst>
                  <a:outerShdw blurRad="38100" dist="38100" dir="2700000" algn="tl">
                    <a:srgbClr val="C0C0C0"/>
                  </a:outerShdw>
                </a:effectLst>
                <a:ea typeface="仿宋_GB2312" pitchFamily="49" charset="-122"/>
              </a:rPr>
              <a:t>（</a:t>
            </a:r>
            <a:r>
              <a:rPr lang="en-US" altLang="zh-CN" dirty="0">
                <a:effectLst>
                  <a:outerShdw blurRad="38100" dist="38100" dir="2700000" algn="tl">
                    <a:srgbClr val="C0C0C0"/>
                  </a:outerShdw>
                </a:effectLst>
                <a:ea typeface="仿宋_GB2312" pitchFamily="49" charset="-122"/>
              </a:rPr>
              <a:t>5000+1000</a:t>
            </a:r>
            <a:r>
              <a:rPr lang="zh-CN" altLang="en-US" dirty="0">
                <a:effectLst>
                  <a:outerShdw blurRad="38100" dist="38100" dir="2700000" algn="tl">
                    <a:srgbClr val="C0C0C0"/>
                  </a:outerShdw>
                </a:effectLst>
                <a:ea typeface="仿宋_GB2312" pitchFamily="49" charset="-122"/>
              </a:rPr>
              <a:t>）和</a:t>
            </a:r>
            <a:r>
              <a:rPr lang="en-US" altLang="zh-CN" dirty="0">
                <a:effectLst>
                  <a:outerShdw blurRad="38100" dist="38100" dir="2700000" algn="tl">
                    <a:srgbClr val="C0C0C0"/>
                  </a:outerShdw>
                </a:effectLst>
                <a:ea typeface="仿宋_GB2312" pitchFamily="49" charset="-122"/>
              </a:rPr>
              <a:t>7000</a:t>
            </a:r>
            <a:r>
              <a:rPr lang="zh-CN" altLang="en-US" dirty="0">
                <a:effectLst>
                  <a:outerShdw blurRad="38100" dist="38100" dir="2700000" algn="tl">
                    <a:srgbClr val="C0C0C0"/>
                  </a:outerShdw>
                </a:effectLst>
                <a:ea typeface="仿宋_GB2312" pitchFamily="49" charset="-122"/>
              </a:rPr>
              <a:t>（</a:t>
            </a:r>
            <a:r>
              <a:rPr lang="en-US" altLang="zh-CN" dirty="0">
                <a:effectLst>
                  <a:outerShdw blurRad="38100" dist="38100" dir="2700000" algn="tl">
                    <a:srgbClr val="C0C0C0"/>
                  </a:outerShdw>
                </a:effectLst>
                <a:ea typeface="仿宋_GB2312" pitchFamily="49" charset="-122"/>
              </a:rPr>
              <a:t>5000+2000</a:t>
            </a:r>
            <a:r>
              <a:rPr lang="zh-CN" altLang="en-US" dirty="0">
                <a:effectLst>
                  <a:outerShdw blurRad="38100" dist="38100" dir="2700000" algn="tl">
                    <a:srgbClr val="C0C0C0"/>
                  </a:outerShdw>
                </a:effectLst>
                <a:ea typeface="仿宋_GB2312" pitchFamily="49" charset="-122"/>
              </a:rPr>
              <a:t>）。</a:t>
            </a:r>
          </a:p>
          <a:p>
            <a:endParaRPr lang="zh-CN" altLang="en-US" dirty="0"/>
          </a:p>
        </p:txBody>
      </p:sp>
      <p:sp>
        <p:nvSpPr>
          <p:cNvPr id="3" name="标题 2">
            <a:extLst>
              <a:ext uri="{FF2B5EF4-FFF2-40B4-BE49-F238E27FC236}">
                <a16:creationId xmlns:a16="http://schemas.microsoft.com/office/drawing/2014/main" id="{58A503DC-F6EF-4483-B0D4-EDF4A8D9257E}"/>
              </a:ext>
            </a:extLst>
          </p:cNvPr>
          <p:cNvSpPr>
            <a:spLocks noGrp="1"/>
          </p:cNvSpPr>
          <p:nvPr>
            <p:ph type="title"/>
          </p:nvPr>
        </p:nvSpPr>
        <p:spPr/>
        <p:txBody>
          <a:bodyPr/>
          <a:lstStyle/>
          <a:p>
            <a:r>
              <a:rPr lang="zh-CN" altLang="en-US" dirty="0"/>
              <a:t>例</a:t>
            </a:r>
            <a:r>
              <a:rPr lang="en-US" altLang="zh-CN" dirty="0"/>
              <a:t>1 </a:t>
            </a:r>
            <a:r>
              <a:rPr lang="zh-CN" altLang="en-US" dirty="0"/>
              <a:t>银行存款问题</a:t>
            </a:r>
          </a:p>
        </p:txBody>
      </p:sp>
    </p:spTree>
    <p:extLst>
      <p:ext uri="{BB962C8B-B14F-4D97-AF65-F5344CB8AC3E}">
        <p14:creationId xmlns:p14="http://schemas.microsoft.com/office/powerpoint/2010/main" val="3991733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FFE38A2-D135-4CB5-9F84-BDA5B514AE61}"/>
              </a:ext>
            </a:extLst>
          </p:cNvPr>
          <p:cNvSpPr>
            <a:spLocks noGrp="1"/>
          </p:cNvSpPr>
          <p:nvPr>
            <p:ph idx="1"/>
          </p:nvPr>
        </p:nvSpPr>
        <p:spPr/>
        <p:txBody>
          <a:bodyPr/>
          <a:lstStyle/>
          <a:p>
            <a:pPr>
              <a:defRPr/>
            </a:pPr>
            <a:r>
              <a:rPr lang="zh-CN" altLang="en-US" dirty="0">
                <a:effectLst>
                  <a:outerShdw blurRad="38100" dist="38100" dir="2700000" algn="tl">
                    <a:srgbClr val="C0C0C0"/>
                  </a:outerShdw>
                </a:effectLst>
                <a:latin typeface="仿宋_GB2312" pitchFamily="49" charset="-122"/>
                <a:ea typeface="仿宋_GB2312" pitchFamily="49" charset="-122"/>
              </a:rPr>
              <a:t>最后，储户余额可能是</a:t>
            </a:r>
            <a:r>
              <a:rPr lang="en-US" altLang="zh-CN" dirty="0">
                <a:effectLst>
                  <a:outerShdw blurRad="38100" dist="38100" dir="2700000" algn="tl">
                    <a:srgbClr val="C0C0C0"/>
                  </a:outerShdw>
                </a:effectLst>
                <a:latin typeface="仿宋_GB2312" pitchFamily="49" charset="-122"/>
                <a:ea typeface="仿宋_GB2312" pitchFamily="49" charset="-122"/>
              </a:rPr>
              <a:t>6000</a:t>
            </a:r>
            <a:r>
              <a:rPr lang="zh-CN" altLang="en-US" dirty="0">
                <a:effectLst>
                  <a:outerShdw blurRad="38100" dist="38100" dir="2700000" algn="tl">
                    <a:srgbClr val="C0C0C0"/>
                  </a:outerShdw>
                </a:effectLst>
                <a:latin typeface="仿宋_GB2312" pitchFamily="49" charset="-122"/>
                <a:ea typeface="仿宋_GB2312" pitchFamily="49" charset="-122"/>
              </a:rPr>
              <a:t>，或者</a:t>
            </a:r>
            <a:r>
              <a:rPr lang="en-US" altLang="zh-CN" dirty="0">
                <a:effectLst>
                  <a:outerShdw blurRad="38100" dist="38100" dir="2700000" algn="tl">
                    <a:srgbClr val="C0C0C0"/>
                  </a:outerShdw>
                </a:effectLst>
                <a:latin typeface="仿宋_GB2312" pitchFamily="49" charset="-122"/>
                <a:ea typeface="仿宋_GB2312" pitchFamily="49" charset="-122"/>
              </a:rPr>
              <a:t>7000</a:t>
            </a:r>
            <a:r>
              <a:rPr lang="zh-CN" altLang="en-US" dirty="0">
                <a:effectLst>
                  <a:outerShdw blurRad="38100" dist="38100" dir="2700000" algn="tl">
                    <a:srgbClr val="C0C0C0"/>
                  </a:outerShdw>
                </a:effectLst>
                <a:latin typeface="仿宋_GB2312" pitchFamily="49" charset="-122"/>
                <a:ea typeface="仿宋_GB2312" pitchFamily="49" charset="-122"/>
              </a:rPr>
              <a:t>，显然都不正确。</a:t>
            </a:r>
          </a:p>
          <a:p>
            <a:pPr>
              <a:defRPr/>
            </a:pPr>
            <a:r>
              <a:rPr lang="zh-CN" altLang="en-US" dirty="0">
                <a:solidFill>
                  <a:srgbClr val="0070C0"/>
                </a:solidFill>
                <a:latin typeface="仿宋_GB2312" pitchFamily="49" charset="-122"/>
                <a:ea typeface="仿宋_GB2312" pitchFamily="49" charset="-122"/>
              </a:rPr>
              <a:t>原因：两个进程同时修改同一数据，而没有进行有效控制。</a:t>
            </a:r>
          </a:p>
          <a:p>
            <a:pPr>
              <a:defRPr/>
            </a:pPr>
            <a:r>
              <a:rPr lang="zh-CN" altLang="en-US" dirty="0">
                <a:effectLst>
                  <a:outerShdw blurRad="38100" dist="38100" dir="2700000" algn="tl">
                    <a:srgbClr val="C0C0C0"/>
                  </a:outerShdw>
                </a:effectLst>
                <a:latin typeface="仿宋_GB2312" pitchFamily="49" charset="-122"/>
                <a:ea typeface="仿宋_GB2312" pitchFamily="49" charset="-122"/>
              </a:rPr>
              <a:t>正确的方法：如果有多个进程需要同时修改某一数据，系统必须控制，一次仅允许一个进程完成读数据、修改数据两件事以后，才允许别的进程对同一数据进行读和修改操作。 </a:t>
            </a:r>
          </a:p>
          <a:p>
            <a:endParaRPr lang="zh-CN" altLang="en-US" dirty="0"/>
          </a:p>
        </p:txBody>
      </p:sp>
      <p:sp>
        <p:nvSpPr>
          <p:cNvPr id="3" name="标题 2">
            <a:extLst>
              <a:ext uri="{FF2B5EF4-FFF2-40B4-BE49-F238E27FC236}">
                <a16:creationId xmlns:a16="http://schemas.microsoft.com/office/drawing/2014/main" id="{88681945-D382-4FB0-8C02-C4A46FE2133A}"/>
              </a:ext>
            </a:extLst>
          </p:cNvPr>
          <p:cNvSpPr>
            <a:spLocks noGrp="1"/>
          </p:cNvSpPr>
          <p:nvPr>
            <p:ph type="title"/>
          </p:nvPr>
        </p:nvSpPr>
        <p:spPr/>
        <p:txBody>
          <a:bodyPr/>
          <a:lstStyle/>
          <a:p>
            <a:r>
              <a:rPr lang="zh-CN" altLang="en-US" dirty="0"/>
              <a:t>分析及措施</a:t>
            </a:r>
          </a:p>
        </p:txBody>
      </p:sp>
    </p:spTree>
    <p:extLst>
      <p:ext uri="{BB962C8B-B14F-4D97-AF65-F5344CB8AC3E}">
        <p14:creationId xmlns:p14="http://schemas.microsoft.com/office/powerpoint/2010/main" val="304156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7B1310E-0BEE-4552-899F-4840DF7C89F8}"/>
              </a:ext>
            </a:extLst>
          </p:cNvPr>
          <p:cNvSpPr>
            <a:spLocks noGrp="1" noRot="1" noChangeArrowheads="1"/>
          </p:cNvSpPr>
          <p:nvPr>
            <p:ph type="title"/>
          </p:nvPr>
        </p:nvSpPr>
        <p:spPr/>
        <p:txBody>
          <a:bodyPr/>
          <a:lstStyle/>
          <a:p>
            <a:r>
              <a:rPr lang="zh-CN" altLang="en-US" b="1" dirty="0">
                <a:solidFill>
                  <a:srgbClr val="002060"/>
                </a:solidFill>
              </a:rPr>
              <a:t>例</a:t>
            </a:r>
            <a:r>
              <a:rPr lang="en-US" altLang="zh-CN" b="1" dirty="0">
                <a:solidFill>
                  <a:srgbClr val="002060"/>
                </a:solidFill>
              </a:rPr>
              <a:t>2 </a:t>
            </a:r>
            <a:r>
              <a:rPr lang="zh-CN" altLang="en-US" b="1" dirty="0">
                <a:solidFill>
                  <a:srgbClr val="002060"/>
                </a:solidFill>
              </a:rPr>
              <a:t>生产者</a:t>
            </a:r>
            <a:r>
              <a:rPr lang="en-US" altLang="zh-CN" b="1" dirty="0">
                <a:solidFill>
                  <a:srgbClr val="002060"/>
                </a:solidFill>
              </a:rPr>
              <a:t>-</a:t>
            </a:r>
            <a:r>
              <a:rPr lang="zh-CN" altLang="en-US" b="1" dirty="0">
                <a:solidFill>
                  <a:srgbClr val="002060"/>
                </a:solidFill>
              </a:rPr>
              <a:t>消费者问题</a:t>
            </a:r>
          </a:p>
        </p:txBody>
      </p:sp>
      <p:sp>
        <p:nvSpPr>
          <p:cNvPr id="78851" name="Rectangle 3">
            <a:extLst>
              <a:ext uri="{FF2B5EF4-FFF2-40B4-BE49-F238E27FC236}">
                <a16:creationId xmlns:a16="http://schemas.microsoft.com/office/drawing/2014/main" id="{4369BD05-4106-4D78-B1F1-8AFA4F5831A5}"/>
              </a:ext>
            </a:extLst>
          </p:cNvPr>
          <p:cNvSpPr>
            <a:spLocks noGrp="1" noRot="1" noChangeArrowheads="1"/>
          </p:cNvSpPr>
          <p:nvPr>
            <p:ph type="body" idx="1"/>
          </p:nvPr>
        </p:nvSpPr>
        <p:spPr>
          <a:xfrm>
            <a:off x="73025" y="1597025"/>
            <a:ext cx="8842375" cy="4498975"/>
          </a:xfrm>
        </p:spPr>
        <p:txBody>
          <a:bodyPr/>
          <a:lstStyle/>
          <a:p>
            <a:pPr algn="just" eaLnBrk="1" hangingPunct="1">
              <a:spcBef>
                <a:spcPct val="50000"/>
              </a:spcBef>
              <a:buClrTx/>
              <a:buSzTx/>
              <a:buFont typeface="Wingdings" panose="05000000000000000000" pitchFamily="2" charset="2"/>
              <a:buChar char="Ø"/>
            </a:pPr>
            <a:r>
              <a:rPr kumimoji="1" lang="zh-CN" altLang="en-US" sz="2800" b="1" dirty="0"/>
              <a:t>有一群生产者进程在生产产品，并将这些产品提供给消费者进程去消费。为使生产者进程与消费者进程能并发执行，在两者之间设置了一个具有</a:t>
            </a:r>
            <a:r>
              <a:rPr kumimoji="1" lang="en-US" altLang="zh-CN" sz="2800" b="1" dirty="0"/>
              <a:t>n</a:t>
            </a:r>
            <a:r>
              <a:rPr kumimoji="1" lang="zh-CN" altLang="en-US" sz="2800" b="1" dirty="0"/>
              <a:t>个缓冲区的缓冲池：</a:t>
            </a:r>
          </a:p>
          <a:p>
            <a:pPr algn="just" eaLnBrk="1" hangingPunct="1">
              <a:spcBef>
                <a:spcPct val="50000"/>
              </a:spcBef>
              <a:buClrTx/>
              <a:buSzTx/>
              <a:buFont typeface="Wingdings" panose="05000000000000000000" pitchFamily="2" charset="2"/>
              <a:buChar char="l"/>
            </a:pPr>
            <a:r>
              <a:rPr kumimoji="1" lang="zh-CN" altLang="en-US" sz="2800" b="1" dirty="0">
                <a:solidFill>
                  <a:srgbClr val="FF0000"/>
                </a:solidFill>
              </a:rPr>
              <a:t>生产者进程将它生产的产品放入一个缓冲区中； </a:t>
            </a:r>
          </a:p>
          <a:p>
            <a:pPr algn="just" eaLnBrk="1" hangingPunct="1">
              <a:spcBef>
                <a:spcPct val="50000"/>
              </a:spcBef>
              <a:buClrTx/>
              <a:buSzTx/>
              <a:buFont typeface="Wingdings" panose="05000000000000000000" pitchFamily="2" charset="2"/>
              <a:buChar char="l"/>
            </a:pPr>
            <a:r>
              <a:rPr kumimoji="1" lang="zh-CN" altLang="en-US" sz="2800" b="1" dirty="0">
                <a:solidFill>
                  <a:srgbClr val="FF0000"/>
                </a:solidFill>
              </a:rPr>
              <a:t>消费者进程可从一个缓冲区中取走产品去消费。</a:t>
            </a:r>
          </a:p>
          <a:p>
            <a:pPr algn="just" eaLnBrk="1" hangingPunct="1">
              <a:spcBef>
                <a:spcPct val="50000"/>
              </a:spcBef>
              <a:buClrTx/>
              <a:buSzTx/>
              <a:buFont typeface="Wingdings" panose="05000000000000000000" pitchFamily="2" charset="2"/>
              <a:buChar char="Ø"/>
            </a:pPr>
            <a:r>
              <a:rPr kumimoji="1" lang="zh-CN" altLang="en-US" sz="2800" b="1" dirty="0"/>
              <a:t>它们之间必须保持同步原则：不允许消费者进程到一个空缓冲区去取产品；也不允许生产者进程向一个已装满产品且尚未被取走的缓冲区中投放产品。 </a:t>
            </a:r>
          </a:p>
          <a:p>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851">
                                            <p:txEl>
                                              <p:pRg st="3" end="3"/>
                                            </p:txEl>
                                          </p:spTgt>
                                        </p:tgtEl>
                                        <p:attrNameLst>
                                          <p:attrName>style.visibility</p:attrName>
                                        </p:attrNameLst>
                                      </p:cBhvr>
                                      <p:to>
                                        <p:strVal val="visible"/>
                                      </p:to>
                                    </p:set>
                                    <p:animEffect transition="in" filter="fade">
                                      <p:cBhvr>
                                        <p:cTn id="7"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48D699B6-D13C-429D-969F-E3479AD67EE6}"/>
              </a:ext>
            </a:extLst>
          </p:cNvPr>
          <p:cNvSpPr>
            <a:spLocks noGrp="1" noRot="1" noChangeArrowheads="1"/>
          </p:cNvSpPr>
          <p:nvPr>
            <p:ph type="body" idx="1"/>
          </p:nvPr>
        </p:nvSpPr>
        <p:spPr>
          <a:xfrm>
            <a:off x="454025" y="1154875"/>
            <a:ext cx="8511845" cy="5565775"/>
          </a:xfrm>
        </p:spPr>
        <p:txBody>
          <a:bodyPr/>
          <a:lstStyle/>
          <a:p>
            <a:pPr>
              <a:lnSpc>
                <a:spcPct val="110000"/>
              </a:lnSpc>
            </a:pPr>
            <a:r>
              <a:rPr kumimoji="1" lang="zh-CN" altLang="en-US" sz="3200" b="1" dirty="0">
                <a:solidFill>
                  <a:srgbClr val="FF0000"/>
                </a:solidFill>
              </a:rPr>
              <a:t>用一个数组来表示上述的具有</a:t>
            </a:r>
            <a:r>
              <a:rPr kumimoji="1" lang="en-US" altLang="zh-CN" sz="3200" b="1" dirty="0">
                <a:solidFill>
                  <a:srgbClr val="FF0000"/>
                </a:solidFill>
              </a:rPr>
              <a:t>n</a:t>
            </a:r>
            <a:r>
              <a:rPr kumimoji="1" lang="zh-CN" altLang="en-US" sz="3200" b="1" dirty="0">
                <a:solidFill>
                  <a:srgbClr val="FF0000"/>
                </a:solidFill>
              </a:rPr>
              <a:t>个</a:t>
            </a:r>
            <a:r>
              <a:rPr kumimoji="1" lang="en-US" altLang="zh-CN" sz="3200" b="1" dirty="0">
                <a:solidFill>
                  <a:srgbClr val="FF0000"/>
                </a:solidFill>
              </a:rPr>
              <a:t>(0</a:t>
            </a:r>
            <a:r>
              <a:rPr kumimoji="1" lang="zh-CN" altLang="en-US" sz="3200" b="1" dirty="0">
                <a:solidFill>
                  <a:srgbClr val="FF0000"/>
                </a:solidFill>
              </a:rPr>
              <a:t>，</a:t>
            </a:r>
            <a:r>
              <a:rPr kumimoji="1" lang="en-US" altLang="zh-CN" sz="3200" b="1" dirty="0">
                <a:solidFill>
                  <a:srgbClr val="FF0000"/>
                </a:solidFill>
              </a:rPr>
              <a:t>1</a:t>
            </a:r>
            <a:r>
              <a:rPr kumimoji="1" lang="zh-CN" altLang="en-US" sz="3200" b="1" dirty="0">
                <a:solidFill>
                  <a:srgbClr val="FF0000"/>
                </a:solidFill>
              </a:rPr>
              <a:t>，</a:t>
            </a:r>
            <a:r>
              <a:rPr kumimoji="1" lang="en-US" altLang="zh-CN" sz="3200" b="1" dirty="0">
                <a:solidFill>
                  <a:srgbClr val="FF0000"/>
                </a:solidFill>
              </a:rPr>
              <a:t>…</a:t>
            </a:r>
            <a:r>
              <a:rPr kumimoji="1" lang="zh-CN" altLang="en-US" sz="3200" b="1" dirty="0">
                <a:solidFill>
                  <a:srgbClr val="FF0000"/>
                </a:solidFill>
              </a:rPr>
              <a:t>，</a:t>
            </a:r>
            <a:r>
              <a:rPr kumimoji="1" lang="en-US" altLang="zh-CN" sz="3200" b="1" dirty="0">
                <a:solidFill>
                  <a:srgbClr val="FF0000"/>
                </a:solidFill>
              </a:rPr>
              <a:t>n-1)</a:t>
            </a:r>
            <a:r>
              <a:rPr kumimoji="1" lang="zh-CN" altLang="en-US" sz="3200" b="1" dirty="0">
                <a:solidFill>
                  <a:srgbClr val="FF0000"/>
                </a:solidFill>
              </a:rPr>
              <a:t>缓冲区的缓冲池。</a:t>
            </a:r>
          </a:p>
          <a:p>
            <a:pPr>
              <a:lnSpc>
                <a:spcPct val="110000"/>
              </a:lnSpc>
            </a:pPr>
            <a:r>
              <a:rPr kumimoji="1" lang="zh-CN" altLang="en-US" sz="2800" b="1" dirty="0">
                <a:solidFill>
                  <a:srgbClr val="FF0000"/>
                </a:solidFill>
              </a:rPr>
              <a:t>设置两个指针：</a:t>
            </a:r>
          </a:p>
          <a:p>
            <a:pPr lvl="1">
              <a:lnSpc>
                <a:spcPct val="110000"/>
              </a:lnSpc>
            </a:pPr>
            <a:r>
              <a:rPr kumimoji="1" lang="zh-CN" altLang="en-US" b="1" dirty="0"/>
              <a:t>指针</a:t>
            </a:r>
            <a:r>
              <a:rPr kumimoji="1" lang="en-US" altLang="zh-CN" b="1" dirty="0"/>
              <a:t>in</a:t>
            </a:r>
            <a:r>
              <a:rPr kumimoji="1" lang="zh-CN" altLang="en-US" b="1" dirty="0"/>
              <a:t>：指示</a:t>
            </a:r>
            <a:r>
              <a:rPr kumimoji="1" lang="zh-CN" altLang="en-US" b="1" dirty="0">
                <a:solidFill>
                  <a:srgbClr val="FF0000"/>
                </a:solidFill>
              </a:rPr>
              <a:t>下一个</a:t>
            </a:r>
            <a:r>
              <a:rPr kumimoji="1" lang="zh-CN" altLang="en-US" b="1" dirty="0"/>
              <a:t>可投放产品的缓冲区，每当生产者进程生产并投放一个产品后，</a:t>
            </a:r>
            <a:r>
              <a:rPr kumimoji="1" lang="en-US" altLang="zh-CN" b="1" dirty="0"/>
              <a:t>in</a:t>
            </a:r>
            <a:r>
              <a:rPr kumimoji="1" lang="zh-CN" altLang="en-US" b="1" dirty="0"/>
              <a:t>指针加</a:t>
            </a:r>
            <a:r>
              <a:rPr kumimoji="1" lang="en-US" altLang="zh-CN" b="1" dirty="0"/>
              <a:t>1, </a:t>
            </a:r>
            <a:r>
              <a:rPr kumimoji="1" lang="zh-CN" altLang="en-US" b="1" dirty="0"/>
              <a:t>即</a:t>
            </a:r>
            <a:r>
              <a:rPr kumimoji="1" lang="en-US" altLang="zh-CN" b="1" dirty="0"/>
              <a:t>in∶=(in+1)mod n </a:t>
            </a:r>
            <a:r>
              <a:rPr kumimoji="1" lang="zh-CN" altLang="en-US" b="1" dirty="0"/>
              <a:t>；</a:t>
            </a:r>
          </a:p>
          <a:p>
            <a:pPr lvl="1">
              <a:lnSpc>
                <a:spcPct val="110000"/>
              </a:lnSpc>
            </a:pPr>
            <a:r>
              <a:rPr kumimoji="1" lang="zh-CN" altLang="en-US" b="1" dirty="0"/>
              <a:t>指针</a:t>
            </a:r>
            <a:r>
              <a:rPr kumimoji="1" lang="en-US" altLang="zh-CN" b="1" dirty="0"/>
              <a:t>out</a:t>
            </a:r>
            <a:r>
              <a:rPr kumimoji="1" lang="zh-CN" altLang="en-US" b="1" dirty="0"/>
              <a:t>：指示</a:t>
            </a:r>
            <a:r>
              <a:rPr kumimoji="1" lang="zh-CN" altLang="en-US" b="1" dirty="0">
                <a:solidFill>
                  <a:srgbClr val="FF0000"/>
                </a:solidFill>
              </a:rPr>
              <a:t>下一个</a:t>
            </a:r>
            <a:r>
              <a:rPr kumimoji="1" lang="zh-CN" altLang="en-US" b="1" dirty="0"/>
              <a:t>可从中获取产品的缓冲区，每当消费者进程取走一个产品后，</a:t>
            </a:r>
            <a:r>
              <a:rPr kumimoji="1" lang="en-US" altLang="zh-CN" b="1" dirty="0"/>
              <a:t>out</a:t>
            </a:r>
            <a:r>
              <a:rPr kumimoji="1" lang="zh-CN" altLang="en-US" b="1" dirty="0"/>
              <a:t>指针加</a:t>
            </a:r>
            <a:r>
              <a:rPr kumimoji="1" lang="en-US" altLang="zh-CN" b="1" dirty="0"/>
              <a:t>1</a:t>
            </a:r>
            <a:r>
              <a:rPr kumimoji="1" lang="zh-CN" altLang="en-US" b="1" dirty="0"/>
              <a:t>，即</a:t>
            </a:r>
            <a:r>
              <a:rPr kumimoji="1" lang="en-US" altLang="zh-CN" b="1" dirty="0"/>
              <a:t>out∶=(out+1) mod n</a:t>
            </a:r>
            <a:r>
              <a:rPr kumimoji="1" lang="zh-CN" altLang="en-US" b="1" dirty="0"/>
              <a:t> 。</a:t>
            </a:r>
          </a:p>
          <a:p>
            <a:pPr>
              <a:lnSpc>
                <a:spcPct val="110000"/>
              </a:lnSpc>
            </a:pPr>
            <a:r>
              <a:rPr kumimoji="1" lang="zh-CN" altLang="en-US" sz="2800" b="1" dirty="0"/>
              <a:t>当</a:t>
            </a:r>
            <a:r>
              <a:rPr kumimoji="1" lang="en-US" altLang="zh-CN" sz="2800" b="1" dirty="0">
                <a:solidFill>
                  <a:srgbClr val="000099"/>
                </a:solidFill>
              </a:rPr>
              <a:t>(in+1) mod n=out</a:t>
            </a:r>
            <a:r>
              <a:rPr kumimoji="1" lang="zh-CN" altLang="en-US" sz="2800" b="1" dirty="0"/>
              <a:t>时表示缓冲池满；而</a:t>
            </a:r>
            <a:r>
              <a:rPr kumimoji="1" lang="en-US" altLang="zh-CN" sz="2800" b="1" dirty="0">
                <a:solidFill>
                  <a:srgbClr val="000099"/>
                </a:solidFill>
              </a:rPr>
              <a:t>in=out</a:t>
            </a:r>
            <a:r>
              <a:rPr kumimoji="1" lang="zh-CN" altLang="en-US" sz="2800" b="1" dirty="0"/>
              <a:t>则表示缓冲池空。</a:t>
            </a:r>
          </a:p>
          <a:p>
            <a:pPr lvl="1">
              <a:lnSpc>
                <a:spcPct val="110000"/>
              </a:lnSpc>
            </a:pPr>
            <a:endParaRPr kumimoji="1" lang="zh-CN" altLang="en-US" b="1" dirty="0"/>
          </a:p>
        </p:txBody>
      </p:sp>
      <p:sp>
        <p:nvSpPr>
          <p:cNvPr id="3" name="Rectangle 2">
            <a:extLst>
              <a:ext uri="{FF2B5EF4-FFF2-40B4-BE49-F238E27FC236}">
                <a16:creationId xmlns:a16="http://schemas.microsoft.com/office/drawing/2014/main" id="{42EAAEDC-D102-4089-8AF0-71C5D347ED20}"/>
              </a:ext>
            </a:extLst>
          </p:cNvPr>
          <p:cNvSpPr>
            <a:spLocks noGrp="1" noRot="1" noChangeArrowheads="1"/>
          </p:cNvSpPr>
          <p:nvPr>
            <p:ph type="title"/>
          </p:nvPr>
        </p:nvSpPr>
        <p:spPr>
          <a:xfrm>
            <a:off x="620981" y="459473"/>
            <a:ext cx="7902037" cy="549275"/>
          </a:xfrm>
        </p:spPr>
        <p:txBody>
          <a:bodyPr/>
          <a:lstStyle/>
          <a:p>
            <a:r>
              <a:rPr lang="zh-CN" altLang="en-US" b="1" dirty="0">
                <a:solidFill>
                  <a:srgbClr val="002060"/>
                </a:solidFill>
              </a:rPr>
              <a:t>缓冲池和缓冲区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666">
                                            <p:txEl>
                                              <p:pRg st="1" end="1"/>
                                            </p:txEl>
                                          </p:spTgt>
                                        </p:tgtEl>
                                        <p:attrNameLst>
                                          <p:attrName>style.visibility</p:attrName>
                                        </p:attrNameLst>
                                      </p:cBhvr>
                                      <p:to>
                                        <p:strVal val="visible"/>
                                      </p:to>
                                    </p:set>
                                    <p:animEffect transition="in" filter="fade">
                                      <p:cBhvr>
                                        <p:cTn id="7" dur="500"/>
                                        <p:tgtEl>
                                          <p:spTgt spid="11366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3666">
                                            <p:txEl>
                                              <p:pRg st="2" end="2"/>
                                            </p:txEl>
                                          </p:spTgt>
                                        </p:tgtEl>
                                        <p:attrNameLst>
                                          <p:attrName>style.visibility</p:attrName>
                                        </p:attrNameLst>
                                      </p:cBhvr>
                                      <p:to>
                                        <p:strVal val="visible"/>
                                      </p:to>
                                    </p:set>
                                    <p:animEffect transition="in" filter="fade">
                                      <p:cBhvr>
                                        <p:cTn id="10" dur="500"/>
                                        <p:tgtEl>
                                          <p:spTgt spid="11366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3666">
                                            <p:txEl>
                                              <p:pRg st="3" end="3"/>
                                            </p:txEl>
                                          </p:spTgt>
                                        </p:tgtEl>
                                        <p:attrNameLst>
                                          <p:attrName>style.visibility</p:attrName>
                                        </p:attrNameLst>
                                      </p:cBhvr>
                                      <p:to>
                                        <p:strVal val="visible"/>
                                      </p:to>
                                    </p:set>
                                    <p:animEffect transition="in" filter="fade">
                                      <p:cBhvr>
                                        <p:cTn id="13" dur="500"/>
                                        <p:tgtEl>
                                          <p:spTgt spid="11366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3666">
                                            <p:txEl>
                                              <p:pRg st="4" end="4"/>
                                            </p:txEl>
                                          </p:spTgt>
                                        </p:tgtEl>
                                        <p:attrNameLst>
                                          <p:attrName>style.visibility</p:attrName>
                                        </p:attrNameLst>
                                      </p:cBhvr>
                                      <p:to>
                                        <p:strVal val="visible"/>
                                      </p:to>
                                    </p:set>
                                    <p:animEffect transition="in" filter="fade">
                                      <p:cBhvr>
                                        <p:cTn id="18" dur="500"/>
                                        <p:tgtEl>
                                          <p:spTgt spid="1136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95966CA-2C35-43A2-8E49-4F977D9F10D1}"/>
              </a:ext>
            </a:extLst>
          </p:cNvPr>
          <p:cNvSpPr>
            <a:spLocks noGrp="1" noRot="1" noChangeArrowheads="1"/>
          </p:cNvSpPr>
          <p:nvPr>
            <p:ph type="title"/>
          </p:nvPr>
        </p:nvSpPr>
        <p:spPr>
          <a:xfrm>
            <a:off x="1005818" y="421833"/>
            <a:ext cx="8540750" cy="1143000"/>
          </a:xfrm>
        </p:spPr>
        <p:txBody>
          <a:bodyPr/>
          <a:lstStyle/>
          <a:p>
            <a:pPr algn="l"/>
            <a:r>
              <a:rPr kumimoji="1" lang="zh-CN" altLang="en-US" b="1">
                <a:solidFill>
                  <a:schemeClr val="tx1"/>
                </a:solidFill>
              </a:rPr>
              <a:t>生产者和消费者两进程使用的变量：</a:t>
            </a:r>
          </a:p>
        </p:txBody>
      </p:sp>
      <p:sp>
        <p:nvSpPr>
          <p:cNvPr id="114691" name="Rectangle 3">
            <a:extLst>
              <a:ext uri="{FF2B5EF4-FFF2-40B4-BE49-F238E27FC236}">
                <a16:creationId xmlns:a16="http://schemas.microsoft.com/office/drawing/2014/main" id="{4FFE240F-4665-4F16-A92F-2614157EEF9E}"/>
              </a:ext>
            </a:extLst>
          </p:cNvPr>
          <p:cNvSpPr>
            <a:spLocks noGrp="1" noRot="1" noChangeArrowheads="1"/>
          </p:cNvSpPr>
          <p:nvPr>
            <p:ph type="body" idx="1"/>
          </p:nvPr>
        </p:nvSpPr>
        <p:spPr>
          <a:xfrm>
            <a:off x="301625" y="1447800"/>
            <a:ext cx="8540750" cy="2514600"/>
          </a:xfrm>
          <a:solidFill>
            <a:srgbClr val="CCFFFF"/>
          </a:solidFill>
        </p:spPr>
        <p:txBody>
          <a:bodyPr/>
          <a:lstStyle/>
          <a:p>
            <a:pPr lvl="2">
              <a:lnSpc>
                <a:spcPct val="90000"/>
              </a:lnSpc>
            </a:pPr>
            <a:r>
              <a:rPr kumimoji="1" lang="en-US" altLang="zh-CN" dirty="0"/>
              <a:t>var n integer;</a:t>
            </a:r>
          </a:p>
          <a:p>
            <a:pPr lvl="2">
              <a:lnSpc>
                <a:spcPct val="90000"/>
              </a:lnSpc>
            </a:pPr>
            <a:r>
              <a:rPr kumimoji="1" lang="en-US" altLang="zh-CN" dirty="0"/>
              <a:t>type item=…;</a:t>
            </a:r>
          </a:p>
          <a:p>
            <a:pPr lvl="2">
              <a:lnSpc>
                <a:spcPct val="90000"/>
              </a:lnSpc>
            </a:pPr>
            <a:r>
              <a:rPr kumimoji="1" lang="en-US" altLang="zh-CN" dirty="0"/>
              <a:t>var </a:t>
            </a:r>
            <a:r>
              <a:rPr kumimoji="1" lang="en-US" altLang="zh-CN" dirty="0" err="1"/>
              <a:t>buffer:array</a:t>
            </a:r>
            <a:r>
              <a:rPr kumimoji="1" lang="zh-CN" altLang="en-US" dirty="0"/>
              <a:t>［</a:t>
            </a:r>
            <a:r>
              <a:rPr kumimoji="1" lang="en-US" altLang="zh-CN" dirty="0"/>
              <a:t>0, 1, …, n-1</a:t>
            </a:r>
            <a:r>
              <a:rPr kumimoji="1" lang="zh-CN" altLang="en-US" dirty="0"/>
              <a:t>］ </a:t>
            </a:r>
            <a:r>
              <a:rPr kumimoji="1" lang="en-US" altLang="zh-CN" dirty="0"/>
              <a:t>of item;</a:t>
            </a:r>
          </a:p>
          <a:p>
            <a:pPr lvl="2">
              <a:lnSpc>
                <a:spcPct val="90000"/>
              </a:lnSpc>
            </a:pPr>
            <a:r>
              <a:rPr kumimoji="1" lang="en-US" altLang="zh-CN" dirty="0"/>
              <a:t>in, out: 0, 1, …, n-1;</a:t>
            </a:r>
          </a:p>
          <a:p>
            <a:pPr lvl="2">
              <a:lnSpc>
                <a:spcPct val="90000"/>
              </a:lnSpc>
            </a:pPr>
            <a:r>
              <a:rPr kumimoji="1" lang="en-US" altLang="zh-CN" dirty="0"/>
              <a:t>counter: 0, 1, …, n; </a:t>
            </a:r>
            <a:r>
              <a:rPr kumimoji="1" lang="en-US" altLang="zh-CN" b="1" dirty="0"/>
              <a:t>// </a:t>
            </a:r>
            <a:r>
              <a:rPr kumimoji="1" lang="zh-CN" altLang="en-US" b="1" dirty="0"/>
              <a:t>缓冲区中产品的个数，初始值为</a:t>
            </a:r>
            <a:r>
              <a:rPr kumimoji="1" lang="en-US" altLang="zh-CN" b="1" dirty="0"/>
              <a:t>0</a:t>
            </a:r>
          </a:p>
          <a:p>
            <a:pPr>
              <a:lnSpc>
                <a:spcPct val="90000"/>
              </a:lnSpc>
            </a:pPr>
            <a:endParaRPr lang="zh-CN" altLang="en-US" sz="2400" b="1" dirty="0"/>
          </a:p>
        </p:txBody>
      </p:sp>
      <p:grpSp>
        <p:nvGrpSpPr>
          <p:cNvPr id="114692" name="Group 65">
            <a:extLst>
              <a:ext uri="{FF2B5EF4-FFF2-40B4-BE49-F238E27FC236}">
                <a16:creationId xmlns:a16="http://schemas.microsoft.com/office/drawing/2014/main" id="{5F353AD3-73D6-48AC-AF74-D30DAF1F83AF}"/>
              </a:ext>
            </a:extLst>
          </p:cNvPr>
          <p:cNvGrpSpPr>
            <a:grpSpLocks/>
          </p:cNvGrpSpPr>
          <p:nvPr/>
        </p:nvGrpSpPr>
        <p:grpSpPr bwMode="auto">
          <a:xfrm>
            <a:off x="1066800" y="4092575"/>
            <a:ext cx="6781800" cy="2460625"/>
            <a:chOff x="2697" y="8928"/>
            <a:chExt cx="5220" cy="2652"/>
          </a:xfrm>
        </p:grpSpPr>
        <p:sp>
          <p:nvSpPr>
            <p:cNvPr id="114693" name="Text Box 66">
              <a:extLst>
                <a:ext uri="{FF2B5EF4-FFF2-40B4-BE49-F238E27FC236}">
                  <a16:creationId xmlns:a16="http://schemas.microsoft.com/office/drawing/2014/main" id="{18A8478A-186B-425A-AA80-3971180B4522}"/>
                </a:ext>
              </a:extLst>
            </p:cNvPr>
            <p:cNvSpPr txBox="1">
              <a:spLocks noChangeArrowheads="1"/>
            </p:cNvSpPr>
            <p:nvPr/>
          </p:nvSpPr>
          <p:spPr bwMode="auto">
            <a:xfrm>
              <a:off x="2697" y="8928"/>
              <a:ext cx="5220"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a:latin typeface="Times New Roman" panose="02020603050405020304" pitchFamily="18" charset="0"/>
                </a:rPr>
                <a:t> </a:t>
              </a:r>
              <a:r>
                <a:rPr lang="en-US" altLang="zh-CN">
                  <a:solidFill>
                    <a:srgbClr val="003300"/>
                  </a:solidFill>
                  <a:latin typeface="Times New Roman" panose="02020603050405020304" pitchFamily="18" charset="0"/>
                </a:rPr>
                <a:t>0  1   2   3  4   5  6   7  8                    n-1</a:t>
              </a:r>
            </a:p>
          </p:txBody>
        </p:sp>
        <p:grpSp>
          <p:nvGrpSpPr>
            <p:cNvPr id="114694" name="Group 67">
              <a:extLst>
                <a:ext uri="{FF2B5EF4-FFF2-40B4-BE49-F238E27FC236}">
                  <a16:creationId xmlns:a16="http://schemas.microsoft.com/office/drawing/2014/main" id="{1E8111E2-9105-4C38-9822-892225998A1F}"/>
                </a:ext>
              </a:extLst>
            </p:cNvPr>
            <p:cNvGrpSpPr>
              <a:grpSpLocks/>
            </p:cNvGrpSpPr>
            <p:nvPr/>
          </p:nvGrpSpPr>
          <p:grpSpPr bwMode="auto">
            <a:xfrm>
              <a:off x="2697" y="9396"/>
              <a:ext cx="5220" cy="2184"/>
              <a:chOff x="2697" y="9396"/>
              <a:chExt cx="5220" cy="2184"/>
            </a:xfrm>
          </p:grpSpPr>
          <p:grpSp>
            <p:nvGrpSpPr>
              <p:cNvPr id="114695" name="Group 68">
                <a:extLst>
                  <a:ext uri="{FF2B5EF4-FFF2-40B4-BE49-F238E27FC236}">
                    <a16:creationId xmlns:a16="http://schemas.microsoft.com/office/drawing/2014/main" id="{DE2E1CC9-904C-4496-BAD0-5D5460042977}"/>
                  </a:ext>
                </a:extLst>
              </p:cNvPr>
              <p:cNvGrpSpPr>
                <a:grpSpLocks/>
              </p:cNvGrpSpPr>
              <p:nvPr/>
            </p:nvGrpSpPr>
            <p:grpSpPr bwMode="auto">
              <a:xfrm>
                <a:off x="3057" y="11112"/>
                <a:ext cx="180" cy="312"/>
                <a:chOff x="2337" y="10956"/>
                <a:chExt cx="360" cy="624"/>
              </a:xfrm>
            </p:grpSpPr>
            <p:grpSp>
              <p:nvGrpSpPr>
                <p:cNvPr id="114739" name="Group 69">
                  <a:extLst>
                    <a:ext uri="{FF2B5EF4-FFF2-40B4-BE49-F238E27FC236}">
                      <a16:creationId xmlns:a16="http://schemas.microsoft.com/office/drawing/2014/main" id="{4663AED9-7BAF-4E5D-A3D4-16376EF951B2}"/>
                    </a:ext>
                  </a:extLst>
                </p:cNvPr>
                <p:cNvGrpSpPr>
                  <a:grpSpLocks/>
                </p:cNvGrpSpPr>
                <p:nvPr/>
              </p:nvGrpSpPr>
              <p:grpSpPr bwMode="auto">
                <a:xfrm>
                  <a:off x="2337" y="10956"/>
                  <a:ext cx="360" cy="624"/>
                  <a:chOff x="3417" y="9396"/>
                  <a:chExt cx="360" cy="624"/>
                </a:xfrm>
              </p:grpSpPr>
              <p:sp>
                <p:nvSpPr>
                  <p:cNvPr id="114744" name="Line 70">
                    <a:extLst>
                      <a:ext uri="{FF2B5EF4-FFF2-40B4-BE49-F238E27FC236}">
                        <a16:creationId xmlns:a16="http://schemas.microsoft.com/office/drawing/2014/main" id="{D60A4B8F-8A6F-4415-A3F6-0376DCBB0D62}"/>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5" name="Line 71">
                    <a:extLst>
                      <a:ext uri="{FF2B5EF4-FFF2-40B4-BE49-F238E27FC236}">
                        <a16:creationId xmlns:a16="http://schemas.microsoft.com/office/drawing/2014/main" id="{653E4294-8817-42E3-A33E-418979AEEC2C}"/>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6" name="Line 72">
                    <a:extLst>
                      <a:ext uri="{FF2B5EF4-FFF2-40B4-BE49-F238E27FC236}">
                        <a16:creationId xmlns:a16="http://schemas.microsoft.com/office/drawing/2014/main" id="{41DB98F4-E635-43D4-9A0E-80D0B03F3F94}"/>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7" name="Line 73">
                    <a:extLst>
                      <a:ext uri="{FF2B5EF4-FFF2-40B4-BE49-F238E27FC236}">
                        <a16:creationId xmlns:a16="http://schemas.microsoft.com/office/drawing/2014/main" id="{59F83C7D-8345-41DE-99A2-F7F92A44927C}"/>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8" name="Line 74">
                    <a:extLst>
                      <a:ext uri="{FF2B5EF4-FFF2-40B4-BE49-F238E27FC236}">
                        <a16:creationId xmlns:a16="http://schemas.microsoft.com/office/drawing/2014/main" id="{9E48D5EA-A264-409F-810F-6DA47449B320}"/>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740" name="Line 75">
                  <a:extLst>
                    <a:ext uri="{FF2B5EF4-FFF2-40B4-BE49-F238E27FC236}">
                      <a16:creationId xmlns:a16="http://schemas.microsoft.com/office/drawing/2014/main" id="{DC420C89-C39F-4ACE-A309-72E723C7EAA6}"/>
                    </a:ext>
                  </a:extLst>
                </p:cNvPr>
                <p:cNvSpPr>
                  <a:spLocks noChangeShapeType="1"/>
                </p:cNvSpPr>
                <p:nvPr/>
              </p:nvSpPr>
              <p:spPr bwMode="auto">
                <a:xfrm>
                  <a:off x="2337"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1" name="Line 76">
                  <a:extLst>
                    <a:ext uri="{FF2B5EF4-FFF2-40B4-BE49-F238E27FC236}">
                      <a16:creationId xmlns:a16="http://schemas.microsoft.com/office/drawing/2014/main" id="{68589F85-2513-4ED5-8F73-DBDA0277A0D0}"/>
                    </a:ext>
                  </a:extLst>
                </p:cNvPr>
                <p:cNvSpPr>
                  <a:spLocks noChangeShapeType="1"/>
                </p:cNvSpPr>
                <p:nvPr/>
              </p:nvSpPr>
              <p:spPr bwMode="auto">
                <a:xfrm>
                  <a:off x="2697" y="1095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2" name="Line 77">
                  <a:extLst>
                    <a:ext uri="{FF2B5EF4-FFF2-40B4-BE49-F238E27FC236}">
                      <a16:creationId xmlns:a16="http://schemas.microsoft.com/office/drawing/2014/main" id="{1B10DC15-D5A4-470A-B619-09E2175001EF}"/>
                    </a:ext>
                  </a:extLst>
                </p:cNvPr>
                <p:cNvSpPr>
                  <a:spLocks noChangeShapeType="1"/>
                </p:cNvSpPr>
                <p:nvPr/>
              </p:nvSpPr>
              <p:spPr bwMode="auto">
                <a:xfrm>
                  <a:off x="2337" y="1095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3" name="Line 78">
                  <a:extLst>
                    <a:ext uri="{FF2B5EF4-FFF2-40B4-BE49-F238E27FC236}">
                      <a16:creationId xmlns:a16="http://schemas.microsoft.com/office/drawing/2014/main" id="{76A7DCF9-C7CE-43BE-AC5E-9D5845882820}"/>
                    </a:ext>
                  </a:extLst>
                </p:cNvPr>
                <p:cNvSpPr>
                  <a:spLocks noChangeShapeType="1"/>
                </p:cNvSpPr>
                <p:nvPr/>
              </p:nvSpPr>
              <p:spPr bwMode="auto">
                <a:xfrm>
                  <a:off x="2337" y="1158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696" name="Text Box 79">
                <a:extLst>
                  <a:ext uri="{FF2B5EF4-FFF2-40B4-BE49-F238E27FC236}">
                    <a16:creationId xmlns:a16="http://schemas.microsoft.com/office/drawing/2014/main" id="{E59DAB89-EC16-4B1F-B222-7C5611F16D0A}"/>
                  </a:ext>
                </a:extLst>
              </p:cNvPr>
              <p:cNvSpPr txBox="1">
                <a:spLocks noChangeArrowheads="1"/>
              </p:cNvSpPr>
              <p:nvPr/>
            </p:nvSpPr>
            <p:spPr bwMode="auto">
              <a:xfrm>
                <a:off x="3237" y="1111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400" b="1">
                    <a:solidFill>
                      <a:srgbClr val="003300"/>
                    </a:solidFill>
                    <a:latin typeface="Times New Roman" panose="02020603050405020304" pitchFamily="18" charset="0"/>
                    <a:ea typeface="仿宋_GB2312" pitchFamily="49" charset="-122"/>
                  </a:rPr>
                  <a:t>：被占用单元</a:t>
                </a:r>
              </a:p>
            </p:txBody>
          </p:sp>
          <p:sp>
            <p:nvSpPr>
              <p:cNvPr id="114697" name="Rectangle 80">
                <a:extLst>
                  <a:ext uri="{FF2B5EF4-FFF2-40B4-BE49-F238E27FC236}">
                    <a16:creationId xmlns:a16="http://schemas.microsoft.com/office/drawing/2014/main" id="{ED95B3A0-8994-417F-A514-33EFB5B48F0E}"/>
                  </a:ext>
                </a:extLst>
              </p:cNvPr>
              <p:cNvSpPr>
                <a:spLocks noChangeArrowheads="1"/>
              </p:cNvSpPr>
              <p:nvPr/>
            </p:nvSpPr>
            <p:spPr bwMode="auto">
              <a:xfrm>
                <a:off x="5034" y="11112"/>
                <a:ext cx="1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4698" name="Text Box 81">
                <a:extLst>
                  <a:ext uri="{FF2B5EF4-FFF2-40B4-BE49-F238E27FC236}">
                    <a16:creationId xmlns:a16="http://schemas.microsoft.com/office/drawing/2014/main" id="{CCC05FEB-BC69-4067-8A53-AC61B0E70C46}"/>
                  </a:ext>
                </a:extLst>
              </p:cNvPr>
              <p:cNvSpPr txBox="1">
                <a:spLocks noChangeArrowheads="1"/>
              </p:cNvSpPr>
              <p:nvPr/>
            </p:nvSpPr>
            <p:spPr bwMode="auto">
              <a:xfrm>
                <a:off x="5217" y="11112"/>
                <a:ext cx="16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400" b="1">
                    <a:solidFill>
                      <a:srgbClr val="003300"/>
                    </a:solidFill>
                    <a:latin typeface="Times New Roman" panose="02020603050405020304" pitchFamily="18" charset="0"/>
                    <a:ea typeface="仿宋_GB2312" pitchFamily="49" charset="-122"/>
                  </a:rPr>
                  <a:t>：空闲单元</a:t>
                </a:r>
              </a:p>
            </p:txBody>
          </p:sp>
          <p:grpSp>
            <p:nvGrpSpPr>
              <p:cNvPr id="114699" name="Group 82">
                <a:extLst>
                  <a:ext uri="{FF2B5EF4-FFF2-40B4-BE49-F238E27FC236}">
                    <a16:creationId xmlns:a16="http://schemas.microsoft.com/office/drawing/2014/main" id="{CF4139B4-8059-427C-947A-5E386AA0EB75}"/>
                  </a:ext>
                </a:extLst>
              </p:cNvPr>
              <p:cNvGrpSpPr>
                <a:grpSpLocks/>
              </p:cNvGrpSpPr>
              <p:nvPr/>
            </p:nvGrpSpPr>
            <p:grpSpPr bwMode="auto">
              <a:xfrm>
                <a:off x="2697" y="9396"/>
                <a:ext cx="5220" cy="1716"/>
                <a:chOff x="2697" y="9396"/>
                <a:chExt cx="5220" cy="1716"/>
              </a:xfrm>
            </p:grpSpPr>
            <p:grpSp>
              <p:nvGrpSpPr>
                <p:cNvPr id="114700" name="Group 83">
                  <a:extLst>
                    <a:ext uri="{FF2B5EF4-FFF2-40B4-BE49-F238E27FC236}">
                      <a16:creationId xmlns:a16="http://schemas.microsoft.com/office/drawing/2014/main" id="{043E08D6-4BA6-4122-8385-1977F8BFB489}"/>
                    </a:ext>
                  </a:extLst>
                </p:cNvPr>
                <p:cNvGrpSpPr>
                  <a:grpSpLocks/>
                </p:cNvGrpSpPr>
                <p:nvPr/>
              </p:nvGrpSpPr>
              <p:grpSpPr bwMode="auto">
                <a:xfrm>
                  <a:off x="2697" y="9396"/>
                  <a:ext cx="5220" cy="1716"/>
                  <a:chOff x="2697" y="9396"/>
                  <a:chExt cx="5220" cy="1716"/>
                </a:xfrm>
              </p:grpSpPr>
              <p:sp>
                <p:nvSpPr>
                  <p:cNvPr id="114702" name="Text Box 84">
                    <a:extLst>
                      <a:ext uri="{FF2B5EF4-FFF2-40B4-BE49-F238E27FC236}">
                        <a16:creationId xmlns:a16="http://schemas.microsoft.com/office/drawing/2014/main" id="{13E15D64-2E64-494C-AE79-7D03C59DBC37}"/>
                      </a:ext>
                    </a:extLst>
                  </p:cNvPr>
                  <p:cNvSpPr txBox="1">
                    <a:spLocks noChangeArrowheads="1"/>
                  </p:cNvSpPr>
                  <p:nvPr/>
                </p:nvSpPr>
                <p:spPr bwMode="auto">
                  <a:xfrm>
                    <a:off x="5217" y="1064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in</a:t>
                    </a:r>
                  </a:p>
                </p:txBody>
              </p:sp>
              <p:sp>
                <p:nvSpPr>
                  <p:cNvPr id="114703" name="Text Box 85">
                    <a:extLst>
                      <a:ext uri="{FF2B5EF4-FFF2-40B4-BE49-F238E27FC236}">
                        <a16:creationId xmlns:a16="http://schemas.microsoft.com/office/drawing/2014/main" id="{A4E5C6EB-8513-443D-981C-7B4AAA2DD0D8}"/>
                      </a:ext>
                    </a:extLst>
                  </p:cNvPr>
                  <p:cNvSpPr txBox="1">
                    <a:spLocks noChangeArrowheads="1"/>
                  </p:cNvSpPr>
                  <p:nvPr/>
                </p:nvSpPr>
                <p:spPr bwMode="auto">
                  <a:xfrm>
                    <a:off x="3957" y="1064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2400" b="1">
                        <a:solidFill>
                          <a:srgbClr val="003300"/>
                        </a:solidFill>
                        <a:latin typeface="Times New Roman" panose="02020603050405020304" pitchFamily="18" charset="0"/>
                      </a:rPr>
                      <a:t>out</a:t>
                    </a:r>
                  </a:p>
                </p:txBody>
              </p:sp>
              <p:sp>
                <p:nvSpPr>
                  <p:cNvPr id="114704" name="Line 86">
                    <a:extLst>
                      <a:ext uri="{FF2B5EF4-FFF2-40B4-BE49-F238E27FC236}">
                        <a16:creationId xmlns:a16="http://schemas.microsoft.com/office/drawing/2014/main" id="{8AA8DCA8-05EA-4245-9BC6-9A690E90FE49}"/>
                      </a:ext>
                    </a:extLst>
                  </p:cNvPr>
                  <p:cNvSpPr>
                    <a:spLocks noChangeShapeType="1"/>
                  </p:cNvSpPr>
                  <p:nvPr/>
                </p:nvSpPr>
                <p:spPr bwMode="auto">
                  <a:xfrm flipV="1">
                    <a:off x="4317" y="1002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05" name="Line 87">
                    <a:extLst>
                      <a:ext uri="{FF2B5EF4-FFF2-40B4-BE49-F238E27FC236}">
                        <a16:creationId xmlns:a16="http://schemas.microsoft.com/office/drawing/2014/main" id="{B288FAB2-5C87-4B41-A553-47E20B17475D}"/>
                      </a:ext>
                    </a:extLst>
                  </p:cNvPr>
                  <p:cNvSpPr>
                    <a:spLocks noChangeShapeType="1"/>
                  </p:cNvSpPr>
                  <p:nvPr/>
                </p:nvSpPr>
                <p:spPr bwMode="auto">
                  <a:xfrm flipV="1">
                    <a:off x="5397" y="10020"/>
                    <a:ext cx="1"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06" name="Line 88">
                    <a:extLst>
                      <a:ext uri="{FF2B5EF4-FFF2-40B4-BE49-F238E27FC236}">
                        <a16:creationId xmlns:a16="http://schemas.microsoft.com/office/drawing/2014/main" id="{8E635144-8659-41BC-BAF3-2CC4722412BD}"/>
                      </a:ext>
                    </a:extLst>
                  </p:cNvPr>
                  <p:cNvSpPr>
                    <a:spLocks noChangeShapeType="1"/>
                  </p:cNvSpPr>
                  <p:nvPr/>
                </p:nvSpPr>
                <p:spPr bwMode="auto">
                  <a:xfrm>
                    <a:off x="2697" y="9396"/>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7" name="Line 89">
                    <a:extLst>
                      <a:ext uri="{FF2B5EF4-FFF2-40B4-BE49-F238E27FC236}">
                        <a16:creationId xmlns:a16="http://schemas.microsoft.com/office/drawing/2014/main" id="{2606A6AF-ECBF-4E18-91FF-471691EA0D29}"/>
                      </a:ext>
                    </a:extLst>
                  </p:cNvPr>
                  <p:cNvSpPr>
                    <a:spLocks noChangeShapeType="1"/>
                  </p:cNvSpPr>
                  <p:nvPr/>
                </p:nvSpPr>
                <p:spPr bwMode="auto">
                  <a:xfrm>
                    <a:off x="6297" y="9708"/>
                    <a:ext cx="540" cy="0"/>
                  </a:xfrm>
                  <a:prstGeom prst="line">
                    <a:avLst/>
                  </a:prstGeom>
                  <a:noFill/>
                  <a:ln w="5715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8" name="Line 90">
                    <a:extLst>
                      <a:ext uri="{FF2B5EF4-FFF2-40B4-BE49-F238E27FC236}">
                        <a16:creationId xmlns:a16="http://schemas.microsoft.com/office/drawing/2014/main" id="{51AE9B9B-733C-4ED9-9A8A-1FE2ABB8BF8E}"/>
                      </a:ext>
                    </a:extLst>
                  </p:cNvPr>
                  <p:cNvSpPr>
                    <a:spLocks noChangeShapeType="1"/>
                  </p:cNvSpPr>
                  <p:nvPr/>
                </p:nvSpPr>
                <p:spPr bwMode="auto">
                  <a:xfrm>
                    <a:off x="2697" y="10020"/>
                    <a:ext cx="5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9" name="Line 91">
                    <a:extLst>
                      <a:ext uri="{FF2B5EF4-FFF2-40B4-BE49-F238E27FC236}">
                        <a16:creationId xmlns:a16="http://schemas.microsoft.com/office/drawing/2014/main" id="{9FEBF19F-70B3-4BB2-AD50-08AB794898F0}"/>
                      </a:ext>
                    </a:extLst>
                  </p:cNvPr>
                  <p:cNvSpPr>
                    <a:spLocks noChangeShapeType="1"/>
                  </p:cNvSpPr>
                  <p:nvPr/>
                </p:nvSpPr>
                <p:spPr bwMode="auto">
                  <a:xfrm>
                    <a:off x="26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0" name="Line 92">
                    <a:extLst>
                      <a:ext uri="{FF2B5EF4-FFF2-40B4-BE49-F238E27FC236}">
                        <a16:creationId xmlns:a16="http://schemas.microsoft.com/office/drawing/2014/main" id="{BB2C34D9-743C-4200-AEA2-71E2E0FDFC8A}"/>
                      </a:ext>
                    </a:extLst>
                  </p:cNvPr>
                  <p:cNvSpPr>
                    <a:spLocks noChangeShapeType="1"/>
                  </p:cNvSpPr>
                  <p:nvPr/>
                </p:nvSpPr>
                <p:spPr bwMode="auto">
                  <a:xfrm>
                    <a:off x="305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1" name="Line 93">
                    <a:extLst>
                      <a:ext uri="{FF2B5EF4-FFF2-40B4-BE49-F238E27FC236}">
                        <a16:creationId xmlns:a16="http://schemas.microsoft.com/office/drawing/2014/main" id="{8C2C6225-538D-4FB3-8A72-C7F048AFC413}"/>
                      </a:ext>
                    </a:extLst>
                  </p:cNvPr>
                  <p:cNvSpPr>
                    <a:spLocks noChangeShapeType="1"/>
                  </p:cNvSpPr>
                  <p:nvPr/>
                </p:nvSpPr>
                <p:spPr bwMode="auto">
                  <a:xfrm>
                    <a:off x="34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2" name="Line 94">
                    <a:extLst>
                      <a:ext uri="{FF2B5EF4-FFF2-40B4-BE49-F238E27FC236}">
                        <a16:creationId xmlns:a16="http://schemas.microsoft.com/office/drawing/2014/main" id="{0091EEC8-5596-4062-9834-D044A0C18FE1}"/>
                      </a:ext>
                    </a:extLst>
                  </p:cNvPr>
                  <p:cNvSpPr>
                    <a:spLocks noChangeShapeType="1"/>
                  </p:cNvSpPr>
                  <p:nvPr/>
                </p:nvSpPr>
                <p:spPr bwMode="auto">
                  <a:xfrm>
                    <a:off x="377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3" name="Line 95">
                    <a:extLst>
                      <a:ext uri="{FF2B5EF4-FFF2-40B4-BE49-F238E27FC236}">
                        <a16:creationId xmlns:a16="http://schemas.microsoft.com/office/drawing/2014/main" id="{1DE32EC6-1CD6-4D26-B538-3F3894F00CE4}"/>
                      </a:ext>
                    </a:extLst>
                  </p:cNvPr>
                  <p:cNvSpPr>
                    <a:spLocks noChangeShapeType="1"/>
                  </p:cNvSpPr>
                  <p:nvPr/>
                </p:nvSpPr>
                <p:spPr bwMode="auto">
                  <a:xfrm>
                    <a:off x="557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4" name="Line 96">
                    <a:extLst>
                      <a:ext uri="{FF2B5EF4-FFF2-40B4-BE49-F238E27FC236}">
                        <a16:creationId xmlns:a16="http://schemas.microsoft.com/office/drawing/2014/main" id="{F12D0972-300A-4F1A-8187-F25B5C8B078B}"/>
                      </a:ext>
                    </a:extLst>
                  </p:cNvPr>
                  <p:cNvSpPr>
                    <a:spLocks noChangeShapeType="1"/>
                  </p:cNvSpPr>
                  <p:nvPr/>
                </p:nvSpPr>
                <p:spPr bwMode="auto">
                  <a:xfrm>
                    <a:off x="593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4715" name="Group 97">
                    <a:extLst>
                      <a:ext uri="{FF2B5EF4-FFF2-40B4-BE49-F238E27FC236}">
                        <a16:creationId xmlns:a16="http://schemas.microsoft.com/office/drawing/2014/main" id="{325C3EDD-F01C-4557-B599-2CB291D4E17A}"/>
                      </a:ext>
                    </a:extLst>
                  </p:cNvPr>
                  <p:cNvGrpSpPr>
                    <a:grpSpLocks/>
                  </p:cNvGrpSpPr>
                  <p:nvPr/>
                </p:nvGrpSpPr>
                <p:grpSpPr bwMode="auto">
                  <a:xfrm>
                    <a:off x="4137" y="9396"/>
                    <a:ext cx="1080" cy="624"/>
                    <a:chOff x="3417" y="9396"/>
                    <a:chExt cx="1080" cy="624"/>
                  </a:xfrm>
                </p:grpSpPr>
                <p:sp>
                  <p:nvSpPr>
                    <p:cNvPr id="114717" name="Line 98">
                      <a:extLst>
                        <a:ext uri="{FF2B5EF4-FFF2-40B4-BE49-F238E27FC236}">
                          <a16:creationId xmlns:a16="http://schemas.microsoft.com/office/drawing/2014/main" id="{A0DFEA79-DBA4-42A3-A361-33623920B157}"/>
                        </a:ext>
                      </a:extLst>
                    </p:cNvPr>
                    <p:cNvSpPr>
                      <a:spLocks noChangeShapeType="1"/>
                    </p:cNvSpPr>
                    <p:nvPr/>
                  </p:nvSpPr>
                  <p:spPr bwMode="auto">
                    <a:xfrm>
                      <a:off x="413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4718" name="Group 99">
                      <a:extLst>
                        <a:ext uri="{FF2B5EF4-FFF2-40B4-BE49-F238E27FC236}">
                          <a16:creationId xmlns:a16="http://schemas.microsoft.com/office/drawing/2014/main" id="{7AB44299-82A7-4DAA-8930-474A89C4D12B}"/>
                        </a:ext>
                      </a:extLst>
                    </p:cNvPr>
                    <p:cNvGrpSpPr>
                      <a:grpSpLocks/>
                    </p:cNvGrpSpPr>
                    <p:nvPr/>
                  </p:nvGrpSpPr>
                  <p:grpSpPr bwMode="auto">
                    <a:xfrm>
                      <a:off x="3417" y="9396"/>
                      <a:ext cx="1080" cy="624"/>
                      <a:chOff x="3417" y="9396"/>
                      <a:chExt cx="1080" cy="624"/>
                    </a:xfrm>
                  </p:grpSpPr>
                  <p:sp>
                    <p:nvSpPr>
                      <p:cNvPr id="114719" name="Line 100">
                        <a:extLst>
                          <a:ext uri="{FF2B5EF4-FFF2-40B4-BE49-F238E27FC236}">
                            <a16:creationId xmlns:a16="http://schemas.microsoft.com/office/drawing/2014/main" id="{D6C9C887-0217-48CE-B67B-A77714BC38D9}"/>
                          </a:ext>
                        </a:extLst>
                      </p:cNvPr>
                      <p:cNvSpPr>
                        <a:spLocks noChangeShapeType="1"/>
                      </p:cNvSpPr>
                      <p:nvPr/>
                    </p:nvSpPr>
                    <p:spPr bwMode="auto">
                      <a:xfrm>
                        <a:off x="34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0" name="Line 101">
                        <a:extLst>
                          <a:ext uri="{FF2B5EF4-FFF2-40B4-BE49-F238E27FC236}">
                            <a16:creationId xmlns:a16="http://schemas.microsoft.com/office/drawing/2014/main" id="{3DCDDFAE-83E7-4AF1-94F2-D76A8462F9AB}"/>
                          </a:ext>
                        </a:extLst>
                      </p:cNvPr>
                      <p:cNvSpPr>
                        <a:spLocks noChangeShapeType="1"/>
                      </p:cNvSpPr>
                      <p:nvPr/>
                    </p:nvSpPr>
                    <p:spPr bwMode="auto">
                      <a:xfrm>
                        <a:off x="44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4721" name="Group 102">
                        <a:extLst>
                          <a:ext uri="{FF2B5EF4-FFF2-40B4-BE49-F238E27FC236}">
                            <a16:creationId xmlns:a16="http://schemas.microsoft.com/office/drawing/2014/main" id="{02DFAB6F-CDC6-40F1-9925-CEFA16AF56C6}"/>
                          </a:ext>
                        </a:extLst>
                      </p:cNvPr>
                      <p:cNvGrpSpPr>
                        <a:grpSpLocks/>
                      </p:cNvGrpSpPr>
                      <p:nvPr/>
                    </p:nvGrpSpPr>
                    <p:grpSpPr bwMode="auto">
                      <a:xfrm>
                        <a:off x="3417" y="9396"/>
                        <a:ext cx="360" cy="624"/>
                        <a:chOff x="3417" y="9396"/>
                        <a:chExt cx="360" cy="624"/>
                      </a:xfrm>
                    </p:grpSpPr>
                    <p:sp>
                      <p:nvSpPr>
                        <p:cNvPr id="114734" name="Line 103">
                          <a:extLst>
                            <a:ext uri="{FF2B5EF4-FFF2-40B4-BE49-F238E27FC236}">
                              <a16:creationId xmlns:a16="http://schemas.microsoft.com/office/drawing/2014/main" id="{C17D0B81-2EE3-4A7F-AEBC-A3863745D61B}"/>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5" name="Line 104">
                          <a:extLst>
                            <a:ext uri="{FF2B5EF4-FFF2-40B4-BE49-F238E27FC236}">
                              <a16:creationId xmlns:a16="http://schemas.microsoft.com/office/drawing/2014/main" id="{512C7E39-D497-4D82-BA10-399400802C6F}"/>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6" name="Line 105">
                          <a:extLst>
                            <a:ext uri="{FF2B5EF4-FFF2-40B4-BE49-F238E27FC236}">
                              <a16:creationId xmlns:a16="http://schemas.microsoft.com/office/drawing/2014/main" id="{8DAFFC8E-6BA9-4A43-93DD-70984035232C}"/>
                            </a:ext>
                          </a:extLst>
                        </p:cNvPr>
                        <p:cNvSpPr>
                          <a:spLocks noChangeShapeType="1"/>
                        </p:cNvSpPr>
                        <p:nvPr/>
                      </p:nvSpPr>
                      <p:spPr bwMode="auto">
                        <a:xfrm flipH="1">
                          <a:off x="3417" y="9552"/>
                          <a:ext cx="36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7" name="Line 106">
                          <a:extLst>
                            <a:ext uri="{FF2B5EF4-FFF2-40B4-BE49-F238E27FC236}">
                              <a16:creationId xmlns:a16="http://schemas.microsoft.com/office/drawing/2014/main" id="{48139C38-BDAC-423D-B486-DCC5EF926E8F}"/>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8" name="Line 107">
                          <a:extLst>
                            <a:ext uri="{FF2B5EF4-FFF2-40B4-BE49-F238E27FC236}">
                              <a16:creationId xmlns:a16="http://schemas.microsoft.com/office/drawing/2014/main" id="{EF2611B9-D71C-4C9F-8533-96B5B64B97E9}"/>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4722" name="Group 108">
                        <a:extLst>
                          <a:ext uri="{FF2B5EF4-FFF2-40B4-BE49-F238E27FC236}">
                            <a16:creationId xmlns:a16="http://schemas.microsoft.com/office/drawing/2014/main" id="{34A426D5-FB71-4F13-8280-53F878E9B9E3}"/>
                          </a:ext>
                        </a:extLst>
                      </p:cNvPr>
                      <p:cNvGrpSpPr>
                        <a:grpSpLocks/>
                      </p:cNvGrpSpPr>
                      <p:nvPr/>
                    </p:nvGrpSpPr>
                    <p:grpSpPr bwMode="auto">
                      <a:xfrm>
                        <a:off x="3777" y="9396"/>
                        <a:ext cx="360" cy="624"/>
                        <a:chOff x="3417" y="9396"/>
                        <a:chExt cx="360" cy="624"/>
                      </a:xfrm>
                    </p:grpSpPr>
                    <p:sp>
                      <p:nvSpPr>
                        <p:cNvPr id="114729" name="Line 109">
                          <a:extLst>
                            <a:ext uri="{FF2B5EF4-FFF2-40B4-BE49-F238E27FC236}">
                              <a16:creationId xmlns:a16="http://schemas.microsoft.com/office/drawing/2014/main" id="{A0FA82B8-C967-4C86-8E0F-D7B8C9566D24}"/>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0" name="Line 110">
                          <a:extLst>
                            <a:ext uri="{FF2B5EF4-FFF2-40B4-BE49-F238E27FC236}">
                              <a16:creationId xmlns:a16="http://schemas.microsoft.com/office/drawing/2014/main" id="{77E34D82-34FC-49DC-88C6-F4D7AE1D0412}"/>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1" name="Line 111">
                          <a:extLst>
                            <a:ext uri="{FF2B5EF4-FFF2-40B4-BE49-F238E27FC236}">
                              <a16:creationId xmlns:a16="http://schemas.microsoft.com/office/drawing/2014/main" id="{FC55390C-C521-4D2E-91F3-E565E97DDBC8}"/>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2" name="Line 112">
                          <a:extLst>
                            <a:ext uri="{FF2B5EF4-FFF2-40B4-BE49-F238E27FC236}">
                              <a16:creationId xmlns:a16="http://schemas.microsoft.com/office/drawing/2014/main" id="{796F2AEF-F739-4021-BE30-5439957032C6}"/>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3" name="Line 113">
                          <a:extLst>
                            <a:ext uri="{FF2B5EF4-FFF2-40B4-BE49-F238E27FC236}">
                              <a16:creationId xmlns:a16="http://schemas.microsoft.com/office/drawing/2014/main" id="{5002EA8C-8B58-425F-B6BC-E35770265B10}"/>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4723" name="Group 114">
                        <a:extLst>
                          <a:ext uri="{FF2B5EF4-FFF2-40B4-BE49-F238E27FC236}">
                            <a16:creationId xmlns:a16="http://schemas.microsoft.com/office/drawing/2014/main" id="{E4270551-22EE-4266-95B1-BD4C42DA9D35}"/>
                          </a:ext>
                        </a:extLst>
                      </p:cNvPr>
                      <p:cNvGrpSpPr>
                        <a:grpSpLocks/>
                      </p:cNvGrpSpPr>
                      <p:nvPr/>
                    </p:nvGrpSpPr>
                    <p:grpSpPr bwMode="auto">
                      <a:xfrm>
                        <a:off x="4137" y="9396"/>
                        <a:ext cx="360" cy="624"/>
                        <a:chOff x="3417" y="9396"/>
                        <a:chExt cx="360" cy="624"/>
                      </a:xfrm>
                    </p:grpSpPr>
                    <p:sp>
                      <p:nvSpPr>
                        <p:cNvPr id="114724" name="Line 115">
                          <a:extLst>
                            <a:ext uri="{FF2B5EF4-FFF2-40B4-BE49-F238E27FC236}">
                              <a16:creationId xmlns:a16="http://schemas.microsoft.com/office/drawing/2014/main" id="{8C867C8D-761D-4332-942D-3474F677FE87}"/>
                            </a:ext>
                          </a:extLst>
                        </p:cNvPr>
                        <p:cNvSpPr>
                          <a:spLocks noChangeShapeType="1"/>
                        </p:cNvSpPr>
                        <p:nvPr/>
                      </p:nvSpPr>
                      <p:spPr bwMode="auto">
                        <a:xfrm flipH="1">
                          <a:off x="3417" y="93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5" name="Line 116">
                          <a:extLst>
                            <a:ext uri="{FF2B5EF4-FFF2-40B4-BE49-F238E27FC236}">
                              <a16:creationId xmlns:a16="http://schemas.microsoft.com/office/drawing/2014/main" id="{50346A01-C95F-4EFE-8E0D-E33355B76EC6}"/>
                            </a:ext>
                          </a:extLst>
                        </p:cNvPr>
                        <p:cNvSpPr>
                          <a:spLocks noChangeShapeType="1"/>
                        </p:cNvSpPr>
                        <p:nvPr/>
                      </p:nvSpPr>
                      <p:spPr bwMode="auto">
                        <a:xfrm flipH="1">
                          <a:off x="341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6" name="Line 117">
                          <a:extLst>
                            <a:ext uri="{FF2B5EF4-FFF2-40B4-BE49-F238E27FC236}">
                              <a16:creationId xmlns:a16="http://schemas.microsoft.com/office/drawing/2014/main" id="{709EE216-DB79-4462-8D17-EE53494D8BAE}"/>
                            </a:ext>
                          </a:extLst>
                        </p:cNvPr>
                        <p:cNvSpPr>
                          <a:spLocks noChangeShapeType="1"/>
                        </p:cNvSpPr>
                        <p:nvPr/>
                      </p:nvSpPr>
                      <p:spPr bwMode="auto">
                        <a:xfrm flipH="1">
                          <a:off x="3417" y="9552"/>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7" name="Line 118">
                          <a:extLst>
                            <a:ext uri="{FF2B5EF4-FFF2-40B4-BE49-F238E27FC236}">
                              <a16:creationId xmlns:a16="http://schemas.microsoft.com/office/drawing/2014/main" id="{80294BBB-42F5-4E16-8EAF-D7D653173AD7}"/>
                            </a:ext>
                          </a:extLst>
                        </p:cNvPr>
                        <p:cNvSpPr>
                          <a:spLocks noChangeShapeType="1"/>
                        </p:cNvSpPr>
                        <p:nvPr/>
                      </p:nvSpPr>
                      <p:spPr bwMode="auto">
                        <a:xfrm flipH="1">
                          <a:off x="3417" y="9708"/>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8" name="Line 119">
                          <a:extLst>
                            <a:ext uri="{FF2B5EF4-FFF2-40B4-BE49-F238E27FC236}">
                              <a16:creationId xmlns:a16="http://schemas.microsoft.com/office/drawing/2014/main" id="{D79953A2-C064-48BF-A922-0B0B0169D154}"/>
                            </a:ext>
                          </a:extLst>
                        </p:cNvPr>
                        <p:cNvSpPr>
                          <a:spLocks noChangeShapeType="1"/>
                        </p:cNvSpPr>
                        <p:nvPr/>
                      </p:nvSpPr>
                      <p:spPr bwMode="auto">
                        <a:xfrm flipH="1">
                          <a:off x="3597" y="9864"/>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14716" name="Line 120">
                    <a:extLst>
                      <a:ext uri="{FF2B5EF4-FFF2-40B4-BE49-F238E27FC236}">
                        <a16:creationId xmlns:a16="http://schemas.microsoft.com/office/drawing/2014/main" id="{CBB44825-8A1F-47BC-A9F8-96A2EABBFE4D}"/>
                      </a:ext>
                    </a:extLst>
                  </p:cNvPr>
                  <p:cNvSpPr>
                    <a:spLocks noChangeShapeType="1"/>
                  </p:cNvSpPr>
                  <p:nvPr/>
                </p:nvSpPr>
                <p:spPr bwMode="auto">
                  <a:xfrm>
                    <a:off x="791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4701" name="Line 121">
                  <a:extLst>
                    <a:ext uri="{FF2B5EF4-FFF2-40B4-BE49-F238E27FC236}">
                      <a16:creationId xmlns:a16="http://schemas.microsoft.com/office/drawing/2014/main" id="{E695DDDC-E29D-4D32-BB7B-A5995465A951}"/>
                    </a:ext>
                  </a:extLst>
                </p:cNvPr>
                <p:cNvSpPr>
                  <a:spLocks noChangeShapeType="1"/>
                </p:cNvSpPr>
                <p:nvPr/>
              </p:nvSpPr>
              <p:spPr bwMode="auto">
                <a:xfrm>
                  <a:off x="4497" y="939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3.9|2.6|11.1|2.6|6.3|13.3|6.2|11.1"/>
</p:tagLst>
</file>

<file path=ppt/tags/tag3.xml><?xml version="1.0" encoding="utf-8"?>
<p:tagLst xmlns:a="http://schemas.openxmlformats.org/drawingml/2006/main" xmlns:r="http://schemas.openxmlformats.org/officeDocument/2006/relationships" xmlns:p="http://schemas.openxmlformats.org/presentationml/2006/main">
  <p:tag name="TIMING" val="|3.5|1.1|10.3"/>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15987</TotalTime>
  <Words>19580</Words>
  <Application>Microsoft Office PowerPoint</Application>
  <PresentationFormat>全屏显示(4:3)</PresentationFormat>
  <Paragraphs>2135</Paragraphs>
  <Slides>175</Slides>
  <Notes>69</Notes>
  <HiddenSlides>1</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175</vt:i4>
      </vt:variant>
    </vt:vector>
  </HeadingPairs>
  <TitlesOfParts>
    <vt:vector size="199" baseType="lpstr">
      <vt:lpstr>Monotype Sorts</vt:lpstr>
      <vt:lpstr>MS UI Gothic</vt:lpstr>
      <vt:lpstr>仿宋_GB2312</vt:lpstr>
      <vt:lpstr>黑体</vt:lpstr>
      <vt:lpstr>华文楷体</vt:lpstr>
      <vt:lpstr>华文中宋</vt:lpstr>
      <vt:lpstr>楷体</vt:lpstr>
      <vt:lpstr>楷体_GB2312</vt:lpstr>
      <vt:lpstr>宋体</vt:lpstr>
      <vt:lpstr>微软雅黑</vt:lpstr>
      <vt:lpstr>Arial</vt:lpstr>
      <vt:lpstr>Arial Black</vt:lpstr>
      <vt:lpstr>Century Gothic</vt:lpstr>
      <vt:lpstr>Comic Sans MS</vt:lpstr>
      <vt:lpstr>Courier New</vt:lpstr>
      <vt:lpstr>Helvetica</vt:lpstr>
      <vt:lpstr>Symbol</vt:lpstr>
      <vt:lpstr>Tahoma</vt:lpstr>
      <vt:lpstr>Times New Roman</vt:lpstr>
      <vt:lpstr>Wingdings</vt:lpstr>
      <vt:lpstr>Wingdings 2</vt:lpstr>
      <vt:lpstr>菱形网格 16x9</vt:lpstr>
      <vt:lpstr>VISIO</vt:lpstr>
      <vt:lpstr>剪辑</vt:lpstr>
      <vt:lpstr>第二章 进程管理</vt:lpstr>
      <vt:lpstr>PowerPoint 演示文稿</vt:lpstr>
      <vt:lpstr>计算机用来干什么?</vt:lpstr>
      <vt:lpstr>执行程序是计算机的基本任务</vt:lpstr>
      <vt:lpstr>程序执行的细节</vt:lpstr>
      <vt:lpstr>程序执行的细节</vt:lpstr>
      <vt:lpstr>程序执行的细节</vt:lpstr>
      <vt:lpstr>计算机中只有一个程序在执行吗?</vt:lpstr>
      <vt:lpstr>计算机系统的基本特征</vt:lpstr>
      <vt:lpstr>一个程序 vs. 多个程序</vt:lpstr>
      <vt:lpstr>并发</vt:lpstr>
      <vt:lpstr>并发</vt:lpstr>
      <vt:lpstr>为什么引入进程?</vt:lpstr>
      <vt:lpstr>进程概念让许多事情豁然开朗</vt:lpstr>
      <vt:lpstr>章节目录</vt:lpstr>
      <vt:lpstr>2.1 前趋图和程序执行</vt:lpstr>
      <vt:lpstr>PowerPoint 演示文稿</vt:lpstr>
      <vt:lpstr>PowerPoint 演示文稿</vt:lpstr>
      <vt:lpstr>PowerPoint 演示文稿</vt:lpstr>
      <vt:lpstr>程序的顺序执行</vt:lpstr>
      <vt:lpstr>程序顺序执行时的特征 </vt:lpstr>
      <vt:lpstr>2.1.3 程序的并发执行及其特征  </vt:lpstr>
      <vt:lpstr>PowerPoint 演示文稿</vt:lpstr>
      <vt:lpstr> 2．程序并发执行时的特征 </vt:lpstr>
      <vt:lpstr>程序A和B以不同的速度运行出现的情况：</vt:lpstr>
      <vt:lpstr>进程并发执行的判断方法</vt:lpstr>
      <vt:lpstr>PowerPoint 演示文稿</vt:lpstr>
      <vt:lpstr>2.2 进程（process）的描述</vt:lpstr>
      <vt:lpstr>进程的定义 </vt:lpstr>
      <vt:lpstr>2.2.1 进程的定义与特征</vt:lpstr>
      <vt:lpstr>PowerPoint 演示文稿</vt:lpstr>
      <vt:lpstr>PowerPoint 演示文稿</vt:lpstr>
      <vt:lpstr>2．进程的特征  </vt:lpstr>
      <vt:lpstr>进程的特征</vt:lpstr>
      <vt:lpstr>2.2.2 进程的状态 </vt:lpstr>
      <vt:lpstr>进程的三种基本状态及其转换</vt:lpstr>
      <vt:lpstr>三种基本状态的思考？ </vt:lpstr>
      <vt:lpstr>PowerPoint 演示文稿</vt:lpstr>
      <vt:lpstr>3. 挂起状态 </vt:lpstr>
      <vt:lpstr>1）造成挂起状态的原因？</vt:lpstr>
      <vt:lpstr>2）进程挂起状态的转换</vt:lpstr>
      <vt:lpstr>PowerPoint 演示文稿</vt:lpstr>
      <vt:lpstr>PowerPoint 演示文稿</vt:lpstr>
      <vt:lpstr>挂起状态的思考？</vt:lpstr>
      <vt:lpstr>小结</vt:lpstr>
      <vt:lpstr> 2.2.4 进程管理中的数据结构</vt:lpstr>
      <vt:lpstr>2.2.4 进程控制块 PCB</vt:lpstr>
      <vt:lpstr>进程控制块--常驻内存 </vt:lpstr>
      <vt:lpstr> 2．进程控制块中的信息 </vt:lpstr>
      <vt:lpstr> 2．进程控制块中的信息 </vt:lpstr>
      <vt:lpstr>PowerPoint 演示文稿</vt:lpstr>
      <vt:lpstr>PowerPoint 演示文稿</vt:lpstr>
      <vt:lpstr>3）进程调度信息 </vt:lpstr>
      <vt:lpstr>PowerPoint 演示文稿</vt:lpstr>
      <vt:lpstr>PowerPoint 演示文稿</vt:lpstr>
      <vt:lpstr>PowerPoint 演示文稿</vt:lpstr>
      <vt:lpstr>3．进程控制块的组织方式  </vt:lpstr>
      <vt:lpstr>PowerPoint 演示文稿</vt:lpstr>
      <vt:lpstr>PowerPoint 演示文稿</vt:lpstr>
      <vt:lpstr>2.2.5 PCB实例解析</vt:lpstr>
      <vt:lpstr>课后练习</vt:lpstr>
      <vt:lpstr>PowerPoint 演示文稿</vt:lpstr>
      <vt:lpstr>PowerPoint 演示文稿</vt:lpstr>
      <vt:lpstr>2.3 操作系统对进程的控制</vt:lpstr>
      <vt:lpstr>2.3 操作系统对进程的控制</vt:lpstr>
      <vt:lpstr>2.3.1 操作系统内核</vt:lpstr>
      <vt:lpstr>CPU执行状态</vt:lpstr>
      <vt:lpstr>PowerPoint 演示文稿</vt:lpstr>
      <vt:lpstr>内核功能</vt:lpstr>
      <vt:lpstr>2.3.2  进程的创建与撤消 </vt:lpstr>
      <vt:lpstr> 引起创建进程的事件</vt:lpstr>
      <vt:lpstr>进程创建</vt:lpstr>
      <vt:lpstr>进程创建举例</vt:lpstr>
      <vt:lpstr>Linux进程空间的获取</vt:lpstr>
      <vt:lpstr>PowerPoint 演示文稿</vt:lpstr>
      <vt:lpstr>进程的终止</vt:lpstr>
      <vt:lpstr>进程的终止</vt:lpstr>
      <vt:lpstr>进程的终止过程</vt:lpstr>
      <vt:lpstr>Linux进程终止</vt:lpstr>
      <vt:lpstr>2.3.3 进程的阻塞与唤醒</vt:lpstr>
      <vt:lpstr>进程的阻塞过程</vt:lpstr>
      <vt:lpstr>进程的唤醒过程</vt:lpstr>
      <vt:lpstr>2.3.4 进程的挂起与激活</vt:lpstr>
      <vt:lpstr>思考：挂起和阻塞的区别</vt:lpstr>
      <vt:lpstr>思考：挂起和阻塞的区别</vt:lpstr>
      <vt:lpstr>进程的激活</vt:lpstr>
      <vt:lpstr>进程控制原语可能引起的调度</vt:lpstr>
      <vt:lpstr>课堂练习</vt:lpstr>
      <vt:lpstr>课堂练习</vt:lpstr>
      <vt:lpstr>PowerPoint 演示文稿</vt:lpstr>
      <vt:lpstr>进程的并发性</vt:lpstr>
      <vt:lpstr>进程的并发性</vt:lpstr>
      <vt:lpstr>并发进程之间的关系</vt:lpstr>
      <vt:lpstr>问题的引入</vt:lpstr>
      <vt:lpstr>例1 银行存款问题</vt:lpstr>
      <vt:lpstr>分析及措施</vt:lpstr>
      <vt:lpstr>例2 生产者-消费者问题</vt:lpstr>
      <vt:lpstr>缓冲池和缓冲区</vt:lpstr>
      <vt:lpstr>生产者和消费者两进程使用的变量：</vt:lpstr>
      <vt:lpstr>程序代码</vt:lpstr>
      <vt:lpstr>PowerPoint 演示文稿</vt:lpstr>
      <vt:lpstr>PowerPoint 演示文稿</vt:lpstr>
      <vt:lpstr>原因</vt:lpstr>
      <vt:lpstr>解决办法 </vt:lpstr>
      <vt:lpstr>临界区(critical section)  </vt:lpstr>
      <vt:lpstr>并发控制                  --竞争资源</vt:lpstr>
      <vt:lpstr>PowerPoint 演示文稿</vt:lpstr>
      <vt:lpstr>PowerPoint 演示文稿</vt:lpstr>
      <vt:lpstr>例3：航班售票系统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临界资源和临界区</vt:lpstr>
      <vt:lpstr>避免“与时间有关错误”的一个尝试</vt:lpstr>
      <vt:lpstr>如何实现？--信号量机制</vt:lpstr>
      <vt:lpstr>信号量实现同步的基本原理</vt:lpstr>
      <vt:lpstr>信号量的类型</vt:lpstr>
      <vt:lpstr>信号量的类型</vt:lpstr>
      <vt:lpstr>1. 整型信号量</vt:lpstr>
      <vt:lpstr>注意：</vt:lpstr>
      <vt:lpstr>2．记录型信号量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利用信号量实现互斥 </vt:lpstr>
      <vt:lpstr>PowerPoint 演示文稿</vt:lpstr>
      <vt:lpstr>3．AND型信号量</vt:lpstr>
      <vt:lpstr>3．AND型信号量</vt:lpstr>
      <vt:lpstr>1）Swait（S1，S2，… ，Sn）</vt:lpstr>
      <vt:lpstr>2）Ssignal（S1，S2，… ，Sn）</vt:lpstr>
      <vt:lpstr>PowerPoint 演示文稿</vt:lpstr>
      <vt:lpstr>PowerPoint 演示文稿</vt:lpstr>
      <vt:lpstr>4．信号量集</vt:lpstr>
      <vt:lpstr>1）Swait ( S1, t1, d1; ... ; Sn, tn, dn )</vt:lpstr>
      <vt:lpstr>2）Ssignal (S1, d1; ...; Sn, dn)  操作 </vt:lpstr>
      <vt:lpstr>PowerPoint 演示文稿</vt:lpstr>
      <vt:lpstr>小结：信号量</vt:lpstr>
      <vt:lpstr>Linux同步工具  信号量</vt:lpstr>
      <vt:lpstr>信号量的应用 </vt:lpstr>
      <vt:lpstr>PowerPoint 演示文稿</vt:lpstr>
      <vt:lpstr>2. 利用信号量来描述前趋（合作）关系</vt:lpstr>
      <vt:lpstr>PowerPoint 演示文稿</vt:lpstr>
      <vt:lpstr>例：用And信号量来描述如下的前趋图</vt:lpstr>
      <vt:lpstr>PowerPoint 演示文稿</vt:lpstr>
      <vt:lpstr>　　1. 关中断</vt:lpstr>
      <vt:lpstr>1. 关中断</vt:lpstr>
      <vt:lpstr>PowerPoint 演示文稿</vt:lpstr>
      <vt:lpstr>　　2. 利用Test-and-Set指令实现互斥 </vt:lpstr>
      <vt:lpstr>　　3. 利用Swap指令实现进程互斥　　</vt:lpstr>
      <vt:lpstr>2.4.5 管程</vt:lpstr>
      <vt:lpstr>PowerPoint 演示文稿</vt:lpstr>
      <vt:lpstr>PowerPoint 演示文稿</vt:lpstr>
      <vt:lpstr>PowerPoint 演示文稿</vt:lpstr>
      <vt:lpstr>简单的生产者/消费者问题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采用记录型信号量机制解决该同步问题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mupalise@outlook.com</cp:lastModifiedBy>
  <cp:revision>453</cp:revision>
  <dcterms:created xsi:type="dcterms:W3CDTF">2018-03-05T08:16:37Z</dcterms:created>
  <dcterms:modified xsi:type="dcterms:W3CDTF">2025-03-06T11:51:31Z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