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x-wav"/>
  <Default Extension="vml" ContentType="application/vnd.openxmlformats-officedocument.vmlDrawing"/>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5" r:id="rId2"/>
  </p:sldMasterIdLst>
  <p:notesMasterIdLst>
    <p:notesMasterId r:id="rId60"/>
  </p:notesMasterIdLst>
  <p:handoutMasterIdLst>
    <p:handoutMasterId r:id="rId61"/>
  </p:handoutMasterIdLst>
  <p:sldIdLst>
    <p:sldId id="271" r:id="rId3"/>
    <p:sldId id="547" r:id="rId4"/>
    <p:sldId id="750" r:id="rId5"/>
    <p:sldId id="633" r:id="rId6"/>
    <p:sldId id="643" r:id="rId7"/>
    <p:sldId id="646" r:id="rId8"/>
    <p:sldId id="650" r:id="rId9"/>
    <p:sldId id="638" r:id="rId10"/>
    <p:sldId id="653" r:id="rId11"/>
    <p:sldId id="654" r:id="rId12"/>
    <p:sldId id="656" r:id="rId13"/>
    <p:sldId id="661" r:id="rId14"/>
    <p:sldId id="759" r:id="rId15"/>
    <p:sldId id="664" r:id="rId16"/>
    <p:sldId id="665" r:id="rId17"/>
    <p:sldId id="666" r:id="rId18"/>
    <p:sldId id="667" r:id="rId19"/>
    <p:sldId id="668" r:id="rId20"/>
    <p:sldId id="669" r:id="rId21"/>
    <p:sldId id="670" r:id="rId22"/>
    <p:sldId id="671" r:id="rId23"/>
    <p:sldId id="672" r:id="rId24"/>
    <p:sldId id="673" r:id="rId25"/>
    <p:sldId id="674" r:id="rId26"/>
    <p:sldId id="675" r:id="rId27"/>
    <p:sldId id="676" r:id="rId28"/>
    <p:sldId id="677" r:id="rId29"/>
    <p:sldId id="678" r:id="rId30"/>
    <p:sldId id="679" r:id="rId31"/>
    <p:sldId id="680" r:id="rId32"/>
    <p:sldId id="681" r:id="rId33"/>
    <p:sldId id="682" r:id="rId34"/>
    <p:sldId id="687" r:id="rId35"/>
    <p:sldId id="688" r:id="rId36"/>
    <p:sldId id="760" r:id="rId37"/>
    <p:sldId id="751" r:id="rId38"/>
    <p:sldId id="752" r:id="rId39"/>
    <p:sldId id="753" r:id="rId40"/>
    <p:sldId id="754" r:id="rId41"/>
    <p:sldId id="755" r:id="rId42"/>
    <p:sldId id="756" r:id="rId43"/>
    <p:sldId id="761" r:id="rId44"/>
    <p:sldId id="730" r:id="rId45"/>
    <p:sldId id="731" r:id="rId46"/>
    <p:sldId id="733" r:id="rId47"/>
    <p:sldId id="737" r:id="rId48"/>
    <p:sldId id="738" r:id="rId49"/>
    <p:sldId id="739" r:id="rId50"/>
    <p:sldId id="742" r:id="rId51"/>
    <p:sldId id="743" r:id="rId52"/>
    <p:sldId id="744" r:id="rId53"/>
    <p:sldId id="745" r:id="rId54"/>
    <p:sldId id="746" r:id="rId55"/>
    <p:sldId id="747" r:id="rId56"/>
    <p:sldId id="748" r:id="rId57"/>
    <p:sldId id="749" r:id="rId58"/>
    <p:sldId id="758" r:id="rId59"/>
  </p:sldIdLst>
  <p:sldSz cx="9144000" cy="6858000" type="screen4x3"/>
  <p:notesSz cx="7104063" cy="10234613"/>
  <p:custDataLst>
    <p:tags r:id="rId62"/>
  </p:custDataLst>
  <p:defaultTextStyle>
    <a:defPPr rtl="0">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17" userDrawn="1">
          <p15:clr>
            <a:srgbClr val="A4A3A4"/>
          </p15:clr>
        </p15:guide>
        <p15:guide id="2" pos="5443"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1" autoAdjust="0"/>
    <p:restoredTop sz="85675" autoAdjust="0"/>
  </p:normalViewPr>
  <p:slideViewPr>
    <p:cSldViewPr snapToGrid="0">
      <p:cViewPr varScale="1">
        <p:scale>
          <a:sx n="84" d="100"/>
          <a:sy n="84" d="100"/>
        </p:scale>
        <p:origin x="2340" y="84"/>
      </p:cViewPr>
      <p:guideLst>
        <p:guide pos="317"/>
        <p:guide pos="5443"/>
        <p:guide orient="horz" pos="414"/>
        <p:guide orient="horz" pos="3906"/>
      </p:guideLst>
    </p:cSldViewPr>
  </p:slideViewPr>
  <p:outlineViewPr>
    <p:cViewPr>
      <p:scale>
        <a:sx n="33" d="100"/>
        <a:sy n="33" d="100"/>
      </p:scale>
      <p:origin x="0" y="-1264"/>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handoutMaster" Target="handoutMasters/handout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a:defRPr sz="13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2024年4月15日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a:defRPr sz="13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a:defRPr sz="13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2024年4月15日</a:t>
            </a:fld>
            <a:endParaRPr lang="zh-CN" altLang="en-US" dirty="0"/>
          </a:p>
        </p:txBody>
      </p:sp>
      <p:sp>
        <p:nvSpPr>
          <p:cNvPr id="4" name="幻灯片图像占位符 3"/>
          <p:cNvSpPr>
            <a:spLocks noGrp="1" noRot="1" noChangeAspect="1"/>
          </p:cNvSpPr>
          <p:nvPr>
            <p:ph type="sldImg" idx="2"/>
          </p:nvPr>
        </p:nvSpPr>
        <p:spPr>
          <a:xfrm>
            <a:off x="1249363" y="1279525"/>
            <a:ext cx="4606925" cy="3454400"/>
          </a:xfrm>
          <a:prstGeom prst="rect">
            <a:avLst/>
          </a:prstGeom>
          <a:noFill/>
          <a:ln w="12700">
            <a:solidFill>
              <a:prstClr val="black"/>
            </a:solidFill>
          </a:ln>
        </p:spPr>
        <p:txBody>
          <a:bodyPr vert="horz" lIns="99075" tIns="49538" rIns="99075" bIns="49538" rtlCol="0" anchor="ctr"/>
          <a:lstStyle/>
          <a:p>
            <a:pPr rtl="0"/>
            <a:endParaRPr lang="zh-CN" altLang="en-US" dirty="0"/>
          </a:p>
        </p:txBody>
      </p:sp>
      <p:sp>
        <p:nvSpPr>
          <p:cNvPr id="5" name="备注占位符 4"/>
          <p:cNvSpPr>
            <a:spLocks noGrp="1"/>
          </p:cNvSpPr>
          <p:nvPr>
            <p:ph type="body" sz="quarter" idx="3"/>
          </p:nvPr>
        </p:nvSpPr>
        <p:spPr>
          <a:xfrm>
            <a:off x="710407" y="4925407"/>
            <a:ext cx="5683250" cy="3454182"/>
          </a:xfrm>
          <a:prstGeom prst="rect">
            <a:avLst/>
          </a:prstGeom>
        </p:spPr>
        <p:txBody>
          <a:bodyPr vert="horz" lIns="99075" tIns="49538" rIns="99075" bIns="49538"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4023992" y="9721106"/>
            <a:ext cx="3078427" cy="511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75" tIns="49538" rIns="99075" bIns="49538"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300" b="0">
                <a:latin typeface="Arial" charset="0"/>
                <a:ea typeface="宋体" pitchFamily="2" charset="-122"/>
              </a:rPr>
              <a:pPr algn="r" eaLnBrk="1" hangingPunct="1">
                <a:lnSpc>
                  <a:spcPct val="100000"/>
                </a:lnSpc>
                <a:spcBef>
                  <a:spcPct val="0"/>
                </a:spcBef>
                <a:buClrTx/>
                <a:buFontTx/>
                <a:buNone/>
                <a:defRPr/>
              </a:pPr>
              <a:t>1</a:t>
            </a:fld>
            <a:endParaRPr kumimoji="0" lang="en-US" altLang="zh-CN" sz="13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993775" y="768350"/>
            <a:ext cx="5116513" cy="3836988"/>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300" dirty="0"/>
          </a:p>
        </p:txBody>
      </p:sp>
    </p:spTree>
    <p:extLst>
      <p:ext uri="{BB962C8B-B14F-4D97-AF65-F5344CB8AC3E}">
        <p14:creationId xmlns:p14="http://schemas.microsoft.com/office/powerpoint/2010/main" val="36277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zh-CN" altLang="en-US" dirty="0"/>
              <a:t>通道是一种特殊的执行</a:t>
            </a:r>
            <a:r>
              <a:rPr lang="en-US" altLang="zh-CN" dirty="0"/>
              <a:t>I/O</a:t>
            </a:r>
            <a:r>
              <a:rPr lang="zh-CN" altLang="en-US" dirty="0"/>
              <a:t>指令的处理机。主机可以连接若干个通道，一个通道可以连接若干个设备控制器，一个设备控制器又可以连接一台或多台外部设备。</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11</a:t>
            </a:fld>
            <a:endParaRPr lang="zh-CN" altLang="en-US" dirty="0"/>
          </a:p>
        </p:txBody>
      </p:sp>
    </p:spTree>
    <p:extLst>
      <p:ext uri="{BB962C8B-B14F-4D97-AF65-F5344CB8AC3E}">
        <p14:creationId xmlns:p14="http://schemas.microsoft.com/office/powerpoint/2010/main" val="7662668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marL="247688" indent="-247688">
              <a:buFont typeface="+mj-lt"/>
              <a:buAutoNum type="arabicPeriod"/>
            </a:pPr>
            <a:r>
              <a:rPr lang="zh-CN" altLang="zh-CN" sz="1300" dirty="0">
                <a:latin typeface="Arial" panose="020B0604020202020204" pitchFamily="34" charset="0"/>
                <a:ea typeface="宋体" panose="02010600030101010101" pitchFamily="2" charset="-122"/>
              </a:rPr>
              <a:t>错；应为：……是指采用某种</a:t>
            </a:r>
            <a:r>
              <a:rPr lang="en-US" altLang="zh-CN" sz="1300" dirty="0">
                <a:latin typeface="Arial" panose="020B0604020202020204" pitchFamily="34" charset="0"/>
                <a:ea typeface="宋体" panose="02010600030101010101" pitchFamily="2" charset="-122"/>
              </a:rPr>
              <a:t>I/O</a:t>
            </a:r>
            <a:r>
              <a:rPr lang="zh-CN" altLang="zh-CN" sz="1300" dirty="0">
                <a:latin typeface="Arial" panose="020B0604020202020204" pitchFamily="34" charset="0"/>
                <a:ea typeface="宋体" panose="02010600030101010101" pitchFamily="2" charset="-122"/>
              </a:rPr>
              <a:t>技术，将某个独占设备改进为多用户共享的设备，以提高资源的利用率。</a:t>
            </a:r>
            <a:endParaRPr lang="en-US" altLang="zh-CN" sz="1300" dirty="0">
              <a:latin typeface="Arial" panose="020B0604020202020204" pitchFamily="34" charset="0"/>
              <a:ea typeface="宋体" panose="02010600030101010101" pitchFamily="2" charset="-122"/>
            </a:endParaRPr>
          </a:p>
          <a:p>
            <a:pPr marL="247688" indent="-247688">
              <a:buFont typeface="+mj-lt"/>
              <a:buAutoNum type="arabicPeriod"/>
            </a:pPr>
            <a:r>
              <a:rPr lang="zh-CN" altLang="zh-CN" sz="1300" dirty="0">
                <a:latin typeface="Arial" panose="020B0604020202020204" pitchFamily="34" charset="0"/>
                <a:ea typeface="宋体" panose="02010600030101010101" pitchFamily="2" charset="-122"/>
              </a:rPr>
              <a:t>错；应为：通道技术根本上是从硬件上解决操作系统的输入输出操作的控制问题。</a:t>
            </a:r>
            <a:endParaRPr lang="en-US" altLang="zh-CN" sz="1300" dirty="0">
              <a:latin typeface="Arial" panose="020B0604020202020204" pitchFamily="34" charset="0"/>
              <a:ea typeface="宋体" panose="02010600030101010101" pitchFamily="2" charset="-122"/>
            </a:endParaRPr>
          </a:p>
          <a:p>
            <a:pPr marL="247688" indent="-247688">
              <a:buFont typeface="+mj-lt"/>
              <a:buAutoNum type="arabicPeriod"/>
            </a:pPr>
            <a:r>
              <a:rPr lang="zh-CN" altLang="zh-CN" sz="1300" dirty="0">
                <a:latin typeface="Arial" panose="020B0604020202020204" pitchFamily="34" charset="0"/>
                <a:ea typeface="宋体" panose="02010600030101010101" pitchFamily="2" charset="-122"/>
              </a:rPr>
              <a:t>错；应为：……它并不特指某个具体设备，而是对应一类设备。</a:t>
            </a:r>
            <a:endParaRPr lang="en-US" altLang="zh-CN" sz="1300" dirty="0">
              <a:latin typeface="Arial" panose="020B0604020202020204" pitchFamily="34" charset="0"/>
              <a:ea typeface="宋体" panose="02010600030101010101" pitchFamily="2" charset="-122"/>
            </a:endParaRPr>
          </a:p>
          <a:p>
            <a:pPr marL="247688" indent="-247688">
              <a:buFont typeface="+mj-lt"/>
              <a:buAutoNum type="arabicPeriod"/>
            </a:pPr>
            <a:r>
              <a:rPr lang="zh-CN" altLang="en-US" sz="1300" dirty="0">
                <a:latin typeface="Arial" panose="020B0604020202020204" pitchFamily="34" charset="0"/>
                <a:ea typeface="宋体" panose="02010600030101010101" pitchFamily="2" charset="-122"/>
              </a:rPr>
              <a:t>对</a:t>
            </a:r>
            <a:endParaRPr lang="en-US" altLang="zh-CN" sz="1300" dirty="0">
              <a:latin typeface="Arial" panose="020B0604020202020204" pitchFamily="34" charset="0"/>
              <a:ea typeface="宋体" panose="02010600030101010101" pitchFamily="2" charset="-122"/>
            </a:endParaRPr>
          </a:p>
          <a:p>
            <a:pPr marL="247688" indent="-247688">
              <a:buFont typeface="+mj-lt"/>
              <a:buAutoNum type="arabicPeriod"/>
            </a:pPr>
            <a:r>
              <a:rPr lang="zh-CN" altLang="zh-CN" sz="1300" dirty="0">
                <a:latin typeface="Arial" panose="020B0604020202020204" pitchFamily="34" charset="0"/>
                <a:ea typeface="宋体" panose="02010600030101010101" pitchFamily="2" charset="-122"/>
              </a:rPr>
              <a:t>错；应为：用户在使用</a:t>
            </a:r>
            <a:r>
              <a:rPr lang="en-US" altLang="zh-CN" sz="1300" dirty="0">
                <a:latin typeface="Arial" panose="020B0604020202020204" pitchFamily="34" charset="0"/>
                <a:ea typeface="宋体" panose="02010600030101010101" pitchFamily="2" charset="-122"/>
              </a:rPr>
              <a:t>I/O</a:t>
            </a:r>
            <a:r>
              <a:rPr lang="zh-CN" altLang="zh-CN" sz="1300" dirty="0">
                <a:latin typeface="Arial" panose="020B0604020202020204" pitchFamily="34" charset="0"/>
                <a:ea typeface="宋体" panose="02010600030101010101" pitchFamily="2" charset="-122"/>
              </a:rPr>
              <a:t>设备时，通常采用逻辑设备名，指明设备类型。</a:t>
            </a: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12</a:t>
            </a:fld>
            <a:endParaRPr lang="zh-CN" altLang="en-US" dirty="0"/>
          </a:p>
        </p:txBody>
      </p:sp>
    </p:spTree>
    <p:extLst>
      <p:ext uri="{BB962C8B-B14F-4D97-AF65-F5344CB8AC3E}">
        <p14:creationId xmlns:p14="http://schemas.microsoft.com/office/powerpoint/2010/main" val="2528709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eaLnBrk="1" hangingPunct="1"/>
            <a:r>
              <a:rPr lang="zh-CN" altLang="en-US" dirty="0"/>
              <a:t>中断在操作系统中有特殊而重要的地位，没有它就不可能实现多道程序，进程之间的切换就是通过中断来完成的。</a:t>
            </a:r>
            <a:endParaRPr lang="en-US" altLang="zh-CN" dirty="0"/>
          </a:p>
          <a:p>
            <a:pPr eaLnBrk="1" hangingPunct="1"/>
            <a:r>
              <a:rPr lang="zh-CN" altLang="en-US" dirty="0"/>
              <a:t>中断是</a:t>
            </a:r>
            <a:r>
              <a:rPr lang="en-US" altLang="zh-CN" dirty="0"/>
              <a:t>I/O</a:t>
            </a:r>
            <a:r>
              <a:rPr lang="zh-CN" altLang="en-US" dirty="0"/>
              <a:t>系统最低的一层，也是设备管理的基础。</a:t>
            </a:r>
            <a:endParaRPr lang="en-US" altLang="zh-CN" dirty="0"/>
          </a:p>
          <a:p>
            <a:pPr eaLnBrk="1" hangingPunct="1"/>
            <a:endParaRPr lang="en-US" altLang="zh-CN" dirty="0"/>
          </a:p>
          <a:p>
            <a:pPr defTabSz="990752" fontAlgn="base">
              <a:spcBef>
                <a:spcPct val="30000"/>
              </a:spcBef>
              <a:spcAft>
                <a:spcPct val="0"/>
              </a:spcAft>
              <a:defRPr/>
            </a:pPr>
            <a:r>
              <a:rPr lang="zh-CN" altLang="en-US" dirty="0"/>
              <a:t>根据信号的来源不同，中断分为外中断和内中断。</a:t>
            </a:r>
            <a:endParaRPr lang="en-US" altLang="zh-CN" dirty="0"/>
          </a:p>
          <a:p>
            <a:pPr marL="185766" indent="-185766" defTabSz="990752" fontAlgn="base">
              <a:spcBef>
                <a:spcPct val="30000"/>
              </a:spcBef>
              <a:spcAft>
                <a:spcPct val="0"/>
              </a:spcAft>
              <a:buFont typeface="Wingdings" panose="05000000000000000000" pitchFamily="2" charset="2"/>
              <a:buChar char="n"/>
              <a:defRPr/>
            </a:pPr>
            <a:r>
              <a:rPr lang="zh-CN" altLang="en-US" dirty="0"/>
              <a:t>外中断，一般简称中断，是指</a:t>
            </a:r>
            <a:r>
              <a:rPr lang="en-US" altLang="zh-CN" dirty="0"/>
              <a:t>CPU</a:t>
            </a:r>
            <a:r>
              <a:rPr lang="zh-CN" altLang="en-US" dirty="0"/>
              <a:t>对</a:t>
            </a:r>
            <a:r>
              <a:rPr lang="en-US" altLang="zh-CN" dirty="0"/>
              <a:t>I/O</a:t>
            </a:r>
            <a:r>
              <a:rPr lang="zh-CN" altLang="en-US" dirty="0"/>
              <a:t>设备发来的中断信号的一种响应。</a:t>
            </a:r>
            <a:r>
              <a:rPr lang="en-US" altLang="zh-CN" dirty="0"/>
              <a:t>CPU</a:t>
            </a:r>
            <a:r>
              <a:rPr lang="zh-CN" altLang="en-US" dirty="0"/>
              <a:t>保护暂停当前进程，转而去处理引发中断的进程。执行完后，再返回到原进程，继续执行。</a:t>
            </a:r>
            <a:endParaRPr lang="en-US" altLang="zh-CN" dirty="0"/>
          </a:p>
          <a:p>
            <a:pPr defTabSz="990752" fontAlgn="base">
              <a:spcBef>
                <a:spcPct val="30000"/>
              </a:spcBef>
              <a:spcAft>
                <a:spcPct val="0"/>
              </a:spcAft>
              <a:defRPr/>
            </a:pPr>
            <a:r>
              <a:rPr lang="en-US" altLang="zh-CN" dirty="0"/>
              <a:t>    I/O</a:t>
            </a:r>
            <a:r>
              <a:rPr lang="zh-CN" altLang="en-US" dirty="0"/>
              <a:t>设备可以是字符设备（键盘），块设备（磁盘）或通信设备（网络）等。由于中断是外部造成的，所以又叫外中断。</a:t>
            </a:r>
          </a:p>
          <a:p>
            <a:pPr marL="185766" indent="-185766">
              <a:buFont typeface="Wingdings" panose="05000000000000000000" pitchFamily="2" charset="2"/>
              <a:buChar char="n"/>
            </a:pPr>
            <a:r>
              <a:rPr lang="zh-CN" altLang="en-US" dirty="0"/>
              <a:t>陷入，有些教材又称作为陷阱，陷入是由</a:t>
            </a:r>
            <a:r>
              <a:rPr lang="en-US" altLang="zh-CN" dirty="0"/>
              <a:t>CPU</a:t>
            </a:r>
            <a:r>
              <a:rPr lang="zh-CN" altLang="en-US" dirty="0"/>
              <a:t>进程内部事件引发的中断，因此叫陷入或内中断。</a:t>
            </a:r>
            <a:endParaRPr lang="en-US" altLang="zh-CN" dirty="0"/>
          </a:p>
          <a:p>
            <a:r>
              <a:rPr lang="en-US" altLang="zh-CN" dirty="0"/>
              <a:t>    </a:t>
            </a:r>
            <a:r>
              <a:rPr lang="zh-CN" altLang="en-US" dirty="0"/>
              <a:t>其产生的原因往往是由于进程本身出现运行时异常。如运算中发生了溢出，或者程序出错，如非法指令。</a:t>
            </a:r>
            <a:endParaRPr lang="en-US" altLang="zh-CN" dirty="0"/>
          </a:p>
          <a:p>
            <a:pPr marL="185766" indent="-185766">
              <a:buFont typeface="Wingdings" panose="05000000000000000000" pitchFamily="2" charset="2"/>
              <a:buChar char="n"/>
            </a:pPr>
            <a:r>
              <a:rPr lang="zh-CN" altLang="en-US" dirty="0"/>
              <a:t>由硬件产生的中断标识码被称为中断类型号（当然，中断类型号还有其他的产生方法，如指令中直接给出、</a:t>
            </a:r>
            <a:r>
              <a:rPr lang="en-US" altLang="zh-CN" dirty="0"/>
              <a:t>CPU</a:t>
            </a:r>
            <a:r>
              <a:rPr lang="zh-CN" altLang="en-US" dirty="0"/>
              <a:t>自动形成等），</a:t>
            </a:r>
            <a:endParaRPr lang="en-US" altLang="zh-CN" dirty="0"/>
          </a:p>
          <a:p>
            <a:pPr eaLnBrk="1" hangingPunct="1"/>
            <a:r>
              <a:rPr lang="zh-CN" altLang="en-US" dirty="0"/>
              <a:t>    中断向量表，就是中断类型号与相应中断源的中断处理程序入口地址之间的连接表。</a:t>
            </a:r>
            <a:endParaRPr lang="en-US" altLang="zh-CN" dirty="0"/>
          </a:p>
          <a:p>
            <a:pPr eaLnBrk="1" hangingPunct="1"/>
            <a:r>
              <a:rPr lang="en-US" altLang="zh-CN" dirty="0"/>
              <a:t>    80x86</a:t>
            </a:r>
            <a:r>
              <a:rPr lang="zh-CN" altLang="en-US" dirty="0"/>
              <a:t>系统是把所有的中断向量集中起来，按中断类型号从小到大的顺序存放到存储器的某一区域内，这个存放中断向量的存储区叫做中断向量表，即中断服务程序入口地址表。</a:t>
            </a:r>
            <a:endParaRPr lang="en-US" altLang="zh-CN" dirty="0"/>
          </a:p>
          <a:p>
            <a:pPr marL="185766" indent="-185766">
              <a:buFont typeface="Wingdings" panose="05000000000000000000" pitchFamily="2" charset="2"/>
              <a:buChar char="n"/>
            </a:pPr>
            <a:r>
              <a:rPr lang="zh-CN" altLang="en-US" sz="1300" dirty="0">
                <a:latin typeface="Arial" panose="020B0604020202020204" pitchFamily="34" charset="0"/>
                <a:ea typeface="宋体" panose="02010600030101010101" pitchFamily="2" charset="-122"/>
              </a:rPr>
              <a:t>对于多中断源的处理方式，比如，当处理机正在处理键盘引起的终端，此时又收到了高优先级的磁盘中断，应该如何处理？</a:t>
            </a:r>
            <a:endParaRPr lang="en-US" altLang="zh-CN" sz="1300" dirty="0">
              <a:latin typeface="Arial" panose="020B0604020202020204" pitchFamily="34" charset="0"/>
              <a:ea typeface="宋体" panose="02010600030101010101" pitchFamily="2" charset="-122"/>
            </a:endParaRPr>
          </a:p>
          <a:p>
            <a:pPr marL="247688" indent="-247688">
              <a:buFont typeface="+mj-ea"/>
              <a:buAutoNum type="circleNumDbPlain"/>
            </a:pPr>
            <a:r>
              <a:rPr lang="zh-CN" altLang="en-US" sz="1300" dirty="0">
                <a:latin typeface="Arial" panose="020B0604020202020204" pitchFamily="34" charset="0"/>
                <a:ea typeface="宋体" panose="02010600030101010101" pitchFamily="2" charset="-122"/>
              </a:rPr>
              <a:t>一种方式是屏蔽中断，或者叫禁止中断。对于新的中断。中断处理来的中断，在当前中断未完成之前，对于其他中断不予理睬，直到当前处理完。采用先来先服务的方式。</a:t>
            </a:r>
            <a:endParaRPr lang="en-US" altLang="zh-CN" sz="1300" dirty="0">
              <a:latin typeface="Arial" panose="020B0604020202020204" pitchFamily="34" charset="0"/>
              <a:ea typeface="宋体" panose="02010600030101010101" pitchFamily="2" charset="-122"/>
            </a:endParaRPr>
          </a:p>
          <a:p>
            <a:pPr marL="247688" indent="-247688">
              <a:buFont typeface="+mj-ea"/>
              <a:buAutoNum type="circleNumDbPlain"/>
            </a:pPr>
            <a:r>
              <a:rPr lang="zh-CN" altLang="en-US" sz="1300" dirty="0">
                <a:latin typeface="Arial" panose="020B0604020202020204" pitchFamily="34" charset="0"/>
                <a:ea typeface="宋体" panose="02010600030101010101" pitchFamily="2" charset="-122"/>
              </a:rPr>
              <a:t>第二种方式是嵌套中断，就是中断程序也是进程，当更高优先级的中断处理程序到来时，可以剥夺当前中断处理进程的处理机，及中断的中断。</a:t>
            </a:r>
            <a:endParaRPr lang="en-US" altLang="zh-CN" sz="1300" dirty="0">
              <a:latin typeface="Arial" panose="020B0604020202020204" pitchFamily="34" charset="0"/>
              <a:ea typeface="宋体" panose="02010600030101010101" pitchFamily="2" charset="-122"/>
            </a:endParaRPr>
          </a:p>
          <a:p>
            <a:r>
              <a:rPr lang="en-US" altLang="zh-CN" sz="1300" dirty="0">
                <a:latin typeface="Arial" panose="020B0604020202020204" pitchFamily="34" charset="0"/>
                <a:ea typeface="宋体" panose="02010600030101010101" pitchFamily="2" charset="-122"/>
              </a:rPr>
              <a:t>      </a:t>
            </a:r>
            <a:r>
              <a:rPr lang="zh-CN" altLang="en-US" sz="1300" dirty="0">
                <a:latin typeface="Arial" panose="020B0604020202020204" pitchFamily="34" charset="0"/>
                <a:ea typeface="宋体" panose="02010600030101010101" pitchFamily="2" charset="-122"/>
              </a:rPr>
              <a:t>此种情况下，</a:t>
            </a:r>
            <a:r>
              <a:rPr lang="en-US" altLang="zh-CN" sz="1300" dirty="0">
                <a:latin typeface="Arial" panose="020B0604020202020204" pitchFamily="34" charset="0"/>
                <a:ea typeface="宋体" panose="02010600030101010101" pitchFamily="2" charset="-122"/>
              </a:rPr>
              <a:t>CPU</a:t>
            </a:r>
            <a:r>
              <a:rPr lang="zh-CN" altLang="en-US" sz="1300" dirty="0">
                <a:latin typeface="Arial" panose="020B0604020202020204" pitchFamily="34" charset="0"/>
                <a:ea typeface="宋体" panose="02010600030101010101" pitchFamily="2" charset="-122"/>
              </a:rPr>
              <a:t>总是优先响应更高优先级的中断请求。</a:t>
            </a:r>
          </a:p>
          <a:p>
            <a:pPr eaLnBrk="1" hangingPunct="1"/>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14</a:t>
            </a:fld>
            <a:endParaRPr lang="zh-CN" altLang="en-US" dirty="0"/>
          </a:p>
        </p:txBody>
      </p:sp>
    </p:spTree>
    <p:extLst>
      <p:ext uri="{BB962C8B-B14F-4D97-AF65-F5344CB8AC3E}">
        <p14:creationId xmlns:p14="http://schemas.microsoft.com/office/powerpoint/2010/main" val="722426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15</a:t>
            </a:fld>
            <a:endParaRPr lang="zh-CN" altLang="en-US" dirty="0"/>
          </a:p>
        </p:txBody>
      </p:sp>
    </p:spTree>
    <p:extLst>
      <p:ext uri="{BB962C8B-B14F-4D97-AF65-F5344CB8AC3E}">
        <p14:creationId xmlns:p14="http://schemas.microsoft.com/office/powerpoint/2010/main" val="1209121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zh-CN" altLang="en-US" dirty="0"/>
              <a:t>由于中断处理与硬件紧密相关，对用户及用户程序而言，应该尽量加以屏蔽，故应该放在操作系统的底层进行中断处理，系统的其余部分尽可能少地与之发生联系。</a:t>
            </a:r>
            <a:endParaRPr lang="en-US" altLang="zh-CN" dirty="0"/>
          </a:p>
          <a:p>
            <a:r>
              <a:rPr lang="zh-CN" altLang="en-US" dirty="0"/>
              <a:t>当一个进程请求</a:t>
            </a:r>
            <a:r>
              <a:rPr lang="en-US" altLang="zh-CN" dirty="0"/>
              <a:t>I/O </a:t>
            </a:r>
            <a:r>
              <a:rPr lang="zh-CN" altLang="en-US" dirty="0"/>
              <a:t>操作时，该进程将被挂起，直到</a:t>
            </a:r>
            <a:r>
              <a:rPr lang="en-US" altLang="zh-CN" dirty="0"/>
              <a:t>I/O </a:t>
            </a:r>
            <a:r>
              <a:rPr lang="zh-CN" altLang="en-US" dirty="0"/>
              <a:t>设备完成</a:t>
            </a:r>
            <a:r>
              <a:rPr lang="en-US" altLang="zh-CN" dirty="0"/>
              <a:t>I/O </a:t>
            </a:r>
            <a:r>
              <a:rPr lang="zh-CN" altLang="en-US" dirty="0"/>
              <a:t>操作后，设备控制器便向</a:t>
            </a:r>
            <a:r>
              <a:rPr lang="en-US" altLang="zh-CN" dirty="0"/>
              <a:t>CPU</a:t>
            </a:r>
            <a:r>
              <a:rPr lang="zh-CN" altLang="en-US" dirty="0"/>
              <a:t>发送一中断请求，</a:t>
            </a:r>
            <a:endParaRPr lang="en-US" altLang="zh-CN" dirty="0"/>
          </a:p>
          <a:p>
            <a:r>
              <a:rPr lang="en-US" altLang="zh-CN" dirty="0"/>
              <a:t>CPU</a:t>
            </a:r>
            <a:r>
              <a:rPr lang="zh-CN" altLang="en-US" dirty="0"/>
              <a:t>响应后便转向中断处理程序，中断处理程序执行相应的处理，处理完后解除相应进程的阻塞状态。</a:t>
            </a:r>
            <a:endParaRPr lang="en-US" altLang="zh-CN" dirty="0"/>
          </a:p>
          <a:p>
            <a:r>
              <a:rPr lang="zh-CN" altLang="en-US" dirty="0"/>
              <a:t>因此，中断处理层的主要工作就是这三个方面：</a:t>
            </a:r>
          </a:p>
          <a:p>
            <a:pPr marL="247688" indent="-247688">
              <a:buFont typeface="+mj-lt"/>
              <a:buAutoNum type="arabicPeriod"/>
            </a:pPr>
            <a:r>
              <a:rPr lang="zh-CN" altLang="en-US" dirty="0"/>
              <a:t>进行进程上下文的切换，</a:t>
            </a:r>
          </a:p>
          <a:p>
            <a:pPr marL="247688" indent="-247688">
              <a:buFont typeface="+mj-lt"/>
              <a:buAutoNum type="arabicPeriod"/>
            </a:pPr>
            <a:r>
              <a:rPr lang="zh-CN" altLang="en-US" dirty="0"/>
              <a:t>对处理中断信号源进行测试，</a:t>
            </a:r>
          </a:p>
          <a:p>
            <a:pPr marL="247688" indent="-247688">
              <a:buFont typeface="+mj-lt"/>
              <a:buAutoNum type="arabicPeriod"/>
            </a:pPr>
            <a:r>
              <a:rPr lang="zh-CN" altLang="en-US" dirty="0"/>
              <a:t>读取设备状态和修改进程状态等。</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16</a:t>
            </a:fld>
            <a:endParaRPr lang="zh-CN" altLang="en-US" dirty="0"/>
          </a:p>
        </p:txBody>
      </p:sp>
    </p:spTree>
    <p:extLst>
      <p:ext uri="{BB962C8B-B14F-4D97-AF65-F5344CB8AC3E}">
        <p14:creationId xmlns:p14="http://schemas.microsoft.com/office/powerpoint/2010/main" val="2750467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17</a:t>
            </a:fld>
            <a:endParaRPr lang="zh-CN" altLang="en-US" dirty="0"/>
          </a:p>
        </p:txBody>
      </p:sp>
    </p:spTree>
    <p:extLst>
      <p:ext uri="{BB962C8B-B14F-4D97-AF65-F5344CB8AC3E}">
        <p14:creationId xmlns:p14="http://schemas.microsoft.com/office/powerpoint/2010/main" val="780556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18</a:t>
            </a:fld>
            <a:endParaRPr lang="zh-CN" altLang="en-US" dirty="0"/>
          </a:p>
        </p:txBody>
      </p:sp>
    </p:spTree>
    <p:extLst>
      <p:ext uri="{BB962C8B-B14F-4D97-AF65-F5344CB8AC3E}">
        <p14:creationId xmlns:p14="http://schemas.microsoft.com/office/powerpoint/2010/main" val="18837427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zh-CN" altLang="en-US" dirty="0"/>
              <a:t>一个简单的保护中断现场的示意图。</a:t>
            </a:r>
            <a:endParaRPr lang="en-US" altLang="zh-CN" dirty="0"/>
          </a:p>
          <a:p>
            <a:r>
              <a:rPr lang="zh-CN" altLang="en-US" dirty="0"/>
              <a:t>该程序是指令在</a:t>
            </a:r>
            <a:r>
              <a:rPr lang="en-US" altLang="zh-CN" dirty="0"/>
              <a:t>N </a:t>
            </a:r>
            <a:r>
              <a:rPr lang="zh-CN" altLang="en-US" dirty="0"/>
              <a:t>位置时被中断的，程序计数器中的内容为</a:t>
            </a:r>
            <a:r>
              <a:rPr lang="en-US" altLang="zh-CN" dirty="0"/>
              <a:t>N+1</a:t>
            </a:r>
            <a:r>
              <a:rPr lang="zh-CN" altLang="en-US" dirty="0"/>
              <a:t>，所有寄存器的内容都被保留在栈中。</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19</a:t>
            </a:fld>
            <a:endParaRPr lang="zh-CN" altLang="en-US" dirty="0"/>
          </a:p>
        </p:txBody>
      </p:sp>
    </p:spTree>
    <p:extLst>
      <p:ext uri="{BB962C8B-B14F-4D97-AF65-F5344CB8AC3E}">
        <p14:creationId xmlns:p14="http://schemas.microsoft.com/office/powerpoint/2010/main" val="35872096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20</a:t>
            </a:fld>
            <a:endParaRPr lang="zh-CN" altLang="en-US" dirty="0"/>
          </a:p>
        </p:txBody>
      </p:sp>
    </p:spTree>
    <p:extLst>
      <p:ext uri="{BB962C8B-B14F-4D97-AF65-F5344CB8AC3E}">
        <p14:creationId xmlns:p14="http://schemas.microsoft.com/office/powerpoint/2010/main" val="24360686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21</a:t>
            </a:fld>
            <a:endParaRPr lang="zh-CN" altLang="en-US" dirty="0"/>
          </a:p>
        </p:txBody>
      </p:sp>
    </p:spTree>
    <p:extLst>
      <p:ext uri="{BB962C8B-B14F-4D97-AF65-F5344CB8AC3E}">
        <p14:creationId xmlns:p14="http://schemas.microsoft.com/office/powerpoint/2010/main" val="1369342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eaLnBrk="1" hangingPunct="1"/>
            <a:r>
              <a:rPr lang="zh-CN" altLang="en-US" dirty="0"/>
              <a:t>在计算机系统中，设备管理是指对数据传输控制和对除中央处理器和主存储器之外的所有其他设备的管理。</a:t>
            </a:r>
            <a:endParaRPr lang="en-US" altLang="zh-CN" dirty="0"/>
          </a:p>
          <a:p>
            <a:pPr eaLnBrk="1" hangingPunct="1"/>
            <a:endParaRPr lang="en-US" altLang="zh-CN" dirty="0"/>
          </a:p>
          <a:p>
            <a:pPr eaLnBrk="1" hangingPunct="1"/>
            <a:r>
              <a:rPr lang="zh-CN" altLang="en-US" dirty="0"/>
              <a:t>操作系统中负责管理输入输出设备的部分称为</a:t>
            </a:r>
            <a:r>
              <a:rPr lang="en-US" altLang="zh-CN" dirty="0"/>
              <a:t>I/O</a:t>
            </a:r>
            <a:r>
              <a:rPr lang="zh-CN" altLang="en-US" dirty="0"/>
              <a:t>系统，</a:t>
            </a:r>
            <a:r>
              <a:rPr lang="en-US" altLang="zh-CN" dirty="0"/>
              <a:t>I/O </a:t>
            </a:r>
            <a:r>
              <a:rPr lang="zh-CN" altLang="en-US" dirty="0"/>
              <a:t>系统是计算机系统的一个重要组成部分。</a:t>
            </a:r>
            <a:endParaRPr lang="en-US" altLang="zh-CN" dirty="0"/>
          </a:p>
          <a:p>
            <a:pPr eaLnBrk="1" hangingPunct="1"/>
            <a:r>
              <a:rPr lang="zh-CN" altLang="en-US" dirty="0"/>
              <a:t>在该系统中包括有用于实现信息输入、 输出和存储功能的设备和相应的设备控制器，</a:t>
            </a:r>
            <a:endParaRPr lang="en-US" altLang="zh-CN" dirty="0"/>
          </a:p>
          <a:p>
            <a:pPr eaLnBrk="1" hangingPunct="1"/>
            <a:r>
              <a:rPr lang="zh-CN" altLang="en-US" dirty="0"/>
              <a:t>在有的大、中型机中，还有</a:t>
            </a:r>
            <a:r>
              <a:rPr lang="en-US" altLang="zh-CN" dirty="0"/>
              <a:t>I/O </a:t>
            </a:r>
            <a:r>
              <a:rPr lang="zh-CN" altLang="en-US" dirty="0"/>
              <a:t>通道或</a:t>
            </a:r>
            <a:r>
              <a:rPr lang="en-US" altLang="zh-CN" dirty="0"/>
              <a:t>I/O </a:t>
            </a:r>
            <a:r>
              <a:rPr lang="zh-CN" altLang="en-US" dirty="0"/>
              <a:t>处理机，设备管理的对象主要是</a:t>
            </a:r>
            <a:r>
              <a:rPr lang="en-US" altLang="zh-CN" dirty="0"/>
              <a:t>I/O </a:t>
            </a:r>
            <a:r>
              <a:rPr lang="zh-CN" altLang="en-US" dirty="0"/>
              <a:t>设备，还可能要涉及到设备控制器和</a:t>
            </a:r>
            <a:r>
              <a:rPr lang="en-US" altLang="zh-CN" dirty="0"/>
              <a:t>I/O </a:t>
            </a:r>
            <a:r>
              <a:rPr lang="zh-CN" altLang="en-US" dirty="0"/>
              <a:t>通道。</a:t>
            </a:r>
            <a:endParaRPr lang="en-US" altLang="zh-CN" dirty="0"/>
          </a:p>
          <a:p>
            <a:pPr eaLnBrk="1" hangingPunct="1"/>
            <a:endParaRPr lang="en-US" altLang="zh-CN" dirty="0"/>
          </a:p>
          <a:p>
            <a:pPr eaLnBrk="1" hangingPunct="1"/>
            <a:r>
              <a:rPr lang="zh-CN" altLang="en-US" dirty="0"/>
              <a:t>设备管理的基本任务是完成用户提出的</a:t>
            </a:r>
            <a:r>
              <a:rPr lang="en-US" altLang="zh-CN" dirty="0"/>
              <a:t>I/O </a:t>
            </a:r>
            <a:r>
              <a:rPr lang="zh-CN" altLang="en-US" dirty="0"/>
              <a:t>请求，提高</a:t>
            </a:r>
            <a:r>
              <a:rPr lang="en-US" altLang="zh-CN" dirty="0"/>
              <a:t>I/O </a:t>
            </a:r>
            <a:r>
              <a:rPr lang="zh-CN" altLang="en-US" dirty="0"/>
              <a:t>速率以及提高</a:t>
            </a:r>
            <a:r>
              <a:rPr lang="en-US" altLang="zh-CN" dirty="0"/>
              <a:t>I/O </a:t>
            </a:r>
            <a:r>
              <a:rPr lang="zh-CN" altLang="en-US" dirty="0"/>
              <a:t>设备的利用率。</a:t>
            </a:r>
            <a:endParaRPr lang="en-US" altLang="zh-CN" dirty="0"/>
          </a:p>
          <a:p>
            <a:pPr defTabSz="990752">
              <a:defRPr/>
            </a:pPr>
            <a:r>
              <a:rPr lang="zh-CN" altLang="en-US" dirty="0"/>
              <a:t>设备管理的主要功能有</a:t>
            </a:r>
            <a:r>
              <a:rPr lang="en-US" altLang="zh-CN" dirty="0"/>
              <a:t>:</a:t>
            </a:r>
            <a:r>
              <a:rPr lang="zh-CN" altLang="en-US" dirty="0"/>
              <a:t>设备分配、 设备映射、设备驱动、</a:t>
            </a:r>
            <a:r>
              <a:rPr lang="en-US" altLang="zh-CN" dirty="0"/>
              <a:t>I/O</a:t>
            </a:r>
            <a:r>
              <a:rPr lang="zh-CN" altLang="en-US" dirty="0"/>
              <a:t>缓冲区的管理。</a:t>
            </a:r>
            <a:endParaRPr lang="en-US" altLang="zh-CN" dirty="0"/>
          </a:p>
          <a:p>
            <a:pPr eaLnBrk="1" hangingPunct="1"/>
            <a:endParaRPr lang="en-US" altLang="zh-CN" dirty="0"/>
          </a:p>
          <a:p>
            <a:pPr eaLnBrk="1" hangingPunct="1"/>
            <a:r>
              <a:rPr lang="zh-CN" altLang="en-US" dirty="0"/>
              <a:t>由于</a:t>
            </a:r>
            <a:r>
              <a:rPr lang="en-US" altLang="zh-CN" dirty="0"/>
              <a:t>I/O </a:t>
            </a:r>
            <a:r>
              <a:rPr lang="zh-CN" altLang="en-US" dirty="0"/>
              <a:t>设备不仅种类繁多，而且它们的特性和操作方式往往相差甚大，这就使得设备管理成为操作系统中最繁杂且与硬件最紧密相关的部分。</a:t>
            </a:r>
          </a:p>
          <a:p>
            <a:pPr defTabSz="990752">
              <a:defRPr/>
            </a:pPr>
            <a:endParaRPr lang="zh-CN" altLang="en-US" dirty="0"/>
          </a:p>
          <a:p>
            <a:endParaRPr lang="zh-CN" altLang="en-US" dirty="0"/>
          </a:p>
        </p:txBody>
      </p:sp>
      <p:sp>
        <p:nvSpPr>
          <p:cNvPr id="4" name="灯片编号占位符 3"/>
          <p:cNvSpPr>
            <a:spLocks noGrp="1"/>
          </p:cNvSpPr>
          <p:nvPr>
            <p:ph type="sldNum" sz="quarter" idx="5"/>
          </p:nvPr>
        </p:nvSpPr>
        <p:spPr/>
        <p:txBody>
          <a:bodyPr/>
          <a:lstStyle/>
          <a:p>
            <a:pPr defTabSz="990752">
              <a:defRPr/>
            </a:pPr>
            <a:fld id="{82869989-EB00-4EE7-BCB5-25BDC5BB29F8}" type="slidenum">
              <a:rPr lang="en-US" altLang="zh-CN">
                <a:solidFill>
                  <a:srgbClr val="2D2E2D"/>
                </a:solidFill>
              </a:rPr>
              <a:pPr defTabSz="990752">
                <a:defRPr/>
              </a:pPr>
              <a:t>3</a:t>
            </a:fld>
            <a:endParaRPr lang="zh-CN" altLang="en-US" dirty="0">
              <a:solidFill>
                <a:srgbClr val="2D2E2D"/>
              </a:solidFill>
            </a:endParaRPr>
          </a:p>
        </p:txBody>
      </p:sp>
    </p:spTree>
    <p:extLst>
      <p:ext uri="{BB962C8B-B14F-4D97-AF65-F5344CB8AC3E}">
        <p14:creationId xmlns:p14="http://schemas.microsoft.com/office/powerpoint/2010/main" val="27537473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22</a:t>
            </a:fld>
            <a:endParaRPr lang="zh-CN" altLang="en-US" dirty="0"/>
          </a:p>
        </p:txBody>
      </p:sp>
    </p:spTree>
    <p:extLst>
      <p:ext uri="{BB962C8B-B14F-4D97-AF65-F5344CB8AC3E}">
        <p14:creationId xmlns:p14="http://schemas.microsoft.com/office/powerpoint/2010/main" val="1292679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23</a:t>
            </a:fld>
            <a:endParaRPr lang="zh-CN" altLang="en-US" dirty="0"/>
          </a:p>
        </p:txBody>
      </p:sp>
    </p:spTree>
    <p:extLst>
      <p:ext uri="{BB962C8B-B14F-4D97-AF65-F5344CB8AC3E}">
        <p14:creationId xmlns:p14="http://schemas.microsoft.com/office/powerpoint/2010/main" val="25850891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eaLnBrk="1" hangingPunct="1"/>
            <a:r>
              <a:rPr lang="zh-CN" altLang="en-US" dirty="0"/>
              <a:t>前面已经对设备驱动程序的功能、特点进行了讲解。</a:t>
            </a:r>
            <a:endParaRPr lang="en-US" altLang="zh-CN" dirty="0"/>
          </a:p>
          <a:p>
            <a:pPr eaLnBrk="1" hangingPunct="1"/>
            <a:r>
              <a:rPr lang="zh-CN" altLang="en-US" dirty="0"/>
              <a:t>对设备的处理方式，一般分为三类：</a:t>
            </a:r>
            <a:br>
              <a:rPr lang="en-US" altLang="zh-CN" dirty="0"/>
            </a:br>
            <a:r>
              <a:rPr lang="zh-CN" altLang="en-US" dirty="0"/>
              <a:t>第一种是为每一类设备设置一个进程，专门用于这类设备的</a:t>
            </a:r>
            <a:r>
              <a:rPr lang="en-US" altLang="zh-CN" dirty="0"/>
              <a:t>IO</a:t>
            </a:r>
            <a:r>
              <a:rPr lang="zh-CN" altLang="en-US" dirty="0"/>
              <a:t>操作。</a:t>
            </a:r>
            <a:endParaRPr lang="en-US" altLang="zh-CN" dirty="0"/>
          </a:p>
          <a:p>
            <a:pPr eaLnBrk="1" hangingPunct="1"/>
            <a:r>
              <a:rPr lang="zh-CN" altLang="en-US" dirty="0"/>
              <a:t>第二种是在整个系统中设置一个</a:t>
            </a:r>
            <a:r>
              <a:rPr lang="en-US" altLang="zh-CN" dirty="0"/>
              <a:t>IO</a:t>
            </a:r>
            <a:r>
              <a:rPr lang="zh-CN" altLang="en-US" dirty="0"/>
              <a:t>进程，专门用于执行系统中所有各类设备的</a:t>
            </a:r>
            <a:r>
              <a:rPr lang="en-US" altLang="zh-CN" dirty="0"/>
              <a:t>IO</a:t>
            </a:r>
            <a:r>
              <a:rPr lang="zh-CN" altLang="en-US" dirty="0"/>
              <a:t>操作。</a:t>
            </a:r>
            <a:endParaRPr lang="en-US" altLang="zh-CN" dirty="0"/>
          </a:p>
          <a:p>
            <a:pPr eaLnBrk="1" hangingPunct="1"/>
            <a:r>
              <a:rPr lang="zh-CN" altLang="en-US" dirty="0"/>
              <a:t>第三种是不设置专门的设备处理进程，而只为各类设备设置相应的设备驱动程序，供用户或者系统进程以调用的方式访问，第三种是目前最常见的设备处理方式。</a:t>
            </a:r>
            <a:endParaRPr lang="en-US" altLang="zh-CN" dirty="0"/>
          </a:p>
          <a:p>
            <a:pPr eaLnBrk="1" hangingPunct="1"/>
            <a:r>
              <a:rPr lang="zh-CN" altLang="en-US" dirty="0"/>
              <a:t>设备驱动程序的处理过程，请大家自行学习教材，下面我们重点重点学习</a:t>
            </a:r>
            <a:r>
              <a:rPr lang="en-US" altLang="zh-CN" dirty="0"/>
              <a:t>I/O</a:t>
            </a:r>
            <a:r>
              <a:rPr lang="zh-CN" altLang="en-US" dirty="0"/>
              <a:t>设备的控制方式。随着计算机技术的发展，</a:t>
            </a:r>
            <a:r>
              <a:rPr lang="en-US" altLang="zh-CN" dirty="0"/>
              <a:t>I/O </a:t>
            </a:r>
            <a:r>
              <a:rPr lang="zh-CN" altLang="en-US" dirty="0"/>
              <a:t>控制方式也在不断地发展。</a:t>
            </a:r>
            <a:endParaRPr lang="en-US" altLang="zh-CN" dirty="0"/>
          </a:p>
          <a:p>
            <a:pPr marL="247688" indent="-247688" defTabSz="990752" fontAlgn="base">
              <a:spcBef>
                <a:spcPct val="30000"/>
              </a:spcBef>
              <a:spcAft>
                <a:spcPct val="0"/>
              </a:spcAft>
              <a:buFont typeface="+mj-ea"/>
              <a:buAutoNum type="circleNumDbPlain"/>
              <a:defRPr/>
            </a:pPr>
            <a:r>
              <a:rPr lang="zh-CN" altLang="en-US" dirty="0"/>
              <a:t>在早期的计算机系统中，是采用程序</a:t>
            </a:r>
            <a:r>
              <a:rPr lang="en-US" altLang="zh-CN" dirty="0"/>
              <a:t>I/O </a:t>
            </a:r>
            <a:r>
              <a:rPr lang="zh-CN" altLang="en-US" dirty="0"/>
              <a:t>方式；</a:t>
            </a:r>
            <a:endParaRPr lang="en-US" altLang="zh-CN" dirty="0"/>
          </a:p>
          <a:p>
            <a:pPr marL="247688" indent="-247688" defTabSz="990752" fontAlgn="base">
              <a:spcBef>
                <a:spcPct val="30000"/>
              </a:spcBef>
              <a:spcAft>
                <a:spcPct val="0"/>
              </a:spcAft>
              <a:buFont typeface="+mj-ea"/>
              <a:buAutoNum type="circleNumDbPlain"/>
              <a:defRPr/>
            </a:pPr>
            <a:r>
              <a:rPr lang="zh-CN" altLang="en-US" dirty="0"/>
              <a:t>当在系统中引入中断机制后，</a:t>
            </a:r>
            <a:r>
              <a:rPr lang="en-US" altLang="zh-CN" dirty="0"/>
              <a:t>I/O</a:t>
            </a:r>
            <a:r>
              <a:rPr lang="zh-CN" altLang="en-US" dirty="0"/>
              <a:t>方式便发展为中断驱动方式；</a:t>
            </a:r>
            <a:endParaRPr lang="en-US" altLang="zh-CN" dirty="0"/>
          </a:p>
          <a:p>
            <a:pPr marL="247688" indent="-247688" defTabSz="990752" fontAlgn="base">
              <a:spcBef>
                <a:spcPct val="30000"/>
              </a:spcBef>
              <a:spcAft>
                <a:spcPct val="0"/>
              </a:spcAft>
              <a:buFont typeface="+mj-ea"/>
              <a:buAutoNum type="circleNumDbPlain"/>
              <a:defRPr/>
            </a:pPr>
            <a:r>
              <a:rPr lang="zh-CN" altLang="en-US" dirty="0"/>
              <a:t>此后，随着</a:t>
            </a:r>
            <a:r>
              <a:rPr lang="en-US" altLang="zh-CN" dirty="0"/>
              <a:t>DMA</a:t>
            </a:r>
            <a:r>
              <a:rPr lang="zh-CN" altLang="en-US" dirty="0"/>
              <a:t>控制器的出现，又使</a:t>
            </a:r>
            <a:r>
              <a:rPr lang="en-US" altLang="zh-CN" dirty="0"/>
              <a:t>I/O </a:t>
            </a:r>
            <a:r>
              <a:rPr lang="zh-CN" altLang="en-US" dirty="0"/>
              <a:t>方式在传输单位上发生了变化，即从以字节为单位的传输扩大到以数据块为单位进行转输，从而大大地改善了块设备的</a:t>
            </a:r>
            <a:r>
              <a:rPr lang="en-US" altLang="zh-CN" dirty="0"/>
              <a:t>I/O </a:t>
            </a:r>
            <a:r>
              <a:rPr lang="zh-CN" altLang="en-US" dirty="0"/>
              <a:t>性能；</a:t>
            </a:r>
            <a:endParaRPr lang="en-US" altLang="zh-CN" dirty="0"/>
          </a:p>
          <a:p>
            <a:pPr marL="247688" indent="-247688" defTabSz="990752" fontAlgn="base">
              <a:spcBef>
                <a:spcPct val="30000"/>
              </a:spcBef>
              <a:spcAft>
                <a:spcPct val="0"/>
              </a:spcAft>
              <a:buFont typeface="+mj-ea"/>
              <a:buAutoNum type="circleNumDbPlain"/>
              <a:defRPr/>
            </a:pPr>
            <a:r>
              <a:rPr lang="zh-CN" altLang="en-US" dirty="0"/>
              <a:t>而通道的引入，又使对</a:t>
            </a:r>
            <a:r>
              <a:rPr lang="en-US" altLang="zh-CN" dirty="0"/>
              <a:t>I/O </a:t>
            </a:r>
            <a:r>
              <a:rPr lang="zh-CN" altLang="en-US" dirty="0"/>
              <a:t>操作的组织和数据的传送都能独立地进行而无需</a:t>
            </a:r>
            <a:r>
              <a:rPr lang="en-US" altLang="zh-CN" dirty="0"/>
              <a:t>CPU </a:t>
            </a:r>
            <a:r>
              <a:rPr lang="zh-CN" altLang="en-US" dirty="0"/>
              <a:t>干预。</a:t>
            </a:r>
            <a:endParaRPr lang="en-US" altLang="zh-CN" dirty="0"/>
          </a:p>
          <a:p>
            <a:pPr defTabSz="990752" fontAlgn="base">
              <a:spcBef>
                <a:spcPct val="30000"/>
              </a:spcBef>
              <a:spcAft>
                <a:spcPct val="0"/>
              </a:spcAft>
              <a:defRPr/>
            </a:pPr>
            <a:r>
              <a:rPr lang="zh-CN" altLang="en-US" dirty="0"/>
              <a:t>应当指出，在</a:t>
            </a:r>
            <a:r>
              <a:rPr lang="en-US" altLang="zh-CN" dirty="0"/>
              <a:t>I/O </a:t>
            </a:r>
            <a:r>
              <a:rPr lang="zh-CN" altLang="en-US" dirty="0"/>
              <a:t>控制方式的整个发展过程中，始终贯穿着这样一条宗旨，即尽量减少主机对</a:t>
            </a:r>
            <a:r>
              <a:rPr lang="en-US" altLang="zh-CN" dirty="0"/>
              <a:t>I/O </a:t>
            </a:r>
            <a:r>
              <a:rPr lang="zh-CN" altLang="en-US" dirty="0"/>
              <a:t>控制的干预，</a:t>
            </a:r>
            <a:endParaRPr lang="en-US" altLang="zh-CN" dirty="0"/>
          </a:p>
          <a:p>
            <a:pPr defTabSz="990752" fontAlgn="base">
              <a:spcBef>
                <a:spcPct val="30000"/>
              </a:spcBef>
              <a:spcAft>
                <a:spcPct val="0"/>
              </a:spcAft>
              <a:defRPr/>
            </a:pPr>
            <a:r>
              <a:rPr lang="zh-CN" altLang="en-US" dirty="0"/>
              <a:t>把主机从繁杂的</a:t>
            </a:r>
            <a:r>
              <a:rPr lang="en-US" altLang="zh-CN" dirty="0"/>
              <a:t>I/O </a:t>
            </a:r>
            <a:r>
              <a:rPr lang="zh-CN" altLang="en-US" dirty="0"/>
              <a:t>控制事务中解脱出来，以便更多地去完成数据处理任务。</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24</a:t>
            </a:fld>
            <a:endParaRPr lang="zh-CN" altLang="en-US" dirty="0"/>
          </a:p>
        </p:txBody>
      </p:sp>
    </p:spTree>
    <p:extLst>
      <p:ext uri="{BB962C8B-B14F-4D97-AF65-F5344CB8AC3E}">
        <p14:creationId xmlns:p14="http://schemas.microsoft.com/office/powerpoint/2010/main" val="1282845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eaLnBrk="1" hangingPunct="1"/>
            <a:r>
              <a:rPr lang="zh-CN" altLang="en-US" dirty="0"/>
              <a:t>早期的计算机系统中，由于无中断机构，处理机对</a:t>
            </a:r>
            <a:r>
              <a:rPr lang="en-US" altLang="zh-CN" dirty="0"/>
              <a:t>I/O </a:t>
            </a:r>
            <a:r>
              <a:rPr lang="zh-CN" altLang="en-US" dirty="0"/>
              <a:t>设备的控制采取程序</a:t>
            </a:r>
            <a:r>
              <a:rPr lang="en-US" altLang="zh-CN" dirty="0"/>
              <a:t>I/O(Programmed I/O)</a:t>
            </a:r>
            <a:r>
              <a:rPr lang="zh-CN" altLang="en-US" dirty="0"/>
              <a:t>方式，或称为忙</a:t>
            </a:r>
            <a:r>
              <a:rPr lang="en-US" altLang="zh-CN" dirty="0"/>
              <a:t>— </a:t>
            </a:r>
            <a:r>
              <a:rPr lang="zh-CN" altLang="en-US" dirty="0"/>
              <a:t>等待方式，</a:t>
            </a:r>
            <a:endParaRPr lang="en-US" altLang="zh-CN" dirty="0"/>
          </a:p>
          <a:p>
            <a:pPr eaLnBrk="1" hangingPunct="1"/>
            <a:r>
              <a:rPr lang="zh-CN" altLang="en-US" dirty="0"/>
              <a:t>即在处理机向控制器发出一条</a:t>
            </a:r>
            <a:r>
              <a:rPr lang="en-US" altLang="zh-CN" dirty="0"/>
              <a:t>I/O </a:t>
            </a:r>
            <a:r>
              <a:rPr lang="zh-CN" altLang="en-US" dirty="0"/>
              <a:t>指令启动输入设备输入数据时，要同时把状态寄存器中的忙</a:t>
            </a:r>
            <a:r>
              <a:rPr lang="en-US" altLang="zh-CN" dirty="0"/>
              <a:t>/</a:t>
            </a:r>
            <a:r>
              <a:rPr lang="zh-CN" altLang="en-US" dirty="0"/>
              <a:t>闲标志</a:t>
            </a:r>
            <a:r>
              <a:rPr lang="en-US" altLang="zh-CN" dirty="0"/>
              <a:t>busy</a:t>
            </a:r>
            <a:r>
              <a:rPr lang="zh-CN" altLang="en-US" dirty="0"/>
              <a:t>置为</a:t>
            </a:r>
            <a:r>
              <a:rPr lang="en-US" altLang="zh-CN" dirty="0"/>
              <a:t>1</a:t>
            </a:r>
            <a:r>
              <a:rPr lang="zh-CN" altLang="en-US" dirty="0"/>
              <a:t>，然后便不断地循环测试</a:t>
            </a:r>
            <a:r>
              <a:rPr lang="en-US" altLang="zh-CN" dirty="0"/>
              <a:t>busy</a:t>
            </a:r>
            <a:r>
              <a:rPr lang="zh-CN" altLang="en-US" dirty="0"/>
              <a:t>。</a:t>
            </a:r>
            <a:endParaRPr lang="en-US" altLang="zh-CN" dirty="0"/>
          </a:p>
          <a:p>
            <a:pPr eaLnBrk="1" hangingPunct="1"/>
            <a:r>
              <a:rPr lang="zh-CN" altLang="en-US" dirty="0"/>
              <a:t>当</a:t>
            </a:r>
            <a:r>
              <a:rPr lang="en-US" altLang="zh-CN" dirty="0"/>
              <a:t>busy=1 </a:t>
            </a:r>
            <a:r>
              <a:rPr lang="zh-CN" altLang="en-US" dirty="0"/>
              <a:t>时，表示输入机尚未输完一个字</a:t>
            </a:r>
            <a:r>
              <a:rPr lang="en-US" altLang="zh-CN" dirty="0"/>
              <a:t>(</a:t>
            </a:r>
            <a:r>
              <a:rPr lang="zh-CN" altLang="en-US" dirty="0"/>
              <a:t>符</a:t>
            </a:r>
            <a:r>
              <a:rPr lang="en-US" altLang="zh-CN" dirty="0"/>
              <a:t>)</a:t>
            </a:r>
            <a:r>
              <a:rPr lang="zh-CN" altLang="en-US" dirty="0"/>
              <a:t>，处理机应继续对该标志进行测试，直至</a:t>
            </a:r>
            <a:r>
              <a:rPr lang="en-US" altLang="zh-CN" dirty="0"/>
              <a:t>busy=0</a:t>
            </a:r>
            <a:r>
              <a:rPr lang="zh-CN" altLang="en-US" dirty="0"/>
              <a:t>，表明输入机已将输入数据送入控制器的数据寄存器中。</a:t>
            </a:r>
            <a:endParaRPr lang="en-US" altLang="zh-CN" dirty="0"/>
          </a:p>
          <a:p>
            <a:pPr eaLnBrk="1" hangingPunct="1"/>
            <a:r>
              <a:rPr lang="zh-CN" altLang="en-US" dirty="0"/>
              <a:t>于是处理机将数据寄存器中的数据取出，送入内存指定单元中，这样便完成了一个字</a:t>
            </a:r>
            <a:r>
              <a:rPr lang="en-US" altLang="zh-CN" dirty="0"/>
              <a:t>(</a:t>
            </a:r>
            <a:r>
              <a:rPr lang="zh-CN" altLang="en-US" dirty="0"/>
              <a:t>符</a:t>
            </a:r>
            <a:r>
              <a:rPr lang="en-US" altLang="zh-CN" dirty="0"/>
              <a:t>)</a:t>
            </a:r>
            <a:r>
              <a:rPr lang="zh-CN" altLang="en-US" dirty="0"/>
              <a:t>的</a:t>
            </a:r>
            <a:r>
              <a:rPr lang="en-US" altLang="zh-CN" dirty="0"/>
              <a:t>I/O</a:t>
            </a:r>
            <a:r>
              <a:rPr lang="zh-CN" altLang="en-US" dirty="0"/>
              <a:t>。接着再去启动读下一个数据，并置</a:t>
            </a:r>
            <a:r>
              <a:rPr lang="en-US" altLang="zh-CN" dirty="0"/>
              <a:t>busy=1</a:t>
            </a:r>
            <a:r>
              <a:rPr lang="zh-CN" altLang="en-US" dirty="0"/>
              <a:t>。</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25</a:t>
            </a:fld>
            <a:endParaRPr lang="zh-CN" altLang="en-US" dirty="0"/>
          </a:p>
        </p:txBody>
      </p:sp>
    </p:spTree>
    <p:extLst>
      <p:ext uri="{BB962C8B-B14F-4D97-AF65-F5344CB8AC3E}">
        <p14:creationId xmlns:p14="http://schemas.microsoft.com/office/powerpoint/2010/main" val="10613476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eaLnBrk="1" hangingPunct="1"/>
            <a:r>
              <a:rPr lang="zh-CN" altLang="en-US" dirty="0"/>
              <a:t>在程序</a:t>
            </a:r>
            <a:r>
              <a:rPr lang="en-US" altLang="zh-CN" dirty="0"/>
              <a:t>I/O </a:t>
            </a:r>
            <a:r>
              <a:rPr lang="zh-CN" altLang="en-US" dirty="0"/>
              <a:t>方式中，由于</a:t>
            </a:r>
            <a:r>
              <a:rPr lang="en-US" altLang="zh-CN" dirty="0"/>
              <a:t>CPU</a:t>
            </a:r>
            <a:r>
              <a:rPr lang="zh-CN" altLang="en-US" dirty="0"/>
              <a:t>的高速性和</a:t>
            </a:r>
            <a:r>
              <a:rPr lang="en-US" altLang="zh-CN" dirty="0"/>
              <a:t>I/O </a:t>
            </a:r>
            <a:r>
              <a:rPr lang="zh-CN" altLang="en-US" dirty="0"/>
              <a:t>设备的低速性，致使</a:t>
            </a:r>
            <a:r>
              <a:rPr lang="en-US" altLang="zh-CN" dirty="0"/>
              <a:t>CPU</a:t>
            </a:r>
            <a:r>
              <a:rPr lang="zh-CN" altLang="en-US" dirty="0"/>
              <a:t>的绝大部分时间都处于等待</a:t>
            </a:r>
            <a:r>
              <a:rPr lang="en-US" altLang="zh-CN" dirty="0"/>
              <a:t>I/O </a:t>
            </a:r>
            <a:r>
              <a:rPr lang="zh-CN" altLang="en-US" dirty="0"/>
              <a:t>设备完成数据</a:t>
            </a:r>
            <a:r>
              <a:rPr lang="en-US" altLang="zh-CN" dirty="0"/>
              <a:t>I/O </a:t>
            </a:r>
            <a:r>
              <a:rPr lang="zh-CN" altLang="en-US" dirty="0"/>
              <a:t>的循环测试中，</a:t>
            </a:r>
            <a:endParaRPr lang="en-US" altLang="zh-CN" dirty="0"/>
          </a:p>
          <a:p>
            <a:pPr eaLnBrk="1" hangingPunct="1"/>
            <a:r>
              <a:rPr lang="zh-CN" altLang="en-US" dirty="0"/>
              <a:t>造成对</a:t>
            </a:r>
            <a:r>
              <a:rPr lang="en-US" altLang="zh-CN" dirty="0"/>
              <a:t>CPU</a:t>
            </a:r>
            <a:r>
              <a:rPr lang="zh-CN" altLang="en-US" dirty="0"/>
              <a:t>的极大浪费。在该方式中，</a:t>
            </a:r>
            <a:r>
              <a:rPr lang="en-US" altLang="zh-CN" dirty="0"/>
              <a:t>CPU </a:t>
            </a:r>
            <a:r>
              <a:rPr lang="zh-CN" altLang="en-US" dirty="0"/>
              <a:t>之所以要不断地测试</a:t>
            </a:r>
            <a:r>
              <a:rPr lang="en-US" altLang="zh-CN" dirty="0"/>
              <a:t>I/O </a:t>
            </a:r>
            <a:r>
              <a:rPr lang="zh-CN" altLang="en-US" dirty="0"/>
              <a:t>设备的状态，就是因为在</a:t>
            </a:r>
            <a:r>
              <a:rPr lang="en-US" altLang="zh-CN" dirty="0"/>
              <a:t>CPU </a:t>
            </a:r>
            <a:r>
              <a:rPr lang="zh-CN" altLang="en-US" dirty="0"/>
              <a:t>中无中断机构，</a:t>
            </a:r>
            <a:endParaRPr lang="en-US" altLang="zh-CN" dirty="0"/>
          </a:p>
          <a:p>
            <a:pPr eaLnBrk="1" hangingPunct="1"/>
            <a:r>
              <a:rPr lang="zh-CN" altLang="en-US" dirty="0"/>
              <a:t>使</a:t>
            </a:r>
            <a:r>
              <a:rPr lang="en-US" altLang="zh-CN" dirty="0"/>
              <a:t>I/O </a:t>
            </a:r>
            <a:r>
              <a:rPr lang="zh-CN" altLang="en-US" dirty="0"/>
              <a:t>设备无法向</a:t>
            </a:r>
            <a:r>
              <a:rPr lang="en-US" altLang="zh-CN" dirty="0"/>
              <a:t>CPU</a:t>
            </a:r>
            <a:r>
              <a:rPr lang="zh-CN" altLang="en-US" dirty="0"/>
              <a:t>报告它已完成了一个字符的输入操作。</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26</a:t>
            </a:fld>
            <a:endParaRPr lang="zh-CN" altLang="en-US" dirty="0"/>
          </a:p>
        </p:txBody>
      </p:sp>
    </p:spTree>
    <p:extLst>
      <p:ext uri="{BB962C8B-B14F-4D97-AF65-F5344CB8AC3E}">
        <p14:creationId xmlns:p14="http://schemas.microsoft.com/office/powerpoint/2010/main" val="2526813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eaLnBrk="1" hangingPunct="1"/>
            <a:r>
              <a:rPr lang="zh-CN" altLang="en-US" dirty="0"/>
              <a:t>现代计算机系统中，都毫无例外地引入了中断机构，致使对</a:t>
            </a:r>
            <a:r>
              <a:rPr lang="en-US" altLang="zh-CN" dirty="0"/>
              <a:t>I/O </a:t>
            </a:r>
            <a:r>
              <a:rPr lang="zh-CN" altLang="en-US" dirty="0"/>
              <a:t>设备的控制，广泛采用中断驱动</a:t>
            </a:r>
            <a:r>
              <a:rPr lang="en-US" altLang="zh-CN" dirty="0"/>
              <a:t>(Interrupt Driven)</a:t>
            </a:r>
            <a:r>
              <a:rPr lang="zh-CN" altLang="en-US" dirty="0"/>
              <a:t>方式，</a:t>
            </a:r>
            <a:endParaRPr lang="en-US" altLang="zh-CN" dirty="0"/>
          </a:p>
          <a:p>
            <a:pPr eaLnBrk="1" hangingPunct="1"/>
            <a:r>
              <a:rPr lang="zh-CN" altLang="en-US" dirty="0"/>
              <a:t>即当某进程要启动某个</a:t>
            </a:r>
            <a:r>
              <a:rPr lang="en-US" altLang="zh-CN" dirty="0"/>
              <a:t>I/O </a:t>
            </a:r>
            <a:r>
              <a:rPr lang="zh-CN" altLang="en-US" dirty="0"/>
              <a:t>设备工作时，便由</a:t>
            </a:r>
            <a:r>
              <a:rPr lang="en-US" altLang="zh-CN" dirty="0"/>
              <a:t>CPU</a:t>
            </a:r>
            <a:r>
              <a:rPr lang="zh-CN" altLang="en-US" dirty="0"/>
              <a:t>向相应的设备控制器发出一条</a:t>
            </a:r>
            <a:r>
              <a:rPr lang="en-US" altLang="zh-CN" dirty="0"/>
              <a:t>I/O </a:t>
            </a:r>
            <a:r>
              <a:rPr lang="zh-CN" altLang="en-US" dirty="0"/>
              <a:t>命令，然后立即返回继续执行原来的任务。</a:t>
            </a:r>
            <a:endParaRPr lang="en-US" altLang="zh-CN" dirty="0"/>
          </a:p>
          <a:p>
            <a:pPr eaLnBrk="1" hangingPunct="1"/>
            <a:r>
              <a:rPr lang="zh-CN" altLang="en-US" dirty="0"/>
              <a:t>设备控制器于是按照该命令的要求去控制指定</a:t>
            </a:r>
            <a:r>
              <a:rPr lang="en-US" altLang="zh-CN" dirty="0"/>
              <a:t>I/O </a:t>
            </a:r>
            <a:r>
              <a:rPr lang="zh-CN" altLang="en-US" dirty="0"/>
              <a:t>设备。此时，</a:t>
            </a:r>
            <a:r>
              <a:rPr lang="en-US" altLang="zh-CN" dirty="0"/>
              <a:t>CPU</a:t>
            </a:r>
            <a:r>
              <a:rPr lang="zh-CN" altLang="en-US" dirty="0"/>
              <a:t>与</a:t>
            </a:r>
            <a:r>
              <a:rPr lang="en-US" altLang="zh-CN" dirty="0"/>
              <a:t>I/O </a:t>
            </a:r>
            <a:r>
              <a:rPr lang="zh-CN" altLang="en-US" dirty="0"/>
              <a:t>设备并行操作。</a:t>
            </a:r>
          </a:p>
          <a:p>
            <a:pPr eaLnBrk="1" hangingPunct="1"/>
            <a:endParaRPr lang="zh-CN" altLang="en-US" dirty="0"/>
          </a:p>
          <a:p>
            <a:pPr eaLnBrk="1" hangingPunct="1"/>
            <a:r>
              <a:rPr lang="zh-CN" altLang="en-US" dirty="0"/>
              <a:t>在输入时，当设备控制器收到</a:t>
            </a:r>
            <a:r>
              <a:rPr lang="en-US" altLang="zh-CN" dirty="0"/>
              <a:t>CPU</a:t>
            </a:r>
            <a:r>
              <a:rPr lang="zh-CN" altLang="en-US" dirty="0"/>
              <a:t>发来的读命令后，便去控制相应的输入设备读数据。</a:t>
            </a:r>
            <a:endParaRPr lang="en-US" altLang="zh-CN" dirty="0"/>
          </a:p>
          <a:p>
            <a:pPr eaLnBrk="1" hangingPunct="1"/>
            <a:r>
              <a:rPr lang="zh-CN" altLang="en-US" dirty="0"/>
              <a:t>一旦数据进入数据寄存器，控制器便通过控制线向</a:t>
            </a:r>
            <a:r>
              <a:rPr lang="en-US" altLang="zh-CN" dirty="0"/>
              <a:t>CPU</a:t>
            </a:r>
            <a:r>
              <a:rPr lang="zh-CN" altLang="en-US" dirty="0"/>
              <a:t>发送一中断信号，由</a:t>
            </a:r>
            <a:r>
              <a:rPr lang="en-US" altLang="zh-CN" dirty="0"/>
              <a:t>CPU</a:t>
            </a:r>
            <a:r>
              <a:rPr lang="zh-CN" altLang="en-US" dirty="0"/>
              <a:t>检查输入过程中是否出错，</a:t>
            </a:r>
            <a:endParaRPr lang="en-US" altLang="zh-CN" dirty="0"/>
          </a:p>
          <a:p>
            <a:pPr eaLnBrk="1" hangingPunct="1"/>
            <a:r>
              <a:rPr lang="zh-CN" altLang="en-US" dirty="0"/>
              <a:t>若无错，便向控制器发送取走数据的信号，然后再通过控制器及数据线将数据写入内存指定单元中。</a:t>
            </a:r>
          </a:p>
          <a:p>
            <a:pPr eaLnBrk="1" hangingPunct="1"/>
            <a:endParaRPr lang="zh-CN" altLang="en-US" dirty="0"/>
          </a:p>
          <a:p>
            <a:pPr eaLnBrk="1" hangingPunct="1"/>
            <a:r>
              <a:rPr lang="zh-CN" altLang="en-US" dirty="0"/>
              <a:t>在</a:t>
            </a:r>
            <a:r>
              <a:rPr lang="en-US" altLang="zh-CN" dirty="0"/>
              <a:t>I/O </a:t>
            </a:r>
            <a:r>
              <a:rPr lang="zh-CN" altLang="en-US" dirty="0"/>
              <a:t>设备输入每个数据的过程中，由于无需</a:t>
            </a:r>
            <a:r>
              <a:rPr lang="en-US" altLang="zh-CN" dirty="0"/>
              <a:t>CPU</a:t>
            </a:r>
            <a:r>
              <a:rPr lang="zh-CN" altLang="en-US" dirty="0"/>
              <a:t>干预，因而可使</a:t>
            </a:r>
            <a:r>
              <a:rPr lang="en-US" altLang="zh-CN" dirty="0"/>
              <a:t>CPU</a:t>
            </a:r>
            <a:r>
              <a:rPr lang="zh-CN" altLang="en-US" dirty="0"/>
              <a:t>与</a:t>
            </a:r>
            <a:r>
              <a:rPr lang="en-US" altLang="zh-CN" dirty="0"/>
              <a:t>I/O </a:t>
            </a:r>
            <a:r>
              <a:rPr lang="zh-CN" altLang="en-US" dirty="0"/>
              <a:t>设备并行工作。</a:t>
            </a:r>
            <a:endParaRPr lang="en-US" altLang="zh-CN" dirty="0"/>
          </a:p>
          <a:p>
            <a:pPr eaLnBrk="1" hangingPunct="1"/>
            <a:r>
              <a:rPr lang="zh-CN" altLang="en-US" dirty="0"/>
              <a:t>仅当输完一个数据时，才需</a:t>
            </a:r>
            <a:r>
              <a:rPr lang="en-US" altLang="zh-CN" dirty="0"/>
              <a:t>CPU</a:t>
            </a:r>
            <a:r>
              <a:rPr lang="zh-CN" altLang="en-US" dirty="0"/>
              <a:t>花费极短的时间去做些中断处理。可见，这样可使</a:t>
            </a:r>
            <a:r>
              <a:rPr lang="en-US" altLang="zh-CN" dirty="0"/>
              <a:t>CPU </a:t>
            </a:r>
            <a:r>
              <a:rPr lang="zh-CN" altLang="en-US" dirty="0"/>
              <a:t>和</a:t>
            </a:r>
            <a:r>
              <a:rPr lang="en-US" altLang="zh-CN" dirty="0"/>
              <a:t>I/O </a:t>
            </a:r>
            <a:r>
              <a:rPr lang="zh-CN" altLang="en-US" dirty="0"/>
              <a:t>设备都处于忙碌状态，从而提高了整个系统的资源利用率及吞吐量。</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27</a:t>
            </a:fld>
            <a:endParaRPr lang="zh-CN" altLang="en-US" dirty="0"/>
          </a:p>
        </p:txBody>
      </p:sp>
    </p:spTree>
    <p:extLst>
      <p:ext uri="{BB962C8B-B14F-4D97-AF65-F5344CB8AC3E}">
        <p14:creationId xmlns:p14="http://schemas.microsoft.com/office/powerpoint/2010/main" val="407359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eaLnBrk="1" hangingPunct="1"/>
            <a:r>
              <a:rPr lang="zh-CN" altLang="en-US" dirty="0"/>
              <a:t>虽然中断驱动</a:t>
            </a:r>
            <a:r>
              <a:rPr lang="en-US" altLang="zh-CN" dirty="0"/>
              <a:t>I/O </a:t>
            </a:r>
            <a:r>
              <a:rPr lang="zh-CN" altLang="en-US" dirty="0"/>
              <a:t>比程序</a:t>
            </a:r>
            <a:r>
              <a:rPr lang="en-US" altLang="zh-CN" dirty="0"/>
              <a:t>I/O </a:t>
            </a:r>
            <a:r>
              <a:rPr lang="zh-CN" altLang="en-US" dirty="0"/>
              <a:t>方式更有效，但须注意，它仍是以字</a:t>
            </a:r>
            <a:r>
              <a:rPr lang="en-US" altLang="zh-CN" dirty="0"/>
              <a:t>(</a:t>
            </a:r>
            <a:r>
              <a:rPr lang="zh-CN" altLang="en-US" dirty="0"/>
              <a:t>节</a:t>
            </a:r>
            <a:r>
              <a:rPr lang="en-US" altLang="zh-CN" dirty="0"/>
              <a:t>)</a:t>
            </a:r>
            <a:r>
              <a:rPr lang="zh-CN" altLang="en-US" dirty="0"/>
              <a:t>为单位进行</a:t>
            </a:r>
            <a:r>
              <a:rPr lang="en-US" altLang="zh-CN" dirty="0"/>
              <a:t>I/O</a:t>
            </a:r>
            <a:r>
              <a:rPr lang="zh-CN" altLang="en-US" dirty="0"/>
              <a:t>的，每当完成一个字</a:t>
            </a:r>
            <a:r>
              <a:rPr lang="en-US" altLang="zh-CN" dirty="0"/>
              <a:t>(</a:t>
            </a:r>
            <a:r>
              <a:rPr lang="zh-CN" altLang="en-US" dirty="0"/>
              <a:t>节</a:t>
            </a:r>
            <a:r>
              <a:rPr lang="en-US" altLang="zh-CN" dirty="0"/>
              <a:t>)</a:t>
            </a:r>
            <a:r>
              <a:rPr lang="zh-CN" altLang="en-US" dirty="0"/>
              <a:t>的</a:t>
            </a:r>
            <a:r>
              <a:rPr lang="en-US" altLang="zh-CN" dirty="0"/>
              <a:t>I/O </a:t>
            </a:r>
            <a:r>
              <a:rPr lang="zh-CN" altLang="en-US" dirty="0"/>
              <a:t>时，控制器便要向</a:t>
            </a:r>
            <a:r>
              <a:rPr lang="en-US" altLang="zh-CN" dirty="0"/>
              <a:t>CPU </a:t>
            </a:r>
            <a:r>
              <a:rPr lang="zh-CN" altLang="en-US" dirty="0"/>
              <a:t>请求一次中断。</a:t>
            </a:r>
            <a:endParaRPr lang="en-US" altLang="zh-CN" dirty="0"/>
          </a:p>
          <a:p>
            <a:pPr eaLnBrk="1" hangingPunct="1"/>
            <a:r>
              <a:rPr lang="zh-CN" altLang="en-US" dirty="0"/>
              <a:t>换言之，采用中断驱动</a:t>
            </a:r>
            <a:r>
              <a:rPr lang="en-US" altLang="zh-CN" dirty="0"/>
              <a:t>I/O </a:t>
            </a:r>
            <a:r>
              <a:rPr lang="zh-CN" altLang="en-US" dirty="0"/>
              <a:t>方式时的</a:t>
            </a:r>
            <a:r>
              <a:rPr lang="en-US" altLang="zh-CN" dirty="0"/>
              <a:t>CPU</a:t>
            </a:r>
            <a:r>
              <a:rPr lang="zh-CN" altLang="en-US" dirty="0"/>
              <a:t>是以字</a:t>
            </a:r>
            <a:r>
              <a:rPr lang="en-US" altLang="zh-CN" dirty="0"/>
              <a:t>(</a:t>
            </a:r>
            <a:r>
              <a:rPr lang="zh-CN" altLang="en-US" dirty="0"/>
              <a:t>节</a:t>
            </a:r>
            <a:r>
              <a:rPr lang="en-US" altLang="zh-CN" dirty="0"/>
              <a:t>)</a:t>
            </a:r>
            <a:r>
              <a:rPr lang="zh-CN" altLang="en-US" dirty="0"/>
              <a:t>为单位进行干预的。如果将这种方式用于块设备的</a:t>
            </a:r>
            <a:r>
              <a:rPr lang="en-US" altLang="zh-CN" dirty="0"/>
              <a:t>I/O</a:t>
            </a:r>
            <a:r>
              <a:rPr lang="zh-CN" altLang="en-US" dirty="0"/>
              <a:t>，显然是极其低效的。</a:t>
            </a:r>
            <a:endParaRPr lang="en-US" altLang="zh-CN" dirty="0"/>
          </a:p>
          <a:p>
            <a:pPr eaLnBrk="1" hangingPunct="1"/>
            <a:r>
              <a:rPr lang="zh-CN" altLang="en-US" dirty="0"/>
              <a:t>例如，为了从磁盘中读出</a:t>
            </a:r>
            <a:r>
              <a:rPr lang="en-US" altLang="zh-CN" dirty="0"/>
              <a:t>1 KB</a:t>
            </a:r>
            <a:r>
              <a:rPr lang="zh-CN" altLang="en-US" dirty="0"/>
              <a:t>的数据块，需要中断</a:t>
            </a:r>
            <a:r>
              <a:rPr lang="en-US" altLang="zh-CN" dirty="0"/>
              <a:t>CPU 1K </a:t>
            </a:r>
            <a:r>
              <a:rPr lang="zh-CN" altLang="en-US" dirty="0"/>
              <a:t>次。为了进一步减少</a:t>
            </a:r>
            <a:r>
              <a:rPr lang="en-US" altLang="zh-CN" dirty="0"/>
              <a:t>CPU </a:t>
            </a:r>
            <a:r>
              <a:rPr lang="zh-CN" altLang="en-US" dirty="0"/>
              <a:t>对</a:t>
            </a:r>
            <a:r>
              <a:rPr lang="en-US" altLang="zh-CN" dirty="0"/>
              <a:t>I/O </a:t>
            </a:r>
            <a:r>
              <a:rPr lang="zh-CN" altLang="en-US" dirty="0"/>
              <a:t>的干预而引入了直接存储器访问方式。</a:t>
            </a:r>
            <a:endParaRPr lang="en-US" altLang="zh-CN" dirty="0"/>
          </a:p>
          <a:p>
            <a:pPr eaLnBrk="1" hangingPunct="1"/>
            <a:r>
              <a:rPr lang="zh-CN" altLang="en-US" dirty="0"/>
              <a:t>如果</a:t>
            </a:r>
            <a:r>
              <a:rPr lang="en-US" altLang="zh-CN" dirty="0"/>
              <a:t>I/O</a:t>
            </a:r>
            <a:r>
              <a:rPr lang="zh-CN" altLang="en-US" dirty="0"/>
              <a:t>设备能直接与主存交换数据而不占用</a:t>
            </a:r>
            <a:r>
              <a:rPr lang="en-US" altLang="zh-CN" dirty="0"/>
              <a:t>CPU</a:t>
            </a:r>
            <a:r>
              <a:rPr lang="zh-CN" altLang="en-US" dirty="0"/>
              <a:t>，</a:t>
            </a:r>
            <a:r>
              <a:rPr lang="en-US" altLang="zh-CN" dirty="0"/>
              <a:t>CPU</a:t>
            </a:r>
            <a:r>
              <a:rPr lang="zh-CN" altLang="en-US" dirty="0"/>
              <a:t>的利用率还可提高，这就出现了直接存储器访问（</a:t>
            </a:r>
            <a:r>
              <a:rPr lang="en-US" altLang="zh-CN" dirty="0"/>
              <a:t>DMA</a:t>
            </a:r>
            <a:r>
              <a:rPr lang="zh-CN" altLang="en-US" dirty="0"/>
              <a:t>）方式。</a:t>
            </a:r>
          </a:p>
          <a:p>
            <a:pPr eaLnBrk="1" hangingPunct="1"/>
            <a:r>
              <a:rPr lang="en-US" altLang="zh-CN" dirty="0"/>
              <a:t>DMA</a:t>
            </a:r>
            <a:r>
              <a:rPr lang="zh-CN" altLang="en-US" dirty="0"/>
              <a:t>控制方式的特点：</a:t>
            </a:r>
          </a:p>
          <a:p>
            <a:pPr eaLnBrk="1" hangingPunct="1"/>
            <a:r>
              <a:rPr lang="zh-CN" altLang="en-US" dirty="0"/>
              <a:t>①数据传输的基本单位是数据块，即在</a:t>
            </a:r>
            <a:r>
              <a:rPr lang="en-US" altLang="zh-CN" dirty="0"/>
              <a:t>CPU</a:t>
            </a:r>
            <a:r>
              <a:rPr lang="zh-CN" altLang="en-US" dirty="0"/>
              <a:t>与</a:t>
            </a:r>
            <a:r>
              <a:rPr lang="en-US" altLang="zh-CN" dirty="0"/>
              <a:t>I/O</a:t>
            </a:r>
            <a:r>
              <a:rPr lang="zh-CN" altLang="en-US" dirty="0"/>
              <a:t>设备之间，每次传送至少一个数据块；</a:t>
            </a:r>
          </a:p>
          <a:p>
            <a:pPr eaLnBrk="1" hangingPunct="1"/>
            <a:r>
              <a:rPr lang="zh-CN" altLang="en-US" dirty="0"/>
              <a:t>②所传送的数据是从设备直接送入内存的，或者相反；</a:t>
            </a:r>
          </a:p>
          <a:p>
            <a:pPr eaLnBrk="1" hangingPunct="1"/>
            <a:r>
              <a:rPr lang="zh-CN" altLang="en-US" dirty="0"/>
              <a:t>③仅在传送一个或多个数据块的开始和结束时，才需</a:t>
            </a:r>
            <a:r>
              <a:rPr lang="en-US" altLang="zh-CN" dirty="0"/>
              <a:t>CPU</a:t>
            </a:r>
            <a:r>
              <a:rPr lang="zh-CN" altLang="en-US" dirty="0"/>
              <a:t>干预，整块数据的传送是在控制器的控制下完成的。</a:t>
            </a:r>
            <a:endParaRPr lang="en-US" altLang="zh-CN" dirty="0"/>
          </a:p>
          <a:p>
            <a:pPr eaLnBrk="1" hangingPunct="1"/>
            <a:r>
              <a:rPr lang="zh-CN" altLang="en-US" dirty="0"/>
              <a:t>优点： </a:t>
            </a:r>
            <a:r>
              <a:rPr lang="en-US" altLang="zh-CN" dirty="0"/>
              <a:t>CPU</a:t>
            </a:r>
            <a:r>
              <a:rPr lang="zh-CN" altLang="en-US" dirty="0"/>
              <a:t>利用率进一步提高（并行度有所提高）。</a:t>
            </a:r>
          </a:p>
          <a:p>
            <a:pPr eaLnBrk="1" hangingPunct="1"/>
            <a:r>
              <a:rPr lang="zh-CN" altLang="en-US" dirty="0"/>
              <a:t>缺点： 数据传送方向、字节数、内存地址等需由</a:t>
            </a:r>
            <a:r>
              <a:rPr lang="en-US" altLang="zh-CN" dirty="0"/>
              <a:t>CPU</a:t>
            </a:r>
            <a:r>
              <a:rPr lang="zh-CN" altLang="en-US" dirty="0"/>
              <a:t>控制，且每一设备需一台</a:t>
            </a:r>
            <a:r>
              <a:rPr lang="en-US" altLang="zh-CN" dirty="0"/>
              <a:t>DMA</a:t>
            </a:r>
            <a:r>
              <a:rPr lang="zh-CN" altLang="en-US" dirty="0"/>
              <a:t>控制器，设备增多时，不经济。</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28</a:t>
            </a:fld>
            <a:endParaRPr lang="zh-CN" altLang="en-US" dirty="0"/>
          </a:p>
        </p:txBody>
      </p:sp>
    </p:spTree>
    <p:extLst>
      <p:ext uri="{BB962C8B-B14F-4D97-AF65-F5344CB8AC3E}">
        <p14:creationId xmlns:p14="http://schemas.microsoft.com/office/powerpoint/2010/main" val="18854628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en-US" altLang="zh-CN" dirty="0"/>
              <a:t>DMA</a:t>
            </a:r>
            <a:r>
              <a:rPr lang="zh-CN" altLang="en-US" dirty="0"/>
              <a:t>方式较之中断驱动方式，又是成百倍地减少了</a:t>
            </a:r>
            <a:r>
              <a:rPr lang="en-US" altLang="zh-CN" dirty="0"/>
              <a:t>CPU</a:t>
            </a:r>
            <a:r>
              <a:rPr lang="zh-CN" altLang="en-US" dirty="0"/>
              <a:t>对</a:t>
            </a:r>
            <a:r>
              <a:rPr lang="en-US" altLang="zh-CN" dirty="0"/>
              <a:t>I/O</a:t>
            </a:r>
            <a:r>
              <a:rPr lang="zh-CN" altLang="en-US" dirty="0"/>
              <a:t>的干预，进一步提高了</a:t>
            </a:r>
            <a:r>
              <a:rPr lang="en-US" altLang="zh-CN" dirty="0"/>
              <a:t>CPU</a:t>
            </a:r>
            <a:r>
              <a:rPr lang="zh-CN" altLang="en-US" dirty="0"/>
              <a:t>与</a:t>
            </a:r>
            <a:r>
              <a:rPr lang="en-US" altLang="zh-CN" dirty="0"/>
              <a:t>I/O</a:t>
            </a:r>
            <a:r>
              <a:rPr lang="zh-CN" altLang="en-US" dirty="0"/>
              <a:t>设备的并行操作程度。 </a:t>
            </a:r>
            <a:endParaRPr lang="en-US" altLang="zh-CN" dirty="0"/>
          </a:p>
          <a:p>
            <a:r>
              <a:rPr lang="en-US" altLang="zh-CN" dirty="0"/>
              <a:t>1</a:t>
            </a:r>
            <a:r>
              <a:rPr lang="zh-CN" altLang="en-US" dirty="0"/>
              <a:t>）需要数据的进程向</a:t>
            </a:r>
            <a:r>
              <a:rPr lang="en-US" altLang="zh-CN" dirty="0"/>
              <a:t>CPU</a:t>
            </a:r>
            <a:r>
              <a:rPr lang="zh-CN" altLang="en-US" dirty="0"/>
              <a:t>发出指令</a:t>
            </a:r>
            <a:r>
              <a:rPr lang="en-US" altLang="zh-CN" dirty="0"/>
              <a:t>,</a:t>
            </a:r>
            <a:r>
              <a:rPr lang="zh-CN" altLang="en-US" dirty="0"/>
              <a:t>向</a:t>
            </a:r>
            <a:r>
              <a:rPr lang="en-US" altLang="zh-CN" dirty="0"/>
              <a:t>DMA</a:t>
            </a:r>
            <a:r>
              <a:rPr lang="zh-CN" altLang="en-US" dirty="0"/>
              <a:t>控制器写入数据存放的内存始址、传送的字节数</a:t>
            </a:r>
            <a:r>
              <a:rPr lang="en-US" altLang="zh-CN" dirty="0"/>
              <a:t>,</a:t>
            </a:r>
            <a:r>
              <a:rPr lang="zh-CN" altLang="en-US" dirty="0"/>
              <a:t>并置中断位和启动位</a:t>
            </a:r>
            <a:r>
              <a:rPr lang="en-US" altLang="zh-CN" dirty="0"/>
              <a:t>,</a:t>
            </a:r>
            <a:r>
              <a:rPr lang="zh-CN" altLang="en-US" dirty="0"/>
              <a:t>启动</a:t>
            </a:r>
            <a:r>
              <a:rPr lang="en-US" altLang="zh-CN" dirty="0"/>
              <a:t>I/O</a:t>
            </a:r>
            <a:r>
              <a:rPr lang="zh-CN" altLang="en-US" dirty="0"/>
              <a:t>设备输入数据并允许中断。</a:t>
            </a:r>
          </a:p>
          <a:p>
            <a:r>
              <a:rPr lang="en-US" altLang="zh-CN" dirty="0"/>
              <a:t>2</a:t>
            </a:r>
            <a:r>
              <a:rPr lang="zh-CN" altLang="en-US" dirty="0"/>
              <a:t>）该进程放弃处理机等待输入完成，处理机被其它进程占用。</a:t>
            </a:r>
          </a:p>
          <a:p>
            <a:r>
              <a:rPr lang="en-US" altLang="zh-CN" dirty="0"/>
              <a:t>3</a:t>
            </a:r>
            <a:r>
              <a:rPr lang="zh-CN" altLang="en-US" dirty="0"/>
              <a:t>）</a:t>
            </a:r>
            <a:r>
              <a:rPr lang="en-US" altLang="zh-CN" dirty="0"/>
              <a:t>DMA</a:t>
            </a:r>
            <a:r>
              <a:rPr lang="zh-CN" altLang="en-US" dirty="0"/>
              <a:t>控制器挪用</a:t>
            </a:r>
            <a:r>
              <a:rPr lang="en-US" altLang="zh-CN" dirty="0"/>
              <a:t>CPU</a:t>
            </a:r>
            <a:r>
              <a:rPr lang="zh-CN" altLang="en-US" dirty="0"/>
              <a:t>周期，将一批数据写入内存中。</a:t>
            </a:r>
            <a:endParaRPr lang="en-US" altLang="zh-CN" dirty="0"/>
          </a:p>
          <a:p>
            <a:r>
              <a:rPr lang="en-US" altLang="zh-CN" dirty="0"/>
              <a:t>4</a:t>
            </a:r>
            <a:r>
              <a:rPr lang="zh-CN" altLang="en-US" dirty="0"/>
              <a:t>）</a:t>
            </a:r>
            <a:r>
              <a:rPr lang="en-US" altLang="zh-CN" dirty="0"/>
              <a:t>DMA</a:t>
            </a:r>
            <a:r>
              <a:rPr lang="zh-CN" altLang="en-US" dirty="0"/>
              <a:t>控制器传送完数据后，向</a:t>
            </a:r>
            <a:r>
              <a:rPr lang="en-US" altLang="zh-CN" dirty="0"/>
              <a:t>CPU</a:t>
            </a:r>
            <a:r>
              <a:rPr lang="zh-CN" altLang="en-US" dirty="0"/>
              <a:t>发中断请求，</a:t>
            </a:r>
            <a:r>
              <a:rPr lang="en-US" altLang="zh-CN" dirty="0"/>
              <a:t>CPU</a:t>
            </a:r>
            <a:r>
              <a:rPr lang="zh-CN" altLang="en-US" dirty="0"/>
              <a:t>响应后转向中断服务程序，唤醒进程，并返回被中断进程。</a:t>
            </a:r>
          </a:p>
          <a:p>
            <a:r>
              <a:rPr lang="en-US" altLang="zh-CN" dirty="0"/>
              <a:t>5</a:t>
            </a:r>
            <a:r>
              <a:rPr lang="zh-CN" altLang="en-US" dirty="0"/>
              <a:t>）以后某时刻，该进程再次被调度，从内存单元取出数据进行处理。</a:t>
            </a:r>
          </a:p>
          <a:p>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29</a:t>
            </a:fld>
            <a:endParaRPr lang="zh-CN" altLang="en-US" dirty="0"/>
          </a:p>
        </p:txBody>
      </p:sp>
    </p:spTree>
    <p:extLst>
      <p:ext uri="{BB962C8B-B14F-4D97-AF65-F5344CB8AC3E}">
        <p14:creationId xmlns:p14="http://schemas.microsoft.com/office/powerpoint/2010/main" val="21731769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30</a:t>
            </a:fld>
            <a:endParaRPr lang="zh-CN" altLang="en-US" dirty="0"/>
          </a:p>
        </p:txBody>
      </p:sp>
    </p:spTree>
    <p:extLst>
      <p:ext uri="{BB962C8B-B14F-4D97-AF65-F5344CB8AC3E}">
        <p14:creationId xmlns:p14="http://schemas.microsoft.com/office/powerpoint/2010/main" val="16484575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eaLnBrk="1" hangingPunct="1"/>
            <a:r>
              <a:rPr lang="zh-CN" altLang="en-US" dirty="0"/>
              <a:t>我们以从磁盘读入数据为例，来说明</a:t>
            </a:r>
            <a:r>
              <a:rPr lang="en-US" altLang="zh-CN" dirty="0"/>
              <a:t>DMA </a:t>
            </a:r>
            <a:r>
              <a:rPr lang="zh-CN" altLang="en-US" dirty="0"/>
              <a:t>方式的工作流程。</a:t>
            </a:r>
            <a:endParaRPr lang="en-US" altLang="zh-CN" dirty="0"/>
          </a:p>
          <a:p>
            <a:pPr eaLnBrk="1" hangingPunct="1"/>
            <a:r>
              <a:rPr lang="zh-CN" altLang="en-US" dirty="0"/>
              <a:t>当</a:t>
            </a:r>
            <a:r>
              <a:rPr lang="en-US" altLang="zh-CN" dirty="0"/>
              <a:t>CPU </a:t>
            </a:r>
            <a:r>
              <a:rPr lang="zh-CN" altLang="en-US" dirty="0"/>
              <a:t>要从磁盘读入一数据块时，便向磁盘控制器发送一条读命令。该命令被送到其中的命令寄存器</a:t>
            </a:r>
            <a:r>
              <a:rPr lang="en-US" altLang="zh-CN" dirty="0"/>
              <a:t>(CR)</a:t>
            </a:r>
            <a:r>
              <a:rPr lang="zh-CN" altLang="en-US" dirty="0"/>
              <a:t>中。</a:t>
            </a:r>
            <a:endParaRPr lang="en-US" altLang="zh-CN" dirty="0"/>
          </a:p>
          <a:p>
            <a:pPr eaLnBrk="1" hangingPunct="1"/>
            <a:r>
              <a:rPr lang="zh-CN" altLang="en-US" dirty="0"/>
              <a:t>同时，还须发送本次要将数据读入的内存起始目标地址，该地址被送入内存地址寄存器（</a:t>
            </a:r>
            <a:r>
              <a:rPr lang="en-US" altLang="zh-CN" dirty="0"/>
              <a:t>MAR</a:t>
            </a:r>
            <a:r>
              <a:rPr lang="zh-CN" altLang="en-US" dirty="0"/>
              <a:t>）中；</a:t>
            </a:r>
            <a:endParaRPr lang="en-US" altLang="zh-CN" dirty="0"/>
          </a:p>
          <a:p>
            <a:pPr eaLnBrk="1" hangingPunct="1"/>
            <a:r>
              <a:rPr lang="zh-CN" altLang="en-US" dirty="0"/>
              <a:t>本次要读数据的字</a:t>
            </a:r>
            <a:r>
              <a:rPr lang="en-US" altLang="zh-CN" dirty="0"/>
              <a:t>(</a:t>
            </a:r>
            <a:r>
              <a:rPr lang="zh-CN" altLang="en-US" dirty="0"/>
              <a:t>节</a:t>
            </a:r>
            <a:r>
              <a:rPr lang="en-US" altLang="zh-CN" dirty="0"/>
              <a:t>)</a:t>
            </a:r>
            <a:r>
              <a:rPr lang="zh-CN" altLang="en-US" dirty="0"/>
              <a:t>数则送入数据计数器</a:t>
            </a:r>
            <a:r>
              <a:rPr lang="en-US" altLang="zh-CN" dirty="0"/>
              <a:t>(DC)</a:t>
            </a:r>
            <a:r>
              <a:rPr lang="zh-CN" altLang="en-US" dirty="0"/>
              <a:t>中，还须将磁盘中的源地址直接送至</a:t>
            </a:r>
            <a:r>
              <a:rPr lang="en-US" altLang="zh-CN" dirty="0"/>
              <a:t>DMA</a:t>
            </a:r>
            <a:r>
              <a:rPr lang="zh-CN" altLang="en-US" dirty="0"/>
              <a:t>控制器的</a:t>
            </a:r>
            <a:r>
              <a:rPr lang="en-US" altLang="zh-CN" dirty="0"/>
              <a:t>I/O </a:t>
            </a:r>
            <a:r>
              <a:rPr lang="zh-CN" altLang="en-US" dirty="0"/>
              <a:t>控制逻辑上。</a:t>
            </a:r>
            <a:endParaRPr lang="en-US" altLang="zh-CN" dirty="0"/>
          </a:p>
          <a:p>
            <a:pPr eaLnBrk="1" hangingPunct="1"/>
            <a:r>
              <a:rPr lang="zh-CN" altLang="en-US" dirty="0"/>
              <a:t>然后，启动</a:t>
            </a:r>
            <a:r>
              <a:rPr lang="en-US" altLang="zh-CN" dirty="0"/>
              <a:t>DMA</a:t>
            </a:r>
            <a:r>
              <a:rPr lang="zh-CN" altLang="en-US" dirty="0"/>
              <a:t>控制器进行数据传送，以后，</a:t>
            </a:r>
            <a:r>
              <a:rPr lang="en-US" altLang="zh-CN" dirty="0"/>
              <a:t>CPU</a:t>
            </a:r>
            <a:r>
              <a:rPr lang="zh-CN" altLang="en-US" dirty="0"/>
              <a:t>便可去处理其它任务。此后，整个数据传送过程便由</a:t>
            </a:r>
            <a:r>
              <a:rPr lang="en-US" altLang="zh-CN" dirty="0"/>
              <a:t>DMA</a:t>
            </a:r>
            <a:r>
              <a:rPr lang="zh-CN" altLang="en-US" dirty="0"/>
              <a:t>控制器进行控制。</a:t>
            </a:r>
            <a:endParaRPr lang="en-US" altLang="zh-CN" dirty="0"/>
          </a:p>
          <a:p>
            <a:pPr eaLnBrk="1" hangingPunct="1"/>
            <a:r>
              <a:rPr lang="zh-CN" altLang="en-US" dirty="0"/>
              <a:t>当</a:t>
            </a:r>
            <a:r>
              <a:rPr lang="en-US" altLang="zh-CN" dirty="0"/>
              <a:t>DMA</a:t>
            </a:r>
            <a:r>
              <a:rPr lang="zh-CN" altLang="en-US" dirty="0"/>
              <a:t>控制器已从磁盘中读入一个字</a:t>
            </a:r>
            <a:r>
              <a:rPr lang="en-US" altLang="zh-CN" dirty="0"/>
              <a:t>(</a:t>
            </a:r>
            <a:r>
              <a:rPr lang="zh-CN" altLang="en-US" dirty="0"/>
              <a:t>节</a:t>
            </a:r>
            <a:r>
              <a:rPr lang="en-US" altLang="zh-CN" dirty="0"/>
              <a:t>)</a:t>
            </a:r>
            <a:r>
              <a:rPr lang="zh-CN" altLang="en-US" dirty="0"/>
              <a:t>的数据并送入数据寄存器</a:t>
            </a:r>
            <a:r>
              <a:rPr lang="en-US" altLang="zh-CN" dirty="0"/>
              <a:t>(DR)</a:t>
            </a:r>
            <a:r>
              <a:rPr lang="zh-CN" altLang="en-US" dirty="0"/>
              <a:t>后，再挪用一个存储器周期，将该字</a:t>
            </a:r>
            <a:r>
              <a:rPr lang="en-US" altLang="zh-CN" dirty="0"/>
              <a:t>(</a:t>
            </a:r>
            <a:r>
              <a:rPr lang="zh-CN" altLang="en-US" dirty="0"/>
              <a:t>节</a:t>
            </a:r>
            <a:r>
              <a:rPr lang="en-US" altLang="zh-CN" dirty="0"/>
              <a:t>)</a:t>
            </a:r>
            <a:r>
              <a:rPr lang="zh-CN" altLang="en-US" dirty="0"/>
              <a:t>传送到</a:t>
            </a:r>
            <a:r>
              <a:rPr lang="en-US" altLang="zh-CN" dirty="0"/>
              <a:t>MAR</a:t>
            </a:r>
            <a:r>
              <a:rPr lang="zh-CN" altLang="en-US" dirty="0"/>
              <a:t>所指示的内存单元中。</a:t>
            </a:r>
            <a:endParaRPr lang="en-US" altLang="zh-CN" dirty="0"/>
          </a:p>
          <a:p>
            <a:pPr eaLnBrk="1" hangingPunct="1"/>
            <a:r>
              <a:rPr lang="zh-CN" altLang="en-US" dirty="0"/>
              <a:t>接着便对</a:t>
            </a:r>
            <a:r>
              <a:rPr lang="en-US" altLang="zh-CN" dirty="0"/>
              <a:t>MAR</a:t>
            </a:r>
            <a:r>
              <a:rPr lang="zh-CN" altLang="en-US" dirty="0"/>
              <a:t>内容加</a:t>
            </a:r>
            <a:r>
              <a:rPr lang="en-US" altLang="zh-CN" dirty="0"/>
              <a:t>1</a:t>
            </a:r>
            <a:r>
              <a:rPr lang="zh-CN" altLang="en-US" dirty="0"/>
              <a:t>，将</a:t>
            </a:r>
            <a:r>
              <a:rPr lang="en-US" altLang="zh-CN" dirty="0"/>
              <a:t>DC</a:t>
            </a:r>
            <a:r>
              <a:rPr lang="zh-CN" altLang="en-US" dirty="0"/>
              <a:t>内容减</a:t>
            </a:r>
            <a:r>
              <a:rPr lang="en-US" altLang="zh-CN" dirty="0"/>
              <a:t>1</a:t>
            </a:r>
            <a:r>
              <a:rPr lang="zh-CN" altLang="en-US" dirty="0"/>
              <a:t>。若减</a:t>
            </a:r>
            <a:r>
              <a:rPr lang="en-US" altLang="zh-CN" dirty="0"/>
              <a:t>1</a:t>
            </a:r>
            <a:r>
              <a:rPr lang="zh-CN" altLang="en-US" dirty="0"/>
              <a:t>后</a:t>
            </a:r>
            <a:r>
              <a:rPr lang="en-US" altLang="zh-CN" dirty="0"/>
              <a:t>DC </a:t>
            </a:r>
            <a:r>
              <a:rPr lang="zh-CN" altLang="en-US" dirty="0"/>
              <a:t>内容不为</a:t>
            </a:r>
            <a:r>
              <a:rPr lang="en-US" altLang="zh-CN" dirty="0"/>
              <a:t>0</a:t>
            </a:r>
            <a:r>
              <a:rPr lang="zh-CN" altLang="en-US" dirty="0"/>
              <a:t>，表示传送未完，便继续传送下一个字</a:t>
            </a:r>
            <a:r>
              <a:rPr lang="en-US" altLang="zh-CN" dirty="0"/>
              <a:t>(</a:t>
            </a:r>
            <a:r>
              <a:rPr lang="zh-CN" altLang="en-US" dirty="0"/>
              <a:t>节</a:t>
            </a:r>
            <a:r>
              <a:rPr lang="en-US" altLang="zh-CN" dirty="0"/>
              <a:t>)</a:t>
            </a:r>
            <a:r>
              <a:rPr lang="zh-CN" altLang="en-US" dirty="0"/>
              <a:t>；否则，由</a:t>
            </a:r>
            <a:r>
              <a:rPr lang="en-US" altLang="zh-CN" dirty="0"/>
              <a:t>DMA </a:t>
            </a:r>
            <a:r>
              <a:rPr lang="zh-CN" altLang="en-US" dirty="0"/>
              <a:t>控制器发出中断请求。</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31</a:t>
            </a:fld>
            <a:endParaRPr lang="zh-CN" altLang="en-US" dirty="0"/>
          </a:p>
        </p:txBody>
      </p:sp>
    </p:spTree>
    <p:extLst>
      <p:ext uri="{BB962C8B-B14F-4D97-AF65-F5344CB8AC3E}">
        <p14:creationId xmlns:p14="http://schemas.microsoft.com/office/powerpoint/2010/main" val="20588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zh-CN" altLang="en-US" dirty="0"/>
              <a:t>设备分配功能是设备管理的基本任务。是根据用户进程的</a:t>
            </a:r>
            <a:r>
              <a:rPr lang="en-US" altLang="zh-CN" dirty="0"/>
              <a:t>I/O</a:t>
            </a:r>
            <a:r>
              <a:rPr lang="zh-CN" altLang="en-US" dirty="0"/>
              <a:t>请求、系统的现有资源情况以及按照某种设备分配策略，为之分配其所需的设备。</a:t>
            </a:r>
          </a:p>
          <a:p>
            <a:r>
              <a:rPr lang="zh-CN" altLang="en-US" dirty="0"/>
              <a:t>在进行设备分配时，应针对不同的设备类型而采用不同的设备分配方式。对于独占设备，也就是临界资源的分配，还应考虑到该设备被分配出去后，系统是否安全。</a:t>
            </a:r>
          </a:p>
          <a:p>
            <a:r>
              <a:rPr lang="zh-CN" altLang="en-US" dirty="0"/>
              <a:t>设备使用完后，还应立即由系统回收。 </a:t>
            </a:r>
          </a:p>
          <a:p>
            <a:endParaRPr lang="en-US" altLang="zh-CN" dirty="0"/>
          </a:p>
          <a:p>
            <a:r>
              <a:rPr lang="zh-CN" altLang="en-US" dirty="0"/>
              <a:t>为了提高应用软件对运行平台的适应能力，方便实现应用软件</a:t>
            </a:r>
            <a:r>
              <a:rPr lang="en-US" altLang="zh-CN" dirty="0"/>
              <a:t>I/O</a:t>
            </a:r>
            <a:r>
              <a:rPr lang="zh-CN" altLang="en-US" dirty="0"/>
              <a:t>重定向，大多数现代操作系统均支持应用软件对设备的无关性，即通常所说的设备无关性，或者设备独立性。</a:t>
            </a:r>
          </a:p>
          <a:p>
            <a:r>
              <a:rPr lang="zh-CN" altLang="en-US" dirty="0"/>
              <a:t>操作系统屏蔽设备的具体细节，向高层提供抽象的逻辑设备，并完成逻辑设备和具体物理设备的映射。这样，应用软件所引用的、用于实现</a:t>
            </a:r>
            <a:r>
              <a:rPr lang="en-US" altLang="zh-CN" dirty="0"/>
              <a:t>I/O</a:t>
            </a:r>
            <a:r>
              <a:rPr lang="zh-CN" altLang="en-US" dirty="0"/>
              <a:t>操作的设备与物理</a:t>
            </a:r>
            <a:r>
              <a:rPr lang="en-US" altLang="zh-CN" dirty="0"/>
              <a:t>I/O</a:t>
            </a:r>
            <a:r>
              <a:rPr lang="zh-CN" altLang="en-US" dirty="0"/>
              <a:t>系统中实际安装的设备没有固定的联系。</a:t>
            </a:r>
          </a:p>
          <a:p>
            <a:endParaRPr lang="en-US" altLang="zh-CN" dirty="0"/>
          </a:p>
          <a:p>
            <a:r>
              <a:rPr lang="zh-CN" altLang="en-US" dirty="0"/>
              <a:t>设备驱动程序，又叫做设备处理程序，是</a:t>
            </a:r>
            <a:r>
              <a:rPr lang="en-US" altLang="zh-CN" dirty="0"/>
              <a:t>I/O</a:t>
            </a:r>
            <a:r>
              <a:rPr lang="zh-CN" altLang="en-US" dirty="0"/>
              <a:t>系统的高层与设备控制器之间的通信程序，实现对物理设备进行控制，进行真正的</a:t>
            </a:r>
            <a:r>
              <a:rPr lang="en-US" altLang="zh-CN" dirty="0"/>
              <a:t>I/O</a:t>
            </a:r>
            <a:r>
              <a:rPr lang="zh-CN" altLang="en-US" dirty="0"/>
              <a:t>操作。</a:t>
            </a:r>
            <a:endParaRPr lang="en-US" altLang="zh-CN" dirty="0"/>
          </a:p>
          <a:p>
            <a:r>
              <a:rPr lang="zh-CN" altLang="en-US" dirty="0"/>
              <a:t>设备驱动程序与硬件密切相关，应为每一类设备配置一种驱动程序。由于</a:t>
            </a:r>
            <a:r>
              <a:rPr lang="en-US" altLang="zh-CN" dirty="0"/>
              <a:t>I/O </a:t>
            </a:r>
            <a:r>
              <a:rPr lang="zh-CN" altLang="en-US" dirty="0"/>
              <a:t>设备不仅种类繁多，</a:t>
            </a:r>
            <a:endParaRPr lang="en-US" altLang="zh-CN" dirty="0"/>
          </a:p>
          <a:p>
            <a:r>
              <a:rPr lang="zh-CN" altLang="en-US" dirty="0"/>
              <a:t>而且它们的特性和操作方式往往相差甚大，因此在通用操作系统中，设备驱动程序部分的代码已经占了相当大的比例。</a:t>
            </a:r>
          </a:p>
          <a:p>
            <a:endParaRPr lang="en-US" altLang="zh-CN" dirty="0"/>
          </a:p>
          <a:p>
            <a:r>
              <a:rPr lang="en-US" altLang="zh-CN" dirty="0"/>
              <a:t>I/O</a:t>
            </a:r>
            <a:r>
              <a:rPr lang="zh-CN" altLang="en-US" dirty="0"/>
              <a:t>缓冲是指在内存里开辟若干块区域，里面存放的数据是用来接收用户输入和用于计算机输出的数据。</a:t>
            </a:r>
            <a:endParaRPr lang="en-US" altLang="zh-CN" dirty="0"/>
          </a:p>
          <a:p>
            <a:r>
              <a:rPr lang="en-US" altLang="zh-CN" dirty="0"/>
              <a:t>I/O</a:t>
            </a:r>
            <a:r>
              <a:rPr lang="zh-CN" altLang="en-US" dirty="0"/>
              <a:t>缓冲，可以缓和处理机与外部设备间速度不匹配的矛盾，提高处理机和外部设备间的并行性以减小系统开销和提高外设效率。</a:t>
            </a:r>
            <a:endParaRPr lang="en-US" altLang="zh-CN" dirty="0"/>
          </a:p>
          <a:p>
            <a:pPr defTabSz="990752">
              <a:defRPr/>
            </a:pPr>
            <a:r>
              <a:rPr lang="en-US" altLang="zh-CN" sz="1300" b="1" dirty="0">
                <a:latin typeface="宋体" panose="02010600030101010101" pitchFamily="2" charset="-122"/>
                <a:ea typeface="宋体" panose="02010600030101010101" pitchFamily="2" charset="-122"/>
                <a:cs typeface="仿宋_GB2312"/>
              </a:rPr>
              <a:t>I/O</a:t>
            </a:r>
            <a:r>
              <a:rPr lang="zh-CN" altLang="en-US" sz="1300" b="1" dirty="0">
                <a:latin typeface="宋体" panose="02010600030101010101" pitchFamily="2" charset="-122"/>
                <a:ea typeface="宋体" panose="02010600030101010101" pitchFamily="2" charset="-122"/>
                <a:cs typeface="仿宋_GB2312"/>
              </a:rPr>
              <a:t>缓冲区管理的任务是：组织</a:t>
            </a:r>
            <a:r>
              <a:rPr lang="en-US" altLang="zh-CN" sz="1300" b="1" dirty="0">
                <a:latin typeface="宋体" panose="02010600030101010101" pitchFamily="2" charset="-122"/>
                <a:ea typeface="宋体" panose="02010600030101010101" pitchFamily="2" charset="-122"/>
                <a:cs typeface="仿宋_GB2312"/>
              </a:rPr>
              <a:t>I/O</a:t>
            </a:r>
            <a:r>
              <a:rPr lang="zh-CN" altLang="en-US" sz="1300" b="1" dirty="0">
                <a:latin typeface="宋体" panose="02010600030101010101" pitchFamily="2" charset="-122"/>
                <a:ea typeface="宋体" panose="02010600030101010101" pitchFamily="2" charset="-122"/>
                <a:cs typeface="仿宋_GB2312"/>
              </a:rPr>
              <a:t>缓冲区，并为使用者提供获得和释放</a:t>
            </a:r>
            <a:r>
              <a:rPr lang="en-US" altLang="zh-CN" sz="1300" b="1" dirty="0">
                <a:latin typeface="宋体" panose="02010600030101010101" pitchFamily="2" charset="-122"/>
                <a:ea typeface="宋体" panose="02010600030101010101" pitchFamily="2" charset="-122"/>
                <a:cs typeface="仿宋_GB2312"/>
              </a:rPr>
              <a:t>I/O</a:t>
            </a:r>
            <a:r>
              <a:rPr lang="zh-CN" altLang="en-US" sz="1300" b="1" dirty="0">
                <a:latin typeface="宋体" panose="02010600030101010101" pitchFamily="2" charset="-122"/>
                <a:ea typeface="宋体" panose="02010600030101010101" pitchFamily="2" charset="-122"/>
                <a:cs typeface="仿宋_GB2312"/>
              </a:rPr>
              <a:t>缓冲区的手段。 </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4</a:t>
            </a:fld>
            <a:endParaRPr lang="zh-CN" altLang="en-US" dirty="0"/>
          </a:p>
        </p:txBody>
      </p:sp>
    </p:spTree>
    <p:extLst>
      <p:ext uri="{BB962C8B-B14F-4D97-AF65-F5344CB8AC3E}">
        <p14:creationId xmlns:p14="http://schemas.microsoft.com/office/powerpoint/2010/main" val="7112847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zh-CN" altLang="en-US" dirty="0"/>
              <a:t>为了获得</a:t>
            </a:r>
            <a:r>
              <a:rPr lang="en-US" altLang="zh-CN" dirty="0"/>
              <a:t>CPU</a:t>
            </a:r>
            <a:r>
              <a:rPr lang="zh-CN" altLang="en-US" dirty="0"/>
              <a:t>和外围设备间更高的并行工作能力，也为了让种类繁多，物理特性不同的外围设备能以标准的接口连接到系统中，</a:t>
            </a:r>
            <a:endParaRPr lang="en-US" altLang="zh-CN" dirty="0"/>
          </a:p>
          <a:p>
            <a:r>
              <a:rPr lang="zh-CN" altLang="en-US" dirty="0"/>
              <a:t>计算机系统引入了自成独立体系的通道结构。</a:t>
            </a:r>
            <a:endParaRPr lang="en-US" altLang="zh-CN" dirty="0"/>
          </a:p>
          <a:p>
            <a:r>
              <a:rPr lang="en-US" altLang="zh-CN" dirty="0"/>
              <a:t>I/O</a:t>
            </a:r>
            <a:r>
              <a:rPr lang="zh-CN" altLang="en-US" dirty="0"/>
              <a:t>通道方式是</a:t>
            </a:r>
            <a:r>
              <a:rPr lang="en-US" altLang="zh-CN" dirty="0"/>
              <a:t>DMA</a:t>
            </a:r>
            <a:r>
              <a:rPr lang="zh-CN" altLang="en-US" dirty="0"/>
              <a:t>方式的发展，它可进一步减少</a:t>
            </a:r>
            <a:r>
              <a:rPr lang="en-US" altLang="zh-CN" dirty="0"/>
              <a:t>CPU</a:t>
            </a:r>
            <a:r>
              <a:rPr lang="zh-CN" altLang="en-US" dirty="0"/>
              <a:t>的干预，即把对一个数据块的读（或写）为单位的干预，</a:t>
            </a:r>
            <a:endParaRPr lang="en-US" altLang="zh-CN" dirty="0"/>
          </a:p>
          <a:p>
            <a:r>
              <a:rPr lang="zh-CN" altLang="en-US" dirty="0"/>
              <a:t>减少为对一组数据块的读（或写）及有关的控制和管理为单位的干预。</a:t>
            </a:r>
          </a:p>
          <a:p>
            <a:endParaRPr lang="en-US" altLang="zh-CN" dirty="0"/>
          </a:p>
          <a:p>
            <a:r>
              <a:rPr lang="zh-CN" altLang="en-US" dirty="0"/>
              <a:t>由通道管理和控制</a:t>
            </a:r>
            <a:r>
              <a:rPr lang="en-US" altLang="zh-CN" dirty="0"/>
              <a:t>I/O</a:t>
            </a:r>
            <a:r>
              <a:rPr lang="zh-CN" altLang="en-US" dirty="0"/>
              <a:t>操作，减少了外围设备和</a:t>
            </a:r>
            <a:r>
              <a:rPr lang="en-US" altLang="zh-CN" dirty="0"/>
              <a:t>CPU</a:t>
            </a:r>
            <a:r>
              <a:rPr lang="zh-CN" altLang="en-US" dirty="0"/>
              <a:t>的逻辑联系，把</a:t>
            </a:r>
            <a:r>
              <a:rPr lang="en-US" altLang="zh-CN" dirty="0"/>
              <a:t>CPU</a:t>
            </a:r>
            <a:r>
              <a:rPr lang="zh-CN" altLang="en-US" dirty="0"/>
              <a:t>从琐碎的</a:t>
            </a:r>
            <a:r>
              <a:rPr lang="en-US" altLang="zh-CN" dirty="0"/>
              <a:t>I/O</a:t>
            </a:r>
            <a:r>
              <a:rPr lang="zh-CN" altLang="en-US" dirty="0"/>
              <a:t>操作中解放出来。</a:t>
            </a:r>
            <a:endParaRPr lang="en-US" altLang="zh-CN" dirty="0"/>
          </a:p>
          <a:p>
            <a:r>
              <a:rPr lang="zh-CN" altLang="en-US" dirty="0"/>
              <a:t>可实现</a:t>
            </a:r>
            <a:r>
              <a:rPr lang="en-US" altLang="zh-CN" dirty="0"/>
              <a:t>CPU</a:t>
            </a:r>
            <a:r>
              <a:rPr lang="zh-CN" altLang="en-US" dirty="0"/>
              <a:t>、通道和</a:t>
            </a:r>
            <a:r>
              <a:rPr lang="en-US" altLang="zh-CN" dirty="0"/>
              <a:t>I/O</a:t>
            </a:r>
            <a:r>
              <a:rPr lang="zh-CN" altLang="en-US" dirty="0"/>
              <a:t>设备三者的并行操作，从而更有效地提高整个系统的资源利用率。 </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32</a:t>
            </a:fld>
            <a:endParaRPr lang="zh-CN" altLang="en-US" dirty="0"/>
          </a:p>
        </p:txBody>
      </p:sp>
    </p:spTree>
    <p:extLst>
      <p:ext uri="{BB962C8B-B14F-4D97-AF65-F5344CB8AC3E}">
        <p14:creationId xmlns:p14="http://schemas.microsoft.com/office/powerpoint/2010/main" val="33699570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33</a:t>
            </a:fld>
            <a:endParaRPr lang="zh-CN" altLang="en-US" dirty="0"/>
          </a:p>
        </p:txBody>
      </p:sp>
    </p:spTree>
    <p:extLst>
      <p:ext uri="{BB962C8B-B14F-4D97-AF65-F5344CB8AC3E}">
        <p14:creationId xmlns:p14="http://schemas.microsoft.com/office/powerpoint/2010/main" val="30386764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marL="247688" indent="-247688">
              <a:buFont typeface="+mj-lt"/>
              <a:buAutoNum type="arabicPeriod"/>
            </a:pPr>
            <a:r>
              <a:rPr lang="zh-CN" altLang="zh-CN" sz="1300" dirty="0">
                <a:latin typeface="Arial" panose="020B0604020202020204" pitchFamily="34" charset="0"/>
                <a:ea typeface="宋体" panose="02010600030101010101" pitchFamily="2" charset="-122"/>
              </a:rPr>
              <a:t>答：中断就是处理器停止当前的工作，保存现场所有数据和状态参数，转而处理更紧急的事物，处理完后恢复原来的数据和参数，继续原来的工作。系统内部中断是由于操作系统内部运行所造成的中断，外部中断是用户应用程序运行所造成的中断。</a:t>
            </a:r>
            <a:endParaRPr lang="en-US" altLang="zh-CN" sz="1300" dirty="0">
              <a:latin typeface="Arial" panose="020B0604020202020204" pitchFamily="34" charset="0"/>
              <a:ea typeface="宋体" panose="02010600030101010101" pitchFamily="2" charset="-122"/>
            </a:endParaRPr>
          </a:p>
          <a:p>
            <a:pPr marL="247688" indent="-247688">
              <a:buFont typeface="+mj-lt"/>
              <a:buAutoNum type="arabicPeriod"/>
            </a:pPr>
            <a:r>
              <a:rPr lang="zh-CN" altLang="zh-CN" sz="1300" dirty="0">
                <a:latin typeface="Arial" panose="020B0604020202020204" pitchFamily="34" charset="0"/>
                <a:ea typeface="宋体" panose="02010600030101010101" pitchFamily="2" charset="-122"/>
              </a:rPr>
              <a:t>答：缺页中断是一种特殊的中断。它在指令执行期间产生和处理中断信号；一条指令执行期间，可能产生多次缺页中断。</a:t>
            </a:r>
            <a:endParaRPr lang="en-US" altLang="zh-CN" sz="1300" dirty="0">
              <a:latin typeface="Arial" panose="020B0604020202020204" pitchFamily="34" charset="0"/>
              <a:ea typeface="宋体" panose="02010600030101010101" pitchFamily="2" charset="-122"/>
            </a:endParaRPr>
          </a:p>
          <a:p>
            <a:pPr marL="247688" indent="-247688">
              <a:buFont typeface="+mj-lt"/>
              <a:buAutoNum type="arabicPeriod"/>
            </a:pPr>
            <a:r>
              <a:rPr lang="zh-CN" altLang="zh-CN" sz="1300" dirty="0">
                <a:latin typeface="Arial" panose="020B0604020202020204" pitchFamily="34" charset="0"/>
                <a:ea typeface="宋体" panose="02010600030101010101" pitchFamily="2" charset="-122"/>
              </a:rPr>
              <a:t>答：也称设备无关性，指应用程序独立于具体使用的物理设备。应用程序中使用逻辑设备名请求使用某类设备，系统实际执行时使用物理设备名，系统完成逻辑设备名到物理设备名的转换。</a:t>
            </a:r>
            <a:endParaRPr lang="en-US" altLang="zh-CN" sz="1300" dirty="0">
              <a:latin typeface="Arial" panose="020B0604020202020204" pitchFamily="34" charset="0"/>
              <a:ea typeface="宋体" panose="02010600030101010101" pitchFamily="2" charset="-122"/>
            </a:endParaRPr>
          </a:p>
          <a:p>
            <a:pPr marL="247688" indent="-247688">
              <a:buFont typeface="+mj-lt"/>
              <a:buAutoNum type="arabicPeriod"/>
            </a:pPr>
            <a:r>
              <a:rPr lang="zh-CN" altLang="zh-CN" sz="1300" dirty="0">
                <a:latin typeface="Arial" panose="020B0604020202020204" pitchFamily="34" charset="0"/>
                <a:ea typeface="宋体" panose="02010600030101010101" pitchFamily="2" charset="-122"/>
              </a:rPr>
              <a:t>答：</a:t>
            </a:r>
            <a:r>
              <a:rPr lang="en-US" altLang="zh-CN" sz="1300" dirty="0">
                <a:latin typeface="Arial" panose="020B0604020202020204" pitchFamily="34" charset="0"/>
                <a:ea typeface="宋体" panose="02010600030101010101" pitchFamily="2" charset="-122"/>
              </a:rPr>
              <a:t>I/O</a:t>
            </a:r>
            <a:r>
              <a:rPr lang="zh-CN" altLang="zh-CN" sz="1300" dirty="0">
                <a:latin typeface="Arial" panose="020B0604020202020204" pitchFamily="34" charset="0"/>
                <a:ea typeface="宋体" panose="02010600030101010101" pitchFamily="2" charset="-122"/>
              </a:rPr>
              <a:t>中断控制方式是指</a:t>
            </a:r>
            <a:r>
              <a:rPr lang="en-US" altLang="zh-CN" sz="1300" dirty="0">
                <a:latin typeface="Arial" panose="020B0604020202020204" pitchFamily="34" charset="0"/>
                <a:ea typeface="宋体" panose="02010600030101010101" pitchFamily="2" charset="-122"/>
              </a:rPr>
              <a:t>CPU</a:t>
            </a:r>
            <a:r>
              <a:rPr lang="zh-CN" altLang="zh-CN" sz="1300" dirty="0">
                <a:latin typeface="Arial" panose="020B0604020202020204" pitchFamily="34" charset="0"/>
                <a:ea typeface="宋体" panose="02010600030101010101" pitchFamily="2" charset="-122"/>
              </a:rPr>
              <a:t>与</a:t>
            </a:r>
            <a:r>
              <a:rPr lang="en-US" altLang="zh-CN" sz="1300" dirty="0">
                <a:latin typeface="Arial" panose="020B0604020202020204" pitchFamily="34" charset="0"/>
                <a:ea typeface="宋体" panose="02010600030101010101" pitchFamily="2" charset="-122"/>
              </a:rPr>
              <a:t>I/O</a:t>
            </a:r>
            <a:r>
              <a:rPr lang="zh-CN" altLang="zh-CN" sz="1300" dirty="0">
                <a:latin typeface="Arial" panose="020B0604020202020204" pitchFamily="34" charset="0"/>
                <a:ea typeface="宋体" panose="02010600030101010101" pitchFamily="2" charset="-122"/>
              </a:rPr>
              <a:t>设备并行操作，数据</a:t>
            </a:r>
            <a:r>
              <a:rPr lang="en-US" altLang="zh-CN" sz="1300" dirty="0">
                <a:latin typeface="Arial" panose="020B0604020202020204" pitchFamily="34" charset="0"/>
                <a:ea typeface="宋体" panose="02010600030101010101" pitchFamily="2" charset="-122"/>
              </a:rPr>
              <a:t>I/O</a:t>
            </a:r>
            <a:r>
              <a:rPr lang="zh-CN" altLang="zh-CN" sz="1300" dirty="0">
                <a:latin typeface="Arial" panose="020B0604020202020204" pitchFamily="34" charset="0"/>
                <a:ea typeface="宋体" panose="02010600030101010101" pitchFamily="2" charset="-122"/>
              </a:rPr>
              <a:t>操作完成，设备控制器通过控制线向</a:t>
            </a:r>
            <a:r>
              <a:rPr lang="en-US" altLang="zh-CN" sz="1300" dirty="0">
                <a:latin typeface="Arial" panose="020B0604020202020204" pitchFamily="34" charset="0"/>
                <a:ea typeface="宋体" panose="02010600030101010101" pitchFamily="2" charset="-122"/>
              </a:rPr>
              <a:t>CPU</a:t>
            </a:r>
            <a:r>
              <a:rPr lang="zh-CN" altLang="zh-CN" sz="1300" dirty="0">
                <a:latin typeface="Arial" panose="020B0604020202020204" pitchFamily="34" charset="0"/>
                <a:ea typeface="宋体" panose="02010600030101010101" pitchFamily="2" charset="-122"/>
              </a:rPr>
              <a:t>发送一中断信号，</a:t>
            </a:r>
            <a:r>
              <a:rPr lang="en-US" altLang="zh-CN" sz="1300" dirty="0">
                <a:latin typeface="Arial" panose="020B0604020202020204" pitchFamily="34" charset="0"/>
                <a:ea typeface="宋体" panose="02010600030101010101" pitchFamily="2" charset="-122"/>
              </a:rPr>
              <a:t>CPU</a:t>
            </a:r>
            <a:r>
              <a:rPr lang="zh-CN" altLang="zh-CN" sz="1300" dirty="0">
                <a:latin typeface="Arial" panose="020B0604020202020204" pitchFamily="34" charset="0"/>
                <a:ea typeface="宋体" panose="02010600030101010101" pitchFamily="2" charset="-122"/>
              </a:rPr>
              <a:t>花极短的时间去进行中断处理。</a:t>
            </a:r>
            <a:r>
              <a:rPr lang="en-US" altLang="zh-CN" sz="1300" dirty="0">
                <a:latin typeface="Arial" panose="020B0604020202020204" pitchFamily="34" charset="0"/>
                <a:ea typeface="宋体" panose="02010600030101010101" pitchFamily="2" charset="-122"/>
              </a:rPr>
              <a:t>CPU</a:t>
            </a:r>
            <a:r>
              <a:rPr lang="zh-CN" altLang="zh-CN" sz="1300" dirty="0">
                <a:latin typeface="Arial" panose="020B0604020202020204" pitchFamily="34" charset="0"/>
                <a:ea typeface="宋体" panose="02010600030101010101" pitchFamily="2" charset="-122"/>
              </a:rPr>
              <a:t>利用率显著提高。但它以字（节）为单位进行</a:t>
            </a:r>
            <a:r>
              <a:rPr lang="en-US" altLang="zh-CN" sz="1300" dirty="0">
                <a:latin typeface="Arial" panose="020B0604020202020204" pitchFamily="34" charset="0"/>
                <a:ea typeface="宋体" panose="02010600030101010101" pitchFamily="2" charset="-122"/>
              </a:rPr>
              <a:t>I/O</a:t>
            </a:r>
            <a:r>
              <a:rPr lang="zh-CN" altLang="zh-CN" sz="1300" dirty="0">
                <a:latin typeface="Arial" panose="020B0604020202020204" pitchFamily="34" charset="0"/>
                <a:ea typeface="宋体" panose="02010600030101010101" pitchFamily="2" charset="-122"/>
              </a:rPr>
              <a:t>，对块设备低效。直接内存存取（</a:t>
            </a:r>
            <a:r>
              <a:rPr lang="en-US" altLang="zh-CN" sz="1300" dirty="0">
                <a:latin typeface="Arial" panose="020B0604020202020204" pitchFamily="34" charset="0"/>
                <a:ea typeface="宋体" panose="02010600030101010101" pitchFamily="2" charset="-122"/>
              </a:rPr>
              <a:t>DMA</a:t>
            </a:r>
            <a:r>
              <a:rPr lang="zh-CN" altLang="zh-CN" sz="1300" dirty="0">
                <a:latin typeface="Arial" panose="020B0604020202020204" pitchFamily="34" charset="0"/>
                <a:ea typeface="宋体" panose="02010600030101010101" pitchFamily="2" charset="-122"/>
              </a:rPr>
              <a:t>）方式，数据传输以数据块为基本单位，在控制器的控制下完成，数据直接送入内存，在一个或多个数据块传输开始和结束时，才需</a:t>
            </a:r>
            <a:r>
              <a:rPr lang="en-US" altLang="zh-CN" sz="1300" dirty="0">
                <a:latin typeface="Arial" panose="020B0604020202020204" pitchFamily="34" charset="0"/>
                <a:ea typeface="宋体" panose="02010600030101010101" pitchFamily="2" charset="-122"/>
              </a:rPr>
              <a:t>CPU</a:t>
            </a:r>
            <a:r>
              <a:rPr lang="zh-CN" altLang="zh-CN" sz="1300" dirty="0">
                <a:latin typeface="Arial" panose="020B0604020202020204" pitchFamily="34" charset="0"/>
                <a:ea typeface="宋体" panose="02010600030101010101" pitchFamily="2" charset="-122"/>
              </a:rPr>
              <a:t>干预。</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34</a:t>
            </a:fld>
            <a:endParaRPr lang="zh-CN" altLang="en-US" dirty="0"/>
          </a:p>
        </p:txBody>
      </p:sp>
    </p:spTree>
    <p:extLst>
      <p:ext uri="{BB962C8B-B14F-4D97-AF65-F5344CB8AC3E}">
        <p14:creationId xmlns:p14="http://schemas.microsoft.com/office/powerpoint/2010/main" val="9311087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en-US" altLang="zh-CN" sz="1000" dirty="0"/>
              <a:t>1</a:t>
            </a:r>
            <a:r>
              <a:rPr lang="zh-CN" altLang="en-US" sz="1000" dirty="0"/>
              <a:t>．设备独立性的概念</a:t>
            </a:r>
          </a:p>
          <a:p>
            <a:pPr>
              <a:spcBef>
                <a:spcPts val="1300"/>
              </a:spcBef>
            </a:pPr>
            <a:r>
              <a:rPr lang="zh-CN" altLang="en-US" sz="1000" dirty="0"/>
              <a:t>为了提高</a:t>
            </a:r>
            <a:r>
              <a:rPr lang="en-US" altLang="zh-CN" sz="1000" dirty="0"/>
              <a:t>OS </a:t>
            </a:r>
            <a:r>
              <a:rPr lang="zh-CN" altLang="en-US" sz="1000" dirty="0"/>
              <a:t>的可适应性和可扩展性，在现代</a:t>
            </a:r>
            <a:r>
              <a:rPr lang="en-US" altLang="zh-CN" sz="1000" dirty="0"/>
              <a:t>OS </a:t>
            </a:r>
            <a:r>
              <a:rPr lang="zh-CN" altLang="en-US" sz="1000" dirty="0"/>
              <a:t>中都毫无例外地实现了设备独立性</a:t>
            </a:r>
            <a:r>
              <a:rPr lang="en-US" altLang="zh-CN" sz="1000" dirty="0"/>
              <a:t>(Device Independence)</a:t>
            </a:r>
            <a:r>
              <a:rPr lang="zh-CN" altLang="en-US" sz="1000" dirty="0"/>
              <a:t>，也称为设备无关性。</a:t>
            </a:r>
            <a:endParaRPr lang="en-US" altLang="zh-CN" sz="1000" dirty="0"/>
          </a:p>
          <a:p>
            <a:pPr>
              <a:spcBef>
                <a:spcPts val="1300"/>
              </a:spcBef>
            </a:pPr>
            <a:r>
              <a:rPr lang="zh-CN" altLang="en-US" sz="1000" dirty="0"/>
              <a:t>其基本含义是</a:t>
            </a:r>
            <a:r>
              <a:rPr lang="en-US" altLang="zh-CN" sz="1000" dirty="0"/>
              <a:t>: </a:t>
            </a:r>
            <a:r>
              <a:rPr lang="zh-CN" altLang="en-US" sz="1000" b="1" dirty="0"/>
              <a:t>应用程序独立于具体使用的物理设备。</a:t>
            </a:r>
            <a:endParaRPr lang="en-US" altLang="zh-CN" sz="1000" b="1" dirty="0"/>
          </a:p>
          <a:p>
            <a:pPr>
              <a:spcBef>
                <a:spcPts val="1300"/>
              </a:spcBef>
            </a:pPr>
            <a:r>
              <a:rPr lang="zh-CN" altLang="en-US" sz="1000" dirty="0"/>
              <a:t>为了实现设备独立性而引入了逻辑设备和物理设备这两个概念。</a:t>
            </a:r>
            <a:endParaRPr lang="en-US" altLang="zh-CN" sz="1000" dirty="0"/>
          </a:p>
          <a:p>
            <a:pPr>
              <a:spcBef>
                <a:spcPts val="1300"/>
              </a:spcBef>
            </a:pPr>
            <a:r>
              <a:rPr lang="zh-CN" altLang="en-US" sz="1000" dirty="0"/>
              <a:t>在应用程序中，使用逻辑设备名称来请求使用某类设备；而系统在实际执行时，还必须使用物理设备名称。</a:t>
            </a:r>
          </a:p>
          <a:p>
            <a:pPr>
              <a:spcBef>
                <a:spcPts val="1300"/>
              </a:spcBef>
            </a:pPr>
            <a:r>
              <a:rPr lang="zh-CN" altLang="en-US" sz="1000" dirty="0"/>
              <a:t>因此，系统须具有将逻辑设备名称转换为某物理设备名称的功能，这非常类似于存储器管理中所介绍的逻辑地址和物理地址的概念。</a:t>
            </a:r>
            <a:endParaRPr lang="en-US" altLang="zh-CN" sz="1000" dirty="0"/>
          </a:p>
          <a:p>
            <a:pPr>
              <a:spcBef>
                <a:spcPts val="1300"/>
              </a:spcBef>
            </a:pPr>
            <a:r>
              <a:rPr lang="zh-CN" altLang="en-US" sz="1000" dirty="0"/>
              <a:t>在应用程序中所使用的是逻辑地址，而系统在分配和使用内存时，必须使用物理地址。</a:t>
            </a:r>
            <a:endParaRPr lang="en-US" altLang="zh-CN" sz="1000" dirty="0"/>
          </a:p>
          <a:p>
            <a:pPr>
              <a:spcBef>
                <a:spcPts val="1300"/>
              </a:spcBef>
            </a:pPr>
            <a:r>
              <a:rPr lang="zh-CN" altLang="en-US" sz="1000" dirty="0"/>
              <a:t>与设备无关的</a:t>
            </a:r>
            <a:r>
              <a:rPr lang="en-US" altLang="zh-CN" sz="1000" dirty="0"/>
              <a:t>I/O</a:t>
            </a:r>
            <a:r>
              <a:rPr lang="zh-CN" altLang="en-US" sz="1000" dirty="0"/>
              <a:t>软件的基本目标：</a:t>
            </a:r>
            <a:r>
              <a:rPr lang="zh-CN" altLang="en-US" sz="1000" b="1" dirty="0"/>
              <a:t>实现一般设备都需要的</a:t>
            </a:r>
            <a:r>
              <a:rPr lang="en-US" altLang="zh-CN" sz="1000" b="1" dirty="0"/>
              <a:t>I/O</a:t>
            </a:r>
            <a:r>
              <a:rPr lang="zh-CN" altLang="en-US" sz="1000" b="1" dirty="0"/>
              <a:t>功能，并向用户层软件提供一个统一的接口。</a:t>
            </a:r>
          </a:p>
        </p:txBody>
      </p:sp>
      <p:sp>
        <p:nvSpPr>
          <p:cNvPr id="4" name="灯片编号占位符 3"/>
          <p:cNvSpPr>
            <a:spLocks noGrp="1"/>
          </p:cNvSpPr>
          <p:nvPr>
            <p:ph type="sldNum" sz="quarter" idx="10"/>
          </p:nvPr>
        </p:nvSpPr>
        <p:spPr/>
        <p:txBody>
          <a:bodyPr/>
          <a:lstStyle/>
          <a:p>
            <a:pPr defTabSz="990752">
              <a:defRPr/>
            </a:pPr>
            <a:fld id="{82869989-EB00-4EE7-BCB5-25BDC5BB29F8}" type="slidenum">
              <a:rPr lang="en-US" altLang="zh-CN">
                <a:solidFill>
                  <a:srgbClr val="2D2E2D"/>
                </a:solidFill>
              </a:rPr>
              <a:pPr defTabSz="990752">
                <a:defRPr/>
              </a:pPr>
              <a:t>36</a:t>
            </a:fld>
            <a:endParaRPr lang="zh-CN" altLang="en-US" dirty="0">
              <a:solidFill>
                <a:srgbClr val="2D2E2D"/>
              </a:solidFill>
            </a:endParaRPr>
          </a:p>
        </p:txBody>
      </p:sp>
    </p:spTree>
    <p:extLst>
      <p:ext uri="{BB962C8B-B14F-4D97-AF65-F5344CB8AC3E}">
        <p14:creationId xmlns:p14="http://schemas.microsoft.com/office/powerpoint/2010/main" val="5112550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defTabSz="990752" eaLnBrk="0" fontAlgn="base" hangingPunct="0">
              <a:spcBef>
                <a:spcPct val="30000"/>
              </a:spcBef>
              <a:spcAft>
                <a:spcPct val="0"/>
              </a:spcAft>
              <a:defRPr/>
            </a:pPr>
            <a:r>
              <a:rPr lang="zh-CN" altLang="en-US" dirty="0"/>
              <a:t>在实现了设备独立性的功能后，可带来以下两方面的好处。</a:t>
            </a:r>
          </a:p>
          <a:p>
            <a:r>
              <a:rPr lang="en-US" altLang="zh-CN" dirty="0"/>
              <a:t>1) </a:t>
            </a:r>
            <a:r>
              <a:rPr lang="zh-CN" altLang="en-US" dirty="0"/>
              <a:t>设备分配时的灵活性</a:t>
            </a:r>
          </a:p>
          <a:p>
            <a:r>
              <a:rPr lang="zh-CN" altLang="en-US" dirty="0"/>
              <a:t>当应用程序</a:t>
            </a:r>
            <a:r>
              <a:rPr lang="en-US" altLang="zh-CN" dirty="0"/>
              <a:t>(</a:t>
            </a:r>
            <a:r>
              <a:rPr lang="zh-CN" altLang="en-US" dirty="0"/>
              <a:t>进程</a:t>
            </a:r>
            <a:r>
              <a:rPr lang="en-US" altLang="zh-CN" dirty="0"/>
              <a:t>)</a:t>
            </a:r>
            <a:r>
              <a:rPr lang="zh-CN" altLang="en-US" dirty="0"/>
              <a:t>以物理设备名称来请求使用指定的某台设备时，如果该设备已经分配给其他进程或正在检修，</a:t>
            </a:r>
            <a:endParaRPr lang="en-US" altLang="zh-CN" dirty="0"/>
          </a:p>
          <a:p>
            <a:r>
              <a:rPr lang="zh-CN" altLang="en-US" dirty="0"/>
              <a:t>而此时尽管还有几台其它的相同设备正在空闲，该进程却仍阻塞。但若进程能以逻辑设备名称来请求某类设备时，</a:t>
            </a:r>
            <a:endParaRPr lang="en-US" altLang="zh-CN" dirty="0"/>
          </a:p>
          <a:p>
            <a:r>
              <a:rPr lang="zh-CN" altLang="en-US" dirty="0"/>
              <a:t>系统可立即将该类设备中的任一台分配给进程，仅当所有此类设备已全部分配完毕时，进程才会阻塞。</a:t>
            </a:r>
          </a:p>
          <a:p>
            <a:endParaRPr lang="en-US" altLang="zh-CN" dirty="0"/>
          </a:p>
          <a:p>
            <a:r>
              <a:rPr lang="en-US" altLang="zh-CN" dirty="0"/>
              <a:t>2) </a:t>
            </a:r>
            <a:r>
              <a:rPr lang="zh-CN" altLang="en-US" dirty="0"/>
              <a:t>易于实现</a:t>
            </a:r>
            <a:r>
              <a:rPr lang="en-US" altLang="zh-CN" dirty="0"/>
              <a:t>I/O </a:t>
            </a:r>
            <a:r>
              <a:rPr lang="zh-CN" altLang="en-US" dirty="0"/>
              <a:t>重定向</a:t>
            </a:r>
          </a:p>
          <a:p>
            <a:r>
              <a:rPr lang="zh-CN" altLang="en-US" dirty="0"/>
              <a:t>所谓</a:t>
            </a:r>
            <a:r>
              <a:rPr lang="en-US" altLang="zh-CN" dirty="0"/>
              <a:t>I/O </a:t>
            </a:r>
            <a:r>
              <a:rPr lang="zh-CN" altLang="en-US" dirty="0"/>
              <a:t>重定向，是指用于</a:t>
            </a:r>
            <a:r>
              <a:rPr lang="en-US" altLang="zh-CN" dirty="0"/>
              <a:t>I/O </a:t>
            </a:r>
            <a:r>
              <a:rPr lang="zh-CN" altLang="en-US" dirty="0"/>
              <a:t>操作的设备可以更换</a:t>
            </a:r>
            <a:r>
              <a:rPr lang="en-US" altLang="zh-CN" dirty="0"/>
              <a:t>(</a:t>
            </a:r>
            <a:r>
              <a:rPr lang="zh-CN" altLang="en-US" dirty="0"/>
              <a:t>即重定向</a:t>
            </a:r>
            <a:r>
              <a:rPr lang="en-US" altLang="zh-CN" dirty="0"/>
              <a:t>)</a:t>
            </a:r>
            <a:r>
              <a:rPr lang="zh-CN" altLang="en-US" dirty="0"/>
              <a:t>，而不必改变应用程序。</a:t>
            </a:r>
            <a:endParaRPr lang="en-US" altLang="zh-CN" dirty="0"/>
          </a:p>
          <a:p>
            <a:r>
              <a:rPr lang="zh-CN" altLang="en-US" dirty="0"/>
              <a:t>例如，我们在调试一个应用程序时，可将程序的所有输出送往屏幕显示；而在程序调试完后，如需正式将程序的运行结果打印出来。</a:t>
            </a:r>
            <a:endParaRPr lang="en-US" altLang="zh-CN" dirty="0"/>
          </a:p>
          <a:p>
            <a:endParaRPr lang="en-US" altLang="zh-CN" dirty="0"/>
          </a:p>
          <a:p>
            <a:r>
              <a:rPr lang="zh-CN" altLang="en-US" dirty="0"/>
              <a:t>此时便须将</a:t>
            </a:r>
            <a:r>
              <a:rPr lang="en-US" altLang="zh-CN" dirty="0"/>
              <a:t>I/O </a:t>
            </a:r>
            <a:r>
              <a:rPr lang="zh-CN" altLang="en-US" dirty="0"/>
              <a:t>重定向的数据结构</a:t>
            </a:r>
            <a:r>
              <a:rPr lang="en-US" altLang="zh-CN" dirty="0"/>
              <a:t>——</a:t>
            </a:r>
            <a:r>
              <a:rPr lang="zh-CN" altLang="en-US" dirty="0"/>
              <a:t>逻辑设备表中的显示终端改为打印机，而不必修改应用程序。</a:t>
            </a:r>
            <a:endParaRPr lang="en-US" altLang="zh-CN" dirty="0"/>
          </a:p>
          <a:p>
            <a:r>
              <a:rPr lang="en-US" altLang="zh-CN" dirty="0"/>
              <a:t>I/O </a:t>
            </a:r>
            <a:r>
              <a:rPr lang="zh-CN" altLang="en-US" dirty="0"/>
              <a:t>重定向功能具有很大的实用价值，现已被广泛地引入到各类</a:t>
            </a:r>
            <a:r>
              <a:rPr lang="en-US" altLang="zh-CN" dirty="0"/>
              <a:t>OS</a:t>
            </a:r>
            <a:r>
              <a:rPr lang="zh-CN" altLang="en-US" dirty="0"/>
              <a:t>中。</a:t>
            </a:r>
          </a:p>
          <a:p>
            <a:endParaRPr lang="zh-CN" altLang="en-US" dirty="0"/>
          </a:p>
        </p:txBody>
      </p:sp>
      <p:sp>
        <p:nvSpPr>
          <p:cNvPr id="4" name="灯片编号占位符 3"/>
          <p:cNvSpPr>
            <a:spLocks noGrp="1"/>
          </p:cNvSpPr>
          <p:nvPr>
            <p:ph type="sldNum" sz="quarter" idx="10"/>
          </p:nvPr>
        </p:nvSpPr>
        <p:spPr/>
        <p:txBody>
          <a:bodyPr/>
          <a:lstStyle/>
          <a:p>
            <a:pPr defTabSz="990752">
              <a:defRPr/>
            </a:pPr>
            <a:fld id="{82869989-EB00-4EE7-BCB5-25BDC5BB29F8}" type="slidenum">
              <a:rPr lang="en-US" altLang="zh-CN">
                <a:solidFill>
                  <a:srgbClr val="2D2E2D"/>
                </a:solidFill>
              </a:rPr>
              <a:pPr defTabSz="990752">
                <a:defRPr/>
              </a:pPr>
              <a:t>37</a:t>
            </a:fld>
            <a:endParaRPr lang="zh-CN" altLang="en-US" dirty="0">
              <a:solidFill>
                <a:srgbClr val="2D2E2D"/>
              </a:solidFill>
            </a:endParaRPr>
          </a:p>
        </p:txBody>
      </p:sp>
    </p:spTree>
    <p:extLst>
      <p:ext uri="{BB962C8B-B14F-4D97-AF65-F5344CB8AC3E}">
        <p14:creationId xmlns:p14="http://schemas.microsoft.com/office/powerpoint/2010/main" val="37353983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eaLnBrk="1" hangingPunct="1"/>
            <a:r>
              <a:rPr lang="zh-CN" altLang="en-US" dirty="0"/>
              <a:t>前面我们已经学习过，</a:t>
            </a:r>
            <a:r>
              <a:rPr lang="en-US" altLang="zh-CN" dirty="0"/>
              <a:t>I/O</a:t>
            </a:r>
            <a:r>
              <a:rPr lang="zh-CN" altLang="en-US" dirty="0"/>
              <a:t>系统是层次化管理的。操作系统设备管理的总体结构，目前最常见的是划分为</a:t>
            </a:r>
            <a:r>
              <a:rPr lang="zh-CN" altLang="en-US" b="1" dirty="0"/>
              <a:t>设备硬件无关层</a:t>
            </a:r>
            <a:r>
              <a:rPr lang="zh-CN" altLang="en-US" dirty="0"/>
              <a:t>和</a:t>
            </a:r>
            <a:r>
              <a:rPr lang="zh-CN" altLang="en-US" b="1" dirty="0"/>
              <a:t>设备硬件相关层</a:t>
            </a:r>
            <a:r>
              <a:rPr lang="zh-CN" altLang="en-US" dirty="0"/>
              <a:t>，两个层次。</a:t>
            </a:r>
            <a:endParaRPr lang="en-US" altLang="zh-CN" dirty="0"/>
          </a:p>
          <a:p>
            <a:pPr eaLnBrk="1" hangingPunct="1"/>
            <a:r>
              <a:rPr lang="zh-CN" altLang="en-US" dirty="0"/>
              <a:t>无关层与相关层划分的思想依据主要在于可移植性和可扩充性。</a:t>
            </a:r>
            <a:endParaRPr lang="en-US" altLang="zh-CN" dirty="0"/>
          </a:p>
          <a:p>
            <a:endParaRPr lang="en-US" altLang="zh-CN" dirty="0"/>
          </a:p>
          <a:p>
            <a:r>
              <a:rPr lang="zh-CN" altLang="en-US" dirty="0"/>
              <a:t>驱动程序是一个与硬件</a:t>
            </a:r>
            <a:r>
              <a:rPr lang="en-US" altLang="zh-CN" dirty="0"/>
              <a:t>(</a:t>
            </a:r>
            <a:r>
              <a:rPr lang="zh-CN" altLang="en-US" dirty="0"/>
              <a:t>或设备</a:t>
            </a:r>
            <a:r>
              <a:rPr lang="en-US" altLang="zh-CN" dirty="0"/>
              <a:t>)</a:t>
            </a:r>
            <a:r>
              <a:rPr lang="zh-CN" altLang="en-US" dirty="0"/>
              <a:t>紧密相关的软件。为了实现设备独立性，必须再在驱动程序之上设置一层软件，称为设备独立性软件。</a:t>
            </a:r>
            <a:endParaRPr lang="en-US" altLang="zh-CN" dirty="0"/>
          </a:p>
          <a:p>
            <a:r>
              <a:rPr lang="zh-CN" altLang="en-US" dirty="0"/>
              <a:t>至于设备独立性软件和设备驱动程序之间的界限，根据不同的操作系统和设备有所差异，主要取决于操作系统、设备独立性和设备驱动程序的运行效率等多方面因素的权衡，</a:t>
            </a:r>
            <a:endParaRPr lang="en-US" altLang="zh-CN" dirty="0"/>
          </a:p>
          <a:p>
            <a:r>
              <a:rPr lang="zh-CN" altLang="en-US" dirty="0"/>
              <a:t>因为对于一些本应由设备独立性软件实现的功能，可能由于效率等诸多因素，实际上设计在设备驱动程序中。</a:t>
            </a:r>
          </a:p>
          <a:p>
            <a:endParaRPr lang="zh-CN" altLang="en-US" dirty="0"/>
          </a:p>
        </p:txBody>
      </p:sp>
      <p:sp>
        <p:nvSpPr>
          <p:cNvPr id="4" name="灯片编号占位符 3"/>
          <p:cNvSpPr>
            <a:spLocks noGrp="1"/>
          </p:cNvSpPr>
          <p:nvPr>
            <p:ph type="sldNum" sz="quarter" idx="10"/>
          </p:nvPr>
        </p:nvSpPr>
        <p:spPr/>
        <p:txBody>
          <a:bodyPr/>
          <a:lstStyle/>
          <a:p>
            <a:pPr defTabSz="990752">
              <a:defRPr/>
            </a:pPr>
            <a:fld id="{82869989-EB00-4EE7-BCB5-25BDC5BB29F8}" type="slidenum">
              <a:rPr lang="en-US" altLang="zh-CN">
                <a:solidFill>
                  <a:srgbClr val="2D2E2D"/>
                </a:solidFill>
              </a:rPr>
              <a:pPr defTabSz="990752">
                <a:defRPr/>
              </a:pPr>
              <a:t>38</a:t>
            </a:fld>
            <a:endParaRPr lang="zh-CN" altLang="en-US" dirty="0">
              <a:solidFill>
                <a:srgbClr val="2D2E2D"/>
              </a:solidFill>
            </a:endParaRPr>
          </a:p>
        </p:txBody>
      </p:sp>
    </p:spTree>
    <p:extLst>
      <p:ext uri="{BB962C8B-B14F-4D97-AF65-F5344CB8AC3E}">
        <p14:creationId xmlns:p14="http://schemas.microsoft.com/office/powerpoint/2010/main" val="39600701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zh-CN" altLang="en-US" dirty="0"/>
              <a:t>总的来说，设备独立性软件的主要功能可分为以下两个方面：</a:t>
            </a:r>
            <a:endParaRPr lang="en-US" altLang="zh-CN" dirty="0"/>
          </a:p>
          <a:p>
            <a:r>
              <a:rPr lang="en-US" altLang="zh-CN" dirty="0"/>
              <a:t>(1) </a:t>
            </a:r>
            <a:r>
              <a:rPr lang="zh-CN" altLang="en-US" dirty="0"/>
              <a:t>执行所有设备的</a:t>
            </a:r>
            <a:r>
              <a:rPr lang="zh-CN" altLang="en-US" sz="1300" dirty="0">
                <a:latin typeface="Arial" panose="020B0604020202020204" pitchFamily="34" charset="0"/>
                <a:ea typeface="宋体" panose="02010600030101010101" pitchFamily="2" charset="-122"/>
              </a:rPr>
              <a:t>公有操作。</a:t>
            </a:r>
          </a:p>
          <a:p>
            <a:pPr defTabSz="990752" eaLnBrk="0" fontAlgn="base" hangingPunct="0">
              <a:spcBef>
                <a:spcPct val="30000"/>
              </a:spcBef>
              <a:spcAft>
                <a:spcPct val="0"/>
              </a:spcAft>
              <a:defRPr/>
            </a:pPr>
            <a:r>
              <a:rPr lang="en-US" altLang="zh-CN" sz="1300" dirty="0">
                <a:latin typeface="Arial" panose="020B0604020202020204" pitchFamily="34" charset="0"/>
                <a:ea typeface="宋体" panose="02010600030101010101" pitchFamily="2" charset="-122"/>
              </a:rPr>
              <a:t>(2) </a:t>
            </a:r>
            <a:r>
              <a:rPr lang="zh-CN" altLang="en-US" sz="1300" dirty="0">
                <a:latin typeface="Arial" panose="020B0604020202020204" pitchFamily="34" charset="0"/>
                <a:ea typeface="宋体" panose="02010600030101010101" pitchFamily="2" charset="-122"/>
              </a:rPr>
              <a:t>向用户层</a:t>
            </a:r>
            <a:r>
              <a:rPr lang="en-US" altLang="zh-CN" sz="1300" dirty="0">
                <a:latin typeface="Arial" panose="020B0604020202020204" pitchFamily="34" charset="0"/>
                <a:ea typeface="宋体" panose="02010600030101010101" pitchFamily="2" charset="-122"/>
              </a:rPr>
              <a:t>(</a:t>
            </a:r>
            <a:r>
              <a:rPr lang="zh-CN" altLang="en-US" sz="1300" dirty="0">
                <a:latin typeface="Arial" panose="020B0604020202020204" pitchFamily="34" charset="0"/>
                <a:ea typeface="宋体" panose="02010600030101010101" pitchFamily="2" charset="-122"/>
              </a:rPr>
              <a:t>或文件层</a:t>
            </a:r>
            <a:r>
              <a:rPr lang="en-US" altLang="zh-CN" sz="1300" dirty="0">
                <a:latin typeface="Arial" panose="020B0604020202020204" pitchFamily="34" charset="0"/>
                <a:ea typeface="宋体" panose="02010600030101010101" pitchFamily="2" charset="-122"/>
              </a:rPr>
              <a:t>)</a:t>
            </a:r>
            <a:r>
              <a:rPr lang="zh-CN" altLang="en-US" sz="1300" dirty="0">
                <a:latin typeface="Arial" panose="020B0604020202020204" pitchFamily="34" charset="0"/>
                <a:ea typeface="宋体" panose="02010600030101010101" pitchFamily="2" charset="-122"/>
              </a:rPr>
              <a:t>软件提供统一接口</a:t>
            </a:r>
          </a:p>
          <a:p>
            <a:endParaRPr lang="en-US" altLang="zh-CN" dirty="0"/>
          </a:p>
          <a:p>
            <a:r>
              <a:rPr lang="zh-CN" altLang="en-US" dirty="0"/>
              <a:t>我们先看看第一个方面，执行所有设备的公有操作。这些公有操作包括</a:t>
            </a:r>
            <a:r>
              <a:rPr lang="en-US" altLang="zh-CN" dirty="0"/>
              <a:t>:</a:t>
            </a:r>
          </a:p>
          <a:p>
            <a:r>
              <a:rPr lang="en-US" altLang="zh-CN" dirty="0"/>
              <a:t>① </a:t>
            </a:r>
            <a:r>
              <a:rPr lang="zh-CN" altLang="en-US" dirty="0"/>
              <a:t>对独立设备的分配与回收；</a:t>
            </a:r>
          </a:p>
          <a:p>
            <a:r>
              <a:rPr lang="zh-CN" altLang="en-US" dirty="0"/>
              <a:t>② 将逻辑设备名映射为物理设备名，进一步可以找到相应物理设备的驱动程序；</a:t>
            </a:r>
          </a:p>
          <a:p>
            <a:r>
              <a:rPr lang="zh-CN" altLang="en-US" dirty="0"/>
              <a:t>③ 对设备进行保护，禁止用户直接访问设备；</a:t>
            </a:r>
          </a:p>
          <a:p>
            <a:r>
              <a:rPr lang="zh-CN" altLang="en-US" dirty="0"/>
              <a:t>④ 缓冲管理，即对字符设备和块设备的缓冲区进行有效的管理，以提高</a:t>
            </a:r>
            <a:r>
              <a:rPr lang="en-US" altLang="zh-CN" dirty="0"/>
              <a:t>I/O</a:t>
            </a:r>
            <a:r>
              <a:rPr lang="zh-CN" altLang="en-US" dirty="0"/>
              <a:t>的效率；</a:t>
            </a:r>
          </a:p>
          <a:p>
            <a:r>
              <a:rPr lang="zh-CN" altLang="en-US" dirty="0"/>
              <a:t>⑤ 差错控制，由于在</a:t>
            </a:r>
            <a:r>
              <a:rPr lang="en-US" altLang="zh-CN" dirty="0"/>
              <a:t>I/O</a:t>
            </a:r>
            <a:r>
              <a:rPr lang="zh-CN" altLang="en-US" dirty="0"/>
              <a:t>操作中的绝大多数错误都与设备无关，故主要由设备驱动程序处理，而设备独立性软件只处理那些设备驱动程序无法处理的错误；</a:t>
            </a:r>
          </a:p>
          <a:p>
            <a:r>
              <a:rPr lang="zh-CN" altLang="en-US" dirty="0"/>
              <a:t>⑥ 提供独立于设备的逻辑块，不同类型的设备信息交换单位是不同的，读取和传输速率也各不相同，如字符型设备以单个字符为单位，块设备是以一个数据块为单位，</a:t>
            </a:r>
          </a:p>
          <a:p>
            <a:endParaRPr lang="zh-CN" altLang="en-US"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defTabSz="990752">
              <a:defRPr/>
            </a:pPr>
            <a:fld id="{82869989-EB00-4EE7-BCB5-25BDC5BB29F8}" type="slidenum">
              <a:rPr lang="en-US" altLang="zh-CN">
                <a:solidFill>
                  <a:srgbClr val="2D2E2D"/>
                </a:solidFill>
              </a:rPr>
              <a:pPr defTabSz="990752">
                <a:defRPr/>
              </a:pPr>
              <a:t>39</a:t>
            </a:fld>
            <a:endParaRPr lang="zh-CN" altLang="en-US" dirty="0">
              <a:solidFill>
                <a:srgbClr val="2D2E2D"/>
              </a:solidFill>
            </a:endParaRPr>
          </a:p>
        </p:txBody>
      </p:sp>
    </p:spTree>
    <p:extLst>
      <p:ext uri="{BB962C8B-B14F-4D97-AF65-F5344CB8AC3E}">
        <p14:creationId xmlns:p14="http://schemas.microsoft.com/office/powerpoint/2010/main" val="40293794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zh-CN" altLang="en-US" dirty="0"/>
              <a:t>设备独立性软件的主要功能的第二方面，向用户层</a:t>
            </a:r>
            <a:r>
              <a:rPr lang="en-US" altLang="zh-CN" dirty="0"/>
              <a:t>(</a:t>
            </a:r>
            <a:r>
              <a:rPr lang="zh-CN" altLang="en-US" dirty="0"/>
              <a:t>或文件层</a:t>
            </a:r>
            <a:r>
              <a:rPr lang="en-US" altLang="zh-CN" dirty="0"/>
              <a:t>)</a:t>
            </a:r>
            <a:r>
              <a:rPr lang="zh-CN" altLang="en-US" dirty="0"/>
              <a:t>软件提供统一接口。</a:t>
            </a:r>
          </a:p>
          <a:p>
            <a:r>
              <a:rPr lang="zh-CN" altLang="en-US" dirty="0"/>
              <a:t>无论何种设备，它们向用户所提供的接口应该是相同的。</a:t>
            </a:r>
          </a:p>
          <a:p>
            <a:r>
              <a:rPr lang="zh-CN" altLang="en-US" dirty="0"/>
              <a:t>例如，对各种设备的读操作，在应用程序中都使用</a:t>
            </a:r>
            <a:r>
              <a:rPr lang="en-US" altLang="zh-CN" dirty="0"/>
              <a:t>read</a:t>
            </a:r>
            <a:r>
              <a:rPr lang="zh-CN" altLang="en-US" dirty="0"/>
              <a:t>；而对各种设备的写操作，也都使用</a:t>
            </a:r>
            <a:r>
              <a:rPr lang="en-US" altLang="zh-CN" dirty="0"/>
              <a:t>write</a:t>
            </a:r>
            <a:r>
              <a:rPr lang="zh-CN" altLang="en-US" dirty="0"/>
              <a:t>。</a:t>
            </a:r>
            <a:endParaRPr lang="en-US" altLang="zh-CN" dirty="0"/>
          </a:p>
          <a:p>
            <a:endParaRPr lang="zh-CN" altLang="en-US" dirty="0"/>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pPr defTabSz="990752">
              <a:defRPr/>
            </a:pPr>
            <a:fld id="{82869989-EB00-4EE7-BCB5-25BDC5BB29F8}" type="slidenum">
              <a:rPr lang="en-US" altLang="zh-CN">
                <a:solidFill>
                  <a:srgbClr val="2D2E2D"/>
                </a:solidFill>
              </a:rPr>
              <a:pPr defTabSz="990752">
                <a:defRPr/>
              </a:pPr>
              <a:t>40</a:t>
            </a:fld>
            <a:endParaRPr lang="zh-CN" altLang="en-US" dirty="0">
              <a:solidFill>
                <a:srgbClr val="2D2E2D"/>
              </a:solidFill>
            </a:endParaRPr>
          </a:p>
        </p:txBody>
      </p:sp>
    </p:spTree>
    <p:extLst>
      <p:ext uri="{BB962C8B-B14F-4D97-AF65-F5344CB8AC3E}">
        <p14:creationId xmlns:p14="http://schemas.microsoft.com/office/powerpoint/2010/main" val="7415615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defTabSz="990752" eaLnBrk="0" fontAlgn="base" hangingPunct="0">
              <a:spcBef>
                <a:spcPct val="30000"/>
              </a:spcBef>
              <a:spcAft>
                <a:spcPct val="0"/>
              </a:spcAft>
              <a:defRPr/>
            </a:pPr>
            <a:r>
              <a:rPr lang="zh-CN" altLang="en-US" sz="1300" dirty="0">
                <a:latin typeface="Arial" panose="020B0604020202020204" pitchFamily="34" charset="0"/>
                <a:ea typeface="宋体" panose="02010600030101010101" pitchFamily="2" charset="-122"/>
              </a:rPr>
              <a:t>设备独立性软件属于内核层，执行所有设备的公有操作，向用户层</a:t>
            </a:r>
            <a:r>
              <a:rPr lang="en-US" altLang="zh-CN" sz="1300" dirty="0">
                <a:latin typeface="Arial" panose="020B0604020202020204" pitchFamily="34" charset="0"/>
                <a:ea typeface="宋体" panose="02010600030101010101" pitchFamily="2" charset="-122"/>
              </a:rPr>
              <a:t>(</a:t>
            </a:r>
            <a:r>
              <a:rPr lang="zh-CN" altLang="en-US" sz="1300" dirty="0">
                <a:latin typeface="Arial" panose="020B0604020202020204" pitchFamily="34" charset="0"/>
                <a:ea typeface="宋体" panose="02010600030101010101" pitchFamily="2" charset="-122"/>
              </a:rPr>
              <a:t>或文件层</a:t>
            </a:r>
            <a:r>
              <a:rPr lang="en-US" altLang="zh-CN" sz="1300" dirty="0">
                <a:latin typeface="Arial" panose="020B0604020202020204" pitchFamily="34" charset="0"/>
                <a:ea typeface="宋体" panose="02010600030101010101" pitchFamily="2" charset="-122"/>
              </a:rPr>
              <a:t>)</a:t>
            </a:r>
            <a:r>
              <a:rPr lang="zh-CN" altLang="en-US" sz="1300" dirty="0">
                <a:latin typeface="Arial" panose="020B0604020202020204" pitchFamily="34" charset="0"/>
                <a:ea typeface="宋体" panose="02010600030101010101" pitchFamily="2" charset="-122"/>
              </a:rPr>
              <a:t>软件提供统一接口。</a:t>
            </a:r>
            <a:endParaRPr lang="en-US" altLang="zh-CN" sz="1300" dirty="0">
              <a:latin typeface="Arial" panose="020B0604020202020204" pitchFamily="34" charset="0"/>
              <a:ea typeface="宋体" panose="02010600030101010101" pitchFamily="2" charset="-122"/>
            </a:endParaRPr>
          </a:p>
          <a:p>
            <a:pPr defTabSz="990752" eaLnBrk="0" fontAlgn="base" hangingPunct="0">
              <a:spcBef>
                <a:spcPct val="30000"/>
              </a:spcBef>
              <a:spcAft>
                <a:spcPct val="0"/>
              </a:spcAft>
              <a:defRPr/>
            </a:pPr>
            <a:endParaRPr lang="en-US" altLang="zh-CN" sz="1300" dirty="0">
              <a:latin typeface="Arial" panose="020B0604020202020204" pitchFamily="34" charset="0"/>
              <a:ea typeface="宋体" panose="02010600030101010101" pitchFamily="2" charset="-122"/>
            </a:endParaRPr>
          </a:p>
          <a:p>
            <a:pPr defTabSz="990752" eaLnBrk="0" fontAlgn="base" hangingPunct="0">
              <a:spcBef>
                <a:spcPct val="30000"/>
              </a:spcBef>
              <a:spcAft>
                <a:spcPct val="0"/>
              </a:spcAft>
              <a:defRPr/>
            </a:pPr>
            <a:r>
              <a:rPr lang="zh-CN" altLang="en-US" sz="1300" dirty="0">
                <a:latin typeface="Arial" panose="020B0604020202020204" pitchFamily="34" charset="0"/>
                <a:ea typeface="宋体" panose="02010600030101010101" pitchFamily="2" charset="-122"/>
              </a:rPr>
              <a:t>这一层软件的主要功能就是前面学习到的</a:t>
            </a:r>
            <a:r>
              <a:rPr lang="zh-CN" altLang="en-US" sz="1300" b="1" dirty="0">
                <a:solidFill>
                  <a:srgbClr val="FF0000"/>
                </a:solidFill>
              </a:rPr>
              <a:t>映射，保护，分块，缓冲，分配。</a:t>
            </a:r>
          </a:p>
          <a:p>
            <a:pPr defTabSz="990752" eaLnBrk="0" fontAlgn="base" hangingPunct="0">
              <a:spcBef>
                <a:spcPct val="30000"/>
              </a:spcBef>
              <a:spcAft>
                <a:spcPct val="0"/>
              </a:spcAft>
              <a:defRPr/>
            </a:pPr>
            <a:endParaRPr lang="zh-CN" altLang="en-US" sz="1300" dirty="0">
              <a:latin typeface="Arial" panose="020B0604020202020204" pitchFamily="34" charset="0"/>
              <a:ea typeface="宋体" panose="02010600030101010101" pitchFamily="2" charset="-122"/>
            </a:endParaRPr>
          </a:p>
          <a:p>
            <a:pPr defTabSz="990752" eaLnBrk="0" fontAlgn="base" hangingPunct="0">
              <a:spcBef>
                <a:spcPct val="30000"/>
              </a:spcBef>
              <a:spcAft>
                <a:spcPct val="0"/>
              </a:spcAft>
              <a:defRPr/>
            </a:pPr>
            <a:endParaRPr lang="zh-CN" altLang="en-US" sz="1300" b="1" dirty="0"/>
          </a:p>
        </p:txBody>
      </p:sp>
      <p:sp>
        <p:nvSpPr>
          <p:cNvPr id="4" name="灯片编号占位符 3"/>
          <p:cNvSpPr>
            <a:spLocks noGrp="1"/>
          </p:cNvSpPr>
          <p:nvPr>
            <p:ph type="sldNum" sz="quarter" idx="10"/>
          </p:nvPr>
        </p:nvSpPr>
        <p:spPr/>
        <p:txBody>
          <a:bodyPr/>
          <a:lstStyle/>
          <a:p>
            <a:pPr defTabSz="990752">
              <a:defRPr/>
            </a:pPr>
            <a:fld id="{82869989-EB00-4EE7-BCB5-25BDC5BB29F8}" type="slidenum">
              <a:rPr lang="en-US" altLang="zh-CN">
                <a:solidFill>
                  <a:srgbClr val="2D2E2D"/>
                </a:solidFill>
              </a:rPr>
              <a:pPr defTabSz="990752">
                <a:defRPr/>
              </a:pPr>
              <a:t>41</a:t>
            </a:fld>
            <a:endParaRPr lang="zh-CN" altLang="en-US" dirty="0">
              <a:solidFill>
                <a:srgbClr val="2D2E2D"/>
              </a:solidFill>
            </a:endParaRPr>
          </a:p>
        </p:txBody>
      </p:sp>
    </p:spTree>
    <p:extLst>
      <p:ext uri="{BB962C8B-B14F-4D97-AF65-F5344CB8AC3E}">
        <p14:creationId xmlns:p14="http://schemas.microsoft.com/office/powerpoint/2010/main" val="41936068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zh-CN" altLang="en-US" dirty="0"/>
              <a:t>磁盘存储器是计算机系统中的最重要的存储设备，在其中存放了大量的文件。现代计算机系统中，都配置了磁盘存储器，并以它为主来存放文件。</a:t>
            </a:r>
          </a:p>
          <a:p>
            <a:endParaRPr lang="en-US" altLang="zh-CN" dirty="0"/>
          </a:p>
          <a:p>
            <a:r>
              <a:rPr lang="zh-CN" altLang="en-US" dirty="0"/>
              <a:t>对文件的读、写操作都将涉及到对磁盘的访问。磁盘</a:t>
            </a:r>
            <a:r>
              <a:rPr lang="en-US" altLang="zh-CN" dirty="0"/>
              <a:t>IO</a:t>
            </a:r>
            <a:r>
              <a:rPr lang="zh-CN" altLang="en-US" dirty="0"/>
              <a:t>速度的高低和磁盘系统的可靠性，将直接影响到系统的性能。</a:t>
            </a:r>
            <a:endParaRPr lang="en-US" altLang="zh-CN" dirty="0"/>
          </a:p>
          <a:p>
            <a:r>
              <a:rPr lang="zh-CN" altLang="en-US" dirty="0"/>
              <a:t>设法改善磁盘系统的性能，已成为现代操作系统的重要任务之一 。</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43</a:t>
            </a:fld>
            <a:endParaRPr lang="zh-CN" altLang="en-US" dirty="0"/>
          </a:p>
        </p:txBody>
      </p:sp>
    </p:spTree>
    <p:extLst>
      <p:ext uri="{BB962C8B-B14F-4D97-AF65-F5344CB8AC3E}">
        <p14:creationId xmlns:p14="http://schemas.microsoft.com/office/powerpoint/2010/main" val="60881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eaLnBrk="1" hangingPunct="1"/>
            <a:r>
              <a:rPr lang="en-US" altLang="zh-CN" dirty="0"/>
              <a:t>I / O</a:t>
            </a:r>
            <a:r>
              <a:rPr lang="zh-CN" altLang="en-US" dirty="0"/>
              <a:t>软件与操作系统的许多部分都有密切关系，包括硬件设备，文件系统、虚拟存储器系统，甚至有时与用户直接交互。</a:t>
            </a:r>
            <a:endParaRPr lang="en-US" altLang="zh-CN" dirty="0"/>
          </a:p>
          <a:p>
            <a:pPr eaLnBrk="1" hangingPunct="1"/>
            <a:r>
              <a:rPr lang="zh-CN" altLang="en-US" dirty="0"/>
              <a:t>为了使得复杂的 </a:t>
            </a:r>
            <a:r>
              <a:rPr lang="en-US" altLang="zh-CN" dirty="0"/>
              <a:t>I/O </a:t>
            </a:r>
            <a:r>
              <a:rPr lang="zh-CN" altLang="en-US" dirty="0"/>
              <a:t>软件具有清晰的结构、更好的可移植性和易适应性，</a:t>
            </a:r>
            <a:r>
              <a:rPr lang="en-US" altLang="zh-CN" dirty="0"/>
              <a:t>I/O</a:t>
            </a:r>
            <a:r>
              <a:rPr lang="zh-CN" altLang="en-US" dirty="0"/>
              <a:t>系统目前普遍采用层次式的结构。</a:t>
            </a:r>
            <a:endParaRPr lang="en-US" altLang="zh-CN" dirty="0"/>
          </a:p>
          <a:p>
            <a:pPr eaLnBrk="1" hangingPunct="1"/>
            <a:r>
              <a:rPr lang="zh-CN" altLang="en-US" dirty="0"/>
              <a:t>这是将系统中的设备管理模块分为若干个层次，每一层都是利用其下层提供的服务，完成输入输出功能中的某些子功能，并屏蔽这些功能实现的细节，向高层提供服务。</a:t>
            </a:r>
            <a:endParaRPr lang="en-US" altLang="zh-CN" dirty="0"/>
          </a:p>
          <a:p>
            <a:pPr eaLnBrk="1" hangingPunct="1"/>
            <a:endParaRPr lang="en-US" altLang="zh-CN" dirty="0"/>
          </a:p>
          <a:p>
            <a:pPr eaLnBrk="1" hangingPunct="1"/>
            <a:r>
              <a:rPr lang="zh-CN" altLang="en-US" dirty="0"/>
              <a:t>通常把 </a:t>
            </a:r>
            <a:r>
              <a:rPr lang="en-US" altLang="zh-CN" b="1" dirty="0"/>
              <a:t>I/O </a:t>
            </a:r>
            <a:r>
              <a:rPr lang="zh-CN" altLang="en-US" b="1" dirty="0"/>
              <a:t>软件组织成四个层次</a:t>
            </a:r>
            <a:r>
              <a:rPr lang="zh-CN" altLang="en-US" dirty="0"/>
              <a:t>，</a:t>
            </a:r>
            <a:endParaRPr lang="en-US" altLang="zh-CN" dirty="0"/>
          </a:p>
          <a:p>
            <a:pPr eaLnBrk="1" hangingPunct="1"/>
            <a:r>
              <a:rPr lang="en-US" altLang="zh-CN" dirty="0"/>
              <a:t>( 1 </a:t>
            </a:r>
            <a:r>
              <a:rPr lang="zh-CN" altLang="en-US" dirty="0"/>
              <a:t>）用户层 </a:t>
            </a:r>
            <a:r>
              <a:rPr lang="en-US" altLang="zh-CN" dirty="0"/>
              <a:t>I/O </a:t>
            </a:r>
            <a:r>
              <a:rPr lang="zh-CN" altLang="en-US" dirty="0"/>
              <a:t>软件，实现与用户交互的接口，用户可直接调用该层所提供的、与 </a:t>
            </a:r>
            <a:r>
              <a:rPr lang="en-US" altLang="zh-CN" dirty="0"/>
              <a:t>I/O </a:t>
            </a:r>
            <a:r>
              <a:rPr lang="zh-CN" altLang="en-US" dirty="0"/>
              <a:t>操作有关的库函数对设备进行操作。 </a:t>
            </a:r>
            <a:endParaRPr lang="en-US" altLang="zh-CN" dirty="0"/>
          </a:p>
          <a:p>
            <a:pPr eaLnBrk="1" hangingPunct="1"/>
            <a:r>
              <a:rPr lang="en-US" altLang="zh-CN" dirty="0"/>
              <a:t>( 2 </a:t>
            </a:r>
            <a:r>
              <a:rPr lang="zh-CN" altLang="en-US" dirty="0"/>
              <a:t>）设备独立性软件，用于实现用户程序与设备驱动器的统一接口、设备命名、设备的保护以及设备的分配与释放等，同时为设备管理和数据传送提供必要的存储空间。</a:t>
            </a:r>
            <a:endParaRPr lang="en-US" altLang="zh-CN" dirty="0"/>
          </a:p>
          <a:p>
            <a:pPr eaLnBrk="1" hangingPunct="1"/>
            <a:r>
              <a:rPr lang="en-US" altLang="zh-CN" dirty="0"/>
              <a:t>( 3 </a:t>
            </a:r>
            <a:r>
              <a:rPr lang="zh-CN" altLang="en-US" dirty="0"/>
              <a:t>）设备驱动程序，与硬件直接相关，用于具体实现系统对设备发出的操作指令，驱动 </a:t>
            </a:r>
            <a:r>
              <a:rPr lang="en-US" altLang="zh-CN" dirty="0"/>
              <a:t>I/O</a:t>
            </a:r>
            <a:r>
              <a:rPr lang="zh-CN" altLang="en-US" dirty="0"/>
              <a:t>设备工作的驱动程序。 </a:t>
            </a:r>
            <a:endParaRPr lang="en-US" altLang="zh-CN" dirty="0"/>
          </a:p>
          <a:p>
            <a:pPr eaLnBrk="1" hangingPunct="1"/>
            <a:r>
              <a:rPr lang="en-US" altLang="zh-CN" dirty="0"/>
              <a:t>( 4 </a:t>
            </a:r>
            <a:r>
              <a:rPr lang="zh-CN" altLang="en-US" dirty="0"/>
              <a:t>）中断处理程序，用于保存被中断进程的 </a:t>
            </a:r>
            <a:r>
              <a:rPr lang="en-US" altLang="zh-CN" dirty="0"/>
              <a:t>CPU </a:t>
            </a:r>
            <a:r>
              <a:rPr lang="zh-CN" altLang="en-US" dirty="0"/>
              <a:t>环境，转入相应的中断处理程序进行处理，处理完毕再恢复被中断进程的现场后，返回到被中断的进程。</a:t>
            </a:r>
            <a:endParaRPr lang="en-US" altLang="zh-CN"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a:t>
            </a:fld>
            <a:endParaRPr lang="zh-CN" altLang="en-US" dirty="0"/>
          </a:p>
        </p:txBody>
      </p:sp>
    </p:spTree>
    <p:extLst>
      <p:ext uri="{BB962C8B-B14F-4D97-AF65-F5344CB8AC3E}">
        <p14:creationId xmlns:p14="http://schemas.microsoft.com/office/powerpoint/2010/main" val="32296904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zh-CN" altLang="en-US" dirty="0"/>
              <a:t>可以通过多种途经来改善磁盘系统的性能。</a:t>
            </a:r>
            <a:endParaRPr lang="en-US" altLang="zh-CN" dirty="0"/>
          </a:p>
          <a:p>
            <a:pPr marL="185766" indent="-185766">
              <a:buFont typeface="Wingdings" panose="05000000000000000000" pitchFamily="2" charset="2"/>
              <a:buChar char="n"/>
            </a:pPr>
            <a:r>
              <a:rPr lang="zh-CN" altLang="en-US" dirty="0"/>
              <a:t>首先，选择性能好的磁盘，这个是显然的；</a:t>
            </a:r>
            <a:endParaRPr lang="en-US" altLang="zh-CN" dirty="0"/>
          </a:p>
          <a:p>
            <a:pPr marL="185766" indent="-185766">
              <a:buFont typeface="Wingdings" panose="05000000000000000000" pitchFamily="2" charset="2"/>
              <a:buChar char="n"/>
            </a:pPr>
            <a:r>
              <a:rPr lang="zh-CN" altLang="en-US" dirty="0"/>
              <a:t>第二，可通过选择好的磁盘调度算法，以减少磁盘的寻道时间；</a:t>
            </a:r>
            <a:endParaRPr lang="en-US" altLang="zh-CN" dirty="0"/>
          </a:p>
          <a:p>
            <a:pPr marL="185766" indent="-185766">
              <a:buFont typeface="Wingdings" panose="05000000000000000000" pitchFamily="2" charset="2"/>
              <a:buChar char="n"/>
            </a:pPr>
            <a:r>
              <a:rPr lang="zh-CN" altLang="en-US" dirty="0"/>
              <a:t>第三，通过增加磁盘高速缓存，提高磁盘</a:t>
            </a:r>
            <a:r>
              <a:rPr lang="en-US" altLang="zh-CN" dirty="0"/>
              <a:t>IO</a:t>
            </a:r>
            <a:r>
              <a:rPr lang="zh-CN" altLang="en-US" dirty="0"/>
              <a:t>速度；</a:t>
            </a:r>
            <a:endParaRPr lang="en-US" altLang="zh-CN" dirty="0"/>
          </a:p>
          <a:p>
            <a:pPr marL="185766" indent="-185766">
              <a:buFont typeface="Wingdings" panose="05000000000000000000" pitchFamily="2" charset="2"/>
              <a:buChar char="n"/>
            </a:pPr>
            <a:r>
              <a:rPr lang="zh-CN" altLang="en-US" dirty="0"/>
              <a:t>第四，采取冗余技术</a:t>
            </a:r>
            <a:r>
              <a:rPr lang="en-US" altLang="zh-CN" dirty="0"/>
              <a:t>,</a:t>
            </a:r>
            <a:r>
              <a:rPr lang="zh-CN" altLang="en-US" dirty="0"/>
              <a:t>提高磁盘系统的可靠性</a:t>
            </a:r>
            <a:r>
              <a:rPr lang="en-US" altLang="zh-CN" dirty="0"/>
              <a:t>,</a:t>
            </a:r>
            <a:r>
              <a:rPr lang="zh-CN" altLang="en-US" dirty="0"/>
              <a:t>建立高度可靠的文件系统。</a:t>
            </a:r>
            <a:endParaRPr lang="en-US" altLang="zh-CN" dirty="0"/>
          </a:p>
          <a:p>
            <a:endParaRPr lang="en-US" altLang="zh-CN" dirty="0"/>
          </a:p>
          <a:p>
            <a:r>
              <a:rPr lang="zh-CN" altLang="en-US" dirty="0"/>
              <a:t>在本节，我们只讲解第二种方法，机械硬盘，磁盘调度算法。</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44</a:t>
            </a:fld>
            <a:endParaRPr lang="zh-CN" altLang="en-US" dirty="0"/>
          </a:p>
        </p:txBody>
      </p:sp>
    </p:spTree>
    <p:extLst>
      <p:ext uri="{BB962C8B-B14F-4D97-AF65-F5344CB8AC3E}">
        <p14:creationId xmlns:p14="http://schemas.microsoft.com/office/powerpoint/2010/main" val="22499166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eaLnBrk="1" hangingPunct="1"/>
            <a:r>
              <a:rPr lang="zh-CN" altLang="en-US" sz="1300" dirty="0"/>
              <a:t>硬盘有机械硬盘</a:t>
            </a:r>
            <a:r>
              <a:rPr lang="en-US" altLang="zh-CN" sz="1300" dirty="0"/>
              <a:t>(HDD)</a:t>
            </a:r>
            <a:r>
              <a:rPr lang="zh-CN" altLang="en-US" sz="1300" dirty="0"/>
              <a:t>和固态硬盘</a:t>
            </a:r>
            <a:r>
              <a:rPr lang="en-US" altLang="zh-CN" sz="1300" dirty="0"/>
              <a:t>(SSD)</a:t>
            </a:r>
            <a:r>
              <a:rPr lang="zh-CN" altLang="en-US" sz="1300" dirty="0"/>
              <a:t>之分。这里我们只讲解机械硬盘。</a:t>
            </a:r>
            <a:endParaRPr lang="en-US" altLang="zh-CN" sz="1300" dirty="0"/>
          </a:p>
          <a:p>
            <a:pPr eaLnBrk="1" hangingPunct="1"/>
            <a:r>
              <a:rPr lang="zh-CN" altLang="en-US" sz="1300" dirty="0"/>
              <a:t>机械硬盘即是传统普通硬盘，主要由：盘片，磁头，盘片转轴及控制电机，磁头控制器，数据转换器，接口，缓存等几个部分组成。</a:t>
            </a:r>
            <a:endParaRPr lang="en-US" altLang="zh-CN" sz="1300" dirty="0"/>
          </a:p>
          <a:p>
            <a:pPr eaLnBrk="1" hangingPunct="1"/>
            <a:endParaRPr lang="zh-CN" altLang="en-US" sz="1300" dirty="0"/>
          </a:p>
          <a:p>
            <a:pPr eaLnBrk="1" hangingPunct="1"/>
            <a:r>
              <a:rPr lang="zh-CN" altLang="en-US" sz="1300" dirty="0"/>
              <a:t>磁盘设备可包括一或多个物理盘片，每个磁盘片分一个或两个</a:t>
            </a:r>
            <a:r>
              <a:rPr lang="zh-CN" altLang="en-US" sz="1300" b="1" dirty="0"/>
              <a:t>存储面</a:t>
            </a:r>
            <a:r>
              <a:rPr lang="en-US" altLang="zh-CN" sz="1300" b="1" dirty="0"/>
              <a:t>(surface)</a:t>
            </a:r>
            <a:r>
              <a:rPr lang="zh-CN" altLang="en-US" sz="1300" dirty="0"/>
              <a:t>，每个磁盘面被组织成若干个同心环，这种环称为</a:t>
            </a:r>
            <a:r>
              <a:rPr lang="zh-CN" altLang="en-US" sz="1300" b="1" dirty="0"/>
              <a:t>磁道</a:t>
            </a:r>
            <a:r>
              <a:rPr lang="en-US" altLang="zh-CN" sz="1300" b="1" dirty="0"/>
              <a:t>(track)</a:t>
            </a:r>
            <a:r>
              <a:rPr lang="zh-CN" altLang="en-US" sz="1300" dirty="0"/>
              <a:t>，各磁道之间留有必要的间隙。</a:t>
            </a:r>
            <a:endParaRPr lang="en-US" altLang="zh-CN" sz="1300" dirty="0"/>
          </a:p>
          <a:p>
            <a:pPr eaLnBrk="1" hangingPunct="1"/>
            <a:r>
              <a:rPr lang="zh-CN" altLang="en-US" sz="1300" dirty="0"/>
              <a:t>每条磁道又被逻辑上划分成若干个</a:t>
            </a:r>
            <a:r>
              <a:rPr lang="zh-CN" altLang="en-US" sz="1300" b="1" dirty="0"/>
              <a:t>扇区</a:t>
            </a:r>
            <a:r>
              <a:rPr lang="en-US" altLang="zh-CN" sz="1300" b="1" dirty="0"/>
              <a:t>(sectors)</a:t>
            </a:r>
            <a:r>
              <a:rPr lang="zh-CN" altLang="en-US" sz="1300" dirty="0"/>
              <a:t>，软盘大约为</a:t>
            </a:r>
            <a:r>
              <a:rPr lang="en-US" altLang="zh-CN" sz="1300" dirty="0"/>
              <a:t>8</a:t>
            </a:r>
            <a:r>
              <a:rPr lang="zh-CN" altLang="en-US" sz="1300" dirty="0"/>
              <a:t>～</a:t>
            </a:r>
            <a:r>
              <a:rPr lang="en-US" altLang="zh-CN" sz="1300" dirty="0"/>
              <a:t>32 </a:t>
            </a:r>
            <a:r>
              <a:rPr lang="zh-CN" altLang="en-US" sz="1300" dirty="0"/>
              <a:t>个扇区，硬盘则可多达数百个。一个扇区称为一个盘块</a:t>
            </a:r>
            <a:r>
              <a:rPr lang="en-US" altLang="zh-CN" sz="1300" dirty="0"/>
              <a:t>(</a:t>
            </a:r>
            <a:r>
              <a:rPr lang="zh-CN" altLang="en-US" sz="1300" dirty="0"/>
              <a:t>或数据块</a:t>
            </a:r>
            <a:r>
              <a:rPr lang="en-US" altLang="zh-CN" sz="1300" dirty="0"/>
              <a:t>)</a:t>
            </a:r>
            <a:r>
              <a:rPr lang="zh-CN" altLang="en-US" sz="1300" dirty="0"/>
              <a:t>，常常叫做磁盘扇区。各扇区之间保留一定的间隙。</a:t>
            </a:r>
            <a:endParaRPr lang="en-US" altLang="zh-CN" sz="1300" dirty="0"/>
          </a:p>
          <a:p>
            <a:pPr eaLnBrk="1" hangingPunct="1"/>
            <a:r>
              <a:rPr lang="zh-CN" altLang="en-US" sz="1300" dirty="0"/>
              <a:t>磁道从外缘，以“</a:t>
            </a:r>
            <a:r>
              <a:rPr lang="en-US" altLang="zh-CN" sz="1300" dirty="0"/>
              <a:t>0”</a:t>
            </a:r>
            <a:r>
              <a:rPr lang="zh-CN" altLang="en-US" sz="1300" dirty="0"/>
              <a:t>开始编号，往里面递增。具有相同编号的磁道形成一个圆柱，称之为磁盘的柱面。</a:t>
            </a:r>
            <a:endParaRPr lang="en-US" altLang="zh-CN" sz="1300"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45</a:t>
            </a:fld>
            <a:endParaRPr lang="zh-CN" altLang="en-US" dirty="0"/>
          </a:p>
        </p:txBody>
      </p:sp>
    </p:spTree>
    <p:extLst>
      <p:ext uri="{BB962C8B-B14F-4D97-AF65-F5344CB8AC3E}">
        <p14:creationId xmlns:p14="http://schemas.microsoft.com/office/powerpoint/2010/main" val="111452187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eaLnBrk="1" hangingPunct="1"/>
            <a:r>
              <a:rPr lang="zh-CN" altLang="en-US" i="0" dirty="0"/>
              <a:t>磁盘访问时间分成三部分，</a:t>
            </a:r>
            <a:r>
              <a:rPr lang="en-US" altLang="zh-CN" i="0" dirty="0"/>
              <a:t>Ta = </a:t>
            </a:r>
            <a:r>
              <a:rPr lang="zh-CN" altLang="en-US" i="0" dirty="0"/>
              <a:t>寻道时间 </a:t>
            </a:r>
            <a:r>
              <a:rPr lang="en-US" altLang="zh-CN" i="0" dirty="0"/>
              <a:t>+ </a:t>
            </a:r>
            <a:r>
              <a:rPr lang="zh-CN" altLang="en-US" i="0" dirty="0"/>
              <a:t>旋转时间 </a:t>
            </a:r>
            <a:r>
              <a:rPr lang="en-US" altLang="zh-CN" i="0" dirty="0"/>
              <a:t>+ </a:t>
            </a:r>
            <a:r>
              <a:rPr lang="zh-CN" altLang="en-US" i="0" dirty="0"/>
              <a:t>传输时间</a:t>
            </a:r>
            <a:endParaRPr lang="en-US" altLang="zh-CN" i="0" dirty="0"/>
          </a:p>
          <a:p>
            <a:pPr eaLnBrk="1" hangingPunct="1"/>
            <a:endParaRPr lang="en-US" altLang="zh-CN" i="0" dirty="0"/>
          </a:p>
          <a:p>
            <a:pPr eaLnBrk="1" hangingPunct="1"/>
            <a:r>
              <a:rPr lang="en-US" altLang="zh-CN" i="0" dirty="0"/>
              <a:t>1) </a:t>
            </a:r>
            <a:r>
              <a:rPr lang="zh-CN" altLang="en-US" i="0" dirty="0"/>
              <a:t>寻道时间</a:t>
            </a:r>
            <a:r>
              <a:rPr lang="en-US" altLang="zh-CN" i="0" dirty="0" err="1"/>
              <a:t>Ts</a:t>
            </a:r>
            <a:endParaRPr lang="en-US" altLang="zh-CN" i="0" dirty="0"/>
          </a:p>
          <a:p>
            <a:pPr eaLnBrk="1" hangingPunct="1"/>
            <a:r>
              <a:rPr lang="en-US" altLang="zh-CN" i="0" dirty="0"/>
              <a:t>        </a:t>
            </a:r>
            <a:r>
              <a:rPr lang="zh-CN" altLang="en-US" i="0" dirty="0"/>
              <a:t>这是指把磁臂</a:t>
            </a:r>
            <a:r>
              <a:rPr lang="en-US" altLang="zh-CN" i="0" dirty="0"/>
              <a:t>(</a:t>
            </a:r>
            <a:r>
              <a:rPr lang="zh-CN" altLang="en-US" i="0" dirty="0"/>
              <a:t>磁头</a:t>
            </a:r>
            <a:r>
              <a:rPr lang="en-US" altLang="zh-CN" i="0" dirty="0"/>
              <a:t>)</a:t>
            </a:r>
            <a:r>
              <a:rPr lang="zh-CN" altLang="en-US" i="0" dirty="0"/>
              <a:t>移动到指定磁道上所经历的时间。该时间是启动磁臂的时间 </a:t>
            </a:r>
            <a:r>
              <a:rPr lang="en-US" altLang="zh-CN" b="1" i="0" dirty="0"/>
              <a:t>s </a:t>
            </a:r>
            <a:r>
              <a:rPr lang="zh-CN" altLang="en-US" i="0" dirty="0"/>
              <a:t>与磁头移动</a:t>
            </a:r>
            <a:r>
              <a:rPr lang="en-US" altLang="zh-CN" i="0" dirty="0"/>
              <a:t>n</a:t>
            </a:r>
            <a:r>
              <a:rPr lang="zh-CN" altLang="en-US" i="0" dirty="0"/>
              <a:t>条磁道所花费的时间之和， 即：</a:t>
            </a:r>
            <a:endParaRPr lang="en-US" altLang="zh-CN" i="0" dirty="0"/>
          </a:p>
          <a:p>
            <a:pPr eaLnBrk="1" hangingPunct="1"/>
            <a:r>
              <a:rPr lang="en-US" altLang="zh-CN" i="0" dirty="0" err="1"/>
              <a:t>Ts</a:t>
            </a:r>
            <a:r>
              <a:rPr lang="en-US" altLang="zh-CN" i="0" dirty="0"/>
              <a:t>=</a:t>
            </a:r>
            <a:r>
              <a:rPr lang="en-US" altLang="zh-CN" i="0" dirty="0" err="1"/>
              <a:t>m×n+s</a:t>
            </a:r>
            <a:endParaRPr lang="en-US" altLang="zh-CN" i="0" dirty="0"/>
          </a:p>
          <a:p>
            <a:pPr eaLnBrk="1" hangingPunct="1"/>
            <a:r>
              <a:rPr lang="zh-CN" altLang="en-US" i="0" dirty="0"/>
              <a:t>其中，</a:t>
            </a:r>
            <a:r>
              <a:rPr lang="en-US" altLang="zh-CN" i="0" dirty="0"/>
              <a:t>m</a:t>
            </a:r>
            <a:r>
              <a:rPr lang="zh-CN" altLang="en-US" i="0" dirty="0"/>
              <a:t>是一常数，与磁盘驱动器的速度有关。对一般磁盘， </a:t>
            </a:r>
            <a:r>
              <a:rPr lang="en-US" altLang="zh-CN" i="0" dirty="0"/>
              <a:t>m=0.2</a:t>
            </a:r>
            <a:r>
              <a:rPr lang="zh-CN" altLang="en-US" i="0" dirty="0"/>
              <a:t>；对高速磁盘，</a:t>
            </a:r>
            <a:r>
              <a:rPr lang="en-US" altLang="zh-CN" i="0" dirty="0"/>
              <a:t>m≤0.1,</a:t>
            </a:r>
          </a:p>
          <a:p>
            <a:pPr eaLnBrk="1" hangingPunct="1"/>
            <a:r>
              <a:rPr lang="zh-CN" altLang="en-US" i="0" dirty="0"/>
              <a:t>磁臂的启动时间约为</a:t>
            </a:r>
            <a:r>
              <a:rPr lang="en-US" altLang="zh-CN" i="0" dirty="0"/>
              <a:t>2 </a:t>
            </a:r>
            <a:r>
              <a:rPr lang="en-US" altLang="zh-CN" i="0" dirty="0" err="1"/>
              <a:t>ms</a:t>
            </a:r>
            <a:r>
              <a:rPr lang="zh-CN" altLang="en-US" i="0" dirty="0"/>
              <a:t>。</a:t>
            </a:r>
            <a:endParaRPr lang="en-US" altLang="zh-CN" i="0" dirty="0"/>
          </a:p>
          <a:p>
            <a:pPr eaLnBrk="1" hangingPunct="1"/>
            <a:r>
              <a:rPr lang="zh-CN" altLang="en-US" i="0" dirty="0"/>
              <a:t>这样，对一般的温盘， 其寻道时间将随寻道距离的增加而增大， 大体上是</a:t>
            </a:r>
            <a:r>
              <a:rPr lang="en-US" altLang="zh-CN" i="0" dirty="0"/>
              <a:t>5~30 </a:t>
            </a:r>
            <a:r>
              <a:rPr lang="en-US" altLang="zh-CN" i="0" dirty="0" err="1"/>
              <a:t>ms</a:t>
            </a:r>
            <a:r>
              <a:rPr lang="zh-CN" altLang="en-US" i="0" dirty="0"/>
              <a:t>。 </a:t>
            </a:r>
          </a:p>
          <a:p>
            <a:pPr eaLnBrk="1" hangingPunct="1"/>
            <a:endParaRPr lang="en-US" altLang="zh-CN" i="0"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46</a:t>
            </a:fld>
            <a:endParaRPr lang="zh-CN" altLang="en-US" dirty="0"/>
          </a:p>
        </p:txBody>
      </p:sp>
    </p:spTree>
    <p:extLst>
      <p:ext uri="{BB962C8B-B14F-4D97-AF65-F5344CB8AC3E}">
        <p14:creationId xmlns:p14="http://schemas.microsoft.com/office/powerpoint/2010/main" val="378586022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平均旋转延迟时间（</a:t>
            </a:r>
            <a:r>
              <a:rPr lang="en-US" altLang="zh-CN" sz="1200" b="0" i="0" kern="1200" dirty="0" err="1">
                <a:solidFill>
                  <a:schemeClr val="tx1"/>
                </a:solidFill>
                <a:effectLst/>
                <a:latin typeface="微软雅黑" panose="020B0503020204020204" pitchFamily="34" charset="-122"/>
                <a:ea typeface="微软雅黑" panose="020B0503020204020204" pitchFamily="34" charset="-122"/>
                <a:cs typeface="+mn-cs"/>
              </a:rPr>
              <a:t>Tτ</a:t>
            </a:r>
            <a:r>
              <a:rPr lang="zh-CN" altLang="en-US" sz="1200" b="0" i="0" kern="1200" dirty="0">
                <a:solidFill>
                  <a:schemeClr val="tx1"/>
                </a:solidFill>
                <a:effectLst/>
                <a:latin typeface="微软雅黑" panose="020B0503020204020204" pitchFamily="34" charset="-122"/>
                <a:ea typeface="微软雅黑" panose="020B0503020204020204" pitchFamily="34" charset="-122"/>
                <a:cs typeface="+mn-cs"/>
              </a:rPr>
              <a:t>）是指磁头等待所需数据扇区旋转到磁头下方的平均时间。这个时间通常取为硬盘旋转半圈的时间</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47</a:t>
            </a:fld>
            <a:endParaRPr lang="zh-CN" altLang="en-US" dirty="0"/>
          </a:p>
        </p:txBody>
      </p:sp>
    </p:spTree>
    <p:extLst>
      <p:ext uri="{BB962C8B-B14F-4D97-AF65-F5344CB8AC3E}">
        <p14:creationId xmlns:p14="http://schemas.microsoft.com/office/powerpoint/2010/main" val="9923511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en-US" altLang="zh-CN" dirty="0"/>
              <a:t>3) </a:t>
            </a:r>
            <a:r>
              <a:rPr lang="zh-CN" altLang="en-US" dirty="0"/>
              <a:t>传输时间</a:t>
            </a:r>
            <a:r>
              <a:rPr lang="en-US" altLang="zh-CN" dirty="0"/>
              <a:t>Tt</a:t>
            </a:r>
          </a:p>
          <a:p>
            <a:r>
              <a:rPr lang="en-US" altLang="zh-CN" dirty="0"/>
              <a:t>        </a:t>
            </a:r>
            <a:r>
              <a:rPr lang="zh-CN" altLang="en-US" dirty="0"/>
              <a:t>这是指把数据从磁盘读出或向磁盘写入数据所经历的时间。 </a:t>
            </a:r>
            <a:r>
              <a:rPr lang="en-US" altLang="zh-CN" dirty="0"/>
              <a:t>Tt</a:t>
            </a:r>
            <a:r>
              <a:rPr lang="zh-CN" altLang="en-US" dirty="0"/>
              <a:t>的大小与每次所读</a:t>
            </a:r>
            <a:r>
              <a:rPr lang="en-US" altLang="zh-CN" dirty="0"/>
              <a:t>/</a:t>
            </a:r>
            <a:r>
              <a:rPr lang="zh-CN" altLang="en-US" dirty="0"/>
              <a:t>写的字节数</a:t>
            </a:r>
            <a:r>
              <a:rPr lang="en-US" altLang="zh-CN" dirty="0"/>
              <a:t>b</a:t>
            </a:r>
            <a:r>
              <a:rPr lang="zh-CN" altLang="en-US" dirty="0"/>
              <a:t>和旋转速度有关： </a:t>
            </a:r>
          </a:p>
          <a:p>
            <a:r>
              <a:rPr lang="en-US" altLang="zh-CN" dirty="0"/>
              <a:t>Tt = b / </a:t>
            </a:r>
            <a:r>
              <a:rPr lang="en-US" altLang="zh-CN" dirty="0" err="1"/>
              <a:t>rN</a:t>
            </a:r>
            <a:endParaRPr lang="en-US" altLang="zh-CN" dirty="0"/>
          </a:p>
          <a:p>
            <a:r>
              <a:rPr lang="zh-CN" altLang="en-US" dirty="0"/>
              <a:t>其中，</a:t>
            </a:r>
            <a:r>
              <a:rPr lang="en-US" altLang="zh-CN" dirty="0"/>
              <a:t>r</a:t>
            </a:r>
            <a:r>
              <a:rPr lang="zh-CN" altLang="en-US" dirty="0"/>
              <a:t>为磁盘每秒钟的转数；</a:t>
            </a:r>
            <a:r>
              <a:rPr lang="en-US" altLang="zh-CN" dirty="0"/>
              <a:t>N</a:t>
            </a:r>
            <a:r>
              <a:rPr lang="zh-CN" altLang="en-US" dirty="0"/>
              <a:t>为一条磁道上的字节数， 当一次读</a:t>
            </a:r>
            <a:r>
              <a:rPr lang="en-US" altLang="zh-CN" dirty="0"/>
              <a:t>/</a:t>
            </a:r>
            <a:r>
              <a:rPr lang="zh-CN" altLang="en-US" dirty="0"/>
              <a:t>写的字节数相当于半条磁道上的字节数时，</a:t>
            </a:r>
            <a:r>
              <a:rPr lang="en-US" altLang="zh-CN" dirty="0"/>
              <a:t>Tt</a:t>
            </a:r>
            <a:r>
              <a:rPr lang="zh-CN" altLang="en-US" dirty="0"/>
              <a:t>与</a:t>
            </a:r>
            <a:r>
              <a:rPr lang="en-US" altLang="zh-CN" dirty="0" err="1"/>
              <a:t>Tτ</a:t>
            </a:r>
            <a:r>
              <a:rPr lang="zh-CN" altLang="en-US" dirty="0"/>
              <a:t>相同，</a:t>
            </a:r>
            <a:endParaRPr lang="en-US" altLang="zh-CN" dirty="0"/>
          </a:p>
          <a:p>
            <a:endParaRPr lang="en-US" altLang="zh-CN" dirty="0"/>
          </a:p>
          <a:p>
            <a:r>
              <a:rPr lang="zh-CN" altLang="en-US" dirty="0"/>
              <a:t> 这样， 访问时间</a:t>
            </a:r>
            <a:r>
              <a:rPr lang="en-US" altLang="zh-CN" dirty="0"/>
              <a:t>Ta</a:t>
            </a:r>
            <a:r>
              <a:rPr lang="zh-CN" altLang="en-US" dirty="0"/>
              <a:t>表示为： </a:t>
            </a:r>
            <a:r>
              <a:rPr lang="en-US" altLang="zh-CN" dirty="0"/>
              <a:t>Ta = </a:t>
            </a:r>
            <a:r>
              <a:rPr lang="en-US" altLang="zh-CN" dirty="0" err="1"/>
              <a:t>Ts</a:t>
            </a:r>
            <a:r>
              <a:rPr lang="en-US" altLang="zh-CN" dirty="0"/>
              <a:t> + 1/2r + b/</a:t>
            </a:r>
            <a:r>
              <a:rPr lang="en-US" altLang="zh-CN" dirty="0" err="1"/>
              <a:t>rN</a:t>
            </a:r>
            <a:endParaRPr lang="en-US" altLang="zh-CN" dirty="0"/>
          </a:p>
          <a:p>
            <a:endParaRPr lang="zh-CN" altLang="en-US" dirty="0"/>
          </a:p>
          <a:p>
            <a:r>
              <a:rPr lang="zh-CN" altLang="en-US" dirty="0"/>
              <a:t>在访问时间中</a:t>
            </a:r>
            <a:r>
              <a:rPr lang="en-US" altLang="zh-CN" dirty="0"/>
              <a:t>,</a:t>
            </a:r>
            <a:r>
              <a:rPr lang="zh-CN" altLang="en-US" dirty="0"/>
              <a:t>寻道时间和旋转延迟时间基本上都与所读</a:t>
            </a:r>
            <a:r>
              <a:rPr lang="en-US" altLang="zh-CN" dirty="0"/>
              <a:t>/</a:t>
            </a:r>
            <a:r>
              <a:rPr lang="zh-CN" altLang="en-US" dirty="0"/>
              <a:t>写数据的多少无关</a:t>
            </a:r>
            <a:r>
              <a:rPr lang="en-US" altLang="zh-CN" dirty="0"/>
              <a:t>,</a:t>
            </a:r>
            <a:r>
              <a:rPr lang="zh-CN" altLang="en-US" dirty="0"/>
              <a:t>而且它通常占据了访问时间中的大头。</a:t>
            </a:r>
            <a:endParaRPr lang="en-US" altLang="zh-CN" dirty="0"/>
          </a:p>
          <a:p>
            <a:r>
              <a:rPr lang="zh-CN" altLang="en-US" dirty="0"/>
              <a:t>例如，我们假定寻道时间和旋转延迟时间平均为</a:t>
            </a:r>
            <a:r>
              <a:rPr lang="en-US" altLang="zh-CN" dirty="0"/>
              <a:t>20ms</a:t>
            </a:r>
            <a:r>
              <a:rPr lang="zh-CN" altLang="en-US" dirty="0"/>
              <a:t>，而磁盘的传输速率为</a:t>
            </a:r>
            <a:r>
              <a:rPr lang="en-US" altLang="zh-CN" dirty="0"/>
              <a:t>10MB/s,</a:t>
            </a:r>
            <a:r>
              <a:rPr lang="zh-CN" altLang="en-US" dirty="0"/>
              <a:t>如果要传输</a:t>
            </a:r>
            <a:r>
              <a:rPr lang="en-US" altLang="zh-CN" dirty="0"/>
              <a:t>10KB</a:t>
            </a:r>
            <a:r>
              <a:rPr lang="zh-CN" altLang="en-US" dirty="0"/>
              <a:t>，此时总的访问时间为</a:t>
            </a:r>
            <a:r>
              <a:rPr lang="en-US" altLang="zh-CN" dirty="0"/>
              <a:t>21ms</a:t>
            </a:r>
            <a:r>
              <a:rPr lang="zh-CN" altLang="en-US" dirty="0"/>
              <a:t>，可见传输时间所占比例是非常小的。</a:t>
            </a:r>
            <a:endParaRPr lang="en-US" altLang="zh-CN" dirty="0"/>
          </a:p>
          <a:p>
            <a:r>
              <a:rPr lang="zh-CN" altLang="en-US" dirty="0"/>
              <a:t>当传输</a:t>
            </a:r>
            <a:r>
              <a:rPr lang="en-US" altLang="zh-CN" dirty="0"/>
              <a:t>100KB</a:t>
            </a:r>
            <a:r>
              <a:rPr lang="zh-CN" altLang="en-US" dirty="0"/>
              <a:t>数据时，其访问时间也只是</a:t>
            </a:r>
            <a:r>
              <a:rPr lang="en-US" altLang="zh-CN" dirty="0"/>
              <a:t>30ms</a:t>
            </a:r>
            <a:r>
              <a:rPr lang="zh-CN" altLang="en-US" dirty="0"/>
              <a:t>，即当传输的数据量增大</a:t>
            </a:r>
            <a:r>
              <a:rPr lang="en-US" altLang="zh-CN" dirty="0"/>
              <a:t>10</a:t>
            </a:r>
            <a:r>
              <a:rPr lang="zh-CN" altLang="en-US" dirty="0"/>
              <a:t>倍时，访问时间只增加约</a:t>
            </a:r>
            <a:r>
              <a:rPr lang="en-US" altLang="zh-CN" dirty="0"/>
              <a:t>50%</a:t>
            </a:r>
            <a:r>
              <a:rPr lang="zh-CN" altLang="en-US" dirty="0"/>
              <a:t>。</a:t>
            </a:r>
            <a:endParaRPr lang="en-US" altLang="zh-CN" dirty="0"/>
          </a:p>
          <a:p>
            <a:r>
              <a:rPr lang="zh-CN" altLang="en-US" dirty="0"/>
              <a:t>目前磁盘的传输速率已达</a:t>
            </a:r>
            <a:r>
              <a:rPr lang="en-US" altLang="zh-CN" dirty="0"/>
              <a:t>80MB/s</a:t>
            </a:r>
            <a:r>
              <a:rPr lang="zh-CN" altLang="en-US" dirty="0"/>
              <a:t>以上</a:t>
            </a:r>
            <a:r>
              <a:rPr lang="en-US" altLang="zh-CN" dirty="0"/>
              <a:t>,</a:t>
            </a:r>
            <a:r>
              <a:rPr lang="zh-CN" altLang="en-US" dirty="0"/>
              <a:t>数据传输时间所占的比例更低。 可见</a:t>
            </a:r>
            <a:r>
              <a:rPr lang="en-US" altLang="zh-CN" dirty="0"/>
              <a:t>,</a:t>
            </a:r>
            <a:r>
              <a:rPr lang="zh-CN" altLang="en-US" dirty="0"/>
              <a:t>适当地集中数据</a:t>
            </a:r>
            <a:r>
              <a:rPr lang="en-US" altLang="zh-CN" dirty="0"/>
              <a:t>(</a:t>
            </a:r>
            <a:r>
              <a:rPr lang="zh-CN" altLang="en-US" dirty="0"/>
              <a:t>不要太零散</a:t>
            </a:r>
            <a:r>
              <a:rPr lang="en-US" altLang="zh-CN" dirty="0"/>
              <a:t>)</a:t>
            </a:r>
            <a:r>
              <a:rPr lang="zh-CN" altLang="en-US" dirty="0"/>
              <a:t>传输，将有利于提高传输效率。</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48</a:t>
            </a:fld>
            <a:endParaRPr lang="zh-CN" altLang="en-US" dirty="0"/>
          </a:p>
        </p:txBody>
      </p:sp>
    </p:spTree>
    <p:extLst>
      <p:ext uri="{BB962C8B-B14F-4D97-AF65-F5344CB8AC3E}">
        <p14:creationId xmlns:p14="http://schemas.microsoft.com/office/powerpoint/2010/main" val="30685075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49</a:t>
            </a:fld>
            <a:endParaRPr lang="zh-CN" altLang="en-US" dirty="0"/>
          </a:p>
        </p:txBody>
      </p:sp>
    </p:spTree>
    <p:extLst>
      <p:ext uri="{BB962C8B-B14F-4D97-AF65-F5344CB8AC3E}">
        <p14:creationId xmlns:p14="http://schemas.microsoft.com/office/powerpoint/2010/main" val="327532131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eaLnBrk="1" hangingPunct="1"/>
            <a:r>
              <a:rPr lang="zh-CN" altLang="en-US" dirty="0"/>
              <a:t>先来先服务（</a:t>
            </a:r>
            <a:r>
              <a:rPr lang="en-US" altLang="zh-CN" dirty="0"/>
              <a:t>FCFS</a:t>
            </a:r>
            <a:r>
              <a:rPr lang="zh-CN" altLang="en-US" dirty="0"/>
              <a:t>）调度算法，磁盘</a:t>
            </a:r>
            <a:r>
              <a:rPr lang="en-US" altLang="zh-CN" dirty="0"/>
              <a:t>I/O</a:t>
            </a:r>
            <a:r>
              <a:rPr lang="zh-CN" altLang="en-US" dirty="0"/>
              <a:t>执行顺序为磁盘</a:t>
            </a:r>
            <a:r>
              <a:rPr lang="en-US" altLang="zh-CN" dirty="0"/>
              <a:t>I/O</a:t>
            </a:r>
            <a:r>
              <a:rPr lang="zh-CN" altLang="en-US" dirty="0"/>
              <a:t>请求的先后顺序。</a:t>
            </a:r>
            <a:endParaRPr lang="en-US" altLang="zh-CN" dirty="0"/>
          </a:p>
          <a:p>
            <a:pPr eaLnBrk="1" hangingPunct="1"/>
            <a:r>
              <a:rPr lang="en-US" altLang="zh-CN" dirty="0"/>
              <a:t>FCFS</a:t>
            </a:r>
            <a:r>
              <a:rPr lang="zh-CN" altLang="en-US" dirty="0"/>
              <a:t>算法的特点是公平、简单，没有对寻道进行优化，</a:t>
            </a:r>
            <a:endParaRPr lang="en-US" altLang="zh-CN" dirty="0"/>
          </a:p>
          <a:p>
            <a:pPr eaLnBrk="1" hangingPunct="1"/>
            <a:r>
              <a:rPr lang="zh-CN" altLang="en-US" dirty="0"/>
              <a:t>每个进程的请求都能依次地得到处理，不会出现某一进程的请求长期得不到满足的情况。</a:t>
            </a:r>
          </a:p>
          <a:p>
            <a:pPr eaLnBrk="1" hangingPunct="1"/>
            <a:r>
              <a:rPr lang="zh-CN" altLang="en-US" dirty="0"/>
              <a:t>在磁盘</a:t>
            </a:r>
            <a:r>
              <a:rPr lang="en-US" altLang="zh-CN" dirty="0"/>
              <a:t>I/O</a:t>
            </a:r>
            <a:r>
              <a:rPr lang="zh-CN" altLang="en-US" dirty="0"/>
              <a:t>负载较轻且每次读写多个连续扇区时，性能较好。</a:t>
            </a:r>
            <a:endParaRPr lang="en-US" altLang="zh-CN" dirty="0"/>
          </a:p>
          <a:p>
            <a:pPr eaLnBrk="1" hangingPunct="1"/>
            <a:endParaRPr lang="en-US" altLang="zh-CN" dirty="0"/>
          </a:p>
          <a:p>
            <a:pPr defTabSz="990752" fontAlgn="base">
              <a:spcBef>
                <a:spcPct val="30000"/>
              </a:spcBef>
              <a:spcAft>
                <a:spcPct val="0"/>
              </a:spcAft>
              <a:defRPr/>
            </a:pPr>
            <a:r>
              <a:rPr lang="zh-CN" altLang="en-US" sz="1300" dirty="0">
                <a:latin typeface="黑体" panose="02010609060101010101" pitchFamily="49" charset="-122"/>
              </a:rPr>
              <a:t>假设一个请求序列：</a:t>
            </a:r>
            <a:r>
              <a:rPr lang="zh-CN" altLang="zh-CN" sz="1300" dirty="0">
                <a:latin typeface="黑体" panose="02010609060101010101" pitchFamily="49" charset="-122"/>
              </a:rPr>
              <a:t>		</a:t>
            </a:r>
            <a:br>
              <a:rPr lang="zh-CN" altLang="zh-CN" sz="1300" dirty="0">
                <a:latin typeface="黑体" panose="02010609060101010101" pitchFamily="49" charset="-122"/>
              </a:rPr>
            </a:br>
            <a:r>
              <a:rPr lang="en-US" altLang="zh-CN" sz="1300" dirty="0">
                <a:latin typeface="黑体" panose="02010609060101010101" pitchFamily="49" charset="-122"/>
              </a:rPr>
              <a:t>55</a:t>
            </a:r>
            <a:r>
              <a:rPr lang="zh-CN" altLang="zh-CN" sz="1300" dirty="0">
                <a:latin typeface="黑体" panose="02010609060101010101" pitchFamily="49" charset="-122"/>
              </a:rPr>
              <a:t>,</a:t>
            </a:r>
            <a:r>
              <a:rPr lang="en-US" altLang="zh-CN" sz="1300" dirty="0">
                <a:latin typeface="黑体" panose="02010609060101010101" pitchFamily="49" charset="-122"/>
              </a:rPr>
              <a:t>5</a:t>
            </a:r>
            <a:r>
              <a:rPr lang="zh-CN" altLang="zh-CN" sz="1300" dirty="0">
                <a:latin typeface="黑体" panose="02010609060101010101" pitchFamily="49" charset="-122"/>
              </a:rPr>
              <a:t>8,</a:t>
            </a:r>
            <a:r>
              <a:rPr lang="en-US" altLang="zh-CN" sz="1300" dirty="0">
                <a:latin typeface="黑体" panose="02010609060101010101" pitchFamily="49" charset="-122"/>
              </a:rPr>
              <a:t>39</a:t>
            </a:r>
            <a:r>
              <a:rPr lang="zh-CN" altLang="zh-CN" sz="1300" dirty="0">
                <a:latin typeface="黑体" panose="02010609060101010101" pitchFamily="49" charset="-122"/>
              </a:rPr>
              <a:t>,</a:t>
            </a:r>
            <a:r>
              <a:rPr lang="en-US" altLang="zh-CN" sz="1300" dirty="0">
                <a:latin typeface="黑体" panose="02010609060101010101" pitchFamily="49" charset="-122"/>
              </a:rPr>
              <a:t>18</a:t>
            </a:r>
            <a:r>
              <a:rPr lang="zh-CN" altLang="zh-CN" sz="1300" dirty="0">
                <a:latin typeface="黑体" panose="02010609060101010101" pitchFamily="49" charset="-122"/>
              </a:rPr>
              <a:t>,</a:t>
            </a:r>
            <a:r>
              <a:rPr lang="en-US" altLang="zh-CN" sz="1300" dirty="0">
                <a:latin typeface="黑体" panose="02010609060101010101" pitchFamily="49" charset="-122"/>
              </a:rPr>
              <a:t>90</a:t>
            </a:r>
            <a:r>
              <a:rPr lang="zh-CN" altLang="zh-CN" sz="1300" dirty="0">
                <a:latin typeface="黑体" panose="02010609060101010101" pitchFamily="49" charset="-122"/>
              </a:rPr>
              <a:t>,</a:t>
            </a:r>
            <a:r>
              <a:rPr lang="en-US" altLang="zh-CN" sz="1300" dirty="0">
                <a:latin typeface="黑体" panose="02010609060101010101" pitchFamily="49" charset="-122"/>
              </a:rPr>
              <a:t>160</a:t>
            </a:r>
            <a:r>
              <a:rPr lang="zh-CN" altLang="zh-CN" sz="1300" dirty="0">
                <a:latin typeface="黑体" panose="02010609060101010101" pitchFamily="49" charset="-122"/>
              </a:rPr>
              <a:t>,</a:t>
            </a:r>
            <a:r>
              <a:rPr lang="en-US" altLang="zh-CN" sz="1300" dirty="0">
                <a:latin typeface="黑体" panose="02010609060101010101" pitchFamily="49" charset="-122"/>
              </a:rPr>
              <a:t>150</a:t>
            </a:r>
            <a:r>
              <a:rPr lang="zh-CN" altLang="zh-CN" sz="1300" dirty="0">
                <a:latin typeface="黑体" panose="02010609060101010101" pitchFamily="49" charset="-122"/>
              </a:rPr>
              <a:t>,</a:t>
            </a:r>
            <a:r>
              <a:rPr lang="en-US" altLang="zh-CN" sz="1300" dirty="0">
                <a:latin typeface="黑体" panose="02010609060101010101" pitchFamily="49" charset="-122"/>
              </a:rPr>
              <a:t>38</a:t>
            </a:r>
            <a:r>
              <a:rPr lang="zh-CN" altLang="zh-CN" sz="1300" dirty="0">
                <a:latin typeface="黑体" panose="02010609060101010101" pitchFamily="49" charset="-122"/>
              </a:rPr>
              <a:t>,</a:t>
            </a:r>
            <a:r>
              <a:rPr lang="en-US" altLang="zh-CN" sz="1300" dirty="0">
                <a:latin typeface="黑体" panose="02010609060101010101" pitchFamily="49" charset="-122"/>
              </a:rPr>
              <a:t>184   </a:t>
            </a:r>
            <a:r>
              <a:rPr lang="zh-CN" altLang="en-US" sz="1300" dirty="0">
                <a:latin typeface="黑体" panose="02010609060101010101" pitchFamily="49" charset="-122"/>
              </a:rPr>
              <a:t>磁头当前的位置在</a:t>
            </a:r>
            <a:r>
              <a:rPr lang="en-US" altLang="zh-CN" sz="1300" dirty="0">
                <a:latin typeface="黑体" panose="02010609060101010101" pitchFamily="49" charset="-122"/>
              </a:rPr>
              <a:t>100</a:t>
            </a:r>
            <a:r>
              <a:rPr lang="zh-CN" altLang="en-US" sz="1300" dirty="0">
                <a:latin typeface="黑体" panose="02010609060101010101" pitchFamily="49" charset="-122"/>
              </a:rPr>
              <a:t>。</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50</a:t>
            </a:fld>
            <a:endParaRPr lang="zh-CN" altLang="en-US" dirty="0"/>
          </a:p>
        </p:txBody>
      </p:sp>
    </p:spTree>
    <p:extLst>
      <p:ext uri="{BB962C8B-B14F-4D97-AF65-F5344CB8AC3E}">
        <p14:creationId xmlns:p14="http://schemas.microsoft.com/office/powerpoint/2010/main" val="3813019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en-US" altLang="zh-CN" dirty="0"/>
              <a:t>2</a:t>
            </a:r>
            <a:r>
              <a:rPr lang="zh-CN" altLang="en-US" dirty="0"/>
              <a:t>．最短寻道时间优先</a:t>
            </a:r>
            <a:r>
              <a:rPr lang="en-US" altLang="zh-CN" dirty="0"/>
              <a:t>SSTF</a:t>
            </a:r>
          </a:p>
          <a:p>
            <a:r>
              <a:rPr lang="zh-CN" altLang="en-US" dirty="0"/>
              <a:t>算法选择这样的进程，其要求访问的磁道，与当前磁头所在的磁道距离最近，以使每次的寻道时间最短，  但是，这种算法，并不能保证平均寻道时间最短。</a:t>
            </a:r>
            <a:endParaRPr lang="en-US" altLang="zh-CN" dirty="0"/>
          </a:p>
          <a:p>
            <a:r>
              <a:rPr lang="en-US" altLang="zh-CN" dirty="0"/>
              <a:t>SSTF</a:t>
            </a:r>
            <a:r>
              <a:rPr lang="zh-CN" altLang="en-US" dirty="0"/>
              <a:t>算法虽然能获得较好的寻道性能，但却可能导致某个进程发生“饥饿”现象。 </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51</a:t>
            </a:fld>
            <a:endParaRPr lang="zh-CN" altLang="en-US" dirty="0"/>
          </a:p>
        </p:txBody>
      </p:sp>
    </p:spTree>
    <p:extLst>
      <p:ext uri="{BB962C8B-B14F-4D97-AF65-F5344CB8AC3E}">
        <p14:creationId xmlns:p14="http://schemas.microsoft.com/office/powerpoint/2010/main" val="16829278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defTabSz="990752">
              <a:defRPr/>
            </a:pPr>
            <a:r>
              <a:rPr lang="en-US" altLang="zh-CN" dirty="0"/>
              <a:t>SSTF</a:t>
            </a:r>
            <a:r>
              <a:rPr lang="zh-CN" altLang="en-US" dirty="0"/>
              <a:t>算法平均每次磁头移动的距离明显低于</a:t>
            </a:r>
            <a:r>
              <a:rPr lang="en-US" altLang="zh-CN" dirty="0"/>
              <a:t>FCFS</a:t>
            </a:r>
            <a:r>
              <a:rPr lang="zh-CN" altLang="en-US" dirty="0"/>
              <a:t>算法的距离，因此性能比</a:t>
            </a:r>
            <a:r>
              <a:rPr lang="en-US" altLang="zh-CN" dirty="0"/>
              <a:t>FCFS</a:t>
            </a:r>
            <a:r>
              <a:rPr lang="zh-CN" altLang="en-US" dirty="0"/>
              <a:t>高，</a:t>
            </a:r>
            <a:r>
              <a:rPr lang="en-US" altLang="zh-CN" dirty="0"/>
              <a:t>SSTF</a:t>
            </a:r>
            <a:r>
              <a:rPr lang="zh-CN" altLang="en-US" dirty="0"/>
              <a:t>算法曾经广泛使用。</a:t>
            </a:r>
            <a:endParaRPr lang="zh-CN" altLang="zh-CN"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52</a:t>
            </a:fld>
            <a:endParaRPr lang="zh-CN" altLang="en-US" dirty="0"/>
          </a:p>
        </p:txBody>
      </p:sp>
    </p:spTree>
    <p:extLst>
      <p:ext uri="{BB962C8B-B14F-4D97-AF65-F5344CB8AC3E}">
        <p14:creationId xmlns:p14="http://schemas.microsoft.com/office/powerpoint/2010/main" val="11784359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eaLnBrk="1" hangingPunct="1"/>
            <a:r>
              <a:rPr lang="en-US" altLang="zh-CN" sz="1300" dirty="0"/>
              <a:t>SSTF</a:t>
            </a:r>
            <a:r>
              <a:rPr lang="zh-CN" altLang="en-US" sz="1300" dirty="0"/>
              <a:t>算法虽然能获得较好的寻道性能，但却可能导致某个进程发生“饥饿”</a:t>
            </a:r>
            <a:r>
              <a:rPr lang="en-US" altLang="zh-CN" sz="1300" dirty="0"/>
              <a:t>(Starvation)</a:t>
            </a:r>
            <a:r>
              <a:rPr lang="zh-CN" altLang="en-US" sz="1300" dirty="0"/>
              <a:t>现象。因为只要不断有新进程的请求到达，且其所要访问的磁道与磁头当前所在磁道的距离较近，这种新进程的</a:t>
            </a:r>
            <a:r>
              <a:rPr lang="en-US" altLang="zh-CN" sz="1300" dirty="0"/>
              <a:t>I/O </a:t>
            </a:r>
            <a:r>
              <a:rPr lang="zh-CN" altLang="en-US" sz="1300" dirty="0"/>
              <a:t>请求必然优先满足。对</a:t>
            </a:r>
            <a:r>
              <a:rPr lang="en-US" altLang="zh-CN" sz="1300" dirty="0"/>
              <a:t>SSTF</a:t>
            </a:r>
            <a:r>
              <a:rPr lang="zh-CN" altLang="en-US" sz="1300" dirty="0"/>
              <a:t>算法略加修改后所形成的</a:t>
            </a:r>
            <a:r>
              <a:rPr lang="en-US" altLang="zh-CN" sz="1300" dirty="0"/>
              <a:t>SCAN </a:t>
            </a:r>
            <a:r>
              <a:rPr lang="zh-CN" altLang="en-US" sz="1300" dirty="0"/>
              <a:t>算法，即可防止老进程出现“饥饿”现象。</a:t>
            </a:r>
          </a:p>
          <a:p>
            <a:pPr eaLnBrk="1" hangingPunct="1"/>
            <a:endParaRPr lang="zh-CN" altLang="en-US" sz="1300" dirty="0"/>
          </a:p>
          <a:p>
            <a:pPr eaLnBrk="1" hangingPunct="1"/>
            <a:r>
              <a:rPr lang="en-US" altLang="zh-CN" sz="1300" dirty="0"/>
              <a:t>2) SCAN </a:t>
            </a:r>
            <a:r>
              <a:rPr lang="zh-CN" altLang="en-US" sz="1300" dirty="0"/>
              <a:t>算法</a:t>
            </a:r>
          </a:p>
          <a:p>
            <a:pPr eaLnBrk="1" hangingPunct="1"/>
            <a:r>
              <a:rPr lang="zh-CN" altLang="en-US" sz="1300" dirty="0"/>
              <a:t>该算法不仅考虑到欲访问的磁道与当前磁道间的距离，更优先考虑的是磁头当前的移动方向。例如，当磁头正在自里向外移动时，</a:t>
            </a:r>
            <a:r>
              <a:rPr lang="en-US" altLang="zh-CN" sz="1300" dirty="0"/>
              <a:t>SCAN</a:t>
            </a:r>
            <a:r>
              <a:rPr lang="zh-CN" altLang="en-US" sz="1300" dirty="0"/>
              <a:t>算法所考虑的下一个访问对象，应是其欲访问的磁道既在当前磁道之外，又是距离最近的。这样自里向外地访问，直至再无更外的磁道需要访问时，才将磁臂换向为自外向里移动。这时，同样也是每次选择这样的进程来调度，即要访问的磁道在当前位置内距离最近者，这样，磁头又逐步地从外向里移动，直至再无更里面的磁道要访问，从而避免了出现“饥饿”现象。由于在这种算法中磁头移动的规律颇似电梯的运行，因而又常称之为电梯调度算法。</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53</a:t>
            </a:fld>
            <a:endParaRPr lang="zh-CN" altLang="en-US" dirty="0"/>
          </a:p>
        </p:txBody>
      </p:sp>
    </p:spTree>
    <p:extLst>
      <p:ext uri="{BB962C8B-B14F-4D97-AF65-F5344CB8AC3E}">
        <p14:creationId xmlns:p14="http://schemas.microsoft.com/office/powerpoint/2010/main" val="3043850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en-US" altLang="zh-CN" dirty="0"/>
              <a:t>I/O</a:t>
            </a:r>
            <a:r>
              <a:rPr lang="zh-CN" altLang="en-US" dirty="0"/>
              <a:t>系统的组成主要包括：</a:t>
            </a:r>
            <a:r>
              <a:rPr lang="en-US" altLang="zh-CN" dirty="0"/>
              <a:t>I/O</a:t>
            </a:r>
            <a:r>
              <a:rPr lang="zh-CN" altLang="en-US" dirty="0"/>
              <a:t>设备、设备控制器及相关接口、总线等，大型主机还包括</a:t>
            </a:r>
            <a:r>
              <a:rPr lang="en-US" altLang="zh-CN" dirty="0"/>
              <a:t>I/O</a:t>
            </a:r>
            <a:r>
              <a:rPr lang="zh-CN" altLang="en-US" dirty="0"/>
              <a:t>通道。 </a:t>
            </a:r>
            <a:endParaRPr lang="en-US" altLang="zh-CN" dirty="0"/>
          </a:p>
          <a:p>
            <a:r>
              <a:rPr lang="en-US" altLang="zh-CN" dirty="0"/>
              <a:t>I/O</a:t>
            </a:r>
            <a:r>
              <a:rPr lang="zh-CN" altLang="en-US" dirty="0"/>
              <a:t>设备指</a:t>
            </a:r>
            <a:r>
              <a:rPr lang="en-US" altLang="zh-CN" dirty="0"/>
              <a:t>I/O</a:t>
            </a:r>
            <a:r>
              <a:rPr lang="zh-CN" altLang="en-US" dirty="0"/>
              <a:t>操作的机械部分</a:t>
            </a:r>
            <a:r>
              <a:rPr lang="zh-CN" altLang="en-US" sz="1300" dirty="0">
                <a:latin typeface="Arial" panose="020B0604020202020204" pitchFamily="34" charset="0"/>
                <a:ea typeface="宋体" panose="02010600030101010101" pitchFamily="2" charset="-122"/>
              </a:rPr>
              <a:t>，或者直接用于</a:t>
            </a:r>
            <a:r>
              <a:rPr lang="en-US" altLang="zh-CN" sz="1300" dirty="0">
                <a:latin typeface="Arial" panose="020B0604020202020204" pitchFamily="34" charset="0"/>
                <a:ea typeface="宋体" panose="02010600030101010101" pitchFamily="2" charset="-122"/>
              </a:rPr>
              <a:t>I/O</a:t>
            </a:r>
            <a:r>
              <a:rPr lang="zh-CN" altLang="en-US" sz="1300" dirty="0">
                <a:latin typeface="Arial" panose="020B0604020202020204" pitchFamily="34" charset="0"/>
                <a:ea typeface="宋体" panose="02010600030101010101" pitchFamily="2" charset="-122"/>
              </a:rPr>
              <a:t>和存储信息的设备。</a:t>
            </a:r>
            <a:endParaRPr lang="en-US" altLang="zh-CN" sz="1300" dirty="0">
              <a:latin typeface="Arial" panose="020B0604020202020204" pitchFamily="34" charset="0"/>
              <a:ea typeface="宋体" panose="02010600030101010101" pitchFamily="2" charset="-122"/>
            </a:endParaRPr>
          </a:p>
          <a:p>
            <a:r>
              <a:rPr lang="zh-CN" altLang="en-US" sz="1300" dirty="0">
                <a:latin typeface="Arial" panose="020B0604020202020204" pitchFamily="34" charset="0"/>
                <a:ea typeface="宋体" panose="02010600030101010101" pitchFamily="2" charset="-122"/>
              </a:rPr>
              <a:t>设备控制器，是处于</a:t>
            </a:r>
            <a:r>
              <a:rPr lang="en-US" altLang="zh-CN" sz="1300" dirty="0">
                <a:latin typeface="Arial" panose="020B0604020202020204" pitchFamily="34" charset="0"/>
                <a:ea typeface="宋体" panose="02010600030101010101" pitchFamily="2" charset="-122"/>
              </a:rPr>
              <a:t>CPU</a:t>
            </a:r>
            <a:r>
              <a:rPr lang="zh-CN" altLang="en-US" sz="1300" dirty="0">
                <a:latin typeface="Arial" panose="020B0604020202020204" pitchFamily="34" charset="0"/>
                <a:ea typeface="宋体" panose="02010600030101010101" pitchFamily="2" charset="-122"/>
              </a:rPr>
              <a:t>与</a:t>
            </a:r>
            <a:r>
              <a:rPr lang="en-US" altLang="zh-CN" sz="1300" dirty="0">
                <a:latin typeface="Arial" panose="020B0604020202020204" pitchFamily="34" charset="0"/>
                <a:ea typeface="宋体" panose="02010600030101010101" pitchFamily="2" charset="-122"/>
              </a:rPr>
              <a:t>I/O</a:t>
            </a:r>
            <a:r>
              <a:rPr lang="zh-CN" altLang="en-US" sz="1300" dirty="0">
                <a:latin typeface="Arial" panose="020B0604020202020204" pitchFamily="34" charset="0"/>
                <a:ea typeface="宋体" panose="02010600030101010101" pitchFamily="2" charset="-122"/>
              </a:rPr>
              <a:t>设备之间的接口，接收</a:t>
            </a:r>
            <a:r>
              <a:rPr lang="en-US" altLang="zh-CN" sz="1300" dirty="0">
                <a:latin typeface="Arial" panose="020B0604020202020204" pitchFamily="34" charset="0"/>
                <a:ea typeface="宋体" panose="02010600030101010101" pitchFamily="2" charset="-122"/>
              </a:rPr>
              <a:t>CPU</a:t>
            </a:r>
            <a:r>
              <a:rPr lang="zh-CN" altLang="en-US" sz="1300" dirty="0">
                <a:latin typeface="Arial" panose="020B0604020202020204" pitchFamily="34" charset="0"/>
                <a:ea typeface="宋体" panose="02010600030101010101" pitchFamily="2" charset="-122"/>
              </a:rPr>
              <a:t>发来的命令，并控制</a:t>
            </a:r>
            <a:r>
              <a:rPr lang="en-US" altLang="zh-CN" sz="1300" dirty="0">
                <a:latin typeface="Arial" panose="020B0604020202020204" pitchFamily="34" charset="0"/>
                <a:ea typeface="宋体" panose="02010600030101010101" pitchFamily="2" charset="-122"/>
              </a:rPr>
              <a:t>I /O</a:t>
            </a:r>
            <a:r>
              <a:rPr lang="zh-CN" altLang="en-US" sz="1300" dirty="0">
                <a:latin typeface="Arial" panose="020B0604020202020204" pitchFamily="34" charset="0"/>
                <a:ea typeface="宋体" panose="02010600030101010101" pitchFamily="2" charset="-122"/>
              </a:rPr>
              <a:t>设备工作，是一个可编址设备。</a:t>
            </a:r>
          </a:p>
          <a:p>
            <a:endParaRPr lang="zh-CN" altLang="en-US" sz="1300" dirty="0">
              <a:latin typeface="Arial" panose="020B0604020202020204" pitchFamily="34" charset="0"/>
              <a:ea typeface="宋体" panose="02010600030101010101" pitchFamily="2" charset="-122"/>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6</a:t>
            </a:fld>
            <a:endParaRPr lang="zh-CN" altLang="en-US" dirty="0"/>
          </a:p>
        </p:txBody>
      </p:sp>
    </p:spTree>
    <p:extLst>
      <p:ext uri="{BB962C8B-B14F-4D97-AF65-F5344CB8AC3E}">
        <p14:creationId xmlns:p14="http://schemas.microsoft.com/office/powerpoint/2010/main" val="361388758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54</a:t>
            </a:fld>
            <a:endParaRPr lang="zh-CN" altLang="en-US" dirty="0"/>
          </a:p>
        </p:txBody>
      </p:sp>
    </p:spTree>
    <p:extLst>
      <p:ext uri="{BB962C8B-B14F-4D97-AF65-F5344CB8AC3E}">
        <p14:creationId xmlns:p14="http://schemas.microsoft.com/office/powerpoint/2010/main" val="4307415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en-US" altLang="zh-CN" dirty="0"/>
              <a:t>CSCAN</a:t>
            </a:r>
            <a:r>
              <a:rPr lang="zh-CN" altLang="en-US" dirty="0"/>
              <a:t>算法规定磁头单向移动，例如，只是自里向外移动，当磁头移到最外的磁道并访问后，磁头立即返回到最里的欲访问磁道，亦即将最小磁道号紧接着最大磁道号构成循环，进行循环扫描。 </a:t>
            </a:r>
          </a:p>
          <a:p>
            <a:endParaRPr lang="en-US" altLang="zh-CN" dirty="0"/>
          </a:p>
          <a:p>
            <a:r>
              <a:rPr lang="en-US" altLang="zh-CN" dirty="0"/>
              <a:t>SCAN</a:t>
            </a:r>
            <a:r>
              <a:rPr lang="zh-CN" altLang="en-US" dirty="0"/>
              <a:t>算法既能获得较好的寻道性能</a:t>
            </a:r>
            <a:r>
              <a:rPr lang="en-US" altLang="zh-CN" dirty="0"/>
              <a:t>,</a:t>
            </a:r>
            <a:r>
              <a:rPr lang="zh-CN" altLang="en-US" dirty="0"/>
              <a:t>又能防止“饥饿”现象</a:t>
            </a:r>
            <a:r>
              <a:rPr lang="en-US" altLang="zh-CN" dirty="0"/>
              <a:t>,</a:t>
            </a:r>
            <a:r>
              <a:rPr lang="zh-CN" altLang="en-US" dirty="0"/>
              <a:t>故被广泛使用。</a:t>
            </a:r>
            <a:endParaRPr lang="en-US" altLang="zh-CN" dirty="0"/>
          </a:p>
          <a:p>
            <a:r>
              <a:rPr lang="zh-CN" altLang="en-US" dirty="0"/>
              <a:t>但</a:t>
            </a:r>
            <a:r>
              <a:rPr lang="en-US" altLang="zh-CN" dirty="0"/>
              <a:t>SCAN</a:t>
            </a:r>
            <a:r>
              <a:rPr lang="zh-CN" altLang="en-US" dirty="0"/>
              <a:t>算法存在这样的问题： 当磁头刚从里向外移动而越过了某一磁道时，恰好又有一进程请求访问此磁道，这时，该进程必须等待，</a:t>
            </a:r>
            <a:endParaRPr lang="en-US" altLang="zh-CN" dirty="0"/>
          </a:p>
          <a:p>
            <a:r>
              <a:rPr lang="zh-CN" altLang="en-US" dirty="0"/>
              <a:t>待磁头继续从里向外，然后再从外向里扫描完处于外面的所有要访问的磁道后，才处理该进程的请求，致使该进程的请求被大大地推迟。</a:t>
            </a:r>
            <a:endParaRPr lang="en-US" altLang="zh-CN" dirty="0"/>
          </a:p>
          <a:p>
            <a:r>
              <a:rPr lang="zh-CN" altLang="en-US" dirty="0"/>
              <a:t>为了减少这种延迟，</a:t>
            </a:r>
            <a:r>
              <a:rPr lang="en-US" altLang="zh-CN" dirty="0"/>
              <a:t>CSCAN </a:t>
            </a:r>
            <a:r>
              <a:rPr lang="zh-CN" altLang="en-US" dirty="0"/>
              <a:t>算法规定磁头单向移动。</a:t>
            </a:r>
            <a:endParaRPr lang="en-US" altLang="zh-CN" dirty="0"/>
          </a:p>
          <a:p>
            <a:endParaRPr lang="en-US" altLang="zh-CN" dirty="0"/>
          </a:p>
          <a:p>
            <a:r>
              <a:rPr lang="zh-CN" altLang="en-US" dirty="0"/>
              <a:t>例如，只是自里向外移动，当磁头移到最外的磁道并访问后，磁头立即返回到最里的欲访问磁道，</a:t>
            </a:r>
            <a:endParaRPr lang="en-US" altLang="zh-CN" dirty="0"/>
          </a:p>
          <a:p>
            <a:r>
              <a:rPr lang="zh-CN" altLang="en-US" dirty="0"/>
              <a:t>亦即将最小磁道号紧接着最大磁道号构成循环，进行循环扫描。</a:t>
            </a:r>
            <a:endParaRPr lang="en-US" altLang="zh-CN" dirty="0"/>
          </a:p>
          <a:p>
            <a:r>
              <a:rPr lang="zh-CN" altLang="en-US" dirty="0"/>
              <a:t>采用循环扫描方式后，上述请求进程的请求延迟将从原来的</a:t>
            </a:r>
            <a:r>
              <a:rPr lang="en-US" altLang="zh-CN" dirty="0"/>
              <a:t>2T</a:t>
            </a:r>
            <a:r>
              <a:rPr lang="zh-CN" altLang="en-US" dirty="0"/>
              <a:t>减为</a:t>
            </a:r>
            <a:r>
              <a:rPr lang="en-US" altLang="zh-CN" dirty="0" err="1"/>
              <a:t>T+Smax</a:t>
            </a:r>
            <a:r>
              <a:rPr lang="zh-CN" altLang="en-US" dirty="0"/>
              <a:t>。</a:t>
            </a:r>
            <a:endParaRPr lang="en-US" altLang="zh-CN" dirty="0"/>
          </a:p>
          <a:p>
            <a:r>
              <a:rPr lang="zh-CN" altLang="en-US" dirty="0"/>
              <a:t>其中</a:t>
            </a:r>
            <a:r>
              <a:rPr lang="en-US" altLang="zh-CN" dirty="0"/>
              <a:t>T</a:t>
            </a:r>
            <a:r>
              <a:rPr lang="zh-CN" altLang="en-US" dirty="0"/>
              <a:t>为由里向外或由外向里单向扫描完要访问的磁道所需的寻道时间，而</a:t>
            </a:r>
            <a:r>
              <a:rPr lang="en-US" altLang="zh-CN" dirty="0" err="1"/>
              <a:t>Smax</a:t>
            </a:r>
            <a:r>
              <a:rPr lang="zh-CN" altLang="en-US" dirty="0"/>
              <a:t>是将磁头从最外面被访问的磁道直接移到最里面欲访问的磁道的寻道时间。</a:t>
            </a: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55</a:t>
            </a:fld>
            <a:endParaRPr lang="zh-CN" altLang="en-US" dirty="0"/>
          </a:p>
        </p:txBody>
      </p:sp>
    </p:spTree>
    <p:extLst>
      <p:ext uri="{BB962C8B-B14F-4D97-AF65-F5344CB8AC3E}">
        <p14:creationId xmlns:p14="http://schemas.microsoft.com/office/powerpoint/2010/main" val="29755580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56</a:t>
            </a:fld>
            <a:endParaRPr lang="zh-CN" altLang="en-US" dirty="0"/>
          </a:p>
        </p:txBody>
      </p:sp>
    </p:spTree>
    <p:extLst>
      <p:ext uri="{BB962C8B-B14F-4D97-AF65-F5344CB8AC3E}">
        <p14:creationId xmlns:p14="http://schemas.microsoft.com/office/powerpoint/2010/main" val="330227035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57</a:t>
            </a:fld>
            <a:endParaRPr lang="zh-CN" altLang="en-US" dirty="0"/>
          </a:p>
        </p:txBody>
      </p:sp>
    </p:spTree>
    <p:extLst>
      <p:ext uri="{BB962C8B-B14F-4D97-AF65-F5344CB8AC3E}">
        <p14:creationId xmlns:p14="http://schemas.microsoft.com/office/powerpoint/2010/main" val="1184444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eaLnBrk="1" hangingPunct="1">
              <a:lnSpc>
                <a:spcPct val="120000"/>
              </a:lnSpc>
            </a:pPr>
            <a:r>
              <a:rPr lang="zh-CN" altLang="en-US" sz="1300" dirty="0"/>
              <a:t>通常，设备并不是直接与</a:t>
            </a:r>
            <a:r>
              <a:rPr lang="en-US" altLang="zh-CN" sz="1300" dirty="0"/>
              <a:t>CPU</a:t>
            </a:r>
            <a:r>
              <a:rPr lang="zh-CN" altLang="en-US" sz="1300" dirty="0"/>
              <a:t>进行通信，而是与设备控制器通信，因此，设备间接通过设备控制器与</a:t>
            </a:r>
            <a:r>
              <a:rPr lang="en-US" altLang="zh-CN" sz="1300" dirty="0"/>
              <a:t>CPU</a:t>
            </a:r>
            <a:r>
              <a:rPr lang="zh-CN" altLang="en-US" sz="1300" dirty="0"/>
              <a:t>进行通信，</a:t>
            </a:r>
            <a:endParaRPr lang="en-US" altLang="zh-CN" sz="1300" dirty="0"/>
          </a:p>
          <a:p>
            <a:pPr eaLnBrk="1" hangingPunct="1">
              <a:lnSpc>
                <a:spcPct val="120000"/>
              </a:lnSpc>
            </a:pPr>
            <a:r>
              <a:rPr lang="zh-CN" altLang="en-US" sz="1300" dirty="0"/>
              <a:t>在设备与设备控制器之间有一接口，通过专用的电缆线连接，传递三类信号。</a:t>
            </a:r>
            <a:endParaRPr lang="en-US" altLang="zh-CN" sz="1300" dirty="0"/>
          </a:p>
          <a:p>
            <a:pPr eaLnBrk="1" hangingPunct="1">
              <a:lnSpc>
                <a:spcPct val="120000"/>
              </a:lnSpc>
            </a:pPr>
            <a:endParaRPr lang="en-US" altLang="zh-CN" sz="1300" dirty="0"/>
          </a:p>
          <a:p>
            <a:pPr eaLnBrk="1" hangingPunct="1">
              <a:lnSpc>
                <a:spcPct val="120000"/>
              </a:lnSpc>
            </a:pPr>
            <a:r>
              <a:rPr lang="en-US" altLang="zh-CN" sz="1300" dirty="0"/>
              <a:t>1)   </a:t>
            </a:r>
            <a:r>
              <a:rPr lang="zh-CN" altLang="en-US" sz="1300" dirty="0"/>
              <a:t>数据信号线，</a:t>
            </a:r>
            <a:r>
              <a:rPr lang="zh-CN" altLang="en-US" sz="1300" dirty="0">
                <a:solidFill>
                  <a:srgbClr val="000000"/>
                </a:solidFill>
                <a:latin typeface="宋体" panose="02010600030101010101" pitchFamily="2" charset="-122"/>
              </a:rPr>
              <a:t>双向（输入输出），</a:t>
            </a:r>
            <a:r>
              <a:rPr lang="zh-CN" altLang="en-US" b="0" dirty="0"/>
              <a:t>在设备与控制器之间传送数据信号。</a:t>
            </a:r>
          </a:p>
          <a:p>
            <a:pPr eaLnBrk="1" hangingPunct="1">
              <a:lnSpc>
                <a:spcPct val="120000"/>
              </a:lnSpc>
            </a:pPr>
            <a:r>
              <a:rPr lang="en-US" altLang="zh-CN" sz="1300" dirty="0"/>
              <a:t>2</a:t>
            </a:r>
            <a:r>
              <a:rPr lang="zh-CN" altLang="en-US" sz="1300" dirty="0"/>
              <a:t>）控制信号线，</a:t>
            </a:r>
            <a:r>
              <a:rPr lang="zh-CN" altLang="en-US" sz="1300" dirty="0">
                <a:solidFill>
                  <a:srgbClr val="000000"/>
                </a:solidFill>
                <a:latin typeface="宋体" panose="02010600030101010101" pitchFamily="2" charset="-122"/>
              </a:rPr>
              <a:t>控制器发给设备，</a:t>
            </a:r>
            <a:r>
              <a:rPr lang="zh-CN" altLang="en-US" sz="2000" dirty="0">
                <a:solidFill>
                  <a:srgbClr val="000000"/>
                </a:solidFill>
                <a:latin typeface="宋体" panose="02010600030101010101" pitchFamily="2" charset="-122"/>
              </a:rPr>
              <a:t>要求设备完成相关操作</a:t>
            </a:r>
            <a:r>
              <a:rPr lang="zh-CN" altLang="en-US" b="0" dirty="0"/>
              <a:t>。如：读，写控制等。</a:t>
            </a:r>
          </a:p>
          <a:p>
            <a:pPr eaLnBrk="1" hangingPunct="1">
              <a:lnSpc>
                <a:spcPct val="120000"/>
              </a:lnSpc>
            </a:pPr>
            <a:r>
              <a:rPr lang="en-US" altLang="zh-CN" sz="1300" dirty="0"/>
              <a:t>3</a:t>
            </a:r>
            <a:r>
              <a:rPr lang="zh-CN" altLang="en-US" sz="1300" dirty="0"/>
              <a:t>）状态信号线，</a:t>
            </a:r>
            <a:r>
              <a:rPr lang="zh-CN" altLang="en-US" sz="1300" dirty="0">
                <a:solidFill>
                  <a:srgbClr val="000000"/>
                </a:solidFill>
                <a:latin typeface="宋体" panose="02010600030101010101" pitchFamily="2" charset="-122"/>
              </a:rPr>
              <a:t>设备发给控制器，</a:t>
            </a:r>
            <a:r>
              <a:rPr lang="zh-CN" altLang="en-US" b="0" dirty="0"/>
              <a:t>传送指示设备当前状态的信号。有：正在读（写），或准备好新的数据传送。</a:t>
            </a:r>
          </a:p>
          <a:p>
            <a:pPr eaLnBrk="1" hangingPunct="1"/>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7</a:t>
            </a:fld>
            <a:endParaRPr lang="zh-CN" altLang="en-US" dirty="0"/>
          </a:p>
        </p:txBody>
      </p:sp>
    </p:spTree>
    <p:extLst>
      <p:ext uri="{BB962C8B-B14F-4D97-AF65-F5344CB8AC3E}">
        <p14:creationId xmlns:p14="http://schemas.microsoft.com/office/powerpoint/2010/main" val="18530982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zh-CN" altLang="en-US" dirty="0"/>
              <a:t>设备控制器是</a:t>
            </a:r>
            <a:r>
              <a:rPr lang="en-US" altLang="zh-CN" dirty="0"/>
              <a:t>CPU</a:t>
            </a:r>
            <a:r>
              <a:rPr lang="zh-CN" altLang="en-US" dirty="0"/>
              <a:t>与</a:t>
            </a:r>
            <a:r>
              <a:rPr lang="en-US" altLang="zh-CN" dirty="0"/>
              <a:t>I/O</a:t>
            </a:r>
            <a:r>
              <a:rPr lang="zh-CN" altLang="en-US" dirty="0"/>
              <a:t>设备之间的接口，它接受从</a:t>
            </a:r>
            <a:r>
              <a:rPr lang="en-US" altLang="zh-CN" dirty="0"/>
              <a:t>CPU</a:t>
            </a:r>
            <a:r>
              <a:rPr lang="zh-CN" altLang="en-US" dirty="0"/>
              <a:t>发来的命令，并控制</a:t>
            </a:r>
            <a:r>
              <a:rPr lang="en-US" altLang="zh-CN" dirty="0"/>
              <a:t>I/O</a:t>
            </a:r>
            <a:r>
              <a:rPr lang="zh-CN" altLang="en-US" dirty="0"/>
              <a:t>设备工作，使处理机从繁杂的设备控制事务中解脱。</a:t>
            </a:r>
          </a:p>
          <a:p>
            <a:endParaRPr lang="en-US" altLang="zh-CN" dirty="0"/>
          </a:p>
          <a:p>
            <a:r>
              <a:rPr lang="zh-CN" altLang="en-US" dirty="0"/>
              <a:t>设备控制器的主要职责，是控制一个或多个</a:t>
            </a:r>
            <a:r>
              <a:rPr lang="en-US" altLang="zh-CN" dirty="0"/>
              <a:t>I/O</a:t>
            </a:r>
            <a:r>
              <a:rPr lang="zh-CN" altLang="en-US" dirty="0"/>
              <a:t>设备，以实现</a:t>
            </a:r>
            <a:r>
              <a:rPr lang="en-US" altLang="zh-CN" dirty="0"/>
              <a:t>I/O</a:t>
            </a:r>
            <a:r>
              <a:rPr lang="zh-CN" altLang="en-US" dirty="0"/>
              <a:t>设备和计算机之间的数据交换。</a:t>
            </a:r>
            <a:endParaRPr lang="en-US" altLang="zh-CN" dirty="0"/>
          </a:p>
          <a:p>
            <a:endParaRPr lang="zh-CN" altLang="en-US" dirty="0"/>
          </a:p>
          <a:p>
            <a:r>
              <a:rPr lang="zh-CN" altLang="en-US" dirty="0"/>
              <a:t>设备控制器是一个可编址设备，当它控制一台设备时，它只有一个唯一的设备地址；若设备控制器可连接多台设备时，则应含有多个设备地址，并使每一个设备地址对应一个设备。</a:t>
            </a: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8</a:t>
            </a:fld>
            <a:endParaRPr lang="zh-CN" altLang="en-US" dirty="0"/>
          </a:p>
        </p:txBody>
      </p:sp>
    </p:spTree>
    <p:extLst>
      <p:ext uri="{BB962C8B-B14F-4D97-AF65-F5344CB8AC3E}">
        <p14:creationId xmlns:p14="http://schemas.microsoft.com/office/powerpoint/2010/main" val="40427953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pPr algn="just" eaLnBrk="1" hangingPunct="1">
              <a:lnSpc>
                <a:spcPct val="120000"/>
              </a:lnSpc>
            </a:pPr>
            <a:r>
              <a:rPr lang="zh-CN" altLang="en-US" sz="1300" dirty="0"/>
              <a:t>大多数控制器都是由以下三部分组成：</a:t>
            </a:r>
          </a:p>
          <a:p>
            <a:pPr marL="0" lvl="1" algn="just">
              <a:lnSpc>
                <a:spcPct val="120000"/>
              </a:lnSpc>
            </a:pPr>
            <a:r>
              <a:rPr lang="en-US" altLang="zh-CN" sz="1300" dirty="0"/>
              <a:t>1</a:t>
            </a:r>
            <a:r>
              <a:rPr lang="zh-CN" altLang="en-US" sz="1300" dirty="0"/>
              <a:t>）</a:t>
            </a:r>
            <a:r>
              <a:rPr lang="zh-CN" altLang="en-US" sz="1300" dirty="0">
                <a:solidFill>
                  <a:srgbClr val="0000FF"/>
                </a:solidFill>
              </a:rPr>
              <a:t>设备控制器与处理机的接口：</a:t>
            </a:r>
            <a:r>
              <a:rPr lang="zh-CN" altLang="en-US" sz="1300" dirty="0"/>
              <a:t>该接口用于实现</a:t>
            </a:r>
            <a:r>
              <a:rPr lang="en-US" altLang="zh-CN" sz="1300" dirty="0"/>
              <a:t>CPU</a:t>
            </a:r>
            <a:r>
              <a:rPr lang="zh-CN" altLang="en-US" sz="1300" dirty="0"/>
              <a:t>与设备控制器之间的通信。</a:t>
            </a:r>
          </a:p>
          <a:p>
            <a:pPr marL="210632" lvl="2" algn="just">
              <a:lnSpc>
                <a:spcPct val="120000"/>
              </a:lnSpc>
            </a:pPr>
            <a:r>
              <a:rPr lang="zh-CN" altLang="en-US" sz="1300" dirty="0"/>
              <a:t> 接口包括：数据线、地址线、控制线、数据寄存器（存放从设备或</a:t>
            </a:r>
            <a:r>
              <a:rPr lang="en-US" altLang="zh-CN" sz="1300" dirty="0"/>
              <a:t>CPU</a:t>
            </a:r>
            <a:r>
              <a:rPr lang="zh-CN" altLang="en-US" sz="1300" dirty="0"/>
              <a:t>送来的数据）、控制</a:t>
            </a:r>
            <a:r>
              <a:rPr lang="en-US" altLang="zh-CN" sz="1300" dirty="0"/>
              <a:t>/</a:t>
            </a:r>
            <a:r>
              <a:rPr lang="zh-CN" altLang="en-US" sz="1300" dirty="0"/>
              <a:t>状态寄存器（存放从</a:t>
            </a:r>
            <a:r>
              <a:rPr lang="en-US" altLang="zh-CN" sz="1300" dirty="0"/>
              <a:t>CPU</a:t>
            </a:r>
            <a:r>
              <a:rPr lang="zh-CN" altLang="en-US" sz="1300" dirty="0"/>
              <a:t>送来的控制信息或设备的状态信息）。</a:t>
            </a:r>
          </a:p>
          <a:p>
            <a:pPr algn="just" eaLnBrk="1" hangingPunct="1">
              <a:lnSpc>
                <a:spcPct val="120000"/>
              </a:lnSpc>
            </a:pPr>
            <a:r>
              <a:rPr lang="en-US" altLang="zh-CN" sz="1300" dirty="0"/>
              <a:t>2</a:t>
            </a:r>
            <a:r>
              <a:rPr lang="zh-CN" altLang="en-US" sz="1300" dirty="0"/>
              <a:t>）</a:t>
            </a:r>
            <a:r>
              <a:rPr lang="zh-CN" altLang="en-US" sz="1300" dirty="0">
                <a:solidFill>
                  <a:srgbClr val="0000FF"/>
                </a:solidFill>
              </a:rPr>
              <a:t>设备控制器与设备的接口</a:t>
            </a:r>
            <a:r>
              <a:rPr lang="en-US" altLang="zh-CN" sz="1300" dirty="0">
                <a:solidFill>
                  <a:srgbClr val="0000FF"/>
                </a:solidFill>
              </a:rPr>
              <a:t>:</a:t>
            </a:r>
            <a:r>
              <a:rPr lang="zh-CN" altLang="en-US" sz="1300" dirty="0"/>
              <a:t>在一个设备控制器上，可以连接一个或多个设备。相应地，在控制器中便有一个或多个设备接口，一个接口连接一台设备。  </a:t>
            </a:r>
          </a:p>
          <a:p>
            <a:pPr algn="just" eaLnBrk="1" hangingPunct="1">
              <a:lnSpc>
                <a:spcPct val="120000"/>
              </a:lnSpc>
            </a:pPr>
            <a:r>
              <a:rPr lang="en-US" altLang="zh-CN" sz="1300" dirty="0"/>
              <a:t>3</a:t>
            </a:r>
            <a:r>
              <a:rPr lang="zh-CN" altLang="en-US" sz="1300" dirty="0"/>
              <a:t>）</a:t>
            </a:r>
            <a:r>
              <a:rPr lang="en-US" altLang="zh-CN" sz="1300" dirty="0">
                <a:solidFill>
                  <a:srgbClr val="0000FF"/>
                </a:solidFill>
              </a:rPr>
              <a:t>I/O</a:t>
            </a:r>
            <a:r>
              <a:rPr lang="zh-CN" altLang="en-US" sz="1300" dirty="0">
                <a:solidFill>
                  <a:srgbClr val="0000FF"/>
                </a:solidFill>
              </a:rPr>
              <a:t>逻辑</a:t>
            </a:r>
            <a:r>
              <a:rPr lang="en-US" altLang="zh-CN" sz="1300" dirty="0">
                <a:solidFill>
                  <a:srgbClr val="0000FF"/>
                </a:solidFill>
              </a:rPr>
              <a:t>:</a:t>
            </a:r>
            <a:r>
              <a:rPr lang="en-US" altLang="zh-CN" sz="1300" dirty="0"/>
              <a:t> I/O</a:t>
            </a:r>
            <a:r>
              <a:rPr lang="zh-CN" altLang="en-US" sz="1300" dirty="0"/>
              <a:t>逻辑用于实现对设备的控制。</a:t>
            </a:r>
            <a:r>
              <a:rPr lang="en-US" altLang="zh-CN" sz="1300" dirty="0"/>
              <a:t>I/O</a:t>
            </a:r>
            <a:r>
              <a:rPr lang="zh-CN" altLang="en-US" sz="1300" dirty="0"/>
              <a:t>逻辑对收到的地址进行译码，再根据所译出的命令对所选设备进行控制。</a:t>
            </a:r>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9</a:t>
            </a:fld>
            <a:endParaRPr lang="zh-CN" altLang="en-US" dirty="0"/>
          </a:p>
        </p:txBody>
      </p:sp>
    </p:spTree>
    <p:extLst>
      <p:ext uri="{BB962C8B-B14F-4D97-AF65-F5344CB8AC3E}">
        <p14:creationId xmlns:p14="http://schemas.microsoft.com/office/powerpoint/2010/main" val="2773840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49363" y="1279525"/>
            <a:ext cx="4606925" cy="3454400"/>
          </a:xfrm>
        </p:spPr>
      </p:sp>
      <p:sp>
        <p:nvSpPr>
          <p:cNvPr id="3" name="备注占位符 2"/>
          <p:cNvSpPr>
            <a:spLocks noGrp="1"/>
          </p:cNvSpPr>
          <p:nvPr>
            <p:ph type="body" idx="1"/>
          </p:nvPr>
        </p:nvSpPr>
        <p:spPr/>
        <p:txBody>
          <a:bodyPr/>
          <a:lstStyle/>
          <a:p>
            <a:r>
              <a:rPr lang="zh-CN" altLang="en-US" dirty="0"/>
              <a:t>在</a:t>
            </a:r>
            <a:r>
              <a:rPr lang="en-US" altLang="zh-CN" dirty="0"/>
              <a:t>CPU</a:t>
            </a:r>
            <a:r>
              <a:rPr lang="zh-CN" altLang="en-US" dirty="0"/>
              <a:t>和</a:t>
            </a:r>
            <a:r>
              <a:rPr lang="en-US" altLang="zh-CN" dirty="0"/>
              <a:t>I/O</a:t>
            </a:r>
            <a:r>
              <a:rPr lang="zh-CN" altLang="en-US" dirty="0"/>
              <a:t>设备之间增加了设备控制器减轻了</a:t>
            </a:r>
            <a:r>
              <a:rPr lang="en-US" altLang="zh-CN" dirty="0"/>
              <a:t>CPU</a:t>
            </a:r>
            <a:r>
              <a:rPr lang="zh-CN" altLang="en-US" dirty="0"/>
              <a:t>对数据输入输出的控制、使得</a:t>
            </a:r>
            <a:r>
              <a:rPr lang="en-US" altLang="zh-CN" dirty="0"/>
              <a:t>CPU</a:t>
            </a:r>
            <a:r>
              <a:rPr lang="zh-CN" altLang="en-US" dirty="0"/>
              <a:t>的效率得到显著的提高。</a:t>
            </a:r>
          </a:p>
          <a:p>
            <a:r>
              <a:rPr lang="zh-CN" altLang="en-US" dirty="0"/>
              <a:t>而通道的出现则进一步提高了</a:t>
            </a:r>
            <a:r>
              <a:rPr lang="en-US" altLang="zh-CN" dirty="0"/>
              <a:t>CPU</a:t>
            </a:r>
            <a:r>
              <a:rPr lang="zh-CN" altLang="en-US" dirty="0"/>
              <a:t>的效率。这是因为通道是一个特殊功能的处理器，它有自己的指令和程序专门负责数据输入输出的传输控制。</a:t>
            </a:r>
            <a:endParaRPr lang="en-US" altLang="zh-CN" dirty="0"/>
          </a:p>
          <a:p>
            <a:r>
              <a:rPr lang="zh-CN" altLang="en-US" dirty="0"/>
              <a:t>而</a:t>
            </a:r>
            <a:r>
              <a:rPr lang="en-US" altLang="zh-CN" dirty="0"/>
              <a:t>CPU</a:t>
            </a:r>
            <a:r>
              <a:rPr lang="zh-CN" altLang="en-US" dirty="0"/>
              <a:t>将“传输控制”的功能下放给通道后只负责“数据处理”功能。这样，通道与</a:t>
            </a:r>
            <a:r>
              <a:rPr lang="en-US" altLang="zh-CN" dirty="0"/>
              <a:t>CPU</a:t>
            </a:r>
            <a:r>
              <a:rPr lang="zh-CN" altLang="en-US" dirty="0"/>
              <a:t>分时使用内存，实现了</a:t>
            </a:r>
            <a:r>
              <a:rPr lang="en-US" altLang="zh-CN" dirty="0"/>
              <a:t>CPU</a:t>
            </a:r>
            <a:r>
              <a:rPr lang="zh-CN" altLang="en-US" dirty="0"/>
              <a:t>内部运算与</a:t>
            </a:r>
            <a:r>
              <a:rPr lang="en-US" altLang="zh-CN" dirty="0"/>
              <a:t>I/O</a:t>
            </a:r>
            <a:r>
              <a:rPr lang="zh-CN" altLang="en-US" dirty="0"/>
              <a:t>设备的并行工作。</a:t>
            </a:r>
            <a:endParaRPr lang="en-US" altLang="zh-CN" dirty="0"/>
          </a:p>
          <a:p>
            <a:endParaRPr lang="en-US" altLang="zh-CN" dirty="0"/>
          </a:p>
          <a:p>
            <a:r>
              <a:rPr lang="zh-CN" altLang="en-US" dirty="0"/>
              <a:t>通道是一种特殊的执行</a:t>
            </a:r>
            <a:r>
              <a:rPr lang="en-US" altLang="zh-CN" dirty="0"/>
              <a:t>I/O</a:t>
            </a:r>
            <a:r>
              <a:rPr lang="zh-CN" altLang="en-US" dirty="0"/>
              <a:t>指令的处理机，指令类型单一，没有自己的内存，与</a:t>
            </a:r>
            <a:r>
              <a:rPr lang="en-US" altLang="zh-CN" dirty="0"/>
              <a:t>CPU</a:t>
            </a:r>
            <a:r>
              <a:rPr lang="zh-CN" altLang="en-US" dirty="0"/>
              <a:t>共享内存。</a:t>
            </a:r>
          </a:p>
          <a:p>
            <a:endParaRPr lang="en-US" altLang="zh-CN" dirty="0"/>
          </a:p>
          <a:p>
            <a:r>
              <a:rPr lang="zh-CN" altLang="en-US" dirty="0"/>
              <a:t>采用通道有以下特点：</a:t>
            </a:r>
          </a:p>
          <a:p>
            <a:r>
              <a:rPr lang="zh-CN" altLang="en-US" dirty="0"/>
              <a:t> ① </a:t>
            </a:r>
            <a:r>
              <a:rPr lang="en-US" altLang="zh-CN" dirty="0"/>
              <a:t>DMA</a:t>
            </a:r>
            <a:r>
              <a:rPr lang="zh-CN" altLang="en-US" dirty="0"/>
              <a:t>（</a:t>
            </a:r>
            <a:r>
              <a:rPr lang="zh-CN" altLang="en-US" sz="1200" kern="1200" dirty="0">
                <a:solidFill>
                  <a:schemeClr val="tx1"/>
                </a:solidFill>
                <a:latin typeface="微软雅黑" panose="020B0503020204020204" pitchFamily="34" charset="-122"/>
                <a:ea typeface="微软雅黑" panose="020B0503020204020204" pitchFamily="34" charset="-122"/>
                <a:cs typeface="+mn-cs"/>
              </a:rPr>
              <a:t>直接存储器存取）方式显著地减少了</a:t>
            </a:r>
            <a:r>
              <a:rPr lang="en-US" altLang="zh-CN" sz="1200" kern="1200" dirty="0">
                <a:solidFill>
                  <a:schemeClr val="tx1"/>
                </a:solidFill>
                <a:latin typeface="微软雅黑" panose="020B0503020204020204" pitchFamily="34" charset="-122"/>
                <a:ea typeface="微软雅黑" panose="020B0503020204020204" pitchFamily="34" charset="-122"/>
                <a:cs typeface="+mn-cs"/>
              </a:rPr>
              <a:t>CPU</a:t>
            </a:r>
            <a:r>
              <a:rPr lang="zh-CN" altLang="en-US" sz="1200" kern="1200" dirty="0">
                <a:solidFill>
                  <a:schemeClr val="tx1"/>
                </a:solidFill>
                <a:latin typeface="微软雅黑" panose="020B0503020204020204" pitchFamily="34" charset="-122"/>
                <a:ea typeface="微软雅黑" panose="020B0503020204020204" pitchFamily="34" charset="-122"/>
                <a:cs typeface="+mn-cs"/>
              </a:rPr>
              <a:t>的干预。</a:t>
            </a:r>
          </a:p>
          <a:p>
            <a:r>
              <a:rPr lang="zh-CN" altLang="en-US" sz="1200" kern="1200" dirty="0">
                <a:solidFill>
                  <a:schemeClr val="tx1"/>
                </a:solidFill>
                <a:latin typeface="微软雅黑" panose="020B0503020204020204" pitchFamily="34" charset="-122"/>
                <a:ea typeface="微软雅黑" panose="020B0503020204020204" pitchFamily="34" charset="-122"/>
                <a:cs typeface="+mn-cs"/>
              </a:rPr>
              <a:t> ② 引入通道后，通道能够建立独立的</a:t>
            </a:r>
            <a:r>
              <a:rPr lang="en-US" altLang="zh-CN" sz="1200" kern="1200" dirty="0">
                <a:solidFill>
                  <a:schemeClr val="tx1"/>
                </a:solidFill>
                <a:latin typeface="微软雅黑" panose="020B0503020204020204" pitchFamily="34" charset="-122"/>
                <a:ea typeface="微软雅黑" panose="020B0503020204020204" pitchFamily="34" charset="-122"/>
                <a:cs typeface="+mn-cs"/>
              </a:rPr>
              <a:t>I/O</a:t>
            </a:r>
            <a:r>
              <a:rPr lang="zh-CN" altLang="en-US" sz="1200" kern="1200" dirty="0">
                <a:solidFill>
                  <a:schemeClr val="tx1"/>
                </a:solidFill>
                <a:latin typeface="微软雅黑" panose="020B0503020204020204" pitchFamily="34" charset="-122"/>
                <a:ea typeface="微软雅黑" panose="020B0503020204020204" pitchFamily="34" charset="-122"/>
                <a:cs typeface="+mn-cs"/>
              </a:rPr>
              <a:t>操作，解脱</a:t>
            </a:r>
            <a:r>
              <a:rPr lang="en-US" altLang="zh-CN" sz="1200" kern="1200" dirty="0">
                <a:solidFill>
                  <a:schemeClr val="tx1"/>
                </a:solidFill>
                <a:latin typeface="微软雅黑" panose="020B0503020204020204" pitchFamily="34" charset="-122"/>
                <a:ea typeface="微软雅黑" panose="020B0503020204020204" pitchFamily="34" charset="-122"/>
                <a:cs typeface="+mn-cs"/>
              </a:rPr>
              <a:t>CPU</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对</a:t>
            </a:r>
            <a:r>
              <a:rPr lang="en-US" altLang="zh-CN" sz="1200" kern="1200" dirty="0">
                <a:solidFill>
                  <a:schemeClr val="tx1"/>
                </a:solidFill>
                <a:latin typeface="微软雅黑" panose="020B0503020204020204" pitchFamily="34" charset="-122"/>
                <a:ea typeface="微软雅黑" panose="020B0503020204020204" pitchFamily="34" charset="-122"/>
                <a:cs typeface="+mn-cs"/>
              </a:rPr>
              <a:t>I/O</a:t>
            </a:r>
            <a:r>
              <a:rPr lang="zh-CN" altLang="en-US" sz="1200" kern="1200" dirty="0">
                <a:solidFill>
                  <a:schemeClr val="tx1"/>
                </a:solidFill>
                <a:latin typeface="微软雅黑" panose="020B0503020204020204" pitchFamily="34" charset="-122"/>
                <a:ea typeface="微软雅黑" panose="020B0503020204020204" pitchFamily="34" charset="-122"/>
                <a:cs typeface="+mn-cs"/>
              </a:rPr>
              <a:t>的组织、管理。</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r>
              <a:rPr lang="en-US" altLang="zh-CN" sz="1200" kern="1200" dirty="0">
                <a:solidFill>
                  <a:schemeClr val="tx1"/>
                </a:solidFill>
                <a:latin typeface="微软雅黑" panose="020B0503020204020204" pitchFamily="34" charset="-122"/>
                <a:ea typeface="微软雅黑" panose="020B0503020204020204" pitchFamily="34" charset="-122"/>
                <a:cs typeface="+mn-cs"/>
              </a:rPr>
              <a:t>      CPU</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只需发送</a:t>
            </a:r>
            <a:r>
              <a:rPr lang="en-US" altLang="zh-CN" sz="1200" kern="1200" dirty="0">
                <a:solidFill>
                  <a:schemeClr val="tx1"/>
                </a:solidFill>
                <a:latin typeface="微软雅黑" panose="020B0503020204020204" pitchFamily="34" charset="-122"/>
                <a:ea typeface="微软雅黑" panose="020B0503020204020204" pitchFamily="34" charset="-122"/>
                <a:cs typeface="+mn-cs"/>
              </a:rPr>
              <a:t>I/O</a:t>
            </a:r>
            <a:r>
              <a:rPr lang="zh-CN" altLang="en-US" sz="1200" kern="1200" dirty="0">
                <a:solidFill>
                  <a:schemeClr val="tx1"/>
                </a:solidFill>
                <a:latin typeface="微软雅黑" panose="020B0503020204020204" pitchFamily="34" charset="-122"/>
                <a:ea typeface="微软雅黑" panose="020B0503020204020204" pitchFamily="34" charset="-122"/>
                <a:cs typeface="+mn-cs"/>
              </a:rPr>
              <a:t>命令给通道，通道通过调用内存中的相应通道程序，即可完成一组相关的读（或写）操作及有关控制。</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pPr defTabSz="990752" eaLnBrk="0" fontAlgn="base" hangingPunct="0">
              <a:spcBef>
                <a:spcPct val="30000"/>
              </a:spcBef>
              <a:spcAft>
                <a:spcPct val="0"/>
              </a:spcAft>
              <a:defRPr/>
            </a:pPr>
            <a:r>
              <a:rPr lang="zh-CN" altLang="en-US" sz="1200" kern="1200" dirty="0">
                <a:solidFill>
                  <a:schemeClr val="tx1"/>
                </a:solidFill>
                <a:latin typeface="微软雅黑" panose="020B0503020204020204" pitchFamily="34" charset="-122"/>
                <a:ea typeface="微软雅黑" panose="020B0503020204020204" pitchFamily="34" charset="-122"/>
                <a:cs typeface="+mn-cs"/>
              </a:rPr>
              <a:t>③ 可实现</a:t>
            </a:r>
            <a:r>
              <a:rPr lang="en-US" altLang="zh-CN" sz="1200" kern="1200" dirty="0">
                <a:solidFill>
                  <a:schemeClr val="tx1"/>
                </a:solidFill>
                <a:latin typeface="微软雅黑" panose="020B0503020204020204" pitchFamily="34" charset="-122"/>
                <a:ea typeface="微软雅黑" panose="020B0503020204020204" pitchFamily="34" charset="-122"/>
                <a:cs typeface="+mn-cs"/>
              </a:rPr>
              <a:t>CPU</a:t>
            </a:r>
            <a:r>
              <a:rPr lang="zh-CN" altLang="en-US" sz="1200" kern="1200" dirty="0">
                <a:solidFill>
                  <a:schemeClr val="tx1"/>
                </a:solidFill>
                <a:latin typeface="微软雅黑" panose="020B0503020204020204" pitchFamily="34" charset="-122"/>
                <a:ea typeface="微软雅黑" panose="020B0503020204020204" pitchFamily="34" charset="-122"/>
                <a:cs typeface="+mn-cs"/>
              </a:rPr>
              <a:t>、通道和</a:t>
            </a:r>
            <a:r>
              <a:rPr lang="en-US" altLang="zh-CN" sz="1200" kern="1200" dirty="0">
                <a:solidFill>
                  <a:schemeClr val="tx1"/>
                </a:solidFill>
                <a:latin typeface="微软雅黑" panose="020B0503020204020204" pitchFamily="34" charset="-122"/>
                <a:ea typeface="微软雅黑" panose="020B0503020204020204" pitchFamily="34" charset="-122"/>
                <a:cs typeface="+mn-cs"/>
              </a:rPr>
              <a:t>I/O</a:t>
            </a:r>
            <a:r>
              <a:rPr lang="zh-CN" altLang="en-US" sz="1200" kern="1200" dirty="0">
                <a:solidFill>
                  <a:schemeClr val="tx1"/>
                </a:solidFill>
                <a:latin typeface="微软雅黑" panose="020B0503020204020204" pitchFamily="34" charset="-122"/>
                <a:ea typeface="微软雅黑" panose="020B0503020204020204" pitchFamily="34" charset="-122"/>
                <a:cs typeface="+mn-cs"/>
              </a:rPr>
              <a:t>设备三者的并行操作，从而更有效地提高整个系统的资源利用率。</a:t>
            </a: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pPr defTabSz="990752" eaLnBrk="0" fontAlgn="base" hangingPunct="0">
              <a:spcBef>
                <a:spcPct val="30000"/>
              </a:spcBef>
              <a:spcAft>
                <a:spcPct val="0"/>
              </a:spcAft>
              <a:defRPr/>
            </a:pPr>
            <a:endParaRPr lang="en-US" altLang="zh-CN" sz="1200" kern="1200" dirty="0">
              <a:solidFill>
                <a:schemeClr val="tx1"/>
              </a:solidFill>
              <a:latin typeface="微软雅黑" panose="020B0503020204020204" pitchFamily="34" charset="-122"/>
              <a:ea typeface="微软雅黑" panose="020B0503020204020204" pitchFamily="34" charset="-122"/>
              <a:cs typeface="+mn-cs"/>
            </a:endParaRPr>
          </a:p>
          <a:p>
            <a:pPr defTabSz="990752" eaLnBrk="0" fontAlgn="base" hangingPunct="0">
              <a:spcBef>
                <a:spcPct val="30000"/>
              </a:spcBef>
              <a:spcAft>
                <a:spcPct val="0"/>
              </a:spcAft>
              <a:defRPr/>
            </a:pPr>
            <a:r>
              <a:rPr lang="zh-CN" altLang="en-US" sz="1200" kern="1200" dirty="0">
                <a:solidFill>
                  <a:schemeClr val="tx1"/>
                </a:solidFill>
                <a:latin typeface="微软雅黑" panose="020B0503020204020204" pitchFamily="34" charset="-122"/>
                <a:ea typeface="微软雅黑" panose="020B0503020204020204" pitchFamily="34" charset="-122"/>
                <a:cs typeface="+mn-cs"/>
              </a:rPr>
              <a:t>主板</a:t>
            </a:r>
            <a:r>
              <a:rPr lang="en-US" altLang="zh-CN" sz="1200" kern="1200" dirty="0">
                <a:solidFill>
                  <a:schemeClr val="tx1"/>
                </a:solidFill>
                <a:latin typeface="微软雅黑" panose="020B0503020204020204" pitchFamily="34" charset="-122"/>
                <a:ea typeface="微软雅黑" panose="020B0503020204020204" pitchFamily="34" charset="-122"/>
                <a:cs typeface="+mn-cs"/>
              </a:rPr>
              <a:t>IO</a:t>
            </a:r>
            <a:r>
              <a:rPr lang="zh-CN" altLang="en-US" sz="1200" kern="1200" dirty="0">
                <a:solidFill>
                  <a:schemeClr val="tx1"/>
                </a:solidFill>
                <a:latin typeface="微软雅黑" panose="020B0503020204020204" pitchFamily="34" charset="-122"/>
                <a:ea typeface="微软雅黑" panose="020B0503020204020204" pitchFamily="34" charset="-122"/>
                <a:cs typeface="+mn-cs"/>
              </a:rPr>
              <a:t>通道</a:t>
            </a:r>
          </a:p>
          <a:p>
            <a:endParaRPr lang="zh-CN" altLang="en-US" sz="1200" kern="1200" dirty="0">
              <a:solidFill>
                <a:schemeClr val="tx1"/>
              </a:solidFill>
              <a:latin typeface="微软雅黑" panose="020B0503020204020204" pitchFamily="34" charset="-122"/>
              <a:ea typeface="微软雅黑" panose="020B0503020204020204" pitchFamily="34" charset="-122"/>
              <a:cs typeface="+mn-cs"/>
            </a:endParaRPr>
          </a:p>
          <a:p>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pPr/>
              <a:t>10</a:t>
            </a:fld>
            <a:endParaRPr lang="zh-CN" altLang="en-US" dirty="0"/>
          </a:p>
        </p:txBody>
      </p:sp>
    </p:spTree>
    <p:extLst>
      <p:ext uri="{BB962C8B-B14F-4D97-AF65-F5344CB8AC3E}">
        <p14:creationId xmlns:p14="http://schemas.microsoft.com/office/powerpoint/2010/main" val="19866384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9144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457173" y="3421153"/>
            <a:ext cx="8196547" cy="1871475"/>
          </a:xfrm>
          <a:prstGeom prst="rect">
            <a:avLst/>
          </a:prstGeom>
        </p:spPr>
        <p:txBody>
          <a:bodyPr rtlCol="0" anchor="b">
            <a:noAutofit/>
          </a:bodyPr>
          <a:lstStyle>
            <a:lvl1pPr algn="ctr">
              <a:lnSpc>
                <a:spcPct val="100000"/>
              </a:lnSpc>
              <a:defRPr sz="405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3" name="副标题 2"/>
          <p:cNvSpPr>
            <a:spLocks noGrp="1"/>
          </p:cNvSpPr>
          <p:nvPr>
            <p:ph type="subTitle" idx="1"/>
          </p:nvPr>
        </p:nvSpPr>
        <p:spPr>
          <a:xfrm>
            <a:off x="970385" y="5432564"/>
            <a:ext cx="7203233" cy="457200"/>
          </a:xfrm>
          <a:prstGeom prst="rect">
            <a:avLst/>
          </a:prstGeom>
        </p:spPr>
        <p:txBody>
          <a:bodyPr rtlCol="0">
            <a:normAutofit/>
          </a:bodyPr>
          <a:lstStyle>
            <a:lvl1pPr marL="0" indent="0" algn="just">
              <a:spcBef>
                <a:spcPts val="0"/>
              </a:spcBef>
              <a:buNone/>
              <a:defRPr sz="1500" b="0">
                <a:solidFill>
                  <a:schemeClr val="accent1">
                    <a:lumMod val="75000"/>
                  </a:schemeClr>
                </a:solidFill>
                <a:latin typeface="微软雅黑" panose="020B0503020204020204" pitchFamily="34" charset="-122"/>
                <a:ea typeface="微软雅黑" panose="020B0503020204020204" pitchFamily="34"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pPr rtl="0"/>
            <a:r>
              <a:rPr lang="zh-CN" altLang="en-US" noProof="0" dirty="0"/>
              <a:t>单击以编辑母版副标题样式</a:t>
            </a:r>
          </a:p>
        </p:txBody>
      </p:sp>
      <p:cxnSp>
        <p:nvCxnSpPr>
          <p:cNvPr id="58" name="直接连接符​​ 57"/>
          <p:cNvCxnSpPr/>
          <p:nvPr userDrawn="1"/>
        </p:nvCxnSpPr>
        <p:spPr>
          <a:xfrm>
            <a:off x="971550" y="5294175"/>
            <a:ext cx="72009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F1902921-415F-4ADD-9856-C88A0B19968C}"/>
              </a:ext>
            </a:extLst>
          </p:cNvPr>
          <p:cNvPicPr>
            <a:picLocks noChangeAspect="1"/>
          </p:cNvPicPr>
          <p:nvPr userDrawn="1"/>
        </p:nvPicPr>
        <p:blipFill>
          <a:blip r:embed="rId2"/>
          <a:stretch>
            <a:fillRect/>
          </a:stretch>
        </p:blipFill>
        <p:spPr>
          <a:xfrm>
            <a:off x="1211963" y="156092"/>
            <a:ext cx="6774147"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标题和双栏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97904" y="1311570"/>
            <a:ext cx="3897191" cy="5157643"/>
          </a:xfrm>
          <a:prstGeom prst="rect">
            <a:avLst/>
          </a:prstGeom>
        </p:spPr>
        <p:txBody>
          <a:bodyPr/>
          <a:lstStyle>
            <a:lvl1pPr marL="171446" indent="-171446" eaLnBrk="1" hangingPunct="1">
              <a:buFont typeface="Wingdings" panose="05000000000000000000" pitchFamily="2" charset="2"/>
              <a:buChar char="Ø"/>
              <a:defRPr sz="2100" b="1">
                <a:latin typeface="+mj-ea"/>
                <a:ea typeface="+mj-ea"/>
              </a:defRPr>
            </a:lvl1pPr>
            <a:lvl2pPr marL="462911" indent="-257175" eaLnBrk="1" hangingPunct="1">
              <a:buFont typeface="Wingdings" panose="05000000000000000000" pitchFamily="2" charset="2"/>
              <a:buChar char="l"/>
              <a:defRPr sz="1800" b="1">
                <a:latin typeface="+mj-ea"/>
                <a:ea typeface="+mj-ea"/>
              </a:defRPr>
            </a:lvl2pPr>
            <a:lvl3pPr eaLnBrk="1" hangingPunct="1">
              <a:defRPr b="1">
                <a:latin typeface="+mj-ea"/>
                <a:ea typeface="+mj-ea"/>
              </a:defRPr>
            </a:lvl3pPr>
            <a:lvl4pPr eaLnBrk="1" hangingPunct="1">
              <a:defRPr b="1">
                <a:latin typeface="+mj-ea"/>
                <a:ea typeface="+mj-ea"/>
              </a:defRPr>
            </a:lvl4pPr>
            <a:lvl5pPr eaLnBrk="1" hangingPunct="1">
              <a:defRPr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971602" y="188915"/>
            <a:ext cx="7902037" cy="549275"/>
          </a:xfrm>
          <a:prstGeom prst="rect">
            <a:avLst/>
          </a:prstGeom>
        </p:spPr>
        <p:txBody>
          <a:bodyPr/>
          <a:lstStyle>
            <a:lvl1pPr algn="ctr">
              <a:defRPr sz="2400">
                <a:latin typeface="+mj-ea"/>
                <a:ea typeface="+mj-ea"/>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783"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mj-ea"/>
                <a:ea typeface="+mj-ea"/>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188917"/>
            <a:ext cx="856317" cy="100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600"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martArt 占位符 7">
            <a:extLst>
              <a:ext uri="{FF2B5EF4-FFF2-40B4-BE49-F238E27FC236}">
                <a16:creationId xmlns:a16="http://schemas.microsoft.com/office/drawing/2014/main" id="{0459F0E7-C03B-4267-9E79-21788BF62AD8}"/>
              </a:ext>
            </a:extLst>
          </p:cNvPr>
          <p:cNvSpPr>
            <a:spLocks noGrp="1"/>
          </p:cNvSpPr>
          <p:nvPr>
            <p:ph type="dgm" sz="quarter" idx="10"/>
          </p:nvPr>
        </p:nvSpPr>
        <p:spPr>
          <a:xfrm>
            <a:off x="5011343" y="1311569"/>
            <a:ext cx="4007969" cy="5132479"/>
          </a:xfrm>
          <a:prstGeom prst="rect">
            <a:avLst/>
          </a:prstGeom>
        </p:spPr>
        <p:txBody>
          <a:bodyPr/>
          <a:lstStyle>
            <a:lvl1pPr>
              <a:defRPr>
                <a:latin typeface="+mj-ea"/>
                <a:ea typeface="+mj-ea"/>
              </a:defRPr>
            </a:lvl1pPr>
          </a:lstStyle>
          <a:p>
            <a:endParaRPr lang="zh-CN" altLang="en-US"/>
          </a:p>
        </p:txBody>
      </p:sp>
      <p:pic>
        <p:nvPicPr>
          <p:cNvPr id="9" name="图片 8">
            <a:extLst>
              <a:ext uri="{FF2B5EF4-FFF2-40B4-BE49-F238E27FC236}">
                <a16:creationId xmlns:a16="http://schemas.microsoft.com/office/drawing/2014/main" id="{C320ED46-140B-4720-895A-4766D4AC8B3B}"/>
              </a:ext>
            </a:extLst>
          </p:cNvPr>
          <p:cNvPicPr>
            <a:picLocks noChangeAspect="1"/>
          </p:cNvPicPr>
          <p:nvPr userDrawn="1"/>
        </p:nvPicPr>
        <p:blipFill>
          <a:blip r:embed="rId4"/>
          <a:stretch>
            <a:fillRect/>
          </a:stretch>
        </p:blipFill>
        <p:spPr>
          <a:xfrm>
            <a:off x="0" y="1294040"/>
            <a:ext cx="270364" cy="5563965"/>
          </a:xfrm>
          <a:prstGeom prst="rect">
            <a:avLst/>
          </a:prstGeom>
        </p:spPr>
      </p:pic>
    </p:spTree>
    <p:extLst>
      <p:ext uri="{BB962C8B-B14F-4D97-AF65-F5344CB8AC3E}">
        <p14:creationId xmlns:p14="http://schemas.microsoft.com/office/powerpoint/2010/main" val="28251733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a:defRPr/>
            </a:pPr>
            <a:endParaRPr lang="en-US" altLang="zh-CN"/>
          </a:p>
        </p:txBody>
      </p:sp>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2E3DAA0A-B814-477A-A0ED-35E01CBF49DD}" type="slidenum">
              <a:rPr lang="en-US" altLang="zh-CN" smtClean="0"/>
              <a:pPr>
                <a:defRPr/>
              </a:pPr>
              <a:t>‹#›</a:t>
            </a:fld>
            <a:endParaRPr lang="en-US" altLang="zh-CN"/>
          </a:p>
        </p:txBody>
      </p:sp>
    </p:spTree>
    <p:extLst>
      <p:ext uri="{BB962C8B-B14F-4D97-AF65-F5344CB8AC3E}">
        <p14:creationId xmlns:p14="http://schemas.microsoft.com/office/powerpoint/2010/main" val="882251218"/>
      </p:ext>
    </p:extLst>
  </p:cSld>
  <p:clrMapOvr>
    <a:masterClrMapping/>
  </p:clrMapOvr>
  <p:transition>
    <p:zo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a:defRPr/>
            </a:pPr>
            <a:endParaRPr lang="en-US" altLang="zh-CN"/>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61D47C3E-3DBB-44C8-B475-293CFF5EE818}" type="slidenum">
              <a:rPr lang="en-US" altLang="zh-CN" smtClean="0"/>
              <a:pPr>
                <a:defRPr/>
              </a:pPr>
              <a:t>‹#›</a:t>
            </a:fld>
            <a:endParaRPr lang="en-US" altLang="zh-CN"/>
          </a:p>
        </p:txBody>
      </p:sp>
    </p:spTree>
    <p:extLst>
      <p:ext uri="{BB962C8B-B14F-4D97-AF65-F5344CB8AC3E}">
        <p14:creationId xmlns:p14="http://schemas.microsoft.com/office/powerpoint/2010/main" val="1402187319"/>
      </p:ext>
    </p:extLst>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50964" y="0"/>
            <a:ext cx="7793037" cy="1143000"/>
          </a:xfrm>
        </p:spPr>
        <p:txBody>
          <a:bodyPr/>
          <a:lstStyle/>
          <a:p>
            <a:r>
              <a:rPr lang="zh-CN" altLang="en-US"/>
              <a:t>单击此处编辑母版标题样式</a:t>
            </a:r>
          </a:p>
        </p:txBody>
      </p:sp>
      <p:sp>
        <p:nvSpPr>
          <p:cNvPr id="3" name="表格占位符 2"/>
          <p:cNvSpPr>
            <a:spLocks noGrp="1"/>
          </p:cNvSpPr>
          <p:nvPr>
            <p:ph type="tbl" idx="1"/>
          </p:nvPr>
        </p:nvSpPr>
        <p:spPr>
          <a:xfrm>
            <a:off x="468313" y="1628775"/>
            <a:ext cx="8458200" cy="4572000"/>
          </a:xfrm>
        </p:spPr>
        <p:txBody>
          <a:bodyPr/>
          <a:lstStyle/>
          <a:p>
            <a:pPr lvl="0"/>
            <a:endParaRPr lang="zh-CN" altLang="en-US" noProof="0"/>
          </a:p>
        </p:txBody>
      </p:sp>
      <p:sp>
        <p:nvSpPr>
          <p:cNvPr id="4" name="日期占位符 3"/>
          <p:cNvSpPr>
            <a:spLocks noGrp="1"/>
          </p:cNvSpPr>
          <p:nvPr>
            <p:ph type="dt" sz="half" idx="10"/>
          </p:nvPr>
        </p:nvSpPr>
        <p:spPr>
          <a:xfrm>
            <a:off x="304800" y="6400800"/>
            <a:ext cx="1905000" cy="457200"/>
          </a:xfr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0" y="6424613"/>
            <a:ext cx="9144000" cy="431800"/>
          </a:xfrm>
        </p:spPr>
        <p:txBody>
          <a:bodyPr/>
          <a:lstStyle>
            <a:lvl1pPr>
              <a:defRPr/>
            </a:lvl1pPr>
          </a:lstStyle>
          <a:p>
            <a:pPr>
              <a:defRPr/>
            </a:pPr>
            <a:r>
              <a:rPr lang="zh-CN" altLang="en-US"/>
              <a:t>第四章 存储器管理</a:t>
            </a:r>
          </a:p>
        </p:txBody>
      </p:sp>
    </p:spTree>
    <p:extLst>
      <p:ext uri="{BB962C8B-B14F-4D97-AF65-F5344CB8AC3E}">
        <p14:creationId xmlns:p14="http://schemas.microsoft.com/office/powerpoint/2010/main" val="3210248218"/>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5"/>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9473309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33400" y="457200"/>
            <a:ext cx="80772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8905049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9144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3489111" y="0"/>
            <a:ext cx="5652776"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190454" y="256446"/>
            <a:ext cx="3015197" cy="1560870"/>
          </a:xfrm>
          <a:prstGeom prst="rect">
            <a:avLst/>
          </a:prstGeom>
        </p:spPr>
        <p:txBody>
          <a:bodyPr rtlCol="0" anchor="b">
            <a:normAutofit/>
          </a:bodyPr>
          <a:lstStyle>
            <a:lvl1pPr>
              <a:defRPr sz="2400">
                <a:solidFill>
                  <a:schemeClr val="bg1"/>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4" name="文本占位符 3"/>
          <p:cNvSpPr>
            <a:spLocks noGrp="1"/>
          </p:cNvSpPr>
          <p:nvPr>
            <p:ph type="body" sz="half" idx="2"/>
          </p:nvPr>
        </p:nvSpPr>
        <p:spPr>
          <a:xfrm>
            <a:off x="190454" y="2103379"/>
            <a:ext cx="3010081" cy="4093648"/>
          </a:xfrm>
          <a:prstGeom prst="rect">
            <a:avLst/>
          </a:prstGeom>
        </p:spPr>
        <p:txBody>
          <a:bodyPr rtlCol="0">
            <a:normAutofit/>
          </a:bodyPr>
          <a:lstStyle>
            <a:lvl1pPr marL="0" indent="0">
              <a:spcBef>
                <a:spcPts val="900"/>
              </a:spcBef>
              <a:buNone/>
              <a:defRPr sz="1800">
                <a:solidFill>
                  <a:schemeClr val="bg1"/>
                </a:solidFill>
                <a:latin typeface="微软雅黑" panose="020B0503020204020204" pitchFamily="34" charset="-122"/>
                <a:ea typeface="微软雅黑" panose="020B0503020204020204" pitchFamily="34" charset="-122"/>
              </a:defRPr>
            </a:lvl1pPr>
            <a:lvl2pPr marL="342892" indent="0">
              <a:buNone/>
              <a:defRPr sz="1050"/>
            </a:lvl2pPr>
            <a:lvl3pPr marL="685783" indent="0">
              <a:buNone/>
              <a:defRPr sz="900"/>
            </a:lvl3pPr>
            <a:lvl4pPr marL="1028675" indent="0">
              <a:buNone/>
              <a:defRPr sz="750"/>
            </a:lvl4pPr>
            <a:lvl5pPr marL="1371566" indent="0">
              <a:buNone/>
              <a:defRPr sz="750"/>
            </a:lvl5pPr>
            <a:lvl6pPr marL="1714457" indent="0">
              <a:buNone/>
              <a:defRPr sz="750"/>
            </a:lvl6pPr>
            <a:lvl7pPr marL="2057348" indent="0">
              <a:buNone/>
              <a:defRPr sz="750"/>
            </a:lvl7pPr>
            <a:lvl8pPr marL="2400240" indent="0">
              <a:buNone/>
              <a:defRPr sz="750"/>
            </a:lvl8pPr>
            <a:lvl9pPr marL="2743132" indent="0">
              <a:buNone/>
              <a:defRPr sz="750"/>
            </a:lvl9pPr>
          </a:lstStyle>
          <a:p>
            <a:pPr lvl="0" rtl="0"/>
            <a:r>
              <a:rPr lang="zh-CN" altLang="en-US" noProof="0" dirty="0"/>
              <a:t>编辑母版文本样式</a:t>
            </a:r>
          </a:p>
        </p:txBody>
      </p:sp>
      <p:cxnSp>
        <p:nvCxnSpPr>
          <p:cNvPr id="60" name="直接连接符 59"/>
          <p:cNvCxnSpPr>
            <a:cxnSpLocks/>
          </p:cNvCxnSpPr>
          <p:nvPr userDrawn="1"/>
        </p:nvCxnSpPr>
        <p:spPr>
          <a:xfrm>
            <a:off x="190454" y="1973877"/>
            <a:ext cx="300262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4320185" y="7835016"/>
            <a:ext cx="4596023"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111085" y="6390873"/>
            <a:ext cx="1541738" cy="334063"/>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2024年4月15日</a:t>
            </a:fld>
            <a:endParaRPr lang="zh-CN" altLang="en-US" dirty="0"/>
          </a:p>
        </p:txBody>
      </p:sp>
      <p:sp>
        <p:nvSpPr>
          <p:cNvPr id="8" name="幻灯片编号占位符 7"/>
          <p:cNvSpPr>
            <a:spLocks noGrp="1"/>
          </p:cNvSpPr>
          <p:nvPr>
            <p:ph type="sldNum" sz="quarter" idx="12"/>
          </p:nvPr>
        </p:nvSpPr>
        <p:spPr>
          <a:xfrm>
            <a:off x="8332980" y="6502497"/>
            <a:ext cx="689162" cy="222436"/>
          </a:xfrm>
          <a:prstGeom prst="rect">
            <a:avLst/>
          </a:prstGeom>
        </p:spPr>
        <p:txBody>
          <a:bodyPr rtlCol="0"/>
          <a:lstStyle>
            <a:lvl1pPr>
              <a:defRPr>
                <a:solidFill>
                  <a:srgbClr val="0070C0"/>
                </a:solidFill>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
        <p:nvSpPr>
          <p:cNvPr id="63" name="SmartArt 占位符 62">
            <a:extLst>
              <a:ext uri="{FF2B5EF4-FFF2-40B4-BE49-F238E27FC236}">
                <a16:creationId xmlns:a16="http://schemas.microsoft.com/office/drawing/2014/main" id="{3E98ACF1-74AC-4D1D-9784-D1507B787DC3}"/>
              </a:ext>
            </a:extLst>
          </p:cNvPr>
          <p:cNvSpPr>
            <a:spLocks noGrp="1"/>
          </p:cNvSpPr>
          <p:nvPr>
            <p:ph type="dgm" sz="quarter" idx="13"/>
          </p:nvPr>
        </p:nvSpPr>
        <p:spPr>
          <a:xfrm>
            <a:off x="3724394" y="362929"/>
            <a:ext cx="5026151" cy="6027931"/>
          </a:xfrm>
          <a:prstGeom prst="rect">
            <a:avLst/>
          </a:prstGeom>
        </p:spPr>
        <p:txBody>
          <a:bodyPr/>
          <a:lstStyle/>
          <a:p>
            <a:endParaRPr lang="zh-CN" alt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12178" y="1311568"/>
            <a:ext cx="8077986" cy="5157643"/>
          </a:xfrm>
          <a:prstGeom prst="rect">
            <a:avLst/>
          </a:prstGeom>
        </p:spPr>
        <p:txBody>
          <a:bodyPr/>
          <a:lstStyle>
            <a:lvl1pPr eaLnBrk="1" hangingPunct="1">
              <a:lnSpc>
                <a:spcPct val="100000"/>
              </a:lnSpc>
              <a:defRPr sz="2400" b="1">
                <a:latin typeface="华文楷体" pitchFamily="2" charset="-122"/>
                <a:ea typeface="华文楷体" pitchFamily="2"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971601" y="188915"/>
            <a:ext cx="7330537" cy="549275"/>
          </a:xfrm>
          <a:prstGeom prst="rect">
            <a:avLst/>
          </a:prstGeom>
        </p:spPr>
        <p:txBody>
          <a:bodyPr/>
          <a:lstStyle>
            <a:lvl1pPr algn="ct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783"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4" y="-2"/>
            <a:ext cx="1108964"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99"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242A2119-1AE2-4352-988F-01393E736B91}"/>
              </a:ext>
            </a:extLst>
          </p:cNvPr>
          <p:cNvPicPr>
            <a:picLocks noChangeAspect="1"/>
          </p:cNvPicPr>
          <p:nvPr userDrawn="1"/>
        </p:nvPicPr>
        <p:blipFill>
          <a:blip r:embed="rId4"/>
          <a:stretch>
            <a:fillRect/>
          </a:stretch>
        </p:blipFill>
        <p:spPr>
          <a:xfrm>
            <a:off x="0" y="1294038"/>
            <a:ext cx="270364" cy="5563965"/>
          </a:xfrm>
          <a:prstGeom prst="rect">
            <a:avLst/>
          </a:prstGeom>
        </p:spPr>
      </p:pic>
    </p:spTree>
    <p:extLst>
      <p:ext uri="{BB962C8B-B14F-4D97-AF65-F5344CB8AC3E}">
        <p14:creationId xmlns:p14="http://schemas.microsoft.com/office/powerpoint/2010/main" val="35920964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6"/>
                                        </p:tgtEl>
                                        <p:attrNameLst>
                                          <p:attrName>ppt_w</p:attrName>
                                        </p:attrNameLst>
                                      </p:cBhvr>
                                      <p:tavLst>
                                        <p:tav tm="0">
                                          <p:val>
                                            <p:strVal val="#ppt_w*.05"/>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6"/>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6"/>
                                        </p:tgtEl>
                                      </p:cBhvr>
                                    </p:animEffect>
                                  </p:childTnLst>
                                </p:cTn>
                              </p:par>
                              <p:par>
                                <p:cTn id="15" presetID="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双栏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97903" y="1311568"/>
            <a:ext cx="3897191" cy="5157643"/>
          </a:xfrm>
          <a:prstGeom prst="rect">
            <a:avLst/>
          </a:prstGeom>
        </p:spPr>
        <p:txBody>
          <a:bodyPr/>
          <a:lstStyle>
            <a:lvl1pPr eaLnBrk="1" hangingPunct="1">
              <a:defRPr sz="2400" b="1">
                <a:latin typeface="华文楷体" pitchFamily="2" charset="-122"/>
                <a:ea typeface="华文楷体" pitchFamily="2" charset="-122"/>
              </a:defRPr>
            </a:lvl1pPr>
            <a:lvl2pPr eaLnBrk="1" hangingPunct="1">
              <a:defRPr sz="1800" b="1">
                <a:latin typeface="黑体" pitchFamily="2" charset="-122"/>
                <a:ea typeface="黑体" pitchFamily="2" charset="-122"/>
              </a:defRPr>
            </a:lvl2pPr>
            <a:lvl3pPr eaLnBrk="1" hangingPunct="1">
              <a:defRPr b="1"/>
            </a:lvl3pPr>
            <a:lvl4pPr eaLnBrk="1" hangingPunct="1">
              <a:defRPr b="1"/>
            </a:lvl4pPr>
            <a:lvl5pPr eaLnBrk="1" hangingPunct="1">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971601" y="188915"/>
            <a:ext cx="7902037" cy="549275"/>
          </a:xfrm>
          <a:prstGeom prst="rect">
            <a:avLst/>
          </a:prstGeom>
        </p:spPr>
        <p:txBody>
          <a:bodyPr/>
          <a:lstStyle>
            <a:lvl1pPr algn="ctr">
              <a:defRPr sz="21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783"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4" y="-2"/>
            <a:ext cx="1108964"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599"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martArt 占位符 7">
            <a:extLst>
              <a:ext uri="{FF2B5EF4-FFF2-40B4-BE49-F238E27FC236}">
                <a16:creationId xmlns:a16="http://schemas.microsoft.com/office/drawing/2014/main" id="{0459F0E7-C03B-4267-9E79-21788BF62AD8}"/>
              </a:ext>
            </a:extLst>
          </p:cNvPr>
          <p:cNvSpPr>
            <a:spLocks noGrp="1"/>
          </p:cNvSpPr>
          <p:nvPr>
            <p:ph type="dgm" sz="quarter" idx="10"/>
          </p:nvPr>
        </p:nvSpPr>
        <p:spPr>
          <a:xfrm>
            <a:off x="5011342" y="1311567"/>
            <a:ext cx="4007969" cy="5132479"/>
          </a:xfrm>
          <a:prstGeom prst="rect">
            <a:avLst/>
          </a:prstGeom>
        </p:spPr>
        <p:txBody>
          <a:bodyPr/>
          <a:lstStyle/>
          <a:p>
            <a:endParaRPr lang="zh-CN" altLang="en-US"/>
          </a:p>
        </p:txBody>
      </p:sp>
      <p:pic>
        <p:nvPicPr>
          <p:cNvPr id="9" name="图片 8">
            <a:extLst>
              <a:ext uri="{FF2B5EF4-FFF2-40B4-BE49-F238E27FC236}">
                <a16:creationId xmlns:a16="http://schemas.microsoft.com/office/drawing/2014/main" id="{C320ED46-140B-4720-895A-4766D4AC8B3B}"/>
              </a:ext>
            </a:extLst>
          </p:cNvPr>
          <p:cNvPicPr>
            <a:picLocks noChangeAspect="1"/>
          </p:cNvPicPr>
          <p:nvPr userDrawn="1"/>
        </p:nvPicPr>
        <p:blipFill>
          <a:blip r:embed="rId4"/>
          <a:stretch>
            <a:fillRect/>
          </a:stretch>
        </p:blipFill>
        <p:spPr>
          <a:xfrm>
            <a:off x="0" y="1294038"/>
            <a:ext cx="270364" cy="5563965"/>
          </a:xfrm>
          <a:prstGeom prst="rect">
            <a:avLst/>
          </a:prstGeom>
        </p:spPr>
      </p:pic>
    </p:spTree>
    <p:extLst>
      <p:ext uri="{BB962C8B-B14F-4D97-AF65-F5344CB8AC3E}">
        <p14:creationId xmlns:p14="http://schemas.microsoft.com/office/powerpoint/2010/main" val="3937955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6"/>
                                        </p:tgtEl>
                                        <p:attrNameLst>
                                          <p:attrName>ppt_w</p:attrName>
                                        </p:attrNameLst>
                                      </p:cBhvr>
                                      <p:tavLst>
                                        <p:tav tm="0">
                                          <p:val>
                                            <p:strVal val="#ppt_w*.05"/>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6"/>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6"/>
                                        </p:tgtEl>
                                      </p:cBhvr>
                                    </p:animEffect>
                                  </p:childTnLst>
                                </p:cTn>
                              </p:par>
                              <p:par>
                                <p:cTn id="15" presetID="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428627" y="0"/>
            <a:ext cx="3902075" cy="668780"/>
          </a:xfrm>
          <a:prstGeom prst="rect">
            <a:avLst/>
          </a:prstGeom>
        </p:spPr>
        <p:txBody>
          <a:bodyPr rtlCol="0"/>
          <a:lstStyle>
            <a:lvl1pPr>
              <a:lnSpc>
                <a:spcPct val="130000"/>
              </a:lnSpc>
              <a:defRPr sz="2400"/>
            </a:lvl1pPr>
          </a:lstStyle>
          <a:p>
            <a:pPr rtl="0"/>
            <a:r>
              <a:rPr lang="zh-CN" altLang="en-US" dirty="0"/>
              <a:t>单击此处编辑母版标题样式</a:t>
            </a:r>
          </a:p>
        </p:txBody>
      </p:sp>
      <p:sp>
        <p:nvSpPr>
          <p:cNvPr id="8" name="矩形 7"/>
          <p:cNvSpPr/>
          <p:nvPr userDrawn="1"/>
        </p:nvSpPr>
        <p:spPr>
          <a:xfrm>
            <a:off x="1" y="0"/>
            <a:ext cx="276225"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内容占位符 2">
            <a:extLst>
              <a:ext uri="{FF2B5EF4-FFF2-40B4-BE49-F238E27FC236}">
                <a16:creationId xmlns:a16="http://schemas.microsoft.com/office/drawing/2014/main" id="{72AD38CD-DEEA-4237-8C89-6CDAF7B31787}"/>
              </a:ext>
            </a:extLst>
          </p:cNvPr>
          <p:cNvSpPr>
            <a:spLocks noGrp="1"/>
          </p:cNvSpPr>
          <p:nvPr>
            <p:ph idx="1"/>
          </p:nvPr>
        </p:nvSpPr>
        <p:spPr>
          <a:xfrm>
            <a:off x="362684" y="993531"/>
            <a:ext cx="8427481" cy="5475677"/>
          </a:xfrm>
          <a:prstGeom prst="rect">
            <a:avLst/>
          </a:prstGeom>
        </p:spPr>
        <p:txBody>
          <a:bodyPr/>
          <a:lstStyle>
            <a:lvl1pPr eaLnBrk="1" hangingPunct="1">
              <a:lnSpc>
                <a:spcPct val="100000"/>
              </a:lnSpc>
              <a:defRPr sz="2400" b="1">
                <a:latin typeface="华文楷体" pitchFamily="2" charset="-122"/>
                <a:ea typeface="华文楷体" pitchFamily="2"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95288" y="1196975"/>
            <a:ext cx="4171950"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47416652"/>
      </p:ext>
    </p:extLst>
  </p:cSld>
  <p:clrMapOvr>
    <a:masterClrMapping/>
  </p:clrMapOvr>
  <p:transition>
    <p:sndAc>
      <p:stSnd>
        <p:snd r:embed="rId1" name="chimes.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188915"/>
            <a:ext cx="8532812"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395288" y="1196975"/>
            <a:ext cx="417195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9638" y="1196975"/>
            <a:ext cx="4173537"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0062527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9144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457174" y="3421155"/>
            <a:ext cx="8196547" cy="1871475"/>
          </a:xfrm>
          <a:prstGeom prst="rect">
            <a:avLst/>
          </a:prstGeom>
        </p:spPr>
        <p:txBody>
          <a:bodyPr rtlCol="0" anchor="b">
            <a:noAutofit/>
          </a:bodyPr>
          <a:lstStyle>
            <a:lvl1pPr algn="ctr">
              <a:lnSpc>
                <a:spcPct val="100000"/>
              </a:lnSpc>
              <a:defRPr sz="360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3" name="副标题 2"/>
          <p:cNvSpPr>
            <a:spLocks noGrp="1"/>
          </p:cNvSpPr>
          <p:nvPr>
            <p:ph type="subTitle" idx="1"/>
          </p:nvPr>
        </p:nvSpPr>
        <p:spPr>
          <a:xfrm>
            <a:off x="970386" y="5432564"/>
            <a:ext cx="7203233" cy="457200"/>
          </a:xfrm>
          <a:prstGeom prst="rect">
            <a:avLst/>
          </a:prstGeom>
        </p:spPr>
        <p:txBody>
          <a:bodyPr rtlCol="0">
            <a:normAutofit/>
          </a:bodyPr>
          <a:lstStyle>
            <a:lvl1pPr marL="0" indent="0" algn="just">
              <a:spcBef>
                <a:spcPts val="0"/>
              </a:spcBef>
              <a:buNone/>
              <a:defRPr sz="1800" b="0">
                <a:solidFill>
                  <a:schemeClr val="accent1">
                    <a:lumMod val="75000"/>
                  </a:schemeClr>
                </a:solidFill>
                <a:latin typeface="微软雅黑" panose="020B0503020204020204" pitchFamily="34" charset="-122"/>
                <a:ea typeface="微软雅黑" panose="020B0503020204020204" pitchFamily="34" charset="-122"/>
              </a:defRPr>
            </a:lvl1pPr>
            <a:lvl2pPr marL="342892" indent="0" algn="ctr">
              <a:buNone/>
              <a:defRPr sz="1500"/>
            </a:lvl2pPr>
            <a:lvl3pPr marL="685783" indent="0" algn="ctr">
              <a:buNone/>
              <a:defRPr sz="1350"/>
            </a:lvl3pPr>
            <a:lvl4pPr marL="1028675" indent="0" algn="ctr">
              <a:buNone/>
              <a:defRPr sz="1200"/>
            </a:lvl4pPr>
            <a:lvl5pPr marL="1371566" indent="0" algn="ctr">
              <a:buNone/>
              <a:defRPr sz="1200"/>
            </a:lvl5pPr>
            <a:lvl6pPr marL="1714457" indent="0" algn="ctr">
              <a:buNone/>
              <a:defRPr sz="1200"/>
            </a:lvl6pPr>
            <a:lvl7pPr marL="2057348" indent="0" algn="ctr">
              <a:buNone/>
              <a:defRPr sz="1200"/>
            </a:lvl7pPr>
            <a:lvl8pPr marL="2400240" indent="0" algn="ctr">
              <a:buNone/>
              <a:defRPr sz="1200"/>
            </a:lvl8pPr>
            <a:lvl9pPr marL="2743132" indent="0" algn="ctr">
              <a:buNone/>
              <a:defRPr sz="1200"/>
            </a:lvl9pPr>
          </a:lstStyle>
          <a:p>
            <a:pPr rtl="0"/>
            <a:r>
              <a:rPr lang="zh-CN" altLang="en-US" noProof="0" dirty="0"/>
              <a:t>单击以编辑母版副标题样式</a:t>
            </a:r>
          </a:p>
        </p:txBody>
      </p:sp>
      <p:cxnSp>
        <p:nvCxnSpPr>
          <p:cNvPr id="58" name="直接连接符​​ 57"/>
          <p:cNvCxnSpPr/>
          <p:nvPr userDrawn="1"/>
        </p:nvCxnSpPr>
        <p:spPr>
          <a:xfrm>
            <a:off x="971550" y="5294175"/>
            <a:ext cx="72009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F1902921-415F-4ADD-9856-C88A0B19968C}"/>
              </a:ext>
            </a:extLst>
          </p:cNvPr>
          <p:cNvPicPr>
            <a:picLocks noChangeAspect="1"/>
          </p:cNvPicPr>
          <p:nvPr userDrawn="1"/>
        </p:nvPicPr>
        <p:blipFill>
          <a:blip r:embed="rId2"/>
          <a:stretch>
            <a:fillRect/>
          </a:stretch>
        </p:blipFill>
        <p:spPr>
          <a:xfrm>
            <a:off x="1211963" y="156092"/>
            <a:ext cx="6774147"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08432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712178" y="1311570"/>
            <a:ext cx="8077986" cy="5157643"/>
          </a:xfrm>
          <a:prstGeom prst="rect">
            <a:avLst/>
          </a:prstGeom>
        </p:spPr>
        <p:txBody>
          <a:bodyPr/>
          <a:lstStyle>
            <a:lvl1pPr marL="171446" indent="-171446" eaLnBrk="1" hangingPunct="1">
              <a:buFont typeface="Wingdings" panose="05000000000000000000" pitchFamily="2" charset="2"/>
              <a:buChar char="Ø"/>
              <a:defRPr sz="2100" b="1">
                <a:latin typeface="+mj-ea"/>
                <a:ea typeface="+mj-ea"/>
              </a:defRPr>
            </a:lvl1pPr>
            <a:lvl2pPr marL="342892" indent="-137156" eaLnBrk="1" hangingPunct="1">
              <a:buFont typeface="Wingdings" panose="05000000000000000000" pitchFamily="2" charset="2"/>
              <a:buChar char="l"/>
              <a:defRPr sz="1800" b="1">
                <a:latin typeface="+mj-ea"/>
                <a:ea typeface="+mj-ea"/>
              </a:defRPr>
            </a:lvl2pPr>
            <a:lvl3pPr eaLnBrk="1" hangingPunct="1">
              <a:defRPr b="1">
                <a:latin typeface="+mj-ea"/>
                <a:ea typeface="+mj-ea"/>
              </a:defRPr>
            </a:lvl3pPr>
            <a:lvl4pPr eaLnBrk="1" hangingPunct="1">
              <a:defRPr b="1">
                <a:latin typeface="+mj-ea"/>
                <a:ea typeface="+mj-ea"/>
              </a:defRPr>
            </a:lvl4pPr>
            <a:lvl5pPr eaLnBrk="1" hangingPunct="1">
              <a:defRPr b="1">
                <a:latin typeface="+mj-ea"/>
                <a:ea typeface="+mj-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971602" y="188915"/>
            <a:ext cx="7902037" cy="549275"/>
          </a:xfrm>
          <a:prstGeom prst="rect">
            <a:avLst/>
          </a:prstGeom>
        </p:spPr>
        <p:txBody>
          <a:bodyPr/>
          <a:lstStyle>
            <a:lvl1pPr algn="ctr">
              <a:defRPr sz="2400">
                <a:latin typeface="+mj-ea"/>
                <a:ea typeface="+mj-ea"/>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7524328" y="6444044"/>
            <a:ext cx="1223412" cy="300082"/>
          </a:xfrm>
          <a:prstGeom prst="rect">
            <a:avLst/>
          </a:prstGeom>
          <a:noFill/>
        </p:spPr>
        <p:txBody>
          <a:bodyPr wrap="none" rtlCol="0">
            <a:spAutoFit/>
          </a:bodyPr>
          <a:lstStyle/>
          <a:p>
            <a:pPr marL="0" marR="0" lvl="0" indent="0" algn="l" defTabSz="685783"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mj-ea"/>
                <a:ea typeface="+mj-ea"/>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3905" y="188917"/>
            <a:ext cx="856317" cy="1008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71600" y="911864"/>
            <a:ext cx="7627279"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242A2119-1AE2-4352-988F-01393E736B91}"/>
              </a:ext>
            </a:extLst>
          </p:cNvPr>
          <p:cNvPicPr>
            <a:picLocks noChangeAspect="1"/>
          </p:cNvPicPr>
          <p:nvPr userDrawn="1"/>
        </p:nvPicPr>
        <p:blipFill>
          <a:blip r:embed="rId4"/>
          <a:stretch>
            <a:fillRect/>
          </a:stretch>
        </p:blipFill>
        <p:spPr>
          <a:xfrm>
            <a:off x="0" y="1294040"/>
            <a:ext cx="270364" cy="5563965"/>
          </a:xfrm>
          <a:prstGeom prst="rect">
            <a:avLst/>
          </a:prstGeom>
        </p:spPr>
      </p:pic>
    </p:spTree>
    <p:extLst>
      <p:ext uri="{BB962C8B-B14F-4D97-AF65-F5344CB8AC3E}">
        <p14:creationId xmlns:p14="http://schemas.microsoft.com/office/powerpoint/2010/main" val="36856624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9144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457200" y="6172200"/>
            <a:ext cx="82296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9" r:id="rId3"/>
    <p:sldLayoutId id="2147483661" r:id="rId4"/>
    <p:sldLayoutId id="2147483652" r:id="rId5"/>
    <p:sldLayoutId id="2147483662" r:id="rId6"/>
    <p:sldLayoutId id="2147483664" r:id="rId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783"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171446" indent="-171446" algn="l" defTabSz="685783"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892" indent="-137156" algn="l" defTabSz="685783"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37" indent="-134538" algn="l" defTabSz="685783"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783" indent="-137156" algn="l" defTabSz="685783"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28" indent="-134538" algn="l" defTabSz="685783"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675" indent="-137156" algn="l" defTabSz="685783"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20" indent="-134538" algn="l" defTabSz="685783"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566" indent="-137156" algn="l" defTabSz="685783"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474" indent="0" algn="l" defTabSz="685783"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9144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457200" y="6172200"/>
            <a:ext cx="82296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418416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783"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171446" indent="-171446" algn="l" defTabSz="685783"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892" indent="-137156" algn="l" defTabSz="685783"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37" indent="-134538" algn="l" defTabSz="685783"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783" indent="-137156" algn="l" defTabSz="685783"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28" indent="-134538" algn="l" defTabSz="685783"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675" indent="-137156" algn="l" defTabSz="685783"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20" indent="-134538" algn="l" defTabSz="685783"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566" indent="-137156" algn="l" defTabSz="685783"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474" indent="0" algn="l" defTabSz="685783"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vmlDrawing" Target="../drawings/vmlDrawing1.vml"/><Relationship Id="rId5" Type="http://schemas.openxmlformats.org/officeDocument/2006/relationships/image" Target="../media/image11.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3.xml"/><Relationship Id="rId1" Type="http://schemas.openxmlformats.org/officeDocument/2006/relationships/vmlDrawing" Target="../drawings/vmlDrawing2.vml"/><Relationship Id="rId5" Type="http://schemas.openxmlformats.org/officeDocument/2006/relationships/image" Target="../media/image12.e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3.tiff"/><Relationship Id="rId2" Type="http://schemas.openxmlformats.org/officeDocument/2006/relationships/notesSlide" Target="../notesSlides/notesSlide41.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4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19.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image" Target="../media/image19.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notesSlide" Target="../notesSlides/notesSlide52.xml"/><Relationship Id="rId1" Type="http://schemas.openxmlformats.org/officeDocument/2006/relationships/slideLayout" Target="../slideLayouts/slideLayout3.xml"/><Relationship Id="rId4" Type="http://schemas.openxmlformats.org/officeDocument/2006/relationships/image" Target="../media/image19.w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444212" y="3423114"/>
            <a:ext cx="8634845" cy="1403606"/>
          </a:xfrm>
        </p:spPr>
        <p:txBody>
          <a:bodyPr/>
          <a:lstStyle/>
          <a:p>
            <a:r>
              <a:rPr lang="zh-CN" altLang="zh-CN" dirty="0"/>
              <a:t>第五章 输入输出系统</a:t>
            </a:r>
            <a:endParaRPr lang="zh-CN" altLang="en-US" dirty="0">
              <a:sym typeface="+mn-lt"/>
            </a:endParaRPr>
          </a:p>
        </p:txBody>
      </p:sp>
      <p:sp>
        <p:nvSpPr>
          <p:cNvPr id="3" name="副标题 9">
            <a:extLst>
              <a:ext uri="{FF2B5EF4-FFF2-40B4-BE49-F238E27FC236}">
                <a16:creationId xmlns:a16="http://schemas.microsoft.com/office/drawing/2014/main" id="{8AF919D7-9BEE-4054-971B-1DB3B1DE7A1F}"/>
              </a:ext>
            </a:extLst>
          </p:cNvPr>
          <p:cNvSpPr>
            <a:spLocks noGrp="1"/>
          </p:cNvSpPr>
          <p:nvPr/>
        </p:nvSpPr>
        <p:spPr>
          <a:xfrm>
            <a:off x="970383" y="5404104"/>
            <a:ext cx="7203233" cy="457200"/>
          </a:xfrm>
          <a:prstGeom prst="rect">
            <a:avLst/>
          </a:prstGeom>
        </p:spPr>
        <p:txBody>
          <a:bodyPr rtlCol="0">
            <a:normAutofit/>
          </a:bodyPr>
          <a:lstStyle>
            <a:lvl1pPr marL="0" indent="0" algn="just" defTabSz="685800" rtl="0" eaLnBrk="1" latinLnBrk="0" hangingPunct="1">
              <a:lnSpc>
                <a:spcPct val="90000"/>
              </a:lnSpc>
              <a:spcBef>
                <a:spcPts val="0"/>
              </a:spcBef>
              <a:buClr>
                <a:schemeClr val="accent1">
                  <a:lumMod val="75000"/>
                </a:schemeClr>
              </a:buClr>
              <a:buSzPct val="100000"/>
              <a:buFont typeface="Arial" pitchFamily="34" charset="0"/>
              <a:buNone/>
              <a:defRPr sz="1500" b="0" kern="1200">
                <a:solidFill>
                  <a:schemeClr val="accent1">
                    <a:lumMod val="75000"/>
                  </a:schemeClr>
                </a:solidFill>
                <a:latin typeface="微软雅黑" panose="020B0503020204020204" pitchFamily="34" charset="-122"/>
                <a:ea typeface="微软雅黑" panose="020B0503020204020204" pitchFamily="34" charset="-122"/>
                <a:cs typeface="+mn-cs"/>
              </a:defRPr>
            </a:lvl1pPr>
            <a:lvl2pPr marL="342900" indent="0" algn="ctr" defTabSz="685800" rtl="0" eaLnBrk="1" latinLnBrk="0" hangingPunct="1">
              <a:lnSpc>
                <a:spcPct val="90000"/>
              </a:lnSpc>
              <a:spcBef>
                <a:spcPts val="900"/>
              </a:spcBef>
              <a:buClr>
                <a:schemeClr val="accent1">
                  <a:lumMod val="75000"/>
                </a:schemeClr>
              </a:buClr>
              <a:buSzPct val="100000"/>
              <a:buFont typeface="Arial" pitchFamily="34" charset="0"/>
              <a:buNone/>
              <a:defRPr sz="1500" kern="1200">
                <a:solidFill>
                  <a:schemeClr val="tx1"/>
                </a:solidFill>
                <a:latin typeface="微软雅黑" panose="020B0503020204020204" pitchFamily="34" charset="-122"/>
                <a:ea typeface="微软雅黑" panose="020B0503020204020204" pitchFamily="34" charset="-122"/>
                <a:cs typeface="+mn-cs"/>
              </a:defRPr>
            </a:lvl2pPr>
            <a:lvl3pPr marL="685800" indent="0" algn="ctr" defTabSz="685800" rtl="0" eaLnBrk="1" latinLnBrk="0" hangingPunct="1">
              <a:lnSpc>
                <a:spcPct val="90000"/>
              </a:lnSpc>
              <a:spcBef>
                <a:spcPts val="600"/>
              </a:spcBef>
              <a:buClr>
                <a:schemeClr val="accent1">
                  <a:lumMod val="75000"/>
                </a:schemeClr>
              </a:buClr>
              <a:buSzPct val="100000"/>
              <a:buFont typeface="Arial" pitchFamily="34" charset="0"/>
              <a:buNone/>
              <a:defRPr sz="1350" kern="1200">
                <a:solidFill>
                  <a:schemeClr val="tx1"/>
                </a:solidFill>
                <a:latin typeface="微软雅黑" panose="020B0503020204020204" pitchFamily="34" charset="-122"/>
                <a:ea typeface="微软雅黑" panose="020B0503020204020204" pitchFamily="34" charset="-122"/>
                <a:cs typeface="+mn-cs"/>
              </a:defRPr>
            </a:lvl3pPr>
            <a:lvl4pPr marL="1028700" indent="0" algn="ctr" defTabSz="685800" rtl="0" eaLnBrk="1" latinLnBrk="0" hangingPunct="1">
              <a:lnSpc>
                <a:spcPct val="90000"/>
              </a:lnSpc>
              <a:spcBef>
                <a:spcPts val="600"/>
              </a:spcBef>
              <a:buClr>
                <a:schemeClr val="accent1">
                  <a:lumMod val="75000"/>
                </a:schemeClr>
              </a:buClr>
              <a:buSzPct val="100000"/>
              <a:buFont typeface="Arial" pitchFamily="34" charset="0"/>
              <a:buNone/>
              <a:defRPr sz="1200" kern="1200">
                <a:solidFill>
                  <a:schemeClr val="tx1"/>
                </a:solidFill>
                <a:latin typeface="微软雅黑" panose="020B0503020204020204" pitchFamily="34" charset="-122"/>
                <a:ea typeface="微软雅黑" panose="020B0503020204020204" pitchFamily="34" charset="-122"/>
                <a:cs typeface="+mn-cs"/>
              </a:defRPr>
            </a:lvl4pPr>
            <a:lvl5pPr marL="1371600" indent="0" algn="ctr" defTabSz="685800" rtl="0" eaLnBrk="1" latinLnBrk="0" hangingPunct="1">
              <a:lnSpc>
                <a:spcPct val="90000"/>
              </a:lnSpc>
              <a:spcBef>
                <a:spcPts val="450"/>
              </a:spcBef>
              <a:buClr>
                <a:schemeClr val="accent1">
                  <a:lumMod val="75000"/>
                </a:schemeClr>
              </a:buClr>
              <a:buSzPct val="100000"/>
              <a:buFont typeface="Arial" pitchFamily="34" charset="0"/>
              <a:buNone/>
              <a:defRPr sz="1200" kern="1200">
                <a:solidFill>
                  <a:schemeClr val="tx1"/>
                </a:solidFill>
                <a:latin typeface="微软雅黑" panose="020B0503020204020204" pitchFamily="34" charset="-122"/>
                <a:ea typeface="微软雅黑" panose="020B0503020204020204" pitchFamily="34" charset="-122"/>
                <a:cs typeface="+mn-cs"/>
              </a:defRPr>
            </a:lvl5pPr>
            <a:lvl6pPr marL="1714500" indent="0" algn="ctr" defTabSz="685800" rtl="0" eaLnBrk="1" latinLnBrk="0" hangingPunct="1">
              <a:lnSpc>
                <a:spcPct val="90000"/>
              </a:lnSpc>
              <a:spcBef>
                <a:spcPts val="450"/>
              </a:spcBef>
              <a:buClr>
                <a:schemeClr val="accent1">
                  <a:lumMod val="75000"/>
                </a:schemeClr>
              </a:buClr>
              <a:buSzPct val="100000"/>
              <a:buFont typeface="Arial"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450"/>
              </a:spcBef>
              <a:buClr>
                <a:schemeClr val="accent1">
                  <a:lumMod val="75000"/>
                </a:schemeClr>
              </a:buClr>
              <a:buSzPct val="100000"/>
              <a:buFont typeface="Arial"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450"/>
              </a:spcBef>
              <a:buClr>
                <a:schemeClr val="accent1">
                  <a:lumMod val="75000"/>
                </a:schemeClr>
              </a:buClr>
              <a:buSzPct val="100000"/>
              <a:buFont typeface="Arial"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450"/>
              </a:spcBef>
              <a:buClr>
                <a:schemeClr val="accent1">
                  <a:lumMod val="75000"/>
                </a:schemeClr>
              </a:buClr>
              <a:buSzPct val="100000"/>
              <a:buFont typeface="Arial" pitchFamily="34" charset="0"/>
              <a:buNone/>
              <a:defRPr sz="1200" kern="1200">
                <a:solidFill>
                  <a:schemeClr val="tx1"/>
                </a:solidFill>
                <a:latin typeface="+mn-lt"/>
                <a:ea typeface="+mn-ea"/>
                <a:cs typeface="+mn-cs"/>
              </a:defRPr>
            </a:lvl9pPr>
          </a:lstStyle>
          <a:p>
            <a:pPr algn="ctr"/>
            <a:r>
              <a:rPr lang="zh-CN" altLang="en-US" b="1" dirty="0">
                <a:sym typeface="+mn-lt"/>
              </a:rPr>
              <a:t>电子科技大学信息与软件工程学院</a:t>
            </a: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2178" y="2260502"/>
            <a:ext cx="8077986" cy="3417003"/>
          </a:xfrm>
        </p:spPr>
        <p:txBody>
          <a:bodyPr/>
          <a:lstStyle/>
          <a:p>
            <a:pPr>
              <a:lnSpc>
                <a:spcPct val="120000"/>
              </a:lnSpc>
              <a:buFont typeface="Arial" panose="020B0604020202020204" pitchFamily="34" charset="0"/>
              <a:buChar char="•"/>
            </a:pPr>
            <a:r>
              <a:rPr lang="en-US" altLang="zh-CN" sz="2250" dirty="0"/>
              <a:t>  I/O</a:t>
            </a:r>
            <a:r>
              <a:rPr lang="zh-CN" altLang="en-US" sz="2250" dirty="0"/>
              <a:t>通道设备的引入 目的是使一些原来由</a:t>
            </a:r>
            <a:r>
              <a:rPr lang="en-US" altLang="zh-CN" sz="2250" dirty="0"/>
              <a:t>CPU</a:t>
            </a:r>
            <a:r>
              <a:rPr lang="zh-CN" altLang="en-US" sz="2250" dirty="0"/>
              <a:t>处理的</a:t>
            </a:r>
            <a:r>
              <a:rPr lang="en-US" altLang="zh-CN" sz="2250" dirty="0"/>
              <a:t>I/O</a:t>
            </a:r>
            <a:r>
              <a:rPr lang="zh-CN" altLang="en-US" sz="2250" dirty="0"/>
              <a:t>任务转由通道来承担，从而把</a:t>
            </a:r>
            <a:r>
              <a:rPr lang="en-US" altLang="zh-CN" sz="2250" dirty="0"/>
              <a:t>CPU</a:t>
            </a:r>
            <a:r>
              <a:rPr lang="zh-CN" altLang="en-US" sz="2250" dirty="0"/>
              <a:t>从繁杂的</a:t>
            </a:r>
            <a:r>
              <a:rPr lang="en-US" altLang="zh-CN" sz="2250" dirty="0"/>
              <a:t>I/O</a:t>
            </a:r>
            <a:r>
              <a:rPr lang="zh-CN" altLang="en-US" sz="2250" dirty="0"/>
              <a:t>任务中解脱出来。</a:t>
            </a:r>
          </a:p>
          <a:p>
            <a:pPr>
              <a:lnSpc>
                <a:spcPct val="120000"/>
              </a:lnSpc>
              <a:spcBef>
                <a:spcPts val="0"/>
              </a:spcBef>
            </a:pPr>
            <a:r>
              <a:rPr lang="zh-CN" altLang="en-US" sz="2250" dirty="0"/>
              <a:t> 采用通道有以下特点：</a:t>
            </a:r>
          </a:p>
          <a:p>
            <a:pPr marL="270000" indent="0" algn="just">
              <a:lnSpc>
                <a:spcPct val="120000"/>
              </a:lnSpc>
              <a:spcBef>
                <a:spcPts val="0"/>
              </a:spcBef>
              <a:buNone/>
            </a:pPr>
            <a:r>
              <a:rPr lang="zh-CN" altLang="en-US" sz="2250" dirty="0"/>
              <a:t>① </a:t>
            </a:r>
            <a:r>
              <a:rPr lang="en-US" altLang="zh-CN" sz="2250" dirty="0"/>
              <a:t>DMA</a:t>
            </a:r>
            <a:r>
              <a:rPr lang="zh-CN" altLang="en-US" sz="2250" dirty="0"/>
              <a:t>（直接存储器存取）方式显著地减少了</a:t>
            </a:r>
            <a:r>
              <a:rPr lang="en-US" altLang="zh-CN" sz="2250" dirty="0"/>
              <a:t>CPU</a:t>
            </a:r>
            <a:r>
              <a:rPr lang="zh-CN" altLang="en-US" sz="2250" dirty="0"/>
              <a:t>的干预。</a:t>
            </a:r>
          </a:p>
          <a:p>
            <a:pPr marL="270000" indent="0">
              <a:lnSpc>
                <a:spcPct val="120000"/>
              </a:lnSpc>
              <a:spcBef>
                <a:spcPts val="0"/>
              </a:spcBef>
              <a:buNone/>
            </a:pPr>
            <a:r>
              <a:rPr lang="zh-CN" altLang="en-US" sz="2250" dirty="0"/>
              <a:t>②只需向</a:t>
            </a:r>
            <a:r>
              <a:rPr lang="en-US" altLang="zh-CN" sz="2250" dirty="0"/>
              <a:t>I/O</a:t>
            </a:r>
            <a:r>
              <a:rPr lang="zh-CN" altLang="en-US" sz="2250" dirty="0"/>
              <a:t>通道发送一条</a:t>
            </a:r>
            <a:r>
              <a:rPr lang="en-US" altLang="zh-CN" sz="2250" dirty="0"/>
              <a:t>I/O</a:t>
            </a:r>
            <a:r>
              <a:rPr lang="zh-CN" altLang="en-US" sz="2250" dirty="0"/>
              <a:t>指令，即可完成一组相关的读（或写）操作及有关控制。</a:t>
            </a:r>
          </a:p>
          <a:p>
            <a:pPr marL="270000" indent="0">
              <a:lnSpc>
                <a:spcPct val="120000"/>
              </a:lnSpc>
              <a:spcBef>
                <a:spcPts val="0"/>
              </a:spcBef>
              <a:buNone/>
            </a:pPr>
            <a:r>
              <a:rPr lang="zh-CN" altLang="en-US" sz="2250" dirty="0"/>
              <a:t>③可实现</a:t>
            </a:r>
            <a:r>
              <a:rPr lang="en-US" altLang="zh-CN" sz="2250" dirty="0"/>
              <a:t>CPU</a:t>
            </a:r>
            <a:r>
              <a:rPr lang="zh-CN" altLang="en-US" sz="2250" dirty="0"/>
              <a:t>、通道和</a:t>
            </a:r>
            <a:r>
              <a:rPr lang="en-US" altLang="zh-CN" sz="2250" dirty="0"/>
              <a:t>I/O</a:t>
            </a:r>
            <a:r>
              <a:rPr lang="zh-CN" altLang="en-US" sz="2250" dirty="0"/>
              <a:t>设备三者的并行操作，从而更有效地提高整个系统的资源利用率。</a:t>
            </a:r>
          </a:p>
        </p:txBody>
      </p:sp>
      <p:sp>
        <p:nvSpPr>
          <p:cNvPr id="3" name="标题 2"/>
          <p:cNvSpPr>
            <a:spLocks noGrp="1"/>
          </p:cNvSpPr>
          <p:nvPr>
            <p:ph type="title"/>
          </p:nvPr>
        </p:nvSpPr>
        <p:spPr/>
        <p:txBody>
          <a:bodyPr/>
          <a:lstStyle/>
          <a:p>
            <a:r>
              <a:rPr lang="en-US" altLang="zh-CN" dirty="0"/>
              <a:t>5.1  I/O </a:t>
            </a:r>
            <a:r>
              <a:rPr lang="zh-CN" altLang="en-US" dirty="0"/>
              <a:t>系统简介</a:t>
            </a:r>
          </a:p>
        </p:txBody>
      </p:sp>
      <p:sp>
        <p:nvSpPr>
          <p:cNvPr id="4" name="矩形 3"/>
          <p:cNvSpPr/>
          <p:nvPr/>
        </p:nvSpPr>
        <p:spPr>
          <a:xfrm>
            <a:off x="712178" y="1739538"/>
            <a:ext cx="1380506" cy="461665"/>
          </a:xfrm>
          <a:prstGeom prst="rect">
            <a:avLst/>
          </a:prstGeom>
        </p:spPr>
        <p:txBody>
          <a:bodyPr wrap="none">
            <a:spAutoFit/>
          </a:bodyPr>
          <a:lstStyle/>
          <a:p>
            <a:r>
              <a:rPr lang="en-US" altLang="zh-CN" sz="2400" b="1" dirty="0">
                <a:solidFill>
                  <a:srgbClr val="0000FF"/>
                </a:solidFill>
                <a:latin typeface="华文楷体" pitchFamily="2" charset="-122"/>
                <a:ea typeface="华文楷体" pitchFamily="2" charset="-122"/>
              </a:rPr>
              <a:t>I/O </a:t>
            </a:r>
            <a:r>
              <a:rPr lang="zh-CN" altLang="en-US" sz="2400" b="1" dirty="0">
                <a:solidFill>
                  <a:srgbClr val="0000FF"/>
                </a:solidFill>
                <a:latin typeface="华文楷体" pitchFamily="2" charset="-122"/>
                <a:ea typeface="华文楷体" pitchFamily="2" charset="-122"/>
              </a:rPr>
              <a:t>通道</a:t>
            </a:r>
          </a:p>
        </p:txBody>
      </p:sp>
    </p:spTree>
    <p:extLst>
      <p:ext uri="{BB962C8B-B14F-4D97-AF65-F5344CB8AC3E}">
        <p14:creationId xmlns:p14="http://schemas.microsoft.com/office/powerpoint/2010/main" val="3850141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5.1  I/O </a:t>
            </a:r>
            <a:r>
              <a:rPr lang="zh-CN" altLang="en-US" dirty="0"/>
              <a:t>系统简介</a:t>
            </a:r>
          </a:p>
        </p:txBody>
      </p:sp>
      <p:sp>
        <p:nvSpPr>
          <p:cNvPr id="4" name="Rectangle 2"/>
          <p:cNvSpPr>
            <a:spLocks noChangeArrowheads="1"/>
          </p:cNvSpPr>
          <p:nvPr/>
        </p:nvSpPr>
        <p:spPr bwMode="auto">
          <a:xfrm>
            <a:off x="1723787" y="2546747"/>
            <a:ext cx="68580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6" name="Text Box 4"/>
          <p:cNvSpPr txBox="1">
            <a:spLocks noChangeArrowheads="1"/>
          </p:cNvSpPr>
          <p:nvPr/>
        </p:nvSpPr>
        <p:spPr bwMode="auto">
          <a:xfrm>
            <a:off x="971601" y="1846884"/>
            <a:ext cx="643069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None/>
            </a:pPr>
            <a:r>
              <a:rPr lang="zh-CN" altLang="en-US" sz="2400" b="1" dirty="0">
                <a:solidFill>
                  <a:srgbClr val="FF0000"/>
                </a:solidFill>
                <a:latin typeface="华文楷体" panose="02010600040101010101" pitchFamily="2" charset="-122"/>
                <a:ea typeface="华文楷体" panose="02010600040101010101" pitchFamily="2" charset="-122"/>
              </a:rPr>
              <a:t>通道是一种特殊的执行</a:t>
            </a:r>
            <a:r>
              <a:rPr lang="en-US" altLang="zh-CN" sz="2400" b="1" dirty="0">
                <a:solidFill>
                  <a:srgbClr val="FF0000"/>
                </a:solidFill>
                <a:latin typeface="华文楷体" panose="02010600040101010101" pitchFamily="2" charset="-122"/>
                <a:ea typeface="华文楷体" panose="02010600040101010101" pitchFamily="2" charset="-122"/>
              </a:rPr>
              <a:t>I/O</a:t>
            </a:r>
            <a:r>
              <a:rPr lang="zh-CN" altLang="en-US" sz="2400" b="1" dirty="0">
                <a:solidFill>
                  <a:srgbClr val="FF0000"/>
                </a:solidFill>
                <a:latin typeface="华文楷体" panose="02010600040101010101" pitchFamily="2" charset="-122"/>
                <a:ea typeface="华文楷体" panose="02010600040101010101" pitchFamily="2" charset="-122"/>
              </a:rPr>
              <a:t>指令的处理机</a:t>
            </a:r>
          </a:p>
        </p:txBody>
      </p:sp>
      <p:pic>
        <p:nvPicPr>
          <p:cNvPr id="9" name="图片 8"/>
          <p:cNvPicPr>
            <a:picLocks noChangeAspect="1"/>
          </p:cNvPicPr>
          <p:nvPr/>
        </p:nvPicPr>
        <p:blipFill>
          <a:blip r:embed="rId3"/>
          <a:stretch>
            <a:fillRect/>
          </a:stretch>
        </p:blipFill>
        <p:spPr>
          <a:xfrm>
            <a:off x="1882241" y="2372559"/>
            <a:ext cx="5720271" cy="3080147"/>
          </a:xfrm>
          <a:prstGeom prst="rect">
            <a:avLst/>
          </a:prstGeom>
        </p:spPr>
      </p:pic>
    </p:spTree>
    <p:extLst>
      <p:ext uri="{BB962C8B-B14F-4D97-AF65-F5344CB8AC3E}">
        <p14:creationId xmlns:p14="http://schemas.microsoft.com/office/powerpoint/2010/main" val="3756158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385763" indent="-385763">
              <a:spcBef>
                <a:spcPts val="900"/>
              </a:spcBef>
              <a:buClr>
                <a:schemeClr val="tx1"/>
              </a:buClr>
              <a:buFont typeface="+mj-lt"/>
              <a:buAutoNum type="arabicPeriod"/>
            </a:pPr>
            <a:r>
              <a:rPr lang="zh-CN" altLang="zh-CN" sz="2250" dirty="0"/>
              <a:t>虚拟设备是指被多个用户或进程交替使用的设备，宏观上好象多个用户同时在使用。</a:t>
            </a:r>
            <a:r>
              <a:rPr lang="en-US" altLang="zh-CN" sz="2250" dirty="0"/>
              <a:t>(     </a:t>
            </a:r>
            <a:r>
              <a:rPr lang="zh-CN" altLang="zh-CN" sz="2250" dirty="0"/>
              <a:t>）</a:t>
            </a:r>
            <a:endParaRPr lang="en-US" altLang="zh-CN" sz="2250" dirty="0"/>
          </a:p>
          <a:p>
            <a:pPr marL="385763" indent="-385763">
              <a:spcBef>
                <a:spcPts val="900"/>
              </a:spcBef>
              <a:buClr>
                <a:schemeClr val="tx1"/>
              </a:buClr>
              <a:buFont typeface="+mj-lt"/>
              <a:buAutoNum type="arabicPeriod"/>
            </a:pPr>
            <a:r>
              <a:rPr lang="zh-CN" altLang="zh-CN" sz="2250" dirty="0"/>
              <a:t>通道技术根本上是从软件上解决操作系统对输入输出操作的控制问题。（</a:t>
            </a:r>
            <a:r>
              <a:rPr lang="en-US" altLang="zh-CN" sz="2250" dirty="0"/>
              <a:t>    </a:t>
            </a:r>
            <a:r>
              <a:rPr lang="zh-CN" altLang="zh-CN" sz="2250" dirty="0"/>
              <a:t>）</a:t>
            </a:r>
            <a:endParaRPr lang="en-US" altLang="zh-CN" sz="2250" dirty="0"/>
          </a:p>
          <a:p>
            <a:pPr marL="385763" indent="-385763">
              <a:spcBef>
                <a:spcPts val="900"/>
              </a:spcBef>
              <a:buClr>
                <a:schemeClr val="tx1"/>
              </a:buClr>
              <a:buFont typeface="+mj-lt"/>
              <a:buAutoNum type="arabicPeriod"/>
            </a:pPr>
            <a:r>
              <a:rPr lang="zh-CN" altLang="zh-CN" sz="2250" dirty="0"/>
              <a:t>逻辑设备是物理设备属性的表示，用来指定某一具体设备。（</a:t>
            </a:r>
            <a:r>
              <a:rPr lang="en-US" altLang="zh-CN" sz="2250" dirty="0"/>
              <a:t>    </a:t>
            </a:r>
            <a:r>
              <a:rPr lang="zh-CN" altLang="zh-CN" sz="2250" dirty="0"/>
              <a:t>）</a:t>
            </a:r>
            <a:endParaRPr lang="en-US" altLang="zh-CN" sz="2250" dirty="0"/>
          </a:p>
          <a:p>
            <a:pPr marL="385763" indent="-385763">
              <a:spcBef>
                <a:spcPts val="900"/>
              </a:spcBef>
              <a:buClr>
                <a:schemeClr val="tx1"/>
              </a:buClr>
              <a:buFont typeface="+mj-lt"/>
              <a:buAutoNum type="arabicPeriod"/>
            </a:pPr>
            <a:r>
              <a:rPr lang="zh-CN" altLang="zh-CN" sz="2250" dirty="0"/>
              <a:t>从设备的资源属性分类，可把设备分为独占设备、共享设备和虚拟设备。（</a:t>
            </a:r>
            <a:r>
              <a:rPr lang="en-US" altLang="zh-CN" sz="2250" dirty="0"/>
              <a:t>     </a:t>
            </a:r>
            <a:r>
              <a:rPr lang="zh-CN" altLang="zh-CN" sz="2250" dirty="0"/>
              <a:t>）</a:t>
            </a:r>
            <a:endParaRPr lang="en-US" altLang="zh-CN" sz="2250" dirty="0"/>
          </a:p>
          <a:p>
            <a:pPr marL="385763" indent="-385763">
              <a:spcBef>
                <a:spcPts val="900"/>
              </a:spcBef>
              <a:buClr>
                <a:schemeClr val="tx1"/>
              </a:buClr>
              <a:buFont typeface="+mj-lt"/>
              <a:buAutoNum type="arabicPeriod"/>
            </a:pPr>
            <a:r>
              <a:rPr lang="zh-CN" altLang="zh-CN" sz="2250" dirty="0"/>
              <a:t>用户在使用</a:t>
            </a:r>
            <a:r>
              <a:rPr lang="en-US" altLang="zh-CN" sz="2250" dirty="0"/>
              <a:t>I/O</a:t>
            </a:r>
            <a:r>
              <a:rPr lang="zh-CN" altLang="zh-CN" sz="2250" dirty="0"/>
              <a:t>设备时，通常采用物理设备名，指明具体的设备。（</a:t>
            </a:r>
            <a:r>
              <a:rPr lang="en-US" altLang="zh-CN" sz="2250" dirty="0"/>
              <a:t>    </a:t>
            </a:r>
            <a:r>
              <a:rPr lang="zh-CN" altLang="zh-CN" sz="2250" dirty="0"/>
              <a:t>）</a:t>
            </a:r>
          </a:p>
          <a:p>
            <a:pPr marL="385763" indent="-385763">
              <a:spcBef>
                <a:spcPts val="900"/>
              </a:spcBef>
              <a:buClr>
                <a:schemeClr val="tx1"/>
              </a:buClr>
              <a:buFont typeface="+mj-lt"/>
              <a:buAutoNum type="arabicPeriod"/>
            </a:pPr>
            <a:endParaRPr lang="en-US" altLang="zh-CN" sz="2250" dirty="0"/>
          </a:p>
          <a:p>
            <a:endParaRPr lang="zh-CN" altLang="en-US" sz="2250" dirty="0"/>
          </a:p>
        </p:txBody>
      </p:sp>
      <p:sp>
        <p:nvSpPr>
          <p:cNvPr id="3" name="标题 2"/>
          <p:cNvSpPr>
            <a:spLocks noGrp="1"/>
          </p:cNvSpPr>
          <p:nvPr>
            <p:ph type="title"/>
          </p:nvPr>
        </p:nvSpPr>
        <p:spPr/>
        <p:txBody>
          <a:bodyPr/>
          <a:lstStyle/>
          <a:p>
            <a:r>
              <a:rPr lang="zh-CN" altLang="en-US" dirty="0"/>
              <a:t>课堂练习</a:t>
            </a:r>
          </a:p>
        </p:txBody>
      </p:sp>
      <p:sp>
        <p:nvSpPr>
          <p:cNvPr id="4" name="文本框 3">
            <a:extLst>
              <a:ext uri="{FF2B5EF4-FFF2-40B4-BE49-F238E27FC236}">
                <a16:creationId xmlns:a16="http://schemas.microsoft.com/office/drawing/2014/main" id="{427DF9AA-AB77-44D5-8826-93683D2E9653}"/>
              </a:ext>
            </a:extLst>
          </p:cNvPr>
          <p:cNvSpPr txBox="1"/>
          <p:nvPr/>
        </p:nvSpPr>
        <p:spPr>
          <a:xfrm>
            <a:off x="1082842" y="5696953"/>
            <a:ext cx="3122195" cy="369332"/>
          </a:xfrm>
          <a:prstGeom prst="rect">
            <a:avLst/>
          </a:prstGeom>
          <a:noFill/>
        </p:spPr>
        <p:txBody>
          <a:bodyPr wrap="square" rtlCol="0">
            <a:spAutoFit/>
          </a:bodyPr>
          <a:lstStyle/>
          <a:p>
            <a:r>
              <a:rPr lang="zh-CN" altLang="en-US" dirty="0"/>
              <a:t>错、错、错、对、错</a:t>
            </a:r>
          </a:p>
        </p:txBody>
      </p:sp>
    </p:spTree>
    <p:extLst>
      <p:ext uri="{BB962C8B-B14F-4D97-AF65-F5344CB8AC3E}">
        <p14:creationId xmlns:p14="http://schemas.microsoft.com/office/powerpoint/2010/main" val="3737435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B994F3A-059F-4086-AC91-361D21D34AC0}"/>
              </a:ext>
            </a:extLst>
          </p:cNvPr>
          <p:cNvSpPr>
            <a:spLocks noGrp="1"/>
          </p:cNvSpPr>
          <p:nvPr>
            <p:ph idx="1"/>
          </p:nvPr>
        </p:nvSpPr>
        <p:spPr>
          <a:xfrm>
            <a:off x="1747890" y="2091298"/>
            <a:ext cx="6138810" cy="3166502"/>
          </a:xfrm>
        </p:spPr>
        <p:txBody>
          <a:bodyPr/>
          <a:lstStyle/>
          <a:p>
            <a:pPr marL="0" indent="0">
              <a:lnSpc>
                <a:spcPct val="150000"/>
              </a:lnSpc>
              <a:buNone/>
            </a:pPr>
            <a:r>
              <a:rPr lang="en-US" altLang="zh-CN" sz="2700" dirty="0"/>
              <a:t>5.1 I/O </a:t>
            </a:r>
            <a:r>
              <a:rPr lang="zh-CN" altLang="en-US" sz="2700" dirty="0"/>
              <a:t>系统简介</a:t>
            </a:r>
          </a:p>
          <a:p>
            <a:pPr marL="0" indent="0">
              <a:lnSpc>
                <a:spcPct val="150000"/>
              </a:lnSpc>
              <a:buNone/>
            </a:pPr>
            <a:r>
              <a:rPr lang="en-US" altLang="zh-CN" sz="2700" dirty="0">
                <a:solidFill>
                  <a:srgbClr val="FF0000"/>
                </a:solidFill>
              </a:rPr>
              <a:t>5.2 </a:t>
            </a:r>
            <a:r>
              <a:rPr lang="zh-CN" altLang="en-US" sz="2700" dirty="0">
                <a:solidFill>
                  <a:srgbClr val="FF0000"/>
                </a:solidFill>
              </a:rPr>
              <a:t>中断处理程序和设备驱动程序</a:t>
            </a:r>
          </a:p>
          <a:p>
            <a:pPr marL="0" indent="0">
              <a:lnSpc>
                <a:spcPct val="150000"/>
              </a:lnSpc>
              <a:buNone/>
            </a:pPr>
            <a:r>
              <a:rPr lang="en-US" altLang="zh-CN" sz="2700" dirty="0"/>
              <a:t>5.3 </a:t>
            </a:r>
            <a:r>
              <a:rPr lang="zh-CN" altLang="en-US" sz="2700" dirty="0"/>
              <a:t>与设备无关的</a:t>
            </a:r>
            <a:r>
              <a:rPr lang="en-US" altLang="zh-CN" sz="2700" dirty="0"/>
              <a:t>I/O</a:t>
            </a:r>
            <a:r>
              <a:rPr lang="zh-CN" altLang="en-US" sz="2700" dirty="0"/>
              <a:t>软件</a:t>
            </a:r>
          </a:p>
          <a:p>
            <a:pPr marL="0" indent="0">
              <a:lnSpc>
                <a:spcPct val="150000"/>
              </a:lnSpc>
              <a:buNone/>
            </a:pPr>
            <a:r>
              <a:rPr lang="en-US" altLang="zh-CN" sz="2700" dirty="0"/>
              <a:t>5.4 </a:t>
            </a:r>
            <a:r>
              <a:rPr lang="zh-CN" altLang="en-US" sz="2700" dirty="0"/>
              <a:t>磁盘系统及磁盘调度</a:t>
            </a:r>
          </a:p>
        </p:txBody>
      </p:sp>
      <p:sp>
        <p:nvSpPr>
          <p:cNvPr id="3" name="标题 2">
            <a:extLst>
              <a:ext uri="{FF2B5EF4-FFF2-40B4-BE49-F238E27FC236}">
                <a16:creationId xmlns:a16="http://schemas.microsoft.com/office/drawing/2014/main" id="{BB2E2A00-73E8-461A-AB9E-F7E97D0D85EE}"/>
              </a:ext>
            </a:extLst>
          </p:cNvPr>
          <p:cNvSpPr>
            <a:spLocks noGrp="1"/>
          </p:cNvSpPr>
          <p:nvPr>
            <p:ph type="title"/>
          </p:nvPr>
        </p:nvSpPr>
        <p:spPr>
          <a:xfrm>
            <a:off x="1530028" y="294418"/>
            <a:ext cx="5926528" cy="411956"/>
          </a:xfrm>
        </p:spPr>
        <p:txBody>
          <a:bodyPr/>
          <a:lstStyle/>
          <a:p>
            <a:r>
              <a:rPr kumimoji="1" lang="zh-CN" altLang="en-US" sz="2800" dirty="0">
                <a:solidFill>
                  <a:srgbClr val="800080"/>
                </a:solidFill>
                <a:latin typeface="+mn-ea"/>
              </a:rPr>
              <a:t>第五章 输入输出系统</a:t>
            </a:r>
            <a:br>
              <a:rPr kumimoji="1" lang="zh-CN" altLang="en-US" sz="2800" dirty="0">
                <a:solidFill>
                  <a:srgbClr val="800080"/>
                </a:solidFill>
                <a:latin typeface="+mn-ea"/>
              </a:rPr>
            </a:br>
            <a:endParaRPr lang="zh-CN" altLang="en-US" sz="2800" dirty="0"/>
          </a:p>
        </p:txBody>
      </p:sp>
    </p:spTree>
    <p:extLst>
      <p:ext uri="{BB962C8B-B14F-4D97-AF65-F5344CB8AC3E}">
        <p14:creationId xmlns:p14="http://schemas.microsoft.com/office/powerpoint/2010/main" val="1636097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buNone/>
            </a:pPr>
            <a:r>
              <a:rPr lang="en-US" altLang="zh-CN" sz="2700" dirty="0">
                <a:solidFill>
                  <a:srgbClr val="FF0000"/>
                </a:solidFill>
                <a:effectLst>
                  <a:outerShdw blurRad="38100" dist="38100" dir="2700000" algn="tl">
                    <a:srgbClr val="C0C0C0"/>
                  </a:outerShdw>
                </a:effectLst>
              </a:rPr>
              <a:t>1. </a:t>
            </a:r>
            <a:r>
              <a:rPr lang="zh-CN" altLang="en-US" sz="2700" dirty="0">
                <a:solidFill>
                  <a:srgbClr val="FF0000"/>
                </a:solidFill>
                <a:effectLst>
                  <a:outerShdw blurRad="38100" dist="38100" dir="2700000" algn="tl">
                    <a:srgbClr val="C0C0C0"/>
                  </a:outerShdw>
                </a:effectLst>
              </a:rPr>
              <a:t>中断简介</a:t>
            </a:r>
            <a:r>
              <a:rPr lang="zh-CN" altLang="en-US" sz="2700" dirty="0">
                <a:solidFill>
                  <a:srgbClr val="FF0000"/>
                </a:solidFill>
              </a:rPr>
              <a:t> </a:t>
            </a:r>
          </a:p>
          <a:p>
            <a:pPr>
              <a:lnSpc>
                <a:spcPct val="150000"/>
              </a:lnSpc>
              <a:spcBef>
                <a:spcPts val="450"/>
              </a:spcBef>
            </a:pPr>
            <a:r>
              <a:rPr lang="en-US" altLang="zh-CN" dirty="0"/>
              <a:t>1) </a:t>
            </a:r>
            <a:r>
              <a:rPr lang="zh-CN" altLang="en-US" dirty="0"/>
              <a:t>中断和陷入</a:t>
            </a:r>
            <a:r>
              <a:rPr lang="en-US" altLang="zh-CN" dirty="0"/>
              <a:t>—CPU</a:t>
            </a:r>
            <a:r>
              <a:rPr lang="zh-CN" altLang="en-US" dirty="0"/>
              <a:t>外部事件和内部事件导致</a:t>
            </a:r>
            <a:endParaRPr lang="en-US" altLang="zh-CN" dirty="0"/>
          </a:p>
          <a:p>
            <a:pPr>
              <a:lnSpc>
                <a:spcPct val="150000"/>
              </a:lnSpc>
              <a:spcBef>
                <a:spcPts val="450"/>
              </a:spcBef>
            </a:pPr>
            <a:r>
              <a:rPr lang="en-US" altLang="zh-CN" dirty="0"/>
              <a:t>2) </a:t>
            </a:r>
            <a:r>
              <a:rPr lang="zh-CN" altLang="en-US" dirty="0"/>
              <a:t>中断向量表和中断优先级</a:t>
            </a:r>
            <a:endParaRPr lang="en-US" altLang="zh-CN" dirty="0"/>
          </a:p>
          <a:p>
            <a:pPr>
              <a:lnSpc>
                <a:spcPct val="150000"/>
              </a:lnSpc>
              <a:spcBef>
                <a:spcPts val="450"/>
              </a:spcBef>
            </a:pPr>
            <a:r>
              <a:rPr lang="en-US" altLang="zh-CN" dirty="0"/>
              <a:t>3) </a:t>
            </a:r>
            <a:r>
              <a:rPr lang="zh-CN" altLang="en-US" dirty="0"/>
              <a:t>对多中断源的处理方式</a:t>
            </a:r>
            <a:endParaRPr lang="en-US" altLang="zh-CN" dirty="0"/>
          </a:p>
          <a:p>
            <a:pPr lvl="2">
              <a:lnSpc>
                <a:spcPct val="150000"/>
              </a:lnSpc>
              <a:spcBef>
                <a:spcPts val="450"/>
              </a:spcBef>
            </a:pPr>
            <a:r>
              <a:rPr lang="zh-CN" altLang="en-US" sz="2400" dirty="0">
                <a:latin typeface="华文楷体" panose="02010600040101010101" pitchFamily="2" charset="-122"/>
                <a:ea typeface="华文楷体" panose="02010600040101010101" pitchFamily="2" charset="-122"/>
              </a:rPr>
              <a:t>屏蔽（禁止）中断</a:t>
            </a:r>
            <a:endParaRPr lang="en-US" altLang="zh-CN" sz="2400" dirty="0">
              <a:latin typeface="华文楷体" panose="02010600040101010101" pitchFamily="2" charset="-122"/>
              <a:ea typeface="华文楷体" panose="02010600040101010101" pitchFamily="2" charset="-122"/>
            </a:endParaRPr>
          </a:p>
          <a:p>
            <a:pPr lvl="2">
              <a:lnSpc>
                <a:spcPct val="150000"/>
              </a:lnSpc>
              <a:spcBef>
                <a:spcPts val="450"/>
              </a:spcBef>
            </a:pPr>
            <a:r>
              <a:rPr lang="zh-CN" altLang="en-US" sz="2400" dirty="0">
                <a:latin typeface="华文楷体" panose="02010600040101010101" pitchFamily="2" charset="-122"/>
                <a:ea typeface="华文楷体" panose="02010600040101010101" pitchFamily="2" charset="-122"/>
              </a:rPr>
              <a:t>嵌套中断</a:t>
            </a:r>
            <a:endParaRPr lang="en-US" altLang="zh-CN" sz="2400" dirty="0">
              <a:latin typeface="华文楷体" panose="02010600040101010101" pitchFamily="2" charset="-122"/>
              <a:ea typeface="华文楷体" panose="02010600040101010101" pitchFamily="2" charset="-122"/>
            </a:endParaRPr>
          </a:p>
          <a:p>
            <a:endParaRPr lang="zh-CN" altLang="en-US" dirty="0"/>
          </a:p>
        </p:txBody>
      </p:sp>
      <p:sp>
        <p:nvSpPr>
          <p:cNvPr id="3" name="标题 2"/>
          <p:cNvSpPr>
            <a:spLocks noGrp="1"/>
          </p:cNvSpPr>
          <p:nvPr>
            <p:ph type="title"/>
          </p:nvPr>
        </p:nvSpPr>
        <p:spPr/>
        <p:txBody>
          <a:bodyPr/>
          <a:lstStyle/>
          <a:p>
            <a:r>
              <a:rPr lang="en-US" altLang="zh-CN" dirty="0"/>
              <a:t>5.2 </a:t>
            </a:r>
            <a:r>
              <a:rPr lang="zh-CN" altLang="en-US" dirty="0"/>
              <a:t>中断处理程序和设备驱动程序</a:t>
            </a:r>
          </a:p>
        </p:txBody>
      </p:sp>
    </p:spTree>
    <p:extLst>
      <p:ext uri="{BB962C8B-B14F-4D97-AF65-F5344CB8AC3E}">
        <p14:creationId xmlns:p14="http://schemas.microsoft.com/office/powerpoint/2010/main" val="303916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
                                            <p:txEl>
                                              <p:pRg st="5" end="5"/>
                                            </p:txEl>
                                          </p:spTgt>
                                        </p:tgtEl>
                                        <p:attrNameLst>
                                          <p:attrName>style.visibility</p:attrName>
                                        </p:attrNameLst>
                                      </p:cBhvr>
                                      <p:to>
                                        <p:strVal val="visible"/>
                                      </p:to>
                                    </p:set>
                                    <p:animEffect transition="in" filter="fade">
                                      <p:cBhvr>
                                        <p:cTn id="28"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51549" y="1426464"/>
            <a:ext cx="8239991" cy="4965192"/>
          </a:xfrm>
        </p:spPr>
        <p:txBody>
          <a:bodyPr/>
          <a:lstStyle/>
          <a:p>
            <a:pPr marL="400050" indent="-400050" algn="just" defTabSz="685800" fontAlgn="base">
              <a:lnSpc>
                <a:spcPct val="114000"/>
              </a:lnSpc>
              <a:spcBef>
                <a:spcPts val="0"/>
              </a:spcBef>
              <a:spcAft>
                <a:spcPct val="0"/>
              </a:spcAft>
              <a:buClr>
                <a:srgbClr val="3333CC"/>
              </a:buClr>
              <a:buSzPct val="60000"/>
              <a:buFont typeface="Wingdings" panose="05000000000000000000" pitchFamily="2" charset="2"/>
              <a:buChar char="n"/>
              <a:defRPr/>
            </a:pPr>
            <a:r>
              <a:rPr kumimoji="1" lang="zh-CN" altLang="en-US" kern="0" dirty="0">
                <a:solidFill>
                  <a:srgbClr val="000000"/>
                </a:solidFill>
              </a:rPr>
              <a:t>基本概念</a:t>
            </a:r>
          </a:p>
          <a:p>
            <a:pPr marL="594000" lvl="1" indent="-342900" defTabSz="685800" fontAlgn="base">
              <a:lnSpc>
                <a:spcPct val="114000"/>
              </a:lnSpc>
              <a:spcBef>
                <a:spcPts val="0"/>
              </a:spcBef>
              <a:spcAft>
                <a:spcPct val="0"/>
              </a:spcAft>
              <a:buClr>
                <a:srgbClr val="FF0000"/>
              </a:buClr>
              <a:buSzPct val="55000"/>
              <a:buFont typeface="Wingdings" panose="05000000000000000000" pitchFamily="2" charset="2"/>
              <a:buChar char="n"/>
              <a:defRPr/>
            </a:pPr>
            <a:r>
              <a:rPr kumimoji="1" lang="zh-CN" altLang="en-US" sz="2400" kern="0" dirty="0">
                <a:solidFill>
                  <a:srgbClr val="FF0000"/>
                </a:solidFill>
                <a:latin typeface="华文楷体" panose="02010600040101010101" pitchFamily="2" charset="-122"/>
                <a:ea typeface="华文楷体" panose="02010600040101010101" pitchFamily="2" charset="-122"/>
              </a:rPr>
              <a:t>中断源</a:t>
            </a:r>
            <a:r>
              <a:rPr kumimoji="1" lang="zh-CN" altLang="en-US" sz="2400" kern="0" dirty="0">
                <a:solidFill>
                  <a:srgbClr val="000000"/>
                </a:solidFill>
                <a:latin typeface="华文楷体" panose="02010600040101010101" pitchFamily="2" charset="-122"/>
                <a:ea typeface="华文楷体" panose="02010600040101010101" pitchFamily="2" charset="-122"/>
              </a:rPr>
              <a:t>：引起中断发生的</a:t>
            </a:r>
            <a:r>
              <a:rPr kumimoji="1" lang="zh-CN" altLang="en-US" sz="2400" kern="0" dirty="0">
                <a:solidFill>
                  <a:srgbClr val="0000FF"/>
                </a:solidFill>
                <a:latin typeface="华文楷体" panose="02010600040101010101" pitchFamily="2" charset="-122"/>
                <a:ea typeface="华文楷体" panose="02010600040101010101" pitchFamily="2" charset="-122"/>
              </a:rPr>
              <a:t>事件</a:t>
            </a:r>
          </a:p>
          <a:p>
            <a:pPr marL="594000" lvl="1" indent="-342900" defTabSz="685800" fontAlgn="base">
              <a:lnSpc>
                <a:spcPct val="114000"/>
              </a:lnSpc>
              <a:spcBef>
                <a:spcPts val="0"/>
              </a:spcBef>
              <a:spcAft>
                <a:spcPct val="0"/>
              </a:spcAft>
              <a:buClr>
                <a:srgbClr val="FF0000"/>
              </a:buClr>
              <a:buSzPct val="55000"/>
              <a:buFont typeface="Wingdings" panose="05000000000000000000" pitchFamily="2" charset="2"/>
              <a:buChar char="n"/>
              <a:defRPr/>
            </a:pPr>
            <a:r>
              <a:rPr kumimoji="1" lang="zh-CN" altLang="en-US" sz="2400" kern="0" dirty="0">
                <a:solidFill>
                  <a:srgbClr val="FF0000"/>
                </a:solidFill>
                <a:latin typeface="华文楷体" panose="02010600040101010101" pitchFamily="2" charset="-122"/>
                <a:ea typeface="华文楷体" panose="02010600040101010101" pitchFamily="2" charset="-122"/>
              </a:rPr>
              <a:t>中断请求</a:t>
            </a:r>
            <a:r>
              <a:rPr kumimoji="1" lang="zh-CN" altLang="en-US" sz="2400" kern="0" dirty="0">
                <a:solidFill>
                  <a:srgbClr val="000000"/>
                </a:solidFill>
                <a:latin typeface="华文楷体" panose="02010600040101010101" pitchFamily="2" charset="-122"/>
                <a:ea typeface="华文楷体" panose="02010600040101010101" pitchFamily="2" charset="-122"/>
              </a:rPr>
              <a:t>：中断源向</a:t>
            </a:r>
            <a:r>
              <a:rPr kumimoji="1" lang="en-US" altLang="zh-CN" sz="2400" kern="0" dirty="0">
                <a:solidFill>
                  <a:srgbClr val="000000"/>
                </a:solidFill>
                <a:latin typeface="华文楷体" panose="02010600040101010101" pitchFamily="2" charset="-122"/>
                <a:ea typeface="华文楷体" panose="02010600040101010101" pitchFamily="2" charset="-122"/>
              </a:rPr>
              <a:t>CPU</a:t>
            </a:r>
            <a:r>
              <a:rPr kumimoji="1" lang="zh-CN" altLang="en-US" sz="2400" kern="0" dirty="0">
                <a:solidFill>
                  <a:srgbClr val="000000"/>
                </a:solidFill>
                <a:latin typeface="华文楷体" panose="02010600040101010101" pitchFamily="2" charset="-122"/>
                <a:ea typeface="华文楷体" panose="02010600040101010101" pitchFamily="2" charset="-122"/>
              </a:rPr>
              <a:t>发出的请求中断处理</a:t>
            </a:r>
            <a:r>
              <a:rPr lang="zh-CN" altLang="en-US" sz="2400" kern="0" dirty="0">
                <a:solidFill>
                  <a:srgbClr val="0000FF"/>
                </a:solidFill>
                <a:latin typeface="华文楷体" panose="02010600040101010101" pitchFamily="2" charset="-122"/>
                <a:ea typeface="华文楷体" panose="02010600040101010101" pitchFamily="2" charset="-122"/>
              </a:rPr>
              <a:t>信号</a:t>
            </a:r>
          </a:p>
          <a:p>
            <a:pPr marL="594000" lvl="1" indent="-342900" defTabSz="685800" fontAlgn="base">
              <a:lnSpc>
                <a:spcPct val="114000"/>
              </a:lnSpc>
              <a:spcBef>
                <a:spcPts val="0"/>
              </a:spcBef>
              <a:spcAft>
                <a:spcPct val="0"/>
              </a:spcAft>
              <a:buClr>
                <a:srgbClr val="FF0000"/>
              </a:buClr>
              <a:buSzPct val="55000"/>
              <a:buFont typeface="Wingdings" panose="05000000000000000000" pitchFamily="2" charset="2"/>
              <a:buChar char="n"/>
              <a:defRPr/>
            </a:pPr>
            <a:r>
              <a:rPr kumimoji="1" lang="zh-CN" altLang="en-US" sz="2400" kern="0" dirty="0">
                <a:solidFill>
                  <a:srgbClr val="FF0000"/>
                </a:solidFill>
                <a:latin typeface="华文楷体" panose="02010600040101010101" pitchFamily="2" charset="-122"/>
                <a:ea typeface="华文楷体" panose="02010600040101010101" pitchFamily="2" charset="-122"/>
              </a:rPr>
              <a:t>中断响应</a:t>
            </a:r>
            <a:r>
              <a:rPr kumimoji="1" lang="zh-CN" altLang="en-US" sz="2400" kern="0" dirty="0">
                <a:solidFill>
                  <a:srgbClr val="000000"/>
                </a:solidFill>
                <a:latin typeface="华文楷体" panose="02010600040101010101" pitchFamily="2" charset="-122"/>
                <a:ea typeface="华文楷体" panose="02010600040101010101" pitchFamily="2" charset="-122"/>
              </a:rPr>
              <a:t>：</a:t>
            </a:r>
            <a:r>
              <a:rPr kumimoji="1" lang="en-US" altLang="zh-CN" sz="2400" kern="0" dirty="0">
                <a:solidFill>
                  <a:srgbClr val="000000"/>
                </a:solidFill>
                <a:latin typeface="华文楷体" panose="02010600040101010101" pitchFamily="2" charset="-122"/>
                <a:ea typeface="华文楷体" panose="02010600040101010101" pitchFamily="2" charset="-122"/>
              </a:rPr>
              <a:t>CPU</a:t>
            </a:r>
            <a:r>
              <a:rPr kumimoji="1" lang="zh-CN" altLang="en-US" sz="2400" kern="0" dirty="0">
                <a:solidFill>
                  <a:srgbClr val="000000"/>
                </a:solidFill>
                <a:latin typeface="华文楷体" panose="02010600040101010101" pitchFamily="2" charset="-122"/>
                <a:ea typeface="华文楷体" panose="02010600040101010101" pitchFamily="2" charset="-122"/>
              </a:rPr>
              <a:t>收到中断请求后转到相应的事件处理程序的</a:t>
            </a:r>
            <a:r>
              <a:rPr lang="zh-CN" altLang="en-US" sz="2400" kern="0" dirty="0">
                <a:solidFill>
                  <a:srgbClr val="0000FF"/>
                </a:solidFill>
                <a:latin typeface="华文楷体" panose="02010600040101010101" pitchFamily="2" charset="-122"/>
                <a:ea typeface="华文楷体" panose="02010600040101010101" pitchFamily="2" charset="-122"/>
              </a:rPr>
              <a:t>过程</a:t>
            </a:r>
          </a:p>
          <a:p>
            <a:pPr marL="594000" lvl="1" indent="-342900" defTabSz="685800" fontAlgn="base">
              <a:lnSpc>
                <a:spcPct val="114000"/>
              </a:lnSpc>
              <a:spcBef>
                <a:spcPts val="0"/>
              </a:spcBef>
              <a:spcAft>
                <a:spcPct val="0"/>
              </a:spcAft>
              <a:buClr>
                <a:srgbClr val="FF0000"/>
              </a:buClr>
              <a:buSzPct val="55000"/>
              <a:buFont typeface="Wingdings" panose="05000000000000000000" pitchFamily="2" charset="2"/>
              <a:buChar char="n"/>
              <a:defRPr/>
            </a:pPr>
            <a:r>
              <a:rPr kumimoji="1" lang="zh-CN" altLang="en-US" sz="2400" kern="0" dirty="0">
                <a:solidFill>
                  <a:srgbClr val="FF0000"/>
                </a:solidFill>
                <a:latin typeface="华文楷体" panose="02010600040101010101" pitchFamily="2" charset="-122"/>
                <a:ea typeface="华文楷体" panose="02010600040101010101" pitchFamily="2" charset="-122"/>
              </a:rPr>
              <a:t>关中断/开中断</a:t>
            </a:r>
            <a:r>
              <a:rPr kumimoji="1" lang="zh-CN" altLang="en-US" sz="2400" kern="0" dirty="0">
                <a:solidFill>
                  <a:srgbClr val="000000"/>
                </a:solidFill>
                <a:latin typeface="华文楷体" panose="02010600040101010101" pitchFamily="2" charset="-122"/>
                <a:ea typeface="华文楷体" panose="02010600040101010101" pitchFamily="2" charset="-122"/>
              </a:rPr>
              <a:t>：</a:t>
            </a:r>
            <a:r>
              <a:rPr kumimoji="1" lang="en-US" altLang="zh-CN" sz="2400" kern="0" dirty="0">
                <a:solidFill>
                  <a:srgbClr val="000000"/>
                </a:solidFill>
                <a:latin typeface="华文楷体" panose="02010600040101010101" pitchFamily="2" charset="-122"/>
                <a:ea typeface="华文楷体" panose="02010600040101010101" pitchFamily="2" charset="-122"/>
              </a:rPr>
              <a:t>CPU</a:t>
            </a:r>
            <a:r>
              <a:rPr kumimoji="1" lang="zh-CN" altLang="en-US" sz="2400" kern="0" dirty="0">
                <a:solidFill>
                  <a:srgbClr val="000000"/>
                </a:solidFill>
                <a:latin typeface="华文楷体" panose="02010600040101010101" pitchFamily="2" charset="-122"/>
                <a:ea typeface="华文楷体" panose="02010600040101010101" pitchFamily="2" charset="-122"/>
              </a:rPr>
              <a:t>内部的</a:t>
            </a:r>
            <a:r>
              <a:rPr kumimoji="1" lang="en-US" altLang="zh-CN" sz="2400" kern="0" dirty="0">
                <a:solidFill>
                  <a:srgbClr val="000000"/>
                </a:solidFill>
                <a:latin typeface="华文楷体" panose="02010600040101010101" pitchFamily="2" charset="-122"/>
                <a:ea typeface="华文楷体" panose="02010600040101010101" pitchFamily="2" charset="-122"/>
              </a:rPr>
              <a:t>PSW</a:t>
            </a:r>
            <a:r>
              <a:rPr kumimoji="1" lang="zh-CN" altLang="en-US" sz="2400" kern="0" dirty="0">
                <a:solidFill>
                  <a:srgbClr val="000000"/>
                </a:solidFill>
                <a:latin typeface="华文楷体" panose="02010600040101010101" pitchFamily="2" charset="-122"/>
                <a:ea typeface="华文楷体" panose="02010600040101010101" pitchFamily="2" charset="-122"/>
              </a:rPr>
              <a:t>的中断允许位被清除/被设置，不允许/允许</a:t>
            </a:r>
            <a:r>
              <a:rPr kumimoji="1" lang="en-US" altLang="zh-CN" sz="2400" kern="0" dirty="0">
                <a:solidFill>
                  <a:srgbClr val="000000"/>
                </a:solidFill>
                <a:latin typeface="华文楷体" panose="02010600040101010101" pitchFamily="2" charset="-122"/>
                <a:ea typeface="华文楷体" panose="02010600040101010101" pitchFamily="2" charset="-122"/>
              </a:rPr>
              <a:t>CPU</a:t>
            </a:r>
            <a:r>
              <a:rPr kumimoji="1" lang="zh-CN" altLang="en-US" sz="2400" kern="0" dirty="0">
                <a:solidFill>
                  <a:srgbClr val="000000"/>
                </a:solidFill>
                <a:latin typeface="华文楷体" panose="02010600040101010101" pitchFamily="2" charset="-122"/>
                <a:ea typeface="华文楷体" panose="02010600040101010101" pitchFamily="2" charset="-122"/>
              </a:rPr>
              <a:t>响应中断。用于保证某段程序执行的</a:t>
            </a:r>
            <a:r>
              <a:rPr lang="zh-CN" altLang="en-US" sz="2400" kern="0" dirty="0">
                <a:solidFill>
                  <a:srgbClr val="0000FF"/>
                </a:solidFill>
                <a:latin typeface="华文楷体" panose="02010600040101010101" pitchFamily="2" charset="-122"/>
                <a:ea typeface="华文楷体" panose="02010600040101010101" pitchFamily="2" charset="-122"/>
              </a:rPr>
              <a:t>原子性</a:t>
            </a:r>
          </a:p>
          <a:p>
            <a:pPr marL="594000" lvl="1" indent="-342900" defTabSz="685800" fontAlgn="base">
              <a:lnSpc>
                <a:spcPct val="114000"/>
              </a:lnSpc>
              <a:spcBef>
                <a:spcPts val="0"/>
              </a:spcBef>
              <a:spcAft>
                <a:spcPct val="0"/>
              </a:spcAft>
              <a:buClr>
                <a:srgbClr val="FF0000"/>
              </a:buClr>
              <a:buSzPct val="55000"/>
              <a:buFont typeface="Wingdings" panose="05000000000000000000" pitchFamily="2" charset="2"/>
              <a:buChar char="n"/>
              <a:defRPr/>
            </a:pPr>
            <a:r>
              <a:rPr kumimoji="1" lang="zh-CN" altLang="en-US" sz="2400" kern="0" dirty="0">
                <a:solidFill>
                  <a:srgbClr val="FF0000"/>
                </a:solidFill>
                <a:latin typeface="华文楷体" panose="02010600040101010101" pitchFamily="2" charset="-122"/>
                <a:ea typeface="华文楷体" panose="02010600040101010101" pitchFamily="2" charset="-122"/>
              </a:rPr>
              <a:t>中断屏蔽</a:t>
            </a:r>
            <a:r>
              <a:rPr kumimoji="1" lang="zh-CN" altLang="en-US" sz="2400" kern="0" dirty="0">
                <a:solidFill>
                  <a:srgbClr val="000000"/>
                </a:solidFill>
                <a:latin typeface="华文楷体" panose="02010600040101010101" pitchFamily="2" charset="-122"/>
                <a:ea typeface="华文楷体" panose="02010600040101010101" pitchFamily="2" charset="-122"/>
              </a:rPr>
              <a:t>：在中断请求产生后，系统有选择地</a:t>
            </a:r>
            <a:r>
              <a:rPr lang="zh-CN" altLang="en-US" sz="2400" kern="0" dirty="0">
                <a:solidFill>
                  <a:srgbClr val="0000FF"/>
                </a:solidFill>
                <a:latin typeface="华文楷体" panose="02010600040101010101" pitchFamily="2" charset="-122"/>
                <a:ea typeface="华文楷体" panose="02010600040101010101" pitchFamily="2" charset="-122"/>
              </a:rPr>
              <a:t>封锁</a:t>
            </a:r>
            <a:r>
              <a:rPr kumimoji="1" lang="zh-CN" altLang="en-US" sz="2400" kern="0" dirty="0">
                <a:solidFill>
                  <a:srgbClr val="000000"/>
                </a:solidFill>
                <a:latin typeface="华文楷体" panose="02010600040101010101" pitchFamily="2" charset="-122"/>
                <a:ea typeface="华文楷体" panose="02010600040101010101" pitchFamily="2" charset="-122"/>
              </a:rPr>
              <a:t>一部分中断而允许另一部分仍能得到响应。有些具有最高优先级的中断不允许被屏蔽。</a:t>
            </a:r>
          </a:p>
        </p:txBody>
      </p:sp>
      <p:sp>
        <p:nvSpPr>
          <p:cNvPr id="3" name="标题 2"/>
          <p:cNvSpPr>
            <a:spLocks noGrp="1"/>
          </p:cNvSpPr>
          <p:nvPr>
            <p:ph type="title"/>
          </p:nvPr>
        </p:nvSpPr>
        <p:spPr/>
        <p:txBody>
          <a:bodyPr/>
          <a:lstStyle/>
          <a:p>
            <a:r>
              <a:rPr lang="en-US" altLang="zh-CN" dirty="0"/>
              <a:t>1. </a:t>
            </a:r>
            <a:r>
              <a:rPr lang="zh-CN" altLang="en-US" dirty="0"/>
              <a:t>中断简介 </a:t>
            </a:r>
          </a:p>
        </p:txBody>
      </p:sp>
    </p:spTree>
    <p:extLst>
      <p:ext uri="{BB962C8B-B14F-4D97-AF65-F5344CB8AC3E}">
        <p14:creationId xmlns:p14="http://schemas.microsoft.com/office/powerpoint/2010/main" val="1143423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2178" y="1474172"/>
            <a:ext cx="8077986" cy="3909656"/>
          </a:xfrm>
        </p:spPr>
        <p:txBody>
          <a:bodyPr/>
          <a:lstStyle/>
          <a:p>
            <a:pPr>
              <a:lnSpc>
                <a:spcPct val="150000"/>
              </a:lnSpc>
              <a:buFont typeface="Wingdings" panose="05000000000000000000" pitchFamily="2" charset="2"/>
              <a:buNone/>
            </a:pPr>
            <a:r>
              <a:rPr lang="zh-CN" altLang="en-US" sz="2800" dirty="0"/>
              <a:t>中断处理层的</a:t>
            </a:r>
            <a:r>
              <a:rPr lang="zh-CN" altLang="en-US" sz="2800" dirty="0">
                <a:solidFill>
                  <a:srgbClr val="FF0000"/>
                </a:solidFill>
              </a:rPr>
              <a:t>主要工作</a:t>
            </a:r>
            <a:r>
              <a:rPr lang="zh-CN" altLang="en-US" sz="2800" dirty="0"/>
              <a:t>有：</a:t>
            </a:r>
          </a:p>
          <a:p>
            <a:pPr marL="810000">
              <a:lnSpc>
                <a:spcPct val="150000"/>
              </a:lnSpc>
            </a:pPr>
            <a:r>
              <a:rPr lang="zh-CN" altLang="en-US" sz="2800" dirty="0"/>
              <a:t>进行进程上下文的切换，</a:t>
            </a:r>
          </a:p>
          <a:p>
            <a:pPr marL="810000">
              <a:lnSpc>
                <a:spcPct val="150000"/>
              </a:lnSpc>
            </a:pPr>
            <a:r>
              <a:rPr lang="zh-CN" altLang="en-US" sz="2800" dirty="0"/>
              <a:t>对处理中断信号源进行测试，</a:t>
            </a:r>
          </a:p>
          <a:p>
            <a:pPr marL="810000">
              <a:lnSpc>
                <a:spcPct val="150000"/>
              </a:lnSpc>
            </a:pPr>
            <a:r>
              <a:rPr lang="zh-CN" altLang="en-US" sz="2800" dirty="0"/>
              <a:t>读取设备状态和修改进程状态等</a:t>
            </a:r>
          </a:p>
          <a:p>
            <a:endParaRPr lang="zh-CN" altLang="en-US" sz="2800" dirty="0"/>
          </a:p>
        </p:txBody>
      </p:sp>
      <p:sp>
        <p:nvSpPr>
          <p:cNvPr id="3" name="标题 2"/>
          <p:cNvSpPr>
            <a:spLocks noGrp="1"/>
          </p:cNvSpPr>
          <p:nvPr>
            <p:ph type="title"/>
          </p:nvPr>
        </p:nvSpPr>
        <p:spPr/>
        <p:txBody>
          <a:bodyPr/>
          <a:lstStyle/>
          <a:p>
            <a:r>
              <a:rPr lang="en-US" altLang="zh-CN" dirty="0"/>
              <a:t>2. </a:t>
            </a:r>
            <a:r>
              <a:rPr lang="zh-CN" altLang="en-US" dirty="0"/>
              <a:t>中断处理程序</a:t>
            </a:r>
          </a:p>
        </p:txBody>
      </p:sp>
    </p:spTree>
    <p:extLst>
      <p:ext uri="{BB962C8B-B14F-4D97-AF65-F5344CB8AC3E}">
        <p14:creationId xmlns:p14="http://schemas.microsoft.com/office/powerpoint/2010/main" val="2002644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12064" y="1311568"/>
            <a:ext cx="8278100" cy="5157643"/>
          </a:xfrm>
        </p:spPr>
        <p:txBody>
          <a:bodyPr/>
          <a:lstStyle/>
          <a:p>
            <a:r>
              <a:rPr lang="zh-CN" altLang="en-US" sz="2800" dirty="0"/>
              <a:t>对于为每一类设备设置一个</a:t>
            </a:r>
            <a:r>
              <a:rPr lang="en-US" altLang="zh-CN" sz="2800" dirty="0"/>
              <a:t>I/O</a:t>
            </a:r>
            <a:r>
              <a:rPr lang="zh-CN" altLang="en-US" sz="2800" dirty="0"/>
              <a:t>进程的设备处理方式，其</a:t>
            </a:r>
            <a:r>
              <a:rPr lang="zh-CN" altLang="en-US" sz="2800" dirty="0">
                <a:solidFill>
                  <a:srgbClr val="FF0000"/>
                </a:solidFill>
              </a:rPr>
              <a:t>中断处理程序</a:t>
            </a:r>
            <a:r>
              <a:rPr lang="zh-CN" altLang="en-US" sz="2800" dirty="0"/>
              <a:t>的处理过程分成以下几个步骤</a:t>
            </a:r>
          </a:p>
          <a:p>
            <a:pPr>
              <a:spcBef>
                <a:spcPts val="900"/>
              </a:spcBef>
              <a:spcAft>
                <a:spcPts val="900"/>
              </a:spcAft>
            </a:pPr>
            <a:r>
              <a:rPr lang="en-US" altLang="zh-CN" sz="2800" dirty="0"/>
              <a:t>1</a:t>
            </a:r>
            <a:r>
              <a:rPr lang="zh-CN" altLang="en-US" sz="2800" dirty="0"/>
              <a:t>．测定是否有未响应的中断信号</a:t>
            </a:r>
          </a:p>
          <a:p>
            <a:pPr lvl="1"/>
            <a:r>
              <a:rPr lang="zh-CN" altLang="en-US" sz="2800" dirty="0">
                <a:latin typeface="华文楷体" panose="02010600040101010101" pitchFamily="2" charset="-122"/>
                <a:ea typeface="华文楷体" panose="02010600040101010101" pitchFamily="2" charset="-122"/>
              </a:rPr>
              <a:t>程序完成当前指令后测试是否有未响应的中断信号。</a:t>
            </a:r>
          </a:p>
          <a:p>
            <a:pPr lvl="1"/>
            <a:r>
              <a:rPr lang="zh-CN" altLang="en-US" sz="2800" dirty="0">
                <a:latin typeface="华文楷体" panose="02010600040101010101" pitchFamily="2" charset="-122"/>
                <a:ea typeface="华文楷体" panose="02010600040101010101" pitchFamily="2" charset="-122"/>
              </a:rPr>
              <a:t>如果没有，继续执行下一条指令。</a:t>
            </a:r>
          </a:p>
          <a:p>
            <a:pPr lvl="1"/>
            <a:r>
              <a:rPr lang="zh-CN" altLang="en-US" sz="2800" dirty="0">
                <a:latin typeface="华文楷体" panose="02010600040101010101" pitchFamily="2" charset="-122"/>
                <a:ea typeface="华文楷体" panose="02010600040101010101" pitchFamily="2" charset="-122"/>
              </a:rPr>
              <a:t>如果有，则停止原有进程的执行，准备转去执行中断处理程序，为把处理机的控制权转交给中断处理程序做准备。</a:t>
            </a:r>
          </a:p>
        </p:txBody>
      </p:sp>
      <p:sp>
        <p:nvSpPr>
          <p:cNvPr id="3" name="标题 2"/>
          <p:cNvSpPr>
            <a:spLocks noGrp="1"/>
          </p:cNvSpPr>
          <p:nvPr>
            <p:ph type="title"/>
          </p:nvPr>
        </p:nvSpPr>
        <p:spPr/>
        <p:txBody>
          <a:bodyPr/>
          <a:lstStyle/>
          <a:p>
            <a:r>
              <a:rPr lang="en-US" altLang="zh-CN" dirty="0"/>
              <a:t>2. </a:t>
            </a:r>
            <a:r>
              <a:rPr lang="zh-CN" altLang="en-US" dirty="0"/>
              <a:t>中断处理程序</a:t>
            </a:r>
          </a:p>
        </p:txBody>
      </p:sp>
    </p:spTree>
    <p:extLst>
      <p:ext uri="{BB962C8B-B14F-4D97-AF65-F5344CB8AC3E}">
        <p14:creationId xmlns:p14="http://schemas.microsoft.com/office/powerpoint/2010/main" val="2869865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sz="2800" dirty="0"/>
              <a:t>通常由</a:t>
            </a:r>
            <a:r>
              <a:rPr lang="zh-CN" altLang="en-US" sz="2800" dirty="0">
                <a:solidFill>
                  <a:srgbClr val="FF0000"/>
                </a:solidFill>
              </a:rPr>
              <a:t>硬件自动</a:t>
            </a:r>
            <a:r>
              <a:rPr lang="zh-CN" altLang="en-US" sz="2800" dirty="0"/>
              <a:t>将处理机状态字</a:t>
            </a:r>
            <a:r>
              <a:rPr lang="en-US" altLang="zh-CN" sz="2800" dirty="0"/>
              <a:t>PSW </a:t>
            </a:r>
            <a:r>
              <a:rPr lang="zh-CN" altLang="en-US" sz="2800" dirty="0"/>
              <a:t>和程序计数器</a:t>
            </a:r>
            <a:r>
              <a:rPr lang="en-US" altLang="zh-CN" sz="2800" dirty="0"/>
              <a:t>(PC)</a:t>
            </a:r>
            <a:r>
              <a:rPr lang="zh-CN" altLang="en-US" sz="2800" dirty="0"/>
              <a:t>中的内容，保存在中断保留区</a:t>
            </a:r>
            <a:r>
              <a:rPr lang="en-US" altLang="zh-CN" sz="2800" dirty="0"/>
              <a:t>(</a:t>
            </a:r>
            <a:r>
              <a:rPr lang="zh-CN" altLang="en-US" sz="2800" dirty="0"/>
              <a:t>栈</a:t>
            </a:r>
            <a:r>
              <a:rPr lang="en-US" altLang="zh-CN" sz="2800" dirty="0"/>
              <a:t>)</a:t>
            </a:r>
            <a:r>
              <a:rPr lang="zh-CN" altLang="en-US" sz="2800" dirty="0"/>
              <a:t>中</a:t>
            </a:r>
          </a:p>
          <a:p>
            <a:pPr>
              <a:lnSpc>
                <a:spcPct val="150000"/>
              </a:lnSpc>
            </a:pPr>
            <a:r>
              <a:rPr lang="zh-CN" altLang="en-US" sz="2800" dirty="0"/>
              <a:t>然后把被中断进程的</a:t>
            </a:r>
            <a:r>
              <a:rPr lang="en-US" altLang="zh-CN" sz="2800" dirty="0">
                <a:solidFill>
                  <a:srgbClr val="FF0000"/>
                </a:solidFill>
              </a:rPr>
              <a:t>CPU</a:t>
            </a:r>
            <a:r>
              <a:rPr lang="zh-CN" altLang="en-US" sz="2800" dirty="0">
                <a:solidFill>
                  <a:srgbClr val="FF0000"/>
                </a:solidFill>
              </a:rPr>
              <a:t>现场信息</a:t>
            </a:r>
            <a:r>
              <a:rPr lang="en-US" altLang="zh-CN" sz="2800" dirty="0"/>
              <a:t>(</a:t>
            </a:r>
            <a:r>
              <a:rPr lang="zh-CN" altLang="en-US" sz="2800" dirty="0"/>
              <a:t>即包括所有的</a:t>
            </a:r>
            <a:r>
              <a:rPr lang="en-US" altLang="zh-CN" sz="2800" dirty="0"/>
              <a:t>CPU</a:t>
            </a:r>
            <a:r>
              <a:rPr lang="zh-CN" altLang="en-US" sz="2800" dirty="0"/>
              <a:t>寄存器，如通用寄存器、段寄存器等内容</a:t>
            </a:r>
            <a:r>
              <a:rPr lang="en-US" altLang="zh-CN" sz="2800" dirty="0"/>
              <a:t>)</a:t>
            </a:r>
            <a:r>
              <a:rPr lang="zh-CN" altLang="en-US" sz="2800" dirty="0"/>
              <a:t>都</a:t>
            </a:r>
            <a:r>
              <a:rPr lang="zh-CN" altLang="en-US" sz="2800" dirty="0">
                <a:solidFill>
                  <a:srgbClr val="FF0000"/>
                </a:solidFill>
              </a:rPr>
              <a:t>压入中断栈中</a:t>
            </a:r>
          </a:p>
          <a:p>
            <a:endParaRPr lang="zh-CN" altLang="en-US" sz="2800" dirty="0"/>
          </a:p>
        </p:txBody>
      </p:sp>
      <p:sp>
        <p:nvSpPr>
          <p:cNvPr id="3" name="标题 2"/>
          <p:cNvSpPr>
            <a:spLocks noGrp="1"/>
          </p:cNvSpPr>
          <p:nvPr>
            <p:ph type="title"/>
          </p:nvPr>
        </p:nvSpPr>
        <p:spPr/>
        <p:txBody>
          <a:bodyPr/>
          <a:lstStyle/>
          <a:p>
            <a:r>
              <a:rPr lang="zh-CN" altLang="en-US" dirty="0"/>
              <a:t>保护被中断进程的</a:t>
            </a:r>
            <a:r>
              <a:rPr lang="en-US" altLang="zh-CN" dirty="0"/>
              <a:t>CPU </a:t>
            </a:r>
            <a:r>
              <a:rPr lang="zh-CN" altLang="en-US" dirty="0"/>
              <a:t>环境</a:t>
            </a:r>
          </a:p>
        </p:txBody>
      </p:sp>
    </p:spTree>
    <p:extLst>
      <p:ext uri="{BB962C8B-B14F-4D97-AF65-F5344CB8AC3E}">
        <p14:creationId xmlns:p14="http://schemas.microsoft.com/office/powerpoint/2010/main" val="140481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中断线程保护示意图</a:t>
            </a:r>
          </a:p>
        </p:txBody>
      </p:sp>
      <p:pic>
        <p:nvPicPr>
          <p:cNvPr id="4"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1656"/>
          <a:stretch/>
        </p:blipFill>
        <p:spPr bwMode="auto">
          <a:xfrm>
            <a:off x="697474" y="1389888"/>
            <a:ext cx="7777032" cy="478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73027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B994F3A-059F-4086-AC91-361D21D34AC0}"/>
              </a:ext>
            </a:extLst>
          </p:cNvPr>
          <p:cNvSpPr>
            <a:spLocks noGrp="1"/>
          </p:cNvSpPr>
          <p:nvPr>
            <p:ph idx="1"/>
          </p:nvPr>
        </p:nvSpPr>
        <p:spPr>
          <a:xfrm>
            <a:off x="1747890" y="2091298"/>
            <a:ext cx="6138810" cy="3166502"/>
          </a:xfrm>
        </p:spPr>
        <p:txBody>
          <a:bodyPr/>
          <a:lstStyle/>
          <a:p>
            <a:pPr marL="0" indent="0">
              <a:lnSpc>
                <a:spcPct val="150000"/>
              </a:lnSpc>
              <a:buNone/>
            </a:pPr>
            <a:r>
              <a:rPr lang="en-US" altLang="zh-CN" sz="2700" dirty="0">
                <a:solidFill>
                  <a:srgbClr val="FF0000"/>
                </a:solidFill>
              </a:rPr>
              <a:t>5.1 I/O </a:t>
            </a:r>
            <a:r>
              <a:rPr lang="zh-CN" altLang="en-US" sz="2700" dirty="0">
                <a:solidFill>
                  <a:srgbClr val="FF0000"/>
                </a:solidFill>
              </a:rPr>
              <a:t>系统简介</a:t>
            </a:r>
          </a:p>
          <a:p>
            <a:pPr marL="0" indent="0">
              <a:lnSpc>
                <a:spcPct val="150000"/>
              </a:lnSpc>
              <a:buNone/>
            </a:pPr>
            <a:r>
              <a:rPr lang="en-US" altLang="zh-CN" sz="2700" dirty="0"/>
              <a:t>5.2 </a:t>
            </a:r>
            <a:r>
              <a:rPr lang="zh-CN" altLang="en-US" sz="2700" dirty="0"/>
              <a:t>中断处理程序和设备驱动程序</a:t>
            </a:r>
          </a:p>
          <a:p>
            <a:pPr marL="0" indent="0">
              <a:lnSpc>
                <a:spcPct val="150000"/>
              </a:lnSpc>
              <a:buNone/>
            </a:pPr>
            <a:r>
              <a:rPr lang="en-US" altLang="zh-CN" sz="2700" dirty="0"/>
              <a:t>5.3 </a:t>
            </a:r>
            <a:r>
              <a:rPr lang="zh-CN" altLang="en-US" sz="2700" dirty="0"/>
              <a:t>与设备无关的</a:t>
            </a:r>
            <a:r>
              <a:rPr lang="en-US" altLang="zh-CN" sz="2700" dirty="0"/>
              <a:t>I/O</a:t>
            </a:r>
            <a:r>
              <a:rPr lang="zh-CN" altLang="en-US" sz="2700" dirty="0"/>
              <a:t>软件</a:t>
            </a:r>
          </a:p>
          <a:p>
            <a:pPr marL="0" indent="0">
              <a:lnSpc>
                <a:spcPct val="150000"/>
              </a:lnSpc>
              <a:buNone/>
            </a:pPr>
            <a:r>
              <a:rPr lang="en-US" altLang="zh-CN" sz="2700" dirty="0"/>
              <a:t>5.4 </a:t>
            </a:r>
            <a:r>
              <a:rPr lang="zh-CN" altLang="en-US" sz="2700" dirty="0"/>
              <a:t>磁盘系统及磁盘调度</a:t>
            </a:r>
          </a:p>
        </p:txBody>
      </p:sp>
      <p:sp>
        <p:nvSpPr>
          <p:cNvPr id="3" name="标题 2">
            <a:extLst>
              <a:ext uri="{FF2B5EF4-FFF2-40B4-BE49-F238E27FC236}">
                <a16:creationId xmlns:a16="http://schemas.microsoft.com/office/drawing/2014/main" id="{BB2E2A00-73E8-461A-AB9E-F7E97D0D85EE}"/>
              </a:ext>
            </a:extLst>
          </p:cNvPr>
          <p:cNvSpPr>
            <a:spLocks noGrp="1"/>
          </p:cNvSpPr>
          <p:nvPr>
            <p:ph type="title"/>
          </p:nvPr>
        </p:nvSpPr>
        <p:spPr>
          <a:xfrm>
            <a:off x="1520884" y="329089"/>
            <a:ext cx="5926528" cy="411956"/>
          </a:xfrm>
        </p:spPr>
        <p:txBody>
          <a:bodyPr/>
          <a:lstStyle/>
          <a:p>
            <a:r>
              <a:rPr kumimoji="1" lang="zh-CN" altLang="en-US" dirty="0">
                <a:solidFill>
                  <a:srgbClr val="800080"/>
                </a:solidFill>
                <a:latin typeface="+mn-ea"/>
              </a:rPr>
              <a:t>第五章 输入输出系统</a:t>
            </a:r>
            <a:br>
              <a:rPr kumimoji="1" lang="zh-CN" altLang="en-US" dirty="0">
                <a:solidFill>
                  <a:srgbClr val="800080"/>
                </a:solidFill>
                <a:latin typeface="+mn-ea"/>
              </a:rPr>
            </a:br>
            <a:endParaRPr lang="zh-CN" altLang="en-US" dirty="0"/>
          </a:p>
        </p:txBody>
      </p:sp>
    </p:spTree>
    <p:extLst>
      <p:ext uri="{BB962C8B-B14F-4D97-AF65-F5344CB8AC3E}">
        <p14:creationId xmlns:p14="http://schemas.microsoft.com/office/powerpoint/2010/main" val="2152913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sz="2800" dirty="0"/>
              <a:t>由处理机对各个中断源进行测试，以确定引起本次中断的</a:t>
            </a:r>
            <a:r>
              <a:rPr lang="en-US" altLang="zh-CN" sz="2800" dirty="0"/>
              <a:t>I/O </a:t>
            </a:r>
            <a:r>
              <a:rPr lang="zh-CN" altLang="en-US" sz="2800" dirty="0"/>
              <a:t>设备，并发送一应答信号给发出中断请求的进程，使之消除该中断请求信号</a:t>
            </a:r>
          </a:p>
          <a:p>
            <a:pPr>
              <a:lnSpc>
                <a:spcPct val="150000"/>
              </a:lnSpc>
            </a:pPr>
            <a:r>
              <a:rPr lang="zh-CN" altLang="en-US" sz="2800" dirty="0"/>
              <a:t>然后将相应的设备中断处理程序的入口地址装入到程序计数器中，使处理机转向中断处理程序。</a:t>
            </a:r>
          </a:p>
        </p:txBody>
      </p:sp>
      <p:sp>
        <p:nvSpPr>
          <p:cNvPr id="3" name="标题 2"/>
          <p:cNvSpPr>
            <a:spLocks noGrp="1"/>
          </p:cNvSpPr>
          <p:nvPr>
            <p:ph type="title"/>
          </p:nvPr>
        </p:nvSpPr>
        <p:spPr/>
        <p:txBody>
          <a:bodyPr/>
          <a:lstStyle/>
          <a:p>
            <a:r>
              <a:rPr lang="zh-CN" altLang="en-US" dirty="0"/>
              <a:t>转入相应的设备处理程序</a:t>
            </a:r>
          </a:p>
        </p:txBody>
      </p:sp>
    </p:spTree>
    <p:extLst>
      <p:ext uri="{BB962C8B-B14F-4D97-AF65-F5344CB8AC3E}">
        <p14:creationId xmlns:p14="http://schemas.microsoft.com/office/powerpoint/2010/main" val="273609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sz="2800" dirty="0"/>
              <a:t>该程序首先从设备控制器中读出设备状态，以判别本次中断是正常完成中断，还是异常结束中断。</a:t>
            </a:r>
          </a:p>
          <a:p>
            <a:r>
              <a:rPr lang="zh-CN" altLang="en-US" sz="2800" dirty="0"/>
              <a:t>若是前者，中断程序便进行结束处理；若还有命令，可再向控制器发送新的命令，进行新一轮的数据传送。</a:t>
            </a:r>
          </a:p>
          <a:p>
            <a:r>
              <a:rPr lang="zh-CN" altLang="en-US" sz="2800" dirty="0"/>
              <a:t>若是异常结束中断，则根据发生异常的原因做相应的处理。</a:t>
            </a:r>
          </a:p>
        </p:txBody>
      </p:sp>
      <p:sp>
        <p:nvSpPr>
          <p:cNvPr id="3" name="标题 2"/>
          <p:cNvSpPr>
            <a:spLocks noGrp="1"/>
          </p:cNvSpPr>
          <p:nvPr>
            <p:ph type="title"/>
          </p:nvPr>
        </p:nvSpPr>
        <p:spPr/>
        <p:txBody>
          <a:bodyPr/>
          <a:lstStyle/>
          <a:p>
            <a:r>
              <a:rPr lang="zh-CN" altLang="en-US" dirty="0"/>
              <a:t>中断处理</a:t>
            </a:r>
          </a:p>
        </p:txBody>
      </p:sp>
    </p:spTree>
    <p:extLst>
      <p:ext uri="{BB962C8B-B14F-4D97-AF65-F5344CB8AC3E}">
        <p14:creationId xmlns:p14="http://schemas.microsoft.com/office/powerpoint/2010/main" val="2305761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zh-CN" altLang="en-US" sz="2800" dirty="0"/>
              <a:t>当中断处理完成以后，便可将保存在中断栈中的被中断进程的现场信息取出，并装入到相应的寄存器中，其中包括该程序下一次要执行的指令的地址</a:t>
            </a:r>
            <a:r>
              <a:rPr lang="en-US" altLang="zh-CN" sz="2800" dirty="0"/>
              <a:t>N+1</a:t>
            </a:r>
            <a:r>
              <a:rPr lang="zh-CN" altLang="en-US" sz="2800" dirty="0"/>
              <a:t>、处理机状态字</a:t>
            </a:r>
            <a:r>
              <a:rPr lang="en-US" altLang="zh-CN" sz="2800" dirty="0"/>
              <a:t>PSW</a:t>
            </a:r>
            <a:r>
              <a:rPr lang="zh-CN" altLang="en-US" sz="2800" dirty="0"/>
              <a:t>，以及各通用寄存器和段寄存器的内容。</a:t>
            </a:r>
          </a:p>
          <a:p>
            <a:pPr>
              <a:lnSpc>
                <a:spcPct val="150000"/>
              </a:lnSpc>
            </a:pPr>
            <a:r>
              <a:rPr lang="zh-CN" altLang="en-US" sz="2800" dirty="0"/>
              <a:t>这样，当处理机再执行本程序时，便从</a:t>
            </a:r>
            <a:r>
              <a:rPr lang="en-US" altLang="zh-CN" sz="2800" dirty="0"/>
              <a:t>N+1</a:t>
            </a:r>
            <a:r>
              <a:rPr lang="zh-CN" altLang="en-US" sz="2800" dirty="0"/>
              <a:t>处开始，最终返回到被中断的程序。</a:t>
            </a:r>
          </a:p>
        </p:txBody>
      </p:sp>
      <p:sp>
        <p:nvSpPr>
          <p:cNvPr id="3" name="标题 2"/>
          <p:cNvSpPr>
            <a:spLocks noGrp="1"/>
          </p:cNvSpPr>
          <p:nvPr>
            <p:ph type="title"/>
          </p:nvPr>
        </p:nvSpPr>
        <p:spPr/>
        <p:txBody>
          <a:bodyPr/>
          <a:lstStyle/>
          <a:p>
            <a:r>
              <a:rPr lang="zh-CN" altLang="en-US" dirty="0"/>
              <a:t>恢复被中断进程的现场</a:t>
            </a:r>
          </a:p>
        </p:txBody>
      </p:sp>
    </p:spTree>
    <p:extLst>
      <p:ext uri="{BB962C8B-B14F-4D97-AF65-F5344CB8AC3E}">
        <p14:creationId xmlns:p14="http://schemas.microsoft.com/office/powerpoint/2010/main" val="1817748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331470" y="3213747"/>
            <a:ext cx="2369968" cy="411956"/>
          </a:xfrm>
        </p:spPr>
        <p:txBody>
          <a:bodyPr/>
          <a:lstStyle/>
          <a:p>
            <a:r>
              <a:rPr lang="zh-CN" altLang="en-US" dirty="0"/>
              <a:t>中断处理流程</a:t>
            </a:r>
          </a:p>
        </p:txBody>
      </p:sp>
      <p:pic>
        <p:nvPicPr>
          <p:cNvPr id="4" name="Picture 2"/>
          <p:cNvPicPr>
            <a:picLocks noGrp="1" noChangeAspect="1" noChangeArrowheads="1"/>
          </p:cNvPicPr>
          <p:nvPr>
            <p:ph idx="4294967295"/>
          </p:nvPr>
        </p:nvPicPr>
        <p:blipFill rotWithShape="1">
          <a:blip r:embed="rId3">
            <a:extLst>
              <a:ext uri="{28A0092B-C50C-407E-A947-70E740481C1C}">
                <a14:useLocalDpi xmlns:a14="http://schemas.microsoft.com/office/drawing/2010/main" val="0"/>
              </a:ext>
            </a:extLst>
          </a:blip>
          <a:srcRect l="23077" b="12313"/>
          <a:stretch/>
        </p:blipFill>
        <p:spPr>
          <a:xfrm>
            <a:off x="2701438" y="1273277"/>
            <a:ext cx="4490400" cy="5451900"/>
          </a:xfrm>
          <a:prstGeom prst="rect">
            <a:avLst/>
          </a:prstGeom>
          <a:noFill/>
        </p:spPr>
      </p:pic>
    </p:spTree>
    <p:extLst>
      <p:ext uri="{BB962C8B-B14F-4D97-AF65-F5344CB8AC3E}">
        <p14:creationId xmlns:p14="http://schemas.microsoft.com/office/powerpoint/2010/main" val="1591256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2178" y="1311569"/>
            <a:ext cx="8077986" cy="4842344"/>
          </a:xfrm>
        </p:spPr>
        <p:txBody>
          <a:bodyPr/>
          <a:lstStyle/>
          <a:p>
            <a:pPr>
              <a:lnSpc>
                <a:spcPct val="130000"/>
              </a:lnSpc>
            </a:pPr>
            <a:r>
              <a:rPr lang="zh-CN" altLang="en-US" sz="2800" dirty="0">
                <a:cs typeface="Times New Roman" panose="02020603050405020304" pitchFamily="18" charset="0"/>
              </a:rPr>
              <a:t>设备驱动程序概述</a:t>
            </a:r>
            <a:endParaRPr lang="en-US" altLang="zh-CN" sz="2800" dirty="0">
              <a:cs typeface="Times New Roman" panose="02020603050405020304" pitchFamily="18" charset="0"/>
            </a:endParaRPr>
          </a:p>
          <a:p>
            <a:pPr>
              <a:lnSpc>
                <a:spcPct val="130000"/>
              </a:lnSpc>
            </a:pPr>
            <a:r>
              <a:rPr lang="zh-CN" altLang="en-US" sz="2800" dirty="0">
                <a:cs typeface="Times New Roman" panose="02020603050405020304" pitchFamily="18" charset="0"/>
              </a:rPr>
              <a:t>设备驱动程序的处理过程</a:t>
            </a:r>
            <a:endParaRPr lang="en-US" altLang="zh-CN" sz="2800" dirty="0">
              <a:cs typeface="Times New Roman" panose="02020603050405020304" pitchFamily="18" charset="0"/>
            </a:endParaRPr>
          </a:p>
          <a:p>
            <a:pPr>
              <a:lnSpc>
                <a:spcPct val="130000"/>
              </a:lnSpc>
            </a:pPr>
            <a:r>
              <a:rPr lang="zh-CN" altLang="en-US" sz="2800" dirty="0">
                <a:cs typeface="Times New Roman" panose="02020603050405020304" pitchFamily="18" charset="0"/>
              </a:rPr>
              <a:t>对</a:t>
            </a:r>
            <a:r>
              <a:rPr lang="en-US" altLang="zh-CN" sz="2800" dirty="0">
                <a:cs typeface="Times New Roman" panose="02020603050405020304" pitchFamily="18" charset="0"/>
              </a:rPr>
              <a:t>I/O</a:t>
            </a:r>
            <a:r>
              <a:rPr lang="zh-CN" altLang="en-US" sz="2800" dirty="0">
                <a:cs typeface="Times New Roman" panose="02020603050405020304" pitchFamily="18" charset="0"/>
              </a:rPr>
              <a:t>设备的控制方式</a:t>
            </a:r>
            <a:endParaRPr lang="en-US" altLang="zh-CN" sz="2800" dirty="0">
              <a:cs typeface="Times New Roman" panose="02020603050405020304" pitchFamily="18" charset="0"/>
            </a:endParaRPr>
          </a:p>
          <a:p>
            <a:pPr lvl="1">
              <a:lnSpc>
                <a:spcPct val="120000"/>
              </a:lnSpc>
            </a:pPr>
            <a:r>
              <a:rPr lang="zh-CN" altLang="en-US"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使用轮询的可编程</a:t>
            </a:r>
            <a:r>
              <a:rPr lang="en-US" altLang="zh-CN"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I/O</a:t>
            </a:r>
            <a:r>
              <a:rPr lang="zh-CN" altLang="en-US"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方式</a:t>
            </a:r>
            <a:endParaRPr lang="en-US" altLang="zh-CN"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lvl="1">
              <a:lnSpc>
                <a:spcPct val="120000"/>
              </a:lnSpc>
            </a:pPr>
            <a:r>
              <a:rPr lang="zh-CN" altLang="en-US"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使用中断的可编程</a:t>
            </a:r>
            <a:r>
              <a:rPr lang="en-US" altLang="zh-CN"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I/O</a:t>
            </a:r>
            <a:r>
              <a:rPr lang="zh-CN" altLang="en-US"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方式 </a:t>
            </a:r>
            <a:endParaRPr lang="en-US" altLang="zh-CN"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lvl="1">
              <a:lnSpc>
                <a:spcPct val="120000"/>
              </a:lnSpc>
            </a:pPr>
            <a:r>
              <a:rPr lang="zh-CN" altLang="en-US"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直接存储器访问方式</a:t>
            </a:r>
            <a:endParaRPr lang="en-US" altLang="zh-CN"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endParaRPr>
          </a:p>
          <a:p>
            <a:pPr lvl="1">
              <a:lnSpc>
                <a:spcPct val="120000"/>
              </a:lnSpc>
            </a:pPr>
            <a:r>
              <a:rPr lang="en-US" altLang="zh-CN"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I/O</a:t>
            </a:r>
            <a:r>
              <a:rPr lang="zh-CN" altLang="en-US" sz="2400" dirty="0">
                <a:solidFill>
                  <a:srgbClr val="FF0000"/>
                </a:solidFill>
                <a:latin typeface="华文楷体" panose="02010600040101010101" pitchFamily="2" charset="-122"/>
                <a:ea typeface="华文楷体" panose="02010600040101010101" pitchFamily="2" charset="-122"/>
                <a:cs typeface="Times New Roman" panose="02020603050405020304" pitchFamily="18" charset="0"/>
              </a:rPr>
              <a:t>通道控制方式</a:t>
            </a:r>
          </a:p>
        </p:txBody>
      </p:sp>
      <p:sp>
        <p:nvSpPr>
          <p:cNvPr id="3" name="标题 2"/>
          <p:cNvSpPr>
            <a:spLocks noGrp="1"/>
          </p:cNvSpPr>
          <p:nvPr>
            <p:ph type="title"/>
          </p:nvPr>
        </p:nvSpPr>
        <p:spPr/>
        <p:txBody>
          <a:bodyPr/>
          <a:lstStyle/>
          <a:p>
            <a:r>
              <a:rPr lang="zh-CN" altLang="en-US" dirty="0"/>
              <a:t>设备驱动程序</a:t>
            </a:r>
          </a:p>
        </p:txBody>
      </p:sp>
    </p:spTree>
    <p:extLst>
      <p:ext uri="{BB962C8B-B14F-4D97-AF65-F5344CB8AC3E}">
        <p14:creationId xmlns:p14="http://schemas.microsoft.com/office/powerpoint/2010/main" val="3659957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46082" y="1348144"/>
            <a:ext cx="8451836" cy="5157643"/>
          </a:xfrm>
        </p:spPr>
        <p:txBody>
          <a:bodyPr/>
          <a:lstStyle/>
          <a:p>
            <a:r>
              <a:rPr lang="en-US" altLang="zh-CN" sz="2800" dirty="0"/>
              <a:t>1. </a:t>
            </a:r>
            <a:r>
              <a:rPr lang="zh-CN" altLang="en-US" sz="2800" dirty="0"/>
              <a:t>使用轮询的可编程</a:t>
            </a:r>
            <a:r>
              <a:rPr lang="en-US" altLang="zh-CN" sz="2800" dirty="0"/>
              <a:t>I/O</a:t>
            </a:r>
            <a:r>
              <a:rPr lang="zh-CN" altLang="en-US" sz="2800" dirty="0"/>
              <a:t>方式</a:t>
            </a:r>
            <a:endParaRPr lang="en-US" altLang="zh-CN" sz="2800" dirty="0"/>
          </a:p>
          <a:p>
            <a:pPr lvl="2">
              <a:lnSpc>
                <a:spcPct val="115000"/>
              </a:lnSpc>
            </a:pPr>
            <a:r>
              <a:rPr lang="zh-CN" altLang="en-US" sz="2800" dirty="0">
                <a:latin typeface="华文楷体" panose="02010600040101010101" pitchFamily="2" charset="-122"/>
                <a:ea typeface="华文楷体" panose="02010600040101010101" pitchFamily="2" charset="-122"/>
              </a:rPr>
              <a:t>程序</a:t>
            </a:r>
            <a:r>
              <a:rPr lang="en-US" altLang="zh-CN" sz="2800" dirty="0">
                <a:latin typeface="华文楷体" panose="02010600040101010101" pitchFamily="2" charset="-122"/>
                <a:ea typeface="华文楷体" panose="02010600040101010101" pitchFamily="2" charset="-122"/>
              </a:rPr>
              <a:t>I/O</a:t>
            </a:r>
            <a:r>
              <a:rPr lang="zh-CN" altLang="en-US" sz="2800" dirty="0">
                <a:latin typeface="华文楷体" panose="02010600040101010101" pitchFamily="2" charset="-122"/>
                <a:ea typeface="华文楷体" panose="02010600040101010101" pitchFamily="2" charset="-122"/>
              </a:rPr>
              <a:t>（</a:t>
            </a:r>
            <a:r>
              <a:rPr lang="en-US" altLang="zh-CN" sz="2800" dirty="0">
                <a:latin typeface="华文楷体" panose="02010600040101010101" pitchFamily="2" charset="-122"/>
                <a:ea typeface="华文楷体" panose="02010600040101010101" pitchFamily="2" charset="-122"/>
              </a:rPr>
              <a:t>Programmed  I/O</a:t>
            </a:r>
            <a:r>
              <a:rPr lang="zh-CN" altLang="en-US" sz="2800" dirty="0">
                <a:latin typeface="华文楷体" panose="02010600040101010101" pitchFamily="2" charset="-122"/>
                <a:ea typeface="华文楷体" panose="02010600040101010101" pitchFamily="2" charset="-122"/>
              </a:rPr>
              <a:t>）方式，或称为</a:t>
            </a:r>
            <a:r>
              <a:rPr lang="zh-CN" altLang="en-US" sz="2800" dirty="0">
                <a:solidFill>
                  <a:srgbClr val="0000FF"/>
                </a:solidFill>
                <a:latin typeface="华文楷体" panose="02010600040101010101" pitchFamily="2" charset="-122"/>
                <a:ea typeface="华文楷体" panose="02010600040101010101" pitchFamily="2" charset="-122"/>
              </a:rPr>
              <a:t>忙 </a:t>
            </a:r>
            <a:r>
              <a:rPr lang="en-US" altLang="zh-CN" sz="2800" dirty="0">
                <a:solidFill>
                  <a:srgbClr val="0000FF"/>
                </a:solidFill>
                <a:latin typeface="华文楷体" panose="02010600040101010101" pitchFamily="2" charset="-122"/>
                <a:ea typeface="华文楷体" panose="02010600040101010101" pitchFamily="2" charset="-122"/>
              </a:rPr>
              <a:t>-- </a:t>
            </a:r>
            <a:r>
              <a:rPr lang="zh-CN" altLang="en-US" sz="2800" dirty="0">
                <a:solidFill>
                  <a:srgbClr val="0000FF"/>
                </a:solidFill>
                <a:latin typeface="华文楷体" panose="02010600040101010101" pitchFamily="2" charset="-122"/>
                <a:ea typeface="华文楷体" panose="02010600040101010101" pitchFamily="2" charset="-122"/>
              </a:rPr>
              <a:t>等待</a:t>
            </a:r>
            <a:r>
              <a:rPr lang="zh-CN" altLang="en-US" sz="2800" dirty="0">
                <a:latin typeface="华文楷体" panose="02010600040101010101" pitchFamily="2" charset="-122"/>
                <a:ea typeface="华文楷体" panose="02010600040101010101" pitchFamily="2" charset="-122"/>
              </a:rPr>
              <a:t>方式。处理机向控制器发出一条</a:t>
            </a:r>
            <a:r>
              <a:rPr lang="en-US" altLang="zh-CN" sz="2800" dirty="0">
                <a:latin typeface="华文楷体" panose="02010600040101010101" pitchFamily="2" charset="-122"/>
                <a:ea typeface="华文楷体" panose="02010600040101010101" pitchFamily="2" charset="-122"/>
              </a:rPr>
              <a:t>I/O</a:t>
            </a:r>
            <a:r>
              <a:rPr lang="zh-CN" altLang="en-US" sz="2800" dirty="0">
                <a:latin typeface="华文楷体" panose="02010600040101010101" pitchFamily="2" charset="-122"/>
                <a:ea typeface="华文楷体" panose="02010600040101010101" pitchFamily="2" charset="-122"/>
              </a:rPr>
              <a:t>指令启动输入设备输入数据时，同时把</a:t>
            </a:r>
            <a:r>
              <a:rPr lang="en-US" altLang="zh-CN" sz="2800" dirty="0">
                <a:latin typeface="华文楷体" panose="02010600040101010101" pitchFamily="2" charset="-122"/>
                <a:ea typeface="华文楷体" panose="02010600040101010101" pitchFamily="2" charset="-122"/>
              </a:rPr>
              <a:t>busy</a:t>
            </a:r>
            <a:r>
              <a:rPr lang="zh-CN" altLang="en-US" sz="2800" dirty="0">
                <a:latin typeface="华文楷体" panose="02010600040101010101" pitchFamily="2" charset="-122"/>
                <a:ea typeface="华文楷体" panose="02010600040101010101" pitchFamily="2" charset="-122"/>
              </a:rPr>
              <a:t>置为</a:t>
            </a:r>
            <a:r>
              <a:rPr lang="en-US" altLang="zh-CN" sz="2800" dirty="0">
                <a:latin typeface="华文楷体" panose="02010600040101010101" pitchFamily="2" charset="-122"/>
                <a:ea typeface="华文楷体" panose="02010600040101010101" pitchFamily="2" charset="-122"/>
              </a:rPr>
              <a:t>1</a:t>
            </a:r>
            <a:r>
              <a:rPr lang="zh-CN" altLang="en-US" sz="2800" dirty="0">
                <a:latin typeface="华文楷体" panose="02010600040101010101" pitchFamily="2" charset="-122"/>
                <a:ea typeface="华文楷体" panose="02010600040101010101" pitchFamily="2" charset="-122"/>
              </a:rPr>
              <a:t>，再不断循环测试</a:t>
            </a:r>
            <a:r>
              <a:rPr lang="en-US" altLang="zh-CN" sz="2800" dirty="0">
                <a:latin typeface="华文楷体" panose="02010600040101010101" pitchFamily="2" charset="-122"/>
                <a:ea typeface="华文楷体" panose="02010600040101010101" pitchFamily="2" charset="-122"/>
              </a:rPr>
              <a:t>busy</a:t>
            </a:r>
            <a:r>
              <a:rPr lang="zh-CN" altLang="en-US" sz="2800" dirty="0">
                <a:latin typeface="华文楷体" panose="02010600040101010101" pitchFamily="2" charset="-122"/>
                <a:ea typeface="华文楷体" panose="02010600040101010101" pitchFamily="2" charset="-122"/>
              </a:rPr>
              <a:t>。</a:t>
            </a:r>
          </a:p>
          <a:p>
            <a:pPr lvl="2">
              <a:lnSpc>
                <a:spcPct val="115000"/>
              </a:lnSpc>
            </a:pPr>
            <a:r>
              <a:rPr lang="en-US" altLang="zh-CN" sz="2800" dirty="0">
                <a:latin typeface="华文楷体" panose="02010600040101010101" pitchFamily="2" charset="-122"/>
                <a:ea typeface="华文楷体" panose="02010600040101010101" pitchFamily="2" charset="-122"/>
              </a:rPr>
              <a:t>Busy=0</a:t>
            </a:r>
            <a:r>
              <a:rPr lang="zh-CN" altLang="en-US" sz="2800" dirty="0">
                <a:latin typeface="华文楷体" panose="02010600040101010101" pitchFamily="2" charset="-122"/>
                <a:ea typeface="华文楷体" panose="02010600040101010101" pitchFamily="2" charset="-122"/>
              </a:rPr>
              <a:t>，完成输入，处理机读取数据，送入指定单元，完成一次</a:t>
            </a:r>
            <a:r>
              <a:rPr lang="en-US" altLang="zh-CN" sz="2800" dirty="0">
                <a:latin typeface="华文楷体" panose="02010600040101010101" pitchFamily="2" charset="-122"/>
                <a:ea typeface="华文楷体" panose="02010600040101010101" pitchFamily="2" charset="-122"/>
              </a:rPr>
              <a:t>I/O</a:t>
            </a:r>
            <a:r>
              <a:rPr lang="zh-CN" altLang="en-US" sz="2800" dirty="0">
                <a:latin typeface="华文楷体" panose="02010600040101010101" pitchFamily="2" charset="-122"/>
                <a:ea typeface="华文楷体" panose="02010600040101010101" pitchFamily="2" charset="-122"/>
              </a:rPr>
              <a:t>。</a:t>
            </a:r>
          </a:p>
          <a:p>
            <a:pPr lvl="2">
              <a:lnSpc>
                <a:spcPct val="115000"/>
              </a:lnSpc>
            </a:pPr>
            <a:r>
              <a:rPr lang="zh-CN" altLang="en-US" sz="2800" dirty="0">
                <a:latin typeface="华文楷体" panose="02010600040101010101" pitchFamily="2" charset="-122"/>
                <a:ea typeface="华文楷体" panose="02010600040101010101" pitchFamily="2" charset="-122"/>
              </a:rPr>
              <a:t>对状态寄存器中的忙</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闲标志</a:t>
            </a:r>
            <a:r>
              <a:rPr lang="en-US" altLang="zh-CN" sz="2800" dirty="0">
                <a:latin typeface="华文楷体" panose="02010600040101010101" pitchFamily="2" charset="-122"/>
                <a:ea typeface="华文楷体" panose="02010600040101010101" pitchFamily="2" charset="-122"/>
              </a:rPr>
              <a:t>busy</a:t>
            </a:r>
            <a:r>
              <a:rPr lang="zh-CN" altLang="en-US" sz="2800" dirty="0">
                <a:latin typeface="华文楷体" panose="02010600040101010101" pitchFamily="2" charset="-122"/>
                <a:ea typeface="华文楷体" panose="02010600040101010101" pitchFamily="2" charset="-122"/>
              </a:rPr>
              <a:t>的检查实现控制。</a:t>
            </a:r>
          </a:p>
        </p:txBody>
      </p:sp>
      <p:sp>
        <p:nvSpPr>
          <p:cNvPr id="3" name="标题 2"/>
          <p:cNvSpPr>
            <a:spLocks noGrp="1"/>
          </p:cNvSpPr>
          <p:nvPr>
            <p:ph type="title"/>
          </p:nvPr>
        </p:nvSpPr>
        <p:spPr/>
        <p:txBody>
          <a:bodyPr/>
          <a:lstStyle/>
          <a:p>
            <a:r>
              <a:rPr lang="zh-CN" altLang="en-US" dirty="0"/>
              <a:t>对</a:t>
            </a:r>
            <a:r>
              <a:rPr lang="en-US" altLang="zh-CN" dirty="0"/>
              <a:t>I/O</a:t>
            </a:r>
            <a:r>
              <a:rPr lang="zh-CN" altLang="en-US" dirty="0"/>
              <a:t>设备的控制方式</a:t>
            </a:r>
          </a:p>
        </p:txBody>
      </p:sp>
    </p:spTree>
    <p:extLst>
      <p:ext uri="{BB962C8B-B14F-4D97-AF65-F5344CB8AC3E}">
        <p14:creationId xmlns:p14="http://schemas.microsoft.com/office/powerpoint/2010/main" val="1877984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2179" y="1840926"/>
            <a:ext cx="590842" cy="3868232"/>
          </a:xfrm>
        </p:spPr>
        <p:txBody>
          <a:bodyPr vert="eaVert"/>
          <a:lstStyle/>
          <a:p>
            <a:r>
              <a:rPr lang="zh-CN" altLang="en-US" dirty="0">
                <a:latin typeface="微软雅黑" panose="020B0503020204020204" pitchFamily="34" charset="-122"/>
                <a:ea typeface="微软雅黑" panose="020B0503020204020204" pitchFamily="34" charset="-122"/>
              </a:rPr>
              <a:t>程序</a:t>
            </a:r>
            <a:r>
              <a:rPr lang="en-US" altLang="zh-CN" dirty="0">
                <a:latin typeface="微软雅黑" panose="020B0503020204020204" pitchFamily="34" charset="-122"/>
                <a:ea typeface="微软雅黑" panose="020B0503020204020204" pitchFamily="34" charset="-122"/>
              </a:rPr>
              <a:t>I/O </a:t>
            </a:r>
            <a:r>
              <a:rPr lang="zh-CN" altLang="en-US" dirty="0">
                <a:latin typeface="微软雅黑" panose="020B0503020204020204" pitchFamily="34" charset="-122"/>
                <a:ea typeface="微软雅黑" panose="020B0503020204020204" pitchFamily="34" charset="-122"/>
              </a:rPr>
              <a:t>方式</a:t>
            </a:r>
          </a:p>
          <a:p>
            <a:pPr marL="0" indent="0">
              <a:buNone/>
            </a:pPr>
            <a:endParaRPr lang="zh-CN" altLang="en-US" dirty="0"/>
          </a:p>
        </p:txBody>
      </p:sp>
      <p:pic>
        <p:nvPicPr>
          <p:cNvPr id="4" name="Picture 4"/>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5555"/>
          <a:stretch/>
        </p:blipFill>
        <p:spPr bwMode="auto">
          <a:xfrm>
            <a:off x="3314700" y="920495"/>
            <a:ext cx="2976372" cy="5831655"/>
          </a:xfrm>
          <a:prstGeom prst="rect">
            <a:avLst/>
          </a:prstGeom>
          <a:noFill/>
          <a:ln>
            <a:noFill/>
          </a:ln>
          <a:effectLst/>
          <a:extLst>
            <a:ext uri="{909E8E84-426E-40DD-AFC4-6F175D3DCCD1}">
              <a14:hiddenFill xmlns:a14="http://schemas.microsoft.com/office/drawing/2010/main">
                <a:gradFill rotWithShape="0">
                  <a:gsLst>
                    <a:gs pos="0">
                      <a:srgbClr val="767647"/>
                    </a:gs>
                    <a:gs pos="50000">
                      <a:srgbClr val="FFFF99"/>
                    </a:gs>
                    <a:gs pos="100000">
                      <a:srgbClr val="767647"/>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8476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2178" y="1840926"/>
            <a:ext cx="3721233" cy="3868232"/>
          </a:xfrm>
        </p:spPr>
        <p:txBody>
          <a:bodyPr/>
          <a:lstStyle/>
          <a:p>
            <a:r>
              <a:rPr lang="zh-CN" altLang="en-US" dirty="0"/>
              <a:t>中断驱动方式可以成百倍地提高</a:t>
            </a:r>
            <a:r>
              <a:rPr lang="en-US" altLang="zh-CN" dirty="0"/>
              <a:t>CPU</a:t>
            </a:r>
            <a:r>
              <a:rPr lang="zh-CN" altLang="en-US" dirty="0"/>
              <a:t>的利用率。</a:t>
            </a:r>
          </a:p>
          <a:p>
            <a:r>
              <a:rPr lang="en-US" altLang="zh-CN" dirty="0"/>
              <a:t>CPU</a:t>
            </a:r>
            <a:r>
              <a:rPr lang="zh-CN" altLang="en-US" dirty="0"/>
              <a:t>与</a:t>
            </a:r>
            <a:r>
              <a:rPr lang="en-US" altLang="zh-CN" dirty="0"/>
              <a:t>I/O </a:t>
            </a:r>
            <a:r>
              <a:rPr lang="zh-CN" altLang="en-US" dirty="0"/>
              <a:t>设备并行工作。 </a:t>
            </a:r>
          </a:p>
          <a:p>
            <a:endParaRPr lang="zh-CN" altLang="en-US" dirty="0"/>
          </a:p>
        </p:txBody>
      </p:sp>
      <p:sp>
        <p:nvSpPr>
          <p:cNvPr id="3" name="标题 2"/>
          <p:cNvSpPr>
            <a:spLocks noGrp="1"/>
          </p:cNvSpPr>
          <p:nvPr>
            <p:ph type="title"/>
          </p:nvPr>
        </p:nvSpPr>
        <p:spPr>
          <a:xfrm>
            <a:off x="980745" y="307787"/>
            <a:ext cx="7330537" cy="549275"/>
          </a:xfrm>
        </p:spPr>
        <p:txBody>
          <a:bodyPr/>
          <a:lstStyle/>
          <a:p>
            <a:r>
              <a:rPr lang="en-US" altLang="zh-CN" dirty="0"/>
              <a:t>2. </a:t>
            </a:r>
            <a:r>
              <a:rPr lang="zh-CN" altLang="en-US" dirty="0"/>
              <a:t>使用中断的可编程</a:t>
            </a:r>
            <a:r>
              <a:rPr lang="en-US" altLang="zh-CN" dirty="0"/>
              <a:t>I/O</a:t>
            </a:r>
            <a:r>
              <a:rPr lang="zh-CN" altLang="en-US" dirty="0"/>
              <a:t>方式 </a:t>
            </a:r>
          </a:p>
        </p:txBody>
      </p:sp>
      <p:pic>
        <p:nvPicPr>
          <p:cNvPr id="4" name="Picture 4"/>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b="4687"/>
          <a:stretch/>
        </p:blipFill>
        <p:spPr bwMode="auto">
          <a:xfrm>
            <a:off x="4572000" y="1139515"/>
            <a:ext cx="3576732" cy="5271053"/>
          </a:xfrm>
          <a:prstGeom prst="rect">
            <a:avLst/>
          </a:prstGeom>
          <a:solidFill>
            <a:schemeClr val="bg1"/>
          </a:solidFill>
          <a:ln>
            <a:noFill/>
          </a:ln>
          <a:effectLst/>
        </p:spPr>
      </p:pic>
      <p:sp>
        <p:nvSpPr>
          <p:cNvPr id="5" name="矩形 4"/>
          <p:cNvSpPr/>
          <p:nvPr/>
        </p:nvSpPr>
        <p:spPr>
          <a:xfrm>
            <a:off x="2679085" y="5425630"/>
            <a:ext cx="1800493" cy="415498"/>
          </a:xfrm>
          <a:prstGeom prst="rect">
            <a:avLst/>
          </a:prstGeom>
        </p:spPr>
        <p:txBody>
          <a:bodyPr wrap="none">
            <a:spAutoFit/>
          </a:bodyPr>
          <a:lstStyle/>
          <a:p>
            <a:r>
              <a:rPr lang="zh-CN" altLang="en-US" sz="2100" dirty="0">
                <a:solidFill>
                  <a:srgbClr val="FF0000"/>
                </a:solidFill>
                <a:latin typeface="黑体" panose="02010609060101010101" pitchFamily="49" charset="-122"/>
                <a:ea typeface="黑体" panose="02010609060101010101" pitchFamily="49" charset="-122"/>
              </a:rPr>
              <a:t>中断驱动方式</a:t>
            </a:r>
          </a:p>
        </p:txBody>
      </p:sp>
    </p:spTree>
    <p:extLst>
      <p:ext uri="{BB962C8B-B14F-4D97-AF65-F5344CB8AC3E}">
        <p14:creationId xmlns:p14="http://schemas.microsoft.com/office/powerpoint/2010/main" val="2523043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5"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83577" y="1395156"/>
            <a:ext cx="8386102" cy="4950780"/>
          </a:xfrm>
        </p:spPr>
        <p:txBody>
          <a:bodyPr/>
          <a:lstStyle/>
          <a:p>
            <a:pPr>
              <a:lnSpc>
                <a:spcPct val="90000"/>
              </a:lnSpc>
              <a:buNone/>
            </a:pPr>
            <a:r>
              <a:rPr lang="en-US" altLang="zh-CN" sz="2800" dirty="0">
                <a:solidFill>
                  <a:srgbClr val="0000FF"/>
                </a:solidFill>
              </a:rPr>
              <a:t> </a:t>
            </a:r>
            <a:r>
              <a:rPr lang="en-US" altLang="zh-CN" sz="2800" dirty="0">
                <a:solidFill>
                  <a:srgbClr val="0000FF"/>
                </a:solidFill>
                <a:effectLst>
                  <a:outerShdw blurRad="38100" dist="38100" dir="2700000" algn="tl">
                    <a:srgbClr val="C0C0C0"/>
                  </a:outerShdw>
                </a:effectLst>
              </a:rPr>
              <a:t>1) DMA</a:t>
            </a:r>
            <a:r>
              <a:rPr lang="zh-CN" altLang="en-US" sz="2800" dirty="0">
                <a:solidFill>
                  <a:srgbClr val="0000FF"/>
                </a:solidFill>
                <a:effectLst>
                  <a:outerShdw blurRad="38100" dist="38100" dir="2700000" algn="tl">
                    <a:srgbClr val="C0C0C0"/>
                  </a:outerShdw>
                </a:effectLst>
              </a:rPr>
              <a:t>控制方式的引入 </a:t>
            </a:r>
          </a:p>
          <a:p>
            <a:pPr>
              <a:lnSpc>
                <a:spcPct val="90000"/>
              </a:lnSpc>
            </a:pPr>
            <a:r>
              <a:rPr lang="zh-CN" altLang="en-US" sz="2800" dirty="0"/>
              <a:t>为了进一步减少</a:t>
            </a:r>
            <a:r>
              <a:rPr lang="en-US" altLang="zh-CN" sz="2800" dirty="0"/>
              <a:t>CPU</a:t>
            </a:r>
            <a:r>
              <a:rPr lang="zh-CN" altLang="en-US" sz="2800" dirty="0"/>
              <a:t>对</a:t>
            </a:r>
            <a:r>
              <a:rPr lang="en-US" altLang="zh-CN" sz="2800" dirty="0"/>
              <a:t>I/O</a:t>
            </a:r>
            <a:r>
              <a:rPr lang="zh-CN" altLang="en-US" sz="2800" dirty="0"/>
              <a:t>的干预而引入了直接存储器访问方式 </a:t>
            </a:r>
          </a:p>
          <a:p>
            <a:pPr>
              <a:lnSpc>
                <a:spcPct val="90000"/>
              </a:lnSpc>
            </a:pPr>
            <a:r>
              <a:rPr lang="en-US" altLang="zh-CN" sz="2800" dirty="0">
                <a:solidFill>
                  <a:srgbClr val="0000FF"/>
                </a:solidFill>
                <a:effectLst>
                  <a:outerShdw blurRad="38100" dist="38100" dir="2700000" algn="tl">
                    <a:srgbClr val="C0C0C0"/>
                  </a:outerShdw>
                </a:effectLst>
              </a:rPr>
              <a:t>DMA</a:t>
            </a:r>
            <a:r>
              <a:rPr lang="zh-CN" altLang="en-US" sz="2800" dirty="0">
                <a:solidFill>
                  <a:srgbClr val="0000FF"/>
                </a:solidFill>
                <a:effectLst>
                  <a:outerShdw blurRad="38100" dist="38100" dir="2700000" algn="tl">
                    <a:srgbClr val="C0C0C0"/>
                  </a:outerShdw>
                </a:effectLst>
              </a:rPr>
              <a:t>控制方式的特点</a:t>
            </a:r>
            <a:r>
              <a:rPr lang="zh-CN" altLang="en-US" sz="2800" dirty="0">
                <a:solidFill>
                  <a:srgbClr val="0000FF"/>
                </a:solidFill>
              </a:rPr>
              <a:t>：</a:t>
            </a:r>
          </a:p>
          <a:p>
            <a:pPr>
              <a:lnSpc>
                <a:spcPct val="90000"/>
              </a:lnSpc>
              <a:buNone/>
            </a:pPr>
            <a:r>
              <a:rPr lang="zh-CN" altLang="en-US" sz="2800" dirty="0"/>
              <a:t>①数据传输的基本单位是数据块，即在</a:t>
            </a:r>
            <a:r>
              <a:rPr lang="en-US" altLang="zh-CN" sz="2800" dirty="0"/>
              <a:t>CPU</a:t>
            </a:r>
            <a:r>
              <a:rPr lang="zh-CN" altLang="en-US" sz="2800" dirty="0"/>
              <a:t>与</a:t>
            </a:r>
            <a:r>
              <a:rPr lang="en-US" altLang="zh-CN" sz="2800" dirty="0"/>
              <a:t>I/O</a:t>
            </a:r>
            <a:r>
              <a:rPr lang="zh-CN" altLang="en-US" sz="2800" dirty="0"/>
              <a:t>设备之间，每次传送至少一个数据块；</a:t>
            </a:r>
          </a:p>
          <a:p>
            <a:pPr>
              <a:lnSpc>
                <a:spcPct val="90000"/>
              </a:lnSpc>
              <a:buNone/>
            </a:pPr>
            <a:r>
              <a:rPr lang="zh-CN" altLang="en-US" sz="2800" dirty="0"/>
              <a:t>②所传送的数据是从设备直接送入内存的，或者相反；</a:t>
            </a:r>
          </a:p>
          <a:p>
            <a:pPr>
              <a:lnSpc>
                <a:spcPct val="90000"/>
              </a:lnSpc>
              <a:buNone/>
            </a:pPr>
            <a:r>
              <a:rPr lang="zh-CN" altLang="en-US" sz="2800" dirty="0"/>
              <a:t>③仅在传送一个或多个数据块的开始和结束时，才需</a:t>
            </a:r>
            <a:r>
              <a:rPr lang="en-US" altLang="zh-CN" sz="2800" dirty="0"/>
              <a:t>CPU</a:t>
            </a:r>
            <a:r>
              <a:rPr lang="zh-CN" altLang="en-US" sz="2800" dirty="0"/>
              <a:t>干预，整块数据的传送是在控制器的控制下完成的。</a:t>
            </a:r>
          </a:p>
        </p:txBody>
      </p:sp>
      <p:sp>
        <p:nvSpPr>
          <p:cNvPr id="3" name="标题 2"/>
          <p:cNvSpPr>
            <a:spLocks noGrp="1"/>
          </p:cNvSpPr>
          <p:nvPr>
            <p:ph type="title"/>
          </p:nvPr>
        </p:nvSpPr>
        <p:spPr>
          <a:xfrm>
            <a:off x="1011360" y="289499"/>
            <a:ext cx="7330537" cy="549275"/>
          </a:xfrm>
        </p:spPr>
        <p:txBody>
          <a:bodyPr/>
          <a:lstStyle/>
          <a:p>
            <a:r>
              <a:rPr lang="en-US" altLang="zh-CN" dirty="0"/>
              <a:t>3. </a:t>
            </a:r>
            <a:r>
              <a:rPr lang="zh-CN" altLang="en-US" dirty="0"/>
              <a:t>直接存储器访问方式</a:t>
            </a:r>
          </a:p>
        </p:txBody>
      </p:sp>
    </p:spTree>
    <p:extLst>
      <p:ext uri="{BB962C8B-B14F-4D97-AF65-F5344CB8AC3E}">
        <p14:creationId xmlns:p14="http://schemas.microsoft.com/office/powerpoint/2010/main" val="26127917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50691" y="1402014"/>
            <a:ext cx="8077986" cy="925135"/>
          </a:xfrm>
        </p:spPr>
        <p:txBody>
          <a:bodyPr/>
          <a:lstStyle/>
          <a:p>
            <a:r>
              <a:rPr lang="en-US" altLang="zh-CN" sz="2800" dirty="0"/>
              <a:t>DMA</a:t>
            </a:r>
            <a:r>
              <a:rPr lang="zh-CN" altLang="en-US" sz="2800" dirty="0"/>
              <a:t>方式较之中断驱动方式，又是成百倍地减少了</a:t>
            </a:r>
            <a:r>
              <a:rPr lang="en-US" altLang="zh-CN" sz="2800" dirty="0"/>
              <a:t>CPU</a:t>
            </a:r>
            <a:r>
              <a:rPr lang="zh-CN" altLang="en-US" sz="2800" dirty="0"/>
              <a:t>对</a:t>
            </a:r>
            <a:r>
              <a:rPr lang="en-US" altLang="zh-CN" sz="2800" dirty="0"/>
              <a:t>I/O</a:t>
            </a:r>
            <a:r>
              <a:rPr lang="zh-CN" altLang="en-US" sz="2800" dirty="0"/>
              <a:t>的干预，进一步提高了</a:t>
            </a:r>
            <a:r>
              <a:rPr lang="en-US" altLang="zh-CN" sz="2800" dirty="0"/>
              <a:t>CPU</a:t>
            </a:r>
            <a:r>
              <a:rPr lang="zh-CN" altLang="en-US" sz="2800" dirty="0"/>
              <a:t>与</a:t>
            </a:r>
            <a:r>
              <a:rPr lang="en-US" altLang="zh-CN" sz="2800" dirty="0"/>
              <a:t>I/O</a:t>
            </a:r>
            <a:r>
              <a:rPr lang="zh-CN" altLang="en-US" sz="2800" dirty="0"/>
              <a:t>设备的并行操作程度。</a:t>
            </a:r>
          </a:p>
        </p:txBody>
      </p:sp>
      <p:sp>
        <p:nvSpPr>
          <p:cNvPr id="3" name="标题 2"/>
          <p:cNvSpPr>
            <a:spLocks noGrp="1"/>
          </p:cNvSpPr>
          <p:nvPr>
            <p:ph type="title"/>
          </p:nvPr>
        </p:nvSpPr>
        <p:spPr/>
        <p:txBody>
          <a:bodyPr/>
          <a:lstStyle/>
          <a:p>
            <a:r>
              <a:rPr lang="en-US" altLang="zh-CN" dirty="0"/>
              <a:t>DMA</a:t>
            </a:r>
            <a:r>
              <a:rPr lang="zh-CN" altLang="en-US" dirty="0"/>
              <a:t>控制方式的引入 </a:t>
            </a:r>
          </a:p>
        </p:txBody>
      </p:sp>
      <p:pic>
        <p:nvPicPr>
          <p:cNvPr id="4" name="Picture 4"/>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59252" y="2524489"/>
            <a:ext cx="3432114" cy="4012726"/>
          </a:xfrm>
          <a:prstGeom prst="rect">
            <a:avLst/>
          </a:prstGeom>
          <a:noFill/>
          <a:ln>
            <a:noFill/>
          </a:ln>
          <a:effectLst/>
          <a:extLst>
            <a:ext uri="{909E8E84-426E-40DD-AFC4-6F175D3DCCD1}">
              <a14:hiddenFill xmlns:a14="http://schemas.microsoft.com/office/drawing/2010/main">
                <a:gradFill rotWithShape="0">
                  <a:gsLst>
                    <a:gs pos="0">
                      <a:srgbClr val="767647"/>
                    </a:gs>
                    <a:gs pos="50000">
                      <a:srgbClr val="FFFF99"/>
                    </a:gs>
                    <a:gs pos="100000">
                      <a:srgbClr val="767647"/>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5697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397C91A-1A48-4645-B032-9B8C6DA7357B}"/>
              </a:ext>
            </a:extLst>
          </p:cNvPr>
          <p:cNvSpPr>
            <a:spLocks noGrp="1" noRot="1" noChangeArrowheads="1"/>
          </p:cNvSpPr>
          <p:nvPr>
            <p:ph type="title"/>
          </p:nvPr>
        </p:nvSpPr>
        <p:spPr>
          <a:xfrm>
            <a:off x="971601" y="262067"/>
            <a:ext cx="7330537" cy="549275"/>
          </a:xfrm>
        </p:spPr>
        <p:txBody>
          <a:bodyPr/>
          <a:lstStyle/>
          <a:p>
            <a:pPr>
              <a:defRPr/>
            </a:pPr>
            <a:r>
              <a:rPr lang="en-US" altLang="zh-CN" dirty="0"/>
              <a:t>5.1  I/O </a:t>
            </a:r>
            <a:r>
              <a:rPr lang="zh-CN" altLang="en-US" dirty="0"/>
              <a:t>系统简介</a:t>
            </a:r>
          </a:p>
        </p:txBody>
      </p:sp>
      <p:sp>
        <p:nvSpPr>
          <p:cNvPr id="7171" name="Rectangle 3">
            <a:extLst>
              <a:ext uri="{FF2B5EF4-FFF2-40B4-BE49-F238E27FC236}">
                <a16:creationId xmlns:a16="http://schemas.microsoft.com/office/drawing/2014/main" id="{FCA54E39-707D-4E47-BE53-6B7958DCAE0C}"/>
              </a:ext>
            </a:extLst>
          </p:cNvPr>
          <p:cNvSpPr>
            <a:spLocks noGrp="1" noRot="1" noChangeArrowheads="1"/>
          </p:cNvSpPr>
          <p:nvPr>
            <p:ph idx="1"/>
          </p:nvPr>
        </p:nvSpPr>
        <p:spPr>
          <a:xfrm>
            <a:off x="712178" y="1851317"/>
            <a:ext cx="8077986" cy="3868232"/>
          </a:xfrm>
        </p:spPr>
        <p:txBody>
          <a:bodyPr/>
          <a:lstStyle/>
          <a:p>
            <a:pPr marL="0" indent="0">
              <a:lnSpc>
                <a:spcPct val="150000"/>
              </a:lnSpc>
            </a:pPr>
            <a:r>
              <a:rPr lang="zh-CN" altLang="en-US" sz="2800" dirty="0">
                <a:solidFill>
                  <a:srgbClr val="0000FF"/>
                </a:solidFill>
              </a:rPr>
              <a:t>设备管理的对象：</a:t>
            </a:r>
            <a:r>
              <a:rPr lang="zh-CN" altLang="en-US" sz="2800" dirty="0"/>
              <a:t>主要是</a:t>
            </a:r>
            <a:r>
              <a:rPr lang="en-US" altLang="zh-CN" sz="2800" dirty="0"/>
              <a:t>I/O</a:t>
            </a:r>
            <a:r>
              <a:rPr lang="zh-CN" altLang="en-US" sz="2800" dirty="0"/>
              <a:t>设备。</a:t>
            </a:r>
          </a:p>
          <a:p>
            <a:pPr marL="0" indent="0">
              <a:lnSpc>
                <a:spcPct val="150000"/>
              </a:lnSpc>
            </a:pPr>
            <a:r>
              <a:rPr lang="zh-CN" altLang="en-US" sz="2800" dirty="0">
                <a:solidFill>
                  <a:srgbClr val="0000FF"/>
                </a:solidFill>
              </a:rPr>
              <a:t>设备管理的基本任务：</a:t>
            </a:r>
            <a:r>
              <a:rPr lang="zh-CN" altLang="en-US" sz="2800" dirty="0"/>
              <a:t>完成用户提出的</a:t>
            </a:r>
            <a:r>
              <a:rPr lang="en-US" altLang="zh-CN" sz="2800" dirty="0"/>
              <a:t>I/O</a:t>
            </a:r>
            <a:r>
              <a:rPr lang="zh-CN" altLang="en-US" sz="2800" dirty="0"/>
              <a:t>请求，提高</a:t>
            </a:r>
            <a:r>
              <a:rPr lang="en-US" altLang="zh-CN" sz="2800" dirty="0"/>
              <a:t>I/O</a:t>
            </a:r>
            <a:r>
              <a:rPr lang="zh-CN" altLang="en-US" sz="2800" dirty="0"/>
              <a:t>速率以及改善</a:t>
            </a:r>
            <a:r>
              <a:rPr lang="en-US" altLang="zh-CN" sz="2800" dirty="0"/>
              <a:t>I/O</a:t>
            </a:r>
            <a:r>
              <a:rPr lang="zh-CN" altLang="en-US" sz="2800" dirty="0"/>
              <a:t>设备的利用率。  </a:t>
            </a:r>
          </a:p>
          <a:p>
            <a:pPr marL="0" indent="0">
              <a:lnSpc>
                <a:spcPct val="150000"/>
              </a:lnSpc>
            </a:pPr>
            <a:r>
              <a:rPr lang="zh-CN" altLang="en-US" sz="2800" dirty="0">
                <a:solidFill>
                  <a:srgbClr val="0000FF"/>
                </a:solidFill>
              </a:rPr>
              <a:t>设备管理的主要功能有：</a:t>
            </a:r>
            <a:r>
              <a:rPr lang="zh-CN" altLang="en-US" sz="2800" dirty="0"/>
              <a:t>缓冲区管理、设备分配、设备处理、虚拟设备及实现设备独立性等。 </a:t>
            </a:r>
          </a:p>
        </p:txBody>
      </p:sp>
    </p:spTree>
    <p:custDataLst>
      <p:tags r:id="rId1"/>
    </p:custDataLst>
    <p:extLst>
      <p:ext uri="{BB962C8B-B14F-4D97-AF65-F5344CB8AC3E}">
        <p14:creationId xmlns:p14="http://schemas.microsoft.com/office/powerpoint/2010/main" val="3244899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fade">
                                      <p:cBhvr>
                                        <p:cTn id="17"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DMA</a:t>
            </a:r>
            <a:r>
              <a:rPr lang="zh-CN" altLang="en-US" dirty="0"/>
              <a:t>控制器的组成 </a:t>
            </a:r>
          </a:p>
        </p:txBody>
      </p:sp>
      <p:sp>
        <p:nvSpPr>
          <p:cNvPr id="5" name="Rectangle 2">
            <a:extLst>
              <a:ext uri="{FF2B5EF4-FFF2-40B4-BE49-F238E27FC236}">
                <a16:creationId xmlns:a16="http://schemas.microsoft.com/office/drawing/2014/main" id="{DD6B3AFE-2D64-1F48-89F8-44896B811155}"/>
              </a:ext>
            </a:extLst>
          </p:cNvPr>
          <p:cNvSpPr txBox="1">
            <a:spLocks noChangeArrowheads="1"/>
          </p:cNvSpPr>
          <p:nvPr/>
        </p:nvSpPr>
        <p:spPr bwMode="auto">
          <a:xfrm>
            <a:off x="459447" y="1246147"/>
            <a:ext cx="4769069" cy="1520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120000"/>
              </a:lnSpc>
              <a:spcBef>
                <a:spcPts val="900"/>
              </a:spcBef>
              <a:spcAft>
                <a:spcPts val="0"/>
              </a:spcAft>
              <a:buNone/>
            </a:pPr>
            <a:r>
              <a:rPr lang="zh-CN" altLang="en-US" sz="2100" b="1" dirty="0">
                <a:latin typeface="华文楷体" panose="02010600040101010101" pitchFamily="2" charset="-122"/>
                <a:ea typeface="华文楷体" panose="02010600040101010101" pitchFamily="2" charset="-122"/>
              </a:rPr>
              <a:t>① 主机与</a:t>
            </a:r>
            <a:r>
              <a:rPr lang="en-US" altLang="zh-CN" sz="2100" b="1" dirty="0">
                <a:latin typeface="华文楷体" panose="02010600040101010101" pitchFamily="2" charset="-122"/>
                <a:ea typeface="华文楷体" panose="02010600040101010101" pitchFamily="2" charset="-122"/>
              </a:rPr>
              <a:t>DMA</a:t>
            </a:r>
            <a:r>
              <a:rPr lang="zh-CN" altLang="en-US" sz="2100" b="1" dirty="0">
                <a:latin typeface="华文楷体" panose="02010600040101010101" pitchFamily="2" charset="-122"/>
                <a:ea typeface="华文楷体" panose="02010600040101010101" pitchFamily="2" charset="-122"/>
              </a:rPr>
              <a:t>控制器的接口； </a:t>
            </a:r>
            <a:endParaRPr lang="en-US" altLang="zh-CN" sz="2100" b="1" dirty="0">
              <a:latin typeface="华文楷体" panose="02010600040101010101" pitchFamily="2" charset="-122"/>
              <a:ea typeface="华文楷体" panose="02010600040101010101" pitchFamily="2" charset="-122"/>
            </a:endParaRPr>
          </a:p>
          <a:p>
            <a:pPr eaLnBrk="1" hangingPunct="1">
              <a:lnSpc>
                <a:spcPct val="120000"/>
              </a:lnSpc>
              <a:spcBef>
                <a:spcPts val="900"/>
              </a:spcBef>
              <a:spcAft>
                <a:spcPts val="0"/>
              </a:spcAft>
              <a:buNone/>
            </a:pPr>
            <a:r>
              <a:rPr lang="zh-CN" altLang="en-US" sz="2100" b="1" dirty="0">
                <a:latin typeface="华文楷体" panose="02010600040101010101" pitchFamily="2" charset="-122"/>
                <a:ea typeface="华文楷体" panose="02010600040101010101" pitchFamily="2" charset="-122"/>
              </a:rPr>
              <a:t>② </a:t>
            </a:r>
            <a:r>
              <a:rPr lang="en-US" altLang="zh-CN" sz="2100" b="1" dirty="0">
                <a:latin typeface="华文楷体" panose="02010600040101010101" pitchFamily="2" charset="-122"/>
                <a:ea typeface="华文楷体" panose="02010600040101010101" pitchFamily="2" charset="-122"/>
              </a:rPr>
              <a:t>DMA</a:t>
            </a:r>
            <a:r>
              <a:rPr lang="zh-CN" altLang="en-US" sz="2100" b="1" dirty="0">
                <a:latin typeface="华文楷体" panose="02010600040101010101" pitchFamily="2" charset="-122"/>
                <a:ea typeface="华文楷体" panose="02010600040101010101" pitchFamily="2" charset="-122"/>
              </a:rPr>
              <a:t>控制器与块设备的接口；</a:t>
            </a:r>
            <a:endParaRPr lang="en-US" altLang="zh-CN" sz="2100" b="1" dirty="0">
              <a:latin typeface="华文楷体" panose="02010600040101010101" pitchFamily="2" charset="-122"/>
              <a:ea typeface="华文楷体" panose="02010600040101010101" pitchFamily="2" charset="-122"/>
            </a:endParaRPr>
          </a:p>
          <a:p>
            <a:pPr eaLnBrk="1" hangingPunct="1">
              <a:lnSpc>
                <a:spcPct val="120000"/>
              </a:lnSpc>
              <a:spcBef>
                <a:spcPts val="900"/>
              </a:spcBef>
              <a:spcAft>
                <a:spcPts val="0"/>
              </a:spcAft>
              <a:buNone/>
            </a:pPr>
            <a:r>
              <a:rPr lang="zh-CN" altLang="en-US" sz="2100" b="1" dirty="0">
                <a:latin typeface="华文楷体" panose="02010600040101010101" pitchFamily="2" charset="-122"/>
                <a:ea typeface="华文楷体" panose="02010600040101010101" pitchFamily="2" charset="-122"/>
              </a:rPr>
              <a:t>③ </a:t>
            </a:r>
            <a:r>
              <a:rPr lang="en-US" altLang="zh-CN" sz="2100" b="1" dirty="0">
                <a:latin typeface="华文楷体" panose="02010600040101010101" pitchFamily="2" charset="-122"/>
                <a:ea typeface="华文楷体" panose="02010600040101010101" pitchFamily="2" charset="-122"/>
              </a:rPr>
              <a:t>I/O</a:t>
            </a:r>
            <a:r>
              <a:rPr lang="zh-CN" altLang="en-US" sz="2100" b="1" dirty="0">
                <a:latin typeface="华文楷体" panose="02010600040101010101" pitchFamily="2" charset="-122"/>
                <a:ea typeface="华文楷体" panose="02010600040101010101" pitchFamily="2" charset="-122"/>
              </a:rPr>
              <a:t>控制逻辑。</a:t>
            </a:r>
          </a:p>
        </p:txBody>
      </p:sp>
      <p:grpSp>
        <p:nvGrpSpPr>
          <p:cNvPr id="12" name="组合 11"/>
          <p:cNvGrpSpPr/>
          <p:nvPr/>
        </p:nvGrpSpPr>
        <p:grpSpPr>
          <a:xfrm>
            <a:off x="1863090" y="3200205"/>
            <a:ext cx="5552479" cy="3075090"/>
            <a:chOff x="2484120" y="2925819"/>
            <a:chExt cx="7403305" cy="4100119"/>
          </a:xfrm>
        </p:grpSpPr>
        <p:graphicFrame>
          <p:nvGraphicFramePr>
            <p:cNvPr id="4" name="Object 4"/>
            <p:cNvGraphicFramePr>
              <a:graphicFrameLocks noChangeAspect="1"/>
            </p:cNvGraphicFramePr>
            <p:nvPr>
              <p:extLst>
                <p:ext uri="{D42A27DB-BD31-4B8C-83A1-F6EECF244321}">
                  <p14:modId xmlns:p14="http://schemas.microsoft.com/office/powerpoint/2010/main" val="3334260584"/>
                </p:ext>
              </p:extLst>
            </p:nvPr>
          </p:nvGraphicFramePr>
          <p:xfrm>
            <a:off x="2484120" y="2925819"/>
            <a:ext cx="7403305" cy="4069341"/>
          </p:xfrm>
          <a:graphic>
            <a:graphicData uri="http://schemas.openxmlformats.org/presentationml/2006/ole">
              <mc:AlternateContent xmlns:mc="http://schemas.openxmlformats.org/markup-compatibility/2006">
                <mc:Choice xmlns:v="urn:schemas-microsoft-com:vml" Requires="v">
                  <p:oleObj spid="_x0000_s10317" r:id="rId4" imgW="0" imgH="0" progId="WangImage.Document">
                    <p:embed/>
                  </p:oleObj>
                </mc:Choice>
                <mc:Fallback>
                  <p:oleObj r:id="rId4" imgW="0" imgH="0" progId="WangImage.Document">
                    <p:embed/>
                    <p:pic>
                      <p:nvPicPr>
                        <p:cNvPr id="8089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120" y="2925819"/>
                          <a:ext cx="7403305" cy="4069341"/>
                        </a:xfrm>
                        <a:prstGeom prst="rect">
                          <a:avLst/>
                        </a:prstGeom>
                        <a:noFill/>
                        <a:ln>
                          <a:noFill/>
                        </a:ln>
                      </p:spPr>
                    </p:pic>
                  </p:oleObj>
                </mc:Fallback>
              </mc:AlternateContent>
            </a:graphicData>
          </a:graphic>
        </p:graphicFrame>
        <p:sp>
          <p:nvSpPr>
            <p:cNvPr id="11" name="矩形 10"/>
            <p:cNvSpPr/>
            <p:nvPr/>
          </p:nvSpPr>
          <p:spPr>
            <a:xfrm>
              <a:off x="4441571" y="6533495"/>
              <a:ext cx="3727070" cy="492443"/>
            </a:xfrm>
            <a:prstGeom prst="rect">
              <a:avLst/>
            </a:prstGeom>
            <a:solidFill>
              <a:schemeClr val="bg1"/>
            </a:solidFill>
          </p:spPr>
          <p:txBody>
            <a:bodyPr wrap="square">
              <a:spAutoFit/>
            </a:bodyPr>
            <a:lstStyle/>
            <a:p>
              <a:r>
                <a:rPr lang="en-US" altLang="zh-CN" b="1" dirty="0">
                  <a:latin typeface="华文楷体" panose="02010600040101010101" pitchFamily="2" charset="-122"/>
                  <a:ea typeface="华文楷体" panose="02010600040101010101" pitchFamily="2" charset="-122"/>
                </a:rPr>
                <a:t>              </a:t>
              </a:r>
              <a:r>
                <a:rPr lang="zh-CN" altLang="en-US" b="1" dirty="0">
                  <a:latin typeface="华文楷体" panose="02010600040101010101" pitchFamily="2" charset="-122"/>
                  <a:ea typeface="华文楷体" panose="02010600040101010101" pitchFamily="2" charset="-122"/>
                </a:rPr>
                <a:t>          </a:t>
              </a:r>
              <a:endParaRPr lang="zh-CN" altLang="en-US" dirty="0"/>
            </a:p>
          </p:txBody>
        </p:sp>
      </p:grpSp>
      <p:sp>
        <p:nvSpPr>
          <p:cNvPr id="14" name="AutoShape 5"/>
          <p:cNvSpPr>
            <a:spLocks noChangeArrowheads="1"/>
          </p:cNvSpPr>
          <p:nvPr/>
        </p:nvSpPr>
        <p:spPr bwMode="auto">
          <a:xfrm>
            <a:off x="4377690" y="3600450"/>
            <a:ext cx="3486150" cy="971550"/>
          </a:xfrm>
          <a:prstGeom prst="wedgeRoundRectCallout">
            <a:avLst>
              <a:gd name="adj1" fmla="val -29888"/>
              <a:gd name="adj2" fmla="val 76344"/>
              <a:gd name="adj3" fmla="val 16667"/>
            </a:avLst>
          </a:prstGeom>
          <a:solidFill>
            <a:schemeClr val="bg2">
              <a:lumMod val="90000"/>
            </a:schemeClr>
          </a:solidFill>
          <a:ln>
            <a:noFill/>
          </a:ln>
          <a:effec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dirty="0">
                <a:solidFill>
                  <a:srgbClr val="FF0000"/>
                </a:solidFill>
              </a:rPr>
              <a:t>命令</a:t>
            </a:r>
            <a:r>
              <a:rPr lang="en-US" altLang="zh-CN" sz="1800" b="1" dirty="0">
                <a:solidFill>
                  <a:srgbClr val="FF0000"/>
                </a:solidFill>
              </a:rPr>
              <a:t>/</a:t>
            </a:r>
            <a:r>
              <a:rPr lang="zh-CN" altLang="en-US" sz="1800" b="1" dirty="0">
                <a:solidFill>
                  <a:srgbClr val="FF0000"/>
                </a:solidFill>
              </a:rPr>
              <a:t>状态寄存器</a:t>
            </a:r>
            <a:r>
              <a:rPr lang="en-US" altLang="zh-CN" sz="1800" b="1" dirty="0">
                <a:solidFill>
                  <a:srgbClr val="FF0000"/>
                </a:solidFill>
              </a:rPr>
              <a:t>CR</a:t>
            </a:r>
            <a:r>
              <a:rPr lang="zh-CN" altLang="en-US" sz="1800" b="1" dirty="0">
                <a:solidFill>
                  <a:srgbClr val="FF0000"/>
                </a:solidFill>
              </a:rPr>
              <a:t>：</a:t>
            </a:r>
            <a:r>
              <a:rPr lang="zh-CN" altLang="en-US" sz="1800" b="1" dirty="0"/>
              <a:t>用于接收从</a:t>
            </a:r>
            <a:r>
              <a:rPr lang="en-US" altLang="zh-CN" sz="1800" b="1" dirty="0"/>
              <a:t>CPU</a:t>
            </a:r>
            <a:r>
              <a:rPr lang="zh-CN" altLang="en-US" sz="1800" b="1" dirty="0"/>
              <a:t>发来的</a:t>
            </a:r>
            <a:r>
              <a:rPr lang="en-US" altLang="zh-CN" sz="1800" b="1" dirty="0"/>
              <a:t>I/O</a:t>
            </a:r>
            <a:r>
              <a:rPr lang="zh-CN" altLang="en-US" sz="1800" b="1" dirty="0"/>
              <a:t>命令或有关控制信息，或设备的状态。</a:t>
            </a:r>
          </a:p>
        </p:txBody>
      </p:sp>
      <p:sp>
        <p:nvSpPr>
          <p:cNvPr id="17" name="AutoShape 9"/>
          <p:cNvSpPr>
            <a:spLocks noChangeArrowheads="1"/>
          </p:cNvSpPr>
          <p:nvPr/>
        </p:nvSpPr>
        <p:spPr bwMode="auto">
          <a:xfrm>
            <a:off x="1349725" y="4559411"/>
            <a:ext cx="2743200" cy="971550"/>
          </a:xfrm>
          <a:prstGeom prst="wedgeRoundRectCallout">
            <a:avLst>
              <a:gd name="adj1" fmla="val 77534"/>
              <a:gd name="adj2" fmla="val -42593"/>
              <a:gd name="adj3" fmla="val 16667"/>
            </a:avLst>
          </a:prstGeom>
          <a:solidFill>
            <a:schemeClr val="bg2">
              <a:lumMod val="90000"/>
            </a:schemeClr>
          </a:solidFill>
          <a:ln>
            <a:noFill/>
          </a:ln>
          <a:effec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30000"/>
              </a:spcBef>
              <a:buClrTx/>
              <a:buSzTx/>
              <a:buFontTx/>
              <a:buNone/>
            </a:pPr>
            <a:r>
              <a:rPr lang="zh-CN" altLang="en-US" sz="1800" b="1" dirty="0">
                <a:solidFill>
                  <a:srgbClr val="FF0000"/>
                </a:solidFill>
              </a:rPr>
              <a:t>数据计数器</a:t>
            </a:r>
            <a:r>
              <a:rPr lang="en-US" altLang="zh-CN" sz="1800" b="1" dirty="0">
                <a:solidFill>
                  <a:srgbClr val="FF0000"/>
                </a:solidFill>
              </a:rPr>
              <a:t>DC</a:t>
            </a:r>
            <a:r>
              <a:rPr lang="zh-CN" altLang="en-US" sz="1800" b="1" dirty="0">
                <a:solidFill>
                  <a:srgbClr val="FF0000"/>
                </a:solidFill>
              </a:rPr>
              <a:t>：</a:t>
            </a:r>
            <a:r>
              <a:rPr lang="zh-CN" altLang="en-US" sz="1800" b="1" dirty="0"/>
              <a:t>存放本次</a:t>
            </a:r>
            <a:r>
              <a:rPr lang="en-US" altLang="zh-CN" sz="1800" b="1" dirty="0"/>
              <a:t>CPU</a:t>
            </a:r>
            <a:r>
              <a:rPr lang="zh-CN" altLang="en-US" sz="1800" b="1" dirty="0"/>
              <a:t>要读或写的字（节）数。</a:t>
            </a:r>
          </a:p>
        </p:txBody>
      </p:sp>
      <p:sp>
        <p:nvSpPr>
          <p:cNvPr id="18" name="AutoShape 7"/>
          <p:cNvSpPr>
            <a:spLocks noChangeArrowheads="1"/>
          </p:cNvSpPr>
          <p:nvPr/>
        </p:nvSpPr>
        <p:spPr bwMode="auto">
          <a:xfrm>
            <a:off x="3626858" y="2091100"/>
            <a:ext cx="4000500" cy="1200150"/>
          </a:xfrm>
          <a:prstGeom prst="wedgeRoundRectCallout">
            <a:avLst>
              <a:gd name="adj1" fmla="val -12371"/>
              <a:gd name="adj2" fmla="val 121690"/>
              <a:gd name="adj3" fmla="val 16667"/>
            </a:avLst>
          </a:prstGeom>
          <a:solidFill>
            <a:schemeClr val="bg2">
              <a:lumMod val="90000"/>
            </a:schemeClr>
          </a:solidFill>
          <a:ln>
            <a:noFill/>
          </a:ln>
          <a:effec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1800" b="1" dirty="0">
                <a:solidFill>
                  <a:srgbClr val="FF0000"/>
                </a:solidFill>
              </a:rPr>
              <a:t>内存地址寄存器</a:t>
            </a:r>
            <a:r>
              <a:rPr lang="en-US" altLang="zh-CN" sz="1800" b="1" dirty="0">
                <a:solidFill>
                  <a:srgbClr val="FF0000"/>
                </a:solidFill>
              </a:rPr>
              <a:t>MAR</a:t>
            </a:r>
            <a:r>
              <a:rPr lang="zh-CN" altLang="en-US" sz="1800" b="1" dirty="0">
                <a:solidFill>
                  <a:srgbClr val="FF0000"/>
                </a:solidFill>
              </a:rPr>
              <a:t>：</a:t>
            </a:r>
            <a:r>
              <a:rPr lang="zh-CN" altLang="en-US" sz="1800" b="1" dirty="0"/>
              <a:t>在输入时，它存放把数据从设备传送到内存的起始目标地址；在输出时，它存放由内存到设备的内存源地址。</a:t>
            </a:r>
          </a:p>
        </p:txBody>
      </p:sp>
      <p:sp>
        <p:nvSpPr>
          <p:cNvPr id="19" name="AutoShape 8"/>
          <p:cNvSpPr>
            <a:spLocks noChangeArrowheads="1"/>
          </p:cNvSpPr>
          <p:nvPr/>
        </p:nvSpPr>
        <p:spPr bwMode="auto">
          <a:xfrm>
            <a:off x="5006340" y="2011484"/>
            <a:ext cx="2743200" cy="1200150"/>
          </a:xfrm>
          <a:prstGeom prst="wedgeRoundRectCallout">
            <a:avLst>
              <a:gd name="adj1" fmla="val -39300"/>
              <a:gd name="adj2" fmla="val 100364"/>
              <a:gd name="adj3" fmla="val 16667"/>
            </a:avLst>
          </a:prstGeom>
          <a:solidFill>
            <a:schemeClr val="bg2">
              <a:lumMod val="90000"/>
            </a:schemeClr>
          </a:solidFill>
          <a:ln>
            <a:noFill/>
          </a:ln>
          <a:effec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30000"/>
              </a:spcBef>
              <a:buClrTx/>
              <a:buSzTx/>
              <a:buFontTx/>
              <a:buNone/>
            </a:pPr>
            <a:r>
              <a:rPr lang="zh-CN" altLang="en-US" sz="1800" b="1" dirty="0">
                <a:solidFill>
                  <a:srgbClr val="FF0000"/>
                </a:solidFill>
              </a:rPr>
              <a:t>数据寄存器</a:t>
            </a:r>
            <a:r>
              <a:rPr lang="en-US" altLang="zh-CN" sz="1800" b="1" dirty="0">
                <a:solidFill>
                  <a:srgbClr val="FF0000"/>
                </a:solidFill>
              </a:rPr>
              <a:t>DR</a:t>
            </a:r>
            <a:r>
              <a:rPr lang="zh-CN" altLang="en-US" sz="1800" b="1" dirty="0">
                <a:solidFill>
                  <a:srgbClr val="FF0000"/>
                </a:solidFill>
              </a:rPr>
              <a:t>：</a:t>
            </a:r>
            <a:r>
              <a:rPr lang="zh-CN" altLang="en-US" sz="1800" b="1" dirty="0"/>
              <a:t>用于暂存从设备到内存，或从内存到设备的数据。</a:t>
            </a:r>
          </a:p>
        </p:txBody>
      </p:sp>
    </p:spTree>
    <p:extLst>
      <p:ext uri="{BB962C8B-B14F-4D97-AF65-F5344CB8AC3E}">
        <p14:creationId xmlns:p14="http://schemas.microsoft.com/office/powerpoint/2010/main" val="425807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ppt_x</p:attrName>
                                        </p:attrNameLst>
                                      </p:cBhvr>
                                      <p:tavLst>
                                        <p:tav tm="0">
                                          <p:val>
                                            <p:strVal val="#ppt_x"/>
                                          </p:val>
                                        </p:tav>
                                        <p:tav tm="100000">
                                          <p:val>
                                            <p:strVal val="#ppt_x"/>
                                          </p:val>
                                        </p:tav>
                                      </p:tavLst>
                                    </p:anim>
                                    <p:anim calcmode="lin" valueType="num">
                                      <p:cBhvr>
                                        <p:cTn id="8" dur="500" fill="hold"/>
                                        <p:tgtEl>
                                          <p:spTgt spid="14"/>
                                        </p:tgtEl>
                                        <p:attrNameLst>
                                          <p:attrName>ppt_y</p:attrName>
                                        </p:attrNameLst>
                                      </p:cBhvr>
                                      <p:tavLst>
                                        <p:tav tm="0">
                                          <p:val>
                                            <p:strVal val="#ppt_y+#ppt_h/2"/>
                                          </p:val>
                                        </p:tav>
                                        <p:tav tm="100000">
                                          <p:val>
                                            <p:strVal val="#ppt_y"/>
                                          </p:val>
                                        </p:tav>
                                      </p:tavLst>
                                    </p:anim>
                                    <p:anim calcmode="lin" valueType="num">
                                      <p:cBhvr>
                                        <p:cTn id="9" dur="500" fill="hold"/>
                                        <p:tgtEl>
                                          <p:spTgt spid="14"/>
                                        </p:tgtEl>
                                        <p:attrNameLst>
                                          <p:attrName>ppt_w</p:attrName>
                                        </p:attrNameLst>
                                      </p:cBhvr>
                                      <p:tavLst>
                                        <p:tav tm="0">
                                          <p:val>
                                            <p:strVal val="#ppt_w"/>
                                          </p:val>
                                        </p:tav>
                                        <p:tav tm="100000">
                                          <p:val>
                                            <p:strVal val="#ppt_w"/>
                                          </p:val>
                                        </p:tav>
                                      </p:tavLst>
                                    </p:anim>
                                    <p:anim calcmode="lin" valueType="num">
                                      <p:cBhvr>
                                        <p:cTn id="10" dur="500" fill="hold"/>
                                        <p:tgtEl>
                                          <p:spTgt spid="1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500"/>
                                        <p:tgtEl>
                                          <p:spTgt spid="14"/>
                                        </p:tgtEl>
                                      </p:cBhvr>
                                    </p:animEffect>
                                    <p:set>
                                      <p:cBhvr>
                                        <p:cTn id="15" dur="1" fill="hold">
                                          <p:stCondLst>
                                            <p:cond delay="499"/>
                                          </p:stCondLst>
                                        </p:cTn>
                                        <p:tgtEl>
                                          <p:spTgt spid="1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7" presetClass="entr" presetSubtype="4" fill="hold" grpId="0" nodeType="click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p:cTn id="20" dur="500" fill="hold"/>
                                        <p:tgtEl>
                                          <p:spTgt spid="17"/>
                                        </p:tgtEl>
                                        <p:attrNameLst>
                                          <p:attrName>ppt_x</p:attrName>
                                        </p:attrNameLst>
                                      </p:cBhvr>
                                      <p:tavLst>
                                        <p:tav tm="0">
                                          <p:val>
                                            <p:strVal val="#ppt_x"/>
                                          </p:val>
                                        </p:tav>
                                        <p:tav tm="100000">
                                          <p:val>
                                            <p:strVal val="#ppt_x"/>
                                          </p:val>
                                        </p:tav>
                                      </p:tavLst>
                                    </p:anim>
                                    <p:anim calcmode="lin" valueType="num">
                                      <p:cBhvr>
                                        <p:cTn id="21" dur="500" fill="hold"/>
                                        <p:tgtEl>
                                          <p:spTgt spid="17"/>
                                        </p:tgtEl>
                                        <p:attrNameLst>
                                          <p:attrName>ppt_y</p:attrName>
                                        </p:attrNameLst>
                                      </p:cBhvr>
                                      <p:tavLst>
                                        <p:tav tm="0">
                                          <p:val>
                                            <p:strVal val="#ppt_y+#ppt_h/2"/>
                                          </p:val>
                                        </p:tav>
                                        <p:tav tm="100000">
                                          <p:val>
                                            <p:strVal val="#ppt_y"/>
                                          </p:val>
                                        </p:tav>
                                      </p:tavLst>
                                    </p:anim>
                                    <p:anim calcmode="lin" valueType="num">
                                      <p:cBhvr>
                                        <p:cTn id="22" dur="500" fill="hold"/>
                                        <p:tgtEl>
                                          <p:spTgt spid="17"/>
                                        </p:tgtEl>
                                        <p:attrNameLst>
                                          <p:attrName>ppt_w</p:attrName>
                                        </p:attrNameLst>
                                      </p:cBhvr>
                                      <p:tavLst>
                                        <p:tav tm="0">
                                          <p:val>
                                            <p:strVal val="#ppt_w"/>
                                          </p:val>
                                        </p:tav>
                                        <p:tav tm="100000">
                                          <p:val>
                                            <p:strVal val="#ppt_w"/>
                                          </p:val>
                                        </p:tav>
                                      </p:tavLst>
                                    </p:anim>
                                    <p:anim calcmode="lin" valueType="num">
                                      <p:cBhvr>
                                        <p:cTn id="23"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5" presetClass="exit" presetSubtype="10" fill="hold" grpId="1" nodeType="clickEffect">
                                  <p:stCondLst>
                                    <p:cond delay="0"/>
                                  </p:stCondLst>
                                  <p:childTnLst>
                                    <p:animEffect transition="out" filter="checkerboard(across)">
                                      <p:cBhvr>
                                        <p:cTn id="27" dur="500"/>
                                        <p:tgtEl>
                                          <p:spTgt spid="17"/>
                                        </p:tgtEl>
                                      </p:cBhvr>
                                    </p:animEffect>
                                    <p:set>
                                      <p:cBhvr>
                                        <p:cTn id="28" dur="1" fill="hold">
                                          <p:stCondLst>
                                            <p:cond delay="499"/>
                                          </p:stCondLst>
                                        </p:cTn>
                                        <p:tgtEl>
                                          <p:spTgt spid="1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7" presetClass="entr" presetSubtype="4"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ppt_x</p:attrName>
                                        </p:attrNameLst>
                                      </p:cBhvr>
                                      <p:tavLst>
                                        <p:tav tm="0">
                                          <p:val>
                                            <p:strVal val="#ppt_x"/>
                                          </p:val>
                                        </p:tav>
                                        <p:tav tm="100000">
                                          <p:val>
                                            <p:strVal val="#ppt_x"/>
                                          </p:val>
                                        </p:tav>
                                      </p:tavLst>
                                    </p:anim>
                                    <p:anim calcmode="lin" valueType="num">
                                      <p:cBhvr>
                                        <p:cTn id="34" dur="500" fill="hold"/>
                                        <p:tgtEl>
                                          <p:spTgt spid="18"/>
                                        </p:tgtEl>
                                        <p:attrNameLst>
                                          <p:attrName>ppt_y</p:attrName>
                                        </p:attrNameLst>
                                      </p:cBhvr>
                                      <p:tavLst>
                                        <p:tav tm="0">
                                          <p:val>
                                            <p:strVal val="#ppt_y+#ppt_h/2"/>
                                          </p:val>
                                        </p:tav>
                                        <p:tav tm="100000">
                                          <p:val>
                                            <p:strVal val="#ppt_y"/>
                                          </p:val>
                                        </p:tav>
                                      </p:tavLst>
                                    </p:anim>
                                    <p:anim calcmode="lin" valueType="num">
                                      <p:cBhvr>
                                        <p:cTn id="35" dur="500" fill="hold"/>
                                        <p:tgtEl>
                                          <p:spTgt spid="18"/>
                                        </p:tgtEl>
                                        <p:attrNameLst>
                                          <p:attrName>ppt_w</p:attrName>
                                        </p:attrNameLst>
                                      </p:cBhvr>
                                      <p:tavLst>
                                        <p:tav tm="0">
                                          <p:val>
                                            <p:strVal val="#ppt_w"/>
                                          </p:val>
                                        </p:tav>
                                        <p:tav tm="100000">
                                          <p:val>
                                            <p:strVal val="#ppt_w"/>
                                          </p:val>
                                        </p:tav>
                                      </p:tavLst>
                                    </p:anim>
                                    <p:anim calcmode="lin" valueType="num">
                                      <p:cBhvr>
                                        <p:cTn id="36" dur="500" fill="hold"/>
                                        <p:tgtEl>
                                          <p:spTgt spid="18"/>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5" presetClass="exit" presetSubtype="10" fill="hold" grpId="1" nodeType="clickEffect">
                                  <p:stCondLst>
                                    <p:cond delay="0"/>
                                  </p:stCondLst>
                                  <p:childTnLst>
                                    <p:animEffect transition="out" filter="checkerboard(across)">
                                      <p:cBhvr>
                                        <p:cTn id="40" dur="500"/>
                                        <p:tgtEl>
                                          <p:spTgt spid="18"/>
                                        </p:tgtEl>
                                      </p:cBhvr>
                                    </p:animEffect>
                                    <p:set>
                                      <p:cBhvr>
                                        <p:cTn id="41" dur="1" fill="hold">
                                          <p:stCondLst>
                                            <p:cond delay="499"/>
                                          </p:stCondLst>
                                        </p:cTn>
                                        <p:tgtEl>
                                          <p:spTgt spid="18"/>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7" presetClass="entr" presetSubtype="4" fill="hold" grpId="0" nodeType="click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p:cTn id="46" dur="500" fill="hold"/>
                                        <p:tgtEl>
                                          <p:spTgt spid="19"/>
                                        </p:tgtEl>
                                        <p:attrNameLst>
                                          <p:attrName>ppt_x</p:attrName>
                                        </p:attrNameLst>
                                      </p:cBhvr>
                                      <p:tavLst>
                                        <p:tav tm="0">
                                          <p:val>
                                            <p:strVal val="#ppt_x"/>
                                          </p:val>
                                        </p:tav>
                                        <p:tav tm="100000">
                                          <p:val>
                                            <p:strVal val="#ppt_x"/>
                                          </p:val>
                                        </p:tav>
                                      </p:tavLst>
                                    </p:anim>
                                    <p:anim calcmode="lin" valueType="num">
                                      <p:cBhvr>
                                        <p:cTn id="47" dur="500" fill="hold"/>
                                        <p:tgtEl>
                                          <p:spTgt spid="19"/>
                                        </p:tgtEl>
                                        <p:attrNameLst>
                                          <p:attrName>ppt_y</p:attrName>
                                        </p:attrNameLst>
                                      </p:cBhvr>
                                      <p:tavLst>
                                        <p:tav tm="0">
                                          <p:val>
                                            <p:strVal val="#ppt_y+#ppt_h/2"/>
                                          </p:val>
                                        </p:tav>
                                        <p:tav tm="100000">
                                          <p:val>
                                            <p:strVal val="#ppt_y"/>
                                          </p:val>
                                        </p:tav>
                                      </p:tavLst>
                                    </p:anim>
                                    <p:anim calcmode="lin" valueType="num">
                                      <p:cBhvr>
                                        <p:cTn id="48" dur="500" fill="hold"/>
                                        <p:tgtEl>
                                          <p:spTgt spid="19"/>
                                        </p:tgtEl>
                                        <p:attrNameLst>
                                          <p:attrName>ppt_w</p:attrName>
                                        </p:attrNameLst>
                                      </p:cBhvr>
                                      <p:tavLst>
                                        <p:tav tm="0">
                                          <p:val>
                                            <p:strVal val="#ppt_w"/>
                                          </p:val>
                                        </p:tav>
                                        <p:tav tm="100000">
                                          <p:val>
                                            <p:strVal val="#ppt_w"/>
                                          </p:val>
                                        </p:tav>
                                      </p:tavLst>
                                    </p:anim>
                                    <p:anim calcmode="lin" valueType="num">
                                      <p:cBhvr>
                                        <p:cTn id="49" dur="500" fill="hold"/>
                                        <p:tgtEl>
                                          <p:spTgt spid="19"/>
                                        </p:tgtEl>
                                        <p:attrNameLst>
                                          <p:attrName>ppt_h</p:attrName>
                                        </p:attrNameLst>
                                      </p:cBhvr>
                                      <p:tavLst>
                                        <p:tav tm="0">
                                          <p:val>
                                            <p:fltVal val="0"/>
                                          </p:val>
                                        </p:tav>
                                        <p:tav tm="100000">
                                          <p:val>
                                            <p:strVal val="#ppt_h"/>
                                          </p:val>
                                        </p:tav>
                                      </p:tavLst>
                                    </p:anim>
                                  </p:childTnLst>
                                </p:cTn>
                              </p:par>
                            </p:childTnLst>
                          </p:cTn>
                        </p:par>
                      </p:childTnLst>
                    </p:cTn>
                  </p:par>
                  <p:par>
                    <p:cTn id="50" fill="hold">
                      <p:stCondLst>
                        <p:cond delay="indefinite"/>
                      </p:stCondLst>
                      <p:childTnLst>
                        <p:par>
                          <p:cTn id="51" fill="hold">
                            <p:stCondLst>
                              <p:cond delay="0"/>
                            </p:stCondLst>
                            <p:childTnLst>
                              <p:par>
                                <p:cTn id="52" presetID="5" presetClass="exit" presetSubtype="10" fill="hold" grpId="1" nodeType="clickEffect">
                                  <p:stCondLst>
                                    <p:cond delay="0"/>
                                  </p:stCondLst>
                                  <p:childTnLst>
                                    <p:animEffect transition="out" filter="checkerboard(across)">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7" grpId="0" animBg="1"/>
      <p:bldP spid="17" grpId="1" animBg="1"/>
      <p:bldP spid="18" grpId="0" animBg="1"/>
      <p:bldP spid="18" grpId="1" animBg="1"/>
      <p:bldP spid="19" grpId="0" animBg="1"/>
      <p:bldP spid="1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DMA</a:t>
            </a:r>
            <a:r>
              <a:rPr lang="zh-CN" altLang="en-US" dirty="0"/>
              <a:t>工作过程</a:t>
            </a:r>
          </a:p>
        </p:txBody>
      </p:sp>
      <p:graphicFrame>
        <p:nvGraphicFramePr>
          <p:cNvPr id="4" name="Object 50"/>
          <p:cNvGraphicFramePr>
            <a:graphicFrameLocks noChangeAspect="1"/>
          </p:cNvGraphicFramePr>
          <p:nvPr>
            <p:extLst>
              <p:ext uri="{D42A27DB-BD31-4B8C-83A1-F6EECF244321}">
                <p14:modId xmlns:p14="http://schemas.microsoft.com/office/powerpoint/2010/main" val="2593304320"/>
              </p:ext>
            </p:extLst>
          </p:nvPr>
        </p:nvGraphicFramePr>
        <p:xfrm>
          <a:off x="2066544" y="1266789"/>
          <a:ext cx="5358384" cy="5108107"/>
        </p:xfrm>
        <a:graphic>
          <a:graphicData uri="http://schemas.openxmlformats.org/presentationml/2006/ole">
            <mc:AlternateContent xmlns:mc="http://schemas.openxmlformats.org/markup-compatibility/2006">
              <mc:Choice xmlns:v="urn:schemas-microsoft-com:vml" Requires="v">
                <p:oleObj spid="_x0000_s11339" name="Visio" r:id="rId4" imgW="3619323" imgH="3398316" progId="Visio.Drawing.11">
                  <p:embed/>
                </p:oleObj>
              </mc:Choice>
              <mc:Fallback>
                <p:oleObj name="Visio" r:id="rId4" imgW="3619323" imgH="3398316" progId="Visio.Drawing.11">
                  <p:embed/>
                  <p:pic>
                    <p:nvPicPr>
                      <p:cNvPr id="5" name="Object 50"/>
                      <p:cNvPicPr>
                        <a:picLocks noChangeAspect="1" noChangeArrowheads="1"/>
                      </p:cNvPicPr>
                      <p:nvPr/>
                    </p:nvPicPr>
                    <p:blipFill>
                      <a:blip r:embed="rId5"/>
                      <a:srcRect/>
                      <a:stretch>
                        <a:fillRect/>
                      </a:stretch>
                    </p:blipFill>
                    <p:spPr bwMode="auto">
                      <a:xfrm>
                        <a:off x="2066544" y="1266789"/>
                        <a:ext cx="5358384" cy="510810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00207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buNone/>
            </a:pPr>
            <a:r>
              <a:rPr lang="en-US" altLang="zh-CN" sz="3200" dirty="0">
                <a:solidFill>
                  <a:srgbClr val="0000FF"/>
                </a:solidFill>
                <a:effectLst>
                  <a:outerShdw blurRad="38100" dist="38100" dir="2700000" algn="tl">
                    <a:srgbClr val="C0C0C0"/>
                  </a:outerShdw>
                </a:effectLst>
              </a:rPr>
              <a:t>1) I/O</a:t>
            </a:r>
            <a:r>
              <a:rPr lang="zh-CN" altLang="en-US" sz="3200" dirty="0">
                <a:solidFill>
                  <a:srgbClr val="0000FF"/>
                </a:solidFill>
                <a:effectLst>
                  <a:outerShdw blurRad="38100" dist="38100" dir="2700000" algn="tl">
                    <a:srgbClr val="C0C0C0"/>
                  </a:outerShdw>
                </a:effectLst>
              </a:rPr>
              <a:t>通道控制方式的引入</a:t>
            </a:r>
            <a:r>
              <a:rPr lang="zh-CN" altLang="en-US" sz="2800" dirty="0">
                <a:solidFill>
                  <a:srgbClr val="0000FF"/>
                </a:solidFill>
              </a:rPr>
              <a:t> </a:t>
            </a:r>
          </a:p>
          <a:p>
            <a:pPr>
              <a:lnSpc>
                <a:spcPct val="120000"/>
              </a:lnSpc>
            </a:pPr>
            <a:r>
              <a:rPr lang="en-US" altLang="zh-CN" sz="2800" dirty="0"/>
              <a:t>I/O</a:t>
            </a:r>
            <a:r>
              <a:rPr lang="zh-CN" altLang="en-US" sz="2800" dirty="0"/>
              <a:t>通道方式是</a:t>
            </a:r>
            <a:r>
              <a:rPr lang="en-US" altLang="zh-CN" sz="2800" dirty="0"/>
              <a:t>DMA</a:t>
            </a:r>
            <a:r>
              <a:rPr lang="zh-CN" altLang="en-US" sz="2800" dirty="0"/>
              <a:t>方式的发展，它可进一步减少</a:t>
            </a:r>
            <a:r>
              <a:rPr lang="en-US" altLang="zh-CN" sz="2800" dirty="0"/>
              <a:t>CPU</a:t>
            </a:r>
            <a:r>
              <a:rPr lang="zh-CN" altLang="en-US" sz="2800" dirty="0"/>
              <a:t>的干预，即把对</a:t>
            </a:r>
            <a:r>
              <a:rPr lang="zh-CN" altLang="en-US" sz="2800" dirty="0">
                <a:solidFill>
                  <a:srgbClr val="0000FF"/>
                </a:solidFill>
              </a:rPr>
              <a:t>一个</a:t>
            </a:r>
            <a:r>
              <a:rPr lang="zh-CN" altLang="en-US" sz="2800" dirty="0"/>
              <a:t>数据块的读（或写）为单位的干预，减少为对</a:t>
            </a:r>
            <a:r>
              <a:rPr lang="zh-CN" altLang="en-US" sz="2800" dirty="0">
                <a:solidFill>
                  <a:srgbClr val="0000FF"/>
                </a:solidFill>
              </a:rPr>
              <a:t>一组</a:t>
            </a:r>
            <a:r>
              <a:rPr lang="zh-CN" altLang="en-US" sz="2800" dirty="0"/>
              <a:t>数据块的读（或写）及有关的控制和管理为单位的干预。</a:t>
            </a:r>
          </a:p>
          <a:p>
            <a:pPr>
              <a:lnSpc>
                <a:spcPct val="120000"/>
              </a:lnSpc>
            </a:pPr>
            <a:r>
              <a:rPr lang="zh-CN" altLang="en-US" sz="2800" dirty="0"/>
              <a:t>可实现</a:t>
            </a:r>
            <a:r>
              <a:rPr lang="en-US" altLang="zh-CN" sz="2800" dirty="0"/>
              <a:t>CPU</a:t>
            </a:r>
            <a:r>
              <a:rPr lang="zh-CN" altLang="en-US" sz="2800" dirty="0"/>
              <a:t>、通道和</a:t>
            </a:r>
            <a:r>
              <a:rPr lang="en-US" altLang="zh-CN" sz="2800" dirty="0"/>
              <a:t>I/O</a:t>
            </a:r>
            <a:r>
              <a:rPr lang="zh-CN" altLang="en-US" sz="2800" dirty="0"/>
              <a:t>设备三者的并行操作，从而更有效地提高整个系统的资源利用率。 </a:t>
            </a:r>
          </a:p>
        </p:txBody>
      </p:sp>
      <p:sp>
        <p:nvSpPr>
          <p:cNvPr id="3" name="标题 2"/>
          <p:cNvSpPr>
            <a:spLocks noGrp="1"/>
          </p:cNvSpPr>
          <p:nvPr>
            <p:ph type="title"/>
          </p:nvPr>
        </p:nvSpPr>
        <p:spPr/>
        <p:txBody>
          <a:bodyPr/>
          <a:lstStyle/>
          <a:p>
            <a:r>
              <a:rPr lang="nn-NO" altLang="zh-CN" dirty="0"/>
              <a:t>4. I/O</a:t>
            </a:r>
            <a:r>
              <a:rPr lang="zh-CN" altLang="nn-NO" dirty="0"/>
              <a:t>通道控制方式 </a:t>
            </a:r>
            <a:endParaRPr lang="zh-CN" altLang="en-US" dirty="0"/>
          </a:p>
        </p:txBody>
      </p:sp>
    </p:spTree>
    <p:extLst>
      <p:ext uri="{BB962C8B-B14F-4D97-AF65-F5344CB8AC3E}">
        <p14:creationId xmlns:p14="http://schemas.microsoft.com/office/powerpoint/2010/main" val="610880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t>总结：</a:t>
            </a:r>
            <a:r>
              <a:rPr lang="en-US" altLang="zh-CN" dirty="0"/>
              <a:t>I/O</a:t>
            </a:r>
            <a:r>
              <a:rPr lang="zh-CN" altLang="en-US" dirty="0"/>
              <a:t>控制方式</a:t>
            </a:r>
          </a:p>
        </p:txBody>
      </p:sp>
      <p:grpSp>
        <p:nvGrpSpPr>
          <p:cNvPr id="4" name="Group 28"/>
          <p:cNvGrpSpPr>
            <a:grpSpLocks/>
          </p:cNvGrpSpPr>
          <p:nvPr/>
        </p:nvGrpSpPr>
        <p:grpSpPr bwMode="auto">
          <a:xfrm>
            <a:off x="1289304" y="1408176"/>
            <a:ext cx="6720840" cy="4818888"/>
            <a:chOff x="463" y="799"/>
            <a:chExt cx="4926" cy="3197"/>
          </a:xfrm>
        </p:grpSpPr>
        <p:sp>
          <p:nvSpPr>
            <p:cNvPr id="5" name="Rectangle 5"/>
            <p:cNvSpPr>
              <a:spLocks noChangeArrowheads="1"/>
            </p:cNvSpPr>
            <p:nvPr/>
          </p:nvSpPr>
          <p:spPr bwMode="auto">
            <a:xfrm>
              <a:off x="2018" y="799"/>
              <a:ext cx="1406" cy="317"/>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defTabSz="685800" eaLnBrk="1" hangingPunct="1">
                <a:defRPr/>
              </a:pPr>
              <a:r>
                <a:rPr lang="en-US" altLang="zh-CN" sz="1800" kern="0">
                  <a:solidFill>
                    <a:srgbClr val="000000"/>
                  </a:solidFill>
                  <a:latin typeface="华文楷体" panose="02010600040101010101" pitchFamily="2" charset="-122"/>
                  <a:ea typeface="华文楷体" panose="02010600040101010101" pitchFamily="2" charset="-122"/>
                </a:rPr>
                <a:t>I/O</a:t>
              </a:r>
              <a:r>
                <a:rPr lang="zh-CN" altLang="en-US" sz="1800" kern="0">
                  <a:solidFill>
                    <a:srgbClr val="000000"/>
                  </a:solidFill>
                  <a:latin typeface="华文楷体" panose="02010600040101010101" pitchFamily="2" charset="-122"/>
                  <a:ea typeface="华文楷体" panose="02010600040101010101" pitchFamily="2" charset="-122"/>
                </a:rPr>
                <a:t>控制方式</a:t>
              </a:r>
            </a:p>
          </p:txBody>
        </p:sp>
        <p:sp>
          <p:nvSpPr>
            <p:cNvPr id="6" name="Rectangle 6"/>
            <p:cNvSpPr>
              <a:spLocks noChangeArrowheads="1"/>
            </p:cNvSpPr>
            <p:nvPr/>
          </p:nvSpPr>
          <p:spPr bwMode="auto">
            <a:xfrm>
              <a:off x="975" y="1389"/>
              <a:ext cx="1406" cy="317"/>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defTabSz="685800" eaLnBrk="1" hangingPunct="1">
                <a:defRPr/>
              </a:pPr>
              <a:r>
                <a:rPr lang="zh-CN" altLang="en-US" sz="1800" kern="0">
                  <a:solidFill>
                    <a:srgbClr val="000000"/>
                  </a:solidFill>
                  <a:latin typeface="华文楷体" panose="02010600040101010101" pitchFamily="2" charset="-122"/>
                  <a:ea typeface="华文楷体" panose="02010600040101010101" pitchFamily="2" charset="-122"/>
                </a:rPr>
                <a:t>主要由程序实现</a:t>
              </a:r>
            </a:p>
          </p:txBody>
        </p:sp>
        <p:sp>
          <p:nvSpPr>
            <p:cNvPr id="7" name="Rectangle 7"/>
            <p:cNvSpPr>
              <a:spLocks noChangeArrowheads="1"/>
            </p:cNvSpPr>
            <p:nvPr/>
          </p:nvSpPr>
          <p:spPr bwMode="auto">
            <a:xfrm>
              <a:off x="3198" y="1389"/>
              <a:ext cx="1769" cy="317"/>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defTabSz="685800" eaLnBrk="1" hangingPunct="1">
                <a:defRPr/>
              </a:pPr>
              <a:r>
                <a:rPr lang="zh-CN" altLang="en-US" sz="1800" kern="0">
                  <a:solidFill>
                    <a:srgbClr val="000000"/>
                  </a:solidFill>
                  <a:latin typeface="华文楷体" panose="02010600040101010101" pitchFamily="2" charset="-122"/>
                  <a:ea typeface="华文楷体" panose="02010600040101010101" pitchFamily="2" charset="-122"/>
                </a:rPr>
                <a:t>主要由附加硬件实现</a:t>
              </a:r>
            </a:p>
          </p:txBody>
        </p:sp>
        <p:sp>
          <p:nvSpPr>
            <p:cNvPr id="8" name="Rectangle 8"/>
            <p:cNvSpPr>
              <a:spLocks noChangeArrowheads="1"/>
            </p:cNvSpPr>
            <p:nvPr/>
          </p:nvSpPr>
          <p:spPr bwMode="auto">
            <a:xfrm>
              <a:off x="476" y="2160"/>
              <a:ext cx="953" cy="589"/>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defTabSz="685800" eaLnBrk="1" hangingPunct="1">
                <a:defRPr/>
              </a:pPr>
              <a:r>
                <a:rPr lang="zh-CN" altLang="en-US" sz="1800" kern="0" dirty="0">
                  <a:solidFill>
                    <a:srgbClr val="000000"/>
                  </a:solidFill>
                  <a:latin typeface="华文楷体" panose="02010600040101010101" pitchFamily="2" charset="-122"/>
                  <a:ea typeface="华文楷体" panose="02010600040101010101" pitchFamily="2" charset="-122"/>
                </a:rPr>
                <a:t>循环程序</a:t>
              </a:r>
            </a:p>
            <a:p>
              <a:pPr algn="ctr" defTabSz="685800" eaLnBrk="1" hangingPunct="1">
                <a:defRPr/>
              </a:pPr>
              <a:r>
                <a:rPr lang="zh-CN" altLang="en-US" sz="1800" kern="0" dirty="0">
                  <a:solidFill>
                    <a:srgbClr val="000000"/>
                  </a:solidFill>
                  <a:latin typeface="华文楷体" panose="02010600040101010101" pitchFamily="2" charset="-122"/>
                  <a:ea typeface="华文楷体" panose="02010600040101010101" pitchFamily="2" charset="-122"/>
                </a:rPr>
                <a:t>控制方式</a:t>
              </a:r>
            </a:p>
          </p:txBody>
        </p:sp>
        <p:sp>
          <p:nvSpPr>
            <p:cNvPr id="9" name="Rectangle 9"/>
            <p:cNvSpPr>
              <a:spLocks noChangeArrowheads="1"/>
            </p:cNvSpPr>
            <p:nvPr/>
          </p:nvSpPr>
          <p:spPr bwMode="auto">
            <a:xfrm>
              <a:off x="1791" y="2160"/>
              <a:ext cx="953" cy="589"/>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defTabSz="685800" eaLnBrk="1" hangingPunct="1">
                <a:defRPr/>
              </a:pPr>
              <a:r>
                <a:rPr lang="zh-CN" altLang="en-US" sz="1800" kern="0" dirty="0">
                  <a:solidFill>
                    <a:srgbClr val="000000"/>
                  </a:solidFill>
                  <a:latin typeface="华文楷体" panose="02010600040101010101" pitchFamily="2" charset="-122"/>
                  <a:ea typeface="华文楷体" panose="02010600040101010101" pitchFamily="2" charset="-122"/>
                </a:rPr>
                <a:t>中断驱动</a:t>
              </a:r>
            </a:p>
            <a:p>
              <a:pPr algn="ctr" defTabSz="685800" eaLnBrk="1" hangingPunct="1">
                <a:defRPr/>
              </a:pPr>
              <a:r>
                <a:rPr lang="zh-CN" altLang="en-US" sz="1800" kern="0" dirty="0">
                  <a:solidFill>
                    <a:srgbClr val="000000"/>
                  </a:solidFill>
                  <a:latin typeface="华文楷体" panose="02010600040101010101" pitchFamily="2" charset="-122"/>
                  <a:ea typeface="华文楷体" panose="02010600040101010101" pitchFamily="2" charset="-122"/>
                </a:rPr>
                <a:t>控制方式</a:t>
              </a:r>
            </a:p>
          </p:txBody>
        </p:sp>
        <p:sp>
          <p:nvSpPr>
            <p:cNvPr id="10" name="Rectangle 10"/>
            <p:cNvSpPr>
              <a:spLocks noChangeArrowheads="1"/>
            </p:cNvSpPr>
            <p:nvPr/>
          </p:nvSpPr>
          <p:spPr bwMode="auto">
            <a:xfrm>
              <a:off x="3061" y="2160"/>
              <a:ext cx="953" cy="589"/>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defTabSz="685800" eaLnBrk="1" hangingPunct="1">
                <a:defRPr/>
              </a:pPr>
              <a:r>
                <a:rPr lang="en-US" altLang="zh-CN" sz="1800" kern="0" dirty="0">
                  <a:solidFill>
                    <a:srgbClr val="000000"/>
                  </a:solidFill>
                  <a:latin typeface="华文楷体" panose="02010600040101010101" pitchFamily="2" charset="-122"/>
                  <a:ea typeface="华文楷体" panose="02010600040101010101" pitchFamily="2" charset="-122"/>
                </a:rPr>
                <a:t>DMA</a:t>
              </a:r>
            </a:p>
            <a:p>
              <a:pPr algn="ctr" defTabSz="685800" eaLnBrk="1" hangingPunct="1">
                <a:defRPr/>
              </a:pPr>
              <a:r>
                <a:rPr lang="zh-CN" altLang="en-US" sz="1800" kern="0" dirty="0">
                  <a:solidFill>
                    <a:srgbClr val="000000"/>
                  </a:solidFill>
                  <a:latin typeface="华文楷体" panose="02010600040101010101" pitchFamily="2" charset="-122"/>
                  <a:ea typeface="华文楷体" panose="02010600040101010101" pitchFamily="2" charset="-122"/>
                </a:rPr>
                <a:t>控制方式</a:t>
              </a:r>
            </a:p>
          </p:txBody>
        </p:sp>
        <p:sp>
          <p:nvSpPr>
            <p:cNvPr id="11" name="Rectangle 11"/>
            <p:cNvSpPr>
              <a:spLocks noChangeArrowheads="1"/>
            </p:cNvSpPr>
            <p:nvPr/>
          </p:nvSpPr>
          <p:spPr bwMode="auto">
            <a:xfrm>
              <a:off x="4377" y="2160"/>
              <a:ext cx="953" cy="589"/>
            </a:xfrm>
            <a:prstGeom prst="rect">
              <a:avLst/>
            </a:prstGeom>
            <a:noFill/>
            <a:ln w="317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defTabSz="685800" eaLnBrk="1" hangingPunct="1">
                <a:defRPr/>
              </a:pPr>
              <a:r>
                <a:rPr lang="zh-CN" altLang="en-US" sz="1800" kern="0">
                  <a:solidFill>
                    <a:srgbClr val="000000"/>
                  </a:solidFill>
                  <a:latin typeface="华文楷体" panose="02010600040101010101" pitchFamily="2" charset="-122"/>
                  <a:ea typeface="华文楷体" panose="02010600040101010101" pitchFamily="2" charset="-122"/>
                </a:rPr>
                <a:t>通道</a:t>
              </a:r>
            </a:p>
            <a:p>
              <a:pPr algn="ctr" defTabSz="685800" eaLnBrk="1" hangingPunct="1">
                <a:defRPr/>
              </a:pPr>
              <a:r>
                <a:rPr lang="zh-CN" altLang="en-US" sz="1800" kern="0">
                  <a:solidFill>
                    <a:srgbClr val="000000"/>
                  </a:solidFill>
                  <a:latin typeface="华文楷体" panose="02010600040101010101" pitchFamily="2" charset="-122"/>
                  <a:ea typeface="华文楷体" panose="02010600040101010101" pitchFamily="2" charset="-122"/>
                </a:rPr>
                <a:t>控制方式</a:t>
              </a:r>
            </a:p>
          </p:txBody>
        </p:sp>
        <p:sp>
          <p:nvSpPr>
            <p:cNvPr id="12" name="Line 12"/>
            <p:cNvSpPr>
              <a:spLocks noChangeShapeType="1"/>
            </p:cNvSpPr>
            <p:nvPr/>
          </p:nvSpPr>
          <p:spPr bwMode="auto">
            <a:xfrm>
              <a:off x="2699" y="1117"/>
              <a:ext cx="0" cy="136"/>
            </a:xfrm>
            <a:prstGeom prst="line">
              <a:avLst/>
            </a:prstGeom>
            <a:noFill/>
            <a:ln w="254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defTabSz="685800">
                <a:defRPr/>
              </a:pPr>
              <a:endParaRPr kumimoji="1" lang="zh-CN" altLang="en-US" kern="0">
                <a:solidFill>
                  <a:srgbClr val="000000"/>
                </a:solidFill>
                <a:latin typeface="华文楷体" panose="02010600040101010101" pitchFamily="2" charset="-122"/>
                <a:ea typeface="华文楷体" panose="02010600040101010101" pitchFamily="2" charset="-122"/>
              </a:endParaRPr>
            </a:p>
          </p:txBody>
        </p:sp>
        <p:sp>
          <p:nvSpPr>
            <p:cNvPr id="13" name="Line 13"/>
            <p:cNvSpPr>
              <a:spLocks noChangeShapeType="1"/>
            </p:cNvSpPr>
            <p:nvPr/>
          </p:nvSpPr>
          <p:spPr bwMode="auto">
            <a:xfrm>
              <a:off x="1701" y="1253"/>
              <a:ext cx="2313" cy="0"/>
            </a:xfrm>
            <a:prstGeom prst="line">
              <a:avLst/>
            </a:prstGeom>
            <a:noFill/>
            <a:ln w="254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defTabSz="685800">
                <a:defRPr/>
              </a:pPr>
              <a:endParaRPr kumimoji="1" lang="zh-CN" altLang="en-US" kern="0">
                <a:solidFill>
                  <a:srgbClr val="000000"/>
                </a:solidFill>
                <a:latin typeface="华文楷体" panose="02010600040101010101" pitchFamily="2" charset="-122"/>
                <a:ea typeface="华文楷体" panose="02010600040101010101" pitchFamily="2" charset="-122"/>
              </a:endParaRPr>
            </a:p>
          </p:txBody>
        </p:sp>
        <p:sp>
          <p:nvSpPr>
            <p:cNvPr id="14" name="Line 14"/>
            <p:cNvSpPr>
              <a:spLocks noChangeShapeType="1"/>
            </p:cNvSpPr>
            <p:nvPr/>
          </p:nvSpPr>
          <p:spPr bwMode="auto">
            <a:xfrm>
              <a:off x="1701" y="1253"/>
              <a:ext cx="0" cy="136"/>
            </a:xfrm>
            <a:prstGeom prst="line">
              <a:avLst/>
            </a:prstGeom>
            <a:noFill/>
            <a:ln w="254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defTabSz="685800">
                <a:defRPr/>
              </a:pPr>
              <a:endParaRPr kumimoji="1" lang="zh-CN" altLang="en-US" kern="0">
                <a:solidFill>
                  <a:srgbClr val="000000"/>
                </a:solidFill>
                <a:latin typeface="华文楷体" panose="02010600040101010101" pitchFamily="2" charset="-122"/>
                <a:ea typeface="华文楷体" panose="02010600040101010101" pitchFamily="2" charset="-122"/>
              </a:endParaRPr>
            </a:p>
          </p:txBody>
        </p:sp>
        <p:sp>
          <p:nvSpPr>
            <p:cNvPr id="15" name="Line 15"/>
            <p:cNvSpPr>
              <a:spLocks noChangeShapeType="1"/>
            </p:cNvSpPr>
            <p:nvPr/>
          </p:nvSpPr>
          <p:spPr bwMode="auto">
            <a:xfrm>
              <a:off x="4014" y="1253"/>
              <a:ext cx="0" cy="136"/>
            </a:xfrm>
            <a:prstGeom prst="line">
              <a:avLst/>
            </a:prstGeom>
            <a:noFill/>
            <a:ln w="2540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defTabSz="685800">
                <a:defRPr/>
              </a:pPr>
              <a:endParaRPr kumimoji="1" lang="zh-CN" altLang="en-US" kern="0">
                <a:solidFill>
                  <a:srgbClr val="000000"/>
                </a:solidFill>
                <a:latin typeface="华文楷体" panose="02010600040101010101" pitchFamily="2" charset="-122"/>
                <a:ea typeface="华文楷体" panose="02010600040101010101" pitchFamily="2" charset="-122"/>
              </a:endParaRPr>
            </a:p>
          </p:txBody>
        </p:sp>
        <p:sp>
          <p:nvSpPr>
            <p:cNvPr id="16" name="Line 16"/>
            <p:cNvSpPr>
              <a:spLocks noChangeShapeType="1"/>
            </p:cNvSpPr>
            <p:nvPr/>
          </p:nvSpPr>
          <p:spPr bwMode="auto">
            <a:xfrm flipH="1">
              <a:off x="930" y="1706"/>
              <a:ext cx="499" cy="454"/>
            </a:xfrm>
            <a:prstGeom prst="line">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kern="0">
                <a:solidFill>
                  <a:srgbClr val="000000"/>
                </a:solidFill>
                <a:latin typeface="华文楷体" panose="02010600040101010101" pitchFamily="2" charset="-122"/>
                <a:ea typeface="华文楷体" panose="02010600040101010101" pitchFamily="2" charset="-122"/>
              </a:endParaRPr>
            </a:p>
          </p:txBody>
        </p:sp>
        <p:sp>
          <p:nvSpPr>
            <p:cNvPr id="17" name="Line 17"/>
            <p:cNvSpPr>
              <a:spLocks noChangeShapeType="1"/>
            </p:cNvSpPr>
            <p:nvPr/>
          </p:nvSpPr>
          <p:spPr bwMode="auto">
            <a:xfrm>
              <a:off x="1882" y="1706"/>
              <a:ext cx="408" cy="454"/>
            </a:xfrm>
            <a:prstGeom prst="line">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kern="0">
                <a:solidFill>
                  <a:srgbClr val="000000"/>
                </a:solidFill>
                <a:latin typeface="华文楷体" panose="02010600040101010101" pitchFamily="2" charset="-122"/>
                <a:ea typeface="华文楷体" panose="02010600040101010101" pitchFamily="2" charset="-122"/>
              </a:endParaRPr>
            </a:p>
          </p:txBody>
        </p:sp>
        <p:sp>
          <p:nvSpPr>
            <p:cNvPr id="18" name="Line 18"/>
            <p:cNvSpPr>
              <a:spLocks noChangeShapeType="1"/>
            </p:cNvSpPr>
            <p:nvPr/>
          </p:nvSpPr>
          <p:spPr bwMode="auto">
            <a:xfrm flipH="1">
              <a:off x="3515" y="1706"/>
              <a:ext cx="318" cy="454"/>
            </a:xfrm>
            <a:prstGeom prst="line">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kern="0">
                <a:solidFill>
                  <a:srgbClr val="000000"/>
                </a:solidFill>
                <a:latin typeface="华文楷体" panose="02010600040101010101" pitchFamily="2" charset="-122"/>
                <a:ea typeface="华文楷体" panose="02010600040101010101" pitchFamily="2" charset="-122"/>
              </a:endParaRPr>
            </a:p>
          </p:txBody>
        </p:sp>
        <p:sp>
          <p:nvSpPr>
            <p:cNvPr id="19" name="Line 19"/>
            <p:cNvSpPr>
              <a:spLocks noChangeShapeType="1"/>
            </p:cNvSpPr>
            <p:nvPr/>
          </p:nvSpPr>
          <p:spPr bwMode="auto">
            <a:xfrm>
              <a:off x="4377" y="1706"/>
              <a:ext cx="408" cy="454"/>
            </a:xfrm>
            <a:prstGeom prst="line">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kern="0">
                <a:solidFill>
                  <a:srgbClr val="000000"/>
                </a:solidFill>
                <a:latin typeface="华文楷体" panose="02010600040101010101" pitchFamily="2" charset="-122"/>
                <a:ea typeface="华文楷体" panose="02010600040101010101" pitchFamily="2" charset="-122"/>
              </a:endParaRPr>
            </a:p>
          </p:txBody>
        </p:sp>
        <p:sp>
          <p:nvSpPr>
            <p:cNvPr id="20" name="Line 20"/>
            <p:cNvSpPr>
              <a:spLocks noChangeShapeType="1"/>
            </p:cNvSpPr>
            <p:nvPr/>
          </p:nvSpPr>
          <p:spPr bwMode="auto">
            <a:xfrm>
              <a:off x="839" y="2750"/>
              <a:ext cx="544" cy="952"/>
            </a:xfrm>
            <a:prstGeom prst="line">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kern="0">
                <a:solidFill>
                  <a:srgbClr val="000000"/>
                </a:solidFill>
                <a:latin typeface="华文楷体" panose="02010600040101010101" pitchFamily="2" charset="-122"/>
                <a:ea typeface="华文楷体" panose="02010600040101010101" pitchFamily="2" charset="-122"/>
              </a:endParaRPr>
            </a:p>
          </p:txBody>
        </p:sp>
        <p:sp>
          <p:nvSpPr>
            <p:cNvPr id="21" name="Line 21"/>
            <p:cNvSpPr>
              <a:spLocks noChangeShapeType="1"/>
            </p:cNvSpPr>
            <p:nvPr/>
          </p:nvSpPr>
          <p:spPr bwMode="auto">
            <a:xfrm flipH="1">
              <a:off x="1655" y="2750"/>
              <a:ext cx="590" cy="952"/>
            </a:xfrm>
            <a:prstGeom prst="line">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kern="0">
                <a:solidFill>
                  <a:srgbClr val="000000"/>
                </a:solidFill>
                <a:latin typeface="华文楷体" panose="02010600040101010101" pitchFamily="2" charset="-122"/>
                <a:ea typeface="华文楷体" panose="02010600040101010101" pitchFamily="2" charset="-122"/>
              </a:endParaRPr>
            </a:p>
          </p:txBody>
        </p:sp>
        <p:sp>
          <p:nvSpPr>
            <p:cNvPr id="22" name="Line 22"/>
            <p:cNvSpPr>
              <a:spLocks noChangeShapeType="1"/>
            </p:cNvSpPr>
            <p:nvPr/>
          </p:nvSpPr>
          <p:spPr bwMode="auto">
            <a:xfrm>
              <a:off x="3470" y="2750"/>
              <a:ext cx="408" cy="907"/>
            </a:xfrm>
            <a:prstGeom prst="line">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kern="0">
                <a:solidFill>
                  <a:srgbClr val="000000"/>
                </a:solidFill>
                <a:latin typeface="华文楷体" panose="02010600040101010101" pitchFamily="2" charset="-122"/>
                <a:ea typeface="华文楷体" panose="02010600040101010101" pitchFamily="2" charset="-122"/>
              </a:endParaRPr>
            </a:p>
          </p:txBody>
        </p:sp>
        <p:sp>
          <p:nvSpPr>
            <p:cNvPr id="23" name="Line 23"/>
            <p:cNvSpPr>
              <a:spLocks noChangeShapeType="1"/>
            </p:cNvSpPr>
            <p:nvPr/>
          </p:nvSpPr>
          <p:spPr bwMode="auto">
            <a:xfrm flipH="1">
              <a:off x="4422" y="2750"/>
              <a:ext cx="454" cy="862"/>
            </a:xfrm>
            <a:prstGeom prst="line">
              <a:avLst/>
            </a:prstGeom>
            <a:noFill/>
            <a:ln w="2540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kern="0">
                <a:solidFill>
                  <a:srgbClr val="000000"/>
                </a:solidFill>
                <a:latin typeface="华文楷体" panose="02010600040101010101" pitchFamily="2" charset="-122"/>
                <a:ea typeface="华文楷体" panose="02010600040101010101" pitchFamily="2" charset="-122"/>
              </a:endParaRPr>
            </a:p>
          </p:txBody>
        </p:sp>
        <p:sp>
          <p:nvSpPr>
            <p:cNvPr id="24" name="Text Box 24"/>
            <p:cNvSpPr txBox="1">
              <a:spLocks noChangeArrowheads="1"/>
            </p:cNvSpPr>
            <p:nvPr/>
          </p:nvSpPr>
          <p:spPr bwMode="auto">
            <a:xfrm>
              <a:off x="975" y="3686"/>
              <a:ext cx="1124"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zh-CN" altLang="en-US" sz="1800" kern="0">
                  <a:solidFill>
                    <a:srgbClr val="000000"/>
                  </a:solidFill>
                  <a:latin typeface="华文楷体" panose="02010600040101010101" pitchFamily="2" charset="-122"/>
                  <a:ea typeface="华文楷体" panose="02010600040101010101" pitchFamily="2" charset="-122"/>
                </a:rPr>
                <a:t>小微型机中</a:t>
              </a:r>
            </a:p>
          </p:txBody>
        </p:sp>
        <p:sp>
          <p:nvSpPr>
            <p:cNvPr id="25" name="Text Box 25"/>
            <p:cNvSpPr txBox="1">
              <a:spLocks noChangeArrowheads="1"/>
            </p:cNvSpPr>
            <p:nvPr/>
          </p:nvSpPr>
          <p:spPr bwMode="auto">
            <a:xfrm>
              <a:off x="3470" y="3657"/>
              <a:ext cx="1706"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zh-CN" altLang="en-US" sz="1800" kern="0">
                  <a:solidFill>
                    <a:srgbClr val="000000"/>
                  </a:solidFill>
                  <a:latin typeface="华文楷体" panose="02010600040101010101" pitchFamily="2" charset="-122"/>
                  <a:ea typeface="华文楷体" panose="02010600040101010101" pitchFamily="2" charset="-122"/>
                </a:rPr>
                <a:t>多用于中大型机中</a:t>
              </a:r>
            </a:p>
          </p:txBody>
        </p:sp>
        <p:sp>
          <p:nvSpPr>
            <p:cNvPr id="26" name="Text Box 26"/>
            <p:cNvSpPr txBox="1">
              <a:spLocks noChangeArrowheads="1"/>
            </p:cNvSpPr>
            <p:nvPr/>
          </p:nvSpPr>
          <p:spPr bwMode="auto">
            <a:xfrm>
              <a:off x="463" y="3022"/>
              <a:ext cx="228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zh-CN" altLang="en-US" sz="1800" kern="0">
                  <a:solidFill>
                    <a:srgbClr val="000000"/>
                  </a:solidFill>
                  <a:latin typeface="华文楷体" panose="02010600040101010101" pitchFamily="2" charset="-122"/>
                  <a:ea typeface="华文楷体" panose="02010600040101010101" pitchFamily="2" charset="-122"/>
                </a:rPr>
                <a:t>适用于传输速率低的设备</a:t>
              </a:r>
            </a:p>
          </p:txBody>
        </p:sp>
        <p:sp>
          <p:nvSpPr>
            <p:cNvPr id="27" name="Text Box 27"/>
            <p:cNvSpPr txBox="1">
              <a:spLocks noChangeArrowheads="1"/>
            </p:cNvSpPr>
            <p:nvPr/>
          </p:nvSpPr>
          <p:spPr bwMode="auto">
            <a:xfrm>
              <a:off x="3101" y="3022"/>
              <a:ext cx="228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zh-CN" altLang="en-US" sz="1800" kern="0">
                  <a:solidFill>
                    <a:srgbClr val="000000"/>
                  </a:solidFill>
                  <a:latin typeface="华文楷体" panose="02010600040101010101" pitchFamily="2" charset="-122"/>
                  <a:ea typeface="华文楷体" panose="02010600040101010101" pitchFamily="2" charset="-122"/>
                </a:rPr>
                <a:t>适用于传输速率高的设备</a:t>
              </a:r>
            </a:p>
          </p:txBody>
        </p:sp>
      </p:grpSp>
    </p:spTree>
    <p:extLst>
      <p:ext uri="{BB962C8B-B14F-4D97-AF65-F5344CB8AC3E}">
        <p14:creationId xmlns:p14="http://schemas.microsoft.com/office/powerpoint/2010/main" val="1863698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33007" y="1291651"/>
            <a:ext cx="8077986" cy="3874074"/>
          </a:xfrm>
        </p:spPr>
        <p:txBody>
          <a:bodyPr/>
          <a:lstStyle/>
          <a:p>
            <a:pPr marL="557213" indent="-557213" algn="just">
              <a:spcAft>
                <a:spcPts val="1350"/>
              </a:spcAft>
              <a:buFont typeface="+mj-lt"/>
              <a:buAutoNum type="arabicPeriod"/>
              <a:tabLst>
                <a:tab pos="342900" algn="l"/>
              </a:tabLst>
            </a:pPr>
            <a:r>
              <a:rPr lang="zh-CN" altLang="zh-CN" sz="2800" kern="100" dirty="0">
                <a:cs typeface="Times New Roman" panose="02020603050405020304" pitchFamily="18" charset="0"/>
              </a:rPr>
              <a:t>什么是中断？系统内部中断与外部中断有什么区别？</a:t>
            </a:r>
            <a:endParaRPr lang="en-US" altLang="zh-CN" sz="2800" kern="100" dirty="0">
              <a:cs typeface="Times New Roman" panose="02020603050405020304" pitchFamily="18" charset="0"/>
            </a:endParaRPr>
          </a:p>
          <a:p>
            <a:pPr marL="557213" indent="-557213" algn="just">
              <a:spcAft>
                <a:spcPts val="1350"/>
              </a:spcAft>
              <a:buFont typeface="+mj-lt"/>
              <a:buAutoNum type="arabicPeriod"/>
              <a:tabLst>
                <a:tab pos="342900" algn="l"/>
              </a:tabLst>
            </a:pPr>
            <a:r>
              <a:rPr lang="zh-CN" altLang="zh-CN" sz="2800" dirty="0">
                <a:cs typeface="Times New Roman" panose="02020603050405020304" pitchFamily="18" charset="0"/>
              </a:rPr>
              <a:t>缺页中断与一般中断的主要区别</a:t>
            </a:r>
            <a:r>
              <a:rPr lang="zh-CN" altLang="en-US" sz="2800" dirty="0">
                <a:cs typeface="Times New Roman" panose="02020603050405020304" pitchFamily="18" charset="0"/>
              </a:rPr>
              <a:t>是什么？</a:t>
            </a:r>
            <a:endParaRPr lang="en-US" altLang="zh-CN" sz="2800" dirty="0">
              <a:cs typeface="Times New Roman" panose="02020603050405020304" pitchFamily="18" charset="0"/>
            </a:endParaRPr>
          </a:p>
          <a:p>
            <a:pPr marL="557213" indent="-557213" algn="just">
              <a:spcAft>
                <a:spcPts val="1350"/>
              </a:spcAft>
              <a:buFont typeface="+mj-lt"/>
              <a:buAutoNum type="arabicPeriod"/>
              <a:tabLst>
                <a:tab pos="342900" algn="l"/>
              </a:tabLst>
            </a:pPr>
            <a:r>
              <a:rPr lang="zh-CN" altLang="zh-CN" sz="2800" dirty="0">
                <a:cs typeface="Times New Roman" panose="02020603050405020304" pitchFamily="18" charset="0"/>
              </a:rPr>
              <a:t>什么是设备的独立性？</a:t>
            </a:r>
            <a:endParaRPr lang="en-US" altLang="zh-CN" sz="2800" dirty="0">
              <a:cs typeface="Times New Roman" panose="02020603050405020304" pitchFamily="18" charset="0"/>
            </a:endParaRPr>
          </a:p>
          <a:p>
            <a:pPr marL="557213" indent="-557213" algn="just">
              <a:spcAft>
                <a:spcPts val="1350"/>
              </a:spcAft>
              <a:buFont typeface="+mj-lt"/>
              <a:buAutoNum type="arabicPeriod"/>
              <a:tabLst>
                <a:tab pos="342900" algn="l"/>
              </a:tabLst>
            </a:pPr>
            <a:r>
              <a:rPr lang="en-US" altLang="zh-CN" sz="2800" dirty="0">
                <a:cs typeface="Times New Roman" panose="02020603050405020304" pitchFamily="18" charset="0"/>
              </a:rPr>
              <a:t>I/O</a:t>
            </a:r>
            <a:r>
              <a:rPr lang="zh-CN" altLang="zh-CN" sz="2800" dirty="0">
                <a:cs typeface="Times New Roman" panose="02020603050405020304" pitchFamily="18" charset="0"/>
              </a:rPr>
              <a:t>控制方式中的中断控制方式和</a:t>
            </a:r>
            <a:r>
              <a:rPr lang="en-US" altLang="zh-CN" sz="2800" dirty="0">
                <a:cs typeface="Times New Roman" panose="02020603050405020304" pitchFamily="18" charset="0"/>
              </a:rPr>
              <a:t>DMA</a:t>
            </a:r>
            <a:r>
              <a:rPr lang="zh-CN" altLang="zh-CN" sz="2800" dirty="0">
                <a:cs typeface="Times New Roman" panose="02020603050405020304" pitchFamily="18" charset="0"/>
              </a:rPr>
              <a:t>方式</a:t>
            </a:r>
            <a:r>
              <a:rPr lang="zh-CN" altLang="en-US" sz="2800" dirty="0">
                <a:cs typeface="Times New Roman" panose="02020603050405020304" pitchFamily="18" charset="0"/>
              </a:rPr>
              <a:t>有什么不同？</a:t>
            </a:r>
            <a:endParaRPr lang="zh-CN" altLang="zh-CN" sz="2800" kern="100" dirty="0">
              <a:cs typeface="Times New Roman" panose="02020603050405020304" pitchFamily="18" charset="0"/>
            </a:endParaRPr>
          </a:p>
          <a:p>
            <a:endParaRPr lang="zh-CN" altLang="en-US" sz="2800" dirty="0"/>
          </a:p>
        </p:txBody>
      </p:sp>
      <p:sp>
        <p:nvSpPr>
          <p:cNvPr id="3" name="标题 2"/>
          <p:cNvSpPr>
            <a:spLocks noGrp="1"/>
          </p:cNvSpPr>
          <p:nvPr>
            <p:ph type="title"/>
          </p:nvPr>
        </p:nvSpPr>
        <p:spPr/>
        <p:txBody>
          <a:bodyPr/>
          <a:lstStyle/>
          <a:p>
            <a:r>
              <a:rPr lang="zh-CN" altLang="en-US" dirty="0"/>
              <a:t>课堂练习</a:t>
            </a:r>
          </a:p>
        </p:txBody>
      </p:sp>
      <p:sp>
        <p:nvSpPr>
          <p:cNvPr id="4" name="文本框 3">
            <a:extLst>
              <a:ext uri="{FF2B5EF4-FFF2-40B4-BE49-F238E27FC236}">
                <a16:creationId xmlns:a16="http://schemas.microsoft.com/office/drawing/2014/main" id="{674F637D-83AF-4E52-A69C-3CB0C4D2DCAD}"/>
              </a:ext>
            </a:extLst>
          </p:cNvPr>
          <p:cNvSpPr txBox="1"/>
          <p:nvPr/>
        </p:nvSpPr>
        <p:spPr>
          <a:xfrm>
            <a:off x="596364" y="4994910"/>
            <a:ext cx="8081010" cy="1615827"/>
          </a:xfrm>
          <a:prstGeom prst="rect">
            <a:avLst/>
          </a:prstGeom>
          <a:noFill/>
        </p:spPr>
        <p:txBody>
          <a:bodyPr wrap="square" rtlCol="0">
            <a:spAutoFit/>
          </a:bodyPr>
          <a:lstStyle/>
          <a:p>
            <a:r>
              <a:rPr lang="zh-CN" altLang="en-US" sz="1100" dirty="0"/>
              <a:t>答：中断就是处理器停止当前的工作，保存现场所有数据和状态参数，转而处理更紧急的事物，处理完后恢复原来的数据和参数，继续原来的工作。系统内部中断是由于操作系统内部运行所造成的中断，外部中断是用户应用程序运行所造成的中断。</a:t>
            </a:r>
          </a:p>
          <a:p>
            <a:r>
              <a:rPr lang="zh-CN" altLang="en-US" sz="1100" dirty="0"/>
              <a:t>答：缺页中断是一种特殊的中断。它在指令执行期间产生和处理中断信号；一条指令执行期间，可能产生多次缺页中断。</a:t>
            </a:r>
          </a:p>
          <a:p>
            <a:r>
              <a:rPr lang="zh-CN" altLang="en-US" sz="1100" dirty="0"/>
              <a:t>答：也称设备无关性，指应用程序独立于具体使用的物理设备。应用程序中使用逻辑设备名请求使用某类设备，系统实际执行时使用物理设备名，系统完成逻辑设备名到物理设备名的转换。</a:t>
            </a:r>
          </a:p>
          <a:p>
            <a:r>
              <a:rPr lang="zh-CN" altLang="en-US" sz="1100" dirty="0"/>
              <a:t>答：</a:t>
            </a:r>
            <a:r>
              <a:rPr lang="en-US" altLang="zh-CN" sz="1100" dirty="0"/>
              <a:t>I/O</a:t>
            </a:r>
            <a:r>
              <a:rPr lang="zh-CN" altLang="en-US" sz="1100" dirty="0"/>
              <a:t>中断控制方式是指</a:t>
            </a:r>
            <a:r>
              <a:rPr lang="en-US" altLang="zh-CN" sz="1100" dirty="0"/>
              <a:t>CPU</a:t>
            </a:r>
            <a:r>
              <a:rPr lang="zh-CN" altLang="en-US" sz="1100" dirty="0"/>
              <a:t>与</a:t>
            </a:r>
            <a:r>
              <a:rPr lang="en-US" altLang="zh-CN" sz="1100" dirty="0"/>
              <a:t>I/O</a:t>
            </a:r>
            <a:r>
              <a:rPr lang="zh-CN" altLang="en-US" sz="1100" dirty="0"/>
              <a:t>设备并行操作，数据</a:t>
            </a:r>
            <a:r>
              <a:rPr lang="en-US" altLang="zh-CN" sz="1100" dirty="0"/>
              <a:t>I/O</a:t>
            </a:r>
            <a:r>
              <a:rPr lang="zh-CN" altLang="en-US" sz="1100" dirty="0"/>
              <a:t>操作完成，设备控制器通过控制线向</a:t>
            </a:r>
            <a:r>
              <a:rPr lang="en-US" altLang="zh-CN" sz="1100" dirty="0"/>
              <a:t>CPU</a:t>
            </a:r>
            <a:r>
              <a:rPr lang="zh-CN" altLang="en-US" sz="1100" dirty="0"/>
              <a:t>发送一中断信号，</a:t>
            </a:r>
            <a:r>
              <a:rPr lang="en-US" altLang="zh-CN" sz="1100" dirty="0"/>
              <a:t>CPU</a:t>
            </a:r>
            <a:r>
              <a:rPr lang="zh-CN" altLang="en-US" sz="1100" dirty="0"/>
              <a:t>花极短的时间去进行中断处理。</a:t>
            </a:r>
            <a:r>
              <a:rPr lang="en-US" altLang="zh-CN" sz="1100" dirty="0"/>
              <a:t>CPU</a:t>
            </a:r>
            <a:r>
              <a:rPr lang="zh-CN" altLang="en-US" sz="1100" dirty="0"/>
              <a:t>利用率显著提高。但它以字（节）为单位进行</a:t>
            </a:r>
            <a:r>
              <a:rPr lang="en-US" altLang="zh-CN" sz="1100" dirty="0"/>
              <a:t>I/O</a:t>
            </a:r>
            <a:r>
              <a:rPr lang="zh-CN" altLang="en-US" sz="1100" dirty="0"/>
              <a:t>，对块设备低效。直接内存存取（</a:t>
            </a:r>
            <a:r>
              <a:rPr lang="en-US" altLang="zh-CN" sz="1100" dirty="0"/>
              <a:t>DMA</a:t>
            </a:r>
            <a:r>
              <a:rPr lang="zh-CN" altLang="en-US" sz="1100" dirty="0"/>
              <a:t>）方式，数据传输以数据块为基本单位，在控制器的控制下完成，数据直接送入内存，在一个或多个数据块传输开始和结束时，才需</a:t>
            </a:r>
            <a:r>
              <a:rPr lang="en-US" altLang="zh-CN" sz="1100" dirty="0"/>
              <a:t>CPU</a:t>
            </a:r>
            <a:r>
              <a:rPr lang="zh-CN" altLang="en-US" sz="1100" dirty="0"/>
              <a:t>干预。</a:t>
            </a:r>
          </a:p>
        </p:txBody>
      </p:sp>
    </p:spTree>
    <p:extLst>
      <p:ext uri="{BB962C8B-B14F-4D97-AF65-F5344CB8AC3E}">
        <p14:creationId xmlns:p14="http://schemas.microsoft.com/office/powerpoint/2010/main" val="1983924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B994F3A-059F-4086-AC91-361D21D34AC0}"/>
              </a:ext>
            </a:extLst>
          </p:cNvPr>
          <p:cNvSpPr>
            <a:spLocks noGrp="1"/>
          </p:cNvSpPr>
          <p:nvPr>
            <p:ph idx="1"/>
          </p:nvPr>
        </p:nvSpPr>
        <p:spPr>
          <a:xfrm>
            <a:off x="1747890" y="2091298"/>
            <a:ext cx="6138810" cy="3166502"/>
          </a:xfrm>
        </p:spPr>
        <p:txBody>
          <a:bodyPr/>
          <a:lstStyle/>
          <a:p>
            <a:pPr marL="0" indent="0">
              <a:lnSpc>
                <a:spcPct val="150000"/>
              </a:lnSpc>
              <a:buNone/>
            </a:pPr>
            <a:r>
              <a:rPr lang="en-US" altLang="zh-CN" sz="2700" dirty="0"/>
              <a:t>5.1 I/O </a:t>
            </a:r>
            <a:r>
              <a:rPr lang="zh-CN" altLang="en-US" sz="2700" dirty="0"/>
              <a:t>系统简介</a:t>
            </a:r>
          </a:p>
          <a:p>
            <a:pPr marL="0" indent="0">
              <a:lnSpc>
                <a:spcPct val="150000"/>
              </a:lnSpc>
              <a:buNone/>
            </a:pPr>
            <a:r>
              <a:rPr lang="en-US" altLang="zh-CN" sz="2700" dirty="0"/>
              <a:t>5.2 </a:t>
            </a:r>
            <a:r>
              <a:rPr lang="zh-CN" altLang="en-US" sz="2700" dirty="0"/>
              <a:t>中断处理程序和设备驱动程序</a:t>
            </a:r>
          </a:p>
          <a:p>
            <a:pPr marL="0" indent="0">
              <a:lnSpc>
                <a:spcPct val="150000"/>
              </a:lnSpc>
              <a:buNone/>
            </a:pPr>
            <a:r>
              <a:rPr lang="en-US" altLang="zh-CN" sz="2700" dirty="0">
                <a:solidFill>
                  <a:srgbClr val="FF0000"/>
                </a:solidFill>
              </a:rPr>
              <a:t>5.3 </a:t>
            </a:r>
            <a:r>
              <a:rPr lang="zh-CN" altLang="en-US" sz="2700" dirty="0">
                <a:solidFill>
                  <a:srgbClr val="FF0000"/>
                </a:solidFill>
              </a:rPr>
              <a:t>与设备无关的</a:t>
            </a:r>
            <a:r>
              <a:rPr lang="en-US" altLang="zh-CN" sz="2700" dirty="0">
                <a:solidFill>
                  <a:srgbClr val="FF0000"/>
                </a:solidFill>
              </a:rPr>
              <a:t>I/O</a:t>
            </a:r>
            <a:r>
              <a:rPr lang="zh-CN" altLang="en-US" sz="2700" dirty="0">
                <a:solidFill>
                  <a:srgbClr val="FF0000"/>
                </a:solidFill>
              </a:rPr>
              <a:t>软件</a:t>
            </a:r>
          </a:p>
          <a:p>
            <a:pPr marL="0" indent="0">
              <a:lnSpc>
                <a:spcPct val="150000"/>
              </a:lnSpc>
              <a:buNone/>
            </a:pPr>
            <a:r>
              <a:rPr lang="en-US" altLang="zh-CN" sz="2700" dirty="0"/>
              <a:t>5.4 </a:t>
            </a:r>
            <a:r>
              <a:rPr lang="zh-CN" altLang="en-US" sz="2700" dirty="0"/>
              <a:t>磁盘系统及磁盘调度</a:t>
            </a:r>
          </a:p>
        </p:txBody>
      </p:sp>
      <p:sp>
        <p:nvSpPr>
          <p:cNvPr id="3" name="标题 2">
            <a:extLst>
              <a:ext uri="{FF2B5EF4-FFF2-40B4-BE49-F238E27FC236}">
                <a16:creationId xmlns:a16="http://schemas.microsoft.com/office/drawing/2014/main" id="{BB2E2A00-73E8-461A-AB9E-F7E97D0D85EE}"/>
              </a:ext>
            </a:extLst>
          </p:cNvPr>
          <p:cNvSpPr>
            <a:spLocks noGrp="1"/>
          </p:cNvSpPr>
          <p:nvPr>
            <p:ph type="title"/>
          </p:nvPr>
        </p:nvSpPr>
        <p:spPr>
          <a:xfrm>
            <a:off x="1485451" y="340900"/>
            <a:ext cx="5926528" cy="411956"/>
          </a:xfrm>
        </p:spPr>
        <p:txBody>
          <a:bodyPr/>
          <a:lstStyle/>
          <a:p>
            <a:r>
              <a:rPr kumimoji="1" lang="zh-CN" altLang="en-US" dirty="0">
                <a:solidFill>
                  <a:srgbClr val="800080"/>
                </a:solidFill>
                <a:latin typeface="+mn-ea"/>
              </a:rPr>
              <a:t>第五章 输入输出系统</a:t>
            </a:r>
            <a:br>
              <a:rPr kumimoji="1" lang="zh-CN" altLang="en-US" dirty="0">
                <a:solidFill>
                  <a:srgbClr val="800080"/>
                </a:solidFill>
                <a:latin typeface="+mn-ea"/>
              </a:rPr>
            </a:br>
            <a:endParaRPr lang="zh-CN" altLang="en-US" dirty="0"/>
          </a:p>
        </p:txBody>
      </p:sp>
    </p:spTree>
    <p:extLst>
      <p:ext uri="{BB962C8B-B14F-4D97-AF65-F5344CB8AC3E}">
        <p14:creationId xmlns:p14="http://schemas.microsoft.com/office/powerpoint/2010/main" val="2908216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2178" y="2137410"/>
            <a:ext cx="8077986" cy="4080510"/>
          </a:xfrm>
        </p:spPr>
        <p:txBody>
          <a:bodyPr/>
          <a:lstStyle/>
          <a:p>
            <a:pPr>
              <a:lnSpc>
                <a:spcPct val="120000"/>
              </a:lnSpc>
            </a:pPr>
            <a:r>
              <a:rPr lang="zh-CN" altLang="en-US" sz="2800" dirty="0"/>
              <a:t>应用程序独立于具体使用的物理设备。</a:t>
            </a:r>
          </a:p>
          <a:p>
            <a:pPr>
              <a:lnSpc>
                <a:spcPct val="120000"/>
              </a:lnSpc>
            </a:pPr>
            <a:r>
              <a:rPr lang="zh-CN" altLang="en-US" sz="2800" dirty="0"/>
              <a:t>为了实现设备独立性而引入了</a:t>
            </a:r>
            <a:r>
              <a:rPr lang="zh-CN" altLang="en-US" sz="2800" dirty="0">
                <a:solidFill>
                  <a:srgbClr val="0000FF"/>
                </a:solidFill>
              </a:rPr>
              <a:t>逻辑设备</a:t>
            </a:r>
            <a:r>
              <a:rPr lang="zh-CN" altLang="en-US" sz="2800" dirty="0"/>
              <a:t>和</a:t>
            </a:r>
            <a:r>
              <a:rPr lang="zh-CN" altLang="en-US" sz="2800" dirty="0">
                <a:solidFill>
                  <a:srgbClr val="0000FF"/>
                </a:solidFill>
              </a:rPr>
              <a:t>物理设备</a:t>
            </a:r>
            <a:r>
              <a:rPr lang="zh-CN" altLang="en-US" sz="2800" dirty="0"/>
              <a:t>这两个概念。在应用程序中，使用逻辑设备名称来请求使用某类设备；而系统在实际执行时，还必须使用物理设备名称。</a:t>
            </a:r>
          </a:p>
          <a:p>
            <a:pPr>
              <a:lnSpc>
                <a:spcPct val="120000"/>
              </a:lnSpc>
            </a:pPr>
            <a:r>
              <a:rPr lang="zh-CN" altLang="en-US" sz="2800" dirty="0"/>
              <a:t>因此，系统须具有将逻辑设备名称转换为某物理设备名称的功能</a:t>
            </a:r>
          </a:p>
        </p:txBody>
      </p:sp>
      <p:sp>
        <p:nvSpPr>
          <p:cNvPr id="3" name="标题 2"/>
          <p:cNvSpPr>
            <a:spLocks noGrp="1"/>
          </p:cNvSpPr>
          <p:nvPr>
            <p:ph type="title"/>
          </p:nvPr>
        </p:nvSpPr>
        <p:spPr/>
        <p:txBody>
          <a:bodyPr/>
          <a:lstStyle/>
          <a:p>
            <a:r>
              <a:rPr lang="en-US" altLang="zh-CN" dirty="0"/>
              <a:t>5.3 </a:t>
            </a:r>
            <a:r>
              <a:rPr lang="zh-CN" altLang="en-US" dirty="0"/>
              <a:t>与设备无关的</a:t>
            </a:r>
            <a:r>
              <a:rPr lang="en-US" altLang="zh-CN" dirty="0"/>
              <a:t>I/O</a:t>
            </a:r>
            <a:r>
              <a:rPr lang="zh-CN" altLang="en-US" dirty="0"/>
              <a:t>软件</a:t>
            </a:r>
          </a:p>
        </p:txBody>
      </p:sp>
      <p:sp>
        <p:nvSpPr>
          <p:cNvPr id="4" name="矩形 3"/>
          <p:cNvSpPr/>
          <p:nvPr/>
        </p:nvSpPr>
        <p:spPr>
          <a:xfrm>
            <a:off x="712178" y="1496535"/>
            <a:ext cx="1723549" cy="461665"/>
          </a:xfrm>
          <a:prstGeom prst="rect">
            <a:avLst/>
          </a:prstGeom>
        </p:spPr>
        <p:txBody>
          <a:bodyPr wrap="none">
            <a:spAutoFit/>
          </a:bodyPr>
          <a:lstStyle/>
          <a:p>
            <a:r>
              <a:rPr lang="zh-CN" altLang="en-US" sz="2400" b="1" dirty="0">
                <a:solidFill>
                  <a:srgbClr val="FF0000"/>
                </a:solidFill>
                <a:latin typeface="+mj-ea"/>
                <a:ea typeface="+mj-ea"/>
              </a:rPr>
              <a:t>设备独立性</a:t>
            </a:r>
          </a:p>
        </p:txBody>
      </p:sp>
    </p:spTree>
    <p:extLst>
      <p:ext uri="{BB962C8B-B14F-4D97-AF65-F5344CB8AC3E}">
        <p14:creationId xmlns:p14="http://schemas.microsoft.com/office/powerpoint/2010/main" val="279210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lang="zh-CN" altLang="en-US" sz="2800" dirty="0"/>
              <a:t>实现设备独立性后，可带来</a:t>
            </a:r>
            <a:r>
              <a:rPr lang="zh-CN" altLang="en-US" sz="2800" dirty="0">
                <a:solidFill>
                  <a:srgbClr val="FF0000"/>
                </a:solidFill>
              </a:rPr>
              <a:t>两方面</a:t>
            </a:r>
            <a:r>
              <a:rPr lang="zh-CN" altLang="en-US" sz="2800" dirty="0"/>
              <a:t>的好处。</a:t>
            </a:r>
          </a:p>
          <a:p>
            <a:pPr>
              <a:lnSpc>
                <a:spcPct val="120000"/>
              </a:lnSpc>
              <a:buFont typeface="Wingdings" panose="05000000000000000000" pitchFamily="2" charset="2"/>
              <a:buNone/>
            </a:pPr>
            <a:r>
              <a:rPr lang="en-US" altLang="zh-CN" sz="2800" dirty="0">
                <a:solidFill>
                  <a:srgbClr val="0000FF"/>
                </a:solidFill>
              </a:rPr>
              <a:t>1) </a:t>
            </a:r>
            <a:r>
              <a:rPr lang="zh-CN" altLang="en-US" sz="2800" dirty="0">
                <a:solidFill>
                  <a:srgbClr val="0000FF"/>
                </a:solidFill>
              </a:rPr>
              <a:t>设备分配时的灵活性</a:t>
            </a:r>
          </a:p>
          <a:p>
            <a:pPr lvl="1">
              <a:lnSpc>
                <a:spcPct val="120000"/>
              </a:lnSpc>
            </a:pPr>
            <a:r>
              <a:rPr lang="zh-CN" altLang="en-US" sz="2800" dirty="0">
                <a:latin typeface="华文楷体" panose="02010600040101010101" pitchFamily="2" charset="-122"/>
                <a:ea typeface="华文楷体" panose="02010600040101010101" pitchFamily="2" charset="-122"/>
              </a:rPr>
              <a:t>进程能以逻辑设备名称来请求某类设备时，系统可立即将该类设备中的任一台分配给进程，仅当所有此类设备已全部分配完毕时，进程才会阻塞。</a:t>
            </a:r>
          </a:p>
          <a:p>
            <a:pPr>
              <a:lnSpc>
                <a:spcPct val="120000"/>
              </a:lnSpc>
              <a:buFont typeface="Wingdings" panose="05000000000000000000" pitchFamily="2" charset="2"/>
              <a:buNone/>
            </a:pPr>
            <a:r>
              <a:rPr lang="en-US" altLang="zh-CN" sz="2800" dirty="0">
                <a:solidFill>
                  <a:srgbClr val="0000FF"/>
                </a:solidFill>
              </a:rPr>
              <a:t>2) </a:t>
            </a:r>
            <a:r>
              <a:rPr lang="zh-CN" altLang="en-US" sz="2800" dirty="0">
                <a:solidFill>
                  <a:srgbClr val="0000FF"/>
                </a:solidFill>
              </a:rPr>
              <a:t>易于实现</a:t>
            </a:r>
            <a:r>
              <a:rPr lang="en-US" altLang="zh-CN" sz="2800" dirty="0">
                <a:solidFill>
                  <a:srgbClr val="0000FF"/>
                </a:solidFill>
              </a:rPr>
              <a:t>I/O </a:t>
            </a:r>
            <a:r>
              <a:rPr lang="zh-CN" altLang="en-US" sz="2800" dirty="0">
                <a:solidFill>
                  <a:srgbClr val="0000FF"/>
                </a:solidFill>
              </a:rPr>
              <a:t>重定向</a:t>
            </a:r>
          </a:p>
          <a:p>
            <a:pPr lvl="1">
              <a:lnSpc>
                <a:spcPct val="120000"/>
              </a:lnSpc>
            </a:pPr>
            <a:r>
              <a:rPr lang="zh-CN" altLang="en-US" sz="2800" dirty="0">
                <a:latin typeface="华文楷体" panose="02010600040101010101" pitchFamily="2" charset="-122"/>
                <a:ea typeface="华文楷体" panose="02010600040101010101" pitchFamily="2" charset="-122"/>
              </a:rPr>
              <a:t>所谓</a:t>
            </a:r>
            <a:r>
              <a:rPr lang="en-US" altLang="zh-CN" sz="2800" dirty="0">
                <a:latin typeface="华文楷体" panose="02010600040101010101" pitchFamily="2" charset="-122"/>
                <a:ea typeface="华文楷体" panose="02010600040101010101" pitchFamily="2" charset="-122"/>
              </a:rPr>
              <a:t>I/O </a:t>
            </a:r>
            <a:r>
              <a:rPr lang="zh-CN" altLang="en-US" sz="2800" dirty="0">
                <a:latin typeface="华文楷体" panose="02010600040101010101" pitchFamily="2" charset="-122"/>
                <a:ea typeface="华文楷体" panose="02010600040101010101" pitchFamily="2" charset="-122"/>
              </a:rPr>
              <a:t>重定向，是指用于</a:t>
            </a:r>
            <a:r>
              <a:rPr lang="en-US" altLang="zh-CN" sz="2800" dirty="0">
                <a:latin typeface="华文楷体" panose="02010600040101010101" pitchFamily="2" charset="-122"/>
                <a:ea typeface="华文楷体" panose="02010600040101010101" pitchFamily="2" charset="-122"/>
              </a:rPr>
              <a:t>I/O </a:t>
            </a:r>
            <a:r>
              <a:rPr lang="zh-CN" altLang="en-US" sz="2800" dirty="0">
                <a:latin typeface="华文楷体" panose="02010600040101010101" pitchFamily="2" charset="-122"/>
                <a:ea typeface="华文楷体" panose="02010600040101010101" pitchFamily="2" charset="-122"/>
              </a:rPr>
              <a:t>操作的设备可以更换</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即重定向</a:t>
            </a:r>
            <a:r>
              <a:rPr lang="en-US" altLang="zh-CN" sz="2800" dirty="0">
                <a:latin typeface="华文楷体" panose="02010600040101010101" pitchFamily="2" charset="-122"/>
                <a:ea typeface="华文楷体" panose="02010600040101010101" pitchFamily="2" charset="-122"/>
              </a:rPr>
              <a:t>)</a:t>
            </a:r>
            <a:r>
              <a:rPr lang="zh-CN" altLang="en-US" sz="2800" dirty="0">
                <a:latin typeface="华文楷体" panose="02010600040101010101" pitchFamily="2" charset="-122"/>
                <a:ea typeface="华文楷体" panose="02010600040101010101" pitchFamily="2" charset="-122"/>
              </a:rPr>
              <a:t>，而不必改变应用程序。</a:t>
            </a:r>
          </a:p>
          <a:p>
            <a:endParaRPr lang="zh-CN" altLang="en-US" sz="2800" dirty="0"/>
          </a:p>
        </p:txBody>
      </p:sp>
      <p:sp>
        <p:nvSpPr>
          <p:cNvPr id="3" name="标题 2"/>
          <p:cNvSpPr>
            <a:spLocks noGrp="1"/>
          </p:cNvSpPr>
          <p:nvPr>
            <p:ph type="title"/>
          </p:nvPr>
        </p:nvSpPr>
        <p:spPr/>
        <p:txBody>
          <a:bodyPr/>
          <a:lstStyle/>
          <a:p>
            <a:r>
              <a:rPr lang="en-US" altLang="zh-CN" dirty="0"/>
              <a:t>5.3 </a:t>
            </a:r>
            <a:r>
              <a:rPr lang="zh-CN" altLang="en-US" dirty="0"/>
              <a:t>与设备无关的</a:t>
            </a:r>
            <a:r>
              <a:rPr lang="en-US" altLang="zh-CN" dirty="0"/>
              <a:t>I/O</a:t>
            </a:r>
            <a:r>
              <a:rPr lang="zh-CN" altLang="en-US" dirty="0"/>
              <a:t>软件</a:t>
            </a:r>
          </a:p>
        </p:txBody>
      </p:sp>
    </p:spTree>
    <p:extLst>
      <p:ext uri="{BB962C8B-B14F-4D97-AF65-F5344CB8AC3E}">
        <p14:creationId xmlns:p14="http://schemas.microsoft.com/office/powerpoint/2010/main" val="243053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2178" y="2370365"/>
            <a:ext cx="8077986" cy="3338793"/>
          </a:xfrm>
        </p:spPr>
        <p:txBody>
          <a:bodyPr/>
          <a:lstStyle/>
          <a:p>
            <a:pPr>
              <a:lnSpc>
                <a:spcPct val="120000"/>
              </a:lnSpc>
            </a:pPr>
            <a:r>
              <a:rPr lang="zh-CN" altLang="en-US" sz="3200" dirty="0"/>
              <a:t>驱动程序是一个与硬件</a:t>
            </a:r>
            <a:r>
              <a:rPr lang="en-US" altLang="zh-CN" sz="3200" dirty="0"/>
              <a:t>(</a:t>
            </a:r>
            <a:r>
              <a:rPr lang="zh-CN" altLang="en-US" sz="3200" dirty="0"/>
              <a:t>或设备</a:t>
            </a:r>
            <a:r>
              <a:rPr lang="en-US" altLang="zh-CN" sz="3200" dirty="0"/>
              <a:t>)</a:t>
            </a:r>
            <a:r>
              <a:rPr lang="zh-CN" altLang="en-US" sz="3200" dirty="0"/>
              <a:t>紧密相关的软件</a:t>
            </a:r>
          </a:p>
          <a:p>
            <a:pPr>
              <a:lnSpc>
                <a:spcPct val="120000"/>
              </a:lnSpc>
            </a:pPr>
            <a:r>
              <a:rPr lang="zh-CN" altLang="en-US" sz="3200" dirty="0"/>
              <a:t>为了实现设备独立性，必须再在驱动程序之上设置一层软件，称为设备独立性软件</a:t>
            </a:r>
          </a:p>
        </p:txBody>
      </p:sp>
      <p:sp>
        <p:nvSpPr>
          <p:cNvPr id="3" name="标题 2"/>
          <p:cNvSpPr>
            <a:spLocks noGrp="1"/>
          </p:cNvSpPr>
          <p:nvPr>
            <p:ph type="title"/>
          </p:nvPr>
        </p:nvSpPr>
        <p:spPr/>
        <p:txBody>
          <a:bodyPr/>
          <a:lstStyle/>
          <a:p>
            <a:r>
              <a:rPr lang="en-US" altLang="zh-CN" dirty="0"/>
              <a:t>5.3 </a:t>
            </a:r>
            <a:r>
              <a:rPr lang="zh-CN" altLang="en-US" dirty="0"/>
              <a:t>与设备无关的</a:t>
            </a:r>
            <a:r>
              <a:rPr lang="en-US" altLang="zh-CN" dirty="0"/>
              <a:t>I/O</a:t>
            </a:r>
            <a:r>
              <a:rPr lang="zh-CN" altLang="en-US" dirty="0"/>
              <a:t>软件</a:t>
            </a:r>
          </a:p>
        </p:txBody>
      </p:sp>
      <p:sp>
        <p:nvSpPr>
          <p:cNvPr id="4" name="矩形 3"/>
          <p:cNvSpPr/>
          <p:nvPr/>
        </p:nvSpPr>
        <p:spPr>
          <a:xfrm>
            <a:off x="712178" y="1703364"/>
            <a:ext cx="2698175" cy="523220"/>
          </a:xfrm>
          <a:prstGeom prst="rect">
            <a:avLst/>
          </a:prstGeom>
        </p:spPr>
        <p:txBody>
          <a:bodyPr wrap="none">
            <a:spAutoFit/>
          </a:bodyPr>
          <a:lstStyle/>
          <a:p>
            <a:r>
              <a:rPr lang="zh-CN" altLang="en-US" sz="2800" b="1" dirty="0">
                <a:solidFill>
                  <a:srgbClr val="FF0000"/>
                </a:solidFill>
                <a:latin typeface="+mj-ea"/>
                <a:ea typeface="+mj-ea"/>
              </a:rPr>
              <a:t>设备独立性软件</a:t>
            </a:r>
          </a:p>
        </p:txBody>
      </p:sp>
    </p:spTree>
    <p:extLst>
      <p:ext uri="{BB962C8B-B14F-4D97-AF65-F5344CB8AC3E}">
        <p14:creationId xmlns:p14="http://schemas.microsoft.com/office/powerpoint/2010/main" val="1895137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55172" y="1344168"/>
            <a:ext cx="8234993" cy="5129784"/>
          </a:xfrm>
        </p:spPr>
        <p:txBody>
          <a:bodyPr/>
          <a:lstStyle/>
          <a:p>
            <a:pPr>
              <a:spcBef>
                <a:spcPts val="450"/>
              </a:spcBef>
            </a:pPr>
            <a:r>
              <a:rPr lang="zh-CN" altLang="en-US" sz="2800" dirty="0"/>
              <a:t>设备独立性软件的主要功能可分为以下</a:t>
            </a:r>
            <a:r>
              <a:rPr lang="zh-CN" altLang="en-US" sz="2800" dirty="0">
                <a:solidFill>
                  <a:srgbClr val="FF0000"/>
                </a:solidFill>
              </a:rPr>
              <a:t>两个</a:t>
            </a:r>
            <a:r>
              <a:rPr lang="zh-CN" altLang="en-US" sz="2800" dirty="0"/>
              <a:t>方面：</a:t>
            </a:r>
          </a:p>
          <a:p>
            <a:pPr>
              <a:spcBef>
                <a:spcPts val="450"/>
              </a:spcBef>
              <a:buNone/>
            </a:pPr>
            <a:r>
              <a:rPr lang="en-US" altLang="zh-CN" sz="2800" dirty="0">
                <a:solidFill>
                  <a:srgbClr val="0000FF"/>
                </a:solidFill>
              </a:rPr>
              <a:t>(1) </a:t>
            </a:r>
            <a:r>
              <a:rPr lang="zh-CN" altLang="en-US" sz="2800" dirty="0">
                <a:solidFill>
                  <a:srgbClr val="0000FF"/>
                </a:solidFill>
              </a:rPr>
              <a:t>执行所有设备的公有操作。</a:t>
            </a:r>
          </a:p>
          <a:p>
            <a:pPr>
              <a:spcBef>
                <a:spcPts val="450"/>
              </a:spcBef>
            </a:pPr>
            <a:r>
              <a:rPr lang="zh-CN" altLang="en-US" sz="2800" dirty="0"/>
              <a:t>这些公有操作包括</a:t>
            </a:r>
            <a:r>
              <a:rPr lang="en-US" altLang="zh-CN" sz="2800" dirty="0"/>
              <a:t>:</a:t>
            </a:r>
          </a:p>
          <a:p>
            <a:pPr marL="591498" lvl="1" indent="-385763">
              <a:spcBef>
                <a:spcPts val="450"/>
              </a:spcBef>
              <a:buFont typeface="+mj-ea"/>
              <a:buAutoNum type="circleNumDbPlain"/>
            </a:pPr>
            <a:r>
              <a:rPr lang="en-US" altLang="zh-CN" sz="2800" dirty="0">
                <a:latin typeface="华文楷体" panose="02010600040101010101" pitchFamily="2" charset="-122"/>
                <a:ea typeface="华文楷体" panose="02010600040101010101" pitchFamily="2" charset="-122"/>
              </a:rPr>
              <a:t> </a:t>
            </a:r>
            <a:r>
              <a:rPr lang="zh-CN" altLang="en-US" sz="2800" dirty="0">
                <a:latin typeface="华文楷体" panose="02010600040101010101" pitchFamily="2" charset="-122"/>
                <a:ea typeface="华文楷体" panose="02010600040101010101" pitchFamily="2" charset="-122"/>
              </a:rPr>
              <a:t>对独立设备的分配与回收；</a:t>
            </a:r>
          </a:p>
          <a:p>
            <a:pPr marL="591498" lvl="1" indent="-385763">
              <a:spcBef>
                <a:spcPts val="450"/>
              </a:spcBef>
              <a:buFont typeface="+mj-ea"/>
              <a:buAutoNum type="circleNumDbPlain"/>
            </a:pPr>
            <a:r>
              <a:rPr lang="zh-CN" altLang="en-US" sz="2800" dirty="0">
                <a:latin typeface="华文楷体" panose="02010600040101010101" pitchFamily="2" charset="-122"/>
                <a:ea typeface="华文楷体" panose="02010600040101010101" pitchFamily="2" charset="-122"/>
              </a:rPr>
              <a:t> 将逻辑设备名映射为物理设备名，进一步可以找到相应物理设备的驱动程序；</a:t>
            </a:r>
          </a:p>
          <a:p>
            <a:pPr marL="591498" lvl="1" indent="-385763">
              <a:spcBef>
                <a:spcPts val="450"/>
              </a:spcBef>
              <a:buFont typeface="+mj-ea"/>
              <a:buAutoNum type="circleNumDbPlain"/>
            </a:pPr>
            <a:r>
              <a:rPr lang="zh-CN" altLang="en-US" sz="2800" dirty="0">
                <a:latin typeface="华文楷体" panose="02010600040101010101" pitchFamily="2" charset="-122"/>
                <a:ea typeface="华文楷体" panose="02010600040101010101" pitchFamily="2" charset="-122"/>
              </a:rPr>
              <a:t> 对设备进行保护，禁止用户直接访问设备；</a:t>
            </a:r>
          </a:p>
          <a:p>
            <a:pPr marL="591498" lvl="1" indent="-385763">
              <a:spcBef>
                <a:spcPts val="450"/>
              </a:spcBef>
              <a:buFont typeface="+mj-ea"/>
              <a:buAutoNum type="circleNumDbPlain"/>
            </a:pPr>
            <a:r>
              <a:rPr lang="zh-CN" altLang="en-US" sz="2800" dirty="0">
                <a:latin typeface="华文楷体" panose="02010600040101010101" pitchFamily="2" charset="-122"/>
                <a:ea typeface="华文楷体" panose="02010600040101010101" pitchFamily="2" charset="-122"/>
              </a:rPr>
              <a:t> 缓冲管理</a:t>
            </a:r>
          </a:p>
          <a:p>
            <a:pPr marL="591498" lvl="1" indent="-385763">
              <a:spcBef>
                <a:spcPts val="450"/>
              </a:spcBef>
              <a:buFont typeface="+mj-ea"/>
              <a:buAutoNum type="circleNumDbPlain"/>
            </a:pPr>
            <a:r>
              <a:rPr lang="zh-CN" altLang="en-US" sz="2800" dirty="0">
                <a:latin typeface="华文楷体" panose="02010600040101010101" pitchFamily="2" charset="-122"/>
                <a:ea typeface="华文楷体" panose="02010600040101010101" pitchFamily="2" charset="-122"/>
              </a:rPr>
              <a:t> 差错控制</a:t>
            </a:r>
          </a:p>
          <a:p>
            <a:pPr marL="591498" lvl="1" indent="-385763">
              <a:spcBef>
                <a:spcPts val="450"/>
              </a:spcBef>
              <a:buFont typeface="+mj-ea"/>
              <a:buAutoNum type="circleNumDbPlain"/>
            </a:pPr>
            <a:r>
              <a:rPr lang="zh-CN" altLang="en-US" sz="2800" dirty="0">
                <a:latin typeface="华文楷体" panose="02010600040101010101" pitchFamily="2" charset="-122"/>
                <a:ea typeface="华文楷体" panose="02010600040101010101" pitchFamily="2" charset="-122"/>
              </a:rPr>
              <a:t> 提供独立于设备的逻辑块</a:t>
            </a:r>
          </a:p>
          <a:p>
            <a:pPr>
              <a:spcBef>
                <a:spcPts val="450"/>
              </a:spcBef>
            </a:pPr>
            <a:endParaRPr lang="zh-CN" altLang="en-US" sz="2800" dirty="0"/>
          </a:p>
        </p:txBody>
      </p:sp>
      <p:sp>
        <p:nvSpPr>
          <p:cNvPr id="3" name="标题 2"/>
          <p:cNvSpPr>
            <a:spLocks noGrp="1"/>
          </p:cNvSpPr>
          <p:nvPr>
            <p:ph type="title"/>
          </p:nvPr>
        </p:nvSpPr>
        <p:spPr/>
        <p:txBody>
          <a:bodyPr/>
          <a:lstStyle/>
          <a:p>
            <a:r>
              <a:rPr lang="en-US" altLang="zh-CN" dirty="0"/>
              <a:t>5.3 </a:t>
            </a:r>
            <a:r>
              <a:rPr lang="zh-CN" altLang="en-US" dirty="0"/>
              <a:t>与设备无关的</a:t>
            </a:r>
            <a:r>
              <a:rPr lang="en-US" altLang="zh-CN" dirty="0"/>
              <a:t>I/O</a:t>
            </a:r>
            <a:r>
              <a:rPr lang="zh-CN" altLang="en-US" dirty="0"/>
              <a:t>软件</a:t>
            </a:r>
          </a:p>
        </p:txBody>
      </p:sp>
    </p:spTree>
    <p:extLst>
      <p:ext uri="{BB962C8B-B14F-4D97-AF65-F5344CB8AC3E}">
        <p14:creationId xmlns:p14="http://schemas.microsoft.com/office/powerpoint/2010/main" val="3781437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fade">
                                      <p:cBhvr>
                                        <p:cTn id="32" dur="500"/>
                                        <p:tgtEl>
                                          <p:spTgt spid="2">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fade">
                                      <p:cBhvr>
                                        <p:cTn id="35"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397C91A-1A48-4645-B032-9B8C6DA7357B}"/>
              </a:ext>
            </a:extLst>
          </p:cNvPr>
          <p:cNvSpPr>
            <a:spLocks noGrp="1" noRot="1" noChangeArrowheads="1"/>
          </p:cNvSpPr>
          <p:nvPr>
            <p:ph type="title"/>
          </p:nvPr>
        </p:nvSpPr>
        <p:spPr/>
        <p:txBody>
          <a:bodyPr/>
          <a:lstStyle/>
          <a:p>
            <a:pPr>
              <a:defRPr/>
            </a:pPr>
            <a:r>
              <a:rPr lang="en-US" altLang="zh-CN" dirty="0"/>
              <a:t>5.1  I/O </a:t>
            </a:r>
            <a:r>
              <a:rPr lang="zh-CN" altLang="en-US" dirty="0"/>
              <a:t>系统简介</a:t>
            </a:r>
          </a:p>
        </p:txBody>
      </p:sp>
      <p:sp>
        <p:nvSpPr>
          <p:cNvPr id="7171" name="Rectangle 3">
            <a:extLst>
              <a:ext uri="{FF2B5EF4-FFF2-40B4-BE49-F238E27FC236}">
                <a16:creationId xmlns:a16="http://schemas.microsoft.com/office/drawing/2014/main" id="{FCA54E39-707D-4E47-BE53-6B7958DCAE0C}"/>
              </a:ext>
            </a:extLst>
          </p:cNvPr>
          <p:cNvSpPr>
            <a:spLocks noGrp="1" noRot="1" noChangeArrowheads="1"/>
          </p:cNvSpPr>
          <p:nvPr>
            <p:ph idx="1"/>
          </p:nvPr>
        </p:nvSpPr>
        <p:spPr>
          <a:xfrm>
            <a:off x="702653" y="2495550"/>
            <a:ext cx="8077986" cy="2630037"/>
          </a:xfrm>
        </p:spPr>
        <p:txBody>
          <a:bodyPr/>
          <a:lstStyle/>
          <a:p>
            <a:pPr marL="0" indent="0">
              <a:buClrTx/>
              <a:buNone/>
            </a:pPr>
            <a:r>
              <a:rPr lang="en-US" altLang="zh-CN" sz="2700" dirty="0"/>
              <a:t>1) </a:t>
            </a:r>
            <a:r>
              <a:rPr lang="zh-CN" altLang="en-US" sz="2700" dirty="0"/>
              <a:t>设备分配 </a:t>
            </a:r>
          </a:p>
          <a:p>
            <a:pPr marL="0" indent="0">
              <a:buClrTx/>
              <a:buNone/>
            </a:pPr>
            <a:r>
              <a:rPr lang="en-US" altLang="zh-CN" sz="2700" dirty="0"/>
              <a:t>2) </a:t>
            </a:r>
            <a:r>
              <a:rPr lang="zh-CN" altLang="en-US" sz="2700" dirty="0"/>
              <a:t>设备映射</a:t>
            </a:r>
          </a:p>
          <a:p>
            <a:pPr marL="0" indent="0">
              <a:buClrTx/>
              <a:buNone/>
            </a:pPr>
            <a:r>
              <a:rPr lang="en-US" altLang="zh-CN" sz="2700" dirty="0"/>
              <a:t>3) </a:t>
            </a:r>
            <a:r>
              <a:rPr lang="zh-CN" altLang="en-US" sz="2700" dirty="0"/>
              <a:t>设备驱动</a:t>
            </a:r>
          </a:p>
          <a:p>
            <a:pPr marL="0" indent="0">
              <a:buClrTx/>
              <a:buNone/>
            </a:pPr>
            <a:r>
              <a:rPr lang="en-US" altLang="zh-CN" sz="2700" dirty="0"/>
              <a:t>4) I/O</a:t>
            </a:r>
            <a:r>
              <a:rPr lang="zh-CN" altLang="en-US" sz="2700" dirty="0"/>
              <a:t>缓冲区的管理  </a:t>
            </a:r>
          </a:p>
        </p:txBody>
      </p:sp>
      <p:sp>
        <p:nvSpPr>
          <p:cNvPr id="2" name="矩形 1"/>
          <p:cNvSpPr/>
          <p:nvPr/>
        </p:nvSpPr>
        <p:spPr>
          <a:xfrm>
            <a:off x="814129" y="1795285"/>
            <a:ext cx="3389069" cy="523220"/>
          </a:xfrm>
          <a:prstGeom prst="rect">
            <a:avLst/>
          </a:prstGeom>
        </p:spPr>
        <p:txBody>
          <a:bodyPr wrap="none">
            <a:spAutoFit/>
          </a:bodyPr>
          <a:lstStyle/>
          <a:p>
            <a:r>
              <a:rPr lang="en-US" altLang="zh-CN" sz="2800" b="1" dirty="0">
                <a:solidFill>
                  <a:srgbClr val="FF0000"/>
                </a:solidFill>
                <a:latin typeface="微软雅黑" panose="020B0503020204020204" pitchFamily="34" charset="-122"/>
                <a:ea typeface="微软雅黑" panose="020B0503020204020204" pitchFamily="34" charset="-122"/>
              </a:rPr>
              <a:t>I/O </a:t>
            </a:r>
            <a:r>
              <a:rPr lang="zh-CN" altLang="en-US" sz="2800" b="1" dirty="0">
                <a:solidFill>
                  <a:srgbClr val="FF0000"/>
                </a:solidFill>
                <a:latin typeface="微软雅黑" panose="020B0503020204020204" pitchFamily="34" charset="-122"/>
                <a:ea typeface="微软雅黑" panose="020B0503020204020204" pitchFamily="34" charset="-122"/>
              </a:rPr>
              <a:t>系统的基本功能</a:t>
            </a:r>
          </a:p>
        </p:txBody>
      </p:sp>
    </p:spTree>
    <p:custDataLst>
      <p:tags r:id="rId1"/>
    </p:custDataLst>
    <p:extLst>
      <p:ext uri="{BB962C8B-B14F-4D97-AF65-F5344CB8AC3E}">
        <p14:creationId xmlns:p14="http://schemas.microsoft.com/office/powerpoint/2010/main" val="565469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171">
                                            <p:txEl>
                                              <p:pRg st="1" end="1"/>
                                            </p:txEl>
                                          </p:spTgt>
                                        </p:tgtEl>
                                        <p:attrNameLst>
                                          <p:attrName>style.visibility</p:attrName>
                                        </p:attrNameLst>
                                      </p:cBhvr>
                                      <p:to>
                                        <p:strVal val="visible"/>
                                      </p:to>
                                    </p:set>
                                    <p:animEffect transition="in" filter="fade">
                                      <p:cBhvr>
                                        <p:cTn id="12" dur="500"/>
                                        <p:tgtEl>
                                          <p:spTgt spid="71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171">
                                            <p:txEl>
                                              <p:pRg st="2" end="2"/>
                                            </p:txEl>
                                          </p:spTgt>
                                        </p:tgtEl>
                                        <p:attrNameLst>
                                          <p:attrName>style.visibility</p:attrName>
                                        </p:attrNameLst>
                                      </p:cBhvr>
                                      <p:to>
                                        <p:strVal val="visible"/>
                                      </p:to>
                                    </p:set>
                                    <p:animEffect transition="in" filter="fade">
                                      <p:cBhvr>
                                        <p:cTn id="17" dur="500"/>
                                        <p:tgtEl>
                                          <p:spTgt spid="71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171">
                                            <p:txEl>
                                              <p:pRg st="3" end="3"/>
                                            </p:txEl>
                                          </p:spTgt>
                                        </p:tgtEl>
                                        <p:attrNameLst>
                                          <p:attrName>style.visibility</p:attrName>
                                        </p:attrNameLst>
                                      </p:cBhvr>
                                      <p:to>
                                        <p:strVal val="visible"/>
                                      </p:to>
                                    </p:set>
                                    <p:animEffect transition="in" filter="fade">
                                      <p:cBhvr>
                                        <p:cTn id="22" dur="500"/>
                                        <p:tgtEl>
                                          <p:spTgt spid="71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buFont typeface="Wingdings" panose="05000000000000000000" pitchFamily="2" charset="2"/>
              <a:buNone/>
            </a:pPr>
            <a:r>
              <a:rPr lang="en-US" altLang="zh-CN" sz="2800" dirty="0">
                <a:solidFill>
                  <a:srgbClr val="0000FF"/>
                </a:solidFill>
              </a:rPr>
              <a:t>(2) </a:t>
            </a:r>
            <a:r>
              <a:rPr lang="zh-CN" altLang="en-US" sz="2800" dirty="0">
                <a:solidFill>
                  <a:srgbClr val="0000FF"/>
                </a:solidFill>
              </a:rPr>
              <a:t>向用户层</a:t>
            </a:r>
            <a:r>
              <a:rPr lang="en-US" altLang="zh-CN" sz="2800" dirty="0">
                <a:solidFill>
                  <a:srgbClr val="0000FF"/>
                </a:solidFill>
              </a:rPr>
              <a:t>(</a:t>
            </a:r>
            <a:r>
              <a:rPr lang="zh-CN" altLang="en-US" sz="2800" dirty="0">
                <a:solidFill>
                  <a:srgbClr val="0000FF"/>
                </a:solidFill>
              </a:rPr>
              <a:t>或文件层</a:t>
            </a:r>
            <a:r>
              <a:rPr lang="en-US" altLang="zh-CN" sz="2800" dirty="0">
                <a:solidFill>
                  <a:srgbClr val="0000FF"/>
                </a:solidFill>
              </a:rPr>
              <a:t>)</a:t>
            </a:r>
            <a:r>
              <a:rPr lang="zh-CN" altLang="en-US" sz="2800" dirty="0">
                <a:solidFill>
                  <a:srgbClr val="0000FF"/>
                </a:solidFill>
              </a:rPr>
              <a:t>软件提供统一接口</a:t>
            </a:r>
          </a:p>
          <a:p>
            <a:pPr>
              <a:lnSpc>
                <a:spcPct val="120000"/>
              </a:lnSpc>
            </a:pPr>
            <a:r>
              <a:rPr lang="zh-CN" altLang="en-US" sz="2800" dirty="0"/>
              <a:t>无论何种设备，它们向用户所提供的接口应该是相同的。</a:t>
            </a:r>
          </a:p>
          <a:p>
            <a:pPr>
              <a:lnSpc>
                <a:spcPct val="120000"/>
              </a:lnSpc>
            </a:pPr>
            <a:r>
              <a:rPr lang="zh-CN" altLang="en-US" sz="2800" dirty="0"/>
              <a:t>例如，对各种设备的读操作，在应用程序中都使用</a:t>
            </a:r>
            <a:r>
              <a:rPr lang="en-US" altLang="zh-CN" sz="2800" dirty="0"/>
              <a:t>read</a:t>
            </a:r>
            <a:r>
              <a:rPr lang="zh-CN" altLang="en-US" sz="2800" dirty="0"/>
              <a:t>；而对各种设备的写操作，也都使用</a:t>
            </a:r>
            <a:r>
              <a:rPr lang="en-US" altLang="zh-CN" sz="2800" dirty="0"/>
              <a:t>write</a:t>
            </a:r>
            <a:r>
              <a:rPr lang="zh-CN" altLang="en-US" sz="2800" dirty="0"/>
              <a:t>。</a:t>
            </a:r>
          </a:p>
          <a:p>
            <a:pPr>
              <a:lnSpc>
                <a:spcPct val="120000"/>
              </a:lnSpc>
            </a:pPr>
            <a:endParaRPr lang="en-US" altLang="zh-CN" sz="2800" dirty="0"/>
          </a:p>
          <a:p>
            <a:endParaRPr lang="zh-CN" altLang="en-US" sz="2800" dirty="0"/>
          </a:p>
        </p:txBody>
      </p:sp>
      <p:sp>
        <p:nvSpPr>
          <p:cNvPr id="3" name="标题 2"/>
          <p:cNvSpPr>
            <a:spLocks noGrp="1"/>
          </p:cNvSpPr>
          <p:nvPr>
            <p:ph type="title"/>
          </p:nvPr>
        </p:nvSpPr>
        <p:spPr/>
        <p:txBody>
          <a:bodyPr/>
          <a:lstStyle/>
          <a:p>
            <a:r>
              <a:rPr lang="en-US" altLang="zh-CN" dirty="0"/>
              <a:t>5.3 </a:t>
            </a:r>
            <a:r>
              <a:rPr lang="zh-CN" altLang="en-US" dirty="0"/>
              <a:t>与设备无关的</a:t>
            </a:r>
            <a:r>
              <a:rPr lang="en-US" altLang="zh-CN" dirty="0"/>
              <a:t>I/O</a:t>
            </a:r>
            <a:r>
              <a:rPr lang="zh-CN" altLang="en-US" dirty="0"/>
              <a:t>软件</a:t>
            </a:r>
          </a:p>
        </p:txBody>
      </p:sp>
    </p:spTree>
    <p:extLst>
      <p:ext uri="{BB962C8B-B14F-4D97-AF65-F5344CB8AC3E}">
        <p14:creationId xmlns:p14="http://schemas.microsoft.com/office/powerpoint/2010/main" val="1549587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5.3 </a:t>
            </a:r>
            <a:r>
              <a:rPr lang="zh-CN" altLang="en-US" dirty="0"/>
              <a:t>与设备无关的</a:t>
            </a:r>
            <a:r>
              <a:rPr lang="en-US" altLang="zh-CN" dirty="0"/>
              <a:t>I/O</a:t>
            </a:r>
            <a:r>
              <a:rPr lang="zh-CN" altLang="en-US" dirty="0"/>
              <a:t>软件</a:t>
            </a:r>
          </a:p>
        </p:txBody>
      </p:sp>
      <p:sp>
        <p:nvSpPr>
          <p:cNvPr id="4" name="Rectangle 3"/>
          <p:cNvSpPr txBox="1">
            <a:spLocks noChangeArrowheads="1"/>
          </p:cNvSpPr>
          <p:nvPr/>
        </p:nvSpPr>
        <p:spPr bwMode="auto">
          <a:xfrm>
            <a:off x="348428" y="2062279"/>
            <a:ext cx="2789174" cy="364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prstTxWarp prst="textNoShape">
              <a:avLst/>
            </a:prstTxWarp>
          </a:bodyPr>
          <a:lstStyle>
            <a:lvl1pPr marL="342900" indent="-342900" algn="l" rtl="0" eaLnBrk="0" fontAlgn="base" hangingPunct="0">
              <a:spcBef>
                <a:spcPct val="20000"/>
              </a:spcBef>
              <a:spcAft>
                <a:spcPct val="0"/>
              </a:spcAft>
              <a:buClr>
                <a:srgbClr val="FF00FF"/>
              </a:buClr>
              <a:buFont typeface="Wingdings" panose="05000000000000000000" pitchFamily="2" charset="2"/>
              <a:buChar char="v"/>
              <a:defRPr kumimoji="1" sz="2000" b="1">
                <a:solidFill>
                  <a:schemeClr val="folHlink"/>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0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a:lstStyle>
          <a:p>
            <a:pPr marL="257175" indent="-257175" defTabSz="685800" eaLnBrk="1" hangingPunct="1">
              <a:spcBef>
                <a:spcPts val="1800"/>
              </a:spcBef>
              <a:buClrTx/>
              <a:buFont typeface="Wingdings" panose="05000000000000000000" pitchFamily="2" charset="2"/>
              <a:buChar char="u"/>
              <a:defRPr/>
            </a:pPr>
            <a:r>
              <a:rPr lang="zh-CN" altLang="en-US" kern="0" dirty="0">
                <a:solidFill>
                  <a:prstClr val="black"/>
                </a:solidFill>
                <a:latin typeface="宋体" panose="02010600030101010101" pitchFamily="2" charset="-122"/>
                <a:ea typeface="宋体" panose="02010600030101010101" pitchFamily="2" charset="-122"/>
              </a:rPr>
              <a:t>大部分</a:t>
            </a:r>
            <a:r>
              <a:rPr lang="en-US" altLang="zh-CN" kern="0" dirty="0">
                <a:solidFill>
                  <a:prstClr val="black"/>
                </a:solidFill>
                <a:latin typeface="宋体" panose="02010600030101010101" pitchFamily="2" charset="-122"/>
                <a:ea typeface="宋体" panose="02010600030101010101" pitchFamily="2" charset="-122"/>
              </a:rPr>
              <a:t>I/O</a:t>
            </a:r>
            <a:r>
              <a:rPr lang="zh-CN" altLang="en-US" kern="0" dirty="0">
                <a:solidFill>
                  <a:prstClr val="black"/>
                </a:solidFill>
                <a:latin typeface="宋体" panose="02010600030101010101" pitchFamily="2" charset="-122"/>
                <a:ea typeface="宋体" panose="02010600030101010101" pitchFamily="2" charset="-122"/>
              </a:rPr>
              <a:t>软件都在操作系统内部，仍有一小部分在用户层</a:t>
            </a:r>
          </a:p>
          <a:p>
            <a:pPr marL="257175" indent="-257175" defTabSz="685800" eaLnBrk="1" hangingPunct="1">
              <a:spcBef>
                <a:spcPts val="1800"/>
              </a:spcBef>
              <a:buClrTx/>
              <a:buFont typeface="Wingdings" panose="05000000000000000000" pitchFamily="2" charset="2"/>
              <a:buChar char="u"/>
              <a:defRPr/>
            </a:pPr>
            <a:r>
              <a:rPr lang="zh-CN" altLang="en-US" kern="0" dirty="0">
                <a:solidFill>
                  <a:prstClr val="black"/>
                </a:solidFill>
                <a:latin typeface="宋体" panose="02010600030101010101" pitchFamily="2" charset="-122"/>
                <a:ea typeface="宋体" panose="02010600030101010101" pitchFamily="2" charset="-122"/>
              </a:rPr>
              <a:t>与用户程序链接在一起的库函数</a:t>
            </a:r>
          </a:p>
          <a:p>
            <a:pPr marL="257175" indent="-257175" defTabSz="685800" eaLnBrk="1" hangingPunct="1">
              <a:spcBef>
                <a:spcPts val="1800"/>
              </a:spcBef>
              <a:buClrTx/>
              <a:buFont typeface="Wingdings" panose="05000000000000000000" pitchFamily="2" charset="2"/>
              <a:buChar char="u"/>
              <a:defRPr/>
            </a:pPr>
            <a:r>
              <a:rPr kumimoji="0" lang="zh-CN" altLang="en-US" kern="0" dirty="0">
                <a:solidFill>
                  <a:prstClr val="black"/>
                </a:solidFill>
                <a:latin typeface="宋体" panose="02010600030101010101" pitchFamily="2" charset="-122"/>
                <a:ea typeface="宋体" panose="02010600030101010101" pitchFamily="2" charset="-122"/>
              </a:rPr>
              <a:t>完全运行在内核之外的一些程序（如</a:t>
            </a:r>
            <a:r>
              <a:rPr kumimoji="0" lang="en-US" altLang="zh-CN" kern="0" dirty="0">
                <a:solidFill>
                  <a:prstClr val="black"/>
                </a:solidFill>
                <a:latin typeface="宋体" panose="02010600030101010101" pitchFamily="2" charset="-122"/>
                <a:ea typeface="宋体" panose="02010600030101010101" pitchFamily="2" charset="-122"/>
              </a:rPr>
              <a:t>Spooling</a:t>
            </a:r>
            <a:r>
              <a:rPr kumimoji="0" lang="zh-CN" altLang="en-US" kern="0" dirty="0">
                <a:solidFill>
                  <a:prstClr val="black"/>
                </a:solidFill>
                <a:latin typeface="宋体" panose="02010600030101010101" pitchFamily="2" charset="-122"/>
                <a:ea typeface="宋体" panose="02010600030101010101" pitchFamily="2" charset="-122"/>
              </a:rPr>
              <a:t>系统）</a:t>
            </a:r>
          </a:p>
        </p:txBody>
      </p:sp>
      <p:sp>
        <p:nvSpPr>
          <p:cNvPr id="5" name="Rectangle 4"/>
          <p:cNvSpPr>
            <a:spLocks noChangeArrowheads="1"/>
          </p:cNvSpPr>
          <p:nvPr/>
        </p:nvSpPr>
        <p:spPr bwMode="auto">
          <a:xfrm>
            <a:off x="3480169" y="2462328"/>
            <a:ext cx="2159794" cy="275391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endParaRPr lang="zh-CN" altLang="en-US" sz="2000" kern="0">
              <a:solidFill>
                <a:srgbClr val="000000"/>
              </a:solidFill>
            </a:endParaRPr>
          </a:p>
        </p:txBody>
      </p:sp>
      <p:sp>
        <p:nvSpPr>
          <p:cNvPr id="6" name="Line 5"/>
          <p:cNvSpPr>
            <a:spLocks noChangeShapeType="1"/>
          </p:cNvSpPr>
          <p:nvPr/>
        </p:nvSpPr>
        <p:spPr bwMode="auto">
          <a:xfrm>
            <a:off x="3480169" y="3002872"/>
            <a:ext cx="2159794"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defTabSz="685800">
              <a:defRPr/>
            </a:pPr>
            <a:endParaRPr kumimoji="1" lang="zh-CN" altLang="en-US" sz="2000" kern="0">
              <a:solidFill>
                <a:srgbClr val="000000"/>
              </a:solidFill>
              <a:latin typeface="Tahoma" panose="020B0604030504040204" pitchFamily="34" charset="0"/>
              <a:ea typeface="黑体" panose="02010609060101010101" pitchFamily="49" charset="-122"/>
            </a:endParaRPr>
          </a:p>
        </p:txBody>
      </p:sp>
      <p:sp>
        <p:nvSpPr>
          <p:cNvPr id="7" name="Line 6"/>
          <p:cNvSpPr>
            <a:spLocks noChangeShapeType="1"/>
          </p:cNvSpPr>
          <p:nvPr/>
        </p:nvSpPr>
        <p:spPr bwMode="auto">
          <a:xfrm>
            <a:off x="3477788" y="3535082"/>
            <a:ext cx="2159794"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defTabSz="685800">
              <a:defRPr/>
            </a:pPr>
            <a:endParaRPr kumimoji="1" lang="zh-CN" altLang="en-US" sz="2000" kern="0">
              <a:solidFill>
                <a:srgbClr val="000000"/>
              </a:solidFill>
              <a:latin typeface="Tahoma" panose="020B0604030504040204" pitchFamily="34" charset="0"/>
              <a:ea typeface="黑体" panose="02010609060101010101" pitchFamily="49" charset="-122"/>
            </a:endParaRPr>
          </a:p>
        </p:txBody>
      </p:sp>
      <p:sp>
        <p:nvSpPr>
          <p:cNvPr id="8" name="Line 7"/>
          <p:cNvSpPr>
            <a:spLocks noChangeShapeType="1"/>
          </p:cNvSpPr>
          <p:nvPr/>
        </p:nvSpPr>
        <p:spPr bwMode="auto">
          <a:xfrm>
            <a:off x="3478979" y="4100628"/>
            <a:ext cx="2159794"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defTabSz="685800">
              <a:defRPr/>
            </a:pPr>
            <a:endParaRPr kumimoji="1" lang="zh-CN" altLang="en-US" sz="2000" kern="0">
              <a:solidFill>
                <a:srgbClr val="000000"/>
              </a:solidFill>
              <a:latin typeface="Tahoma" panose="020B0604030504040204" pitchFamily="34" charset="0"/>
              <a:ea typeface="黑体" panose="02010609060101010101" pitchFamily="49" charset="-122"/>
            </a:endParaRPr>
          </a:p>
        </p:txBody>
      </p:sp>
      <p:sp>
        <p:nvSpPr>
          <p:cNvPr id="9" name="Line 8"/>
          <p:cNvSpPr>
            <a:spLocks noChangeShapeType="1"/>
          </p:cNvSpPr>
          <p:nvPr/>
        </p:nvSpPr>
        <p:spPr bwMode="auto">
          <a:xfrm>
            <a:off x="3489694" y="4667366"/>
            <a:ext cx="2159794" cy="0"/>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defTabSz="685800">
              <a:defRPr/>
            </a:pPr>
            <a:endParaRPr kumimoji="1" lang="zh-CN" altLang="en-US" sz="2000" kern="0">
              <a:solidFill>
                <a:srgbClr val="000000"/>
              </a:solidFill>
              <a:latin typeface="Tahoma" panose="020B0604030504040204" pitchFamily="34" charset="0"/>
              <a:ea typeface="黑体" panose="02010609060101010101" pitchFamily="49" charset="-122"/>
            </a:endParaRPr>
          </a:p>
        </p:txBody>
      </p:sp>
      <p:sp>
        <p:nvSpPr>
          <p:cNvPr id="10" name="Text Box 9"/>
          <p:cNvSpPr txBox="1">
            <a:spLocks noChangeArrowheads="1"/>
          </p:cNvSpPr>
          <p:nvPr/>
        </p:nvSpPr>
        <p:spPr bwMode="auto">
          <a:xfrm>
            <a:off x="3950466" y="2551625"/>
            <a:ext cx="147508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zh-CN" altLang="en-US" sz="2000" b="1">
                <a:solidFill>
                  <a:srgbClr val="000000"/>
                </a:solidFill>
                <a:ea typeface="黑体" panose="02010609060101010101" pitchFamily="49" charset="-122"/>
              </a:rPr>
              <a:t>用户层软件</a:t>
            </a:r>
          </a:p>
        </p:txBody>
      </p:sp>
      <p:sp>
        <p:nvSpPr>
          <p:cNvPr id="11" name="Text Box 10"/>
          <p:cNvSpPr txBox="1">
            <a:spLocks noChangeArrowheads="1"/>
          </p:cNvSpPr>
          <p:nvPr/>
        </p:nvSpPr>
        <p:spPr bwMode="auto">
          <a:xfrm>
            <a:off x="3579253" y="3089788"/>
            <a:ext cx="1980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defTabSz="685800" eaLnBrk="1" hangingPunct="1">
              <a:defRPr/>
            </a:pPr>
            <a:r>
              <a:rPr lang="zh-CN" altLang="en-US" sz="2000" b="1" dirty="0">
                <a:solidFill>
                  <a:srgbClr val="FF0000"/>
                </a:solidFill>
                <a:latin typeface="微软雅黑" panose="020B0503020204020204" pitchFamily="34" charset="-122"/>
                <a:ea typeface="微软雅黑" panose="020B0503020204020204" pitchFamily="34" charset="-122"/>
              </a:rPr>
              <a:t>设备独立性软件</a:t>
            </a:r>
          </a:p>
        </p:txBody>
      </p:sp>
      <p:sp>
        <p:nvSpPr>
          <p:cNvPr id="12" name="Text Box 11"/>
          <p:cNvSpPr txBox="1">
            <a:spLocks noChangeArrowheads="1"/>
          </p:cNvSpPr>
          <p:nvPr/>
        </p:nvSpPr>
        <p:spPr bwMode="auto">
          <a:xfrm>
            <a:off x="3857597" y="3631522"/>
            <a:ext cx="17331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zh-CN" altLang="en-US" sz="2000" b="1">
                <a:solidFill>
                  <a:srgbClr val="000000"/>
                </a:solidFill>
                <a:ea typeface="黑体" panose="02010609060101010101" pitchFamily="49" charset="-122"/>
              </a:rPr>
              <a:t>设备驱动程序</a:t>
            </a:r>
          </a:p>
        </p:txBody>
      </p:sp>
      <p:sp>
        <p:nvSpPr>
          <p:cNvPr id="13" name="Text Box 12"/>
          <p:cNvSpPr txBox="1">
            <a:spLocks noChangeArrowheads="1"/>
          </p:cNvSpPr>
          <p:nvPr/>
        </p:nvSpPr>
        <p:spPr bwMode="auto">
          <a:xfrm>
            <a:off x="3804019" y="4225644"/>
            <a:ext cx="173316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zh-CN" altLang="en-US" sz="2000" b="1">
                <a:solidFill>
                  <a:srgbClr val="000000"/>
                </a:solidFill>
                <a:ea typeface="黑体" panose="02010609060101010101" pitchFamily="49" charset="-122"/>
              </a:rPr>
              <a:t>中断处理程序</a:t>
            </a:r>
          </a:p>
        </p:txBody>
      </p:sp>
      <p:sp>
        <p:nvSpPr>
          <p:cNvPr id="14" name="Text Box 13"/>
          <p:cNvSpPr txBox="1">
            <a:spLocks noChangeArrowheads="1"/>
          </p:cNvSpPr>
          <p:nvPr/>
        </p:nvSpPr>
        <p:spPr bwMode="auto">
          <a:xfrm>
            <a:off x="4288604" y="4766188"/>
            <a:ext cx="70083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zh-CN" altLang="en-US" sz="2000" b="1">
                <a:solidFill>
                  <a:srgbClr val="000000"/>
                </a:solidFill>
                <a:ea typeface="黑体" panose="02010609060101010101" pitchFamily="49" charset="-122"/>
              </a:rPr>
              <a:t>硬件</a:t>
            </a:r>
          </a:p>
        </p:txBody>
      </p:sp>
      <p:sp>
        <p:nvSpPr>
          <p:cNvPr id="15" name="Line 14"/>
          <p:cNvSpPr>
            <a:spLocks noChangeShapeType="1"/>
          </p:cNvSpPr>
          <p:nvPr/>
        </p:nvSpPr>
        <p:spPr bwMode="auto">
          <a:xfrm>
            <a:off x="3587325" y="2246825"/>
            <a:ext cx="0" cy="485775"/>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sz="2000" kern="0">
              <a:solidFill>
                <a:srgbClr val="000000"/>
              </a:solidFill>
              <a:latin typeface="Tahoma" panose="020B0604030504040204" pitchFamily="34" charset="0"/>
              <a:ea typeface="黑体" panose="02010609060101010101" pitchFamily="49" charset="-122"/>
            </a:endParaRPr>
          </a:p>
        </p:txBody>
      </p:sp>
      <p:sp>
        <p:nvSpPr>
          <p:cNvPr id="16" name="Line 15"/>
          <p:cNvSpPr>
            <a:spLocks noChangeShapeType="1"/>
          </p:cNvSpPr>
          <p:nvPr/>
        </p:nvSpPr>
        <p:spPr bwMode="auto">
          <a:xfrm>
            <a:off x="3587325" y="2948103"/>
            <a:ext cx="0" cy="485775"/>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sz="2000" kern="0">
              <a:solidFill>
                <a:srgbClr val="000000"/>
              </a:solidFill>
              <a:latin typeface="Tahoma" panose="020B0604030504040204" pitchFamily="34" charset="0"/>
              <a:ea typeface="黑体" panose="02010609060101010101" pitchFamily="49" charset="-122"/>
            </a:endParaRPr>
          </a:p>
        </p:txBody>
      </p:sp>
      <p:sp>
        <p:nvSpPr>
          <p:cNvPr id="17" name="Line 16"/>
          <p:cNvSpPr>
            <a:spLocks noChangeShapeType="1"/>
          </p:cNvSpPr>
          <p:nvPr/>
        </p:nvSpPr>
        <p:spPr bwMode="auto">
          <a:xfrm>
            <a:off x="3587325" y="3758919"/>
            <a:ext cx="0" cy="485775"/>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sz="2000" kern="0">
              <a:solidFill>
                <a:srgbClr val="000000"/>
              </a:solidFill>
              <a:latin typeface="Tahoma" panose="020B0604030504040204" pitchFamily="34" charset="0"/>
              <a:ea typeface="黑体" panose="02010609060101010101" pitchFamily="49" charset="-122"/>
            </a:endParaRPr>
          </a:p>
        </p:txBody>
      </p:sp>
      <p:sp>
        <p:nvSpPr>
          <p:cNvPr id="18" name="Line 17"/>
          <p:cNvSpPr>
            <a:spLocks noChangeShapeType="1"/>
          </p:cNvSpPr>
          <p:nvPr/>
        </p:nvSpPr>
        <p:spPr bwMode="auto">
          <a:xfrm>
            <a:off x="3587325" y="4406619"/>
            <a:ext cx="0" cy="485775"/>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sz="2000" kern="0">
              <a:solidFill>
                <a:srgbClr val="000000"/>
              </a:solidFill>
              <a:latin typeface="Tahoma" panose="020B0604030504040204" pitchFamily="34" charset="0"/>
              <a:ea typeface="黑体" panose="02010609060101010101" pitchFamily="49" charset="-122"/>
            </a:endParaRPr>
          </a:p>
        </p:txBody>
      </p:sp>
      <p:sp>
        <p:nvSpPr>
          <p:cNvPr id="19" name="Line 18"/>
          <p:cNvSpPr>
            <a:spLocks noChangeShapeType="1"/>
          </p:cNvSpPr>
          <p:nvPr/>
        </p:nvSpPr>
        <p:spPr bwMode="auto">
          <a:xfrm flipV="1">
            <a:off x="5531616" y="4460197"/>
            <a:ext cx="0" cy="594122"/>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sz="2800" kern="0">
              <a:solidFill>
                <a:srgbClr val="000000"/>
              </a:solidFill>
              <a:latin typeface="Tahoma" panose="020B0604030504040204" pitchFamily="34" charset="0"/>
              <a:ea typeface="黑体" panose="02010609060101010101" pitchFamily="49" charset="-122"/>
            </a:endParaRPr>
          </a:p>
        </p:txBody>
      </p:sp>
      <p:sp>
        <p:nvSpPr>
          <p:cNvPr id="20" name="Line 19"/>
          <p:cNvSpPr>
            <a:spLocks noChangeShapeType="1"/>
          </p:cNvSpPr>
          <p:nvPr/>
        </p:nvSpPr>
        <p:spPr bwMode="auto">
          <a:xfrm flipV="1">
            <a:off x="5531616" y="3704150"/>
            <a:ext cx="0" cy="594122"/>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sz="2800" kern="0">
              <a:solidFill>
                <a:srgbClr val="000000"/>
              </a:solidFill>
              <a:latin typeface="Tahoma" panose="020B0604030504040204" pitchFamily="34" charset="0"/>
              <a:ea typeface="黑体" panose="02010609060101010101" pitchFamily="49" charset="-122"/>
            </a:endParaRPr>
          </a:p>
        </p:txBody>
      </p:sp>
      <p:sp>
        <p:nvSpPr>
          <p:cNvPr id="21" name="Line 20"/>
          <p:cNvSpPr>
            <a:spLocks noChangeShapeType="1"/>
          </p:cNvSpPr>
          <p:nvPr/>
        </p:nvSpPr>
        <p:spPr bwMode="auto">
          <a:xfrm flipV="1">
            <a:off x="5531616" y="3002872"/>
            <a:ext cx="0" cy="594122"/>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sz="2800" kern="0">
              <a:solidFill>
                <a:srgbClr val="000000"/>
              </a:solidFill>
              <a:latin typeface="Tahoma" panose="020B0604030504040204" pitchFamily="34" charset="0"/>
              <a:ea typeface="黑体" panose="02010609060101010101" pitchFamily="49" charset="-122"/>
            </a:endParaRPr>
          </a:p>
        </p:txBody>
      </p:sp>
      <p:sp>
        <p:nvSpPr>
          <p:cNvPr id="22" name="Line 21"/>
          <p:cNvSpPr>
            <a:spLocks noChangeShapeType="1"/>
          </p:cNvSpPr>
          <p:nvPr/>
        </p:nvSpPr>
        <p:spPr bwMode="auto">
          <a:xfrm flipV="1">
            <a:off x="5531616" y="2246825"/>
            <a:ext cx="0" cy="594122"/>
          </a:xfrm>
          <a:prstGeom prst="line">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sz="2800" kern="0">
              <a:solidFill>
                <a:srgbClr val="000000"/>
              </a:solidFill>
              <a:latin typeface="Tahoma" panose="020B0604030504040204" pitchFamily="34" charset="0"/>
              <a:ea typeface="黑体" panose="02010609060101010101" pitchFamily="49" charset="-122"/>
            </a:endParaRPr>
          </a:p>
        </p:txBody>
      </p:sp>
      <p:sp>
        <p:nvSpPr>
          <p:cNvPr id="23" name="Text Box 22"/>
          <p:cNvSpPr txBox="1">
            <a:spLocks noChangeArrowheads="1"/>
          </p:cNvSpPr>
          <p:nvPr/>
        </p:nvSpPr>
        <p:spPr bwMode="auto">
          <a:xfrm>
            <a:off x="3156319" y="1903925"/>
            <a:ext cx="1090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en-US" altLang="zh-CN" sz="2000" b="1">
                <a:solidFill>
                  <a:srgbClr val="000000"/>
                </a:solidFill>
                <a:latin typeface="黑体" panose="02010609060101010101" pitchFamily="49" charset="-122"/>
                <a:ea typeface="黑体" panose="02010609060101010101" pitchFamily="49" charset="-122"/>
              </a:rPr>
              <a:t>I/O</a:t>
            </a:r>
            <a:r>
              <a:rPr lang="zh-CN" altLang="en-US" sz="2000" b="1">
                <a:solidFill>
                  <a:srgbClr val="000000"/>
                </a:solidFill>
                <a:latin typeface="黑体" panose="02010609060101010101" pitchFamily="49" charset="-122"/>
                <a:ea typeface="黑体" panose="02010609060101010101" pitchFamily="49" charset="-122"/>
              </a:rPr>
              <a:t>请求</a:t>
            </a:r>
          </a:p>
        </p:txBody>
      </p:sp>
      <p:sp>
        <p:nvSpPr>
          <p:cNvPr id="24" name="Text Box 23"/>
          <p:cNvSpPr txBox="1">
            <a:spLocks noChangeArrowheads="1"/>
          </p:cNvSpPr>
          <p:nvPr/>
        </p:nvSpPr>
        <p:spPr bwMode="auto">
          <a:xfrm>
            <a:off x="5080369" y="1903925"/>
            <a:ext cx="10903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en-US" altLang="zh-CN" sz="2000" b="1">
                <a:solidFill>
                  <a:srgbClr val="000000"/>
                </a:solidFill>
                <a:latin typeface="黑体" panose="02010609060101010101" pitchFamily="49" charset="-122"/>
                <a:ea typeface="黑体" panose="02010609060101010101" pitchFamily="49" charset="-122"/>
              </a:rPr>
              <a:t>I/O</a:t>
            </a:r>
            <a:r>
              <a:rPr lang="zh-CN" altLang="en-US" sz="2000" b="1">
                <a:solidFill>
                  <a:srgbClr val="000000"/>
                </a:solidFill>
                <a:latin typeface="黑体" panose="02010609060101010101" pitchFamily="49" charset="-122"/>
                <a:ea typeface="黑体" panose="02010609060101010101" pitchFamily="49" charset="-122"/>
              </a:rPr>
              <a:t>应答</a:t>
            </a:r>
          </a:p>
        </p:txBody>
      </p:sp>
      <p:sp>
        <p:nvSpPr>
          <p:cNvPr id="25" name="Text Box 24"/>
          <p:cNvSpPr txBox="1">
            <a:spLocks noChangeArrowheads="1"/>
          </p:cNvSpPr>
          <p:nvPr/>
        </p:nvSpPr>
        <p:spPr bwMode="auto">
          <a:xfrm>
            <a:off x="5993912" y="4769760"/>
            <a:ext cx="160653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zh-CN" altLang="en-US" sz="2000" b="1" dirty="0">
                <a:solidFill>
                  <a:srgbClr val="000000"/>
                </a:solidFill>
                <a:latin typeface="黑体" panose="02010609060101010101" pitchFamily="49" charset="-122"/>
                <a:ea typeface="黑体" panose="02010609060101010101" pitchFamily="49" charset="-122"/>
              </a:rPr>
              <a:t>执行</a:t>
            </a:r>
            <a:r>
              <a:rPr lang="en-US" altLang="zh-CN" sz="2000" b="1" dirty="0">
                <a:solidFill>
                  <a:srgbClr val="000000"/>
                </a:solidFill>
                <a:latin typeface="黑体" panose="02010609060101010101" pitchFamily="49" charset="-122"/>
                <a:ea typeface="黑体" panose="02010609060101010101" pitchFamily="49" charset="-122"/>
              </a:rPr>
              <a:t>I/O</a:t>
            </a:r>
            <a:r>
              <a:rPr lang="zh-CN" altLang="en-US" sz="2000" b="1" dirty="0">
                <a:solidFill>
                  <a:srgbClr val="000000"/>
                </a:solidFill>
                <a:latin typeface="黑体" panose="02010609060101010101" pitchFamily="49" charset="-122"/>
                <a:ea typeface="黑体" panose="02010609060101010101" pitchFamily="49" charset="-122"/>
              </a:rPr>
              <a:t>操作</a:t>
            </a:r>
          </a:p>
        </p:txBody>
      </p:sp>
      <p:sp>
        <p:nvSpPr>
          <p:cNvPr id="26" name="Text Box 25"/>
          <p:cNvSpPr txBox="1">
            <a:spLocks noChangeArrowheads="1"/>
          </p:cNvSpPr>
          <p:nvPr/>
        </p:nvSpPr>
        <p:spPr bwMode="auto">
          <a:xfrm>
            <a:off x="5876797" y="2378657"/>
            <a:ext cx="312089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lnSpc>
                <a:spcPct val="80000"/>
              </a:lnSpc>
              <a:defRPr/>
            </a:pPr>
            <a:r>
              <a:rPr lang="zh-CN" altLang="en-US" sz="2000" b="1" dirty="0">
                <a:solidFill>
                  <a:srgbClr val="000000"/>
                </a:solidFill>
                <a:latin typeface="黑体" panose="02010609060101010101" pitchFamily="49" charset="-122"/>
                <a:ea typeface="黑体" panose="02010609060101010101" pitchFamily="49" charset="-122"/>
              </a:rPr>
              <a:t>产生</a:t>
            </a:r>
            <a:r>
              <a:rPr lang="en-US" altLang="zh-CN" sz="2000" b="1" dirty="0">
                <a:solidFill>
                  <a:srgbClr val="000000"/>
                </a:solidFill>
                <a:latin typeface="黑体" panose="02010609060101010101" pitchFamily="49" charset="-122"/>
                <a:ea typeface="黑体" panose="02010609060101010101" pitchFamily="49" charset="-122"/>
              </a:rPr>
              <a:t>I/O</a:t>
            </a:r>
            <a:r>
              <a:rPr lang="zh-CN" altLang="en-US" sz="2000" b="1" dirty="0">
                <a:solidFill>
                  <a:srgbClr val="000000"/>
                </a:solidFill>
                <a:latin typeface="黑体" panose="02010609060101010101" pitchFamily="49" charset="-122"/>
                <a:ea typeface="黑体" panose="02010609060101010101" pitchFamily="49" charset="-122"/>
              </a:rPr>
              <a:t>请求、格式</a:t>
            </a:r>
          </a:p>
          <a:p>
            <a:pPr defTabSz="685800" eaLnBrk="1" hangingPunct="1">
              <a:lnSpc>
                <a:spcPct val="80000"/>
              </a:lnSpc>
              <a:defRPr/>
            </a:pPr>
            <a:r>
              <a:rPr lang="zh-CN" altLang="en-US" sz="2000" b="1" dirty="0">
                <a:solidFill>
                  <a:srgbClr val="000000"/>
                </a:solidFill>
                <a:latin typeface="黑体" panose="02010609060101010101" pitchFamily="49" charset="-122"/>
                <a:ea typeface="黑体" panose="02010609060101010101" pitchFamily="49" charset="-122"/>
              </a:rPr>
              <a:t>化</a:t>
            </a:r>
            <a:r>
              <a:rPr lang="en-US" altLang="zh-CN" sz="2000" b="1" dirty="0">
                <a:solidFill>
                  <a:srgbClr val="000000"/>
                </a:solidFill>
                <a:latin typeface="黑体" panose="02010609060101010101" pitchFamily="49" charset="-122"/>
                <a:ea typeface="黑体" panose="02010609060101010101" pitchFamily="49" charset="-122"/>
              </a:rPr>
              <a:t>I/O</a:t>
            </a:r>
            <a:r>
              <a:rPr lang="zh-CN" altLang="en-US" sz="2000" b="1" dirty="0">
                <a:solidFill>
                  <a:srgbClr val="000000"/>
                </a:solidFill>
                <a:latin typeface="黑体" panose="02010609060101010101" pitchFamily="49" charset="-122"/>
                <a:ea typeface="黑体" panose="02010609060101010101" pitchFamily="49" charset="-122"/>
              </a:rPr>
              <a:t>、</a:t>
            </a:r>
            <a:r>
              <a:rPr lang="en-US" altLang="zh-CN" sz="2000" b="1" dirty="0">
                <a:solidFill>
                  <a:srgbClr val="000000"/>
                </a:solidFill>
                <a:latin typeface="黑体" panose="02010609060101010101" pitchFamily="49" charset="-122"/>
                <a:ea typeface="黑体" panose="02010609060101010101" pitchFamily="49" charset="-122"/>
              </a:rPr>
              <a:t>Spooling</a:t>
            </a:r>
          </a:p>
        </p:txBody>
      </p:sp>
      <p:sp>
        <p:nvSpPr>
          <p:cNvPr id="27" name="Text Box 26"/>
          <p:cNvSpPr txBox="1">
            <a:spLocks noChangeArrowheads="1"/>
          </p:cNvSpPr>
          <p:nvPr/>
        </p:nvSpPr>
        <p:spPr bwMode="auto">
          <a:xfrm>
            <a:off x="5885565" y="3015969"/>
            <a:ext cx="24929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lnSpc>
                <a:spcPct val="80000"/>
              </a:lnSpc>
              <a:defRPr/>
            </a:pPr>
            <a:r>
              <a:rPr lang="zh-CN" altLang="en-US" sz="2000" b="1" dirty="0">
                <a:solidFill>
                  <a:srgbClr val="FF0000"/>
                </a:solidFill>
                <a:latin typeface="微软雅黑" panose="020B0503020204020204" pitchFamily="34" charset="-122"/>
                <a:ea typeface="微软雅黑" panose="020B0503020204020204" pitchFamily="34" charset="-122"/>
              </a:rPr>
              <a:t>映射，保护，分块，</a:t>
            </a:r>
          </a:p>
          <a:p>
            <a:pPr defTabSz="685800" eaLnBrk="1" hangingPunct="1">
              <a:lnSpc>
                <a:spcPct val="80000"/>
              </a:lnSpc>
              <a:defRPr/>
            </a:pPr>
            <a:r>
              <a:rPr lang="zh-CN" altLang="en-US" sz="2000" b="1" dirty="0">
                <a:solidFill>
                  <a:srgbClr val="FF0000"/>
                </a:solidFill>
                <a:latin typeface="微软雅黑" panose="020B0503020204020204" pitchFamily="34" charset="-122"/>
                <a:ea typeface="微软雅黑" panose="020B0503020204020204" pitchFamily="34" charset="-122"/>
              </a:rPr>
              <a:t>缓冲，分配</a:t>
            </a:r>
          </a:p>
        </p:txBody>
      </p:sp>
      <p:sp>
        <p:nvSpPr>
          <p:cNvPr id="28" name="Text Box 27"/>
          <p:cNvSpPr txBox="1">
            <a:spLocks noChangeArrowheads="1"/>
          </p:cNvSpPr>
          <p:nvPr/>
        </p:nvSpPr>
        <p:spPr bwMode="auto">
          <a:xfrm>
            <a:off x="5885565" y="3610090"/>
            <a:ext cx="250741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lnSpc>
                <a:spcPct val="80000"/>
              </a:lnSpc>
              <a:defRPr/>
            </a:pPr>
            <a:r>
              <a:rPr lang="zh-CN" altLang="en-US" sz="2000" b="1" dirty="0">
                <a:solidFill>
                  <a:srgbClr val="000000"/>
                </a:solidFill>
                <a:latin typeface="黑体" panose="02010609060101010101" pitchFamily="49" charset="-122"/>
                <a:ea typeface="黑体" panose="02010609060101010101" pitchFamily="49" charset="-122"/>
              </a:rPr>
              <a:t>设置设备寄存器，检</a:t>
            </a:r>
          </a:p>
          <a:p>
            <a:pPr defTabSz="685800" eaLnBrk="1" hangingPunct="1">
              <a:lnSpc>
                <a:spcPct val="80000"/>
              </a:lnSpc>
              <a:defRPr/>
            </a:pPr>
            <a:r>
              <a:rPr lang="zh-CN" altLang="en-US" sz="2000" b="1" dirty="0">
                <a:solidFill>
                  <a:srgbClr val="000000"/>
                </a:solidFill>
                <a:latin typeface="黑体" panose="02010609060101010101" pitchFamily="49" charset="-122"/>
                <a:ea typeface="黑体" panose="02010609060101010101" pitchFamily="49" charset="-122"/>
              </a:rPr>
              <a:t>查寄存器状态</a:t>
            </a:r>
          </a:p>
        </p:txBody>
      </p:sp>
    </p:spTree>
    <p:extLst>
      <p:ext uri="{BB962C8B-B14F-4D97-AF65-F5344CB8AC3E}">
        <p14:creationId xmlns:p14="http://schemas.microsoft.com/office/powerpoint/2010/main" val="362095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B994F3A-059F-4086-AC91-361D21D34AC0}"/>
              </a:ext>
            </a:extLst>
          </p:cNvPr>
          <p:cNvSpPr>
            <a:spLocks noGrp="1"/>
          </p:cNvSpPr>
          <p:nvPr>
            <p:ph idx="1"/>
          </p:nvPr>
        </p:nvSpPr>
        <p:spPr>
          <a:xfrm>
            <a:off x="1747890" y="2091298"/>
            <a:ext cx="6138810" cy="3166502"/>
          </a:xfrm>
        </p:spPr>
        <p:txBody>
          <a:bodyPr/>
          <a:lstStyle/>
          <a:p>
            <a:pPr marL="0" indent="0">
              <a:lnSpc>
                <a:spcPct val="150000"/>
              </a:lnSpc>
              <a:buNone/>
            </a:pPr>
            <a:r>
              <a:rPr lang="en-US" altLang="zh-CN" sz="2700" dirty="0"/>
              <a:t>5.1 I/O </a:t>
            </a:r>
            <a:r>
              <a:rPr lang="zh-CN" altLang="en-US" sz="2700" dirty="0"/>
              <a:t>系统简介</a:t>
            </a:r>
          </a:p>
          <a:p>
            <a:pPr marL="0" indent="0">
              <a:lnSpc>
                <a:spcPct val="150000"/>
              </a:lnSpc>
              <a:buNone/>
            </a:pPr>
            <a:r>
              <a:rPr lang="en-US" altLang="zh-CN" sz="2700" dirty="0"/>
              <a:t>5.2 </a:t>
            </a:r>
            <a:r>
              <a:rPr lang="zh-CN" altLang="en-US" sz="2700" dirty="0"/>
              <a:t>中断处理程序和设备驱动程序</a:t>
            </a:r>
          </a:p>
          <a:p>
            <a:pPr marL="0" indent="0">
              <a:lnSpc>
                <a:spcPct val="150000"/>
              </a:lnSpc>
              <a:buNone/>
            </a:pPr>
            <a:r>
              <a:rPr lang="en-US" altLang="zh-CN" sz="2700" dirty="0"/>
              <a:t>5.3 </a:t>
            </a:r>
            <a:r>
              <a:rPr lang="zh-CN" altLang="en-US" sz="2700" dirty="0"/>
              <a:t>与设备无关的</a:t>
            </a:r>
            <a:r>
              <a:rPr lang="en-US" altLang="zh-CN" sz="2700" dirty="0"/>
              <a:t>I/O</a:t>
            </a:r>
            <a:r>
              <a:rPr lang="zh-CN" altLang="en-US" sz="2700" dirty="0"/>
              <a:t>软件</a:t>
            </a:r>
          </a:p>
          <a:p>
            <a:pPr marL="0" indent="0">
              <a:lnSpc>
                <a:spcPct val="150000"/>
              </a:lnSpc>
              <a:buNone/>
            </a:pPr>
            <a:r>
              <a:rPr lang="en-US" altLang="zh-CN" sz="2700" dirty="0">
                <a:solidFill>
                  <a:srgbClr val="FF0000"/>
                </a:solidFill>
              </a:rPr>
              <a:t>5.4 </a:t>
            </a:r>
            <a:r>
              <a:rPr lang="zh-CN" altLang="en-US" sz="2700" dirty="0">
                <a:solidFill>
                  <a:srgbClr val="FF0000"/>
                </a:solidFill>
              </a:rPr>
              <a:t>磁盘系统及磁盘调度</a:t>
            </a:r>
          </a:p>
        </p:txBody>
      </p:sp>
      <p:sp>
        <p:nvSpPr>
          <p:cNvPr id="3" name="标题 2">
            <a:extLst>
              <a:ext uri="{FF2B5EF4-FFF2-40B4-BE49-F238E27FC236}">
                <a16:creationId xmlns:a16="http://schemas.microsoft.com/office/drawing/2014/main" id="{BB2E2A00-73E8-461A-AB9E-F7E97D0D85EE}"/>
              </a:ext>
            </a:extLst>
          </p:cNvPr>
          <p:cNvSpPr>
            <a:spLocks noGrp="1"/>
          </p:cNvSpPr>
          <p:nvPr>
            <p:ph type="title"/>
          </p:nvPr>
        </p:nvSpPr>
        <p:spPr>
          <a:xfrm>
            <a:off x="1394011" y="386620"/>
            <a:ext cx="5926528" cy="411956"/>
          </a:xfrm>
        </p:spPr>
        <p:txBody>
          <a:bodyPr/>
          <a:lstStyle/>
          <a:p>
            <a:r>
              <a:rPr kumimoji="1" lang="zh-CN" altLang="en-US" sz="2800" dirty="0">
                <a:solidFill>
                  <a:srgbClr val="800080"/>
                </a:solidFill>
                <a:latin typeface="+mn-ea"/>
              </a:rPr>
              <a:t>第五章 输入输出系统</a:t>
            </a:r>
            <a:br>
              <a:rPr kumimoji="1" lang="zh-CN" altLang="en-US" sz="2800" dirty="0">
                <a:solidFill>
                  <a:srgbClr val="800080"/>
                </a:solidFill>
                <a:latin typeface="+mn-ea"/>
              </a:rPr>
            </a:br>
            <a:endParaRPr lang="zh-CN" altLang="en-US" sz="2800" dirty="0"/>
          </a:p>
        </p:txBody>
      </p:sp>
    </p:spTree>
    <p:extLst>
      <p:ext uri="{BB962C8B-B14F-4D97-AF65-F5344CB8AC3E}">
        <p14:creationId xmlns:p14="http://schemas.microsoft.com/office/powerpoint/2010/main" val="4245142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7876" y="1393864"/>
            <a:ext cx="8077986" cy="5157643"/>
          </a:xfrm>
        </p:spPr>
        <p:txBody>
          <a:bodyPr/>
          <a:lstStyle/>
          <a:p>
            <a:pPr>
              <a:lnSpc>
                <a:spcPct val="120000"/>
              </a:lnSpc>
            </a:pPr>
            <a:r>
              <a:rPr lang="zh-CN" altLang="en-US" sz="3200" dirty="0"/>
              <a:t>现代计算机系统中，都配置了磁盘存储器，并以它为主来存放文件。</a:t>
            </a:r>
          </a:p>
          <a:p>
            <a:pPr>
              <a:lnSpc>
                <a:spcPct val="120000"/>
              </a:lnSpc>
            </a:pPr>
            <a:r>
              <a:rPr lang="zh-CN" altLang="en-US" sz="3200" dirty="0"/>
              <a:t>对文件的操作，都将涉及到对磁盘的访问，磁盘</a:t>
            </a:r>
            <a:r>
              <a:rPr lang="en-US" altLang="zh-CN" sz="3200" dirty="0"/>
              <a:t>I</a:t>
            </a:r>
            <a:r>
              <a:rPr lang="zh-CN" altLang="en-US" sz="3200" dirty="0"/>
              <a:t>／</a:t>
            </a:r>
            <a:r>
              <a:rPr lang="en-US" altLang="zh-CN" sz="3200" dirty="0"/>
              <a:t>O</a:t>
            </a:r>
            <a:r>
              <a:rPr lang="zh-CN" altLang="en-US" sz="3200" dirty="0"/>
              <a:t>速度的高低和磁盘系统的可靠性，都将直接影响到系统性能。因此，设法改善磁盘系统的性能，已成为现代操作系统的重要任务之一 。</a:t>
            </a:r>
          </a:p>
          <a:p>
            <a:endParaRPr lang="zh-CN" altLang="en-US" sz="3200" dirty="0"/>
          </a:p>
        </p:txBody>
      </p:sp>
      <p:sp>
        <p:nvSpPr>
          <p:cNvPr id="3" name="标题 2"/>
          <p:cNvSpPr>
            <a:spLocks noGrp="1"/>
          </p:cNvSpPr>
          <p:nvPr>
            <p:ph type="title"/>
          </p:nvPr>
        </p:nvSpPr>
        <p:spPr/>
        <p:txBody>
          <a:bodyPr/>
          <a:lstStyle/>
          <a:p>
            <a:r>
              <a:rPr lang="en-US" altLang="zh-CN" dirty="0"/>
              <a:t>5.4 </a:t>
            </a:r>
            <a:r>
              <a:rPr lang="zh-CN" altLang="en-US" dirty="0"/>
              <a:t>磁盘系统及磁盘调度</a:t>
            </a:r>
          </a:p>
        </p:txBody>
      </p:sp>
    </p:spTree>
    <p:extLst>
      <p:ext uri="{BB962C8B-B14F-4D97-AF65-F5344CB8AC3E}">
        <p14:creationId xmlns:p14="http://schemas.microsoft.com/office/powerpoint/2010/main" val="899882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30000"/>
              </a:lnSpc>
              <a:buNone/>
            </a:pPr>
            <a:r>
              <a:rPr lang="zh-CN" altLang="en-US" kern="0" dirty="0">
                <a:solidFill>
                  <a:srgbClr val="FF0000"/>
                </a:solidFill>
                <a:latin typeface="+mj-ea"/>
                <a:ea typeface="+mj-ea"/>
              </a:rPr>
              <a:t>提高磁盘</a:t>
            </a:r>
            <a:r>
              <a:rPr lang="en-US" altLang="zh-CN" kern="0" dirty="0">
                <a:solidFill>
                  <a:srgbClr val="FF0000"/>
                </a:solidFill>
                <a:latin typeface="+mj-ea"/>
                <a:ea typeface="+mj-ea"/>
              </a:rPr>
              <a:t>I/O</a:t>
            </a:r>
            <a:r>
              <a:rPr lang="zh-CN" altLang="en-US" kern="0" dirty="0">
                <a:solidFill>
                  <a:srgbClr val="FF0000"/>
                </a:solidFill>
                <a:latin typeface="+mj-ea"/>
                <a:ea typeface="+mj-ea"/>
              </a:rPr>
              <a:t>速度的主要途径：</a:t>
            </a:r>
          </a:p>
          <a:p>
            <a:pPr lvl="1">
              <a:lnSpc>
                <a:spcPct val="130000"/>
              </a:lnSpc>
              <a:buNone/>
            </a:pPr>
            <a:r>
              <a:rPr lang="zh-CN" altLang="en-US" sz="2400" kern="0" dirty="0">
                <a:latin typeface="黑体" panose="02010609060101010101" pitchFamily="49" charset="-122"/>
              </a:rPr>
              <a:t>（</a:t>
            </a:r>
            <a:r>
              <a:rPr lang="en-US" altLang="zh-CN" sz="2400" kern="0" dirty="0">
                <a:latin typeface="黑体" panose="02010609060101010101" pitchFamily="49" charset="-122"/>
              </a:rPr>
              <a:t>1</a:t>
            </a:r>
            <a:r>
              <a:rPr lang="zh-CN" altLang="en-US" sz="2400" kern="0" dirty="0">
                <a:latin typeface="黑体" panose="02010609060101010101" pitchFamily="49" charset="-122"/>
              </a:rPr>
              <a:t>）</a:t>
            </a:r>
            <a:r>
              <a:rPr lang="zh-CN" altLang="en-US" sz="2400" kern="0" dirty="0">
                <a:solidFill>
                  <a:srgbClr val="FF0000"/>
                </a:solidFill>
                <a:latin typeface="黑体" panose="02010609060101010101" pitchFamily="49" charset="-122"/>
              </a:rPr>
              <a:t>选择性能好的磁盘</a:t>
            </a:r>
          </a:p>
          <a:p>
            <a:pPr lvl="1">
              <a:lnSpc>
                <a:spcPct val="130000"/>
              </a:lnSpc>
              <a:buNone/>
            </a:pPr>
            <a:r>
              <a:rPr lang="zh-CN" altLang="en-US" sz="2400" kern="0" dirty="0">
                <a:latin typeface="黑体" panose="02010609060101010101" pitchFamily="49" charset="-122"/>
              </a:rPr>
              <a:t>（</a:t>
            </a:r>
            <a:r>
              <a:rPr lang="en-US" altLang="zh-CN" sz="2400" kern="0" dirty="0">
                <a:latin typeface="黑体" panose="02010609060101010101" pitchFamily="49" charset="-122"/>
              </a:rPr>
              <a:t>2</a:t>
            </a:r>
            <a:r>
              <a:rPr lang="zh-CN" altLang="en-US" sz="2400" kern="0" dirty="0">
                <a:latin typeface="黑体" panose="02010609060101010101" pitchFamily="49" charset="-122"/>
              </a:rPr>
              <a:t>）采用好的</a:t>
            </a:r>
            <a:r>
              <a:rPr lang="zh-CN" altLang="en-US" sz="2400" kern="0" dirty="0">
                <a:solidFill>
                  <a:srgbClr val="FF0000"/>
                </a:solidFill>
                <a:latin typeface="黑体" panose="02010609060101010101" pitchFamily="49" charset="-122"/>
              </a:rPr>
              <a:t>磁盘调度算法</a:t>
            </a:r>
          </a:p>
          <a:p>
            <a:pPr lvl="1">
              <a:lnSpc>
                <a:spcPct val="130000"/>
              </a:lnSpc>
              <a:buNone/>
            </a:pPr>
            <a:r>
              <a:rPr lang="zh-CN" altLang="en-US" sz="2400" kern="0" dirty="0">
                <a:latin typeface="黑体" panose="02010609060101010101" pitchFamily="49" charset="-122"/>
              </a:rPr>
              <a:t>（</a:t>
            </a:r>
            <a:r>
              <a:rPr lang="en-US" altLang="zh-CN" sz="2400" kern="0" dirty="0">
                <a:latin typeface="黑体" panose="02010609060101010101" pitchFamily="49" charset="-122"/>
              </a:rPr>
              <a:t>3</a:t>
            </a:r>
            <a:r>
              <a:rPr lang="zh-CN" altLang="en-US" sz="2400" kern="0" dirty="0">
                <a:latin typeface="黑体" panose="02010609060101010101" pitchFamily="49" charset="-122"/>
              </a:rPr>
              <a:t>）</a:t>
            </a:r>
            <a:r>
              <a:rPr lang="zh-CN" altLang="en-US" sz="2400" kern="0" dirty="0">
                <a:solidFill>
                  <a:srgbClr val="FF0000"/>
                </a:solidFill>
                <a:latin typeface="黑体" panose="02010609060101010101" pitchFamily="49" charset="-122"/>
              </a:rPr>
              <a:t>设置磁盘高速缓存（</a:t>
            </a:r>
            <a:r>
              <a:rPr lang="en-US" altLang="zh-CN" sz="2400" kern="0" dirty="0">
                <a:solidFill>
                  <a:srgbClr val="FF0000"/>
                </a:solidFill>
                <a:latin typeface="黑体" panose="02010609060101010101" pitchFamily="49" charset="-122"/>
              </a:rPr>
              <a:t>Disk Cache</a:t>
            </a:r>
            <a:r>
              <a:rPr lang="zh-CN" altLang="en-US" sz="2400" kern="0" dirty="0">
                <a:solidFill>
                  <a:srgbClr val="FF0000"/>
                </a:solidFill>
                <a:latin typeface="黑体" panose="02010609060101010101" pitchFamily="49" charset="-122"/>
              </a:rPr>
              <a:t>）</a:t>
            </a:r>
          </a:p>
          <a:p>
            <a:pPr lvl="1">
              <a:lnSpc>
                <a:spcPct val="130000"/>
              </a:lnSpc>
              <a:buNone/>
            </a:pPr>
            <a:r>
              <a:rPr lang="zh-CN" altLang="en-US" sz="2400" kern="0" dirty="0">
                <a:latin typeface="黑体" panose="02010609060101010101" pitchFamily="49" charset="-122"/>
              </a:rPr>
              <a:t>（</a:t>
            </a:r>
            <a:r>
              <a:rPr lang="en-US" altLang="zh-CN" sz="2400" kern="0" dirty="0">
                <a:latin typeface="黑体" panose="02010609060101010101" pitchFamily="49" charset="-122"/>
              </a:rPr>
              <a:t>4</a:t>
            </a:r>
            <a:r>
              <a:rPr lang="zh-CN" altLang="en-US" sz="2400" kern="0" dirty="0">
                <a:latin typeface="黑体" panose="02010609060101010101" pitchFamily="49" charset="-122"/>
              </a:rPr>
              <a:t>）</a:t>
            </a:r>
            <a:r>
              <a:rPr lang="zh-CN" altLang="en-US" sz="2400" kern="0" dirty="0">
                <a:solidFill>
                  <a:srgbClr val="FF0000"/>
                </a:solidFill>
                <a:latin typeface="黑体" panose="02010609060101010101" pitchFamily="49" charset="-122"/>
              </a:rPr>
              <a:t>其它方法</a:t>
            </a:r>
          </a:p>
          <a:p>
            <a:pPr lvl="1">
              <a:lnSpc>
                <a:spcPct val="130000"/>
              </a:lnSpc>
              <a:buNone/>
            </a:pPr>
            <a:r>
              <a:rPr lang="zh-CN" altLang="en-US" sz="2400" kern="0" dirty="0">
                <a:latin typeface="黑体" panose="02010609060101010101" pitchFamily="49" charset="-122"/>
              </a:rPr>
              <a:t>（</a:t>
            </a:r>
            <a:r>
              <a:rPr lang="en-US" altLang="zh-CN" sz="2400" kern="0" dirty="0">
                <a:latin typeface="黑体" panose="02010609060101010101" pitchFamily="49" charset="-122"/>
              </a:rPr>
              <a:t>5</a:t>
            </a:r>
            <a:r>
              <a:rPr lang="zh-CN" altLang="en-US" sz="2400" kern="0" dirty="0">
                <a:latin typeface="黑体" panose="02010609060101010101" pitchFamily="49" charset="-122"/>
              </a:rPr>
              <a:t>）采用高度可靠、快速的容量磁盘系统</a:t>
            </a:r>
            <a:r>
              <a:rPr lang="en-US" altLang="zh-CN" sz="2400" kern="0" dirty="0">
                <a:latin typeface="黑体" panose="02010609060101010101" pitchFamily="49" charset="-122"/>
              </a:rPr>
              <a:t>--</a:t>
            </a:r>
            <a:r>
              <a:rPr lang="zh-CN" altLang="en-US" sz="2400" kern="0" dirty="0">
                <a:solidFill>
                  <a:srgbClr val="FF0000"/>
                </a:solidFill>
                <a:latin typeface="黑体" panose="02010609060101010101" pitchFamily="49" charset="-122"/>
              </a:rPr>
              <a:t>磁盘冗余阵列</a:t>
            </a:r>
          </a:p>
          <a:p>
            <a:endParaRPr lang="zh-CN" altLang="en-US" sz="2800" dirty="0"/>
          </a:p>
        </p:txBody>
      </p:sp>
      <p:sp>
        <p:nvSpPr>
          <p:cNvPr id="3" name="标题 2"/>
          <p:cNvSpPr>
            <a:spLocks noGrp="1"/>
          </p:cNvSpPr>
          <p:nvPr>
            <p:ph type="title"/>
          </p:nvPr>
        </p:nvSpPr>
        <p:spPr/>
        <p:txBody>
          <a:bodyPr/>
          <a:lstStyle/>
          <a:p>
            <a:r>
              <a:rPr lang="en-US" altLang="zh-CN" dirty="0"/>
              <a:t>5.4 </a:t>
            </a:r>
            <a:r>
              <a:rPr lang="zh-CN" altLang="en-US" dirty="0"/>
              <a:t>磁盘系统及磁盘调度</a:t>
            </a:r>
          </a:p>
        </p:txBody>
      </p:sp>
    </p:spTree>
    <p:extLst>
      <p:ext uri="{BB962C8B-B14F-4D97-AF65-F5344CB8AC3E}">
        <p14:creationId xmlns:p14="http://schemas.microsoft.com/office/powerpoint/2010/main" val="4029270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2179" y="2479222"/>
            <a:ext cx="3596932" cy="2144486"/>
          </a:xfrm>
        </p:spPr>
        <p:txBody>
          <a:bodyPr/>
          <a:lstStyle/>
          <a:p>
            <a:r>
              <a:rPr lang="zh-CN" altLang="en-US" sz="2100" kern="0" dirty="0">
                <a:latin typeface="黑体" panose="02010609060101010101" pitchFamily="49" charset="-122"/>
                <a:ea typeface="微软雅黑" panose="020B0503020204020204" pitchFamily="34" charset="-122"/>
              </a:rPr>
              <a:t>存储面</a:t>
            </a:r>
            <a:r>
              <a:rPr lang="en-US" altLang="zh-CN" sz="2100" kern="0" dirty="0">
                <a:latin typeface="黑体" panose="02010609060101010101" pitchFamily="49" charset="-122"/>
                <a:ea typeface="微软雅黑" panose="020B0503020204020204" pitchFamily="34" charset="-122"/>
              </a:rPr>
              <a:t>(surface)</a:t>
            </a:r>
          </a:p>
          <a:p>
            <a:r>
              <a:rPr lang="zh-CN" altLang="en-US" sz="2100" kern="0" dirty="0">
                <a:latin typeface="黑体" panose="02010609060101010101" pitchFamily="49" charset="-122"/>
                <a:ea typeface="微软雅黑" panose="020B0503020204020204" pitchFamily="34" charset="-122"/>
              </a:rPr>
              <a:t>磁道</a:t>
            </a:r>
            <a:r>
              <a:rPr lang="en-US" altLang="zh-CN" sz="2100" kern="0" dirty="0">
                <a:latin typeface="黑体" panose="02010609060101010101" pitchFamily="49" charset="-122"/>
                <a:ea typeface="微软雅黑" panose="020B0503020204020204" pitchFamily="34" charset="-122"/>
              </a:rPr>
              <a:t>(track)</a:t>
            </a:r>
          </a:p>
          <a:p>
            <a:r>
              <a:rPr lang="zh-CN" altLang="en-US" sz="2100" kern="0" dirty="0">
                <a:latin typeface="黑体" panose="02010609060101010101" pitchFamily="49" charset="-122"/>
                <a:ea typeface="微软雅黑" panose="020B0503020204020204" pitchFamily="34" charset="-122"/>
              </a:rPr>
              <a:t>柱面</a:t>
            </a:r>
            <a:endParaRPr lang="en-US" altLang="zh-CN" sz="2100" kern="0" dirty="0">
              <a:latin typeface="黑体" panose="02010609060101010101" pitchFamily="49" charset="-122"/>
              <a:ea typeface="微软雅黑" panose="020B0503020204020204" pitchFamily="34" charset="-122"/>
            </a:endParaRPr>
          </a:p>
          <a:p>
            <a:r>
              <a:rPr lang="zh-CN" altLang="en-US" sz="2100" kern="0" dirty="0">
                <a:latin typeface="黑体" panose="02010609060101010101" pitchFamily="49" charset="-122"/>
                <a:ea typeface="微软雅黑" panose="020B0503020204020204" pitchFamily="34" charset="-122"/>
              </a:rPr>
              <a:t>扇区</a:t>
            </a:r>
            <a:r>
              <a:rPr lang="en-US" altLang="zh-CN" sz="2100" kern="0" dirty="0">
                <a:latin typeface="黑体" panose="02010609060101010101" pitchFamily="49" charset="-122"/>
                <a:ea typeface="微软雅黑" panose="020B0503020204020204" pitchFamily="34" charset="-122"/>
              </a:rPr>
              <a:t>(sectors)</a:t>
            </a:r>
          </a:p>
        </p:txBody>
      </p:sp>
      <p:sp>
        <p:nvSpPr>
          <p:cNvPr id="3" name="标题 2"/>
          <p:cNvSpPr>
            <a:spLocks noGrp="1"/>
          </p:cNvSpPr>
          <p:nvPr>
            <p:ph type="title"/>
          </p:nvPr>
        </p:nvSpPr>
        <p:spPr/>
        <p:txBody>
          <a:bodyPr/>
          <a:lstStyle/>
          <a:p>
            <a:r>
              <a:rPr lang="en-US" altLang="zh-CN" dirty="0"/>
              <a:t>5.4 </a:t>
            </a:r>
            <a:r>
              <a:rPr lang="zh-CN" altLang="en-US" dirty="0"/>
              <a:t>磁盘系统及磁盘调度</a:t>
            </a:r>
          </a:p>
        </p:txBody>
      </p:sp>
      <p:pic>
        <p:nvPicPr>
          <p:cNvPr id="4"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23634" y="1035383"/>
            <a:ext cx="3935732" cy="278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712178" y="1840924"/>
            <a:ext cx="2339102" cy="415498"/>
          </a:xfrm>
          <a:prstGeom prst="rect">
            <a:avLst/>
          </a:prstGeom>
        </p:spPr>
        <p:txBody>
          <a:bodyPr wrap="none">
            <a:spAutoFit/>
          </a:bodyPr>
          <a:lstStyle/>
          <a:p>
            <a:r>
              <a:rPr lang="zh-CN" altLang="en-US" sz="2100" b="1" kern="0" dirty="0">
                <a:solidFill>
                  <a:srgbClr val="FF0000"/>
                </a:solidFill>
                <a:latin typeface="+mj-ea"/>
                <a:ea typeface="+mj-ea"/>
              </a:rPr>
              <a:t>数据的组织和格式</a:t>
            </a:r>
          </a:p>
        </p:txBody>
      </p:sp>
      <p:pic>
        <p:nvPicPr>
          <p:cNvPr id="12290" name="Picture 2" descr="磁盘| Cosmogram">
            <a:extLst>
              <a:ext uri="{FF2B5EF4-FFF2-40B4-BE49-F238E27FC236}">
                <a16:creationId xmlns:a16="http://schemas.microsoft.com/office/drawing/2014/main" id="{6D12C3CF-D5F5-40C6-9AB1-7EDE87C7CE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58834" y="3961582"/>
            <a:ext cx="4665331" cy="2403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7313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spcBef>
                <a:spcPts val="0"/>
              </a:spcBef>
            </a:pPr>
            <a:r>
              <a:rPr lang="zh-CN" altLang="en-US" sz="2800" dirty="0">
                <a:solidFill>
                  <a:srgbClr val="0000FF"/>
                </a:solidFill>
                <a:effectLst>
                  <a:outerShdw blurRad="38100" dist="38100" dir="2700000" algn="tl">
                    <a:srgbClr val="C0C0C0"/>
                  </a:outerShdw>
                </a:effectLst>
              </a:rPr>
              <a:t>磁盘访问时间分成以下三部分：</a:t>
            </a:r>
          </a:p>
          <a:p>
            <a:pPr algn="just">
              <a:lnSpc>
                <a:spcPct val="120000"/>
              </a:lnSpc>
              <a:spcBef>
                <a:spcPts val="0"/>
              </a:spcBef>
              <a:buNone/>
            </a:pPr>
            <a:r>
              <a:rPr lang="en-US" altLang="zh-CN" sz="2800" dirty="0">
                <a:solidFill>
                  <a:srgbClr val="0000FF"/>
                </a:solidFill>
              </a:rPr>
              <a:t>1</a:t>
            </a:r>
            <a:r>
              <a:rPr lang="zh-CN" altLang="en-US" sz="2800" dirty="0">
                <a:solidFill>
                  <a:srgbClr val="0000FF"/>
                </a:solidFill>
              </a:rPr>
              <a:t>）寻道时间</a:t>
            </a:r>
            <a:r>
              <a:rPr lang="en-US" altLang="zh-CN" sz="2800" dirty="0" err="1">
                <a:solidFill>
                  <a:srgbClr val="0000FF"/>
                </a:solidFill>
              </a:rPr>
              <a:t>Ts</a:t>
            </a:r>
            <a:r>
              <a:rPr lang="en-US" altLang="zh-CN" sz="2800" dirty="0">
                <a:solidFill>
                  <a:srgbClr val="0000FF"/>
                </a:solidFill>
              </a:rPr>
              <a:t> </a:t>
            </a:r>
            <a:r>
              <a:rPr lang="zh-CN" altLang="en-US" sz="2800" dirty="0">
                <a:solidFill>
                  <a:srgbClr val="0000FF"/>
                </a:solidFill>
              </a:rPr>
              <a:t>：</a:t>
            </a:r>
          </a:p>
          <a:p>
            <a:pPr algn="just">
              <a:lnSpc>
                <a:spcPct val="120000"/>
              </a:lnSpc>
              <a:spcBef>
                <a:spcPts val="0"/>
              </a:spcBef>
              <a:buNone/>
            </a:pPr>
            <a:r>
              <a:rPr lang="zh-CN" altLang="en-US" sz="2800" dirty="0"/>
              <a:t>    这是指把磁臂（磁头）移动到指定磁道上所经历的时间。 </a:t>
            </a:r>
          </a:p>
          <a:p>
            <a:pPr algn="just">
              <a:lnSpc>
                <a:spcPct val="120000"/>
              </a:lnSpc>
              <a:spcBef>
                <a:spcPts val="0"/>
              </a:spcBef>
              <a:buNone/>
            </a:pPr>
            <a:endParaRPr lang="zh-CN" altLang="en-US" sz="2800" dirty="0"/>
          </a:p>
          <a:p>
            <a:pPr algn="just">
              <a:lnSpc>
                <a:spcPct val="120000"/>
              </a:lnSpc>
              <a:spcBef>
                <a:spcPts val="0"/>
              </a:spcBef>
              <a:buNone/>
            </a:pPr>
            <a:endParaRPr lang="zh-CN" altLang="en-US" sz="2800" dirty="0"/>
          </a:p>
          <a:p>
            <a:pPr algn="just">
              <a:lnSpc>
                <a:spcPct val="120000"/>
              </a:lnSpc>
              <a:spcBef>
                <a:spcPts val="0"/>
              </a:spcBef>
              <a:buNone/>
            </a:pPr>
            <a:r>
              <a:rPr lang="en-US" altLang="zh-CN" sz="2800" dirty="0"/>
              <a:t>s</a:t>
            </a:r>
            <a:r>
              <a:rPr lang="zh-CN" altLang="en-US" sz="2800" dirty="0"/>
              <a:t>：启动磁臂的时间</a:t>
            </a:r>
          </a:p>
          <a:p>
            <a:pPr algn="just">
              <a:lnSpc>
                <a:spcPct val="120000"/>
              </a:lnSpc>
              <a:spcBef>
                <a:spcPts val="0"/>
              </a:spcBef>
              <a:buNone/>
            </a:pPr>
            <a:r>
              <a:rPr lang="en-US" altLang="zh-CN" sz="2800" dirty="0"/>
              <a:t>n</a:t>
            </a:r>
            <a:r>
              <a:rPr lang="zh-CN" altLang="en-US" sz="2800" dirty="0"/>
              <a:t>：磁头移动</a:t>
            </a:r>
            <a:r>
              <a:rPr lang="en-US" altLang="zh-CN" sz="2800" dirty="0"/>
              <a:t>n</a:t>
            </a:r>
            <a:r>
              <a:rPr lang="zh-CN" altLang="en-US" sz="2800" dirty="0"/>
              <a:t>条磁道</a:t>
            </a:r>
          </a:p>
          <a:p>
            <a:pPr algn="just">
              <a:lnSpc>
                <a:spcPct val="120000"/>
              </a:lnSpc>
              <a:spcBef>
                <a:spcPts val="0"/>
              </a:spcBef>
              <a:buNone/>
            </a:pPr>
            <a:r>
              <a:rPr lang="en-US" altLang="zh-CN" sz="2800" dirty="0"/>
              <a:t>m</a:t>
            </a:r>
            <a:r>
              <a:rPr lang="zh-CN" altLang="en-US" sz="2800" dirty="0"/>
              <a:t>：移动每一条磁道所花费的时间</a:t>
            </a:r>
          </a:p>
          <a:p>
            <a:pPr>
              <a:spcBef>
                <a:spcPts val="0"/>
              </a:spcBef>
            </a:pPr>
            <a:endParaRPr lang="zh-CN" altLang="en-US" sz="2800" dirty="0"/>
          </a:p>
        </p:txBody>
      </p:sp>
      <p:sp>
        <p:nvSpPr>
          <p:cNvPr id="3" name="标题 2"/>
          <p:cNvSpPr>
            <a:spLocks noGrp="1"/>
          </p:cNvSpPr>
          <p:nvPr>
            <p:ph type="title"/>
          </p:nvPr>
        </p:nvSpPr>
        <p:spPr/>
        <p:txBody>
          <a:bodyPr/>
          <a:lstStyle/>
          <a:p>
            <a:r>
              <a:rPr lang="en-US" altLang="zh-CN" dirty="0"/>
              <a:t>5.4 </a:t>
            </a:r>
            <a:r>
              <a:rPr lang="zh-CN" altLang="en-US" dirty="0"/>
              <a:t>磁盘系统及磁盘调度</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9524" y="3429000"/>
            <a:ext cx="3335938" cy="667512"/>
          </a:xfrm>
          <a:prstGeom prst="rect">
            <a:avLst/>
          </a:prstGeom>
          <a:noFill/>
          <a:ln>
            <a:noFill/>
          </a:ln>
          <a:effectLst/>
          <a:extLst>
            <a:ext uri="{909E8E84-426E-40DD-AFC4-6F175D3DCCD1}">
              <a14:hiddenFill xmlns:a14="http://schemas.microsoft.com/office/drawing/2010/main">
                <a:gradFill rotWithShape="0">
                  <a:gsLst>
                    <a:gs pos="0">
                      <a:srgbClr val="767647"/>
                    </a:gs>
                    <a:gs pos="50000">
                      <a:srgbClr val="FFFF99"/>
                    </a:gs>
                    <a:gs pos="100000">
                      <a:srgbClr val="767647"/>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0261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blinds(horizontal)">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75602" y="1256704"/>
            <a:ext cx="8077986" cy="5157643"/>
          </a:xfrm>
        </p:spPr>
        <p:txBody>
          <a:bodyPr/>
          <a:lstStyle/>
          <a:p>
            <a:pPr algn="just">
              <a:lnSpc>
                <a:spcPct val="120000"/>
              </a:lnSpc>
              <a:buNone/>
            </a:pPr>
            <a:r>
              <a:rPr lang="en-US" altLang="zh-CN" sz="3200" dirty="0">
                <a:solidFill>
                  <a:srgbClr val="0000FF"/>
                </a:solidFill>
                <a:effectLst>
                  <a:outerShdw blurRad="38100" dist="38100" dir="2700000" algn="tl">
                    <a:srgbClr val="C0C0C0"/>
                  </a:outerShdw>
                </a:effectLst>
              </a:rPr>
              <a:t>3</a:t>
            </a:r>
            <a:r>
              <a:rPr lang="zh-CN" altLang="en-US" sz="3200" dirty="0">
                <a:solidFill>
                  <a:srgbClr val="0000FF"/>
                </a:solidFill>
                <a:effectLst>
                  <a:outerShdw blurRad="38100" dist="38100" dir="2700000" algn="tl">
                    <a:srgbClr val="C0C0C0"/>
                  </a:outerShdw>
                </a:effectLst>
              </a:rPr>
              <a:t>．磁盘访问时间分成以下三部分：</a:t>
            </a:r>
          </a:p>
          <a:p>
            <a:pPr algn="just">
              <a:lnSpc>
                <a:spcPct val="120000"/>
              </a:lnSpc>
              <a:buNone/>
            </a:pPr>
            <a:r>
              <a:rPr lang="en-US" altLang="zh-CN" sz="3200" dirty="0">
                <a:solidFill>
                  <a:srgbClr val="0000FF"/>
                </a:solidFill>
                <a:latin typeface="Times New Roman" panose="02020603050405020304" pitchFamily="18" charset="0"/>
                <a:cs typeface="Times New Roman" panose="02020603050405020304" pitchFamily="18" charset="0"/>
              </a:rPr>
              <a:t>2</a:t>
            </a:r>
            <a:r>
              <a:rPr lang="zh-CN" altLang="en-US" sz="3200" dirty="0">
                <a:solidFill>
                  <a:srgbClr val="0000FF"/>
                </a:solidFill>
                <a:latin typeface="Times New Roman" panose="02020603050405020304" pitchFamily="18" charset="0"/>
                <a:cs typeface="Times New Roman" panose="02020603050405020304" pitchFamily="18" charset="0"/>
              </a:rPr>
              <a:t>）旋转延迟时间</a:t>
            </a:r>
            <a:r>
              <a:rPr lang="en-US" altLang="zh-CN" sz="3200" dirty="0" err="1">
                <a:solidFill>
                  <a:srgbClr val="0000FF"/>
                </a:solidFill>
                <a:latin typeface="Times New Roman" panose="02020603050405020304" pitchFamily="18" charset="0"/>
                <a:cs typeface="Times New Roman" panose="02020603050405020304" pitchFamily="18" charset="0"/>
              </a:rPr>
              <a:t>Tτ</a:t>
            </a:r>
            <a:r>
              <a:rPr lang="zh-CN" altLang="en-US" sz="3200" dirty="0">
                <a:solidFill>
                  <a:srgbClr val="0000FF"/>
                </a:solidFill>
                <a:latin typeface="Times New Roman" panose="02020603050405020304" pitchFamily="18" charset="0"/>
                <a:cs typeface="Times New Roman" panose="02020603050405020304" pitchFamily="18" charset="0"/>
              </a:rPr>
              <a:t>：</a:t>
            </a:r>
          </a:p>
          <a:p>
            <a:pPr algn="just">
              <a:lnSpc>
                <a:spcPct val="120000"/>
              </a:lnSpc>
            </a:pPr>
            <a:r>
              <a:rPr lang="zh-CN" altLang="en-US" sz="2800" dirty="0">
                <a:latin typeface="Times New Roman" panose="02020603050405020304" pitchFamily="18" charset="0"/>
                <a:cs typeface="Times New Roman" panose="02020603050405020304" pitchFamily="18" charset="0"/>
              </a:rPr>
              <a:t>这是指定扇区移动到磁头下面所经历的时间。</a:t>
            </a:r>
          </a:p>
          <a:p>
            <a:pPr algn="just">
              <a:lnSpc>
                <a:spcPct val="120000"/>
              </a:lnSpc>
            </a:pPr>
            <a:r>
              <a:rPr lang="zh-CN" altLang="en-US" sz="2800" dirty="0">
                <a:latin typeface="Times New Roman" panose="02020603050405020304" pitchFamily="18" charset="0"/>
                <a:cs typeface="Times New Roman" panose="02020603050405020304" pitchFamily="18" charset="0"/>
              </a:rPr>
              <a:t>例如：</a:t>
            </a:r>
          </a:p>
          <a:p>
            <a:pPr lvl="1" algn="just">
              <a:lnSpc>
                <a:spcPct val="120000"/>
              </a:lnSpc>
            </a:pPr>
            <a:r>
              <a:rPr lang="zh-CN" altLang="en-US" sz="2400" dirty="0">
                <a:latin typeface="Times New Roman" panose="02020603050405020304" pitchFamily="18" charset="0"/>
                <a:cs typeface="Times New Roman" panose="02020603050405020304" pitchFamily="18" charset="0"/>
              </a:rPr>
              <a:t>软盘旋转速度为 </a:t>
            </a:r>
            <a:r>
              <a:rPr lang="en-US" altLang="zh-CN" sz="2400" dirty="0">
                <a:latin typeface="Times New Roman" panose="02020603050405020304" pitchFamily="18" charset="0"/>
                <a:cs typeface="Times New Roman" panose="02020603050405020304" pitchFamily="18" charset="0"/>
              </a:rPr>
              <a:t>300 r/min</a:t>
            </a:r>
            <a:r>
              <a:rPr lang="zh-CN" altLang="en-US" sz="2400" dirty="0">
                <a:latin typeface="Times New Roman" panose="02020603050405020304" pitchFamily="18" charset="0"/>
                <a:cs typeface="Times New Roman" panose="02020603050405020304" pitchFamily="18" charset="0"/>
              </a:rPr>
              <a:t>或</a:t>
            </a:r>
            <a:r>
              <a:rPr lang="en-US" altLang="zh-CN" sz="2400" dirty="0">
                <a:latin typeface="Times New Roman" panose="02020603050405020304" pitchFamily="18" charset="0"/>
                <a:cs typeface="Times New Roman" panose="02020603050405020304" pitchFamily="18" charset="0"/>
              </a:rPr>
              <a:t>600 r/min</a:t>
            </a:r>
            <a:r>
              <a:rPr lang="zh-CN" altLang="en-US" sz="2400" dirty="0">
                <a:latin typeface="Times New Roman" panose="02020603050405020304" pitchFamily="18" charset="0"/>
                <a:cs typeface="Times New Roman" panose="02020603050405020304" pitchFamily="18" charset="0"/>
              </a:rPr>
              <a:t>，这样，平均</a:t>
            </a:r>
            <a:r>
              <a:rPr lang="en-US" altLang="zh-CN" sz="2400" i="1" dirty="0" err="1">
                <a:latin typeface="Times New Roman" panose="02020603050405020304" pitchFamily="18" charset="0"/>
                <a:cs typeface="Times New Roman" panose="02020603050405020304" pitchFamily="18" charset="0"/>
              </a:rPr>
              <a:t>Tτ</a:t>
            </a:r>
            <a:r>
              <a:rPr lang="en-US" altLang="zh-CN" sz="2400" i="1" dirty="0">
                <a:latin typeface="Times New Roman" panose="02020603050405020304" pitchFamily="18" charset="0"/>
                <a:cs typeface="Times New Roman" panose="02020603050405020304" pitchFamily="18" charset="0"/>
              </a:rPr>
              <a:t> </a:t>
            </a:r>
            <a:r>
              <a:rPr lang="zh-CN" altLang="en-US" sz="2400" dirty="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50</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100 </a:t>
            </a:r>
            <a:r>
              <a:rPr lang="en-US" altLang="zh-CN" sz="2400" dirty="0" err="1">
                <a:latin typeface="Times New Roman" panose="02020603050405020304" pitchFamily="18" charset="0"/>
                <a:cs typeface="Times New Roman" panose="02020603050405020304" pitchFamily="18" charset="0"/>
              </a:rPr>
              <a:t>ms</a:t>
            </a:r>
            <a:r>
              <a:rPr lang="zh-CN" altLang="en-US" sz="2400" dirty="0">
                <a:latin typeface="Times New Roman" panose="02020603050405020304" pitchFamily="18" charset="0"/>
                <a:cs typeface="Times New Roman" panose="02020603050405020304" pitchFamily="18" charset="0"/>
              </a:rPr>
              <a:t>。</a:t>
            </a:r>
          </a:p>
          <a:p>
            <a:pPr lvl="1">
              <a:lnSpc>
                <a:spcPct val="120000"/>
              </a:lnSpc>
            </a:pPr>
            <a:r>
              <a:rPr lang="zh-CN" altLang="en-US" sz="2400" dirty="0">
                <a:latin typeface="Times New Roman" panose="02020603050405020304" pitchFamily="18" charset="0"/>
                <a:cs typeface="Times New Roman" panose="02020603050405020304" pitchFamily="18" charset="0"/>
              </a:rPr>
              <a:t>硬盘旋转速度为</a:t>
            </a:r>
            <a:r>
              <a:rPr lang="en-US" altLang="zh-CN" sz="2400" dirty="0">
                <a:latin typeface="Times New Roman" panose="02020603050405020304" pitchFamily="18" charset="0"/>
                <a:cs typeface="Times New Roman" panose="02020603050405020304" pitchFamily="18" charset="0"/>
              </a:rPr>
              <a:t>15 000 r/min</a:t>
            </a:r>
            <a:r>
              <a:rPr lang="zh-CN" altLang="en-US" sz="2400" dirty="0">
                <a:latin typeface="Times New Roman" panose="02020603050405020304" pitchFamily="18" charset="0"/>
                <a:cs typeface="Times New Roman" panose="02020603050405020304" pitchFamily="18" charset="0"/>
              </a:rPr>
              <a:t>，每转需时</a:t>
            </a:r>
            <a:r>
              <a:rPr lang="en-US" altLang="zh-CN" sz="2400" dirty="0">
                <a:latin typeface="Times New Roman" panose="02020603050405020304" pitchFamily="18" charset="0"/>
                <a:cs typeface="Times New Roman" panose="02020603050405020304" pitchFamily="18" charset="0"/>
              </a:rPr>
              <a:t>4 </a:t>
            </a:r>
            <a:r>
              <a:rPr lang="en-US" altLang="zh-CN" sz="2400" dirty="0" err="1">
                <a:latin typeface="Times New Roman" panose="02020603050405020304" pitchFamily="18" charset="0"/>
                <a:cs typeface="Times New Roman" panose="02020603050405020304" pitchFamily="18" charset="0"/>
              </a:rPr>
              <a:t>ms</a:t>
            </a:r>
            <a:r>
              <a:rPr lang="zh-CN" altLang="en-US" sz="2400" dirty="0">
                <a:latin typeface="Times New Roman" panose="02020603050405020304" pitchFamily="18" charset="0"/>
                <a:cs typeface="Times New Roman" panose="02020603050405020304" pitchFamily="18" charset="0"/>
              </a:rPr>
              <a:t>，平均旋转延迟时间</a:t>
            </a:r>
            <a:r>
              <a:rPr lang="en-US" altLang="zh-CN" sz="2400" i="1" dirty="0" err="1">
                <a:latin typeface="Times New Roman" panose="02020603050405020304" pitchFamily="18" charset="0"/>
                <a:cs typeface="Times New Roman" panose="02020603050405020304" pitchFamily="18" charset="0"/>
              </a:rPr>
              <a:t>Tτ</a:t>
            </a:r>
            <a:r>
              <a:rPr lang="zh-CN" altLang="en-US" sz="2400" dirty="0">
                <a:latin typeface="Times New Roman" panose="02020603050405020304" pitchFamily="18" charset="0"/>
                <a:cs typeface="Times New Roman" panose="02020603050405020304" pitchFamily="18" charset="0"/>
              </a:rPr>
              <a:t>为</a:t>
            </a:r>
            <a:r>
              <a:rPr lang="en-US" altLang="zh-CN" sz="2400" dirty="0">
                <a:latin typeface="Times New Roman" panose="02020603050405020304" pitchFamily="18" charset="0"/>
                <a:cs typeface="Times New Roman" panose="02020603050405020304" pitchFamily="18" charset="0"/>
              </a:rPr>
              <a:t>2 </a:t>
            </a:r>
            <a:r>
              <a:rPr lang="en-US" altLang="zh-CN" sz="2400" dirty="0" err="1">
                <a:latin typeface="Times New Roman" panose="02020603050405020304" pitchFamily="18" charset="0"/>
                <a:cs typeface="Times New Roman" panose="02020603050405020304" pitchFamily="18" charset="0"/>
              </a:rPr>
              <a:t>ms</a:t>
            </a:r>
            <a:r>
              <a:rPr lang="zh-CN" altLang="en-US" sz="2400" dirty="0">
                <a:latin typeface="Times New Roman" panose="02020603050405020304" pitchFamily="18" charset="0"/>
                <a:cs typeface="Times New Roman" panose="02020603050405020304" pitchFamily="18" charset="0"/>
              </a:rPr>
              <a:t>；</a:t>
            </a:r>
          </a:p>
          <a:p>
            <a:endParaRPr lang="zh-CN" altLang="en-US" sz="3200" dirty="0"/>
          </a:p>
        </p:txBody>
      </p:sp>
      <p:sp>
        <p:nvSpPr>
          <p:cNvPr id="3" name="标题 2"/>
          <p:cNvSpPr>
            <a:spLocks noGrp="1"/>
          </p:cNvSpPr>
          <p:nvPr>
            <p:ph type="title"/>
          </p:nvPr>
        </p:nvSpPr>
        <p:spPr/>
        <p:txBody>
          <a:bodyPr/>
          <a:lstStyle/>
          <a:p>
            <a:r>
              <a:rPr lang="en-US" altLang="zh-CN" dirty="0"/>
              <a:t>5.4 </a:t>
            </a:r>
            <a:r>
              <a:rPr lang="zh-CN" altLang="en-US" dirty="0"/>
              <a:t>磁盘系统及磁盘调度</a:t>
            </a:r>
          </a:p>
        </p:txBody>
      </p:sp>
    </p:spTree>
    <p:extLst>
      <p:ext uri="{BB962C8B-B14F-4D97-AF65-F5344CB8AC3E}">
        <p14:creationId xmlns:p14="http://schemas.microsoft.com/office/powerpoint/2010/main" val="672342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4904" y="1311568"/>
            <a:ext cx="8531352" cy="5157643"/>
          </a:xfrm>
        </p:spPr>
        <p:txBody>
          <a:bodyPr/>
          <a:lstStyle/>
          <a:p>
            <a:r>
              <a:rPr lang="en-US" altLang="zh-CN" sz="2800" dirty="0">
                <a:solidFill>
                  <a:srgbClr val="0000FF"/>
                </a:solidFill>
                <a:effectLst>
                  <a:outerShdw blurRad="38100" dist="38100" dir="2700000" algn="tl">
                    <a:srgbClr val="C0C0C0"/>
                  </a:outerShdw>
                </a:effectLst>
              </a:rPr>
              <a:t>3</a:t>
            </a:r>
            <a:r>
              <a:rPr lang="zh-CN" altLang="en-US" sz="2800" dirty="0">
                <a:solidFill>
                  <a:srgbClr val="0000FF"/>
                </a:solidFill>
                <a:effectLst>
                  <a:outerShdw blurRad="38100" dist="38100" dir="2700000" algn="tl">
                    <a:srgbClr val="C0C0C0"/>
                  </a:outerShdw>
                </a:effectLst>
              </a:rPr>
              <a:t>．磁盘访问时间分成以下三部分：</a:t>
            </a:r>
          </a:p>
          <a:p>
            <a:pPr algn="just">
              <a:lnSpc>
                <a:spcPct val="120000"/>
              </a:lnSpc>
              <a:buNone/>
            </a:pPr>
            <a:r>
              <a:rPr lang="en-US" altLang="zh-CN" sz="2800" dirty="0">
                <a:solidFill>
                  <a:srgbClr val="0000FF"/>
                </a:solidFill>
                <a:cs typeface="Courier New" panose="02070309020205020404" pitchFamily="49" charset="0"/>
              </a:rPr>
              <a:t>3</a:t>
            </a:r>
            <a:r>
              <a:rPr lang="zh-CN" altLang="en-US" sz="2800" dirty="0">
                <a:solidFill>
                  <a:srgbClr val="0000FF"/>
                </a:solidFill>
              </a:rPr>
              <a:t>）传输时间</a:t>
            </a:r>
            <a:r>
              <a:rPr lang="en-US" altLang="zh-CN" sz="2800" dirty="0">
                <a:solidFill>
                  <a:srgbClr val="0000FF"/>
                </a:solidFill>
                <a:cs typeface="Courier New" panose="02070309020205020404" pitchFamily="49" charset="0"/>
              </a:rPr>
              <a:t>Tt</a:t>
            </a:r>
            <a:endParaRPr lang="en-US" altLang="zh-CN" sz="2800" dirty="0">
              <a:solidFill>
                <a:srgbClr val="0000FF"/>
              </a:solidFill>
            </a:endParaRPr>
          </a:p>
          <a:p>
            <a:pPr algn="just">
              <a:lnSpc>
                <a:spcPct val="120000"/>
              </a:lnSpc>
            </a:pPr>
            <a:r>
              <a:rPr lang="zh-CN" altLang="en-US" sz="2800" dirty="0"/>
              <a:t>这是指把数据从磁盘读出或向磁盘写入数据所经历的时间。 </a:t>
            </a:r>
          </a:p>
          <a:p>
            <a:r>
              <a:rPr lang="en-US" altLang="zh-CN" sz="2800" i="1" dirty="0"/>
              <a:t>T</a:t>
            </a:r>
            <a:r>
              <a:rPr lang="en-US" altLang="zh-CN" sz="2800" dirty="0"/>
              <a:t>t </a:t>
            </a:r>
            <a:r>
              <a:rPr lang="zh-CN" altLang="en-US" sz="2800" dirty="0"/>
              <a:t>的大小与每次所读</a:t>
            </a:r>
            <a:r>
              <a:rPr lang="en-US" altLang="zh-CN" sz="2800" dirty="0"/>
              <a:t>/</a:t>
            </a:r>
            <a:r>
              <a:rPr lang="zh-CN" altLang="en-US" sz="2800" dirty="0"/>
              <a:t>写的字节数</a:t>
            </a:r>
            <a:r>
              <a:rPr lang="en-US" altLang="zh-CN" sz="2800" i="1" dirty="0"/>
              <a:t>b </a:t>
            </a:r>
            <a:r>
              <a:rPr lang="zh-CN" altLang="en-US" sz="2800" dirty="0"/>
              <a:t>和旋转速度有关</a:t>
            </a:r>
            <a:r>
              <a:rPr lang="en-US" altLang="zh-CN" sz="2800" dirty="0"/>
              <a:t>:</a:t>
            </a:r>
          </a:p>
          <a:p>
            <a:endParaRPr lang="en-US" altLang="zh-CN" sz="2800" dirty="0"/>
          </a:p>
          <a:p>
            <a:r>
              <a:rPr lang="en-US" altLang="zh-CN" sz="2800" i="1" dirty="0"/>
              <a:t>r</a:t>
            </a:r>
            <a:r>
              <a:rPr lang="zh-CN" altLang="en-US" sz="2800" dirty="0"/>
              <a:t>为磁盘每秒钟的转数；</a:t>
            </a:r>
            <a:r>
              <a:rPr lang="en-US" altLang="zh-CN" sz="2800" i="1" dirty="0"/>
              <a:t>N</a:t>
            </a:r>
            <a:r>
              <a:rPr lang="zh-CN" altLang="en-US" sz="2800" dirty="0"/>
              <a:t>为一条磁道上的字节数</a:t>
            </a:r>
          </a:p>
          <a:p>
            <a:endParaRPr lang="zh-CN" altLang="en-US" sz="2800" dirty="0"/>
          </a:p>
        </p:txBody>
      </p:sp>
      <p:sp>
        <p:nvSpPr>
          <p:cNvPr id="3" name="标题 2"/>
          <p:cNvSpPr>
            <a:spLocks noGrp="1"/>
          </p:cNvSpPr>
          <p:nvPr>
            <p:ph type="title"/>
          </p:nvPr>
        </p:nvSpPr>
        <p:spPr/>
        <p:txBody>
          <a:bodyPr/>
          <a:lstStyle/>
          <a:p>
            <a:r>
              <a:rPr lang="en-US" altLang="zh-CN" dirty="0"/>
              <a:t>5.4 </a:t>
            </a:r>
            <a:r>
              <a:rPr lang="zh-CN" altLang="en-US" dirty="0"/>
              <a:t>磁盘系统及磁盘调度</a:t>
            </a:r>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5908" y="4258819"/>
            <a:ext cx="1257300" cy="829468"/>
          </a:xfrm>
          <a:prstGeom prst="rect">
            <a:avLst/>
          </a:prstGeom>
          <a:noFill/>
          <a:ln>
            <a:noFill/>
          </a:ln>
          <a:effectLst/>
          <a:extLst>
            <a:ext uri="{909E8E84-426E-40DD-AFC4-6F175D3DCCD1}">
              <a14:hiddenFill xmlns:a14="http://schemas.microsoft.com/office/drawing/2010/main">
                <a:gradFill rotWithShape="0">
                  <a:gsLst>
                    <a:gs pos="0">
                      <a:srgbClr val="767647"/>
                    </a:gs>
                    <a:gs pos="50000">
                      <a:srgbClr val="FFFF99"/>
                    </a:gs>
                    <a:gs pos="100000">
                      <a:srgbClr val="767647"/>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67266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
                                            <p:txEl>
                                              <p:pRg st="5" end="5"/>
                                            </p:txEl>
                                          </p:spTgt>
                                        </p:tgtEl>
                                        <p:attrNameLst>
                                          <p:attrName>style.visibility</p:attrName>
                                        </p:attrNameLst>
                                      </p:cBhvr>
                                      <p:to>
                                        <p:strVal val="visible"/>
                                      </p:to>
                                    </p:set>
                                    <p:animEffect transition="in" filter="fade">
                                      <p:cBhvr>
                                        <p:cTn id="33"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2178" y="1408176"/>
            <a:ext cx="8077986" cy="4773168"/>
          </a:xfrm>
        </p:spPr>
        <p:txBody>
          <a:bodyPr/>
          <a:lstStyle/>
          <a:p>
            <a:pPr marL="0" indent="0">
              <a:spcBef>
                <a:spcPts val="900"/>
              </a:spcBef>
              <a:buNone/>
            </a:pP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磁盘调度</a:t>
            </a:r>
            <a:endParaRPr lang="en-US" altLang="zh-CN" sz="2800" dirty="0">
              <a:solidFill>
                <a:srgbClr val="FF0000"/>
              </a:solidFill>
              <a:latin typeface="微软雅黑" panose="020B0503020204020204" pitchFamily="34" charset="-122"/>
              <a:ea typeface="微软雅黑" panose="020B0503020204020204" pitchFamily="34" charset="-122"/>
            </a:endParaRPr>
          </a:p>
          <a:p>
            <a:pPr marL="0" indent="0">
              <a:spcBef>
                <a:spcPts val="900"/>
              </a:spcBef>
              <a:buNone/>
            </a:pPr>
            <a:r>
              <a:rPr lang="zh-CN" altLang="en-US" sz="2800" dirty="0"/>
              <a:t>磁盘是可供多个进程共享的设备，当有多个进程都要求访问磁盘时，应采用一种最佳调度算法，以使各进程对磁盘的平均访问时间最小。目前常用的磁盘调度算法有：  </a:t>
            </a:r>
          </a:p>
          <a:p>
            <a:pPr>
              <a:spcBef>
                <a:spcPts val="900"/>
              </a:spcBef>
              <a:buNone/>
            </a:pPr>
            <a:r>
              <a:rPr lang="en-US" altLang="zh-CN" sz="2800" dirty="0">
                <a:solidFill>
                  <a:srgbClr val="0000FF"/>
                </a:solidFill>
              </a:rPr>
              <a:t>   1</a:t>
            </a:r>
            <a:r>
              <a:rPr lang="zh-CN" altLang="en-US" sz="2800" dirty="0">
                <a:solidFill>
                  <a:srgbClr val="0000FF"/>
                </a:solidFill>
              </a:rPr>
              <a:t>．先来先服务</a:t>
            </a:r>
            <a:r>
              <a:rPr lang="en-US" altLang="zh-CN" sz="2800" dirty="0">
                <a:solidFill>
                  <a:srgbClr val="0000FF"/>
                </a:solidFill>
              </a:rPr>
              <a:t>FCFS </a:t>
            </a:r>
          </a:p>
          <a:p>
            <a:pPr>
              <a:spcBef>
                <a:spcPts val="900"/>
              </a:spcBef>
              <a:buNone/>
            </a:pPr>
            <a:r>
              <a:rPr lang="en-US" altLang="zh-CN" sz="2800" dirty="0">
                <a:solidFill>
                  <a:srgbClr val="0000FF"/>
                </a:solidFill>
              </a:rPr>
              <a:t>   2</a:t>
            </a:r>
            <a:r>
              <a:rPr lang="zh-CN" altLang="en-US" sz="2800" dirty="0">
                <a:solidFill>
                  <a:srgbClr val="0000FF"/>
                </a:solidFill>
              </a:rPr>
              <a:t>．最短寻道时间优先</a:t>
            </a:r>
            <a:r>
              <a:rPr lang="en-US" altLang="zh-CN" sz="2800" dirty="0">
                <a:solidFill>
                  <a:srgbClr val="0000FF"/>
                </a:solidFill>
              </a:rPr>
              <a:t>SSTF</a:t>
            </a:r>
          </a:p>
          <a:p>
            <a:pPr>
              <a:spcBef>
                <a:spcPts val="900"/>
              </a:spcBef>
              <a:buNone/>
            </a:pPr>
            <a:r>
              <a:rPr lang="en-US" altLang="zh-CN" sz="2800" dirty="0">
                <a:solidFill>
                  <a:srgbClr val="0000FF"/>
                </a:solidFill>
                <a:cs typeface="Courier New" panose="02070309020205020404" pitchFamily="49" charset="0"/>
              </a:rPr>
              <a:t>   3</a:t>
            </a:r>
            <a:r>
              <a:rPr lang="zh-CN" altLang="en-US" sz="2800" dirty="0">
                <a:solidFill>
                  <a:srgbClr val="0000FF"/>
                </a:solidFill>
              </a:rPr>
              <a:t>．扫描（</a:t>
            </a:r>
            <a:r>
              <a:rPr lang="en-US" altLang="zh-CN" sz="2800" dirty="0">
                <a:solidFill>
                  <a:srgbClr val="0000FF"/>
                </a:solidFill>
                <a:cs typeface="Courier New" panose="02070309020205020404" pitchFamily="49" charset="0"/>
              </a:rPr>
              <a:t>SCAN</a:t>
            </a:r>
            <a:r>
              <a:rPr lang="zh-CN" altLang="en-US" sz="2800" dirty="0">
                <a:solidFill>
                  <a:srgbClr val="0000FF"/>
                </a:solidFill>
              </a:rPr>
              <a:t>）算法</a:t>
            </a:r>
          </a:p>
          <a:p>
            <a:pPr>
              <a:spcBef>
                <a:spcPts val="900"/>
              </a:spcBef>
              <a:buNone/>
            </a:pPr>
            <a:r>
              <a:rPr lang="en-US" altLang="zh-CN" sz="2800" dirty="0">
                <a:solidFill>
                  <a:srgbClr val="0000FF"/>
                </a:solidFill>
              </a:rPr>
              <a:t>   4</a:t>
            </a:r>
            <a:r>
              <a:rPr lang="zh-CN" altLang="en-US" sz="2800" dirty="0">
                <a:solidFill>
                  <a:srgbClr val="0000FF"/>
                </a:solidFill>
              </a:rPr>
              <a:t>．循环扫描（</a:t>
            </a:r>
            <a:r>
              <a:rPr lang="en-US" altLang="zh-CN" sz="2800" dirty="0">
                <a:solidFill>
                  <a:srgbClr val="0000FF"/>
                </a:solidFill>
              </a:rPr>
              <a:t>CSCAN</a:t>
            </a:r>
            <a:r>
              <a:rPr lang="zh-CN" altLang="en-US" sz="2800" dirty="0">
                <a:solidFill>
                  <a:srgbClr val="0000FF"/>
                </a:solidFill>
              </a:rPr>
              <a:t>）算法</a:t>
            </a:r>
            <a:r>
              <a:rPr lang="zh-CN" altLang="en-US" sz="2800" dirty="0"/>
              <a:t> </a:t>
            </a:r>
          </a:p>
          <a:p>
            <a:pPr>
              <a:spcBef>
                <a:spcPts val="900"/>
              </a:spcBef>
            </a:pPr>
            <a:endParaRPr lang="zh-CN" altLang="en-US" sz="2800" dirty="0"/>
          </a:p>
        </p:txBody>
      </p:sp>
      <p:sp>
        <p:nvSpPr>
          <p:cNvPr id="3" name="标题 2"/>
          <p:cNvSpPr>
            <a:spLocks noGrp="1"/>
          </p:cNvSpPr>
          <p:nvPr>
            <p:ph type="title"/>
          </p:nvPr>
        </p:nvSpPr>
        <p:spPr/>
        <p:txBody>
          <a:bodyPr/>
          <a:lstStyle/>
          <a:p>
            <a:r>
              <a:rPr lang="en-US" altLang="zh-CN" dirty="0"/>
              <a:t>5.4 </a:t>
            </a:r>
            <a:r>
              <a:rPr lang="zh-CN" altLang="en-US" dirty="0"/>
              <a:t>磁盘系统及磁盘调度</a:t>
            </a:r>
          </a:p>
        </p:txBody>
      </p:sp>
    </p:spTree>
    <p:extLst>
      <p:ext uri="{BB962C8B-B14F-4D97-AF65-F5344CB8AC3E}">
        <p14:creationId xmlns:p14="http://schemas.microsoft.com/office/powerpoint/2010/main" val="98332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20625" y="2514601"/>
            <a:ext cx="4538238" cy="3214688"/>
          </a:xfrm>
        </p:spPr>
        <p:txBody>
          <a:bodyPr/>
          <a:lstStyle/>
          <a:p>
            <a:pPr>
              <a:lnSpc>
                <a:spcPct val="150000"/>
              </a:lnSpc>
              <a:buFont typeface="Wingdings" panose="05000000000000000000" pitchFamily="2" charset="2"/>
              <a:buChar char="Ø"/>
            </a:pPr>
            <a:r>
              <a:rPr lang="zh-CN" altLang="en-US" sz="2800" dirty="0"/>
              <a:t>为了使得复杂的 </a:t>
            </a:r>
            <a:r>
              <a:rPr lang="en-US" altLang="zh-CN" sz="2800" dirty="0"/>
              <a:t>I/O </a:t>
            </a:r>
            <a:r>
              <a:rPr lang="zh-CN" altLang="en-US" sz="2800" dirty="0"/>
              <a:t>软件具有清晰的结构、更好的可移植性和易适应性，</a:t>
            </a:r>
            <a:r>
              <a:rPr lang="en-US" altLang="zh-CN" sz="2800" dirty="0"/>
              <a:t>I/O</a:t>
            </a:r>
            <a:r>
              <a:rPr lang="zh-CN" altLang="en-US" sz="2800" dirty="0"/>
              <a:t>系统目前普遍采用层次式的结构。通常划分为四层。</a:t>
            </a:r>
            <a:endParaRPr lang="en-US" altLang="zh-CN" sz="2800" dirty="0"/>
          </a:p>
          <a:p>
            <a:pPr>
              <a:lnSpc>
                <a:spcPct val="150000"/>
              </a:lnSpc>
              <a:buFont typeface="Wingdings" panose="05000000000000000000" pitchFamily="2" charset="2"/>
              <a:buChar char="Ø"/>
            </a:pPr>
            <a:endParaRPr lang="en-US" altLang="zh-CN" sz="2800" dirty="0"/>
          </a:p>
        </p:txBody>
      </p:sp>
      <p:sp>
        <p:nvSpPr>
          <p:cNvPr id="3" name="标题 2"/>
          <p:cNvSpPr>
            <a:spLocks noGrp="1"/>
          </p:cNvSpPr>
          <p:nvPr>
            <p:ph type="title"/>
          </p:nvPr>
        </p:nvSpPr>
        <p:spPr/>
        <p:txBody>
          <a:bodyPr/>
          <a:lstStyle/>
          <a:p>
            <a:r>
              <a:rPr lang="en-US" altLang="zh-CN" dirty="0"/>
              <a:t>5.1  I/O </a:t>
            </a:r>
            <a:r>
              <a:rPr lang="zh-CN" altLang="en-US" dirty="0"/>
              <a:t>系统简介</a:t>
            </a:r>
          </a:p>
        </p:txBody>
      </p:sp>
      <p:sp>
        <p:nvSpPr>
          <p:cNvPr id="12" name="矩形 11"/>
          <p:cNvSpPr/>
          <p:nvPr/>
        </p:nvSpPr>
        <p:spPr>
          <a:xfrm>
            <a:off x="569149" y="1628051"/>
            <a:ext cx="3775393" cy="523220"/>
          </a:xfrm>
          <a:prstGeom prst="rect">
            <a:avLst/>
          </a:prstGeom>
        </p:spPr>
        <p:txBody>
          <a:bodyPr wrap="none">
            <a:spAutoFit/>
          </a:bodyPr>
          <a:lstStyle/>
          <a:p>
            <a:r>
              <a:rPr lang="zh-CN" altLang="en-US" sz="2800" b="1" dirty="0">
                <a:solidFill>
                  <a:srgbClr val="FF0000"/>
                </a:solidFill>
                <a:latin typeface="微软雅黑" panose="020B0503020204020204" pitchFamily="34" charset="-122"/>
                <a:ea typeface="微软雅黑" panose="020B0503020204020204" pitchFamily="34" charset="-122"/>
              </a:rPr>
              <a:t>通用设备管理分层模型</a:t>
            </a:r>
          </a:p>
        </p:txBody>
      </p:sp>
      <p:grpSp>
        <p:nvGrpSpPr>
          <p:cNvPr id="18" name="组合 17"/>
          <p:cNvGrpSpPr/>
          <p:nvPr/>
        </p:nvGrpSpPr>
        <p:grpSpPr>
          <a:xfrm>
            <a:off x="4958863" y="1719072"/>
            <a:ext cx="3775393" cy="3904144"/>
            <a:chOff x="7729950" y="1404014"/>
            <a:chExt cx="3538943" cy="4347121"/>
          </a:xfrm>
        </p:grpSpPr>
        <p:sp>
          <p:nvSpPr>
            <p:cNvPr id="5" name="Rectangle 5">
              <a:extLst>
                <a:ext uri="{FF2B5EF4-FFF2-40B4-BE49-F238E27FC236}">
                  <a16:creationId xmlns:a16="http://schemas.microsoft.com/office/drawing/2014/main" id="{9405EE27-99BD-664E-92AA-1475E47D924B}"/>
                </a:ext>
              </a:extLst>
            </p:cNvPr>
            <p:cNvSpPr>
              <a:spLocks noChangeArrowheads="1"/>
            </p:cNvSpPr>
            <p:nvPr/>
          </p:nvSpPr>
          <p:spPr bwMode="auto">
            <a:xfrm>
              <a:off x="7729950" y="2356995"/>
              <a:ext cx="3538943" cy="439711"/>
            </a:xfrm>
            <a:prstGeom prst="rect">
              <a:avLst/>
            </a:prstGeom>
            <a:solidFill>
              <a:srgbClr val="FFFFFF"/>
            </a:solidFill>
            <a:ln w="9525">
              <a:solidFill>
                <a:srgbClr val="000000"/>
              </a:solidFill>
              <a:miter lim="800000"/>
              <a:headEnd/>
              <a:tailEnd/>
            </a:ln>
            <a:effectLst/>
          </p:spPr>
          <p:txBody>
            <a:bodyPr tIns="27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设备独立性软件</a:t>
              </a:r>
            </a:p>
          </p:txBody>
        </p:sp>
        <p:sp>
          <p:nvSpPr>
            <p:cNvPr id="6" name="Rectangle 6">
              <a:extLst>
                <a:ext uri="{FF2B5EF4-FFF2-40B4-BE49-F238E27FC236}">
                  <a16:creationId xmlns:a16="http://schemas.microsoft.com/office/drawing/2014/main" id="{12B6AFAD-FF21-7E4E-97E2-6DC5D9D8F189}"/>
                </a:ext>
              </a:extLst>
            </p:cNvPr>
            <p:cNvSpPr>
              <a:spLocks noChangeArrowheads="1"/>
            </p:cNvSpPr>
            <p:nvPr/>
          </p:nvSpPr>
          <p:spPr bwMode="auto">
            <a:xfrm>
              <a:off x="7729950" y="3338083"/>
              <a:ext cx="3538943" cy="442416"/>
            </a:xfrm>
            <a:prstGeom prst="rect">
              <a:avLst/>
            </a:prstGeom>
            <a:solidFill>
              <a:srgbClr val="FFFFFF"/>
            </a:solidFill>
            <a:ln w="9525">
              <a:solidFill>
                <a:srgbClr val="000000"/>
              </a:solidFill>
              <a:miter lim="800000"/>
              <a:headEnd/>
              <a:tailEnd/>
            </a:ln>
            <a:effectLst/>
          </p:spPr>
          <p:txBody>
            <a:bodyPr tIns="27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设备驱动程序</a:t>
              </a:r>
            </a:p>
          </p:txBody>
        </p:sp>
        <p:sp>
          <p:nvSpPr>
            <p:cNvPr id="7" name="Rectangle 7">
              <a:extLst>
                <a:ext uri="{FF2B5EF4-FFF2-40B4-BE49-F238E27FC236}">
                  <a16:creationId xmlns:a16="http://schemas.microsoft.com/office/drawing/2014/main" id="{4C4008CB-71E3-E94C-8C2E-06C116F9A6A8}"/>
                </a:ext>
              </a:extLst>
            </p:cNvPr>
            <p:cNvSpPr>
              <a:spLocks noChangeArrowheads="1"/>
            </p:cNvSpPr>
            <p:nvPr/>
          </p:nvSpPr>
          <p:spPr bwMode="auto">
            <a:xfrm>
              <a:off x="7729950" y="4335572"/>
              <a:ext cx="3538943" cy="443769"/>
            </a:xfrm>
            <a:prstGeom prst="rect">
              <a:avLst/>
            </a:prstGeom>
            <a:solidFill>
              <a:srgbClr val="FFFFFF"/>
            </a:solidFill>
            <a:ln w="9525">
              <a:solidFill>
                <a:srgbClr val="000000"/>
              </a:solidFill>
              <a:miter lim="800000"/>
              <a:headEnd/>
              <a:tailEnd/>
            </a:ln>
            <a:effectLst/>
          </p:spPr>
          <p:txBody>
            <a:bodyPr tIns="27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中断处理程序</a:t>
              </a:r>
            </a:p>
          </p:txBody>
        </p:sp>
        <p:sp>
          <p:nvSpPr>
            <p:cNvPr id="8" name="Rectangle 8">
              <a:extLst>
                <a:ext uri="{FF2B5EF4-FFF2-40B4-BE49-F238E27FC236}">
                  <a16:creationId xmlns:a16="http://schemas.microsoft.com/office/drawing/2014/main" id="{78E9E700-7B12-7D4E-BCDA-D755BAD9517C}"/>
                </a:ext>
              </a:extLst>
            </p:cNvPr>
            <p:cNvSpPr>
              <a:spLocks noChangeArrowheads="1"/>
            </p:cNvSpPr>
            <p:nvPr/>
          </p:nvSpPr>
          <p:spPr bwMode="auto">
            <a:xfrm>
              <a:off x="7729950" y="5311424"/>
              <a:ext cx="3538943" cy="439711"/>
            </a:xfrm>
            <a:prstGeom prst="rect">
              <a:avLst/>
            </a:prstGeom>
            <a:solidFill>
              <a:srgbClr val="FFFFFF"/>
            </a:solidFill>
            <a:ln w="9525">
              <a:solidFill>
                <a:srgbClr val="000000"/>
              </a:solidFill>
              <a:miter lim="800000"/>
              <a:headEnd/>
              <a:tailEnd/>
            </a:ln>
            <a:effectLst/>
          </p:spPr>
          <p:txBody>
            <a:bodyPr tIns="27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b="1"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设备硬件</a:t>
              </a:r>
            </a:p>
          </p:txBody>
        </p:sp>
        <p:sp>
          <p:nvSpPr>
            <p:cNvPr id="13" name="Rectangle 5">
              <a:extLst>
                <a:ext uri="{FF2B5EF4-FFF2-40B4-BE49-F238E27FC236}">
                  <a16:creationId xmlns:a16="http://schemas.microsoft.com/office/drawing/2014/main" id="{9405EE27-99BD-664E-92AA-1475E47D924B}"/>
                </a:ext>
              </a:extLst>
            </p:cNvPr>
            <p:cNvSpPr>
              <a:spLocks noChangeArrowheads="1"/>
            </p:cNvSpPr>
            <p:nvPr/>
          </p:nvSpPr>
          <p:spPr bwMode="auto">
            <a:xfrm>
              <a:off x="7729950" y="1404014"/>
              <a:ext cx="3538943" cy="439711"/>
            </a:xfrm>
            <a:prstGeom prst="rect">
              <a:avLst/>
            </a:prstGeom>
            <a:solidFill>
              <a:srgbClr val="FFFFFF"/>
            </a:solidFill>
            <a:ln w="9525">
              <a:solidFill>
                <a:srgbClr val="000000"/>
              </a:solidFill>
              <a:miter lim="800000"/>
              <a:headEnd/>
              <a:tailEnd/>
            </a:ln>
            <a:effectLst/>
          </p:spPr>
          <p:txBody>
            <a:bodyPr tIns="27000"/>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1800" dirty="0">
                  <a:solidFill>
                    <a:srgbClr val="000000"/>
                  </a:solidFill>
                  <a:effectLst>
                    <a:outerShdw blurRad="38100" dist="38100" dir="2700000" algn="tl">
                      <a:srgbClr val="C0C0C0"/>
                    </a:outerShdw>
                  </a:effectLst>
                  <a:latin typeface="黑体" panose="02010609060101010101" pitchFamily="49" charset="-122"/>
                  <a:ea typeface="黑体" panose="02010609060101010101" pitchFamily="49" charset="-122"/>
                </a:rPr>
                <a:t>用户层软件</a:t>
              </a:r>
            </a:p>
          </p:txBody>
        </p:sp>
        <p:sp>
          <p:nvSpPr>
            <p:cNvPr id="14" name="AutoShape 9"/>
            <p:cNvSpPr>
              <a:spLocks noChangeArrowheads="1"/>
            </p:cNvSpPr>
            <p:nvPr/>
          </p:nvSpPr>
          <p:spPr bwMode="auto">
            <a:xfrm>
              <a:off x="9322474" y="1853052"/>
              <a:ext cx="353894" cy="503943"/>
            </a:xfrm>
            <a:prstGeom prst="upDownArrow">
              <a:avLst>
                <a:gd name="adj1" fmla="val 50000"/>
                <a:gd name="adj2" fmla="val 46571"/>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a:latin typeface="黑体" panose="02010609060101010101" pitchFamily="49" charset="-122"/>
                <a:ea typeface="黑体" panose="02010609060101010101" pitchFamily="49" charset="-122"/>
              </a:endParaRPr>
            </a:p>
          </p:txBody>
        </p:sp>
        <p:sp>
          <p:nvSpPr>
            <p:cNvPr id="15" name="AutoShape 9"/>
            <p:cNvSpPr>
              <a:spLocks noChangeArrowheads="1"/>
            </p:cNvSpPr>
            <p:nvPr/>
          </p:nvSpPr>
          <p:spPr bwMode="auto">
            <a:xfrm>
              <a:off x="9322474" y="4808779"/>
              <a:ext cx="353894" cy="503943"/>
            </a:xfrm>
            <a:prstGeom prst="upDownArrow">
              <a:avLst>
                <a:gd name="adj1" fmla="val 50000"/>
                <a:gd name="adj2" fmla="val 46571"/>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a:latin typeface="黑体" panose="02010609060101010101" pitchFamily="49" charset="-122"/>
                <a:ea typeface="黑体" panose="02010609060101010101" pitchFamily="49" charset="-122"/>
              </a:endParaRPr>
            </a:p>
          </p:txBody>
        </p:sp>
        <p:sp>
          <p:nvSpPr>
            <p:cNvPr id="16" name="AutoShape 9"/>
            <p:cNvSpPr>
              <a:spLocks noChangeArrowheads="1"/>
            </p:cNvSpPr>
            <p:nvPr/>
          </p:nvSpPr>
          <p:spPr bwMode="auto">
            <a:xfrm>
              <a:off x="9322474" y="3797843"/>
              <a:ext cx="353894" cy="503943"/>
            </a:xfrm>
            <a:prstGeom prst="upDownArrow">
              <a:avLst>
                <a:gd name="adj1" fmla="val 50000"/>
                <a:gd name="adj2" fmla="val 46571"/>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a:latin typeface="黑体" panose="02010609060101010101" pitchFamily="49" charset="-122"/>
                <a:ea typeface="黑体" panose="02010609060101010101" pitchFamily="49" charset="-122"/>
              </a:endParaRPr>
            </a:p>
          </p:txBody>
        </p:sp>
        <p:sp>
          <p:nvSpPr>
            <p:cNvPr id="17" name="AutoShape 9"/>
            <p:cNvSpPr>
              <a:spLocks noChangeArrowheads="1"/>
            </p:cNvSpPr>
            <p:nvPr/>
          </p:nvSpPr>
          <p:spPr bwMode="auto">
            <a:xfrm>
              <a:off x="9322474" y="2816796"/>
              <a:ext cx="353894" cy="503943"/>
            </a:xfrm>
            <a:prstGeom prst="upDownArrow">
              <a:avLst>
                <a:gd name="adj1" fmla="val 50000"/>
                <a:gd name="adj2" fmla="val 46571"/>
              </a:avLst>
            </a:prstGeom>
            <a:solidFill>
              <a:srgbClr val="FFFFFF"/>
            </a:solidFill>
            <a:ln w="9525">
              <a:solidFill>
                <a:srgbClr val="000000"/>
              </a:solidFill>
              <a:miter lim="800000"/>
              <a:headEnd/>
              <a:tailE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zh-CN" sz="1800">
                <a:latin typeface="黑体" panose="02010609060101010101" pitchFamily="49" charset="-122"/>
                <a:ea typeface="黑体" panose="02010609060101010101" pitchFamily="49" charset="-122"/>
              </a:endParaRPr>
            </a:p>
          </p:txBody>
        </p:sp>
      </p:grpSp>
      <p:sp>
        <p:nvSpPr>
          <p:cNvPr id="19" name="矩形 18"/>
          <p:cNvSpPr/>
          <p:nvPr/>
        </p:nvSpPr>
        <p:spPr>
          <a:xfrm>
            <a:off x="5516346" y="5731747"/>
            <a:ext cx="2660427" cy="369332"/>
          </a:xfrm>
          <a:prstGeom prst="rect">
            <a:avLst/>
          </a:prstGeom>
        </p:spPr>
        <p:txBody>
          <a:bodyPr wrap="square">
            <a:spAutoFit/>
          </a:bodyPr>
          <a:lstStyle/>
          <a:p>
            <a:pPr algn="ctr"/>
            <a:r>
              <a:rPr lang="en-US" altLang="zh-CN" b="1" dirty="0">
                <a:solidFill>
                  <a:srgbClr val="0000FF"/>
                </a:solidFill>
                <a:latin typeface="微软雅黑" panose="020B0503020204020204" pitchFamily="34" charset="-122"/>
                <a:ea typeface="微软雅黑" panose="020B0503020204020204" pitchFamily="34" charset="-122"/>
              </a:rPr>
              <a:t>I/O</a:t>
            </a:r>
            <a:r>
              <a:rPr lang="zh-CN" altLang="en-US" b="1" dirty="0">
                <a:solidFill>
                  <a:srgbClr val="0000FF"/>
                </a:solidFill>
                <a:latin typeface="微软雅黑" panose="020B0503020204020204" pitchFamily="34" charset="-122"/>
                <a:ea typeface="微软雅黑" panose="020B0503020204020204" pitchFamily="34" charset="-122"/>
              </a:rPr>
              <a:t>系统的层次结构</a:t>
            </a:r>
            <a:endParaRPr lang="zh-CN" altLang="en-US" dirty="0">
              <a:solidFill>
                <a:srgbClr val="0000FF"/>
              </a:solidFill>
            </a:endParaRPr>
          </a:p>
        </p:txBody>
      </p:sp>
    </p:spTree>
    <p:extLst>
      <p:ext uri="{BB962C8B-B14F-4D97-AF65-F5344CB8AC3E}">
        <p14:creationId xmlns:p14="http://schemas.microsoft.com/office/powerpoint/2010/main" val="1954918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19"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06808" y="1320988"/>
            <a:ext cx="3965192" cy="3868232"/>
          </a:xfrm>
        </p:spPr>
        <p:txBody>
          <a:bodyPr/>
          <a:lstStyle/>
          <a:p>
            <a:pPr>
              <a:lnSpc>
                <a:spcPct val="150000"/>
              </a:lnSpc>
            </a:pPr>
            <a:r>
              <a:rPr lang="en-US" altLang="zh-CN" dirty="0"/>
              <a:t>★</a:t>
            </a:r>
            <a:r>
              <a:rPr lang="zh-CN" altLang="en-US" dirty="0"/>
              <a:t>根据进程请求访问磁盘的先后次序进行调度。</a:t>
            </a:r>
            <a:r>
              <a:rPr lang="zh-CN" altLang="en-US" dirty="0">
                <a:solidFill>
                  <a:srgbClr val="0000FF"/>
                </a:solidFill>
                <a:effectLst>
                  <a:outerShdw blurRad="38100" dist="38100" dir="2700000" algn="tl">
                    <a:srgbClr val="C0C0C0"/>
                  </a:outerShdw>
                </a:effectLst>
              </a:rPr>
              <a:t>此算法的优点</a:t>
            </a:r>
            <a:r>
              <a:rPr lang="zh-CN" altLang="en-US" dirty="0"/>
              <a:t>是公平、简单，且每个进程的请求都能依次地得到处理，不会出现某一进程的请求长期得不到满足的情况。</a:t>
            </a:r>
          </a:p>
          <a:p>
            <a:pPr>
              <a:lnSpc>
                <a:spcPct val="150000"/>
              </a:lnSpc>
            </a:pPr>
            <a:endParaRPr lang="zh-CN" altLang="en-US" dirty="0"/>
          </a:p>
        </p:txBody>
      </p:sp>
      <p:sp>
        <p:nvSpPr>
          <p:cNvPr id="3" name="标题 2"/>
          <p:cNvSpPr>
            <a:spLocks noGrp="1"/>
          </p:cNvSpPr>
          <p:nvPr>
            <p:ph type="title"/>
          </p:nvPr>
        </p:nvSpPr>
        <p:spPr>
          <a:xfrm>
            <a:off x="2571009" y="276561"/>
            <a:ext cx="4034790" cy="411956"/>
          </a:xfrm>
        </p:spPr>
        <p:txBody>
          <a:bodyPr/>
          <a:lstStyle/>
          <a:p>
            <a:pPr algn="l"/>
            <a:r>
              <a:rPr lang="en-US" altLang="zh-CN" dirty="0"/>
              <a:t>1</a:t>
            </a:r>
            <a:r>
              <a:rPr lang="zh-CN" altLang="en-US" dirty="0"/>
              <a:t>．先来先服务</a:t>
            </a:r>
            <a:r>
              <a:rPr lang="en-US" altLang="zh-CN" dirty="0"/>
              <a:t>FCFS </a:t>
            </a:r>
            <a:endParaRPr lang="zh-CN" altLang="en-US" dirty="0"/>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5714"/>
          <a:stretch/>
        </p:blipFill>
        <p:spPr bwMode="auto">
          <a:xfrm>
            <a:off x="5458540" y="2000250"/>
            <a:ext cx="3353990" cy="3771900"/>
          </a:xfrm>
          <a:prstGeom prst="rect">
            <a:avLst/>
          </a:prstGeom>
          <a:noFill/>
          <a:ln>
            <a:noFill/>
          </a:ln>
          <a:effectLst/>
          <a:extLst>
            <a:ext uri="{909E8E84-426E-40DD-AFC4-6F175D3DCCD1}">
              <a14:hiddenFill xmlns:a14="http://schemas.microsoft.com/office/drawing/2010/main">
                <a:gradFill rotWithShape="0">
                  <a:gsLst>
                    <a:gs pos="0">
                      <a:srgbClr val="767647"/>
                    </a:gs>
                    <a:gs pos="50000">
                      <a:srgbClr val="FFFF99"/>
                    </a:gs>
                    <a:gs pos="100000">
                      <a:srgbClr val="767647"/>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5"/>
          <p:cNvSpPr>
            <a:spLocks noChangeArrowheads="1"/>
          </p:cNvSpPr>
          <p:nvPr/>
        </p:nvSpPr>
        <p:spPr bwMode="auto">
          <a:xfrm>
            <a:off x="6183630" y="291465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6" name="Rectangle 6"/>
          <p:cNvSpPr>
            <a:spLocks noChangeArrowheads="1"/>
          </p:cNvSpPr>
          <p:nvPr/>
        </p:nvSpPr>
        <p:spPr bwMode="auto">
          <a:xfrm>
            <a:off x="7783830" y="291465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7" name="Rectangle 7"/>
          <p:cNvSpPr>
            <a:spLocks noChangeArrowheads="1"/>
          </p:cNvSpPr>
          <p:nvPr/>
        </p:nvSpPr>
        <p:spPr bwMode="auto">
          <a:xfrm>
            <a:off x="6183630" y="320040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8" name="Rectangle 8"/>
          <p:cNvSpPr>
            <a:spLocks noChangeArrowheads="1"/>
          </p:cNvSpPr>
          <p:nvPr/>
        </p:nvSpPr>
        <p:spPr bwMode="auto">
          <a:xfrm>
            <a:off x="7726680" y="320040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9" name="Rectangle 9"/>
          <p:cNvSpPr>
            <a:spLocks noChangeArrowheads="1"/>
          </p:cNvSpPr>
          <p:nvPr/>
        </p:nvSpPr>
        <p:spPr bwMode="auto">
          <a:xfrm>
            <a:off x="6183630" y="348615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10" name="Rectangle 10"/>
          <p:cNvSpPr>
            <a:spLocks noChangeArrowheads="1"/>
          </p:cNvSpPr>
          <p:nvPr/>
        </p:nvSpPr>
        <p:spPr bwMode="auto">
          <a:xfrm>
            <a:off x="7783830" y="348615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11" name="Rectangle 11"/>
          <p:cNvSpPr>
            <a:spLocks noChangeArrowheads="1"/>
          </p:cNvSpPr>
          <p:nvPr/>
        </p:nvSpPr>
        <p:spPr bwMode="auto">
          <a:xfrm>
            <a:off x="6183630" y="377190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12" name="Rectangle 12"/>
          <p:cNvSpPr>
            <a:spLocks noChangeArrowheads="1"/>
          </p:cNvSpPr>
          <p:nvPr/>
        </p:nvSpPr>
        <p:spPr bwMode="auto">
          <a:xfrm>
            <a:off x="7726680" y="377190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13" name="Rectangle 13"/>
          <p:cNvSpPr>
            <a:spLocks noChangeArrowheads="1"/>
          </p:cNvSpPr>
          <p:nvPr/>
        </p:nvSpPr>
        <p:spPr bwMode="auto">
          <a:xfrm>
            <a:off x="6183630" y="405765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14" name="Rectangle 14"/>
          <p:cNvSpPr>
            <a:spLocks noChangeArrowheads="1"/>
          </p:cNvSpPr>
          <p:nvPr/>
        </p:nvSpPr>
        <p:spPr bwMode="auto">
          <a:xfrm>
            <a:off x="7726680" y="405765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15" name="Rectangle 15"/>
          <p:cNvSpPr>
            <a:spLocks noChangeArrowheads="1"/>
          </p:cNvSpPr>
          <p:nvPr/>
        </p:nvSpPr>
        <p:spPr bwMode="auto">
          <a:xfrm>
            <a:off x="6183630" y="434340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16" name="Rectangle 16"/>
          <p:cNvSpPr>
            <a:spLocks noChangeArrowheads="1"/>
          </p:cNvSpPr>
          <p:nvPr/>
        </p:nvSpPr>
        <p:spPr bwMode="auto">
          <a:xfrm>
            <a:off x="7726680" y="434340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17" name="Rectangle 17"/>
          <p:cNvSpPr>
            <a:spLocks noChangeArrowheads="1"/>
          </p:cNvSpPr>
          <p:nvPr/>
        </p:nvSpPr>
        <p:spPr bwMode="auto">
          <a:xfrm>
            <a:off x="6183630" y="462915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18" name="Rectangle 18"/>
          <p:cNvSpPr>
            <a:spLocks noChangeArrowheads="1"/>
          </p:cNvSpPr>
          <p:nvPr/>
        </p:nvSpPr>
        <p:spPr bwMode="auto">
          <a:xfrm>
            <a:off x="7726680" y="462915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19" name="Rectangle 19"/>
          <p:cNvSpPr>
            <a:spLocks noChangeArrowheads="1"/>
          </p:cNvSpPr>
          <p:nvPr/>
        </p:nvSpPr>
        <p:spPr bwMode="auto">
          <a:xfrm>
            <a:off x="6183630" y="490347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20" name="Rectangle 20"/>
          <p:cNvSpPr>
            <a:spLocks noChangeArrowheads="1"/>
          </p:cNvSpPr>
          <p:nvPr/>
        </p:nvSpPr>
        <p:spPr bwMode="auto">
          <a:xfrm>
            <a:off x="7726680" y="488823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1" name="Rectangle 21"/>
          <p:cNvSpPr>
            <a:spLocks noChangeArrowheads="1"/>
          </p:cNvSpPr>
          <p:nvPr/>
        </p:nvSpPr>
        <p:spPr bwMode="auto">
          <a:xfrm>
            <a:off x="6183630" y="518922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22" name="Rectangle 22"/>
          <p:cNvSpPr>
            <a:spLocks noChangeArrowheads="1"/>
          </p:cNvSpPr>
          <p:nvPr/>
        </p:nvSpPr>
        <p:spPr bwMode="auto">
          <a:xfrm>
            <a:off x="7726680" y="519303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23" name="Rectangle 23"/>
          <p:cNvSpPr>
            <a:spLocks noChangeArrowheads="1"/>
          </p:cNvSpPr>
          <p:nvPr/>
        </p:nvSpPr>
        <p:spPr bwMode="auto">
          <a:xfrm>
            <a:off x="7475220" y="5463540"/>
            <a:ext cx="285750" cy="22860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24" name="矩形 23"/>
          <p:cNvSpPr/>
          <p:nvPr/>
        </p:nvSpPr>
        <p:spPr>
          <a:xfrm>
            <a:off x="5458540" y="1241205"/>
            <a:ext cx="3353990" cy="692497"/>
          </a:xfrm>
          <a:prstGeom prst="rect">
            <a:avLst/>
          </a:prstGeom>
          <a:solidFill>
            <a:schemeClr val="bg1"/>
          </a:solidFill>
        </p:spPr>
        <p:txBody>
          <a:bodyPr wrap="square">
            <a:spAutoFit/>
          </a:bodyPr>
          <a:lstStyle/>
          <a:p>
            <a:r>
              <a:rPr lang="zh-CN" altLang="en-US" sz="1950" b="1" dirty="0">
                <a:latin typeface="黑体" panose="02010609060101010101" pitchFamily="49" charset="-122"/>
              </a:rPr>
              <a:t>请求序列：</a:t>
            </a:r>
            <a:r>
              <a:rPr lang="en-US" altLang="zh-CN" sz="1950" b="1" dirty="0">
                <a:latin typeface="黑体" panose="02010609060101010101" pitchFamily="49" charset="-122"/>
              </a:rPr>
              <a:t>55</a:t>
            </a:r>
            <a:r>
              <a:rPr lang="zh-CN" altLang="zh-CN" sz="1950" b="1" dirty="0">
                <a:latin typeface="黑体" panose="02010609060101010101" pitchFamily="49" charset="-122"/>
              </a:rPr>
              <a:t>,</a:t>
            </a:r>
            <a:r>
              <a:rPr lang="en-US" altLang="zh-CN" sz="1950" b="1" dirty="0">
                <a:latin typeface="黑体" panose="02010609060101010101" pitchFamily="49" charset="-122"/>
              </a:rPr>
              <a:t>5</a:t>
            </a:r>
            <a:r>
              <a:rPr lang="zh-CN" altLang="zh-CN" sz="1950" b="1" dirty="0">
                <a:latin typeface="黑体" panose="02010609060101010101" pitchFamily="49" charset="-122"/>
              </a:rPr>
              <a:t>8,</a:t>
            </a:r>
            <a:r>
              <a:rPr lang="en-US" altLang="zh-CN" sz="1950" b="1" dirty="0">
                <a:latin typeface="黑体" panose="02010609060101010101" pitchFamily="49" charset="-122"/>
              </a:rPr>
              <a:t>39</a:t>
            </a:r>
            <a:r>
              <a:rPr lang="zh-CN" altLang="zh-CN" sz="1950" b="1" dirty="0">
                <a:latin typeface="黑体" panose="02010609060101010101" pitchFamily="49" charset="-122"/>
              </a:rPr>
              <a:t>,</a:t>
            </a:r>
            <a:endParaRPr lang="en-US" altLang="zh-CN" sz="1950" b="1" dirty="0">
              <a:latin typeface="黑体" panose="02010609060101010101" pitchFamily="49" charset="-122"/>
            </a:endParaRPr>
          </a:p>
          <a:p>
            <a:r>
              <a:rPr lang="en-US" altLang="zh-CN" sz="1950" b="1" dirty="0">
                <a:latin typeface="黑体" panose="02010609060101010101" pitchFamily="49" charset="-122"/>
              </a:rPr>
              <a:t>18</a:t>
            </a:r>
            <a:r>
              <a:rPr lang="zh-CN" altLang="zh-CN" sz="1950" b="1" dirty="0">
                <a:latin typeface="黑体" panose="02010609060101010101" pitchFamily="49" charset="-122"/>
              </a:rPr>
              <a:t>,</a:t>
            </a:r>
            <a:r>
              <a:rPr lang="en-US" altLang="zh-CN" sz="1950" b="1" dirty="0">
                <a:latin typeface="黑体" panose="02010609060101010101" pitchFamily="49" charset="-122"/>
              </a:rPr>
              <a:t>90</a:t>
            </a:r>
            <a:r>
              <a:rPr lang="zh-CN" altLang="zh-CN" sz="1950" b="1" dirty="0">
                <a:latin typeface="黑体" panose="02010609060101010101" pitchFamily="49" charset="-122"/>
              </a:rPr>
              <a:t>,</a:t>
            </a:r>
            <a:r>
              <a:rPr lang="en-US" altLang="zh-CN" sz="1950" b="1" dirty="0">
                <a:latin typeface="黑体" panose="02010609060101010101" pitchFamily="49" charset="-122"/>
              </a:rPr>
              <a:t>160</a:t>
            </a:r>
            <a:r>
              <a:rPr lang="zh-CN" altLang="zh-CN" sz="1950" b="1" dirty="0">
                <a:latin typeface="黑体" panose="02010609060101010101" pitchFamily="49" charset="-122"/>
              </a:rPr>
              <a:t>,</a:t>
            </a:r>
            <a:r>
              <a:rPr lang="en-US" altLang="zh-CN" sz="1950" b="1" dirty="0">
                <a:latin typeface="黑体" panose="02010609060101010101" pitchFamily="49" charset="-122"/>
              </a:rPr>
              <a:t>150</a:t>
            </a:r>
            <a:r>
              <a:rPr lang="zh-CN" altLang="zh-CN" sz="1950" b="1" dirty="0">
                <a:latin typeface="黑体" panose="02010609060101010101" pitchFamily="49" charset="-122"/>
              </a:rPr>
              <a:t>,</a:t>
            </a:r>
            <a:r>
              <a:rPr lang="en-US" altLang="zh-CN" sz="1950" b="1" dirty="0">
                <a:latin typeface="黑体" panose="02010609060101010101" pitchFamily="49" charset="-122"/>
              </a:rPr>
              <a:t>38</a:t>
            </a:r>
            <a:r>
              <a:rPr lang="zh-CN" altLang="zh-CN" sz="1950" b="1" dirty="0">
                <a:latin typeface="黑体" panose="02010609060101010101" pitchFamily="49" charset="-122"/>
              </a:rPr>
              <a:t>,</a:t>
            </a:r>
            <a:r>
              <a:rPr lang="en-US" altLang="zh-CN" sz="1950" b="1" dirty="0">
                <a:latin typeface="黑体" panose="02010609060101010101" pitchFamily="49" charset="-122"/>
              </a:rPr>
              <a:t>184 </a:t>
            </a:r>
            <a:endParaRPr lang="zh-CN" altLang="en-US" sz="1950" b="1" dirty="0"/>
          </a:p>
        </p:txBody>
      </p:sp>
    </p:spTree>
    <p:extLst>
      <p:ext uri="{BB962C8B-B14F-4D97-AF65-F5344CB8AC3E}">
        <p14:creationId xmlns:p14="http://schemas.microsoft.com/office/powerpoint/2010/main" val="12671002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 calcmode="lin" valueType="num">
                                      <p:cBhvr additive="base">
                                        <p:cTn id="12" dur="500" fill="hold"/>
                                        <p:tgtEl>
                                          <p:spTgt spid="24"/>
                                        </p:tgtEl>
                                        <p:attrNameLst>
                                          <p:attrName>ppt_x</p:attrName>
                                        </p:attrNameLst>
                                      </p:cBhvr>
                                      <p:tavLst>
                                        <p:tav tm="0">
                                          <p:val>
                                            <p:strVal val="#ppt_x"/>
                                          </p:val>
                                        </p:tav>
                                        <p:tav tm="100000">
                                          <p:val>
                                            <p:strVal val="#ppt_x"/>
                                          </p:val>
                                        </p:tav>
                                      </p:tavLst>
                                    </p:anim>
                                    <p:anim calcmode="lin" valueType="num">
                                      <p:cBhvr additive="base">
                                        <p:cTn id="13"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 presetClass="exit" presetSubtype="16" fill="hold" grpId="0" nodeType="clickEffect">
                                  <p:stCondLst>
                                    <p:cond delay="0"/>
                                  </p:stCondLst>
                                  <p:childTnLst>
                                    <p:animEffect transition="out" filter="box(in)">
                                      <p:cBhvr>
                                        <p:cTn id="17" dur="500"/>
                                        <p:tgtEl>
                                          <p:spTgt spid="5"/>
                                        </p:tgtEl>
                                      </p:cBhvr>
                                    </p:animEffect>
                                    <p:set>
                                      <p:cBhvr>
                                        <p:cTn id="18" dur="1" fill="hold">
                                          <p:stCondLst>
                                            <p:cond delay="499"/>
                                          </p:stCondLst>
                                        </p:cTn>
                                        <p:tgtEl>
                                          <p:spTgt spid="5"/>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4" presetClass="exit" presetSubtype="16" fill="hold" grpId="0" nodeType="clickEffect">
                                  <p:stCondLst>
                                    <p:cond delay="0"/>
                                  </p:stCondLst>
                                  <p:childTnLst>
                                    <p:animEffect transition="out" filter="box(in)">
                                      <p:cBhvr>
                                        <p:cTn id="22" dur="500"/>
                                        <p:tgtEl>
                                          <p:spTgt spid="6"/>
                                        </p:tgtEl>
                                      </p:cBhvr>
                                    </p:animEffect>
                                    <p:set>
                                      <p:cBhvr>
                                        <p:cTn id="23" dur="1" fill="hold">
                                          <p:stCondLst>
                                            <p:cond delay="499"/>
                                          </p:stCondLst>
                                        </p:cTn>
                                        <p:tgtEl>
                                          <p:spTgt spid="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4" presetClass="exit" presetSubtype="16" fill="hold" grpId="0" nodeType="clickEffect">
                                  <p:stCondLst>
                                    <p:cond delay="0"/>
                                  </p:stCondLst>
                                  <p:childTnLst>
                                    <p:animEffect transition="out" filter="box(in)">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4" presetClass="exit" presetSubtype="16" fill="hold" grpId="0" nodeType="clickEffect">
                                  <p:stCondLst>
                                    <p:cond delay="0"/>
                                  </p:stCondLst>
                                  <p:childTnLst>
                                    <p:animEffect transition="out" filter="box(in)">
                                      <p:cBhvr>
                                        <p:cTn id="32" dur="500"/>
                                        <p:tgtEl>
                                          <p:spTgt spid="8"/>
                                        </p:tgtEl>
                                      </p:cBhvr>
                                    </p:animEffect>
                                    <p:set>
                                      <p:cBhvr>
                                        <p:cTn id="33" dur="1" fill="hold">
                                          <p:stCondLst>
                                            <p:cond delay="499"/>
                                          </p:stCondLst>
                                        </p:cTn>
                                        <p:tgtEl>
                                          <p:spTgt spid="8"/>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4" presetClass="exit" presetSubtype="16" fill="hold" grpId="0" nodeType="clickEffect">
                                  <p:stCondLst>
                                    <p:cond delay="0"/>
                                  </p:stCondLst>
                                  <p:childTnLst>
                                    <p:animEffect transition="out" filter="box(in)">
                                      <p:cBhvr>
                                        <p:cTn id="37" dur="500"/>
                                        <p:tgtEl>
                                          <p:spTgt spid="9"/>
                                        </p:tgtEl>
                                      </p:cBhvr>
                                    </p:animEffect>
                                    <p:set>
                                      <p:cBhvr>
                                        <p:cTn id="38" dur="1" fill="hold">
                                          <p:stCondLst>
                                            <p:cond delay="499"/>
                                          </p:stCondLst>
                                        </p:cTn>
                                        <p:tgtEl>
                                          <p:spTgt spid="9"/>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4" presetClass="exit" presetSubtype="16" fill="hold" grpId="0" nodeType="clickEffect">
                                  <p:stCondLst>
                                    <p:cond delay="0"/>
                                  </p:stCondLst>
                                  <p:childTnLst>
                                    <p:animEffect transition="out" filter="box(in)">
                                      <p:cBhvr>
                                        <p:cTn id="42" dur="500"/>
                                        <p:tgtEl>
                                          <p:spTgt spid="10"/>
                                        </p:tgtEl>
                                      </p:cBhvr>
                                    </p:animEffect>
                                    <p:set>
                                      <p:cBhvr>
                                        <p:cTn id="43" dur="1" fill="hold">
                                          <p:stCondLst>
                                            <p:cond delay="499"/>
                                          </p:stCondLst>
                                        </p:cTn>
                                        <p:tgtEl>
                                          <p:spTgt spid="10"/>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 presetClass="exit" presetSubtype="16" fill="hold" grpId="0" nodeType="clickEffect">
                                  <p:stCondLst>
                                    <p:cond delay="0"/>
                                  </p:stCondLst>
                                  <p:childTnLst>
                                    <p:animEffect transition="out" filter="box(in)">
                                      <p:cBhvr>
                                        <p:cTn id="47" dur="500"/>
                                        <p:tgtEl>
                                          <p:spTgt spid="11"/>
                                        </p:tgtEl>
                                      </p:cBhvr>
                                    </p:animEffect>
                                    <p:set>
                                      <p:cBhvr>
                                        <p:cTn id="48" dur="1" fill="hold">
                                          <p:stCondLst>
                                            <p:cond delay="499"/>
                                          </p:stCondLst>
                                        </p:cTn>
                                        <p:tgtEl>
                                          <p:spTgt spid="11"/>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4" presetClass="exit" presetSubtype="16" fill="hold" grpId="0" nodeType="clickEffect">
                                  <p:stCondLst>
                                    <p:cond delay="0"/>
                                  </p:stCondLst>
                                  <p:childTnLst>
                                    <p:animEffect transition="out" filter="box(in)">
                                      <p:cBhvr>
                                        <p:cTn id="52" dur="500"/>
                                        <p:tgtEl>
                                          <p:spTgt spid="12"/>
                                        </p:tgtEl>
                                      </p:cBhvr>
                                    </p:animEffect>
                                    <p:set>
                                      <p:cBhvr>
                                        <p:cTn id="53" dur="1" fill="hold">
                                          <p:stCondLst>
                                            <p:cond delay="499"/>
                                          </p:stCondLst>
                                        </p:cTn>
                                        <p:tgtEl>
                                          <p:spTgt spid="12"/>
                                        </p:tgtEl>
                                        <p:attrNameLst>
                                          <p:attrName>style.visibility</p:attrName>
                                        </p:attrNameLst>
                                      </p:cBhvr>
                                      <p:to>
                                        <p:strVal val="hidden"/>
                                      </p:to>
                                    </p:set>
                                  </p:childTnLst>
                                </p:cTn>
                              </p:par>
                            </p:childTnLst>
                          </p:cTn>
                        </p:par>
                      </p:childTnLst>
                    </p:cTn>
                  </p:par>
                  <p:par>
                    <p:cTn id="54" fill="hold">
                      <p:stCondLst>
                        <p:cond delay="indefinite"/>
                      </p:stCondLst>
                      <p:childTnLst>
                        <p:par>
                          <p:cTn id="55" fill="hold">
                            <p:stCondLst>
                              <p:cond delay="0"/>
                            </p:stCondLst>
                            <p:childTnLst>
                              <p:par>
                                <p:cTn id="56" presetID="4" presetClass="exit" presetSubtype="16" fill="hold" grpId="0" nodeType="clickEffect">
                                  <p:stCondLst>
                                    <p:cond delay="0"/>
                                  </p:stCondLst>
                                  <p:childTnLst>
                                    <p:animEffect transition="out" filter="box(in)">
                                      <p:cBhvr>
                                        <p:cTn id="57" dur="500"/>
                                        <p:tgtEl>
                                          <p:spTgt spid="13"/>
                                        </p:tgtEl>
                                      </p:cBhvr>
                                    </p:animEffect>
                                    <p:set>
                                      <p:cBhvr>
                                        <p:cTn id="58" dur="1" fill="hold">
                                          <p:stCondLst>
                                            <p:cond delay="499"/>
                                          </p:stCondLst>
                                        </p:cTn>
                                        <p:tgtEl>
                                          <p:spTgt spid="13"/>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4" presetClass="exit" presetSubtype="16" fill="hold" grpId="0" nodeType="clickEffect">
                                  <p:stCondLst>
                                    <p:cond delay="0"/>
                                  </p:stCondLst>
                                  <p:childTnLst>
                                    <p:animEffect transition="out" filter="box(in)">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4" presetClass="exit" presetSubtype="16" fill="hold" grpId="0" nodeType="clickEffect">
                                  <p:stCondLst>
                                    <p:cond delay="0"/>
                                  </p:stCondLst>
                                  <p:childTnLst>
                                    <p:animEffect transition="out" filter="box(in)">
                                      <p:cBhvr>
                                        <p:cTn id="67" dur="500"/>
                                        <p:tgtEl>
                                          <p:spTgt spid="15"/>
                                        </p:tgtEl>
                                      </p:cBhvr>
                                    </p:animEffect>
                                    <p:set>
                                      <p:cBhvr>
                                        <p:cTn id="68" dur="1" fill="hold">
                                          <p:stCondLst>
                                            <p:cond delay="499"/>
                                          </p:stCondLst>
                                        </p:cTn>
                                        <p:tgtEl>
                                          <p:spTgt spid="15"/>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4" presetClass="exit" presetSubtype="16" fill="hold" grpId="0" nodeType="clickEffect">
                                  <p:stCondLst>
                                    <p:cond delay="0"/>
                                  </p:stCondLst>
                                  <p:childTnLst>
                                    <p:animEffect transition="out" filter="box(in)">
                                      <p:cBhvr>
                                        <p:cTn id="72" dur="500"/>
                                        <p:tgtEl>
                                          <p:spTgt spid="16"/>
                                        </p:tgtEl>
                                      </p:cBhvr>
                                    </p:animEffect>
                                    <p:set>
                                      <p:cBhvr>
                                        <p:cTn id="73" dur="1" fill="hold">
                                          <p:stCondLst>
                                            <p:cond delay="499"/>
                                          </p:stCondLst>
                                        </p:cTn>
                                        <p:tgtEl>
                                          <p:spTgt spid="16"/>
                                        </p:tgtEl>
                                        <p:attrNameLst>
                                          <p:attrName>style.visibility</p:attrName>
                                        </p:attrNameLst>
                                      </p:cBhvr>
                                      <p:to>
                                        <p:strVal val="hidden"/>
                                      </p:to>
                                    </p:set>
                                  </p:childTnLst>
                                </p:cTn>
                              </p:par>
                            </p:childTnLst>
                          </p:cTn>
                        </p:par>
                      </p:childTnLst>
                    </p:cTn>
                  </p:par>
                  <p:par>
                    <p:cTn id="74" fill="hold">
                      <p:stCondLst>
                        <p:cond delay="indefinite"/>
                      </p:stCondLst>
                      <p:childTnLst>
                        <p:par>
                          <p:cTn id="75" fill="hold">
                            <p:stCondLst>
                              <p:cond delay="0"/>
                            </p:stCondLst>
                            <p:childTnLst>
                              <p:par>
                                <p:cTn id="76" presetID="4" presetClass="exit" presetSubtype="16" fill="hold" grpId="0" nodeType="clickEffect">
                                  <p:stCondLst>
                                    <p:cond delay="0"/>
                                  </p:stCondLst>
                                  <p:childTnLst>
                                    <p:animEffect transition="out" filter="box(in)">
                                      <p:cBhvr>
                                        <p:cTn id="77" dur="500"/>
                                        <p:tgtEl>
                                          <p:spTgt spid="17"/>
                                        </p:tgtEl>
                                      </p:cBhvr>
                                    </p:animEffect>
                                    <p:set>
                                      <p:cBhvr>
                                        <p:cTn id="78" dur="1" fill="hold">
                                          <p:stCondLst>
                                            <p:cond delay="499"/>
                                          </p:stCondLst>
                                        </p:cTn>
                                        <p:tgtEl>
                                          <p:spTgt spid="17"/>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4" presetClass="exit" presetSubtype="16" fill="hold" grpId="0" nodeType="clickEffect">
                                  <p:stCondLst>
                                    <p:cond delay="0"/>
                                  </p:stCondLst>
                                  <p:childTnLst>
                                    <p:animEffect transition="out" filter="box(in)">
                                      <p:cBhvr>
                                        <p:cTn id="82" dur="500"/>
                                        <p:tgtEl>
                                          <p:spTgt spid="18"/>
                                        </p:tgtEl>
                                      </p:cBhvr>
                                    </p:animEffect>
                                    <p:set>
                                      <p:cBhvr>
                                        <p:cTn id="83" dur="1" fill="hold">
                                          <p:stCondLst>
                                            <p:cond delay="499"/>
                                          </p:stCondLst>
                                        </p:cTn>
                                        <p:tgtEl>
                                          <p:spTgt spid="18"/>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4" presetClass="exit" presetSubtype="16" fill="hold" grpId="0" nodeType="clickEffect">
                                  <p:stCondLst>
                                    <p:cond delay="0"/>
                                  </p:stCondLst>
                                  <p:childTnLst>
                                    <p:animEffect transition="out" filter="box(in)">
                                      <p:cBhvr>
                                        <p:cTn id="87" dur="500"/>
                                        <p:tgtEl>
                                          <p:spTgt spid="19"/>
                                        </p:tgtEl>
                                      </p:cBhvr>
                                    </p:animEffect>
                                    <p:set>
                                      <p:cBhvr>
                                        <p:cTn id="88" dur="1" fill="hold">
                                          <p:stCondLst>
                                            <p:cond delay="499"/>
                                          </p:stCondLst>
                                        </p:cTn>
                                        <p:tgtEl>
                                          <p:spTgt spid="19"/>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4" presetClass="exit" presetSubtype="16" fill="hold" grpId="0" nodeType="clickEffect">
                                  <p:stCondLst>
                                    <p:cond delay="0"/>
                                  </p:stCondLst>
                                  <p:childTnLst>
                                    <p:animEffect transition="out" filter="box(in)">
                                      <p:cBhvr>
                                        <p:cTn id="92" dur="500"/>
                                        <p:tgtEl>
                                          <p:spTgt spid="20"/>
                                        </p:tgtEl>
                                      </p:cBhvr>
                                    </p:animEffect>
                                    <p:set>
                                      <p:cBhvr>
                                        <p:cTn id="93" dur="1" fill="hold">
                                          <p:stCondLst>
                                            <p:cond delay="499"/>
                                          </p:stCondLst>
                                        </p:cTn>
                                        <p:tgtEl>
                                          <p:spTgt spid="20"/>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4" presetClass="exit" presetSubtype="16" fill="hold" grpId="0" nodeType="clickEffect">
                                  <p:stCondLst>
                                    <p:cond delay="0"/>
                                  </p:stCondLst>
                                  <p:childTnLst>
                                    <p:animEffect transition="out" filter="box(in)">
                                      <p:cBhvr>
                                        <p:cTn id="97" dur="500"/>
                                        <p:tgtEl>
                                          <p:spTgt spid="21"/>
                                        </p:tgtEl>
                                      </p:cBhvr>
                                    </p:animEffect>
                                    <p:set>
                                      <p:cBhvr>
                                        <p:cTn id="98" dur="1" fill="hold">
                                          <p:stCondLst>
                                            <p:cond delay="499"/>
                                          </p:stCondLst>
                                        </p:cTn>
                                        <p:tgtEl>
                                          <p:spTgt spid="2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4" presetClass="exit" presetSubtype="16" fill="hold" grpId="0" nodeType="clickEffect">
                                  <p:stCondLst>
                                    <p:cond delay="0"/>
                                  </p:stCondLst>
                                  <p:childTnLst>
                                    <p:animEffect transition="out" filter="box(in)">
                                      <p:cBhvr>
                                        <p:cTn id="102" dur="500"/>
                                        <p:tgtEl>
                                          <p:spTgt spid="22"/>
                                        </p:tgtEl>
                                      </p:cBhvr>
                                    </p:animEffect>
                                    <p:set>
                                      <p:cBhvr>
                                        <p:cTn id="103" dur="1" fill="hold">
                                          <p:stCondLst>
                                            <p:cond delay="499"/>
                                          </p:stCondLst>
                                        </p:cTn>
                                        <p:tgtEl>
                                          <p:spTgt spid="22"/>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4" presetClass="exit" presetSubtype="16" fill="hold" grpId="0" nodeType="clickEffect">
                                  <p:stCondLst>
                                    <p:cond delay="0"/>
                                  </p:stCondLst>
                                  <p:childTnLst>
                                    <p:animEffect transition="out" filter="box(in)">
                                      <p:cBhvr>
                                        <p:cTn id="107" dur="500"/>
                                        <p:tgtEl>
                                          <p:spTgt spid="23"/>
                                        </p:tgtEl>
                                      </p:cBhvr>
                                    </p:animEffect>
                                    <p:set>
                                      <p:cBhvr>
                                        <p:cTn id="108"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just">
              <a:lnSpc>
                <a:spcPct val="120000"/>
              </a:lnSpc>
            </a:pPr>
            <a:r>
              <a:rPr lang="zh-CN" altLang="en-US" sz="3200" dirty="0"/>
              <a:t>该算法选择这样的进程，其要求访问的磁道，与当前磁头所在的磁道距离最近，以使每次的寻道时间最短，</a:t>
            </a:r>
            <a:r>
              <a:rPr lang="zh-CN" altLang="en-US" sz="3200" dirty="0">
                <a:cs typeface="Courier New" panose="02070309020205020404" pitchFamily="49" charset="0"/>
              </a:rPr>
              <a:t>  </a:t>
            </a:r>
          </a:p>
          <a:p>
            <a:pPr algn="just">
              <a:lnSpc>
                <a:spcPct val="120000"/>
              </a:lnSpc>
            </a:pPr>
            <a:r>
              <a:rPr lang="en-US" altLang="zh-CN" sz="3200" dirty="0">
                <a:cs typeface="Courier New" panose="02070309020205020404" pitchFamily="49" charset="0"/>
              </a:rPr>
              <a:t>SSTF</a:t>
            </a:r>
            <a:r>
              <a:rPr lang="zh-CN" altLang="en-US" sz="3200" dirty="0"/>
              <a:t>算法虽然能获得较好的寻道性能，但却可能导致某个进程发生“饥饿”现象。 </a:t>
            </a:r>
          </a:p>
          <a:p>
            <a:pPr>
              <a:lnSpc>
                <a:spcPct val="120000"/>
              </a:lnSpc>
            </a:pPr>
            <a:endParaRPr lang="en-US" altLang="zh-CN" sz="3200" dirty="0"/>
          </a:p>
          <a:p>
            <a:endParaRPr lang="zh-CN" altLang="en-US" sz="3200" dirty="0"/>
          </a:p>
        </p:txBody>
      </p:sp>
      <p:sp>
        <p:nvSpPr>
          <p:cNvPr id="3" name="标题 2"/>
          <p:cNvSpPr>
            <a:spLocks noGrp="1"/>
          </p:cNvSpPr>
          <p:nvPr>
            <p:ph type="title"/>
          </p:nvPr>
        </p:nvSpPr>
        <p:spPr/>
        <p:txBody>
          <a:bodyPr/>
          <a:lstStyle/>
          <a:p>
            <a:r>
              <a:rPr lang="en-US" altLang="zh-CN" dirty="0"/>
              <a:t>2</a:t>
            </a:r>
            <a:r>
              <a:rPr lang="zh-CN" altLang="en-US" dirty="0"/>
              <a:t>．最短寻道时间优先</a:t>
            </a:r>
            <a:r>
              <a:rPr lang="en-US" altLang="zh-CN" dirty="0"/>
              <a:t>SSTF</a:t>
            </a:r>
            <a:endParaRPr lang="zh-CN" altLang="en-US" dirty="0"/>
          </a:p>
        </p:txBody>
      </p:sp>
    </p:spTree>
    <p:extLst>
      <p:ext uri="{BB962C8B-B14F-4D97-AF65-F5344CB8AC3E}">
        <p14:creationId xmlns:p14="http://schemas.microsoft.com/office/powerpoint/2010/main" val="3392883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2</a:t>
            </a:r>
            <a:r>
              <a:rPr lang="zh-CN" altLang="en-US" dirty="0"/>
              <a:t>．最短寻道时间优先</a:t>
            </a:r>
            <a:r>
              <a:rPr lang="en-US" altLang="zh-CN" dirty="0"/>
              <a:t>SSTF</a:t>
            </a:r>
            <a:endParaRPr lang="zh-CN" altLang="en-US" dirty="0"/>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5634"/>
          <a:stretch/>
        </p:blipFill>
        <p:spPr bwMode="auto">
          <a:xfrm>
            <a:off x="4229101" y="1897380"/>
            <a:ext cx="3336131" cy="3829050"/>
          </a:xfrm>
          <a:prstGeom prst="rect">
            <a:avLst/>
          </a:prstGeom>
          <a:noFill/>
          <a:ln>
            <a:noFill/>
          </a:ln>
          <a:effectLst/>
          <a:extLst>
            <a:ext uri="{909E8E84-426E-40DD-AFC4-6F175D3DCCD1}">
              <a14:hiddenFill xmlns:a14="http://schemas.microsoft.com/office/drawing/2010/main">
                <a:gradFill rotWithShape="0">
                  <a:gsLst>
                    <a:gs pos="0">
                      <a:srgbClr val="767647"/>
                    </a:gs>
                    <a:gs pos="50000">
                      <a:srgbClr val="FFFF99"/>
                    </a:gs>
                    <a:gs pos="100000">
                      <a:srgbClr val="767647"/>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2468880"/>
            <a:ext cx="1704975" cy="2687241"/>
          </a:xfrm>
          <a:prstGeom prst="rect">
            <a:avLst/>
          </a:prstGeom>
          <a:noFill/>
          <a:ln>
            <a:noFill/>
          </a:ln>
          <a:effectLst/>
          <a:extLst>
            <a:ext uri="{909E8E84-426E-40DD-AFC4-6F175D3DCCD1}">
              <a14:hiddenFill xmlns:a14="http://schemas.microsoft.com/office/drawing/2010/main">
                <a:gradFill rotWithShape="0">
                  <a:gsLst>
                    <a:gs pos="0">
                      <a:srgbClr val="767647"/>
                    </a:gs>
                    <a:gs pos="50000">
                      <a:srgbClr val="FFFF99"/>
                    </a:gs>
                    <a:gs pos="100000">
                      <a:srgbClr val="767647"/>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7"/>
          <p:cNvSpPr>
            <a:spLocks noChangeArrowheads="1"/>
          </p:cNvSpPr>
          <p:nvPr/>
        </p:nvSpPr>
        <p:spPr bwMode="auto">
          <a:xfrm>
            <a:off x="3371850" y="3554730"/>
            <a:ext cx="628650" cy="342900"/>
          </a:xfrm>
          <a:prstGeom prst="rightArrow">
            <a:avLst>
              <a:gd name="adj1" fmla="val 50000"/>
              <a:gd name="adj2" fmla="val 45833"/>
            </a:avLst>
          </a:prstGeom>
          <a:gradFill rotWithShape="0">
            <a:gsLst>
              <a:gs pos="0">
                <a:srgbClr val="767647"/>
              </a:gs>
              <a:gs pos="50000">
                <a:srgbClr val="FFFF99"/>
              </a:gs>
              <a:gs pos="100000">
                <a:srgbClr val="767647"/>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7" name="Rectangle 18"/>
          <p:cNvSpPr>
            <a:spLocks noChangeArrowheads="1"/>
          </p:cNvSpPr>
          <p:nvPr/>
        </p:nvSpPr>
        <p:spPr bwMode="auto">
          <a:xfrm>
            <a:off x="4914900" y="286893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8" name="Rectangle 20"/>
          <p:cNvSpPr>
            <a:spLocks noChangeArrowheads="1"/>
          </p:cNvSpPr>
          <p:nvPr/>
        </p:nvSpPr>
        <p:spPr bwMode="auto">
          <a:xfrm>
            <a:off x="6572250" y="286893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9" name="Rectangle 21"/>
          <p:cNvSpPr>
            <a:spLocks noChangeArrowheads="1"/>
          </p:cNvSpPr>
          <p:nvPr/>
        </p:nvSpPr>
        <p:spPr bwMode="auto">
          <a:xfrm>
            <a:off x="4914900" y="315468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0" name="Rectangle 22"/>
          <p:cNvSpPr>
            <a:spLocks noChangeArrowheads="1"/>
          </p:cNvSpPr>
          <p:nvPr/>
        </p:nvSpPr>
        <p:spPr bwMode="auto">
          <a:xfrm>
            <a:off x="6572250" y="315468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1" name="Rectangle 23"/>
          <p:cNvSpPr>
            <a:spLocks noChangeArrowheads="1"/>
          </p:cNvSpPr>
          <p:nvPr/>
        </p:nvSpPr>
        <p:spPr bwMode="auto">
          <a:xfrm>
            <a:off x="4914900" y="344043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2" name="Rectangle 24"/>
          <p:cNvSpPr>
            <a:spLocks noChangeArrowheads="1"/>
          </p:cNvSpPr>
          <p:nvPr/>
        </p:nvSpPr>
        <p:spPr bwMode="auto">
          <a:xfrm>
            <a:off x="6572250" y="344043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3" name="Rectangle 25"/>
          <p:cNvSpPr>
            <a:spLocks noChangeArrowheads="1"/>
          </p:cNvSpPr>
          <p:nvPr/>
        </p:nvSpPr>
        <p:spPr bwMode="auto">
          <a:xfrm>
            <a:off x="4914900" y="372618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4" name="Rectangle 26"/>
          <p:cNvSpPr>
            <a:spLocks noChangeArrowheads="1"/>
          </p:cNvSpPr>
          <p:nvPr/>
        </p:nvSpPr>
        <p:spPr bwMode="auto">
          <a:xfrm>
            <a:off x="6572250" y="372618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5" name="Rectangle 27"/>
          <p:cNvSpPr>
            <a:spLocks noChangeArrowheads="1"/>
          </p:cNvSpPr>
          <p:nvPr/>
        </p:nvSpPr>
        <p:spPr bwMode="auto">
          <a:xfrm>
            <a:off x="4914900" y="401193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6" name="Rectangle 28"/>
          <p:cNvSpPr>
            <a:spLocks noChangeArrowheads="1"/>
          </p:cNvSpPr>
          <p:nvPr/>
        </p:nvSpPr>
        <p:spPr bwMode="auto">
          <a:xfrm>
            <a:off x="6572250" y="401193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7" name="Rectangle 29"/>
          <p:cNvSpPr>
            <a:spLocks noChangeArrowheads="1"/>
          </p:cNvSpPr>
          <p:nvPr/>
        </p:nvSpPr>
        <p:spPr bwMode="auto">
          <a:xfrm>
            <a:off x="4914900" y="429768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8" name="Rectangle 30"/>
          <p:cNvSpPr>
            <a:spLocks noChangeArrowheads="1"/>
          </p:cNvSpPr>
          <p:nvPr/>
        </p:nvSpPr>
        <p:spPr bwMode="auto">
          <a:xfrm>
            <a:off x="6572250" y="429768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9" name="Rectangle 31"/>
          <p:cNvSpPr>
            <a:spLocks noChangeArrowheads="1"/>
          </p:cNvSpPr>
          <p:nvPr/>
        </p:nvSpPr>
        <p:spPr bwMode="auto">
          <a:xfrm>
            <a:off x="4914900" y="458343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0" name="Rectangle 32"/>
          <p:cNvSpPr>
            <a:spLocks noChangeArrowheads="1"/>
          </p:cNvSpPr>
          <p:nvPr/>
        </p:nvSpPr>
        <p:spPr bwMode="auto">
          <a:xfrm>
            <a:off x="6539592" y="458343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1" name="Rectangle 33"/>
          <p:cNvSpPr>
            <a:spLocks noChangeArrowheads="1"/>
          </p:cNvSpPr>
          <p:nvPr/>
        </p:nvSpPr>
        <p:spPr bwMode="auto">
          <a:xfrm>
            <a:off x="4914900" y="486918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2" name="Rectangle 34"/>
          <p:cNvSpPr>
            <a:spLocks noChangeArrowheads="1"/>
          </p:cNvSpPr>
          <p:nvPr/>
        </p:nvSpPr>
        <p:spPr bwMode="auto">
          <a:xfrm>
            <a:off x="6572250" y="486918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3" name="Rectangle 35"/>
          <p:cNvSpPr>
            <a:spLocks noChangeArrowheads="1"/>
          </p:cNvSpPr>
          <p:nvPr/>
        </p:nvSpPr>
        <p:spPr bwMode="auto">
          <a:xfrm>
            <a:off x="4914900" y="515493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4" name="Rectangle 36"/>
          <p:cNvSpPr>
            <a:spLocks noChangeArrowheads="1"/>
          </p:cNvSpPr>
          <p:nvPr/>
        </p:nvSpPr>
        <p:spPr bwMode="auto">
          <a:xfrm>
            <a:off x="6572250" y="5154930"/>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5" name="Rectangle 37"/>
          <p:cNvSpPr>
            <a:spLocks noChangeArrowheads="1"/>
          </p:cNvSpPr>
          <p:nvPr/>
        </p:nvSpPr>
        <p:spPr bwMode="auto">
          <a:xfrm>
            <a:off x="6229350" y="5440680"/>
            <a:ext cx="34290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pic>
        <p:nvPicPr>
          <p:cNvPr id="26" name="Picture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2468880"/>
            <a:ext cx="1704975" cy="2687241"/>
          </a:xfrm>
          <a:prstGeom prst="rect">
            <a:avLst/>
          </a:prstGeom>
          <a:noFill/>
          <a:ln>
            <a:noFill/>
          </a:ln>
          <a:effectLst/>
          <a:extLst>
            <a:ext uri="{909E8E84-426E-40DD-AFC4-6F175D3DCCD1}">
              <a14:hiddenFill xmlns:a14="http://schemas.microsoft.com/office/drawing/2010/main">
                <a:gradFill rotWithShape="0">
                  <a:gsLst>
                    <a:gs pos="0">
                      <a:srgbClr val="767647"/>
                    </a:gs>
                    <a:gs pos="50000">
                      <a:srgbClr val="FFFF99"/>
                    </a:gs>
                    <a:gs pos="100000">
                      <a:srgbClr val="767647"/>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 name="AutoShape 39"/>
          <p:cNvSpPr>
            <a:spLocks noChangeArrowheads="1"/>
          </p:cNvSpPr>
          <p:nvPr/>
        </p:nvSpPr>
        <p:spPr bwMode="auto">
          <a:xfrm>
            <a:off x="3371850" y="3554730"/>
            <a:ext cx="628650" cy="342900"/>
          </a:xfrm>
          <a:prstGeom prst="rightArrow">
            <a:avLst>
              <a:gd name="adj1" fmla="val 50000"/>
              <a:gd name="adj2" fmla="val 45833"/>
            </a:avLst>
          </a:prstGeom>
          <a:gradFill rotWithShape="0">
            <a:gsLst>
              <a:gs pos="0">
                <a:srgbClr val="767647"/>
              </a:gs>
              <a:gs pos="50000">
                <a:srgbClr val="FFFF99"/>
              </a:gs>
              <a:gs pos="100000">
                <a:srgbClr val="767647"/>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Tree>
    <p:extLst>
      <p:ext uri="{BB962C8B-B14F-4D97-AF65-F5344CB8AC3E}">
        <p14:creationId xmlns:p14="http://schemas.microsoft.com/office/powerpoint/2010/main" val="5059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0" nodeType="clickEffect">
                                  <p:stCondLst>
                                    <p:cond delay="0"/>
                                  </p:stCondLst>
                                  <p:childTnLst>
                                    <p:animEffect transition="out" filter="box(in)">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grpId="0" nodeType="clickEffect">
                                  <p:stCondLst>
                                    <p:cond delay="0"/>
                                  </p:stCondLst>
                                  <p:childTnLst>
                                    <p:animEffect transition="out" filter="box(in)">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0" nodeType="clickEffect">
                                  <p:stCondLst>
                                    <p:cond delay="0"/>
                                  </p:stCondLst>
                                  <p:childTnLst>
                                    <p:animEffect transition="out" filter="box(in)">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 presetClass="exit" presetSubtype="16" fill="hold" grpId="0" nodeType="clickEffect">
                                  <p:stCondLst>
                                    <p:cond delay="0"/>
                                  </p:stCondLst>
                                  <p:childTnLst>
                                    <p:animEffect transition="out" filter="box(in)">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grpId="0" nodeType="clickEffect">
                                  <p:stCondLst>
                                    <p:cond delay="0"/>
                                  </p:stCondLst>
                                  <p:childTnLst>
                                    <p:animEffect transition="out" filter="box(in)">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 presetClass="exit" presetSubtype="16" fill="hold" grpId="0" nodeType="clickEffect">
                                  <p:stCondLst>
                                    <p:cond delay="0"/>
                                  </p:stCondLst>
                                  <p:childTnLst>
                                    <p:animEffect transition="out" filter="box(in)">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 presetClass="exit" presetSubtype="16" fill="hold" grpId="0" nodeType="clickEffect">
                                  <p:stCondLst>
                                    <p:cond delay="0"/>
                                  </p:stCondLst>
                                  <p:childTnLst>
                                    <p:animEffect transition="out" filter="box(in)">
                                      <p:cBhvr>
                                        <p:cTn id="51" dur="500"/>
                                        <p:tgtEl>
                                          <p:spTgt spid="16"/>
                                        </p:tgtEl>
                                      </p:cBhvr>
                                    </p:animEffect>
                                    <p:set>
                                      <p:cBhvr>
                                        <p:cTn id="52" dur="1" fill="hold">
                                          <p:stCondLst>
                                            <p:cond delay="499"/>
                                          </p:stCondLst>
                                        </p:cTn>
                                        <p:tgtEl>
                                          <p:spTgt spid="1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 presetClass="exit" presetSubtype="16" fill="hold" grpId="0" nodeType="clickEffect">
                                  <p:stCondLst>
                                    <p:cond delay="0"/>
                                  </p:stCondLst>
                                  <p:childTnLst>
                                    <p:animEffect transition="out" filter="box(in)">
                                      <p:cBhvr>
                                        <p:cTn id="56" dur="500"/>
                                        <p:tgtEl>
                                          <p:spTgt spid="17"/>
                                        </p:tgtEl>
                                      </p:cBhvr>
                                    </p:animEffect>
                                    <p:set>
                                      <p:cBhvr>
                                        <p:cTn id="57" dur="1" fill="hold">
                                          <p:stCondLst>
                                            <p:cond delay="499"/>
                                          </p:stCondLst>
                                        </p:cTn>
                                        <p:tgtEl>
                                          <p:spTgt spid="1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 presetClass="exit" presetSubtype="16" fill="hold" grpId="0" nodeType="clickEffect">
                                  <p:stCondLst>
                                    <p:cond delay="0"/>
                                  </p:stCondLst>
                                  <p:childTnLst>
                                    <p:animEffect transition="out" filter="box(in)">
                                      <p:cBhvr>
                                        <p:cTn id="61" dur="500"/>
                                        <p:tgtEl>
                                          <p:spTgt spid="18"/>
                                        </p:tgtEl>
                                      </p:cBhvr>
                                    </p:animEffect>
                                    <p:set>
                                      <p:cBhvr>
                                        <p:cTn id="62" dur="1" fill="hold">
                                          <p:stCondLst>
                                            <p:cond delay="499"/>
                                          </p:stCondLst>
                                        </p:cTn>
                                        <p:tgtEl>
                                          <p:spTgt spid="1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 presetClass="exit" presetSubtype="16" fill="hold" grpId="0" nodeType="clickEffect">
                                  <p:stCondLst>
                                    <p:cond delay="0"/>
                                  </p:stCondLst>
                                  <p:childTnLst>
                                    <p:animEffect transition="out" filter="box(in)">
                                      <p:cBhvr>
                                        <p:cTn id="66" dur="500"/>
                                        <p:tgtEl>
                                          <p:spTgt spid="19"/>
                                        </p:tgtEl>
                                      </p:cBhvr>
                                    </p:animEffect>
                                    <p:set>
                                      <p:cBhvr>
                                        <p:cTn id="67" dur="1" fill="hold">
                                          <p:stCondLst>
                                            <p:cond delay="499"/>
                                          </p:stCondLst>
                                        </p:cTn>
                                        <p:tgtEl>
                                          <p:spTgt spid="1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4" presetClass="exit" presetSubtype="16" fill="hold" grpId="0" nodeType="clickEffect">
                                  <p:stCondLst>
                                    <p:cond delay="0"/>
                                  </p:stCondLst>
                                  <p:childTnLst>
                                    <p:animEffect transition="out" filter="box(in)">
                                      <p:cBhvr>
                                        <p:cTn id="71" dur="500"/>
                                        <p:tgtEl>
                                          <p:spTgt spid="20"/>
                                        </p:tgtEl>
                                      </p:cBhvr>
                                    </p:animEffect>
                                    <p:set>
                                      <p:cBhvr>
                                        <p:cTn id="72" dur="1" fill="hold">
                                          <p:stCondLst>
                                            <p:cond delay="499"/>
                                          </p:stCondLst>
                                        </p:cTn>
                                        <p:tgtEl>
                                          <p:spTgt spid="2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 presetClass="exit" presetSubtype="16" fill="hold" grpId="0" nodeType="clickEffect">
                                  <p:stCondLst>
                                    <p:cond delay="0"/>
                                  </p:stCondLst>
                                  <p:childTnLst>
                                    <p:animEffect transition="out" filter="box(in)">
                                      <p:cBhvr>
                                        <p:cTn id="76" dur="500"/>
                                        <p:tgtEl>
                                          <p:spTgt spid="21"/>
                                        </p:tgtEl>
                                      </p:cBhvr>
                                    </p:animEffect>
                                    <p:set>
                                      <p:cBhvr>
                                        <p:cTn id="77" dur="1" fill="hold">
                                          <p:stCondLst>
                                            <p:cond delay="499"/>
                                          </p:stCondLst>
                                        </p:cTn>
                                        <p:tgtEl>
                                          <p:spTgt spid="2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 presetClass="exit" presetSubtype="16" fill="hold" grpId="0" nodeType="clickEffect">
                                  <p:stCondLst>
                                    <p:cond delay="0"/>
                                  </p:stCondLst>
                                  <p:childTnLst>
                                    <p:animEffect transition="out" filter="box(in)">
                                      <p:cBhvr>
                                        <p:cTn id="81" dur="500"/>
                                        <p:tgtEl>
                                          <p:spTgt spid="22"/>
                                        </p:tgtEl>
                                      </p:cBhvr>
                                    </p:animEffect>
                                    <p:set>
                                      <p:cBhvr>
                                        <p:cTn id="82" dur="1" fill="hold">
                                          <p:stCondLst>
                                            <p:cond delay="499"/>
                                          </p:stCondLst>
                                        </p:cTn>
                                        <p:tgtEl>
                                          <p:spTgt spid="2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4" presetClass="exit" presetSubtype="16" fill="hold" grpId="0" nodeType="clickEffect">
                                  <p:stCondLst>
                                    <p:cond delay="0"/>
                                  </p:stCondLst>
                                  <p:childTnLst>
                                    <p:animEffect transition="out" filter="box(in)">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4" presetClass="exit" presetSubtype="16" fill="hold" grpId="0" nodeType="clickEffect">
                                  <p:stCondLst>
                                    <p:cond delay="0"/>
                                  </p:stCondLst>
                                  <p:childTnLst>
                                    <p:animEffect transition="out" filter="box(in)">
                                      <p:cBhvr>
                                        <p:cTn id="91" dur="500"/>
                                        <p:tgtEl>
                                          <p:spTgt spid="24"/>
                                        </p:tgtEl>
                                      </p:cBhvr>
                                    </p:animEffect>
                                    <p:set>
                                      <p:cBhvr>
                                        <p:cTn id="92" dur="1" fill="hold">
                                          <p:stCondLst>
                                            <p:cond delay="499"/>
                                          </p:stCondLst>
                                        </p:cTn>
                                        <p:tgtEl>
                                          <p:spTgt spid="2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4" presetClass="exit" presetSubtype="16" fill="hold" grpId="0" nodeType="clickEffect">
                                  <p:stCondLst>
                                    <p:cond delay="0"/>
                                  </p:stCondLst>
                                  <p:childTnLst>
                                    <p:animEffect transition="out" filter="box(in)">
                                      <p:cBhvr>
                                        <p:cTn id="96" dur="500"/>
                                        <p:tgtEl>
                                          <p:spTgt spid="25"/>
                                        </p:tgtEl>
                                      </p:cBhvr>
                                    </p:animEffect>
                                    <p:set>
                                      <p:cBhvr>
                                        <p:cTn id="97"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gn="just">
              <a:lnSpc>
                <a:spcPct val="120000"/>
              </a:lnSpc>
            </a:pPr>
            <a:r>
              <a:rPr lang="en-US" altLang="zh-CN" sz="2800" dirty="0"/>
              <a:t>SSTF</a:t>
            </a:r>
            <a:r>
              <a:rPr lang="zh-CN" altLang="en-US" sz="2800" dirty="0"/>
              <a:t>算法虽然能获得较好的寻道性能，但却可能导致某个进程发生“饥饿”</a:t>
            </a:r>
            <a:r>
              <a:rPr lang="en-US" altLang="zh-CN" sz="2800" dirty="0"/>
              <a:t>(Starvation)</a:t>
            </a:r>
            <a:r>
              <a:rPr lang="zh-CN" altLang="en-US" sz="2800" dirty="0"/>
              <a:t>现象。</a:t>
            </a:r>
          </a:p>
          <a:p>
            <a:pPr algn="just">
              <a:lnSpc>
                <a:spcPct val="120000"/>
              </a:lnSpc>
            </a:pPr>
            <a:r>
              <a:rPr lang="zh-CN" altLang="en-US" sz="2800" dirty="0"/>
              <a:t>该算法优先考虑的是磁头当前的移动方向。例如，磁头自里向外移动</a:t>
            </a:r>
            <a:r>
              <a:rPr lang="en-US" altLang="zh-CN" sz="2800" dirty="0"/>
              <a:t>, </a:t>
            </a:r>
            <a:r>
              <a:rPr lang="zh-CN" altLang="en-US" sz="2800" dirty="0"/>
              <a:t>并同时自里向外地访问，直至再无更外的磁道需要访问时，才将磁臂换向自外向里移动。（又常称之为电梯调度算法 ）</a:t>
            </a:r>
          </a:p>
        </p:txBody>
      </p:sp>
      <p:sp>
        <p:nvSpPr>
          <p:cNvPr id="3" name="标题 2"/>
          <p:cNvSpPr>
            <a:spLocks noGrp="1"/>
          </p:cNvSpPr>
          <p:nvPr>
            <p:ph type="title"/>
          </p:nvPr>
        </p:nvSpPr>
        <p:spPr/>
        <p:txBody>
          <a:bodyPr/>
          <a:lstStyle/>
          <a:p>
            <a:r>
              <a:rPr lang="en-US" altLang="zh-CN" dirty="0"/>
              <a:t>3</a:t>
            </a:r>
            <a:r>
              <a:rPr lang="zh-CN" altLang="en-US" dirty="0"/>
              <a:t>．扫描（</a:t>
            </a:r>
            <a:r>
              <a:rPr lang="en-US" altLang="zh-CN" dirty="0"/>
              <a:t>SCAN</a:t>
            </a:r>
            <a:r>
              <a:rPr lang="zh-CN" altLang="en-US" dirty="0"/>
              <a:t>）算法</a:t>
            </a:r>
          </a:p>
        </p:txBody>
      </p:sp>
    </p:spTree>
    <p:extLst>
      <p:ext uri="{BB962C8B-B14F-4D97-AF65-F5344CB8AC3E}">
        <p14:creationId xmlns:p14="http://schemas.microsoft.com/office/powerpoint/2010/main" val="2306742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3</a:t>
            </a:r>
            <a:r>
              <a:rPr lang="zh-CN" altLang="en-US" dirty="0"/>
              <a:t>．扫描（</a:t>
            </a:r>
            <a:r>
              <a:rPr lang="en-US" altLang="zh-CN" dirty="0"/>
              <a:t>SCAN</a:t>
            </a:r>
            <a:r>
              <a:rPr lang="zh-CN" altLang="en-US" dirty="0"/>
              <a:t>）算法</a:t>
            </a:r>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4288"/>
          <a:stretch/>
        </p:blipFill>
        <p:spPr bwMode="auto">
          <a:xfrm>
            <a:off x="3878035" y="1855673"/>
            <a:ext cx="3657600" cy="3826669"/>
          </a:xfrm>
          <a:prstGeom prst="rect">
            <a:avLst/>
          </a:prstGeom>
          <a:noFill/>
          <a:ln>
            <a:noFill/>
          </a:ln>
          <a:effectLst/>
          <a:extLst>
            <a:ext uri="{909E8E84-426E-40DD-AFC4-6F175D3DCCD1}">
              <a14:hiddenFill xmlns:a14="http://schemas.microsoft.com/office/drawing/2010/main">
                <a:gradFill rotWithShape="0">
                  <a:gsLst>
                    <a:gs pos="0">
                      <a:srgbClr val="767647"/>
                    </a:gs>
                    <a:gs pos="50000">
                      <a:srgbClr val="FFFF99"/>
                    </a:gs>
                    <a:gs pos="100000">
                      <a:srgbClr val="767647"/>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06285" y="2367641"/>
            <a:ext cx="1704975" cy="2687241"/>
          </a:xfrm>
          <a:prstGeom prst="rect">
            <a:avLst/>
          </a:prstGeom>
          <a:noFill/>
          <a:ln>
            <a:noFill/>
          </a:ln>
          <a:effectLst/>
          <a:extLst>
            <a:ext uri="{909E8E84-426E-40DD-AFC4-6F175D3DCCD1}">
              <a14:hiddenFill xmlns:a14="http://schemas.microsoft.com/office/drawing/2010/main">
                <a:gradFill rotWithShape="0">
                  <a:gsLst>
                    <a:gs pos="0">
                      <a:srgbClr val="767647"/>
                    </a:gs>
                    <a:gs pos="50000">
                      <a:srgbClr val="FFFF99"/>
                    </a:gs>
                    <a:gs pos="100000">
                      <a:srgbClr val="767647"/>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7"/>
          <p:cNvSpPr>
            <a:spLocks noChangeArrowheads="1"/>
          </p:cNvSpPr>
          <p:nvPr/>
        </p:nvSpPr>
        <p:spPr bwMode="auto">
          <a:xfrm>
            <a:off x="3192235" y="3453491"/>
            <a:ext cx="628650" cy="342900"/>
          </a:xfrm>
          <a:prstGeom prst="rightArrow">
            <a:avLst>
              <a:gd name="adj1" fmla="val 50000"/>
              <a:gd name="adj2" fmla="val 45833"/>
            </a:avLst>
          </a:prstGeom>
          <a:gradFill rotWithShape="0">
            <a:gsLst>
              <a:gs pos="0">
                <a:srgbClr val="767647"/>
              </a:gs>
              <a:gs pos="50000">
                <a:srgbClr val="FFFF99"/>
              </a:gs>
              <a:gs pos="100000">
                <a:srgbClr val="767647"/>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7" name="Rectangle 8"/>
          <p:cNvSpPr>
            <a:spLocks noChangeArrowheads="1"/>
          </p:cNvSpPr>
          <p:nvPr/>
        </p:nvSpPr>
        <p:spPr bwMode="auto">
          <a:xfrm>
            <a:off x="4735285" y="276769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8" name="Rectangle 9"/>
          <p:cNvSpPr>
            <a:spLocks noChangeArrowheads="1"/>
          </p:cNvSpPr>
          <p:nvPr/>
        </p:nvSpPr>
        <p:spPr bwMode="auto">
          <a:xfrm>
            <a:off x="6506935" y="276769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9" name="Rectangle 10"/>
          <p:cNvSpPr>
            <a:spLocks noChangeArrowheads="1"/>
          </p:cNvSpPr>
          <p:nvPr/>
        </p:nvSpPr>
        <p:spPr bwMode="auto">
          <a:xfrm>
            <a:off x="4735285" y="305344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0" name="Rectangle 11"/>
          <p:cNvSpPr>
            <a:spLocks noChangeArrowheads="1"/>
          </p:cNvSpPr>
          <p:nvPr/>
        </p:nvSpPr>
        <p:spPr bwMode="auto">
          <a:xfrm>
            <a:off x="6506935" y="305344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1" name="Rectangle 12"/>
          <p:cNvSpPr>
            <a:spLocks noChangeArrowheads="1"/>
          </p:cNvSpPr>
          <p:nvPr/>
        </p:nvSpPr>
        <p:spPr bwMode="auto">
          <a:xfrm>
            <a:off x="4735285" y="333919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2" name="Rectangle 13"/>
          <p:cNvSpPr>
            <a:spLocks noChangeArrowheads="1"/>
          </p:cNvSpPr>
          <p:nvPr/>
        </p:nvSpPr>
        <p:spPr bwMode="auto">
          <a:xfrm>
            <a:off x="6506935" y="333919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3" name="Rectangle 14"/>
          <p:cNvSpPr>
            <a:spLocks noChangeArrowheads="1"/>
          </p:cNvSpPr>
          <p:nvPr/>
        </p:nvSpPr>
        <p:spPr bwMode="auto">
          <a:xfrm>
            <a:off x="4735285" y="362494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4" name="Rectangle 15"/>
          <p:cNvSpPr>
            <a:spLocks noChangeArrowheads="1"/>
          </p:cNvSpPr>
          <p:nvPr/>
        </p:nvSpPr>
        <p:spPr bwMode="auto">
          <a:xfrm>
            <a:off x="6506935" y="362494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5" name="Rectangle 16"/>
          <p:cNvSpPr>
            <a:spLocks noChangeArrowheads="1"/>
          </p:cNvSpPr>
          <p:nvPr/>
        </p:nvSpPr>
        <p:spPr bwMode="auto">
          <a:xfrm>
            <a:off x="4735285" y="391069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6" name="Rectangle 17"/>
          <p:cNvSpPr>
            <a:spLocks noChangeArrowheads="1"/>
          </p:cNvSpPr>
          <p:nvPr/>
        </p:nvSpPr>
        <p:spPr bwMode="auto">
          <a:xfrm>
            <a:off x="6506935" y="391069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7" name="Rectangle 18"/>
          <p:cNvSpPr>
            <a:spLocks noChangeArrowheads="1"/>
          </p:cNvSpPr>
          <p:nvPr/>
        </p:nvSpPr>
        <p:spPr bwMode="auto">
          <a:xfrm>
            <a:off x="4735285" y="419644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8" name="Rectangle 19"/>
          <p:cNvSpPr>
            <a:spLocks noChangeArrowheads="1"/>
          </p:cNvSpPr>
          <p:nvPr/>
        </p:nvSpPr>
        <p:spPr bwMode="auto">
          <a:xfrm>
            <a:off x="6506935" y="419644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9" name="Rectangle 20"/>
          <p:cNvSpPr>
            <a:spLocks noChangeArrowheads="1"/>
          </p:cNvSpPr>
          <p:nvPr/>
        </p:nvSpPr>
        <p:spPr bwMode="auto">
          <a:xfrm>
            <a:off x="4735285" y="448219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0" name="Rectangle 21"/>
          <p:cNvSpPr>
            <a:spLocks noChangeArrowheads="1"/>
          </p:cNvSpPr>
          <p:nvPr/>
        </p:nvSpPr>
        <p:spPr bwMode="auto">
          <a:xfrm>
            <a:off x="6506935" y="448219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1" name="Rectangle 22"/>
          <p:cNvSpPr>
            <a:spLocks noChangeArrowheads="1"/>
          </p:cNvSpPr>
          <p:nvPr/>
        </p:nvSpPr>
        <p:spPr bwMode="auto">
          <a:xfrm>
            <a:off x="4735285" y="478699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2" name="Rectangle 23"/>
          <p:cNvSpPr>
            <a:spLocks noChangeArrowheads="1"/>
          </p:cNvSpPr>
          <p:nvPr/>
        </p:nvSpPr>
        <p:spPr bwMode="auto">
          <a:xfrm>
            <a:off x="6506935" y="482509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3" name="Rectangle 24"/>
          <p:cNvSpPr>
            <a:spLocks noChangeArrowheads="1"/>
          </p:cNvSpPr>
          <p:nvPr/>
        </p:nvSpPr>
        <p:spPr bwMode="auto">
          <a:xfrm>
            <a:off x="4735285" y="506512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4" name="Rectangle 25"/>
          <p:cNvSpPr>
            <a:spLocks noChangeArrowheads="1"/>
          </p:cNvSpPr>
          <p:nvPr/>
        </p:nvSpPr>
        <p:spPr bwMode="auto">
          <a:xfrm>
            <a:off x="6506935" y="506512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5" name="Rectangle 26"/>
          <p:cNvSpPr>
            <a:spLocks noChangeArrowheads="1"/>
          </p:cNvSpPr>
          <p:nvPr/>
        </p:nvSpPr>
        <p:spPr bwMode="auto">
          <a:xfrm>
            <a:off x="6049735" y="5358491"/>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Tree>
    <p:extLst>
      <p:ext uri="{BB962C8B-B14F-4D97-AF65-F5344CB8AC3E}">
        <p14:creationId xmlns:p14="http://schemas.microsoft.com/office/powerpoint/2010/main" val="141082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0" nodeType="clickEffect">
                                  <p:stCondLst>
                                    <p:cond delay="0"/>
                                  </p:stCondLst>
                                  <p:childTnLst>
                                    <p:animEffect transition="out" filter="box(in)">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grpId="0" nodeType="clickEffect">
                                  <p:stCondLst>
                                    <p:cond delay="0"/>
                                  </p:stCondLst>
                                  <p:childTnLst>
                                    <p:animEffect transition="out" filter="box(in)">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0" nodeType="clickEffect">
                                  <p:stCondLst>
                                    <p:cond delay="0"/>
                                  </p:stCondLst>
                                  <p:childTnLst>
                                    <p:animEffect transition="out" filter="box(in)">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 presetClass="exit" presetSubtype="16" fill="hold" grpId="0" nodeType="clickEffect">
                                  <p:stCondLst>
                                    <p:cond delay="0"/>
                                  </p:stCondLst>
                                  <p:childTnLst>
                                    <p:animEffect transition="out" filter="box(in)">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grpId="0" nodeType="clickEffect">
                                  <p:stCondLst>
                                    <p:cond delay="0"/>
                                  </p:stCondLst>
                                  <p:childTnLst>
                                    <p:animEffect transition="out" filter="box(in)">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 presetClass="exit" presetSubtype="16" fill="hold" grpId="0" nodeType="clickEffect">
                                  <p:stCondLst>
                                    <p:cond delay="0"/>
                                  </p:stCondLst>
                                  <p:childTnLst>
                                    <p:animEffect transition="out" filter="box(in)">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 presetClass="exit" presetSubtype="16" fill="hold" grpId="0" nodeType="clickEffect">
                                  <p:stCondLst>
                                    <p:cond delay="0"/>
                                  </p:stCondLst>
                                  <p:childTnLst>
                                    <p:animEffect transition="out" filter="box(in)">
                                      <p:cBhvr>
                                        <p:cTn id="51" dur="500"/>
                                        <p:tgtEl>
                                          <p:spTgt spid="16"/>
                                        </p:tgtEl>
                                      </p:cBhvr>
                                    </p:animEffect>
                                    <p:set>
                                      <p:cBhvr>
                                        <p:cTn id="52" dur="1" fill="hold">
                                          <p:stCondLst>
                                            <p:cond delay="499"/>
                                          </p:stCondLst>
                                        </p:cTn>
                                        <p:tgtEl>
                                          <p:spTgt spid="1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 presetClass="exit" presetSubtype="16" fill="hold" grpId="0" nodeType="clickEffect">
                                  <p:stCondLst>
                                    <p:cond delay="0"/>
                                  </p:stCondLst>
                                  <p:childTnLst>
                                    <p:animEffect transition="out" filter="box(in)">
                                      <p:cBhvr>
                                        <p:cTn id="56" dur="500"/>
                                        <p:tgtEl>
                                          <p:spTgt spid="17"/>
                                        </p:tgtEl>
                                      </p:cBhvr>
                                    </p:animEffect>
                                    <p:set>
                                      <p:cBhvr>
                                        <p:cTn id="57" dur="1" fill="hold">
                                          <p:stCondLst>
                                            <p:cond delay="499"/>
                                          </p:stCondLst>
                                        </p:cTn>
                                        <p:tgtEl>
                                          <p:spTgt spid="1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 presetClass="exit" presetSubtype="16" fill="hold" grpId="0" nodeType="clickEffect">
                                  <p:stCondLst>
                                    <p:cond delay="0"/>
                                  </p:stCondLst>
                                  <p:childTnLst>
                                    <p:animEffect transition="out" filter="box(in)">
                                      <p:cBhvr>
                                        <p:cTn id="61" dur="500"/>
                                        <p:tgtEl>
                                          <p:spTgt spid="18"/>
                                        </p:tgtEl>
                                      </p:cBhvr>
                                    </p:animEffect>
                                    <p:set>
                                      <p:cBhvr>
                                        <p:cTn id="62" dur="1" fill="hold">
                                          <p:stCondLst>
                                            <p:cond delay="499"/>
                                          </p:stCondLst>
                                        </p:cTn>
                                        <p:tgtEl>
                                          <p:spTgt spid="1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 presetClass="exit" presetSubtype="16" fill="hold" grpId="0" nodeType="clickEffect">
                                  <p:stCondLst>
                                    <p:cond delay="0"/>
                                  </p:stCondLst>
                                  <p:childTnLst>
                                    <p:animEffect transition="out" filter="box(in)">
                                      <p:cBhvr>
                                        <p:cTn id="66" dur="500"/>
                                        <p:tgtEl>
                                          <p:spTgt spid="19"/>
                                        </p:tgtEl>
                                      </p:cBhvr>
                                    </p:animEffect>
                                    <p:set>
                                      <p:cBhvr>
                                        <p:cTn id="67" dur="1" fill="hold">
                                          <p:stCondLst>
                                            <p:cond delay="499"/>
                                          </p:stCondLst>
                                        </p:cTn>
                                        <p:tgtEl>
                                          <p:spTgt spid="1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4" presetClass="exit" presetSubtype="16" fill="hold" grpId="0" nodeType="clickEffect">
                                  <p:stCondLst>
                                    <p:cond delay="0"/>
                                  </p:stCondLst>
                                  <p:childTnLst>
                                    <p:animEffect transition="out" filter="box(in)">
                                      <p:cBhvr>
                                        <p:cTn id="71" dur="500"/>
                                        <p:tgtEl>
                                          <p:spTgt spid="20"/>
                                        </p:tgtEl>
                                      </p:cBhvr>
                                    </p:animEffect>
                                    <p:set>
                                      <p:cBhvr>
                                        <p:cTn id="72" dur="1" fill="hold">
                                          <p:stCondLst>
                                            <p:cond delay="499"/>
                                          </p:stCondLst>
                                        </p:cTn>
                                        <p:tgtEl>
                                          <p:spTgt spid="2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 presetClass="exit" presetSubtype="16" fill="hold" grpId="0" nodeType="clickEffect">
                                  <p:stCondLst>
                                    <p:cond delay="0"/>
                                  </p:stCondLst>
                                  <p:childTnLst>
                                    <p:animEffect transition="out" filter="box(in)">
                                      <p:cBhvr>
                                        <p:cTn id="76" dur="500"/>
                                        <p:tgtEl>
                                          <p:spTgt spid="21"/>
                                        </p:tgtEl>
                                      </p:cBhvr>
                                    </p:animEffect>
                                    <p:set>
                                      <p:cBhvr>
                                        <p:cTn id="77" dur="1" fill="hold">
                                          <p:stCondLst>
                                            <p:cond delay="499"/>
                                          </p:stCondLst>
                                        </p:cTn>
                                        <p:tgtEl>
                                          <p:spTgt spid="2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 presetClass="exit" presetSubtype="16" fill="hold" grpId="0" nodeType="clickEffect">
                                  <p:stCondLst>
                                    <p:cond delay="0"/>
                                  </p:stCondLst>
                                  <p:childTnLst>
                                    <p:animEffect transition="out" filter="box(in)">
                                      <p:cBhvr>
                                        <p:cTn id="81" dur="500"/>
                                        <p:tgtEl>
                                          <p:spTgt spid="22"/>
                                        </p:tgtEl>
                                      </p:cBhvr>
                                    </p:animEffect>
                                    <p:set>
                                      <p:cBhvr>
                                        <p:cTn id="82" dur="1" fill="hold">
                                          <p:stCondLst>
                                            <p:cond delay="499"/>
                                          </p:stCondLst>
                                        </p:cTn>
                                        <p:tgtEl>
                                          <p:spTgt spid="2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4" presetClass="exit" presetSubtype="16" fill="hold" grpId="0" nodeType="clickEffect">
                                  <p:stCondLst>
                                    <p:cond delay="0"/>
                                  </p:stCondLst>
                                  <p:childTnLst>
                                    <p:animEffect transition="out" filter="box(in)">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4" presetClass="exit" presetSubtype="16" fill="hold" grpId="0" nodeType="clickEffect">
                                  <p:stCondLst>
                                    <p:cond delay="0"/>
                                  </p:stCondLst>
                                  <p:childTnLst>
                                    <p:animEffect transition="out" filter="box(in)">
                                      <p:cBhvr>
                                        <p:cTn id="91" dur="500"/>
                                        <p:tgtEl>
                                          <p:spTgt spid="24"/>
                                        </p:tgtEl>
                                      </p:cBhvr>
                                    </p:animEffect>
                                    <p:set>
                                      <p:cBhvr>
                                        <p:cTn id="92" dur="1" fill="hold">
                                          <p:stCondLst>
                                            <p:cond delay="499"/>
                                          </p:stCondLst>
                                        </p:cTn>
                                        <p:tgtEl>
                                          <p:spTgt spid="2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4" presetClass="exit" presetSubtype="16" fill="hold" grpId="0" nodeType="clickEffect">
                                  <p:stCondLst>
                                    <p:cond delay="0"/>
                                  </p:stCondLst>
                                  <p:childTnLst>
                                    <p:animEffect transition="out" filter="box(in)">
                                      <p:cBhvr>
                                        <p:cTn id="96" dur="500"/>
                                        <p:tgtEl>
                                          <p:spTgt spid="25"/>
                                        </p:tgtEl>
                                      </p:cBhvr>
                                    </p:animEffect>
                                    <p:set>
                                      <p:cBhvr>
                                        <p:cTn id="97"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50000"/>
              </a:lnSpc>
            </a:pPr>
            <a:r>
              <a:rPr lang="en-US" altLang="zh-CN" sz="2800" dirty="0"/>
              <a:t>CSCAN</a:t>
            </a:r>
            <a:r>
              <a:rPr lang="zh-CN" altLang="en-US" sz="2800" dirty="0"/>
              <a:t>算法规定磁头单向移动，例如，只是自里向外移动，当磁头移到最外的磁道并访问后，磁头立即返回到最里的欲访问磁道，亦即将最小磁道号紧接着最大磁道号构成循环，进行循环扫描。 </a:t>
            </a:r>
          </a:p>
          <a:p>
            <a:pPr>
              <a:lnSpc>
                <a:spcPct val="150000"/>
              </a:lnSpc>
            </a:pPr>
            <a:endParaRPr lang="zh-CN" altLang="en-US" sz="2800" dirty="0"/>
          </a:p>
        </p:txBody>
      </p:sp>
      <p:sp>
        <p:nvSpPr>
          <p:cNvPr id="3" name="标题 2"/>
          <p:cNvSpPr>
            <a:spLocks noGrp="1"/>
          </p:cNvSpPr>
          <p:nvPr>
            <p:ph type="title"/>
          </p:nvPr>
        </p:nvSpPr>
        <p:spPr/>
        <p:txBody>
          <a:bodyPr/>
          <a:lstStyle/>
          <a:p>
            <a:r>
              <a:rPr lang="en-US" altLang="zh-CN" dirty="0"/>
              <a:t>4</a:t>
            </a:r>
            <a:r>
              <a:rPr lang="zh-CN" altLang="en-US" dirty="0"/>
              <a:t>．循环扫描（</a:t>
            </a:r>
            <a:r>
              <a:rPr lang="en-US" altLang="zh-CN" dirty="0"/>
              <a:t>CSCAN</a:t>
            </a:r>
            <a:r>
              <a:rPr lang="zh-CN" altLang="en-US" dirty="0"/>
              <a:t>）算法</a:t>
            </a:r>
          </a:p>
        </p:txBody>
      </p:sp>
    </p:spTree>
    <p:extLst>
      <p:ext uri="{BB962C8B-B14F-4D97-AF65-F5344CB8AC3E}">
        <p14:creationId xmlns:p14="http://schemas.microsoft.com/office/powerpoint/2010/main" val="494196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4</a:t>
            </a:r>
            <a:r>
              <a:rPr lang="zh-CN" altLang="en-US" dirty="0"/>
              <a:t>．循环扫描（</a:t>
            </a:r>
            <a:r>
              <a:rPr lang="en-US" altLang="zh-CN" dirty="0"/>
              <a:t>CSCAN</a:t>
            </a:r>
            <a:r>
              <a:rPr lang="zh-CN" altLang="en-US" dirty="0"/>
              <a:t>）算法</a:t>
            </a:r>
          </a:p>
        </p:txBody>
      </p:sp>
      <p:pic>
        <p:nvPicPr>
          <p:cNvPr id="4" name="Picture 4"/>
          <p:cNvPicPr>
            <a:picLocks noChangeAspect="1" noChangeArrowheads="1"/>
          </p:cNvPicPr>
          <p:nvPr/>
        </p:nvPicPr>
        <p:blipFill rotWithShape="1">
          <a:blip r:embed="rId3">
            <a:extLst>
              <a:ext uri="{28A0092B-C50C-407E-A947-70E740481C1C}">
                <a14:useLocalDpi xmlns:a14="http://schemas.microsoft.com/office/drawing/2010/main" val="0"/>
              </a:ext>
            </a:extLst>
          </a:blip>
          <a:srcRect b="5788"/>
          <a:stretch/>
        </p:blipFill>
        <p:spPr bwMode="auto">
          <a:xfrm>
            <a:off x="4078429" y="1957926"/>
            <a:ext cx="3600450" cy="3720703"/>
          </a:xfrm>
          <a:prstGeom prst="rect">
            <a:avLst/>
          </a:prstGeom>
          <a:noFill/>
          <a:ln>
            <a:noFill/>
          </a:ln>
          <a:effectLst/>
          <a:extLst>
            <a:ext uri="{909E8E84-426E-40DD-AFC4-6F175D3DCCD1}">
              <a14:hiddenFill xmlns:a14="http://schemas.microsoft.com/office/drawing/2010/main">
                <a:gradFill rotWithShape="0">
                  <a:gsLst>
                    <a:gs pos="0">
                      <a:srgbClr val="767647"/>
                    </a:gs>
                    <a:gs pos="50000">
                      <a:srgbClr val="FFFF99"/>
                    </a:gs>
                    <a:gs pos="100000">
                      <a:srgbClr val="767647"/>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0929" y="2421079"/>
            <a:ext cx="1704975" cy="2687241"/>
          </a:xfrm>
          <a:prstGeom prst="rect">
            <a:avLst/>
          </a:prstGeom>
          <a:noFill/>
          <a:ln>
            <a:noFill/>
          </a:ln>
          <a:effectLst/>
          <a:extLst>
            <a:ext uri="{909E8E84-426E-40DD-AFC4-6F175D3DCCD1}">
              <a14:hiddenFill xmlns:a14="http://schemas.microsoft.com/office/drawing/2010/main">
                <a:gradFill rotWithShape="0">
                  <a:gsLst>
                    <a:gs pos="0">
                      <a:srgbClr val="767647"/>
                    </a:gs>
                    <a:gs pos="50000">
                      <a:srgbClr val="FFFF99"/>
                    </a:gs>
                    <a:gs pos="100000">
                      <a:srgbClr val="767647"/>
                    </a:gs>
                  </a:gsLst>
                  <a:lin ang="5400000" scaled="1"/>
                </a:gra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AutoShape 7"/>
          <p:cNvSpPr>
            <a:spLocks noChangeArrowheads="1"/>
          </p:cNvSpPr>
          <p:nvPr/>
        </p:nvSpPr>
        <p:spPr bwMode="auto">
          <a:xfrm>
            <a:off x="3106879" y="3506929"/>
            <a:ext cx="628650" cy="342900"/>
          </a:xfrm>
          <a:prstGeom prst="rightArrow">
            <a:avLst>
              <a:gd name="adj1" fmla="val 50000"/>
              <a:gd name="adj2" fmla="val 45833"/>
            </a:avLst>
          </a:prstGeom>
          <a:gradFill rotWithShape="0">
            <a:gsLst>
              <a:gs pos="0">
                <a:srgbClr val="767647"/>
              </a:gs>
              <a:gs pos="50000">
                <a:srgbClr val="FFFF99"/>
              </a:gs>
              <a:gs pos="100000">
                <a:srgbClr val="767647"/>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7" name="Rectangle 8"/>
          <p:cNvSpPr>
            <a:spLocks noChangeArrowheads="1"/>
          </p:cNvSpPr>
          <p:nvPr/>
        </p:nvSpPr>
        <p:spPr bwMode="auto">
          <a:xfrm>
            <a:off x="4878529" y="287827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8" name="Rectangle 9"/>
          <p:cNvSpPr>
            <a:spLocks noChangeArrowheads="1"/>
          </p:cNvSpPr>
          <p:nvPr/>
        </p:nvSpPr>
        <p:spPr bwMode="auto">
          <a:xfrm>
            <a:off x="6650179" y="287827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9" name="Rectangle 10"/>
          <p:cNvSpPr>
            <a:spLocks noChangeArrowheads="1"/>
          </p:cNvSpPr>
          <p:nvPr/>
        </p:nvSpPr>
        <p:spPr bwMode="auto">
          <a:xfrm>
            <a:off x="4878529" y="316402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0" name="Rectangle 11"/>
          <p:cNvSpPr>
            <a:spLocks noChangeArrowheads="1"/>
          </p:cNvSpPr>
          <p:nvPr/>
        </p:nvSpPr>
        <p:spPr bwMode="auto">
          <a:xfrm>
            <a:off x="6650179" y="316402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1" name="Rectangle 12"/>
          <p:cNvSpPr>
            <a:spLocks noChangeArrowheads="1"/>
          </p:cNvSpPr>
          <p:nvPr/>
        </p:nvSpPr>
        <p:spPr bwMode="auto">
          <a:xfrm>
            <a:off x="4878529" y="344977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2" name="Rectangle 13"/>
          <p:cNvSpPr>
            <a:spLocks noChangeArrowheads="1"/>
          </p:cNvSpPr>
          <p:nvPr/>
        </p:nvSpPr>
        <p:spPr bwMode="auto">
          <a:xfrm>
            <a:off x="6650179" y="344977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3" name="Rectangle 14"/>
          <p:cNvSpPr>
            <a:spLocks noChangeArrowheads="1"/>
          </p:cNvSpPr>
          <p:nvPr/>
        </p:nvSpPr>
        <p:spPr bwMode="auto">
          <a:xfrm>
            <a:off x="4878529" y="373552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4" name="Rectangle 15"/>
          <p:cNvSpPr>
            <a:spLocks noChangeArrowheads="1"/>
          </p:cNvSpPr>
          <p:nvPr/>
        </p:nvSpPr>
        <p:spPr bwMode="auto">
          <a:xfrm>
            <a:off x="6650179" y="373552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5" name="Rectangle 16"/>
          <p:cNvSpPr>
            <a:spLocks noChangeArrowheads="1"/>
          </p:cNvSpPr>
          <p:nvPr/>
        </p:nvSpPr>
        <p:spPr bwMode="auto">
          <a:xfrm>
            <a:off x="4878529" y="402127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6" name="Rectangle 17"/>
          <p:cNvSpPr>
            <a:spLocks noChangeArrowheads="1"/>
          </p:cNvSpPr>
          <p:nvPr/>
        </p:nvSpPr>
        <p:spPr bwMode="auto">
          <a:xfrm>
            <a:off x="6650179" y="402127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7" name="Rectangle 18"/>
          <p:cNvSpPr>
            <a:spLocks noChangeArrowheads="1"/>
          </p:cNvSpPr>
          <p:nvPr/>
        </p:nvSpPr>
        <p:spPr bwMode="auto">
          <a:xfrm>
            <a:off x="4878529" y="430702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8" name="Rectangle 19"/>
          <p:cNvSpPr>
            <a:spLocks noChangeArrowheads="1"/>
          </p:cNvSpPr>
          <p:nvPr/>
        </p:nvSpPr>
        <p:spPr bwMode="auto">
          <a:xfrm>
            <a:off x="6650179" y="430702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19" name="Rectangle 20"/>
          <p:cNvSpPr>
            <a:spLocks noChangeArrowheads="1"/>
          </p:cNvSpPr>
          <p:nvPr/>
        </p:nvSpPr>
        <p:spPr bwMode="auto">
          <a:xfrm>
            <a:off x="4878529" y="457372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0" name="Rectangle 21"/>
          <p:cNvSpPr>
            <a:spLocks noChangeArrowheads="1"/>
          </p:cNvSpPr>
          <p:nvPr/>
        </p:nvSpPr>
        <p:spPr bwMode="auto">
          <a:xfrm>
            <a:off x="6650179" y="456610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1" name="Rectangle 22"/>
          <p:cNvSpPr>
            <a:spLocks noChangeArrowheads="1"/>
          </p:cNvSpPr>
          <p:nvPr/>
        </p:nvSpPr>
        <p:spPr bwMode="auto">
          <a:xfrm>
            <a:off x="4878529" y="482137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2" name="Rectangle 23"/>
          <p:cNvSpPr>
            <a:spLocks noChangeArrowheads="1"/>
          </p:cNvSpPr>
          <p:nvPr/>
        </p:nvSpPr>
        <p:spPr bwMode="auto">
          <a:xfrm>
            <a:off x="6650179" y="482137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3" name="Rectangle 24"/>
          <p:cNvSpPr>
            <a:spLocks noChangeArrowheads="1"/>
          </p:cNvSpPr>
          <p:nvPr/>
        </p:nvSpPr>
        <p:spPr bwMode="auto">
          <a:xfrm>
            <a:off x="4878529" y="510712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4" name="Rectangle 25"/>
          <p:cNvSpPr>
            <a:spLocks noChangeArrowheads="1"/>
          </p:cNvSpPr>
          <p:nvPr/>
        </p:nvSpPr>
        <p:spPr bwMode="auto">
          <a:xfrm>
            <a:off x="6650179" y="510712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
        <p:nvSpPr>
          <p:cNvPr id="25" name="Rectangle 26"/>
          <p:cNvSpPr>
            <a:spLocks noChangeArrowheads="1"/>
          </p:cNvSpPr>
          <p:nvPr/>
        </p:nvSpPr>
        <p:spPr bwMode="auto">
          <a:xfrm>
            <a:off x="6172196" y="5392879"/>
            <a:ext cx="285750" cy="171450"/>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endParaRPr lang="zh-CN" altLang="zh-CN" sz="3300"/>
          </a:p>
        </p:txBody>
      </p:sp>
    </p:spTree>
    <p:extLst>
      <p:ext uri="{BB962C8B-B14F-4D97-AF65-F5344CB8AC3E}">
        <p14:creationId xmlns:p14="http://schemas.microsoft.com/office/powerpoint/2010/main" val="127190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xit" presetSubtype="16" fill="hold" grpId="0" nodeType="clickEffect">
                                  <p:stCondLst>
                                    <p:cond delay="0"/>
                                  </p:stCondLst>
                                  <p:childTnLst>
                                    <p:animEffect transition="out" filter="box(i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0" nodeType="clickEffect">
                                  <p:stCondLst>
                                    <p:cond delay="0"/>
                                  </p:stCondLst>
                                  <p:childTnLst>
                                    <p:animEffect transition="out" filter="box(in)">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0" nodeType="clickEffect">
                                  <p:stCondLst>
                                    <p:cond delay="0"/>
                                  </p:stCondLst>
                                  <p:childTnLst>
                                    <p:animEffect transition="out" filter="box(in)">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0" nodeType="clickEffect">
                                  <p:stCondLst>
                                    <p:cond delay="0"/>
                                  </p:stCondLst>
                                  <p:childTnLst>
                                    <p:animEffect transition="out" filter="box(in)">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grpId="0" nodeType="clickEffect">
                                  <p:stCondLst>
                                    <p:cond delay="0"/>
                                  </p:stCondLst>
                                  <p:childTnLst>
                                    <p:animEffect transition="out" filter="box(in)">
                                      <p:cBhvr>
                                        <p:cTn id="26" dur="500"/>
                                        <p:tgtEl>
                                          <p:spTgt spid="11"/>
                                        </p:tgtEl>
                                      </p:cBhvr>
                                    </p:animEffect>
                                    <p:set>
                                      <p:cBhvr>
                                        <p:cTn id="27" dur="1" fill="hold">
                                          <p:stCondLst>
                                            <p:cond delay="499"/>
                                          </p:stCondLst>
                                        </p:cTn>
                                        <p:tgtEl>
                                          <p:spTgt spid="11"/>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0" nodeType="clickEffect">
                                  <p:stCondLst>
                                    <p:cond delay="0"/>
                                  </p:stCondLst>
                                  <p:childTnLst>
                                    <p:animEffect transition="out" filter="box(in)">
                                      <p:cBhvr>
                                        <p:cTn id="31" dur="500"/>
                                        <p:tgtEl>
                                          <p:spTgt spid="12"/>
                                        </p:tgtEl>
                                      </p:cBhvr>
                                    </p:animEffect>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4" presetClass="exit" presetSubtype="16" fill="hold" grpId="0" nodeType="clickEffect">
                                  <p:stCondLst>
                                    <p:cond delay="0"/>
                                  </p:stCondLst>
                                  <p:childTnLst>
                                    <p:animEffect transition="out" filter="box(in)">
                                      <p:cBhvr>
                                        <p:cTn id="36" dur="500"/>
                                        <p:tgtEl>
                                          <p:spTgt spid="13"/>
                                        </p:tgtEl>
                                      </p:cBhvr>
                                    </p:animEffect>
                                    <p:set>
                                      <p:cBhvr>
                                        <p:cTn id="37" dur="1" fill="hold">
                                          <p:stCondLst>
                                            <p:cond delay="499"/>
                                          </p:stCondLst>
                                        </p:cTn>
                                        <p:tgtEl>
                                          <p:spTgt spid="13"/>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4" presetClass="exit" presetSubtype="16" fill="hold" grpId="0" nodeType="clickEffect">
                                  <p:stCondLst>
                                    <p:cond delay="0"/>
                                  </p:stCondLst>
                                  <p:childTnLst>
                                    <p:animEffect transition="out" filter="box(in)">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4" presetClass="exit" presetSubtype="16" fill="hold" grpId="0" nodeType="clickEffect">
                                  <p:stCondLst>
                                    <p:cond delay="0"/>
                                  </p:stCondLst>
                                  <p:childTnLst>
                                    <p:animEffect transition="out" filter="box(in)">
                                      <p:cBhvr>
                                        <p:cTn id="46" dur="500"/>
                                        <p:tgtEl>
                                          <p:spTgt spid="15"/>
                                        </p:tgtEl>
                                      </p:cBhvr>
                                    </p:animEffect>
                                    <p:set>
                                      <p:cBhvr>
                                        <p:cTn id="47" dur="1" fill="hold">
                                          <p:stCondLst>
                                            <p:cond delay="499"/>
                                          </p:stCondLst>
                                        </p:cTn>
                                        <p:tgtEl>
                                          <p:spTgt spid="1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4" presetClass="exit" presetSubtype="16" fill="hold" grpId="0" nodeType="clickEffect">
                                  <p:stCondLst>
                                    <p:cond delay="0"/>
                                  </p:stCondLst>
                                  <p:childTnLst>
                                    <p:animEffect transition="out" filter="box(in)">
                                      <p:cBhvr>
                                        <p:cTn id="51" dur="500"/>
                                        <p:tgtEl>
                                          <p:spTgt spid="16"/>
                                        </p:tgtEl>
                                      </p:cBhvr>
                                    </p:animEffect>
                                    <p:set>
                                      <p:cBhvr>
                                        <p:cTn id="52" dur="1" fill="hold">
                                          <p:stCondLst>
                                            <p:cond delay="499"/>
                                          </p:stCondLst>
                                        </p:cTn>
                                        <p:tgtEl>
                                          <p:spTgt spid="16"/>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 presetClass="exit" presetSubtype="16" fill="hold" grpId="0" nodeType="clickEffect">
                                  <p:stCondLst>
                                    <p:cond delay="0"/>
                                  </p:stCondLst>
                                  <p:childTnLst>
                                    <p:animEffect transition="out" filter="box(in)">
                                      <p:cBhvr>
                                        <p:cTn id="56" dur="500"/>
                                        <p:tgtEl>
                                          <p:spTgt spid="17"/>
                                        </p:tgtEl>
                                      </p:cBhvr>
                                    </p:animEffect>
                                    <p:set>
                                      <p:cBhvr>
                                        <p:cTn id="57" dur="1" fill="hold">
                                          <p:stCondLst>
                                            <p:cond delay="499"/>
                                          </p:stCondLst>
                                        </p:cTn>
                                        <p:tgtEl>
                                          <p:spTgt spid="17"/>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4" presetClass="exit" presetSubtype="16" fill="hold" grpId="0" nodeType="clickEffect">
                                  <p:stCondLst>
                                    <p:cond delay="0"/>
                                  </p:stCondLst>
                                  <p:childTnLst>
                                    <p:animEffect transition="out" filter="box(in)">
                                      <p:cBhvr>
                                        <p:cTn id="61" dur="500"/>
                                        <p:tgtEl>
                                          <p:spTgt spid="18"/>
                                        </p:tgtEl>
                                      </p:cBhvr>
                                    </p:animEffect>
                                    <p:set>
                                      <p:cBhvr>
                                        <p:cTn id="62" dur="1" fill="hold">
                                          <p:stCondLst>
                                            <p:cond delay="499"/>
                                          </p:stCondLst>
                                        </p:cTn>
                                        <p:tgtEl>
                                          <p:spTgt spid="1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4" presetClass="exit" presetSubtype="16" fill="hold" grpId="0" nodeType="clickEffect">
                                  <p:stCondLst>
                                    <p:cond delay="0"/>
                                  </p:stCondLst>
                                  <p:childTnLst>
                                    <p:animEffect transition="out" filter="box(in)">
                                      <p:cBhvr>
                                        <p:cTn id="66" dur="500"/>
                                        <p:tgtEl>
                                          <p:spTgt spid="19"/>
                                        </p:tgtEl>
                                      </p:cBhvr>
                                    </p:animEffect>
                                    <p:set>
                                      <p:cBhvr>
                                        <p:cTn id="67" dur="1" fill="hold">
                                          <p:stCondLst>
                                            <p:cond delay="499"/>
                                          </p:stCondLst>
                                        </p:cTn>
                                        <p:tgtEl>
                                          <p:spTgt spid="19"/>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4" presetClass="exit" presetSubtype="16" fill="hold" grpId="0" nodeType="clickEffect">
                                  <p:stCondLst>
                                    <p:cond delay="0"/>
                                  </p:stCondLst>
                                  <p:childTnLst>
                                    <p:animEffect transition="out" filter="box(in)">
                                      <p:cBhvr>
                                        <p:cTn id="71" dur="500"/>
                                        <p:tgtEl>
                                          <p:spTgt spid="20"/>
                                        </p:tgtEl>
                                      </p:cBhvr>
                                    </p:animEffect>
                                    <p:set>
                                      <p:cBhvr>
                                        <p:cTn id="72" dur="1" fill="hold">
                                          <p:stCondLst>
                                            <p:cond delay="499"/>
                                          </p:stCondLst>
                                        </p:cTn>
                                        <p:tgtEl>
                                          <p:spTgt spid="20"/>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4" presetClass="exit" presetSubtype="16" fill="hold" grpId="0" nodeType="clickEffect">
                                  <p:stCondLst>
                                    <p:cond delay="0"/>
                                  </p:stCondLst>
                                  <p:childTnLst>
                                    <p:animEffect transition="out" filter="box(in)">
                                      <p:cBhvr>
                                        <p:cTn id="76" dur="500"/>
                                        <p:tgtEl>
                                          <p:spTgt spid="21"/>
                                        </p:tgtEl>
                                      </p:cBhvr>
                                    </p:animEffect>
                                    <p:set>
                                      <p:cBhvr>
                                        <p:cTn id="77" dur="1" fill="hold">
                                          <p:stCondLst>
                                            <p:cond delay="499"/>
                                          </p:stCondLst>
                                        </p:cTn>
                                        <p:tgtEl>
                                          <p:spTgt spid="21"/>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4" presetClass="exit" presetSubtype="16" fill="hold" grpId="0" nodeType="clickEffect">
                                  <p:stCondLst>
                                    <p:cond delay="0"/>
                                  </p:stCondLst>
                                  <p:childTnLst>
                                    <p:animEffect transition="out" filter="box(in)">
                                      <p:cBhvr>
                                        <p:cTn id="81" dur="500"/>
                                        <p:tgtEl>
                                          <p:spTgt spid="22"/>
                                        </p:tgtEl>
                                      </p:cBhvr>
                                    </p:animEffect>
                                    <p:set>
                                      <p:cBhvr>
                                        <p:cTn id="82" dur="1" fill="hold">
                                          <p:stCondLst>
                                            <p:cond delay="499"/>
                                          </p:stCondLst>
                                        </p:cTn>
                                        <p:tgtEl>
                                          <p:spTgt spid="22"/>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4" presetClass="exit" presetSubtype="16" fill="hold" grpId="0" nodeType="clickEffect">
                                  <p:stCondLst>
                                    <p:cond delay="0"/>
                                  </p:stCondLst>
                                  <p:childTnLst>
                                    <p:animEffect transition="out" filter="box(in)">
                                      <p:cBhvr>
                                        <p:cTn id="86" dur="500"/>
                                        <p:tgtEl>
                                          <p:spTgt spid="23"/>
                                        </p:tgtEl>
                                      </p:cBhvr>
                                    </p:animEffect>
                                    <p:set>
                                      <p:cBhvr>
                                        <p:cTn id="87" dur="1" fill="hold">
                                          <p:stCondLst>
                                            <p:cond delay="499"/>
                                          </p:stCondLst>
                                        </p:cTn>
                                        <p:tgtEl>
                                          <p:spTgt spid="23"/>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4" presetClass="exit" presetSubtype="16" fill="hold" grpId="0" nodeType="clickEffect">
                                  <p:stCondLst>
                                    <p:cond delay="0"/>
                                  </p:stCondLst>
                                  <p:childTnLst>
                                    <p:animEffect transition="out" filter="box(in)">
                                      <p:cBhvr>
                                        <p:cTn id="91" dur="500"/>
                                        <p:tgtEl>
                                          <p:spTgt spid="24"/>
                                        </p:tgtEl>
                                      </p:cBhvr>
                                    </p:animEffect>
                                    <p:set>
                                      <p:cBhvr>
                                        <p:cTn id="92" dur="1" fill="hold">
                                          <p:stCondLst>
                                            <p:cond delay="499"/>
                                          </p:stCondLst>
                                        </p:cTn>
                                        <p:tgtEl>
                                          <p:spTgt spid="24"/>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4" presetClass="exit" presetSubtype="16" fill="hold" grpId="0" nodeType="clickEffect">
                                  <p:stCondLst>
                                    <p:cond delay="0"/>
                                  </p:stCondLst>
                                  <p:childTnLst>
                                    <p:animEffect transition="out" filter="box(in)">
                                      <p:cBhvr>
                                        <p:cTn id="96" dur="500"/>
                                        <p:tgtEl>
                                          <p:spTgt spid="25"/>
                                        </p:tgtEl>
                                      </p:cBhvr>
                                    </p:animEffect>
                                    <p:set>
                                      <p:cBhvr>
                                        <p:cTn id="97"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E1D038FC-1084-46DD-AF6A-A689DA638E83}"/>
              </a:ext>
            </a:extLst>
          </p:cNvPr>
          <p:cNvSpPr>
            <a:spLocks noGrp="1"/>
          </p:cNvSpPr>
          <p:nvPr>
            <p:ph type="title"/>
          </p:nvPr>
        </p:nvSpPr>
        <p:spPr>
          <a:xfrm>
            <a:off x="971601" y="271211"/>
            <a:ext cx="7330537" cy="549275"/>
          </a:xfrm>
        </p:spPr>
        <p:txBody>
          <a:bodyPr/>
          <a:lstStyle/>
          <a:p>
            <a:r>
              <a:rPr lang="zh-CN" altLang="en-US" sz="2800" dirty="0"/>
              <a:t>本章重点</a:t>
            </a:r>
          </a:p>
        </p:txBody>
      </p:sp>
      <p:sp>
        <p:nvSpPr>
          <p:cNvPr id="8" name="Rectangle 3"/>
          <p:cNvSpPr txBox="1">
            <a:spLocks noChangeArrowheads="1"/>
          </p:cNvSpPr>
          <p:nvPr/>
        </p:nvSpPr>
        <p:spPr>
          <a:xfrm>
            <a:off x="614542" y="1974441"/>
            <a:ext cx="7924775" cy="3462183"/>
          </a:xfrm>
          <a:prstGeom prst="rect">
            <a:avLst/>
          </a:prstGeom>
          <a:noFill/>
        </p:spPr>
        <p:txBody>
          <a:bodyPr/>
          <a:lstStyle>
            <a:lvl1pPr marL="171438" indent="-171438" algn="l" defTabSz="685749" rtl="0" eaLnBrk="1" latinLnBrk="0" hangingPunct="1">
              <a:lnSpc>
                <a:spcPct val="100000"/>
              </a:lnSpc>
              <a:spcBef>
                <a:spcPts val="1350"/>
              </a:spcBef>
              <a:buClr>
                <a:schemeClr val="accent1">
                  <a:lumMod val="75000"/>
                </a:schemeClr>
              </a:buClr>
              <a:buSzPct val="100000"/>
              <a:buFont typeface="Arial" pitchFamily="34" charset="0"/>
              <a:buChar char="▪"/>
              <a:defRPr sz="2400" b="1" kern="1200">
                <a:solidFill>
                  <a:schemeClr val="tx1"/>
                </a:solidFill>
                <a:latin typeface="华文楷体" pitchFamily="2" charset="-122"/>
                <a:ea typeface="华文楷体" pitchFamily="2" charset="-122"/>
                <a:cs typeface="+mn-cs"/>
              </a:defRPr>
            </a:lvl1pPr>
            <a:lvl2pPr marL="342875" indent="-137150" algn="l" defTabSz="685749" rtl="0" eaLnBrk="1" latinLnBrk="0" hangingPunct="1">
              <a:lnSpc>
                <a:spcPct val="100000"/>
              </a:lnSpc>
              <a:spcBef>
                <a:spcPts val="900"/>
              </a:spcBef>
              <a:buClr>
                <a:schemeClr val="accent1">
                  <a:lumMod val="75000"/>
                </a:schemeClr>
              </a:buClr>
              <a:buSzPct val="100000"/>
              <a:buFont typeface="Arial"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13" indent="-134532" algn="l" defTabSz="685749" rtl="0" eaLnBrk="1" latinLnBrk="0" hangingPunct="1">
              <a:lnSpc>
                <a:spcPct val="100000"/>
              </a:lnSpc>
              <a:spcBef>
                <a:spcPts val="600"/>
              </a:spcBef>
              <a:buClr>
                <a:schemeClr val="accent1">
                  <a:lumMod val="75000"/>
                </a:schemeClr>
              </a:buClr>
              <a:buSzPct val="100000"/>
              <a:buFont typeface="Arial"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749" indent="-137150" algn="l" defTabSz="685749" rtl="0" eaLnBrk="1" latinLnBrk="0" hangingPunct="1">
              <a:lnSpc>
                <a:spcPct val="100000"/>
              </a:lnSpc>
              <a:spcBef>
                <a:spcPts val="600"/>
              </a:spcBef>
              <a:buClr>
                <a:schemeClr val="accent1">
                  <a:lumMod val="75000"/>
                </a:schemeClr>
              </a:buClr>
              <a:buSzPct val="100000"/>
              <a:buFont typeface="Arial"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186" indent="-134532" algn="l" defTabSz="685749" rtl="0" eaLnBrk="1" latinLnBrk="0" hangingPunct="1">
              <a:lnSpc>
                <a:spcPct val="100000"/>
              </a:lnSpc>
              <a:spcBef>
                <a:spcPts val="450"/>
              </a:spcBef>
              <a:buClr>
                <a:schemeClr val="accent1">
                  <a:lumMod val="75000"/>
                </a:schemeClr>
              </a:buClr>
              <a:buSzPct val="100000"/>
              <a:buFont typeface="Arial"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624" indent="-137150" algn="l" defTabSz="685749"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060" indent="-134532" algn="l" defTabSz="685749"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498" indent="-137150" algn="l" defTabSz="685749"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404" indent="0" algn="l" defTabSz="685749"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a:lstStyle>
          <a:p>
            <a:pPr marL="385763" indent="-385763">
              <a:lnSpc>
                <a:spcPct val="150000"/>
              </a:lnSpc>
              <a:buFont typeface="+mj-lt"/>
              <a:buAutoNum type="arabicPeriod"/>
            </a:pPr>
            <a:r>
              <a:rPr lang="en-US" altLang="zh-CN" sz="2100" dirty="0">
                <a:latin typeface="微软雅黑" panose="020B0503020204020204" pitchFamily="34" charset="-122"/>
                <a:ea typeface="微软雅黑" panose="020B0503020204020204" pitchFamily="34" charset="-122"/>
              </a:rPr>
              <a:t>I/O</a:t>
            </a:r>
            <a:r>
              <a:rPr lang="zh-CN" altLang="en-US" sz="2100" dirty="0">
                <a:latin typeface="微软雅黑" panose="020B0503020204020204" pitchFamily="34" charset="-122"/>
                <a:ea typeface="微软雅黑" panose="020B0503020204020204" pitchFamily="34" charset="-122"/>
              </a:rPr>
              <a:t>部分：</a:t>
            </a:r>
            <a:r>
              <a:rPr lang="en-US" altLang="zh-CN" sz="2100" dirty="0">
                <a:latin typeface="微软雅黑" panose="020B0503020204020204" pitchFamily="34" charset="-122"/>
                <a:ea typeface="微软雅黑" panose="020B0503020204020204" pitchFamily="34" charset="-122"/>
              </a:rPr>
              <a:t>I/O</a:t>
            </a:r>
            <a:r>
              <a:rPr lang="zh-CN" altLang="en-US" sz="2100" dirty="0">
                <a:latin typeface="微软雅黑" panose="020B0503020204020204" pitchFamily="34" charset="-122"/>
                <a:ea typeface="微软雅黑" panose="020B0503020204020204" pitchFamily="34" charset="-122"/>
              </a:rPr>
              <a:t>控制器、通道、</a:t>
            </a:r>
            <a:r>
              <a:rPr lang="en-US" altLang="zh-CN" sz="2100" dirty="0">
                <a:solidFill>
                  <a:srgbClr val="FF0000"/>
                </a:solidFill>
                <a:latin typeface="微软雅黑" panose="020B0503020204020204" pitchFamily="34" charset="-122"/>
                <a:ea typeface="微软雅黑" panose="020B0503020204020204" pitchFamily="34" charset="-122"/>
              </a:rPr>
              <a:t>I/O</a:t>
            </a:r>
            <a:r>
              <a:rPr lang="zh-CN" altLang="en-US" sz="2100" dirty="0">
                <a:solidFill>
                  <a:srgbClr val="FF0000"/>
                </a:solidFill>
                <a:latin typeface="微软雅黑" panose="020B0503020204020204" pitchFamily="34" charset="-122"/>
                <a:ea typeface="微软雅黑" panose="020B0503020204020204" pitchFamily="34" charset="-122"/>
              </a:rPr>
              <a:t>控制方式（查询</a:t>
            </a:r>
            <a:r>
              <a:rPr lang="en-US" altLang="zh-CN" sz="2100" dirty="0">
                <a:solidFill>
                  <a:srgbClr val="FF0000"/>
                </a:solidFill>
                <a:latin typeface="微软雅黑" panose="020B0503020204020204" pitchFamily="34" charset="-122"/>
                <a:ea typeface="微软雅黑" panose="020B0503020204020204" pitchFamily="34" charset="-122"/>
              </a:rPr>
              <a:t>I/O</a:t>
            </a:r>
            <a:r>
              <a:rPr lang="zh-CN" altLang="en-US" sz="2100" dirty="0">
                <a:solidFill>
                  <a:srgbClr val="FF0000"/>
                </a:solidFill>
                <a:latin typeface="微软雅黑" panose="020B0503020204020204" pitchFamily="34" charset="-122"/>
                <a:ea typeface="微软雅黑" panose="020B0503020204020204" pitchFamily="34" charset="-122"/>
              </a:rPr>
              <a:t>方式、中断</a:t>
            </a:r>
            <a:r>
              <a:rPr lang="en-US" altLang="zh-CN" sz="2100" dirty="0">
                <a:solidFill>
                  <a:srgbClr val="FF0000"/>
                </a:solidFill>
                <a:latin typeface="微软雅黑" panose="020B0503020204020204" pitchFamily="34" charset="-122"/>
                <a:ea typeface="微软雅黑" panose="020B0503020204020204" pitchFamily="34" charset="-122"/>
              </a:rPr>
              <a:t>I/O</a:t>
            </a:r>
            <a:r>
              <a:rPr lang="zh-CN" altLang="en-US" sz="2100" dirty="0">
                <a:solidFill>
                  <a:srgbClr val="FF0000"/>
                </a:solidFill>
                <a:latin typeface="微软雅黑" panose="020B0503020204020204" pitchFamily="34" charset="-122"/>
                <a:ea typeface="微软雅黑" panose="020B0503020204020204" pitchFamily="34" charset="-122"/>
              </a:rPr>
              <a:t>控制方式、</a:t>
            </a:r>
            <a:r>
              <a:rPr lang="en-US" altLang="zh-CN" sz="2100" dirty="0">
                <a:solidFill>
                  <a:srgbClr val="FF0000"/>
                </a:solidFill>
                <a:latin typeface="微软雅黑" panose="020B0503020204020204" pitchFamily="34" charset="-122"/>
                <a:ea typeface="微软雅黑" panose="020B0503020204020204" pitchFamily="34" charset="-122"/>
              </a:rPr>
              <a:t>DMA</a:t>
            </a:r>
            <a:r>
              <a:rPr lang="zh-CN" altLang="en-US" sz="2100" dirty="0">
                <a:solidFill>
                  <a:srgbClr val="FF0000"/>
                </a:solidFill>
                <a:latin typeface="微软雅黑" panose="020B0503020204020204" pitchFamily="34" charset="-122"/>
                <a:ea typeface="微软雅黑" panose="020B0503020204020204" pitchFamily="34" charset="-122"/>
              </a:rPr>
              <a:t>方式）</a:t>
            </a:r>
            <a:r>
              <a:rPr lang="zh-CN" altLang="en-US" sz="2100" dirty="0">
                <a:latin typeface="微软雅黑" panose="020B0503020204020204" pitchFamily="34" charset="-122"/>
                <a:ea typeface="微软雅黑" panose="020B0503020204020204" pitchFamily="34" charset="-122"/>
              </a:rPr>
              <a:t>、设备驱动程序。</a:t>
            </a:r>
          </a:p>
          <a:p>
            <a:pPr marL="385763" indent="-385763">
              <a:lnSpc>
                <a:spcPct val="150000"/>
              </a:lnSpc>
              <a:buFont typeface="+mj-lt"/>
              <a:buAutoNum type="arabicPeriod"/>
            </a:pPr>
            <a:r>
              <a:rPr lang="zh-CN" altLang="en-US" sz="2100" dirty="0">
                <a:latin typeface="微软雅黑" panose="020B0503020204020204" pitchFamily="34" charset="-122"/>
                <a:ea typeface="微软雅黑" panose="020B0503020204020204" pitchFamily="34" charset="-122"/>
              </a:rPr>
              <a:t>数据结构：设备控制表、控制器表、通道表、系统设备表。</a:t>
            </a:r>
          </a:p>
          <a:p>
            <a:pPr marL="385763" indent="-385763">
              <a:lnSpc>
                <a:spcPct val="150000"/>
              </a:lnSpc>
              <a:buFont typeface="+mj-lt"/>
              <a:buAutoNum type="arabicPeriod"/>
            </a:pPr>
            <a:r>
              <a:rPr lang="zh-CN" altLang="en-US" sz="2100" dirty="0">
                <a:latin typeface="微软雅黑" panose="020B0503020204020204" pitchFamily="34" charset="-122"/>
                <a:ea typeface="微软雅黑" panose="020B0503020204020204" pitchFamily="34" charset="-122"/>
              </a:rPr>
              <a:t>设备分配及分配算法：硬盘硬件结构、</a:t>
            </a:r>
            <a:r>
              <a:rPr lang="zh-CN" altLang="en-US" sz="2100" dirty="0">
                <a:solidFill>
                  <a:srgbClr val="FF0000"/>
                </a:solidFill>
                <a:latin typeface="微软雅黑" panose="020B0503020204020204" pitchFamily="34" charset="-122"/>
                <a:ea typeface="微软雅黑" panose="020B0503020204020204" pitchFamily="34" charset="-122"/>
              </a:rPr>
              <a:t>硬盘分配算法（</a:t>
            </a:r>
            <a:r>
              <a:rPr lang="en-US" altLang="zh-CN" sz="2100" dirty="0">
                <a:solidFill>
                  <a:srgbClr val="FF0000"/>
                </a:solidFill>
                <a:latin typeface="微软雅黑" panose="020B0503020204020204" pitchFamily="34" charset="-122"/>
                <a:ea typeface="微软雅黑" panose="020B0503020204020204" pitchFamily="34" charset="-122"/>
              </a:rPr>
              <a:t>FIFO</a:t>
            </a:r>
            <a:r>
              <a:rPr lang="zh-CN" altLang="en-US" sz="2100" dirty="0">
                <a:solidFill>
                  <a:srgbClr val="FF0000"/>
                </a:solidFill>
                <a:latin typeface="微软雅黑" panose="020B0503020204020204" pitchFamily="34" charset="-122"/>
                <a:ea typeface="微软雅黑" panose="020B0503020204020204" pitchFamily="34" charset="-122"/>
              </a:rPr>
              <a:t>、</a:t>
            </a:r>
            <a:r>
              <a:rPr lang="en-US" altLang="zh-CN" sz="2100" dirty="0">
                <a:solidFill>
                  <a:srgbClr val="FF0000"/>
                </a:solidFill>
                <a:latin typeface="微软雅黑" panose="020B0503020204020204" pitchFamily="34" charset="-122"/>
                <a:ea typeface="微软雅黑" panose="020B0503020204020204" pitchFamily="34" charset="-122"/>
              </a:rPr>
              <a:t>SSTF</a:t>
            </a:r>
            <a:r>
              <a:rPr lang="zh-CN" altLang="en-US" sz="2100" dirty="0">
                <a:solidFill>
                  <a:srgbClr val="FF0000"/>
                </a:solidFill>
                <a:latin typeface="微软雅黑" panose="020B0503020204020204" pitchFamily="34" charset="-122"/>
                <a:ea typeface="微软雅黑" panose="020B0503020204020204" pitchFamily="34" charset="-122"/>
              </a:rPr>
              <a:t>、</a:t>
            </a:r>
            <a:r>
              <a:rPr lang="en-US" altLang="zh-CN" sz="2100" dirty="0">
                <a:solidFill>
                  <a:srgbClr val="FF0000"/>
                </a:solidFill>
                <a:latin typeface="微软雅黑" panose="020B0503020204020204" pitchFamily="34" charset="-122"/>
                <a:ea typeface="微软雅黑" panose="020B0503020204020204" pitchFamily="34" charset="-122"/>
              </a:rPr>
              <a:t>SCAN</a:t>
            </a:r>
            <a:r>
              <a:rPr lang="zh-CN" altLang="en-US" sz="2100" dirty="0">
                <a:solidFill>
                  <a:srgbClr val="FF0000"/>
                </a:solidFill>
                <a:latin typeface="微软雅黑" panose="020B0503020204020204" pitchFamily="34" charset="-122"/>
                <a:ea typeface="微软雅黑" panose="020B0503020204020204" pitchFamily="34" charset="-122"/>
              </a:rPr>
              <a:t>、</a:t>
            </a:r>
            <a:r>
              <a:rPr lang="en-US" altLang="zh-CN" sz="2100" dirty="0">
                <a:solidFill>
                  <a:srgbClr val="FF0000"/>
                </a:solidFill>
                <a:latin typeface="微软雅黑" panose="020B0503020204020204" pitchFamily="34" charset="-122"/>
                <a:ea typeface="微软雅黑" panose="020B0503020204020204" pitchFamily="34" charset="-122"/>
              </a:rPr>
              <a:t>CSCAN</a:t>
            </a:r>
            <a:r>
              <a:rPr lang="zh-CN" altLang="en-US" sz="2100" dirty="0">
                <a:solidFill>
                  <a:srgbClr val="FF0000"/>
                </a:solidFill>
                <a:latin typeface="微软雅黑" panose="020B0503020204020204" pitchFamily="34" charset="-122"/>
                <a:ea typeface="微软雅黑" panose="020B0503020204020204" pitchFamily="34" charset="-122"/>
              </a:rPr>
              <a:t>）</a:t>
            </a:r>
            <a:r>
              <a:rPr lang="zh-CN" altLang="en-US" sz="2100" dirty="0">
                <a:latin typeface="微软雅黑" panose="020B0503020204020204" pitchFamily="34" charset="-122"/>
                <a:ea typeface="微软雅黑" panose="020B0503020204020204" pitchFamily="34" charset="-122"/>
              </a:rPr>
              <a:t>。</a:t>
            </a:r>
          </a:p>
          <a:p>
            <a:pPr marL="385763" indent="-385763">
              <a:lnSpc>
                <a:spcPct val="150000"/>
              </a:lnSpc>
              <a:buFont typeface="+mj-lt"/>
              <a:buAutoNum type="arabicPeriod"/>
            </a:pPr>
            <a:r>
              <a:rPr lang="zh-CN" altLang="en-US" sz="2100" dirty="0">
                <a:latin typeface="微软雅黑" panose="020B0503020204020204" pitchFamily="34" charset="-122"/>
                <a:ea typeface="微软雅黑" panose="020B0503020204020204" pitchFamily="34" charset="-122"/>
              </a:rPr>
              <a:t>缓冲技术：设备分配的独立性和分配时的安全性。</a:t>
            </a:r>
          </a:p>
        </p:txBody>
      </p:sp>
    </p:spTree>
    <p:extLst>
      <p:ext uri="{BB962C8B-B14F-4D97-AF65-F5344CB8AC3E}">
        <p14:creationId xmlns:p14="http://schemas.microsoft.com/office/powerpoint/2010/main" val="219576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2179" y="1673352"/>
            <a:ext cx="7746022" cy="4315968"/>
          </a:xfrm>
        </p:spPr>
        <p:txBody>
          <a:bodyPr/>
          <a:lstStyle/>
          <a:p>
            <a:pPr marL="0" indent="0" algn="just">
              <a:lnSpc>
                <a:spcPct val="150000"/>
              </a:lnSpc>
              <a:buNone/>
            </a:pPr>
            <a:r>
              <a:rPr lang="en-US" altLang="zh-CN" dirty="0">
                <a:solidFill>
                  <a:srgbClr val="FF0000"/>
                </a:solidFill>
                <a:latin typeface="微软雅黑" panose="020B0503020204020204" pitchFamily="34" charset="-122"/>
                <a:ea typeface="微软雅黑" panose="020B0503020204020204" pitchFamily="34" charset="-122"/>
              </a:rPr>
              <a:t>I/O</a:t>
            </a:r>
            <a:r>
              <a:rPr lang="zh-CN" altLang="en-US" dirty="0">
                <a:solidFill>
                  <a:srgbClr val="FF0000"/>
                </a:solidFill>
                <a:latin typeface="微软雅黑" panose="020B0503020204020204" pitchFamily="34" charset="-122"/>
                <a:ea typeface="微软雅黑" panose="020B0503020204020204" pitchFamily="34" charset="-122"/>
              </a:rPr>
              <a:t>设备和设备控制器等硬件</a:t>
            </a:r>
          </a:p>
          <a:p>
            <a:pPr marL="700096" indent="-428625">
              <a:lnSpc>
                <a:spcPct val="150000"/>
              </a:lnSpc>
              <a:buFont typeface="Wingdings" panose="05000000000000000000" pitchFamily="2" charset="2"/>
              <a:buChar char="Ø"/>
            </a:pPr>
            <a:r>
              <a:rPr lang="zh-CN" altLang="en-US" sz="2700" dirty="0">
                <a:cs typeface="Times New Roman" panose="02020603050405020304" pitchFamily="18" charset="0"/>
              </a:rPr>
              <a:t>在</a:t>
            </a:r>
            <a:r>
              <a:rPr lang="en-US" altLang="zh-CN" sz="2700" dirty="0">
                <a:cs typeface="Times New Roman" panose="02020603050405020304" pitchFamily="18" charset="0"/>
              </a:rPr>
              <a:t>I/O</a:t>
            </a:r>
            <a:r>
              <a:rPr lang="zh-CN" altLang="en-US" sz="2700" dirty="0">
                <a:cs typeface="Times New Roman" panose="02020603050405020304" pitchFamily="18" charset="0"/>
              </a:rPr>
              <a:t>系统中，除了需要直接用于</a:t>
            </a:r>
            <a:r>
              <a:rPr lang="en-US" altLang="zh-CN" sz="2700" dirty="0">
                <a:cs typeface="Times New Roman" panose="02020603050405020304" pitchFamily="18" charset="0"/>
              </a:rPr>
              <a:t>I/O</a:t>
            </a:r>
            <a:r>
              <a:rPr lang="zh-CN" altLang="en-US" sz="2700" dirty="0">
                <a:cs typeface="Times New Roman" panose="02020603050405020304" pitchFamily="18" charset="0"/>
              </a:rPr>
              <a:t>和存储信息的设备外，还需要有相应的设备控制器和高速总线。 </a:t>
            </a:r>
          </a:p>
          <a:p>
            <a:pPr marL="700096" indent="-428625">
              <a:lnSpc>
                <a:spcPct val="150000"/>
              </a:lnSpc>
              <a:buFont typeface="Wingdings" panose="05000000000000000000" pitchFamily="2" charset="2"/>
              <a:buChar char="Ø"/>
            </a:pPr>
            <a:r>
              <a:rPr lang="zh-CN" altLang="en-US" sz="2700" dirty="0">
                <a:cs typeface="Times New Roman" panose="02020603050405020304" pitchFamily="18" charset="0"/>
              </a:rPr>
              <a:t>在有的大、中型计算机系统中，还配置了</a:t>
            </a:r>
            <a:r>
              <a:rPr lang="en-US" altLang="zh-CN" sz="2700" dirty="0">
                <a:cs typeface="Times New Roman" panose="02020603050405020304" pitchFamily="18" charset="0"/>
              </a:rPr>
              <a:t>I/O</a:t>
            </a:r>
            <a:r>
              <a:rPr lang="zh-CN" altLang="en-US" sz="2700" dirty="0">
                <a:cs typeface="Times New Roman" panose="02020603050405020304" pitchFamily="18" charset="0"/>
              </a:rPr>
              <a:t>通道或</a:t>
            </a:r>
            <a:r>
              <a:rPr lang="en-US" altLang="zh-CN" sz="2700" dirty="0">
                <a:cs typeface="Times New Roman" panose="02020603050405020304" pitchFamily="18" charset="0"/>
              </a:rPr>
              <a:t>I/O</a:t>
            </a:r>
            <a:r>
              <a:rPr lang="zh-CN" altLang="en-US" sz="2700" dirty="0">
                <a:cs typeface="Times New Roman" panose="02020603050405020304" pitchFamily="18" charset="0"/>
              </a:rPr>
              <a:t>处理机。 </a:t>
            </a:r>
          </a:p>
          <a:p>
            <a:pPr>
              <a:lnSpc>
                <a:spcPct val="150000"/>
              </a:lnSpc>
            </a:pPr>
            <a:endParaRPr lang="zh-CN" altLang="en-US" dirty="0"/>
          </a:p>
        </p:txBody>
      </p:sp>
      <p:sp>
        <p:nvSpPr>
          <p:cNvPr id="3" name="标题 2"/>
          <p:cNvSpPr>
            <a:spLocks noGrp="1"/>
          </p:cNvSpPr>
          <p:nvPr>
            <p:ph type="title"/>
          </p:nvPr>
        </p:nvSpPr>
        <p:spPr/>
        <p:txBody>
          <a:bodyPr/>
          <a:lstStyle/>
          <a:p>
            <a:r>
              <a:rPr lang="en-US" altLang="zh-CN" dirty="0"/>
              <a:t>5.1  I/O </a:t>
            </a:r>
            <a:r>
              <a:rPr lang="zh-CN" altLang="en-US" dirty="0"/>
              <a:t>系统简介</a:t>
            </a:r>
          </a:p>
        </p:txBody>
      </p:sp>
    </p:spTree>
    <p:extLst>
      <p:ext uri="{BB962C8B-B14F-4D97-AF65-F5344CB8AC3E}">
        <p14:creationId xmlns:p14="http://schemas.microsoft.com/office/powerpoint/2010/main" val="281758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5.1  I/O </a:t>
            </a:r>
            <a:r>
              <a:rPr lang="zh-CN" altLang="en-US" dirty="0"/>
              <a:t>系统简介</a:t>
            </a:r>
          </a:p>
        </p:txBody>
      </p:sp>
      <p:sp>
        <p:nvSpPr>
          <p:cNvPr id="4" name="Rectangle 2"/>
          <p:cNvSpPr txBox="1">
            <a:spLocks noChangeArrowheads="1"/>
          </p:cNvSpPr>
          <p:nvPr/>
        </p:nvSpPr>
        <p:spPr>
          <a:xfrm>
            <a:off x="605791" y="1412665"/>
            <a:ext cx="8001000" cy="1164161"/>
          </a:xfrm>
          <a:prstGeom prst="rect">
            <a:avLst/>
          </a:prstGeom>
        </p:spPr>
        <p:txBody>
          <a:bodyPr/>
          <a:lstStyle>
            <a:lvl1pPr algn="ctr" defTabSz="914377"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lnSpc>
                <a:spcPct val="120000"/>
              </a:lnSpc>
            </a:pPr>
            <a:r>
              <a:rPr lang="zh-CN" altLang="en-US" sz="2400" dirty="0">
                <a:latin typeface="华文楷体" panose="02010600040101010101" pitchFamily="2" charset="-122"/>
                <a:ea typeface="华文楷体" panose="02010600040101010101" pitchFamily="2" charset="-122"/>
              </a:rPr>
              <a:t>通常，设备并不是直接与</a:t>
            </a:r>
            <a:r>
              <a:rPr lang="en-US" altLang="zh-CN" sz="2400" dirty="0">
                <a:latin typeface="华文楷体" panose="02010600040101010101" pitchFamily="2" charset="-122"/>
                <a:ea typeface="华文楷体" panose="02010600040101010101" pitchFamily="2" charset="-122"/>
              </a:rPr>
              <a:t>CPU</a:t>
            </a:r>
            <a:r>
              <a:rPr lang="zh-CN" altLang="en-US" sz="2400" dirty="0">
                <a:latin typeface="华文楷体" panose="02010600040101010101" pitchFamily="2" charset="-122"/>
                <a:ea typeface="华文楷体" panose="02010600040101010101" pitchFamily="2" charset="-122"/>
              </a:rPr>
              <a:t>进行通信，而是与设备控制器通信，因此，在设备与设备控制器之间应有一接口 </a:t>
            </a:r>
          </a:p>
        </p:txBody>
      </p:sp>
      <p:sp>
        <p:nvSpPr>
          <p:cNvPr id="5" name="文本框 1"/>
          <p:cNvSpPr txBox="1">
            <a:spLocks noChangeArrowheads="1"/>
          </p:cNvSpPr>
          <p:nvPr/>
        </p:nvSpPr>
        <p:spPr bwMode="auto">
          <a:xfrm>
            <a:off x="1463040" y="5263277"/>
            <a:ext cx="4400550" cy="6001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3300"/>
          </a:p>
        </p:txBody>
      </p:sp>
      <p:sp>
        <p:nvSpPr>
          <p:cNvPr id="6" name="Rectangle 3"/>
          <p:cNvSpPr>
            <a:spLocks noChangeArrowheads="1"/>
          </p:cNvSpPr>
          <p:nvPr/>
        </p:nvSpPr>
        <p:spPr bwMode="auto">
          <a:xfrm>
            <a:off x="1552337" y="2454593"/>
            <a:ext cx="6858000"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grpSp>
        <p:nvGrpSpPr>
          <p:cNvPr id="7" name="Group 32"/>
          <p:cNvGrpSpPr>
            <a:grpSpLocks/>
          </p:cNvGrpSpPr>
          <p:nvPr/>
        </p:nvGrpSpPr>
        <p:grpSpPr bwMode="auto">
          <a:xfrm>
            <a:off x="605791" y="3800076"/>
            <a:ext cx="5870972" cy="1581150"/>
            <a:chOff x="340" y="2750"/>
            <a:chExt cx="4931" cy="1328"/>
          </a:xfrm>
        </p:grpSpPr>
        <p:sp>
          <p:nvSpPr>
            <p:cNvPr id="8" name="Text Box 26"/>
            <p:cNvSpPr txBox="1">
              <a:spLocks noChangeArrowheads="1"/>
            </p:cNvSpPr>
            <p:nvPr/>
          </p:nvSpPr>
          <p:spPr bwMode="auto">
            <a:xfrm>
              <a:off x="2655" y="2750"/>
              <a:ext cx="85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en-US" altLang="zh-CN" sz="1800" b="1" kern="0">
                  <a:solidFill>
                    <a:srgbClr val="000000"/>
                  </a:solidFill>
                  <a:latin typeface="微软雅黑" panose="020B0503020204020204" pitchFamily="34" charset="-122"/>
                  <a:ea typeface="微软雅黑" panose="020B0503020204020204" pitchFamily="34" charset="-122"/>
                </a:rPr>
                <a:t>I/O</a:t>
              </a:r>
              <a:r>
                <a:rPr lang="zh-CN" altLang="en-US" sz="1800" b="1" kern="0">
                  <a:solidFill>
                    <a:srgbClr val="000000"/>
                  </a:solidFill>
                  <a:latin typeface="微软雅黑" panose="020B0503020204020204" pitchFamily="34" charset="-122"/>
                  <a:ea typeface="微软雅黑" panose="020B0503020204020204" pitchFamily="34" charset="-122"/>
                </a:rPr>
                <a:t>设备</a:t>
              </a:r>
            </a:p>
          </p:txBody>
        </p:sp>
        <p:sp>
          <p:nvSpPr>
            <p:cNvPr id="9" name="Rectangle 11"/>
            <p:cNvSpPr>
              <a:spLocks noChangeArrowheads="1"/>
            </p:cNvSpPr>
            <p:nvPr/>
          </p:nvSpPr>
          <p:spPr bwMode="auto">
            <a:xfrm>
              <a:off x="2221" y="3105"/>
              <a:ext cx="1927" cy="90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endParaRPr lang="zh-CN" altLang="en-US" sz="1800" b="1" kern="0">
                <a:solidFill>
                  <a:srgbClr val="000000"/>
                </a:solidFill>
                <a:latin typeface="微软雅黑" panose="020B0503020204020204" pitchFamily="34" charset="-122"/>
                <a:ea typeface="微软雅黑" panose="020B0503020204020204" pitchFamily="34" charset="-122"/>
              </a:endParaRPr>
            </a:p>
          </p:txBody>
        </p:sp>
        <p:sp>
          <p:nvSpPr>
            <p:cNvPr id="10" name="Rectangle 12"/>
            <p:cNvSpPr>
              <a:spLocks noChangeArrowheads="1"/>
            </p:cNvSpPr>
            <p:nvPr/>
          </p:nvSpPr>
          <p:spPr bwMode="auto">
            <a:xfrm>
              <a:off x="2320" y="3649"/>
              <a:ext cx="1729" cy="2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defTabSz="685800" eaLnBrk="1" hangingPunct="1">
                <a:defRPr/>
              </a:pPr>
              <a:r>
                <a:rPr lang="zh-CN" altLang="en-US" sz="1800" b="1" kern="0">
                  <a:solidFill>
                    <a:srgbClr val="000000"/>
                  </a:solidFill>
                  <a:latin typeface="微软雅黑" panose="020B0503020204020204" pitchFamily="34" charset="-122"/>
                  <a:ea typeface="微软雅黑" panose="020B0503020204020204" pitchFamily="34" charset="-122"/>
                </a:rPr>
                <a:t>控制逻辑</a:t>
              </a:r>
            </a:p>
          </p:txBody>
        </p:sp>
        <p:sp>
          <p:nvSpPr>
            <p:cNvPr id="11" name="Rectangle 13"/>
            <p:cNvSpPr>
              <a:spLocks noChangeArrowheads="1"/>
            </p:cNvSpPr>
            <p:nvPr/>
          </p:nvSpPr>
          <p:spPr bwMode="auto">
            <a:xfrm>
              <a:off x="2320" y="3241"/>
              <a:ext cx="1729" cy="22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endParaRPr lang="zh-CN" altLang="en-US" sz="1800" b="1" kern="0">
                <a:solidFill>
                  <a:srgbClr val="000000"/>
                </a:solidFill>
                <a:latin typeface="微软雅黑" panose="020B0503020204020204" pitchFamily="34" charset="-122"/>
                <a:ea typeface="微软雅黑" panose="020B0503020204020204" pitchFamily="34" charset="-122"/>
              </a:endParaRPr>
            </a:p>
          </p:txBody>
        </p:sp>
        <p:sp>
          <p:nvSpPr>
            <p:cNvPr id="12" name="Line 14"/>
            <p:cNvSpPr>
              <a:spLocks noChangeShapeType="1"/>
            </p:cNvSpPr>
            <p:nvPr/>
          </p:nvSpPr>
          <p:spPr bwMode="auto">
            <a:xfrm>
              <a:off x="3110" y="3241"/>
              <a:ext cx="0" cy="227"/>
            </a:xfrm>
            <a:prstGeom prst="line">
              <a:avLst/>
            </a:prstGeom>
            <a:noFill/>
            <a:ln w="9525">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defTabSz="685800">
                <a:defRPr/>
              </a:pPr>
              <a:endParaRPr kumimoji="1" lang="zh-CN" altLang="en-US" b="1" kern="0">
                <a:solidFill>
                  <a:srgbClr val="000000"/>
                </a:solidFill>
                <a:latin typeface="微软雅黑" panose="020B0503020204020204" pitchFamily="34" charset="-122"/>
                <a:ea typeface="微软雅黑" panose="020B0503020204020204" pitchFamily="34" charset="-122"/>
              </a:endParaRPr>
            </a:p>
          </p:txBody>
        </p:sp>
        <p:sp>
          <p:nvSpPr>
            <p:cNvPr id="13" name="Text Box 15"/>
            <p:cNvSpPr txBox="1">
              <a:spLocks noChangeArrowheads="1"/>
            </p:cNvSpPr>
            <p:nvPr/>
          </p:nvSpPr>
          <p:spPr bwMode="auto">
            <a:xfrm>
              <a:off x="2417" y="3196"/>
              <a:ext cx="545"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zh-CN" altLang="en-US" sz="1800" b="1" kern="0">
                  <a:solidFill>
                    <a:srgbClr val="000000"/>
                  </a:solidFill>
                  <a:latin typeface="微软雅黑" panose="020B0503020204020204" pitchFamily="34" charset="-122"/>
                  <a:ea typeface="微软雅黑" panose="020B0503020204020204" pitchFamily="34" charset="-122"/>
                </a:rPr>
                <a:t>缓冲</a:t>
              </a:r>
            </a:p>
          </p:txBody>
        </p:sp>
        <p:sp>
          <p:nvSpPr>
            <p:cNvPr id="14" name="Text Box 16"/>
            <p:cNvSpPr txBox="1">
              <a:spLocks noChangeArrowheads="1"/>
            </p:cNvSpPr>
            <p:nvPr/>
          </p:nvSpPr>
          <p:spPr bwMode="auto">
            <a:xfrm>
              <a:off x="3146" y="3196"/>
              <a:ext cx="737"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zh-CN" altLang="en-US" sz="1800" b="1" kern="0">
                  <a:solidFill>
                    <a:srgbClr val="000000"/>
                  </a:solidFill>
                  <a:latin typeface="微软雅黑" panose="020B0503020204020204" pitchFamily="34" charset="-122"/>
                  <a:ea typeface="微软雅黑" panose="020B0503020204020204" pitchFamily="34" charset="-122"/>
                </a:rPr>
                <a:t>转换器</a:t>
              </a:r>
            </a:p>
          </p:txBody>
        </p:sp>
        <p:sp>
          <p:nvSpPr>
            <p:cNvPr id="15" name="Line 17"/>
            <p:cNvSpPr>
              <a:spLocks noChangeShapeType="1"/>
            </p:cNvSpPr>
            <p:nvPr/>
          </p:nvSpPr>
          <p:spPr bwMode="auto">
            <a:xfrm>
              <a:off x="4049" y="3339"/>
              <a:ext cx="692" cy="0"/>
            </a:xfrm>
            <a:prstGeom prst="line">
              <a:avLst/>
            </a:prstGeom>
            <a:noFill/>
            <a:ln w="9525">
              <a:solidFill>
                <a:srgbClr val="00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b="1" kern="0">
                <a:solidFill>
                  <a:srgbClr val="000000"/>
                </a:solidFill>
                <a:latin typeface="微软雅黑" panose="020B0503020204020204" pitchFamily="34" charset="-122"/>
                <a:ea typeface="微软雅黑" panose="020B0503020204020204" pitchFamily="34" charset="-122"/>
              </a:endParaRPr>
            </a:p>
          </p:txBody>
        </p:sp>
        <p:sp>
          <p:nvSpPr>
            <p:cNvPr id="16" name="Text Box 18"/>
            <p:cNvSpPr txBox="1">
              <a:spLocks noChangeArrowheads="1"/>
            </p:cNvSpPr>
            <p:nvPr/>
          </p:nvSpPr>
          <p:spPr bwMode="auto">
            <a:xfrm>
              <a:off x="4728" y="3014"/>
              <a:ext cx="543" cy="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zh-CN" altLang="en-US" sz="1800" b="1" kern="0">
                  <a:solidFill>
                    <a:srgbClr val="000000"/>
                  </a:solidFill>
                  <a:latin typeface="微软雅黑" panose="020B0503020204020204" pitchFamily="34" charset="-122"/>
                  <a:ea typeface="微软雅黑" panose="020B0503020204020204" pitchFamily="34" charset="-122"/>
                </a:rPr>
                <a:t>信号</a:t>
              </a:r>
            </a:p>
            <a:p>
              <a:pPr defTabSz="685800" eaLnBrk="1" hangingPunct="1">
                <a:defRPr/>
              </a:pPr>
              <a:r>
                <a:rPr lang="zh-CN" altLang="en-US" sz="1800" b="1" kern="0">
                  <a:solidFill>
                    <a:srgbClr val="000000"/>
                  </a:solidFill>
                  <a:latin typeface="微软雅黑" panose="020B0503020204020204" pitchFamily="34" charset="-122"/>
                  <a:ea typeface="微软雅黑" panose="020B0503020204020204" pitchFamily="34" charset="-122"/>
                </a:rPr>
                <a:t>数据</a:t>
              </a:r>
            </a:p>
          </p:txBody>
        </p:sp>
        <p:sp>
          <p:nvSpPr>
            <p:cNvPr id="17" name="Line 19"/>
            <p:cNvSpPr>
              <a:spLocks noChangeShapeType="1"/>
            </p:cNvSpPr>
            <p:nvPr/>
          </p:nvSpPr>
          <p:spPr bwMode="auto">
            <a:xfrm>
              <a:off x="986" y="3339"/>
              <a:ext cx="1334" cy="0"/>
            </a:xfrm>
            <a:prstGeom prst="line">
              <a:avLst/>
            </a:prstGeom>
            <a:noFill/>
            <a:ln w="9525">
              <a:solidFill>
                <a:srgbClr val="FF0000"/>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b="1" kern="0">
                <a:solidFill>
                  <a:srgbClr val="000000"/>
                </a:solidFill>
                <a:latin typeface="微软雅黑" panose="020B0503020204020204" pitchFamily="34" charset="-122"/>
                <a:ea typeface="微软雅黑" panose="020B0503020204020204" pitchFamily="34" charset="-122"/>
              </a:endParaRPr>
            </a:p>
          </p:txBody>
        </p:sp>
        <p:sp>
          <p:nvSpPr>
            <p:cNvPr id="18" name="Text Box 20"/>
            <p:cNvSpPr txBox="1">
              <a:spLocks noChangeArrowheads="1"/>
            </p:cNvSpPr>
            <p:nvPr/>
          </p:nvSpPr>
          <p:spPr bwMode="auto">
            <a:xfrm>
              <a:off x="1180" y="3108"/>
              <a:ext cx="8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zh-CN" altLang="en-US" sz="1350" b="1" kern="0">
                  <a:solidFill>
                    <a:srgbClr val="FF0000"/>
                  </a:solidFill>
                  <a:latin typeface="微软雅黑" panose="020B0503020204020204" pitchFamily="34" charset="-122"/>
                  <a:ea typeface="微软雅黑" panose="020B0503020204020204" pitchFamily="34" charset="-122"/>
                </a:rPr>
                <a:t>数据信号线</a:t>
              </a:r>
            </a:p>
          </p:txBody>
        </p:sp>
        <p:sp>
          <p:nvSpPr>
            <p:cNvPr id="19" name="Line 21"/>
            <p:cNvSpPr>
              <a:spLocks noChangeShapeType="1"/>
            </p:cNvSpPr>
            <p:nvPr/>
          </p:nvSpPr>
          <p:spPr bwMode="auto">
            <a:xfrm>
              <a:off x="986" y="3695"/>
              <a:ext cx="1334" cy="0"/>
            </a:xfrm>
            <a:prstGeom prst="line">
              <a:avLst/>
            </a:prstGeom>
            <a:noFill/>
            <a:ln w="9525">
              <a:solidFill>
                <a:srgbClr val="FF00FF"/>
              </a:solidFill>
              <a:miter lim="800000"/>
              <a:headEnd type="triangle" w="med" len="med"/>
              <a:tailEnd/>
            </a:ln>
            <a:extLst>
              <a:ext uri="{909E8E84-426E-40DD-AFC4-6F175D3DCCD1}">
                <a14:hiddenFill xmlns:a14="http://schemas.microsoft.com/office/drawing/2010/main">
                  <a:noFill/>
                </a14:hiddenFill>
              </a:ext>
            </a:extLst>
          </p:spPr>
          <p:txBody>
            <a:bodyPr wrap="none"/>
            <a:lstStyle/>
            <a:p>
              <a:pPr defTabSz="685800">
                <a:defRPr/>
              </a:pPr>
              <a:endParaRPr kumimoji="1" lang="zh-CN" altLang="en-US" b="1" kern="0">
                <a:solidFill>
                  <a:srgbClr val="000000"/>
                </a:solidFill>
                <a:latin typeface="微软雅黑" panose="020B0503020204020204" pitchFamily="34" charset="-122"/>
                <a:ea typeface="微软雅黑" panose="020B0503020204020204" pitchFamily="34" charset="-122"/>
              </a:endParaRPr>
            </a:p>
          </p:txBody>
        </p:sp>
        <p:sp>
          <p:nvSpPr>
            <p:cNvPr id="20" name="Line 22"/>
            <p:cNvSpPr>
              <a:spLocks noChangeShapeType="1"/>
            </p:cNvSpPr>
            <p:nvPr/>
          </p:nvSpPr>
          <p:spPr bwMode="auto">
            <a:xfrm>
              <a:off x="986" y="3831"/>
              <a:ext cx="1334" cy="0"/>
            </a:xfrm>
            <a:prstGeom prst="line">
              <a:avLst/>
            </a:prstGeom>
            <a:noFill/>
            <a:ln w="9525">
              <a:solidFill>
                <a:srgbClr val="333399"/>
              </a:solidFill>
              <a:miter lim="800000"/>
              <a:headEnd/>
              <a:tailEnd type="triangle" w="med" len="med"/>
            </a:ln>
            <a:extLst>
              <a:ext uri="{909E8E84-426E-40DD-AFC4-6F175D3DCCD1}">
                <a14:hiddenFill xmlns:a14="http://schemas.microsoft.com/office/drawing/2010/main">
                  <a:noFill/>
                </a14:hiddenFill>
              </a:ext>
            </a:extLst>
          </p:spPr>
          <p:txBody>
            <a:bodyPr wrap="none"/>
            <a:lstStyle/>
            <a:p>
              <a:pPr defTabSz="685800">
                <a:defRPr/>
              </a:pPr>
              <a:endParaRPr kumimoji="1" lang="zh-CN" altLang="en-US" b="1" kern="0">
                <a:solidFill>
                  <a:srgbClr val="000000"/>
                </a:solidFill>
                <a:latin typeface="微软雅黑" panose="020B0503020204020204" pitchFamily="34" charset="-122"/>
                <a:ea typeface="微软雅黑" panose="020B0503020204020204" pitchFamily="34" charset="-122"/>
              </a:endParaRPr>
            </a:p>
          </p:txBody>
        </p:sp>
        <p:sp>
          <p:nvSpPr>
            <p:cNvPr id="21" name="Text Box 23"/>
            <p:cNvSpPr txBox="1">
              <a:spLocks noChangeArrowheads="1"/>
            </p:cNvSpPr>
            <p:nvPr/>
          </p:nvSpPr>
          <p:spPr bwMode="auto">
            <a:xfrm>
              <a:off x="1162" y="3464"/>
              <a:ext cx="8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zh-CN" altLang="en-US" sz="1350" b="1" kern="0">
                  <a:solidFill>
                    <a:srgbClr val="FF33CC"/>
                  </a:solidFill>
                  <a:latin typeface="微软雅黑" panose="020B0503020204020204" pitchFamily="34" charset="-122"/>
                  <a:ea typeface="微软雅黑" panose="020B0503020204020204" pitchFamily="34" charset="-122"/>
                </a:rPr>
                <a:t>状态信号线</a:t>
              </a:r>
            </a:p>
          </p:txBody>
        </p:sp>
        <p:sp>
          <p:nvSpPr>
            <p:cNvPr id="22" name="Text Box 24"/>
            <p:cNvSpPr txBox="1">
              <a:spLocks noChangeArrowheads="1"/>
            </p:cNvSpPr>
            <p:nvPr/>
          </p:nvSpPr>
          <p:spPr bwMode="auto">
            <a:xfrm>
              <a:off x="1162" y="3826"/>
              <a:ext cx="88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zh-CN" altLang="en-US" sz="1350" b="1" kern="0">
                  <a:solidFill>
                    <a:srgbClr val="3333CC"/>
                  </a:solidFill>
                  <a:latin typeface="微软雅黑" panose="020B0503020204020204" pitchFamily="34" charset="-122"/>
                  <a:ea typeface="微软雅黑" panose="020B0503020204020204" pitchFamily="34" charset="-122"/>
                </a:rPr>
                <a:t>控制信号线</a:t>
              </a:r>
            </a:p>
          </p:txBody>
        </p:sp>
        <p:sp>
          <p:nvSpPr>
            <p:cNvPr id="23" name="Text Box 25"/>
            <p:cNvSpPr txBox="1">
              <a:spLocks noChangeArrowheads="1"/>
            </p:cNvSpPr>
            <p:nvPr/>
          </p:nvSpPr>
          <p:spPr bwMode="auto">
            <a:xfrm>
              <a:off x="340" y="3109"/>
              <a:ext cx="591"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defTabSz="685800" eaLnBrk="1" hangingPunct="1">
                <a:defRPr/>
              </a:pPr>
              <a:r>
                <a:rPr lang="zh-CN" altLang="en-US" sz="1350" b="1" kern="0">
                  <a:solidFill>
                    <a:srgbClr val="000000"/>
                  </a:solidFill>
                  <a:latin typeface="微软雅黑" panose="020B0503020204020204" pitchFamily="34" charset="-122"/>
                  <a:ea typeface="微软雅黑" panose="020B0503020204020204" pitchFamily="34" charset="-122"/>
                </a:rPr>
                <a:t>至设备</a:t>
              </a:r>
            </a:p>
            <a:p>
              <a:pPr defTabSz="685800" eaLnBrk="1" hangingPunct="1">
                <a:defRPr/>
              </a:pPr>
              <a:r>
                <a:rPr lang="zh-CN" altLang="en-US" sz="1350" b="1" kern="0">
                  <a:solidFill>
                    <a:srgbClr val="000000"/>
                  </a:solidFill>
                  <a:latin typeface="微软雅黑" panose="020B0503020204020204" pitchFamily="34" charset="-122"/>
                  <a:ea typeface="微软雅黑" panose="020B0503020204020204" pitchFamily="34" charset="-122"/>
                </a:rPr>
                <a:t>控制器</a:t>
              </a:r>
            </a:p>
          </p:txBody>
        </p:sp>
      </p:grpSp>
      <p:sp>
        <p:nvSpPr>
          <p:cNvPr id="24" name="AutoShape 6"/>
          <p:cNvSpPr>
            <a:spLocks noChangeArrowheads="1"/>
          </p:cNvSpPr>
          <p:nvPr/>
        </p:nvSpPr>
        <p:spPr bwMode="auto">
          <a:xfrm>
            <a:off x="2638246" y="2771493"/>
            <a:ext cx="3143250" cy="813676"/>
          </a:xfrm>
          <a:prstGeom prst="wedgeRoundRectCallout">
            <a:avLst>
              <a:gd name="adj1" fmla="val -61404"/>
              <a:gd name="adj2" fmla="val 131450"/>
              <a:gd name="adj3" fmla="val 16667"/>
            </a:avLst>
          </a:prstGeom>
          <a:solidFill>
            <a:schemeClr val="bg2">
              <a:lumMod val="90000"/>
            </a:schemeClr>
          </a:solidFill>
          <a:ln>
            <a:noFill/>
          </a:ln>
          <a:effec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数据信号线：在设备与控制器之间传送数据信号。</a:t>
            </a:r>
          </a:p>
        </p:txBody>
      </p:sp>
      <p:sp>
        <p:nvSpPr>
          <p:cNvPr id="25" name="AutoShape 7"/>
          <p:cNvSpPr>
            <a:spLocks noChangeArrowheads="1"/>
          </p:cNvSpPr>
          <p:nvPr/>
        </p:nvSpPr>
        <p:spPr bwMode="auto">
          <a:xfrm>
            <a:off x="3084671" y="4762697"/>
            <a:ext cx="3143250" cy="971550"/>
          </a:xfrm>
          <a:prstGeom prst="wedgeRoundRectCallout">
            <a:avLst>
              <a:gd name="adj1" fmla="val -64507"/>
              <a:gd name="adj2" fmla="val -19331"/>
              <a:gd name="adj3" fmla="val 16667"/>
            </a:avLst>
          </a:prstGeom>
          <a:solidFill>
            <a:schemeClr val="bg2">
              <a:lumMod val="90000"/>
            </a:schemeClr>
          </a:solidFill>
          <a:ln>
            <a:noFill/>
          </a:ln>
          <a:effec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a:t>控制信号线：由设备控制器向</a:t>
            </a:r>
            <a:r>
              <a:rPr lang="en-US" altLang="zh-CN" sz="1800" b="1"/>
              <a:t>I/O</a:t>
            </a:r>
            <a:r>
              <a:rPr lang="zh-CN" altLang="en-US" sz="1800" b="1"/>
              <a:t>发送控制信号时的通路。如：读，写控制等。</a:t>
            </a:r>
          </a:p>
        </p:txBody>
      </p:sp>
      <p:sp>
        <p:nvSpPr>
          <p:cNvPr id="26" name="AutoShape 8"/>
          <p:cNvSpPr>
            <a:spLocks noChangeArrowheads="1"/>
          </p:cNvSpPr>
          <p:nvPr/>
        </p:nvSpPr>
        <p:spPr bwMode="auto">
          <a:xfrm>
            <a:off x="3396606" y="3724472"/>
            <a:ext cx="3543300" cy="971550"/>
          </a:xfrm>
          <a:prstGeom prst="wedgeRoundRectCallout">
            <a:avLst>
              <a:gd name="adj1" fmla="val -67827"/>
              <a:gd name="adj2" fmla="val 66241"/>
              <a:gd name="adj3" fmla="val 16667"/>
            </a:avLst>
          </a:prstGeom>
          <a:solidFill>
            <a:schemeClr val="bg2">
              <a:lumMod val="90000"/>
            </a:schemeClr>
          </a:solidFill>
          <a:ln>
            <a:noFill/>
          </a:ln>
          <a:effec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lang="zh-CN" altLang="en-US" sz="1800" b="1" dirty="0"/>
              <a:t>状态信号线：传送指示设备当前状态的信号。有：正在读</a:t>
            </a:r>
            <a:r>
              <a:rPr lang="en-US" altLang="zh-CN" sz="1800" b="1" dirty="0"/>
              <a:t>/</a:t>
            </a:r>
            <a:r>
              <a:rPr lang="zh-CN" altLang="en-US" sz="1800" b="1" dirty="0"/>
              <a:t>写，或准备好新的数据传送。</a:t>
            </a:r>
          </a:p>
        </p:txBody>
      </p:sp>
    </p:spTree>
    <p:extLst>
      <p:ext uri="{BB962C8B-B14F-4D97-AF65-F5344CB8AC3E}">
        <p14:creationId xmlns:p14="http://schemas.microsoft.com/office/powerpoint/2010/main" val="268240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ppt_x</p:attrName>
                                        </p:attrNameLst>
                                      </p:cBhvr>
                                      <p:tavLst>
                                        <p:tav tm="0">
                                          <p:val>
                                            <p:strVal val="#ppt_x"/>
                                          </p:val>
                                        </p:tav>
                                        <p:tav tm="100000">
                                          <p:val>
                                            <p:strVal val="#ppt_x"/>
                                          </p:val>
                                        </p:tav>
                                      </p:tavLst>
                                    </p:anim>
                                    <p:anim calcmode="lin" valueType="num">
                                      <p:cBhvr>
                                        <p:cTn id="8" dur="500" fill="hold"/>
                                        <p:tgtEl>
                                          <p:spTgt spid="24"/>
                                        </p:tgtEl>
                                        <p:attrNameLst>
                                          <p:attrName>ppt_y</p:attrName>
                                        </p:attrNameLst>
                                      </p:cBhvr>
                                      <p:tavLst>
                                        <p:tav tm="0">
                                          <p:val>
                                            <p:strVal val="#ppt_y+#ppt_h/2"/>
                                          </p:val>
                                        </p:tav>
                                        <p:tav tm="100000">
                                          <p:val>
                                            <p:strVal val="#ppt_y"/>
                                          </p:val>
                                        </p:tav>
                                      </p:tavLst>
                                    </p:anim>
                                    <p:anim calcmode="lin" valueType="num">
                                      <p:cBhvr>
                                        <p:cTn id="9" dur="500" fill="hold"/>
                                        <p:tgtEl>
                                          <p:spTgt spid="24"/>
                                        </p:tgtEl>
                                        <p:attrNameLst>
                                          <p:attrName>ppt_w</p:attrName>
                                        </p:attrNameLst>
                                      </p:cBhvr>
                                      <p:tavLst>
                                        <p:tav tm="0">
                                          <p:val>
                                            <p:strVal val="#ppt_w"/>
                                          </p:val>
                                        </p:tav>
                                        <p:tav tm="100000">
                                          <p:val>
                                            <p:strVal val="#ppt_w"/>
                                          </p:val>
                                        </p:tav>
                                      </p:tavLst>
                                    </p:anim>
                                    <p:anim calcmode="lin" valueType="num">
                                      <p:cBhvr>
                                        <p:cTn id="10" dur="500" fill="hold"/>
                                        <p:tgtEl>
                                          <p:spTgt spid="24"/>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5" presetClass="exit" presetSubtype="10" fill="hold" grpId="1" nodeType="clickEffect">
                                  <p:stCondLst>
                                    <p:cond delay="0"/>
                                  </p:stCondLst>
                                  <p:childTnLst>
                                    <p:animEffect transition="out" filter="checkerboard(across)">
                                      <p:cBhvr>
                                        <p:cTn id="14" dur="500"/>
                                        <p:tgtEl>
                                          <p:spTgt spid="24"/>
                                        </p:tgtEl>
                                      </p:cBhvr>
                                    </p:animEffect>
                                    <p:set>
                                      <p:cBhvr>
                                        <p:cTn id="15" dur="1" fill="hold">
                                          <p:stCondLst>
                                            <p:cond delay="499"/>
                                          </p:stCondLst>
                                        </p:cTn>
                                        <p:tgtEl>
                                          <p:spTgt spid="24"/>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 calcmode="lin" valueType="num">
                                      <p:cBhvr>
                                        <p:cTn id="20" dur="500" fill="hold"/>
                                        <p:tgtEl>
                                          <p:spTgt spid="25"/>
                                        </p:tgtEl>
                                        <p:attrNameLst>
                                          <p:attrName>ppt_x</p:attrName>
                                        </p:attrNameLst>
                                      </p:cBhvr>
                                      <p:tavLst>
                                        <p:tav tm="0">
                                          <p:val>
                                            <p:strVal val="#ppt_x-#ppt_w/2"/>
                                          </p:val>
                                        </p:tav>
                                        <p:tav tm="100000">
                                          <p:val>
                                            <p:strVal val="#ppt_x"/>
                                          </p:val>
                                        </p:tav>
                                      </p:tavLst>
                                    </p:anim>
                                    <p:anim calcmode="lin" valueType="num">
                                      <p:cBhvr>
                                        <p:cTn id="21" dur="500" fill="hold"/>
                                        <p:tgtEl>
                                          <p:spTgt spid="25"/>
                                        </p:tgtEl>
                                        <p:attrNameLst>
                                          <p:attrName>ppt_y</p:attrName>
                                        </p:attrNameLst>
                                      </p:cBhvr>
                                      <p:tavLst>
                                        <p:tav tm="0">
                                          <p:val>
                                            <p:strVal val="#ppt_y"/>
                                          </p:val>
                                        </p:tav>
                                        <p:tav tm="100000">
                                          <p:val>
                                            <p:strVal val="#ppt_y"/>
                                          </p:val>
                                        </p:tav>
                                      </p:tavLst>
                                    </p:anim>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strVal val="#ppt_h"/>
                                          </p:val>
                                        </p:tav>
                                        <p:tav tm="100000">
                                          <p:val>
                                            <p:strVal val="#ppt_h"/>
                                          </p:val>
                                        </p:tav>
                                      </p:tavLst>
                                    </p:anim>
                                  </p:childTnLst>
                                </p:cTn>
                              </p:par>
                            </p:childTnLst>
                          </p:cTn>
                        </p:par>
                      </p:childTnLst>
                    </p:cTn>
                  </p:par>
                  <p:par>
                    <p:cTn id="24" fill="hold">
                      <p:stCondLst>
                        <p:cond delay="indefinite"/>
                      </p:stCondLst>
                      <p:childTnLst>
                        <p:par>
                          <p:cTn id="25" fill="hold">
                            <p:stCondLst>
                              <p:cond delay="0"/>
                            </p:stCondLst>
                            <p:childTnLst>
                              <p:par>
                                <p:cTn id="26" presetID="3" presetClass="exit" presetSubtype="10" fill="hold" grpId="1" nodeType="clickEffect">
                                  <p:stCondLst>
                                    <p:cond delay="0"/>
                                  </p:stCondLst>
                                  <p:childTnLst>
                                    <p:animEffect transition="out" filter="blinds(horizontal)">
                                      <p:cBhvr>
                                        <p:cTn id="27" dur="500"/>
                                        <p:tgtEl>
                                          <p:spTgt spid="25"/>
                                        </p:tgtEl>
                                      </p:cBhvr>
                                    </p:animEffect>
                                    <p:set>
                                      <p:cBhvr>
                                        <p:cTn id="28" dur="1" fill="hold">
                                          <p:stCondLst>
                                            <p:cond delay="499"/>
                                          </p:stCondLst>
                                        </p:cTn>
                                        <p:tgtEl>
                                          <p:spTgt spid="2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7" presetClass="entr" presetSubtype="8"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anim calcmode="lin" valueType="num">
                                      <p:cBhvr>
                                        <p:cTn id="33" dur="500" fill="hold"/>
                                        <p:tgtEl>
                                          <p:spTgt spid="26"/>
                                        </p:tgtEl>
                                        <p:attrNameLst>
                                          <p:attrName>ppt_x</p:attrName>
                                        </p:attrNameLst>
                                      </p:cBhvr>
                                      <p:tavLst>
                                        <p:tav tm="0">
                                          <p:val>
                                            <p:strVal val="#ppt_x-#ppt_w/2"/>
                                          </p:val>
                                        </p:tav>
                                        <p:tav tm="100000">
                                          <p:val>
                                            <p:strVal val="#ppt_x"/>
                                          </p:val>
                                        </p:tav>
                                      </p:tavLst>
                                    </p:anim>
                                    <p:anim calcmode="lin" valueType="num">
                                      <p:cBhvr>
                                        <p:cTn id="34" dur="500" fill="hold"/>
                                        <p:tgtEl>
                                          <p:spTgt spid="26"/>
                                        </p:tgtEl>
                                        <p:attrNameLst>
                                          <p:attrName>ppt_y</p:attrName>
                                        </p:attrNameLst>
                                      </p:cBhvr>
                                      <p:tavLst>
                                        <p:tav tm="0">
                                          <p:val>
                                            <p:strVal val="#ppt_y"/>
                                          </p:val>
                                        </p:tav>
                                        <p:tav tm="100000">
                                          <p:val>
                                            <p:strVal val="#ppt_y"/>
                                          </p:val>
                                        </p:tav>
                                      </p:tavLst>
                                    </p:anim>
                                    <p:anim calcmode="lin" valueType="num">
                                      <p:cBhvr>
                                        <p:cTn id="35" dur="500" fill="hold"/>
                                        <p:tgtEl>
                                          <p:spTgt spid="26"/>
                                        </p:tgtEl>
                                        <p:attrNameLst>
                                          <p:attrName>ppt_w</p:attrName>
                                        </p:attrNameLst>
                                      </p:cBhvr>
                                      <p:tavLst>
                                        <p:tav tm="0">
                                          <p:val>
                                            <p:fltVal val="0"/>
                                          </p:val>
                                        </p:tav>
                                        <p:tav tm="100000">
                                          <p:val>
                                            <p:strVal val="#ppt_w"/>
                                          </p:val>
                                        </p:tav>
                                      </p:tavLst>
                                    </p:anim>
                                    <p:anim calcmode="lin" valueType="num">
                                      <p:cBhvr>
                                        <p:cTn id="36" dur="500" fill="hold"/>
                                        <p:tgtEl>
                                          <p:spTgt spid="26"/>
                                        </p:tgtEl>
                                        <p:attrNameLst>
                                          <p:attrName>ppt_h</p:attrName>
                                        </p:attrNameLst>
                                      </p:cBhvr>
                                      <p:tavLst>
                                        <p:tav tm="0">
                                          <p:val>
                                            <p:strVal val="#ppt_h"/>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4" presetClass="exit" presetSubtype="16" fill="hold" grpId="1" nodeType="clickEffect">
                                  <p:stCondLst>
                                    <p:cond delay="0"/>
                                  </p:stCondLst>
                                  <p:childTnLst>
                                    <p:animEffect transition="out" filter="box(in)">
                                      <p:cBhvr>
                                        <p:cTn id="40" dur="500"/>
                                        <p:tgtEl>
                                          <p:spTgt spid="26"/>
                                        </p:tgtEl>
                                      </p:cBhvr>
                                    </p:animEffect>
                                    <p:set>
                                      <p:cBhvr>
                                        <p:cTn id="41" dur="1" fill="hold">
                                          <p:stCondLst>
                                            <p:cond delay="499"/>
                                          </p:stCondLst>
                                        </p:cTn>
                                        <p:tgtEl>
                                          <p:spTgt spid="2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4" grpId="1" animBg="1"/>
      <p:bldP spid="25" grpId="0" animBg="1"/>
      <p:bldP spid="25" grpId="1" animBg="1"/>
      <p:bldP spid="26" grpId="0" animBg="1"/>
      <p:bldP spid="26" grpId="1" animBg="1"/>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712178" y="2205080"/>
            <a:ext cx="8077986" cy="3227089"/>
          </a:xfrm>
        </p:spPr>
        <p:txBody>
          <a:bodyPr/>
          <a:lstStyle/>
          <a:p>
            <a:pPr>
              <a:lnSpc>
                <a:spcPct val="150000"/>
              </a:lnSpc>
              <a:spcBef>
                <a:spcPct val="30000"/>
              </a:spcBef>
            </a:pPr>
            <a:r>
              <a:rPr lang="zh-CN" altLang="en-US" dirty="0"/>
              <a:t>设备控制器是</a:t>
            </a:r>
            <a:r>
              <a:rPr lang="en-US" altLang="zh-CN" dirty="0"/>
              <a:t>CPU</a:t>
            </a:r>
            <a:r>
              <a:rPr lang="zh-CN" altLang="en-US" dirty="0"/>
              <a:t>与</a:t>
            </a:r>
            <a:r>
              <a:rPr lang="en-US" altLang="zh-CN" dirty="0"/>
              <a:t>I/O</a:t>
            </a:r>
            <a:r>
              <a:rPr lang="zh-CN" altLang="en-US" dirty="0"/>
              <a:t>设备之间的接口，它接收从</a:t>
            </a:r>
            <a:r>
              <a:rPr lang="en-US" altLang="zh-CN" dirty="0"/>
              <a:t>CPU</a:t>
            </a:r>
            <a:r>
              <a:rPr lang="zh-CN" altLang="en-US" dirty="0"/>
              <a:t>发来的命令，并去控制</a:t>
            </a:r>
            <a:r>
              <a:rPr lang="en-US" altLang="zh-CN" dirty="0"/>
              <a:t>I/O</a:t>
            </a:r>
            <a:r>
              <a:rPr lang="zh-CN" altLang="en-US" dirty="0"/>
              <a:t>设备工作，以使处理机从繁杂的设备控制事务中解脱出来。</a:t>
            </a:r>
          </a:p>
          <a:p>
            <a:pPr>
              <a:lnSpc>
                <a:spcPct val="150000"/>
              </a:lnSpc>
              <a:spcBef>
                <a:spcPct val="30000"/>
              </a:spcBef>
            </a:pPr>
            <a:r>
              <a:rPr lang="zh-CN" altLang="en-US" dirty="0"/>
              <a:t>设备控制器主要职责是控制一个或多个</a:t>
            </a:r>
            <a:r>
              <a:rPr lang="en-US" altLang="zh-CN" dirty="0"/>
              <a:t>I/O</a:t>
            </a:r>
            <a:r>
              <a:rPr lang="zh-CN" altLang="en-US" dirty="0"/>
              <a:t>设备，以实现</a:t>
            </a:r>
            <a:r>
              <a:rPr lang="en-US" altLang="zh-CN" dirty="0"/>
              <a:t>I/O</a:t>
            </a:r>
            <a:r>
              <a:rPr lang="zh-CN" altLang="en-US" dirty="0"/>
              <a:t>设备和计算机之间的数据交换。 </a:t>
            </a:r>
          </a:p>
          <a:p>
            <a:pPr>
              <a:lnSpc>
                <a:spcPct val="150000"/>
              </a:lnSpc>
              <a:spcBef>
                <a:spcPct val="30000"/>
              </a:spcBef>
            </a:pPr>
            <a:r>
              <a:rPr lang="zh-CN" altLang="en-US" dirty="0"/>
              <a:t>若控制器可连接多个设备时，则应含有多个设备地址，并使每一个设备地址对应一个设备。 </a:t>
            </a:r>
          </a:p>
          <a:p>
            <a:pPr>
              <a:lnSpc>
                <a:spcPct val="150000"/>
              </a:lnSpc>
            </a:pPr>
            <a:endParaRPr lang="zh-CN" altLang="en-US" dirty="0"/>
          </a:p>
        </p:txBody>
      </p:sp>
      <p:sp>
        <p:nvSpPr>
          <p:cNvPr id="3" name="标题 2"/>
          <p:cNvSpPr>
            <a:spLocks noGrp="1"/>
          </p:cNvSpPr>
          <p:nvPr>
            <p:ph type="title"/>
          </p:nvPr>
        </p:nvSpPr>
        <p:spPr/>
        <p:txBody>
          <a:bodyPr/>
          <a:lstStyle/>
          <a:p>
            <a:r>
              <a:rPr lang="en-US" altLang="zh-CN" dirty="0"/>
              <a:t>5.1  I/O </a:t>
            </a:r>
            <a:r>
              <a:rPr lang="zh-CN" altLang="en-US" dirty="0"/>
              <a:t>系统简介</a:t>
            </a:r>
          </a:p>
        </p:txBody>
      </p:sp>
      <p:sp>
        <p:nvSpPr>
          <p:cNvPr id="4" name="矩形 3"/>
          <p:cNvSpPr/>
          <p:nvPr/>
        </p:nvSpPr>
        <p:spPr>
          <a:xfrm>
            <a:off x="712178" y="1572132"/>
            <a:ext cx="1980029" cy="523220"/>
          </a:xfrm>
          <a:prstGeom prst="rect">
            <a:avLst/>
          </a:prstGeom>
        </p:spPr>
        <p:txBody>
          <a:bodyPr wrap="none">
            <a:spAutoFit/>
          </a:bodyPr>
          <a:lstStyle/>
          <a:p>
            <a:r>
              <a:rPr lang="zh-CN" altLang="en-US" sz="2800" b="1" dirty="0">
                <a:solidFill>
                  <a:srgbClr val="0000FF"/>
                </a:solidFill>
                <a:latin typeface="华文楷体" pitchFamily="2" charset="-122"/>
                <a:ea typeface="华文楷体" pitchFamily="2" charset="-122"/>
              </a:rPr>
              <a:t>设备控制器</a:t>
            </a:r>
          </a:p>
        </p:txBody>
      </p:sp>
    </p:spTree>
    <p:extLst>
      <p:ext uri="{BB962C8B-B14F-4D97-AF65-F5344CB8AC3E}">
        <p14:creationId xmlns:p14="http://schemas.microsoft.com/office/powerpoint/2010/main" val="149790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5.1  I/O </a:t>
            </a:r>
            <a:r>
              <a:rPr lang="zh-CN" altLang="en-US" dirty="0"/>
              <a:t>系统简介</a:t>
            </a:r>
          </a:p>
        </p:txBody>
      </p:sp>
      <p:sp>
        <p:nvSpPr>
          <p:cNvPr id="4" name="Rectangle 6"/>
          <p:cNvSpPr>
            <a:spLocks noChangeArrowheads="1"/>
          </p:cNvSpPr>
          <p:nvPr/>
        </p:nvSpPr>
        <p:spPr bwMode="auto">
          <a:xfrm>
            <a:off x="1286114" y="1896736"/>
            <a:ext cx="1732359" cy="3565922"/>
          </a:xfrm>
          <a:prstGeom prst="rect">
            <a:avLst/>
          </a:prstGeom>
          <a:noFill/>
          <a:ln w="5715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5" name="Rectangle 8"/>
          <p:cNvSpPr>
            <a:spLocks noChangeArrowheads="1"/>
          </p:cNvSpPr>
          <p:nvPr/>
        </p:nvSpPr>
        <p:spPr bwMode="auto">
          <a:xfrm>
            <a:off x="4766309" y="1853776"/>
            <a:ext cx="1747838" cy="3608882"/>
          </a:xfrm>
          <a:prstGeom prst="rect">
            <a:avLst/>
          </a:prstGeom>
          <a:noFill/>
          <a:ln w="5715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6" name="Rectangle 10"/>
          <p:cNvSpPr>
            <a:spLocks noChangeArrowheads="1"/>
          </p:cNvSpPr>
          <p:nvPr/>
        </p:nvSpPr>
        <p:spPr bwMode="auto">
          <a:xfrm>
            <a:off x="3166110" y="2433708"/>
            <a:ext cx="1543049" cy="3028950"/>
          </a:xfrm>
          <a:prstGeom prst="rect">
            <a:avLst/>
          </a:prstGeom>
          <a:noFill/>
          <a:ln w="57150" algn="ctr">
            <a:solidFill>
              <a:srgbClr val="FF0000"/>
            </a:solidFill>
            <a:miter lim="800000"/>
            <a:headEnd/>
            <a:tailEnd/>
          </a:ln>
          <a:effectLst/>
          <a:extLst>
            <a:ext uri="{909E8E84-426E-40DD-AFC4-6F175D3DCCD1}">
              <a14:hiddenFill xmlns:a14="http://schemas.microsoft.com/office/drawing/2010/main">
                <a:solidFill>
                  <a:srgbClr val="FFFF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endParaRPr lang="zh-CN" altLang="en-US" sz="3300"/>
          </a:p>
        </p:txBody>
      </p:sp>
      <p:sp>
        <p:nvSpPr>
          <p:cNvPr id="7" name="文本框 885762"/>
          <p:cNvSpPr txBox="1">
            <a:spLocks noChangeArrowheads="1"/>
          </p:cNvSpPr>
          <p:nvPr/>
        </p:nvSpPr>
        <p:spPr bwMode="auto">
          <a:xfrm>
            <a:off x="4766310" y="1976508"/>
            <a:ext cx="1714500"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r>
              <a:rPr lang="zh-CN" altLang="en-US" sz="1500" b="1" kern="0">
                <a:solidFill>
                  <a:srgbClr val="000000"/>
                </a:solidFill>
              </a:rPr>
              <a:t>控制器与设备接口</a:t>
            </a:r>
          </a:p>
        </p:txBody>
      </p:sp>
      <p:sp>
        <p:nvSpPr>
          <p:cNvPr id="8" name="矩形 885763"/>
          <p:cNvSpPr>
            <a:spLocks noChangeArrowheads="1"/>
          </p:cNvSpPr>
          <p:nvPr/>
        </p:nvSpPr>
        <p:spPr bwMode="auto">
          <a:xfrm>
            <a:off x="1565910" y="2548008"/>
            <a:ext cx="1371600" cy="25146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endParaRPr lang="zh-CN" altLang="en-US" sz="1800" kern="0">
              <a:solidFill>
                <a:srgbClr val="000000"/>
              </a:solidFill>
            </a:endParaRPr>
          </a:p>
        </p:txBody>
      </p:sp>
      <p:sp>
        <p:nvSpPr>
          <p:cNvPr id="9" name="矩形 885764"/>
          <p:cNvSpPr>
            <a:spLocks noChangeArrowheads="1"/>
          </p:cNvSpPr>
          <p:nvPr/>
        </p:nvSpPr>
        <p:spPr bwMode="auto">
          <a:xfrm>
            <a:off x="1737360" y="2776608"/>
            <a:ext cx="1028700" cy="571500"/>
          </a:xfrm>
          <a:prstGeom prst="rect">
            <a:avLst/>
          </a:prstGeom>
          <a:solidFill>
            <a:srgbClr val="E1B7B7"/>
          </a:solidFill>
          <a:ln w="9525">
            <a:solidFill>
              <a:srgbClr val="000000"/>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685800">
              <a:defRPr/>
            </a:pPr>
            <a:r>
              <a:rPr lang="zh-CN" altLang="en-US" sz="1500" b="1" kern="0" dirty="0">
                <a:solidFill>
                  <a:srgbClr val="000000"/>
                </a:solidFill>
              </a:rPr>
              <a:t>数据寄存器</a:t>
            </a:r>
          </a:p>
        </p:txBody>
      </p:sp>
      <p:sp>
        <p:nvSpPr>
          <p:cNvPr id="10" name="矩形 885765"/>
          <p:cNvSpPr>
            <a:spLocks noChangeArrowheads="1"/>
          </p:cNvSpPr>
          <p:nvPr/>
        </p:nvSpPr>
        <p:spPr bwMode="auto">
          <a:xfrm>
            <a:off x="1737360" y="3519558"/>
            <a:ext cx="1028700" cy="571500"/>
          </a:xfrm>
          <a:prstGeom prst="rect">
            <a:avLst/>
          </a:prstGeom>
          <a:solidFill>
            <a:srgbClr val="E1B7B7"/>
          </a:solidFill>
          <a:ln w="9525">
            <a:solidFill>
              <a:srgbClr val="000000"/>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685800">
              <a:defRPr/>
            </a:pPr>
            <a:r>
              <a:rPr lang="zh-CN" altLang="en-US" sz="1500" b="1" kern="0">
                <a:solidFill>
                  <a:srgbClr val="000000"/>
                </a:solidFill>
              </a:rPr>
              <a:t>控制/状态</a:t>
            </a:r>
          </a:p>
          <a:p>
            <a:pPr algn="ctr" defTabSz="685800">
              <a:defRPr/>
            </a:pPr>
            <a:r>
              <a:rPr lang="zh-CN" altLang="en-US" sz="1500" b="1" kern="0">
                <a:solidFill>
                  <a:srgbClr val="000000"/>
                </a:solidFill>
              </a:rPr>
              <a:t>寄存器</a:t>
            </a:r>
          </a:p>
        </p:txBody>
      </p:sp>
      <p:sp>
        <p:nvSpPr>
          <p:cNvPr id="11" name="矩形 885766"/>
          <p:cNvSpPr>
            <a:spLocks noChangeArrowheads="1"/>
          </p:cNvSpPr>
          <p:nvPr/>
        </p:nvSpPr>
        <p:spPr bwMode="auto">
          <a:xfrm>
            <a:off x="3394710" y="4033908"/>
            <a:ext cx="971550" cy="1028700"/>
          </a:xfrm>
          <a:prstGeom prst="rect">
            <a:avLst/>
          </a:prstGeom>
          <a:solidFill>
            <a:srgbClr val="E1B7B7"/>
          </a:solidFill>
          <a:ln w="9525">
            <a:solidFill>
              <a:srgbClr val="000000"/>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defTabSz="685800">
              <a:defRPr/>
            </a:pPr>
            <a:r>
              <a:rPr lang="en-US" altLang="zh-CN" sz="1800" b="1" kern="0">
                <a:solidFill>
                  <a:srgbClr val="000000"/>
                </a:solidFill>
              </a:rPr>
              <a:t>I/O</a:t>
            </a:r>
            <a:r>
              <a:rPr lang="zh-CN" altLang="en-US" sz="1800" b="1" kern="0">
                <a:solidFill>
                  <a:srgbClr val="000000"/>
                </a:solidFill>
              </a:rPr>
              <a:t>逻辑</a:t>
            </a:r>
            <a:endParaRPr lang="zh-CN" altLang="en-US" sz="1800" kern="0">
              <a:solidFill>
                <a:srgbClr val="000000"/>
              </a:solidFill>
            </a:endParaRPr>
          </a:p>
        </p:txBody>
      </p:sp>
      <p:sp>
        <p:nvSpPr>
          <p:cNvPr id="12" name="直接连接符 885767"/>
          <p:cNvSpPr>
            <a:spLocks noChangeShapeType="1"/>
          </p:cNvSpPr>
          <p:nvPr/>
        </p:nvSpPr>
        <p:spPr bwMode="auto">
          <a:xfrm>
            <a:off x="651510" y="4205358"/>
            <a:ext cx="9144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13" name="直接连接符 885768"/>
          <p:cNvSpPr>
            <a:spLocks noChangeShapeType="1"/>
          </p:cNvSpPr>
          <p:nvPr/>
        </p:nvSpPr>
        <p:spPr bwMode="auto">
          <a:xfrm>
            <a:off x="1565910" y="4205358"/>
            <a:ext cx="1371600" cy="0"/>
          </a:xfrm>
          <a:prstGeom prst="line">
            <a:avLst/>
          </a:prstGeom>
          <a:noFill/>
          <a:ln w="19050">
            <a:solidFill>
              <a:srgbClr val="000000"/>
            </a:solidFill>
            <a:prstDash val="sysDot"/>
            <a:round/>
            <a:headEnd/>
            <a:tailEn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14" name="直接连接符 885769"/>
          <p:cNvSpPr>
            <a:spLocks noChangeShapeType="1"/>
          </p:cNvSpPr>
          <p:nvPr/>
        </p:nvSpPr>
        <p:spPr bwMode="auto">
          <a:xfrm>
            <a:off x="2937510" y="4205358"/>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15" name="文本框 885770"/>
          <p:cNvSpPr txBox="1">
            <a:spLocks noChangeArrowheads="1"/>
          </p:cNvSpPr>
          <p:nvPr/>
        </p:nvSpPr>
        <p:spPr bwMode="auto">
          <a:xfrm>
            <a:off x="639604" y="3688627"/>
            <a:ext cx="7617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r>
              <a:rPr lang="zh-CN" altLang="en-US" sz="1500" b="1" kern="0">
                <a:solidFill>
                  <a:srgbClr val="000000"/>
                </a:solidFill>
              </a:rPr>
              <a:t>地址线</a:t>
            </a:r>
          </a:p>
        </p:txBody>
      </p:sp>
      <p:sp>
        <p:nvSpPr>
          <p:cNvPr id="16" name="文本框 885771"/>
          <p:cNvSpPr txBox="1">
            <a:spLocks noChangeArrowheads="1"/>
          </p:cNvSpPr>
          <p:nvPr/>
        </p:nvSpPr>
        <p:spPr bwMode="auto">
          <a:xfrm>
            <a:off x="708661" y="4376808"/>
            <a:ext cx="76174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r>
              <a:rPr lang="zh-CN" altLang="en-US" sz="1500" b="1" kern="0">
                <a:solidFill>
                  <a:srgbClr val="000000"/>
                </a:solidFill>
              </a:rPr>
              <a:t>控制线</a:t>
            </a:r>
          </a:p>
        </p:txBody>
      </p:sp>
      <p:sp>
        <p:nvSpPr>
          <p:cNvPr id="17" name="直接连接符 885772"/>
          <p:cNvSpPr>
            <a:spLocks noChangeShapeType="1"/>
          </p:cNvSpPr>
          <p:nvPr/>
        </p:nvSpPr>
        <p:spPr bwMode="auto">
          <a:xfrm>
            <a:off x="765810" y="4834008"/>
            <a:ext cx="26289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18" name="直接连接符 885773"/>
          <p:cNvSpPr>
            <a:spLocks noChangeShapeType="1"/>
          </p:cNvSpPr>
          <p:nvPr/>
        </p:nvSpPr>
        <p:spPr bwMode="auto">
          <a:xfrm flipV="1">
            <a:off x="3623310" y="3805308"/>
            <a:ext cx="0" cy="2286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19" name="直接连接符 885774"/>
          <p:cNvSpPr>
            <a:spLocks noChangeShapeType="1"/>
          </p:cNvSpPr>
          <p:nvPr/>
        </p:nvSpPr>
        <p:spPr bwMode="auto">
          <a:xfrm flipH="1">
            <a:off x="2766060" y="3805308"/>
            <a:ext cx="85725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20" name="直接连接符 885775"/>
          <p:cNvSpPr>
            <a:spLocks noChangeShapeType="1"/>
          </p:cNvSpPr>
          <p:nvPr/>
        </p:nvSpPr>
        <p:spPr bwMode="auto">
          <a:xfrm flipV="1">
            <a:off x="4023360" y="3005208"/>
            <a:ext cx="0" cy="10287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21" name="直接连接符 885776"/>
          <p:cNvSpPr>
            <a:spLocks noChangeShapeType="1"/>
          </p:cNvSpPr>
          <p:nvPr/>
        </p:nvSpPr>
        <p:spPr bwMode="auto">
          <a:xfrm flipH="1">
            <a:off x="2766060" y="3005208"/>
            <a:ext cx="12573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22" name="矩形 885777"/>
          <p:cNvSpPr>
            <a:spLocks noChangeArrowheads="1"/>
          </p:cNvSpPr>
          <p:nvPr/>
        </p:nvSpPr>
        <p:spPr bwMode="auto">
          <a:xfrm>
            <a:off x="5109210" y="2548008"/>
            <a:ext cx="800100" cy="800100"/>
          </a:xfrm>
          <a:prstGeom prst="rect">
            <a:avLst/>
          </a:prstGeom>
          <a:solidFill>
            <a:srgbClr val="E1B7B7"/>
          </a:solidFill>
          <a:ln w="9525">
            <a:solidFill>
              <a:srgbClr val="000000"/>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r>
              <a:rPr lang="zh-CN" altLang="en-US" sz="1500" b="1" kern="0">
                <a:solidFill>
                  <a:srgbClr val="000000"/>
                </a:solidFill>
              </a:rPr>
              <a:t>控制器</a:t>
            </a:r>
          </a:p>
          <a:p>
            <a:pPr defTabSz="685800">
              <a:defRPr/>
            </a:pPr>
            <a:r>
              <a:rPr lang="zh-CN" altLang="en-US" sz="1500" b="1" kern="0">
                <a:solidFill>
                  <a:srgbClr val="000000"/>
                </a:solidFill>
              </a:rPr>
              <a:t>与设备</a:t>
            </a:r>
          </a:p>
          <a:p>
            <a:pPr defTabSz="685800">
              <a:defRPr/>
            </a:pPr>
            <a:r>
              <a:rPr lang="zh-CN" altLang="en-US" sz="1500" b="1" kern="0">
                <a:solidFill>
                  <a:srgbClr val="000000"/>
                </a:solidFill>
              </a:rPr>
              <a:t>接口</a:t>
            </a:r>
            <a:endParaRPr lang="zh-CN" altLang="en-US" sz="1800" kern="0">
              <a:solidFill>
                <a:srgbClr val="000000"/>
              </a:solidFill>
            </a:endParaRPr>
          </a:p>
        </p:txBody>
      </p:sp>
      <p:sp>
        <p:nvSpPr>
          <p:cNvPr id="23" name="矩形 885778"/>
          <p:cNvSpPr>
            <a:spLocks noChangeArrowheads="1"/>
          </p:cNvSpPr>
          <p:nvPr/>
        </p:nvSpPr>
        <p:spPr bwMode="auto">
          <a:xfrm>
            <a:off x="5166360" y="4262508"/>
            <a:ext cx="800100" cy="800100"/>
          </a:xfrm>
          <a:prstGeom prst="rect">
            <a:avLst/>
          </a:prstGeom>
          <a:solidFill>
            <a:srgbClr val="E1B7B7"/>
          </a:solidFill>
          <a:ln w="9525">
            <a:solidFill>
              <a:srgbClr val="000000"/>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r>
              <a:rPr lang="zh-CN" altLang="en-US" sz="1500" b="1" kern="0">
                <a:solidFill>
                  <a:srgbClr val="000000"/>
                </a:solidFill>
              </a:rPr>
              <a:t>控制器</a:t>
            </a:r>
          </a:p>
          <a:p>
            <a:pPr defTabSz="685800">
              <a:defRPr/>
            </a:pPr>
            <a:r>
              <a:rPr lang="zh-CN" altLang="en-US" sz="1500" b="1" kern="0">
                <a:solidFill>
                  <a:srgbClr val="000000"/>
                </a:solidFill>
              </a:rPr>
              <a:t>与设备</a:t>
            </a:r>
          </a:p>
          <a:p>
            <a:pPr defTabSz="685800">
              <a:defRPr/>
            </a:pPr>
            <a:r>
              <a:rPr lang="zh-CN" altLang="en-US" sz="1500" b="1" kern="0">
                <a:solidFill>
                  <a:srgbClr val="000000"/>
                </a:solidFill>
              </a:rPr>
              <a:t>接口</a:t>
            </a:r>
            <a:endParaRPr lang="zh-CN" altLang="en-US" sz="1800" kern="0">
              <a:solidFill>
                <a:srgbClr val="000000"/>
              </a:solidFill>
            </a:endParaRPr>
          </a:p>
        </p:txBody>
      </p:sp>
      <p:sp>
        <p:nvSpPr>
          <p:cNvPr id="24" name="文本框 885779"/>
          <p:cNvSpPr txBox="1">
            <a:spLocks noChangeArrowheads="1"/>
          </p:cNvSpPr>
          <p:nvPr/>
        </p:nvSpPr>
        <p:spPr bwMode="auto">
          <a:xfrm>
            <a:off x="5040154" y="3550514"/>
            <a:ext cx="99418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r>
              <a:rPr lang="zh-CN" altLang="en-US" sz="1800" b="1" kern="0">
                <a:solidFill>
                  <a:srgbClr val="000000"/>
                </a:solidFill>
              </a:rPr>
              <a:t>………</a:t>
            </a:r>
            <a:r>
              <a:rPr lang="zh-CN" altLang="en-US" sz="1800" b="1" kern="0">
                <a:solidFill>
                  <a:srgbClr val="000000"/>
                </a:solidFill>
                <a:latin typeface="宋体" panose="02010600030101010101" pitchFamily="2" charset="-122"/>
              </a:rPr>
              <a:t>.</a:t>
            </a:r>
          </a:p>
        </p:txBody>
      </p:sp>
      <p:sp>
        <p:nvSpPr>
          <p:cNvPr id="25" name="文本框 885780"/>
          <p:cNvSpPr txBox="1">
            <a:spLocks noChangeArrowheads="1"/>
          </p:cNvSpPr>
          <p:nvPr/>
        </p:nvSpPr>
        <p:spPr bwMode="auto">
          <a:xfrm>
            <a:off x="708660" y="2719458"/>
            <a:ext cx="713185"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r>
              <a:rPr lang="zh-CN" altLang="en-US" sz="1500" b="1" kern="0">
                <a:solidFill>
                  <a:srgbClr val="000000"/>
                </a:solidFill>
              </a:rPr>
              <a:t>数据线</a:t>
            </a:r>
          </a:p>
        </p:txBody>
      </p:sp>
      <p:sp>
        <p:nvSpPr>
          <p:cNvPr id="26" name="直接连接符 885781"/>
          <p:cNvSpPr>
            <a:spLocks noChangeShapeType="1"/>
          </p:cNvSpPr>
          <p:nvPr/>
        </p:nvSpPr>
        <p:spPr bwMode="auto">
          <a:xfrm>
            <a:off x="765810" y="3119508"/>
            <a:ext cx="97155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27" name="文本框 885782"/>
          <p:cNvSpPr txBox="1">
            <a:spLocks noChangeArrowheads="1"/>
          </p:cNvSpPr>
          <p:nvPr/>
        </p:nvSpPr>
        <p:spPr bwMode="auto">
          <a:xfrm>
            <a:off x="1280160" y="1976508"/>
            <a:ext cx="171450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r>
              <a:rPr lang="en-US" altLang="zh-CN" sz="1500" b="1" kern="0">
                <a:solidFill>
                  <a:srgbClr val="000000"/>
                </a:solidFill>
              </a:rPr>
              <a:t>CPU</a:t>
            </a:r>
            <a:r>
              <a:rPr lang="zh-CN" altLang="en-US" sz="1500" b="1" kern="0">
                <a:solidFill>
                  <a:srgbClr val="000000"/>
                </a:solidFill>
              </a:rPr>
              <a:t>与控制器接口</a:t>
            </a:r>
          </a:p>
        </p:txBody>
      </p:sp>
      <p:sp>
        <p:nvSpPr>
          <p:cNvPr id="28" name="矩形 885783"/>
          <p:cNvSpPr>
            <a:spLocks noChangeArrowheads="1"/>
          </p:cNvSpPr>
          <p:nvPr/>
        </p:nvSpPr>
        <p:spPr bwMode="auto">
          <a:xfrm>
            <a:off x="1451610" y="2319408"/>
            <a:ext cx="4972050" cy="29718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endParaRPr lang="zh-CN" altLang="en-US" sz="1800" kern="0">
              <a:solidFill>
                <a:srgbClr val="000000"/>
              </a:solidFill>
            </a:endParaRPr>
          </a:p>
        </p:txBody>
      </p:sp>
      <p:sp>
        <p:nvSpPr>
          <p:cNvPr id="29" name="直接连接符 885784"/>
          <p:cNvSpPr>
            <a:spLocks noChangeShapeType="1"/>
          </p:cNvSpPr>
          <p:nvPr/>
        </p:nvSpPr>
        <p:spPr bwMode="auto">
          <a:xfrm>
            <a:off x="4366260" y="4948308"/>
            <a:ext cx="800100" cy="0"/>
          </a:xfrm>
          <a:prstGeom prst="line">
            <a:avLst/>
          </a:prstGeom>
          <a:noFill/>
          <a:ln w="28575">
            <a:solidFill>
              <a:srgbClr val="000000"/>
            </a:solidFill>
            <a:round/>
            <a:headEnd type="triangle" w="med" len="med"/>
            <a:tailEnd type="triangle" w="med" len="me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30" name="直接连接符 885785"/>
          <p:cNvSpPr>
            <a:spLocks noChangeShapeType="1"/>
          </p:cNvSpPr>
          <p:nvPr/>
        </p:nvSpPr>
        <p:spPr bwMode="auto">
          <a:xfrm flipH="1">
            <a:off x="4366260" y="4319658"/>
            <a:ext cx="28575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31" name="直接连接符 885786"/>
          <p:cNvSpPr>
            <a:spLocks noChangeShapeType="1"/>
          </p:cNvSpPr>
          <p:nvPr/>
        </p:nvSpPr>
        <p:spPr bwMode="auto">
          <a:xfrm flipV="1">
            <a:off x="4652010" y="2833758"/>
            <a:ext cx="0" cy="14859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32" name="直接连接符 885787"/>
          <p:cNvSpPr>
            <a:spLocks noChangeShapeType="1"/>
          </p:cNvSpPr>
          <p:nvPr/>
        </p:nvSpPr>
        <p:spPr bwMode="auto">
          <a:xfrm>
            <a:off x="4652010" y="2833758"/>
            <a:ext cx="4572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33" name="直接连接符 885788"/>
          <p:cNvSpPr>
            <a:spLocks noChangeShapeType="1"/>
          </p:cNvSpPr>
          <p:nvPr/>
        </p:nvSpPr>
        <p:spPr bwMode="auto">
          <a:xfrm flipH="1">
            <a:off x="5909310" y="2605158"/>
            <a:ext cx="11430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34" name="直接连接符 885789"/>
          <p:cNvSpPr>
            <a:spLocks noChangeShapeType="1"/>
          </p:cNvSpPr>
          <p:nvPr/>
        </p:nvSpPr>
        <p:spPr bwMode="auto">
          <a:xfrm flipH="1">
            <a:off x="5909310" y="2833758"/>
            <a:ext cx="11430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35" name="文本框 885790"/>
          <p:cNvSpPr txBox="1">
            <a:spLocks noChangeArrowheads="1"/>
          </p:cNvSpPr>
          <p:nvPr/>
        </p:nvSpPr>
        <p:spPr bwMode="auto">
          <a:xfrm>
            <a:off x="6537961" y="2215824"/>
            <a:ext cx="53091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r>
              <a:rPr lang="zh-CN" altLang="en-US" sz="1350" b="1" kern="0">
                <a:solidFill>
                  <a:srgbClr val="000000"/>
                </a:solidFill>
              </a:rPr>
              <a:t>数据</a:t>
            </a:r>
            <a:endParaRPr lang="zh-CN" altLang="en-US" sz="1800" kern="0">
              <a:solidFill>
                <a:srgbClr val="000000"/>
              </a:solidFill>
            </a:endParaRPr>
          </a:p>
        </p:txBody>
      </p:sp>
      <p:sp>
        <p:nvSpPr>
          <p:cNvPr id="36" name="文本框 885791"/>
          <p:cNvSpPr txBox="1">
            <a:spLocks noChangeArrowheads="1"/>
          </p:cNvSpPr>
          <p:nvPr/>
        </p:nvSpPr>
        <p:spPr bwMode="auto">
          <a:xfrm>
            <a:off x="6595111" y="2558724"/>
            <a:ext cx="53091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r>
              <a:rPr lang="zh-CN" altLang="en-US" sz="1350" b="1" kern="0">
                <a:solidFill>
                  <a:srgbClr val="000000"/>
                </a:solidFill>
              </a:rPr>
              <a:t>状态</a:t>
            </a:r>
            <a:endParaRPr lang="zh-CN" altLang="en-US" sz="1800" kern="0">
              <a:solidFill>
                <a:srgbClr val="000000"/>
              </a:solidFill>
            </a:endParaRPr>
          </a:p>
        </p:txBody>
      </p:sp>
      <p:sp>
        <p:nvSpPr>
          <p:cNvPr id="37" name="直接连接符 885792"/>
          <p:cNvSpPr>
            <a:spLocks noChangeShapeType="1"/>
          </p:cNvSpPr>
          <p:nvPr/>
        </p:nvSpPr>
        <p:spPr bwMode="auto">
          <a:xfrm>
            <a:off x="5909310" y="3176658"/>
            <a:ext cx="108585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38" name="文本框 885793"/>
          <p:cNvSpPr txBox="1">
            <a:spLocks noChangeArrowheads="1"/>
          </p:cNvSpPr>
          <p:nvPr/>
        </p:nvSpPr>
        <p:spPr bwMode="auto">
          <a:xfrm>
            <a:off x="6480811" y="2890908"/>
            <a:ext cx="53091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r>
              <a:rPr lang="zh-CN" altLang="en-US" sz="1350" b="1" kern="0">
                <a:solidFill>
                  <a:srgbClr val="000000"/>
                </a:solidFill>
              </a:rPr>
              <a:t>控制</a:t>
            </a:r>
            <a:endParaRPr lang="zh-CN" altLang="en-US" sz="1800" kern="0">
              <a:solidFill>
                <a:srgbClr val="000000"/>
              </a:solidFill>
            </a:endParaRPr>
          </a:p>
        </p:txBody>
      </p:sp>
      <p:sp>
        <p:nvSpPr>
          <p:cNvPr id="39" name="直接连接符 885794"/>
          <p:cNvSpPr>
            <a:spLocks noChangeShapeType="1"/>
          </p:cNvSpPr>
          <p:nvPr/>
        </p:nvSpPr>
        <p:spPr bwMode="auto">
          <a:xfrm flipH="1">
            <a:off x="6023610" y="4376808"/>
            <a:ext cx="11430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40" name="直接连接符 885795"/>
          <p:cNvSpPr>
            <a:spLocks noChangeShapeType="1"/>
          </p:cNvSpPr>
          <p:nvPr/>
        </p:nvSpPr>
        <p:spPr bwMode="auto">
          <a:xfrm flipH="1">
            <a:off x="6023610" y="4605408"/>
            <a:ext cx="114300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41" name="文本框 885796"/>
          <p:cNvSpPr txBox="1">
            <a:spLocks noChangeArrowheads="1"/>
          </p:cNvSpPr>
          <p:nvPr/>
        </p:nvSpPr>
        <p:spPr bwMode="auto">
          <a:xfrm>
            <a:off x="6652261" y="3987474"/>
            <a:ext cx="53091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r>
              <a:rPr lang="zh-CN" altLang="en-US" sz="1350" b="1" kern="0">
                <a:solidFill>
                  <a:srgbClr val="000000"/>
                </a:solidFill>
              </a:rPr>
              <a:t>数据</a:t>
            </a:r>
            <a:endParaRPr lang="zh-CN" altLang="en-US" sz="1800" kern="0">
              <a:solidFill>
                <a:srgbClr val="000000"/>
              </a:solidFill>
            </a:endParaRPr>
          </a:p>
        </p:txBody>
      </p:sp>
      <p:sp>
        <p:nvSpPr>
          <p:cNvPr id="42" name="文本框 885797"/>
          <p:cNvSpPr txBox="1">
            <a:spLocks noChangeArrowheads="1"/>
          </p:cNvSpPr>
          <p:nvPr/>
        </p:nvSpPr>
        <p:spPr bwMode="auto">
          <a:xfrm>
            <a:off x="6709411" y="4330374"/>
            <a:ext cx="53091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r>
              <a:rPr lang="zh-CN" altLang="en-US" sz="1350" b="1" kern="0">
                <a:solidFill>
                  <a:srgbClr val="000000"/>
                </a:solidFill>
              </a:rPr>
              <a:t>状态</a:t>
            </a:r>
            <a:endParaRPr lang="zh-CN" altLang="en-US" sz="1800" kern="0">
              <a:solidFill>
                <a:srgbClr val="000000"/>
              </a:solidFill>
            </a:endParaRPr>
          </a:p>
        </p:txBody>
      </p:sp>
      <p:sp>
        <p:nvSpPr>
          <p:cNvPr id="43" name="直接连接符 885798"/>
          <p:cNvSpPr>
            <a:spLocks noChangeShapeType="1"/>
          </p:cNvSpPr>
          <p:nvPr/>
        </p:nvSpPr>
        <p:spPr bwMode="auto">
          <a:xfrm>
            <a:off x="6023610" y="4948308"/>
            <a:ext cx="1085850" cy="0"/>
          </a:xfrm>
          <a:prstGeom prst="line">
            <a:avLst/>
          </a:prstGeom>
          <a:noFill/>
          <a:ln w="2857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defTabSz="685800">
              <a:defRPr/>
            </a:pPr>
            <a:endParaRPr lang="zh-CN" altLang="en-US" kern="0">
              <a:solidFill>
                <a:srgbClr val="000000"/>
              </a:solidFill>
              <a:latin typeface="Times New Roman" panose="02020603050405020304" pitchFamily="18" charset="0"/>
            </a:endParaRPr>
          </a:p>
        </p:txBody>
      </p:sp>
      <p:sp>
        <p:nvSpPr>
          <p:cNvPr id="44" name="文本框 885799"/>
          <p:cNvSpPr txBox="1">
            <a:spLocks noChangeArrowheads="1"/>
          </p:cNvSpPr>
          <p:nvPr/>
        </p:nvSpPr>
        <p:spPr bwMode="auto">
          <a:xfrm>
            <a:off x="6595111" y="4662558"/>
            <a:ext cx="530915"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r>
              <a:rPr lang="zh-CN" altLang="en-US" sz="1350" b="1" kern="0">
                <a:solidFill>
                  <a:srgbClr val="000000"/>
                </a:solidFill>
              </a:rPr>
              <a:t>控制</a:t>
            </a:r>
            <a:endParaRPr lang="zh-CN" altLang="en-US" sz="1800" kern="0">
              <a:solidFill>
                <a:srgbClr val="000000"/>
              </a:solidFill>
            </a:endParaRPr>
          </a:p>
        </p:txBody>
      </p:sp>
      <p:sp>
        <p:nvSpPr>
          <p:cNvPr id="45" name="矩形 885800"/>
          <p:cNvSpPr>
            <a:spLocks noChangeArrowheads="1"/>
          </p:cNvSpPr>
          <p:nvPr/>
        </p:nvSpPr>
        <p:spPr bwMode="auto">
          <a:xfrm>
            <a:off x="4937760" y="2433708"/>
            <a:ext cx="1371600" cy="2743200"/>
          </a:xfrm>
          <a:prstGeom prst="rect">
            <a:avLst/>
          </a:prstGeom>
          <a:noFill/>
          <a:ln w="2857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defTabSz="685800">
              <a:defRPr/>
            </a:pPr>
            <a:endParaRPr lang="zh-CN" altLang="en-US" sz="1800" kern="0">
              <a:solidFill>
                <a:srgbClr val="000000"/>
              </a:solidFill>
            </a:endParaRPr>
          </a:p>
        </p:txBody>
      </p:sp>
      <p:sp>
        <p:nvSpPr>
          <p:cNvPr id="2" name="矩形 1"/>
          <p:cNvSpPr/>
          <p:nvPr/>
        </p:nvSpPr>
        <p:spPr>
          <a:xfrm>
            <a:off x="2953029" y="5618321"/>
            <a:ext cx="2108269" cy="369332"/>
          </a:xfrm>
          <a:prstGeom prst="rect">
            <a:avLst/>
          </a:prstGeom>
        </p:spPr>
        <p:txBody>
          <a:bodyPr wrap="none">
            <a:spAutoFit/>
          </a:bodyPr>
          <a:lstStyle/>
          <a:p>
            <a:r>
              <a:rPr lang="zh-CN" altLang="en-US" b="1" dirty="0"/>
              <a:t>设备控制器的组成 </a:t>
            </a:r>
          </a:p>
        </p:txBody>
      </p:sp>
    </p:spTree>
    <p:extLst>
      <p:ext uri="{BB962C8B-B14F-4D97-AF65-F5344CB8AC3E}">
        <p14:creationId xmlns:p14="http://schemas.microsoft.com/office/powerpoint/2010/main" val="13681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xit" presetSubtype="16" fill="hold" grpId="1" nodeType="clickEffect">
                                  <p:stCondLst>
                                    <p:cond delay="0"/>
                                  </p:stCondLst>
                                  <p:childTnLst>
                                    <p:animEffect transition="out" filter="box(in)">
                                      <p:cBhvr>
                                        <p:cTn id="21" dur="500"/>
                                        <p:tgtEl>
                                          <p:spTgt spid="5"/>
                                        </p:tgtEl>
                                      </p:cBhvr>
                                    </p:animEffect>
                                    <p:set>
                                      <p:cBhvr>
                                        <p:cTn id="22" dur="1" fill="hold">
                                          <p:stCondLst>
                                            <p:cond delay="499"/>
                                          </p:stCondLst>
                                        </p:cTn>
                                        <p:tgtEl>
                                          <p:spTgt spid="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xit" presetSubtype="16" fill="hold" grpId="1" nodeType="clickEffect">
                                  <p:stCondLst>
                                    <p:cond delay="0"/>
                                  </p:stCondLst>
                                  <p:childTnLst>
                                    <p:animEffect transition="out" filter="box(in)">
                                      <p:cBhvr>
                                        <p:cTn id="31" dur="500"/>
                                        <p:tgtEl>
                                          <p:spTgt spid="6"/>
                                        </p:tgtEl>
                                      </p:cBhvr>
                                    </p:animEffect>
                                    <p:set>
                                      <p:cBhvr>
                                        <p:cTn id="3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TIMING" val="|9.3|2.7|1.5|1.4|2.6|3|2.4"/>
</p:tagLst>
</file>

<file path=ppt/tags/tag3.xml><?xml version="1.0" encoding="utf-8"?>
<p:tagLst xmlns:a="http://schemas.openxmlformats.org/drawingml/2006/main" xmlns:r="http://schemas.openxmlformats.org/officeDocument/2006/relationships" xmlns:p="http://schemas.openxmlformats.org/presentationml/2006/main">
  <p:tag name="TIMING" val="|9.3|2.7|1.5|1.4|2.6|3|2.4"/>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2_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18130</TotalTime>
  <Words>10332</Words>
  <Application>Microsoft Office PowerPoint</Application>
  <PresentationFormat>全屏显示(4:3)</PresentationFormat>
  <Paragraphs>644</Paragraphs>
  <Slides>57</Slides>
  <Notes>53</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2</vt:i4>
      </vt:variant>
      <vt:variant>
        <vt:lpstr>幻灯片标题</vt:lpstr>
      </vt:variant>
      <vt:variant>
        <vt:i4>57</vt:i4>
      </vt:variant>
    </vt:vector>
  </HeadingPairs>
  <TitlesOfParts>
    <vt:vector size="72" baseType="lpstr">
      <vt:lpstr>仿宋_GB2312</vt:lpstr>
      <vt:lpstr>黑体</vt:lpstr>
      <vt:lpstr>华文楷体</vt:lpstr>
      <vt:lpstr>楷体</vt:lpstr>
      <vt:lpstr>宋体</vt:lpstr>
      <vt:lpstr>微软雅黑</vt:lpstr>
      <vt:lpstr>Arial</vt:lpstr>
      <vt:lpstr>Courier New</vt:lpstr>
      <vt:lpstr>Tahoma</vt:lpstr>
      <vt:lpstr>Times New Roman</vt:lpstr>
      <vt:lpstr>Wingdings</vt:lpstr>
      <vt:lpstr>菱形网格 16x9</vt:lpstr>
      <vt:lpstr>2_菱形网格 16x9</vt:lpstr>
      <vt:lpstr>WangImage.Document</vt:lpstr>
      <vt:lpstr>Visio</vt:lpstr>
      <vt:lpstr>第五章 输入输出系统</vt:lpstr>
      <vt:lpstr>第五章 输入输出系统 </vt:lpstr>
      <vt:lpstr>5.1  I/O 系统简介</vt:lpstr>
      <vt:lpstr>5.1  I/O 系统简介</vt:lpstr>
      <vt:lpstr>5.1  I/O 系统简介</vt:lpstr>
      <vt:lpstr>5.1  I/O 系统简介</vt:lpstr>
      <vt:lpstr>5.1  I/O 系统简介</vt:lpstr>
      <vt:lpstr>5.1  I/O 系统简介</vt:lpstr>
      <vt:lpstr>5.1  I/O 系统简介</vt:lpstr>
      <vt:lpstr>5.1  I/O 系统简介</vt:lpstr>
      <vt:lpstr>5.1  I/O 系统简介</vt:lpstr>
      <vt:lpstr>课堂练习</vt:lpstr>
      <vt:lpstr>第五章 输入输出系统 </vt:lpstr>
      <vt:lpstr>5.2 中断处理程序和设备驱动程序</vt:lpstr>
      <vt:lpstr>1. 中断简介 </vt:lpstr>
      <vt:lpstr>2. 中断处理程序</vt:lpstr>
      <vt:lpstr>2. 中断处理程序</vt:lpstr>
      <vt:lpstr>保护被中断进程的CPU 环境</vt:lpstr>
      <vt:lpstr>中断线程保护示意图</vt:lpstr>
      <vt:lpstr>转入相应的设备处理程序</vt:lpstr>
      <vt:lpstr>中断处理</vt:lpstr>
      <vt:lpstr>恢复被中断进程的现场</vt:lpstr>
      <vt:lpstr>中断处理流程</vt:lpstr>
      <vt:lpstr>设备驱动程序</vt:lpstr>
      <vt:lpstr>对I/O设备的控制方式</vt:lpstr>
      <vt:lpstr>PowerPoint 演示文稿</vt:lpstr>
      <vt:lpstr>2. 使用中断的可编程I/O方式 </vt:lpstr>
      <vt:lpstr>3. 直接存储器访问方式</vt:lpstr>
      <vt:lpstr>DMA控制方式的引入 </vt:lpstr>
      <vt:lpstr>DMA控制器的组成 </vt:lpstr>
      <vt:lpstr>DMA工作过程</vt:lpstr>
      <vt:lpstr>4. I/O通道控制方式 </vt:lpstr>
      <vt:lpstr>总结：I/O控制方式</vt:lpstr>
      <vt:lpstr>课堂练习</vt:lpstr>
      <vt:lpstr>第五章 输入输出系统 </vt:lpstr>
      <vt:lpstr>5.3 与设备无关的I/O软件</vt:lpstr>
      <vt:lpstr>5.3 与设备无关的I/O软件</vt:lpstr>
      <vt:lpstr>5.3 与设备无关的I/O软件</vt:lpstr>
      <vt:lpstr>5.3 与设备无关的I/O软件</vt:lpstr>
      <vt:lpstr>5.3 与设备无关的I/O软件</vt:lpstr>
      <vt:lpstr>5.3 与设备无关的I/O软件</vt:lpstr>
      <vt:lpstr>第五章 输入输出系统 </vt:lpstr>
      <vt:lpstr>5.4 磁盘系统及磁盘调度</vt:lpstr>
      <vt:lpstr>5.4 磁盘系统及磁盘调度</vt:lpstr>
      <vt:lpstr>5.4 磁盘系统及磁盘调度</vt:lpstr>
      <vt:lpstr>5.4 磁盘系统及磁盘调度</vt:lpstr>
      <vt:lpstr>5.4 磁盘系统及磁盘调度</vt:lpstr>
      <vt:lpstr>5.4 磁盘系统及磁盘调度</vt:lpstr>
      <vt:lpstr>5.4 磁盘系统及磁盘调度</vt:lpstr>
      <vt:lpstr>1．先来先服务FCFS </vt:lpstr>
      <vt:lpstr>2．最短寻道时间优先SSTF</vt:lpstr>
      <vt:lpstr>2．最短寻道时间优先SSTF</vt:lpstr>
      <vt:lpstr>3．扫描（SCAN）算法</vt:lpstr>
      <vt:lpstr>3．扫描（SCAN）算法</vt:lpstr>
      <vt:lpstr>4．循环扫描（CSCAN）算法</vt:lpstr>
      <vt:lpstr>4．循环扫描（CSCAN）算法</vt:lpstr>
      <vt:lpstr>本章重点</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yding</cp:lastModifiedBy>
  <cp:revision>373</cp:revision>
  <dcterms:created xsi:type="dcterms:W3CDTF">2018-03-05T08:16:37Z</dcterms:created>
  <dcterms:modified xsi:type="dcterms:W3CDTF">2024-04-15T10:22:06Z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