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2"/>
  </p:notesMasterIdLst>
  <p:handoutMasterIdLst>
    <p:handoutMasterId r:id="rId103"/>
  </p:handoutMasterIdLst>
  <p:sldIdLst>
    <p:sldId id="271" r:id="rId2"/>
    <p:sldId id="297" r:id="rId3"/>
    <p:sldId id="536" r:id="rId4"/>
    <p:sldId id="298" r:id="rId5"/>
    <p:sldId id="494" r:id="rId6"/>
    <p:sldId id="490" r:id="rId7"/>
    <p:sldId id="492" r:id="rId8"/>
    <p:sldId id="493" r:id="rId9"/>
    <p:sldId id="495" r:id="rId10"/>
    <p:sldId id="496" r:id="rId11"/>
    <p:sldId id="497" r:id="rId12"/>
    <p:sldId id="502" r:id="rId13"/>
    <p:sldId id="498" r:id="rId14"/>
    <p:sldId id="499" r:id="rId15"/>
    <p:sldId id="500" r:id="rId16"/>
    <p:sldId id="501" r:id="rId17"/>
    <p:sldId id="682" r:id="rId18"/>
    <p:sldId id="512" r:id="rId19"/>
    <p:sldId id="684" r:id="rId20"/>
    <p:sldId id="531" r:id="rId21"/>
    <p:sldId id="532" r:id="rId22"/>
    <p:sldId id="382" r:id="rId23"/>
    <p:sldId id="384" r:id="rId24"/>
    <p:sldId id="533" r:id="rId25"/>
    <p:sldId id="386" r:id="rId26"/>
    <p:sldId id="387" r:id="rId27"/>
    <p:sldId id="388" r:id="rId28"/>
    <p:sldId id="691" r:id="rId29"/>
    <p:sldId id="389" r:id="rId30"/>
    <p:sldId id="390" r:id="rId31"/>
    <p:sldId id="535" r:id="rId32"/>
    <p:sldId id="692" r:id="rId33"/>
    <p:sldId id="693" r:id="rId34"/>
    <p:sldId id="694" r:id="rId35"/>
    <p:sldId id="396" r:id="rId36"/>
    <p:sldId id="397" r:id="rId37"/>
    <p:sldId id="398" r:id="rId38"/>
    <p:sldId id="695" r:id="rId39"/>
    <p:sldId id="696" r:id="rId40"/>
    <p:sldId id="697" r:id="rId41"/>
    <p:sldId id="698" r:id="rId42"/>
    <p:sldId id="699" r:id="rId43"/>
    <p:sldId id="700" r:id="rId44"/>
    <p:sldId id="701" r:id="rId45"/>
    <p:sldId id="702" r:id="rId46"/>
    <p:sldId id="703" r:id="rId47"/>
    <p:sldId id="704" r:id="rId48"/>
    <p:sldId id="705" r:id="rId49"/>
    <p:sldId id="706" r:id="rId50"/>
    <p:sldId id="707" r:id="rId51"/>
    <p:sldId id="708" r:id="rId52"/>
    <p:sldId id="709" r:id="rId53"/>
    <p:sldId id="710" r:id="rId54"/>
    <p:sldId id="711" r:id="rId55"/>
    <p:sldId id="712" r:id="rId56"/>
    <p:sldId id="713" r:id="rId57"/>
    <p:sldId id="715" r:id="rId58"/>
    <p:sldId id="745" r:id="rId59"/>
    <p:sldId id="716" r:id="rId60"/>
    <p:sldId id="747" r:id="rId61"/>
    <p:sldId id="718" r:id="rId62"/>
    <p:sldId id="578" r:id="rId63"/>
    <p:sldId id="719" r:id="rId64"/>
    <p:sldId id="720" r:id="rId65"/>
    <p:sldId id="721" r:id="rId66"/>
    <p:sldId id="722" r:id="rId67"/>
    <p:sldId id="723" r:id="rId68"/>
    <p:sldId id="724" r:id="rId69"/>
    <p:sldId id="725" r:id="rId70"/>
    <p:sldId id="726" r:id="rId71"/>
    <p:sldId id="727" r:id="rId72"/>
    <p:sldId id="728" r:id="rId73"/>
    <p:sldId id="746" r:id="rId74"/>
    <p:sldId id="729" r:id="rId75"/>
    <p:sldId id="730" r:id="rId76"/>
    <p:sldId id="731" r:id="rId77"/>
    <p:sldId id="732" r:id="rId78"/>
    <p:sldId id="733" r:id="rId79"/>
    <p:sldId id="437" r:id="rId80"/>
    <p:sldId id="438" r:id="rId81"/>
    <p:sldId id="439" r:id="rId82"/>
    <p:sldId id="734" r:id="rId83"/>
    <p:sldId id="443" r:id="rId84"/>
    <p:sldId id="444" r:id="rId85"/>
    <p:sldId id="445" r:id="rId86"/>
    <p:sldId id="735" r:id="rId87"/>
    <p:sldId id="448" r:id="rId88"/>
    <p:sldId id="449" r:id="rId89"/>
    <p:sldId id="736" r:id="rId90"/>
    <p:sldId id="737" r:id="rId91"/>
    <p:sldId id="598" r:id="rId92"/>
    <p:sldId id="450" r:id="rId93"/>
    <p:sldId id="452" r:id="rId94"/>
    <p:sldId id="458" r:id="rId95"/>
    <p:sldId id="738" r:id="rId96"/>
    <p:sldId id="741" r:id="rId97"/>
    <p:sldId id="743" r:id="rId98"/>
    <p:sldId id="744" r:id="rId99"/>
    <p:sldId id="742" r:id="rId100"/>
    <p:sldId id="291" r:id="rId101"/>
  </p:sldIdLst>
  <p:sldSz cx="9144000" cy="6858000" type="screen4x3"/>
  <p:notesSz cx="6858000" cy="9144000"/>
  <p:custDataLst>
    <p:tags r:id="rId104"/>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17" userDrawn="1">
          <p15:clr>
            <a:srgbClr val="A4A3A4"/>
          </p15:clr>
        </p15:guide>
        <p15:guide id="2" pos="5443"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file>

<file path=ppt/viewProps.xml><?xml version="1.0" encoding="utf-8"?>
<p:viewPr xmlns:a="http://schemas.openxmlformats.org/drawingml/2006/main" xmlns:r="http://schemas.openxmlformats.org/officeDocument/2006/relationships" xmlns:p="http://schemas.openxmlformats.org/presentationml/2006/main">
  <p:normalViewPr>
    <p:restoredLeft sz="11703" autoAdjust="0"/>
    <p:restoredTop sz="78098" autoAdjust="0"/>
  </p:normalViewPr>
  <p:slideViewPr>
    <p:cSldViewPr snapToGrid="0" showGuides="1">
      <p:cViewPr varScale="1">
        <p:scale>
          <a:sx n="84" d="100"/>
          <a:sy n="84" d="100"/>
        </p:scale>
        <p:origin x="1467" y="36"/>
      </p:cViewPr>
      <p:guideLst>
        <p:guide pos="317"/>
        <p:guide pos="5443"/>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59CFD6C-E0BB-404A-A45C-BA0BF7628706}" type="doc">
      <dgm:prSet loTypeId="urn:microsoft.com/office/officeart/2005/8/layout/process4" loCatId="process" qsTypeId="urn:microsoft.com/office/officeart/2005/8/quickstyle/simple1#1" qsCatId="simple" csTypeId="urn:microsoft.com/office/officeart/2005/8/colors/accent1_2#1" csCatId="accent1" phldr="1"/>
      <dgm:spPr/>
      <dgm:t>
        <a:bodyPr/>
        <a:lstStyle/>
        <a:p>
          <a:endParaRPr lang="zh-CN" altLang="en-US"/>
        </a:p>
      </dgm:t>
    </dgm:pt>
    <dgm:pt modelId="{07464F5B-B807-4F4A-B363-A6273692FABA}">
      <dgm:prSet phldrT="[文本]" custT="1"/>
      <dgm:spPr/>
      <dgm:t>
        <a:bodyPr/>
        <a:lstStyle/>
        <a:p>
          <a:r>
            <a:rPr lang="zh-CN" altLang="en-US" sz="2000">
              <a:ea typeface="仿宋_GB2312" pitchFamily="49" charset="-122"/>
            </a:rPr>
            <a:t>为文件分配存储空间时，首先顺序查找空闲分区表中的各个表项，直至找到第一个大小适合的空闲分区。</a:t>
          </a:r>
          <a:endParaRPr lang="zh-CN" altLang="en-US" sz="2000"/>
        </a:p>
      </dgm:t>
    </dgm:pt>
    <dgm:pt modelId="{23A7EF6B-29CC-48DE-9ACE-8C3222FAB836}" type="parTrans" cxnId="{3B65490D-00B8-446E-8E0B-8E5AEB8C9B10}">
      <dgm:prSet/>
      <dgm:spPr/>
      <dgm:t>
        <a:bodyPr/>
        <a:lstStyle/>
        <a:p>
          <a:endParaRPr lang="zh-CN" altLang="en-US" sz="3200"/>
        </a:p>
      </dgm:t>
    </dgm:pt>
    <dgm:pt modelId="{282B6BB4-3C8E-478A-864A-6566B6C2F8BF}" type="sibTrans" cxnId="{3B65490D-00B8-446E-8E0B-8E5AEB8C9B10}">
      <dgm:prSet/>
      <dgm:spPr/>
      <dgm:t>
        <a:bodyPr/>
        <a:lstStyle/>
        <a:p>
          <a:endParaRPr lang="zh-CN" altLang="en-US" sz="3200"/>
        </a:p>
      </dgm:t>
    </dgm:pt>
    <dgm:pt modelId="{5712C328-46E6-49AF-B2B5-4037CA9B0A99}">
      <dgm:prSet custT="1"/>
      <dgm:spPr/>
      <dgm:t>
        <a:bodyPr/>
        <a:lstStyle/>
        <a:p>
          <a:r>
            <a:rPr lang="zh-CN" altLang="en-US" sz="2000">
              <a:ea typeface="仿宋_GB2312" pitchFamily="49" charset="-122"/>
            </a:rPr>
            <a:t>可以采用首次适应分配算法、最佳适应分配算法等。</a:t>
          </a:r>
          <a:endParaRPr lang="zh-CN" altLang="en-US" sz="2000" dirty="0">
            <a:ea typeface="仿宋_GB2312" pitchFamily="49" charset="-122"/>
          </a:endParaRPr>
        </a:p>
      </dgm:t>
    </dgm:pt>
    <dgm:pt modelId="{52141BF8-410A-4318-8122-6C0062C922C1}" type="parTrans" cxnId="{8A9211DE-FAF2-4F91-AE2D-48A5898D2B0D}">
      <dgm:prSet/>
      <dgm:spPr/>
      <dgm:t>
        <a:bodyPr/>
        <a:lstStyle/>
        <a:p>
          <a:endParaRPr lang="zh-CN" altLang="en-US" sz="3200"/>
        </a:p>
      </dgm:t>
    </dgm:pt>
    <dgm:pt modelId="{4EE900E3-3798-4DD2-BE9A-A02BBE772A92}" type="sibTrans" cxnId="{8A9211DE-FAF2-4F91-AE2D-48A5898D2B0D}">
      <dgm:prSet/>
      <dgm:spPr/>
      <dgm:t>
        <a:bodyPr/>
        <a:lstStyle/>
        <a:p>
          <a:endParaRPr lang="zh-CN" altLang="en-US" sz="3200"/>
        </a:p>
      </dgm:t>
    </dgm:pt>
    <dgm:pt modelId="{E064B304-9D9D-4219-9A83-B277A25F3565}">
      <dgm:prSet custT="1"/>
      <dgm:spPr/>
      <dgm:t>
        <a:bodyPr/>
        <a:lstStyle/>
        <a:p>
          <a:r>
            <a:rPr lang="zh-CN" altLang="en-US" sz="2000">
              <a:ea typeface="仿宋_GB2312" pitchFamily="49" charset="-122"/>
            </a:rPr>
            <a:t>然后，将该分区分配给文件，同时修改空闲分区表，删除相应表项。</a:t>
          </a:r>
          <a:endParaRPr lang="zh-CN" altLang="en-US" sz="2000" dirty="0">
            <a:ea typeface="仿宋_GB2312" pitchFamily="49" charset="-122"/>
          </a:endParaRPr>
        </a:p>
      </dgm:t>
    </dgm:pt>
    <dgm:pt modelId="{2B1138B8-9B75-49E1-91C0-B8FD8E25FDF0}" type="parTrans" cxnId="{70561926-B195-4369-8A53-9AC9E7F1DCF9}">
      <dgm:prSet/>
      <dgm:spPr/>
      <dgm:t>
        <a:bodyPr/>
        <a:lstStyle/>
        <a:p>
          <a:endParaRPr lang="zh-CN" altLang="en-US" sz="3200"/>
        </a:p>
      </dgm:t>
    </dgm:pt>
    <dgm:pt modelId="{12933139-F32A-4427-A766-3274A4DB511F}" type="sibTrans" cxnId="{70561926-B195-4369-8A53-9AC9E7F1DCF9}">
      <dgm:prSet/>
      <dgm:spPr/>
      <dgm:t>
        <a:bodyPr/>
        <a:lstStyle/>
        <a:p>
          <a:endParaRPr lang="zh-CN" altLang="en-US" sz="3200"/>
        </a:p>
      </dgm:t>
    </dgm:pt>
    <dgm:pt modelId="{706C826B-45EB-423C-9273-A26325D29B38}">
      <dgm:prSet custT="1"/>
      <dgm:spPr/>
      <dgm:t>
        <a:bodyPr/>
        <a:lstStyle/>
        <a:p>
          <a:r>
            <a:rPr lang="zh-CN" altLang="en-US" sz="2000">
              <a:ea typeface="仿宋_GB2312" pitchFamily="49" charset="-122"/>
            </a:rPr>
            <a:t>当删除文件释放出空间时，系统回收其存储空间，合并相邻空闲分区</a:t>
          </a:r>
          <a:r>
            <a:rPr lang="en-US" altLang="zh-CN" sz="2000">
              <a:ea typeface="仿宋_GB2312" pitchFamily="49" charset="-122"/>
            </a:rPr>
            <a:t>.</a:t>
          </a:r>
          <a:endParaRPr lang="en-US" altLang="zh-CN" sz="2000" dirty="0">
            <a:ea typeface="仿宋_GB2312" pitchFamily="49" charset="-122"/>
          </a:endParaRPr>
        </a:p>
      </dgm:t>
    </dgm:pt>
    <dgm:pt modelId="{CE0D6D6D-4BC7-4B12-AF27-2635F6416A13}" type="parTrans" cxnId="{EE9BB59C-9B1F-456F-9F46-9E399708A726}">
      <dgm:prSet/>
      <dgm:spPr/>
      <dgm:t>
        <a:bodyPr/>
        <a:lstStyle/>
        <a:p>
          <a:endParaRPr lang="zh-CN" altLang="en-US" sz="3200"/>
        </a:p>
      </dgm:t>
    </dgm:pt>
    <dgm:pt modelId="{A4760A27-8255-4901-869B-99075574C5D4}" type="sibTrans" cxnId="{EE9BB59C-9B1F-456F-9F46-9E399708A726}">
      <dgm:prSet/>
      <dgm:spPr/>
      <dgm:t>
        <a:bodyPr/>
        <a:lstStyle/>
        <a:p>
          <a:endParaRPr lang="zh-CN" altLang="en-US" sz="3200"/>
        </a:p>
      </dgm:t>
    </dgm:pt>
    <dgm:pt modelId="{B35BA6E8-D3E6-44DE-8720-BAFF80B64C10}" type="pres">
      <dgm:prSet presAssocID="{F59CFD6C-E0BB-404A-A45C-BA0BF7628706}" presName="Name0" presStyleCnt="0">
        <dgm:presLayoutVars>
          <dgm:dir/>
          <dgm:animLvl val="lvl"/>
          <dgm:resizeHandles val="exact"/>
        </dgm:presLayoutVars>
      </dgm:prSet>
      <dgm:spPr/>
    </dgm:pt>
    <dgm:pt modelId="{226C77BE-BC56-47DE-81D6-7CCC26D58C6E}" type="pres">
      <dgm:prSet presAssocID="{706C826B-45EB-423C-9273-A26325D29B38}" presName="boxAndChildren" presStyleCnt="0"/>
      <dgm:spPr/>
    </dgm:pt>
    <dgm:pt modelId="{2867E9E9-8049-4E1E-96CD-ACF2CA643755}" type="pres">
      <dgm:prSet presAssocID="{706C826B-45EB-423C-9273-A26325D29B38}" presName="parentTextBox" presStyleLbl="node1" presStyleIdx="0" presStyleCnt="4"/>
      <dgm:spPr/>
    </dgm:pt>
    <dgm:pt modelId="{4AACEF5E-D3A5-4683-A9AE-AA957CBBADC1}" type="pres">
      <dgm:prSet presAssocID="{12933139-F32A-4427-A766-3274A4DB511F}" presName="sp" presStyleCnt="0"/>
      <dgm:spPr/>
    </dgm:pt>
    <dgm:pt modelId="{9B719D5E-8C2B-485C-BC5E-079ACB2BD7BE}" type="pres">
      <dgm:prSet presAssocID="{E064B304-9D9D-4219-9A83-B277A25F3565}" presName="arrowAndChildren" presStyleCnt="0"/>
      <dgm:spPr/>
    </dgm:pt>
    <dgm:pt modelId="{03449FB3-2D4E-4B3E-B178-41F467F32925}" type="pres">
      <dgm:prSet presAssocID="{E064B304-9D9D-4219-9A83-B277A25F3565}" presName="parentTextArrow" presStyleLbl="node1" presStyleIdx="1" presStyleCnt="4"/>
      <dgm:spPr/>
    </dgm:pt>
    <dgm:pt modelId="{2FF9878A-BFF4-4B9F-BF15-C5CC5F487044}" type="pres">
      <dgm:prSet presAssocID="{4EE900E3-3798-4DD2-BE9A-A02BBE772A92}" presName="sp" presStyleCnt="0"/>
      <dgm:spPr/>
    </dgm:pt>
    <dgm:pt modelId="{6B88EA31-D6E8-4F04-A4CD-0DDD4C957D65}" type="pres">
      <dgm:prSet presAssocID="{5712C328-46E6-49AF-B2B5-4037CA9B0A99}" presName="arrowAndChildren" presStyleCnt="0"/>
      <dgm:spPr/>
    </dgm:pt>
    <dgm:pt modelId="{B4B38209-CAE5-47C0-9A29-846950A5706A}" type="pres">
      <dgm:prSet presAssocID="{5712C328-46E6-49AF-B2B5-4037CA9B0A99}" presName="parentTextArrow" presStyleLbl="node1" presStyleIdx="2" presStyleCnt="4"/>
      <dgm:spPr/>
    </dgm:pt>
    <dgm:pt modelId="{0AAB9FEC-0F3C-4A37-AD9D-A8081630CF53}" type="pres">
      <dgm:prSet presAssocID="{282B6BB4-3C8E-478A-864A-6566B6C2F8BF}" presName="sp" presStyleCnt="0"/>
      <dgm:spPr/>
    </dgm:pt>
    <dgm:pt modelId="{E836D285-94A4-4C90-A758-4D0ACD0653F8}" type="pres">
      <dgm:prSet presAssocID="{07464F5B-B807-4F4A-B363-A6273692FABA}" presName="arrowAndChildren" presStyleCnt="0"/>
      <dgm:spPr/>
    </dgm:pt>
    <dgm:pt modelId="{7D729FF1-17F6-4C61-8E3C-0EDDE1745D7B}" type="pres">
      <dgm:prSet presAssocID="{07464F5B-B807-4F4A-B363-A6273692FABA}" presName="parentTextArrow" presStyleLbl="node1" presStyleIdx="3" presStyleCnt="4"/>
      <dgm:spPr/>
    </dgm:pt>
  </dgm:ptLst>
  <dgm:cxnLst>
    <dgm:cxn modelId="{3B65490D-00B8-446E-8E0B-8E5AEB8C9B10}" srcId="{F59CFD6C-E0BB-404A-A45C-BA0BF7628706}" destId="{07464F5B-B807-4F4A-B363-A6273692FABA}" srcOrd="0" destOrd="0" parTransId="{23A7EF6B-29CC-48DE-9ACE-8C3222FAB836}" sibTransId="{282B6BB4-3C8E-478A-864A-6566B6C2F8BF}"/>
    <dgm:cxn modelId="{F6CA4417-7BC2-459A-B65D-C65A33D6CE59}" type="presOf" srcId="{07464F5B-B807-4F4A-B363-A6273692FABA}" destId="{7D729FF1-17F6-4C61-8E3C-0EDDE1745D7B}" srcOrd="0" destOrd="0" presId="urn:microsoft.com/office/officeart/2005/8/layout/process4"/>
    <dgm:cxn modelId="{70561926-B195-4369-8A53-9AC9E7F1DCF9}" srcId="{F59CFD6C-E0BB-404A-A45C-BA0BF7628706}" destId="{E064B304-9D9D-4219-9A83-B277A25F3565}" srcOrd="2" destOrd="0" parTransId="{2B1138B8-9B75-49E1-91C0-B8FD8E25FDF0}" sibTransId="{12933139-F32A-4427-A766-3274A4DB511F}"/>
    <dgm:cxn modelId="{A6A88C45-8630-4572-91D6-A7648D5923B6}" type="presOf" srcId="{E064B304-9D9D-4219-9A83-B277A25F3565}" destId="{03449FB3-2D4E-4B3E-B178-41F467F32925}" srcOrd="0" destOrd="0" presId="urn:microsoft.com/office/officeart/2005/8/layout/process4"/>
    <dgm:cxn modelId="{65FD464C-1254-4FEB-919C-4338481D1AA9}" type="presOf" srcId="{706C826B-45EB-423C-9273-A26325D29B38}" destId="{2867E9E9-8049-4E1E-96CD-ACF2CA643755}" srcOrd="0" destOrd="0" presId="urn:microsoft.com/office/officeart/2005/8/layout/process4"/>
    <dgm:cxn modelId="{FB2C927C-6981-4084-BE27-D50206493F57}" type="presOf" srcId="{F59CFD6C-E0BB-404A-A45C-BA0BF7628706}" destId="{B35BA6E8-D3E6-44DE-8720-BAFF80B64C10}" srcOrd="0" destOrd="0" presId="urn:microsoft.com/office/officeart/2005/8/layout/process4"/>
    <dgm:cxn modelId="{6365B07E-E2BC-48C9-9930-481CA4945E95}" type="presOf" srcId="{5712C328-46E6-49AF-B2B5-4037CA9B0A99}" destId="{B4B38209-CAE5-47C0-9A29-846950A5706A}" srcOrd="0" destOrd="0" presId="urn:microsoft.com/office/officeart/2005/8/layout/process4"/>
    <dgm:cxn modelId="{EE9BB59C-9B1F-456F-9F46-9E399708A726}" srcId="{F59CFD6C-E0BB-404A-A45C-BA0BF7628706}" destId="{706C826B-45EB-423C-9273-A26325D29B38}" srcOrd="3" destOrd="0" parTransId="{CE0D6D6D-4BC7-4B12-AF27-2635F6416A13}" sibTransId="{A4760A27-8255-4901-869B-99075574C5D4}"/>
    <dgm:cxn modelId="{8A9211DE-FAF2-4F91-AE2D-48A5898D2B0D}" srcId="{F59CFD6C-E0BB-404A-A45C-BA0BF7628706}" destId="{5712C328-46E6-49AF-B2B5-4037CA9B0A99}" srcOrd="1" destOrd="0" parTransId="{52141BF8-410A-4318-8122-6C0062C922C1}" sibTransId="{4EE900E3-3798-4DD2-BE9A-A02BBE772A92}"/>
    <dgm:cxn modelId="{8DB7FE86-EFF9-4C39-8355-EBFBF4F086B3}" type="presParOf" srcId="{B35BA6E8-D3E6-44DE-8720-BAFF80B64C10}" destId="{226C77BE-BC56-47DE-81D6-7CCC26D58C6E}" srcOrd="0" destOrd="0" presId="urn:microsoft.com/office/officeart/2005/8/layout/process4"/>
    <dgm:cxn modelId="{1D1B0E9C-160E-48A3-A449-2D2114190556}" type="presParOf" srcId="{226C77BE-BC56-47DE-81D6-7CCC26D58C6E}" destId="{2867E9E9-8049-4E1E-96CD-ACF2CA643755}" srcOrd="0" destOrd="0" presId="urn:microsoft.com/office/officeart/2005/8/layout/process4"/>
    <dgm:cxn modelId="{42172DB3-83F4-44AA-A14D-88289BFAFD63}" type="presParOf" srcId="{B35BA6E8-D3E6-44DE-8720-BAFF80B64C10}" destId="{4AACEF5E-D3A5-4683-A9AE-AA957CBBADC1}" srcOrd="1" destOrd="0" presId="urn:microsoft.com/office/officeart/2005/8/layout/process4"/>
    <dgm:cxn modelId="{97736748-3A49-4E16-A397-1BE638A9FCDB}" type="presParOf" srcId="{B35BA6E8-D3E6-44DE-8720-BAFF80B64C10}" destId="{9B719D5E-8C2B-485C-BC5E-079ACB2BD7BE}" srcOrd="2" destOrd="0" presId="urn:microsoft.com/office/officeart/2005/8/layout/process4"/>
    <dgm:cxn modelId="{06B302B3-1443-4954-AFBE-0D796556CF83}" type="presParOf" srcId="{9B719D5E-8C2B-485C-BC5E-079ACB2BD7BE}" destId="{03449FB3-2D4E-4B3E-B178-41F467F32925}" srcOrd="0" destOrd="0" presId="urn:microsoft.com/office/officeart/2005/8/layout/process4"/>
    <dgm:cxn modelId="{F640655B-CF38-4E3D-9B73-EBBDFFCA87FF}" type="presParOf" srcId="{B35BA6E8-D3E6-44DE-8720-BAFF80B64C10}" destId="{2FF9878A-BFF4-4B9F-BF15-C5CC5F487044}" srcOrd="3" destOrd="0" presId="urn:microsoft.com/office/officeart/2005/8/layout/process4"/>
    <dgm:cxn modelId="{32B8FDE5-4C81-44BD-BCE1-3FEA68668C70}" type="presParOf" srcId="{B35BA6E8-D3E6-44DE-8720-BAFF80B64C10}" destId="{6B88EA31-D6E8-4F04-A4CD-0DDD4C957D65}" srcOrd="4" destOrd="0" presId="urn:microsoft.com/office/officeart/2005/8/layout/process4"/>
    <dgm:cxn modelId="{06535645-05B7-4E03-BF24-0D87F312368B}" type="presParOf" srcId="{6B88EA31-D6E8-4F04-A4CD-0DDD4C957D65}" destId="{B4B38209-CAE5-47C0-9A29-846950A5706A}" srcOrd="0" destOrd="0" presId="urn:microsoft.com/office/officeart/2005/8/layout/process4"/>
    <dgm:cxn modelId="{BAC39B3E-B758-4E16-8141-63CB82EA57C2}" type="presParOf" srcId="{B35BA6E8-D3E6-44DE-8720-BAFF80B64C10}" destId="{0AAB9FEC-0F3C-4A37-AD9D-A8081630CF53}" srcOrd="5" destOrd="0" presId="urn:microsoft.com/office/officeart/2005/8/layout/process4"/>
    <dgm:cxn modelId="{D8E75482-76A2-4F88-B410-9883E3659955}" type="presParOf" srcId="{B35BA6E8-D3E6-44DE-8720-BAFF80B64C10}" destId="{E836D285-94A4-4C90-A758-4D0ACD0653F8}" srcOrd="6" destOrd="0" presId="urn:microsoft.com/office/officeart/2005/8/layout/process4"/>
    <dgm:cxn modelId="{D4855A43-ABED-455A-8FE8-78E672B163E3}" type="presParOf" srcId="{E836D285-94A4-4C90-A758-4D0ACD0653F8}" destId="{7D729FF1-17F6-4C61-8E3C-0EDDE1745D7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7E9E9-8049-4E1E-96CD-ACF2CA643755}">
      <dsp:nvSpPr>
        <dsp:cNvPr id="0" name=""/>
        <dsp:cNvSpPr/>
      </dsp:nvSpPr>
      <dsp:spPr>
        <a:xfrm>
          <a:off x="0" y="3873819"/>
          <a:ext cx="7857460" cy="8474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kern="1200">
              <a:ea typeface="仿宋_GB2312" pitchFamily="49" charset="-122"/>
            </a:rPr>
            <a:t>当删除文件释放出空间时，系统回收其存储空间，合并相邻空闲分区</a:t>
          </a:r>
          <a:r>
            <a:rPr lang="en-US" altLang="zh-CN" sz="2000" kern="1200">
              <a:ea typeface="仿宋_GB2312" pitchFamily="49" charset="-122"/>
            </a:rPr>
            <a:t>.</a:t>
          </a:r>
          <a:endParaRPr lang="en-US" altLang="zh-CN" sz="2000" kern="1200" dirty="0">
            <a:ea typeface="仿宋_GB2312" pitchFamily="49" charset="-122"/>
          </a:endParaRPr>
        </a:p>
      </dsp:txBody>
      <dsp:txXfrm>
        <a:off x="0" y="3873819"/>
        <a:ext cx="7857460" cy="847496"/>
      </dsp:txXfrm>
    </dsp:sp>
    <dsp:sp modelId="{03449FB3-2D4E-4B3E-B178-41F467F32925}">
      <dsp:nvSpPr>
        <dsp:cNvPr id="0" name=""/>
        <dsp:cNvSpPr/>
      </dsp:nvSpPr>
      <dsp:spPr>
        <a:xfrm rot="10800000">
          <a:off x="0" y="2583081"/>
          <a:ext cx="7857460" cy="130345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kern="1200">
              <a:ea typeface="仿宋_GB2312" pitchFamily="49" charset="-122"/>
            </a:rPr>
            <a:t>然后，将该分区分配给文件，同时修改空闲分区表，删除相应表项。</a:t>
          </a:r>
          <a:endParaRPr lang="zh-CN" altLang="en-US" sz="2000" kern="1200" dirty="0">
            <a:ea typeface="仿宋_GB2312" pitchFamily="49" charset="-122"/>
          </a:endParaRPr>
        </a:p>
      </dsp:txBody>
      <dsp:txXfrm rot="10800000">
        <a:off x="0" y="2583081"/>
        <a:ext cx="7857460" cy="846943"/>
      </dsp:txXfrm>
    </dsp:sp>
    <dsp:sp modelId="{B4B38209-CAE5-47C0-9A29-846950A5706A}">
      <dsp:nvSpPr>
        <dsp:cNvPr id="0" name=""/>
        <dsp:cNvSpPr/>
      </dsp:nvSpPr>
      <dsp:spPr>
        <a:xfrm rot="10800000">
          <a:off x="0" y="1292343"/>
          <a:ext cx="7857460" cy="130345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kern="1200">
              <a:ea typeface="仿宋_GB2312" pitchFamily="49" charset="-122"/>
            </a:rPr>
            <a:t>可以采用首次适应分配算法、最佳适应分配算法等。</a:t>
          </a:r>
          <a:endParaRPr lang="zh-CN" altLang="en-US" sz="2000" kern="1200" dirty="0">
            <a:ea typeface="仿宋_GB2312" pitchFamily="49" charset="-122"/>
          </a:endParaRPr>
        </a:p>
      </dsp:txBody>
      <dsp:txXfrm rot="10800000">
        <a:off x="0" y="1292343"/>
        <a:ext cx="7857460" cy="846943"/>
      </dsp:txXfrm>
    </dsp:sp>
    <dsp:sp modelId="{7D729FF1-17F6-4C61-8E3C-0EDDE1745D7B}">
      <dsp:nvSpPr>
        <dsp:cNvPr id="0" name=""/>
        <dsp:cNvSpPr/>
      </dsp:nvSpPr>
      <dsp:spPr>
        <a:xfrm rot="10800000">
          <a:off x="0" y="1605"/>
          <a:ext cx="7857460" cy="130345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kern="1200">
              <a:ea typeface="仿宋_GB2312" pitchFamily="49" charset="-122"/>
            </a:rPr>
            <a:t>为文件分配存储空间时，首先顺序查找空闲分区表中的各个表项，直至找到第一个大小适合的空闲分区。</a:t>
          </a:r>
          <a:endParaRPr lang="zh-CN" altLang="en-US" sz="2000" kern="1200"/>
        </a:p>
      </dsp:txBody>
      <dsp:txXfrm rot="10800000">
        <a:off x="0" y="1605"/>
        <a:ext cx="7857460" cy="84694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2025年4月18日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t>2025年4月18日</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panose="020B0604020202020204" pitchFamily="34" charset="0"/>
                <a:ea typeface="宋体" panose="02010600030101010101" pitchFamily="2" charset="-122"/>
              </a:rPr>
              <a:t>1</a:t>
            </a:fld>
            <a:endParaRPr kumimoji="0" lang="en-US" altLang="zh-CN" sz="1200" b="0" dirty="0">
              <a:latin typeface="Arial" panose="020B0604020202020204" pitchFamily="34"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a:xfrm>
            <a:off x="1143000" y="685800"/>
            <a:ext cx="4572000" cy="3429000"/>
          </a:xfrm>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kern="1200" dirty="0">
                <a:solidFill>
                  <a:schemeClr val="tx1"/>
                </a:solidFill>
                <a:effectLst/>
                <a:latin typeface="微软雅黑" panose="020B0503020204020204" pitchFamily="34" charset="-122"/>
                <a:ea typeface="微软雅黑" panose="020B0503020204020204" pitchFamily="34" charset="-122"/>
                <a:cs typeface="+mn-cs"/>
              </a:rPr>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14</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因操作后面还会再将，此处引出后面</a:t>
            </a:r>
            <a:r>
              <a:rPr lang="en-US" altLang="zh-CN" dirty="0" err="1"/>
              <a:t>linux</a:t>
            </a:r>
            <a:r>
              <a:rPr lang="zh-CN" altLang="en-US" dirty="0"/>
              <a:t>文件操作部分详细再讲即可，此处仅是让学生形象化点到为止。</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t>18</a:t>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需阐明逻辑结构和物理结构的不同，逻辑上便于用户使用，物理上便于提高空间利用率。</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t>20</a:t>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21</a:t>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20000"/>
              </a:lnSpc>
              <a:defRPr/>
            </a:pPr>
            <a:r>
              <a:rPr lang="zh-CN" altLang="en-US" dirty="0"/>
              <a:t>连续分配</a:t>
            </a:r>
          </a:p>
          <a:p>
            <a:pPr lvl="1">
              <a:lnSpc>
                <a:spcPct val="120000"/>
              </a:lnSpc>
              <a:defRPr/>
            </a:pPr>
            <a:r>
              <a:rPr lang="zh-CN" altLang="en-US" dirty="0"/>
              <a:t>链接分配</a:t>
            </a:r>
          </a:p>
          <a:p>
            <a:pPr lvl="1">
              <a:lnSpc>
                <a:spcPct val="120000"/>
              </a:lnSpc>
              <a:defRPr/>
            </a:pPr>
            <a:r>
              <a:rPr lang="zh-CN" altLang="en-US" dirty="0"/>
              <a:t>索引分配</a:t>
            </a:r>
          </a:p>
          <a:p>
            <a:r>
              <a:rPr lang="zh-CN" altLang="en-US" dirty="0"/>
              <a:t>三者主要介绍原理与各自的优缺点，以图为主，快速带过</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t>22</a:t>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32</a:t>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详细说明</a:t>
            </a:r>
            <a:r>
              <a:rPr lang="en-US" altLang="zh-CN" dirty="0"/>
              <a:t>FAT</a:t>
            </a:r>
            <a:r>
              <a:rPr lang="zh-CN" altLang="en-US" dirty="0"/>
              <a:t>原理</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t>33</a:t>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直接索引，适用于小文件；</a:t>
            </a:r>
            <a:endParaRPr lang="en-US" altLang="zh-CN" dirty="0"/>
          </a:p>
          <a:p>
            <a:r>
              <a:rPr lang="zh-CN" altLang="en-US" dirty="0"/>
              <a:t>间接索引，有效管理大量文件块；</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40</a:t>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详细介绍</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t>42</a:t>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55</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3</a:t>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每个字节包括</a:t>
            </a:r>
            <a:r>
              <a:rPr lang="en-US" altLang="zh-CN" dirty="0"/>
              <a:t>8</a:t>
            </a:r>
            <a:r>
              <a:rPr lang="zh-CN" altLang="en-US" dirty="0"/>
              <a:t>个二进制位</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t>56</a:t>
            </a:fld>
            <a:endParaRPr lang="zh-CN" altLang="en-US" dirty="0"/>
          </a:p>
        </p:txBody>
      </p:sp>
    </p:spTree>
    <p:extLst>
      <p:ext uri="{BB962C8B-B14F-4D97-AF65-F5344CB8AC3E}">
        <p14:creationId xmlns:p14="http://schemas.microsoft.com/office/powerpoint/2010/main" val="7183222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每个磁盘块大小为</a:t>
            </a:r>
            <a:r>
              <a:rPr lang="en-US" altLang="zh-CN" dirty="0"/>
              <a:t>512</a:t>
            </a:r>
            <a:r>
              <a:rPr lang="zh-CN" altLang="en-US"/>
              <a:t>字节</a:t>
            </a:r>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57</a:t>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a:t>
            </a:r>
            <a:r>
              <a:rPr lang="en-US" altLang="zh-CN" dirty="0"/>
              <a:t>1</a:t>
            </a:r>
            <a:r>
              <a:rPr lang="zh-CN" altLang="en-US" dirty="0"/>
              <a:t>）空闲盘块号栈：用来存放当前可用的一组空闲盘块的盘块号</a:t>
            </a:r>
            <a:r>
              <a:rPr lang="en-US" altLang="zh-CN" dirty="0"/>
              <a:t>(</a:t>
            </a:r>
            <a:r>
              <a:rPr lang="zh-CN" altLang="en-US" dirty="0"/>
              <a:t>最多含</a:t>
            </a:r>
            <a:r>
              <a:rPr lang="en-US" altLang="zh-CN" dirty="0"/>
              <a:t>100 </a:t>
            </a:r>
            <a:r>
              <a:rPr lang="zh-CN" altLang="en-US" dirty="0"/>
              <a:t>个号</a:t>
            </a:r>
            <a:r>
              <a:rPr lang="en-US" altLang="zh-CN" dirty="0"/>
              <a:t>)</a:t>
            </a:r>
            <a:r>
              <a:rPr lang="zh-CN" altLang="en-US" dirty="0"/>
              <a:t>，以及栈中尚有的空闲盘块号数</a:t>
            </a:r>
            <a:r>
              <a:rPr lang="en-US" altLang="zh-CN" dirty="0"/>
              <a:t>N</a:t>
            </a:r>
            <a:r>
              <a:rPr lang="zh-CN" altLang="en-US" dirty="0"/>
              <a:t>。顺便指出，</a:t>
            </a:r>
            <a:r>
              <a:rPr lang="en-US" altLang="zh-CN" dirty="0"/>
              <a:t>N </a:t>
            </a:r>
            <a:r>
              <a:rPr lang="zh-CN" altLang="en-US" dirty="0"/>
              <a:t>还兼作栈顶指针用。例如，当</a:t>
            </a:r>
            <a:r>
              <a:rPr lang="en-US" altLang="zh-CN" dirty="0"/>
              <a:t>N=100 </a:t>
            </a:r>
            <a:r>
              <a:rPr lang="zh-CN" altLang="en-US" dirty="0"/>
              <a:t>时，它指向</a:t>
            </a:r>
            <a:r>
              <a:rPr lang="en-US" altLang="zh-CN" dirty="0" err="1"/>
              <a:t>S.free</a:t>
            </a:r>
            <a:r>
              <a:rPr lang="en-US" altLang="zh-CN" dirty="0"/>
              <a:t>(99)</a:t>
            </a:r>
            <a:r>
              <a:rPr lang="zh-CN" altLang="en-US" dirty="0"/>
              <a:t>。由于栈是临界资源，每次只允许一个进程去访问，故系统为栈设置了一把锁。（只有这个是放在内存中的，其它是在磁盘上。） </a:t>
            </a:r>
            <a:br>
              <a:rPr lang="zh-CN" altLang="en-US" dirty="0"/>
            </a:br>
            <a:r>
              <a:rPr lang="en-US" altLang="zh-CN" dirty="0"/>
              <a:t>(2) </a:t>
            </a:r>
            <a:r>
              <a:rPr lang="zh-CN" altLang="en-US" dirty="0"/>
              <a:t>文件区中的所有空闲盘块被分成若干个组，比如，将每</a:t>
            </a:r>
            <a:r>
              <a:rPr lang="en-US" altLang="zh-CN" dirty="0"/>
              <a:t>100 </a:t>
            </a:r>
            <a:r>
              <a:rPr lang="zh-CN" altLang="en-US" dirty="0"/>
              <a:t>个盘块作为一组。假定盘上共有</a:t>
            </a:r>
            <a:r>
              <a:rPr lang="en-US" altLang="zh-CN" dirty="0"/>
              <a:t>10 000 </a:t>
            </a:r>
            <a:r>
              <a:rPr lang="zh-CN" altLang="en-US" dirty="0"/>
              <a:t>个盘块，每块大小为</a:t>
            </a:r>
            <a:r>
              <a:rPr lang="en-US" altLang="zh-CN" dirty="0"/>
              <a:t>1 KB</a:t>
            </a:r>
            <a:r>
              <a:rPr lang="zh-CN" altLang="en-US" dirty="0"/>
              <a:t>，其中第</a:t>
            </a:r>
            <a:r>
              <a:rPr lang="en-US" altLang="zh-CN" dirty="0"/>
              <a:t>201</a:t>
            </a:r>
            <a:r>
              <a:rPr lang="zh-CN" altLang="en-US" dirty="0"/>
              <a:t>～</a:t>
            </a:r>
            <a:r>
              <a:rPr lang="en-US" altLang="zh-CN" dirty="0"/>
              <a:t>7999 </a:t>
            </a:r>
            <a:r>
              <a:rPr lang="zh-CN" altLang="en-US" dirty="0"/>
              <a:t>号盘块用于存放文件，即作为文件区，这样，该区的最末一组盘块号应为</a:t>
            </a:r>
            <a:r>
              <a:rPr lang="en-US" altLang="zh-CN" dirty="0"/>
              <a:t>7901</a:t>
            </a:r>
            <a:r>
              <a:rPr lang="zh-CN" altLang="en-US" dirty="0"/>
              <a:t>～</a:t>
            </a:r>
            <a:r>
              <a:rPr lang="en-US" altLang="zh-CN" dirty="0"/>
              <a:t>7999</a:t>
            </a:r>
            <a:r>
              <a:rPr lang="zh-CN" altLang="en-US" dirty="0"/>
              <a:t>；次末组为</a:t>
            </a:r>
            <a:r>
              <a:rPr lang="en-US" altLang="zh-CN" dirty="0"/>
              <a:t>7801</a:t>
            </a:r>
            <a:r>
              <a:rPr lang="zh-CN" altLang="en-US" dirty="0"/>
              <a:t>～</a:t>
            </a:r>
            <a:r>
              <a:rPr lang="en-US" altLang="zh-CN" dirty="0"/>
              <a:t>7900……</a:t>
            </a:r>
            <a:r>
              <a:rPr lang="zh-CN" altLang="en-US" dirty="0"/>
              <a:t>；第二组的盘块号为</a:t>
            </a:r>
            <a:r>
              <a:rPr lang="en-US" altLang="zh-CN" dirty="0"/>
              <a:t>301</a:t>
            </a:r>
            <a:r>
              <a:rPr lang="zh-CN" altLang="en-US" dirty="0"/>
              <a:t>～</a:t>
            </a:r>
            <a:r>
              <a:rPr lang="en-US" altLang="zh-CN" dirty="0"/>
              <a:t>400</a:t>
            </a:r>
            <a:r>
              <a:rPr lang="zh-CN" altLang="en-US" dirty="0"/>
              <a:t>；第一组为</a:t>
            </a:r>
            <a:r>
              <a:rPr lang="en-US" altLang="zh-CN" dirty="0"/>
              <a:t>201</a:t>
            </a:r>
            <a:r>
              <a:rPr lang="zh-CN" altLang="en-US" dirty="0"/>
              <a:t>～</a:t>
            </a:r>
            <a:r>
              <a:rPr lang="en-US" altLang="zh-CN" dirty="0"/>
              <a:t>300</a:t>
            </a:r>
            <a:r>
              <a:rPr lang="zh-CN" altLang="en-US" dirty="0"/>
              <a:t>，如上图右部所示。 </a:t>
            </a:r>
            <a:br>
              <a:rPr lang="zh-CN" altLang="en-US" dirty="0"/>
            </a:br>
            <a:r>
              <a:rPr lang="en-US" altLang="zh-CN" dirty="0"/>
              <a:t>(3) </a:t>
            </a:r>
            <a:r>
              <a:rPr lang="zh-CN" altLang="en-US" dirty="0"/>
              <a:t>将每一组含有的盘块总数</a:t>
            </a:r>
            <a:r>
              <a:rPr lang="en-US" altLang="zh-CN" dirty="0"/>
              <a:t>N </a:t>
            </a:r>
            <a:r>
              <a:rPr lang="zh-CN" altLang="en-US" dirty="0"/>
              <a:t>和该组所有的盘块号记入其前一组的第一个盘块（从后往前分组）的</a:t>
            </a:r>
            <a:r>
              <a:rPr lang="en-US" altLang="zh-CN" dirty="0" err="1"/>
              <a:t>S.free</a:t>
            </a:r>
            <a:r>
              <a:rPr lang="en-US" altLang="zh-CN" dirty="0"/>
              <a:t>(0)</a:t>
            </a:r>
            <a:r>
              <a:rPr lang="zh-CN" altLang="en-US" dirty="0"/>
              <a:t>～</a:t>
            </a:r>
            <a:r>
              <a:rPr lang="en-US" altLang="zh-CN" dirty="0" err="1"/>
              <a:t>S.free</a:t>
            </a:r>
            <a:r>
              <a:rPr lang="en-US" altLang="zh-CN" dirty="0"/>
              <a:t>(99)</a:t>
            </a:r>
            <a:r>
              <a:rPr lang="zh-CN" altLang="en-US" dirty="0"/>
              <a:t>中。 </a:t>
            </a:r>
            <a:br>
              <a:rPr lang="zh-CN" altLang="en-US" dirty="0"/>
            </a:br>
            <a:r>
              <a:rPr lang="en-US" altLang="zh-CN" dirty="0"/>
              <a:t>(4) </a:t>
            </a:r>
            <a:r>
              <a:rPr lang="zh-CN" altLang="en-US" dirty="0"/>
              <a:t>将第一组的盘块总数和所有的盘块号记入空闲盘块号栈中，作为当前可供分配的空闲盘块号。 </a:t>
            </a:r>
            <a:br>
              <a:rPr lang="zh-CN" altLang="en-US" dirty="0"/>
            </a:br>
            <a:r>
              <a:rPr lang="en-US" altLang="zh-CN" dirty="0"/>
              <a:t>(5) </a:t>
            </a:r>
            <a:r>
              <a:rPr lang="zh-CN" altLang="en-US" dirty="0"/>
              <a:t>最末一组只有</a:t>
            </a:r>
            <a:r>
              <a:rPr lang="en-US" altLang="zh-CN" dirty="0"/>
              <a:t>99 </a:t>
            </a:r>
            <a:r>
              <a:rPr lang="zh-CN" altLang="en-US" dirty="0"/>
              <a:t>个盘块，其盘块号分别记入其前一组的</a:t>
            </a:r>
            <a:r>
              <a:rPr lang="en-US" altLang="zh-CN" dirty="0" err="1"/>
              <a:t>S.free</a:t>
            </a:r>
            <a:r>
              <a:rPr lang="en-US" altLang="zh-CN" dirty="0"/>
              <a:t>(1) </a:t>
            </a:r>
            <a:r>
              <a:rPr lang="zh-CN" altLang="en-US" dirty="0"/>
              <a:t>～</a:t>
            </a:r>
            <a:r>
              <a:rPr lang="en-US" altLang="zh-CN" dirty="0" err="1"/>
              <a:t>S.free</a:t>
            </a:r>
            <a:r>
              <a:rPr lang="en-US" altLang="zh-CN" dirty="0"/>
              <a:t>(99)</a:t>
            </a:r>
            <a:r>
              <a:rPr lang="zh-CN" altLang="en-US" dirty="0"/>
              <a:t>中，而在</a:t>
            </a:r>
            <a:r>
              <a:rPr lang="en-US" altLang="zh-CN" dirty="0" err="1"/>
              <a:t>S.free</a:t>
            </a:r>
            <a:r>
              <a:rPr lang="en-US" altLang="zh-CN" dirty="0"/>
              <a:t>(0)</a:t>
            </a:r>
            <a:r>
              <a:rPr lang="zh-CN" altLang="en-US" dirty="0"/>
              <a:t>中则存放“</a:t>
            </a:r>
            <a:r>
              <a:rPr lang="en-US" altLang="zh-CN" dirty="0"/>
              <a:t>0”</a:t>
            </a:r>
            <a:r>
              <a:rPr lang="zh-CN" altLang="en-US" dirty="0"/>
              <a:t>，作为空闲盘块链的结束标志。</a:t>
            </a:r>
            <a:r>
              <a:rPr lang="en-US" altLang="zh-CN" dirty="0"/>
              <a:t>(</a:t>
            </a:r>
            <a:r>
              <a:rPr lang="zh-CN" altLang="en-US" dirty="0"/>
              <a:t>注：最后一组的盘块数应为</a:t>
            </a:r>
            <a:r>
              <a:rPr lang="en-US" altLang="zh-CN" dirty="0"/>
              <a:t>99</a:t>
            </a:r>
            <a:r>
              <a:rPr lang="zh-CN" altLang="en-US" dirty="0"/>
              <a:t>，不应是</a:t>
            </a:r>
            <a:r>
              <a:rPr lang="en-US" altLang="zh-CN" dirty="0"/>
              <a:t>100</a:t>
            </a:r>
            <a:r>
              <a:rPr lang="zh-CN" altLang="en-US" dirty="0"/>
              <a:t>，因为这是指可供使用的空闲盘块，其编号应为</a:t>
            </a:r>
            <a:r>
              <a:rPr lang="en-US" altLang="zh-CN" dirty="0"/>
              <a:t>(1</a:t>
            </a:r>
            <a:r>
              <a:rPr lang="zh-CN" altLang="en-US" dirty="0"/>
              <a:t>～</a:t>
            </a:r>
            <a:r>
              <a:rPr lang="en-US" altLang="zh-CN" dirty="0"/>
              <a:t>99)</a:t>
            </a:r>
            <a:r>
              <a:rPr lang="zh-CN" altLang="en-US" dirty="0"/>
              <a:t>，</a:t>
            </a:r>
            <a:r>
              <a:rPr lang="en-US" altLang="zh-CN" dirty="0"/>
              <a:t>0</a:t>
            </a:r>
            <a:r>
              <a:rPr lang="zh-CN" altLang="en-US" dirty="0"/>
              <a:t>号中放空闲盘块链的结尾标志。</a:t>
            </a:r>
            <a:r>
              <a:rPr lang="en-US" altLang="zh-CN" dirty="0"/>
              <a:t>)</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59</a:t>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66</a:t>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略讲</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67</a:t>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略讲</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68</a:t>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略讲</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69</a:t>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略讲</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70</a:t>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详细讲</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t>71</a:t>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76</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略讲</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t>5</a:t>
            </a:fld>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略讲</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77</a:t>
            </a:fld>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略讲</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78</a:t>
            </a:fld>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详细说明原因</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t>79</a:t>
            </a:fld>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10000"/>
              </a:lnSpc>
              <a:defRPr/>
            </a:pPr>
            <a:r>
              <a:rPr lang="zh-CN" altLang="en-US" dirty="0">
                <a:solidFill>
                  <a:schemeClr val="folHlink"/>
                </a:solidFill>
                <a:ea typeface="仿宋_GB2312" pitchFamily="49" charset="-122"/>
              </a:rPr>
              <a:t>读（</a:t>
            </a:r>
            <a:r>
              <a:rPr lang="en-US" altLang="zh-CN" dirty="0">
                <a:solidFill>
                  <a:schemeClr val="folHlink"/>
                </a:solidFill>
                <a:ea typeface="仿宋_GB2312" pitchFamily="49" charset="-122"/>
              </a:rPr>
              <a:t>Reading</a:t>
            </a:r>
            <a:r>
              <a:rPr lang="zh-CN" altLang="en-US" dirty="0">
                <a:solidFill>
                  <a:schemeClr val="folHlink"/>
                </a:solidFill>
                <a:ea typeface="仿宋_GB2312" pitchFamily="49" charset="-122"/>
              </a:rPr>
              <a:t>）</a:t>
            </a:r>
          </a:p>
          <a:p>
            <a:pPr algn="just">
              <a:lnSpc>
                <a:spcPct val="110000"/>
              </a:lnSpc>
              <a:buFont typeface="Wingdings" panose="05000000000000000000" pitchFamily="2" charset="2"/>
              <a:buNone/>
              <a:defRPr/>
            </a:pPr>
            <a:r>
              <a:rPr lang="en-US" altLang="zh-CN" dirty="0">
                <a:ea typeface="仿宋_GB2312" pitchFamily="49" charset="-122"/>
              </a:rPr>
              <a:t>— </a:t>
            </a:r>
            <a:r>
              <a:rPr lang="zh-CN" altLang="en-US" dirty="0">
                <a:solidFill>
                  <a:schemeClr val="folHlink"/>
                </a:solidFill>
                <a:ea typeface="仿宋_GB2312" pitchFamily="49" charset="-122"/>
              </a:rPr>
              <a:t>允许用户读文件内容，包括拷贝和执行文件。</a:t>
            </a:r>
            <a:r>
              <a:rPr lang="zh-CN" altLang="en-US" dirty="0">
                <a:ea typeface="仿宋_GB2312" pitchFamily="49" charset="-122"/>
              </a:rPr>
              <a:t>某些系统严格地将浏览文件内容和拷贝权限分开，可以控制文件只能被浏览（显示），不能被拷贝。</a:t>
            </a:r>
          </a:p>
          <a:p>
            <a:pPr algn="just">
              <a:lnSpc>
                <a:spcPct val="110000"/>
              </a:lnSpc>
              <a:defRPr/>
            </a:pPr>
            <a:r>
              <a:rPr lang="zh-CN" altLang="en-US" dirty="0">
                <a:solidFill>
                  <a:schemeClr val="folHlink"/>
                </a:solidFill>
                <a:ea typeface="仿宋_GB2312" pitchFamily="49" charset="-122"/>
              </a:rPr>
              <a:t>追加（</a:t>
            </a:r>
            <a:r>
              <a:rPr lang="en-US" altLang="zh-CN" dirty="0">
                <a:solidFill>
                  <a:schemeClr val="folHlink"/>
                </a:solidFill>
                <a:ea typeface="仿宋_GB2312" pitchFamily="49" charset="-122"/>
              </a:rPr>
              <a:t>Appending</a:t>
            </a:r>
            <a:r>
              <a:rPr lang="zh-CN" altLang="en-US" dirty="0">
                <a:solidFill>
                  <a:schemeClr val="folHlink"/>
                </a:solidFill>
                <a:ea typeface="仿宋_GB2312" pitchFamily="49" charset="-122"/>
              </a:rPr>
              <a:t>）</a:t>
            </a:r>
          </a:p>
          <a:p>
            <a:pPr algn="just">
              <a:lnSpc>
                <a:spcPct val="110000"/>
              </a:lnSpc>
              <a:buFont typeface="Wingdings" panose="05000000000000000000" pitchFamily="2" charset="2"/>
              <a:buNone/>
              <a:defRPr/>
            </a:pPr>
            <a:r>
              <a:rPr lang="en-US" altLang="zh-CN" dirty="0">
                <a:ea typeface="仿宋_GB2312" pitchFamily="49" charset="-122"/>
              </a:rPr>
              <a:t>— </a:t>
            </a:r>
            <a:r>
              <a:rPr lang="zh-CN" altLang="en-US" dirty="0">
                <a:ea typeface="仿宋_GB2312" pitchFamily="49" charset="-122"/>
              </a:rPr>
              <a:t>允许用户向文件添加数据，通常只能将数据添加到文件尾。但是，不能修改或删除文件内容。例如，超市收银员只能将新结帐的数据添加到文件中，不允许其修改或删除已有的数据。</a:t>
            </a:r>
            <a:endParaRPr lang="en-US" altLang="zh-CN" dirty="0">
              <a:ea typeface="仿宋_GB2312" pitchFamily="49" charset="-122"/>
            </a:endParaRPr>
          </a:p>
          <a:p>
            <a:pPr algn="just">
              <a:lnSpc>
                <a:spcPct val="110000"/>
              </a:lnSpc>
              <a:defRPr/>
            </a:pPr>
            <a:r>
              <a:rPr lang="zh-CN" altLang="en-US" dirty="0">
                <a:solidFill>
                  <a:schemeClr val="folHlink"/>
                </a:solidFill>
                <a:ea typeface="仿宋_GB2312" pitchFamily="49" charset="-122"/>
              </a:rPr>
              <a:t>更新（</a:t>
            </a:r>
            <a:r>
              <a:rPr lang="en-US" altLang="zh-CN" dirty="0">
                <a:solidFill>
                  <a:schemeClr val="folHlink"/>
                </a:solidFill>
                <a:ea typeface="仿宋_GB2312" pitchFamily="49" charset="-122"/>
              </a:rPr>
              <a:t>Updating</a:t>
            </a:r>
            <a:r>
              <a:rPr lang="zh-CN" altLang="en-US" dirty="0">
                <a:solidFill>
                  <a:schemeClr val="folHlink"/>
                </a:solidFill>
                <a:ea typeface="仿宋_GB2312" pitchFamily="49" charset="-122"/>
              </a:rPr>
              <a:t>）</a:t>
            </a:r>
          </a:p>
          <a:p>
            <a:pPr algn="just">
              <a:lnSpc>
                <a:spcPct val="110000"/>
              </a:lnSpc>
              <a:buFont typeface="Wingdings" panose="05000000000000000000" pitchFamily="2" charset="2"/>
              <a:buNone/>
              <a:defRPr/>
            </a:pPr>
            <a:r>
              <a:rPr lang="en-US" altLang="zh-CN" dirty="0">
                <a:ea typeface="仿宋_GB2312" pitchFamily="49" charset="-122"/>
              </a:rPr>
              <a:t>— </a:t>
            </a:r>
            <a:r>
              <a:rPr lang="zh-CN" altLang="en-US" dirty="0">
                <a:solidFill>
                  <a:schemeClr val="folHlink"/>
                </a:solidFill>
                <a:ea typeface="仿宋_GB2312" pitchFamily="49" charset="-122"/>
              </a:rPr>
              <a:t>允许用户修改、删除、增加文件内容</a:t>
            </a:r>
            <a:r>
              <a:rPr lang="zh-CN" altLang="en-US" dirty="0">
                <a:ea typeface="仿宋_GB2312" pitchFamily="49" charset="-122"/>
              </a:rPr>
              <a:t>。包括创建文件、重写文件的全部或部分内容、移动文件的全部或部分数据等操作。</a:t>
            </a:r>
          </a:p>
          <a:p>
            <a:pPr algn="just">
              <a:lnSpc>
                <a:spcPct val="110000"/>
              </a:lnSpc>
              <a:defRPr/>
            </a:pPr>
            <a:r>
              <a:rPr lang="zh-CN" altLang="en-US" dirty="0">
                <a:solidFill>
                  <a:schemeClr val="folHlink"/>
                </a:solidFill>
                <a:ea typeface="仿宋_GB2312" pitchFamily="49" charset="-122"/>
              </a:rPr>
              <a:t>更改权限 </a:t>
            </a:r>
            <a:r>
              <a:rPr lang="en-US" altLang="zh-CN" dirty="0">
                <a:solidFill>
                  <a:schemeClr val="folHlink"/>
                </a:solidFill>
                <a:ea typeface="仿宋_GB2312" pitchFamily="49" charset="-122"/>
              </a:rPr>
              <a:t>(Changing protection)</a:t>
            </a:r>
          </a:p>
          <a:p>
            <a:pPr algn="just">
              <a:lnSpc>
                <a:spcPct val="110000"/>
              </a:lnSpc>
              <a:buFont typeface="Wingdings" panose="05000000000000000000" pitchFamily="2" charset="2"/>
              <a:buNone/>
              <a:defRPr/>
            </a:pPr>
            <a:r>
              <a:rPr lang="en-US" altLang="zh-CN" dirty="0">
                <a:ea typeface="仿宋_GB2312" pitchFamily="49" charset="-122"/>
              </a:rPr>
              <a:t> —</a:t>
            </a:r>
            <a:r>
              <a:rPr lang="zh-CN" altLang="en-US" dirty="0">
                <a:solidFill>
                  <a:schemeClr val="folHlink"/>
                </a:solidFill>
                <a:ea typeface="仿宋_GB2312" pitchFamily="49" charset="-122"/>
              </a:rPr>
              <a:t>一般只有文件主才能更改共享该文件的其他用户对该文件的存取权限。</a:t>
            </a:r>
            <a:r>
              <a:rPr lang="zh-CN" altLang="en-US" dirty="0">
                <a:ea typeface="仿宋_GB2312" pitchFamily="49" charset="-122"/>
              </a:rPr>
              <a:t>有的系统允许文件主将更改文件存取权限赋予其他某个用户，但必须限制授权用户更改的权限范围。</a:t>
            </a:r>
          </a:p>
          <a:p>
            <a:pPr algn="just">
              <a:lnSpc>
                <a:spcPct val="110000"/>
              </a:lnSpc>
              <a:defRPr/>
            </a:pPr>
            <a:r>
              <a:rPr lang="zh-CN" altLang="en-US" dirty="0">
                <a:ea typeface="仿宋_GB2312" pitchFamily="49" charset="-122"/>
              </a:rPr>
              <a:t> </a:t>
            </a:r>
            <a:r>
              <a:rPr lang="zh-CN" altLang="en-US" dirty="0">
                <a:solidFill>
                  <a:schemeClr val="folHlink"/>
                </a:solidFill>
                <a:ea typeface="仿宋_GB2312" pitchFamily="49" charset="-122"/>
              </a:rPr>
              <a:t>删除 </a:t>
            </a:r>
            <a:r>
              <a:rPr lang="en-US" altLang="zh-CN" dirty="0">
                <a:solidFill>
                  <a:schemeClr val="folHlink"/>
                </a:solidFill>
                <a:ea typeface="仿宋_GB2312" pitchFamily="49" charset="-122"/>
              </a:rPr>
              <a:t>(Deletion)    </a:t>
            </a:r>
            <a:r>
              <a:rPr lang="zh-CN" altLang="en-US" dirty="0">
                <a:solidFill>
                  <a:schemeClr val="folHlink"/>
                </a:solidFill>
                <a:ea typeface="仿宋_GB2312" pitchFamily="49" charset="-122"/>
              </a:rPr>
              <a:t>允许用户删除文件</a:t>
            </a:r>
          </a:p>
          <a:p>
            <a:pPr algn="just">
              <a:lnSpc>
                <a:spcPct val="110000"/>
              </a:lnSpc>
              <a:buFont typeface="Wingdings" panose="05000000000000000000" pitchFamily="2" charset="2"/>
              <a:buNone/>
              <a:defRPr/>
            </a:pPr>
            <a:endParaRPr lang="zh-CN" altLang="en-US" dirty="0">
              <a:ea typeface="仿宋_GB2312" pitchFamily="49" charset="-122"/>
            </a:endParaRP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81</a:t>
            </a:fld>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10000"/>
              </a:lnSpc>
              <a:defRPr/>
            </a:pPr>
            <a:r>
              <a:rPr lang="zh-CN" altLang="en-US" dirty="0">
                <a:solidFill>
                  <a:schemeClr val="folHlink"/>
                </a:solidFill>
                <a:ea typeface="仿宋_GB2312" pitchFamily="49" charset="-122"/>
              </a:rPr>
              <a:t>以上各级存取权限具有层次结构，后一种权限包含前一种及前面各种存取权限。</a:t>
            </a:r>
            <a:r>
              <a:rPr lang="zh-CN" altLang="en-US" dirty="0">
                <a:ea typeface="仿宋_GB2312" pitchFamily="49" charset="-122"/>
              </a:rPr>
              <a:t>例如，若赋予用户对文件的更新权限，则该用户同时拥有探知、执行、读、追加权限。</a:t>
            </a:r>
          </a:p>
          <a:p>
            <a:pPr algn="just">
              <a:lnSpc>
                <a:spcPct val="110000"/>
              </a:lnSpc>
              <a:defRPr/>
            </a:pPr>
            <a:endParaRPr lang="zh-CN" altLang="en-US" dirty="0">
              <a:ea typeface="仿宋_GB2312" pitchFamily="49" charset="-122"/>
            </a:endParaRPr>
          </a:p>
          <a:p>
            <a:pPr algn="just">
              <a:lnSpc>
                <a:spcPct val="110000"/>
              </a:lnSpc>
              <a:defRPr/>
            </a:pPr>
            <a:r>
              <a:rPr lang="zh-CN" altLang="en-US" dirty="0">
                <a:solidFill>
                  <a:schemeClr val="folHlink"/>
                </a:solidFill>
                <a:ea typeface="仿宋_GB2312" pitchFamily="49" charset="-122"/>
              </a:rPr>
              <a:t>文件主通常指创建文件的用户。</a:t>
            </a:r>
            <a:endParaRPr lang="en-US" altLang="zh-CN" dirty="0">
              <a:solidFill>
                <a:schemeClr val="folHlink"/>
              </a:solidFill>
              <a:ea typeface="仿宋_GB2312" pitchFamily="49" charset="-122"/>
            </a:endParaRPr>
          </a:p>
          <a:p>
            <a:pPr lvl="1" algn="just">
              <a:lnSpc>
                <a:spcPct val="110000"/>
              </a:lnSpc>
              <a:defRPr/>
            </a:pPr>
            <a:r>
              <a:rPr lang="zh-CN" altLang="en-US" dirty="0">
                <a:ea typeface="仿宋_GB2312" pitchFamily="49" charset="-122"/>
              </a:rPr>
              <a:t>文件主拥有以上所列的全部权限，</a:t>
            </a:r>
            <a:endParaRPr lang="en-US" altLang="zh-CN" dirty="0">
              <a:ea typeface="仿宋_GB2312" pitchFamily="49" charset="-122"/>
            </a:endParaRPr>
          </a:p>
          <a:p>
            <a:pPr lvl="1" algn="just">
              <a:lnSpc>
                <a:spcPct val="110000"/>
              </a:lnSpc>
              <a:defRPr/>
            </a:pPr>
            <a:r>
              <a:rPr lang="zh-CN" altLang="en-US" dirty="0">
                <a:ea typeface="仿宋_GB2312" pitchFamily="49" charset="-122"/>
              </a:rPr>
              <a:t>并且还可以对下列各类用户赋予存取权限：指定用户、用户组和该系统的所有用户。</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82</a:t>
            </a:fld>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三种方法原理略讲，但需对照示意图详细说明原理，并对比分析</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t>83</a:t>
            </a:fld>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只能删除硬链接，但是不能删除里面的实际内容，当所有硬链接都删除后，才可以删除其内容和索引节点。</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t>89</a:t>
            </a:fld>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ea typeface="仿宋_GB2312" pitchFamily="49" charset="-122"/>
              </a:rPr>
              <a:t>当通过该</a:t>
            </a:r>
            <a:r>
              <a:rPr lang="en-US" altLang="zh-CN" dirty="0">
                <a:ea typeface="仿宋_GB2312" pitchFamily="49" charset="-122"/>
              </a:rPr>
              <a:t>URL</a:t>
            </a:r>
            <a:r>
              <a:rPr lang="zh-CN" altLang="en-US" dirty="0">
                <a:ea typeface="仿宋_GB2312" pitchFamily="49" charset="-122"/>
              </a:rPr>
              <a:t>地址连接到电子科技大学</a:t>
            </a:r>
            <a:r>
              <a:rPr lang="en-US" altLang="zh-CN" dirty="0">
                <a:ea typeface="仿宋_GB2312" pitchFamily="49" charset="-122"/>
              </a:rPr>
              <a:t>WWW</a:t>
            </a:r>
            <a:r>
              <a:rPr lang="zh-CN" altLang="en-US" dirty="0">
                <a:ea typeface="仿宋_GB2312" pitchFamily="49" charset="-122"/>
              </a:rPr>
              <a:t>服务器时，用户计算机就会收到该服务器传输来的</a:t>
            </a:r>
            <a:r>
              <a:rPr lang="en-US" altLang="zh-CN" dirty="0">
                <a:ea typeface="仿宋_GB2312" pitchFamily="49" charset="-122"/>
              </a:rPr>
              <a:t>index.html</a:t>
            </a:r>
            <a:r>
              <a:rPr lang="zh-CN" altLang="en-US" dirty="0">
                <a:ea typeface="仿宋_GB2312" pitchFamily="49" charset="-122"/>
              </a:rPr>
              <a:t>文件。</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92</a:t>
            </a:fld>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10</a:t>
            </a:r>
            <a:r>
              <a:rPr lang="zh-CN" altLang="en-US" dirty="0"/>
              <a:t>*</a:t>
            </a:r>
            <a:r>
              <a:rPr lang="en-US" altLang="zh-CN" dirty="0"/>
              <a:t>100</a:t>
            </a:r>
            <a:r>
              <a:rPr lang="zh-CN" altLang="en-US" dirty="0"/>
              <a:t>*</a:t>
            </a:r>
            <a:r>
              <a:rPr lang="en-US" altLang="zh-CN" dirty="0"/>
              <a:t>16=16000</a:t>
            </a:r>
            <a:r>
              <a:rPr lang="zh-CN" altLang="en-US" dirty="0"/>
              <a:t>个扇区 </a:t>
            </a:r>
            <a:r>
              <a:rPr lang="en-US" altLang="zh-CN" dirty="0"/>
              <a:t>2000</a:t>
            </a:r>
            <a:r>
              <a:rPr lang="zh-CN" altLang="en-US" dirty="0"/>
              <a:t>个字节</a:t>
            </a:r>
            <a:endParaRPr lang="en-US" altLang="zh-CN" dirty="0"/>
          </a:p>
          <a:p>
            <a:r>
              <a:rPr lang="en-US" altLang="zh-CN" dirty="0"/>
              <a:t>2000/5=400</a:t>
            </a:r>
          </a:p>
          <a:p>
            <a:r>
              <a:rPr lang="zh-CN" altLang="en-US" dirty="0"/>
              <a:t>空闲表项大于</a:t>
            </a:r>
            <a:r>
              <a:rPr lang="en-US" altLang="zh-CN" dirty="0"/>
              <a:t>400</a:t>
            </a:r>
            <a:r>
              <a:rPr lang="zh-CN" altLang="en-US"/>
              <a:t>时，空间大于位示图</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t>99</a:t>
            </a:fld>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panose="020B0604020202020204" pitchFamily="34" charset="0"/>
                <a:ea typeface="宋体" panose="02010600030101010101" pitchFamily="2" charset="-122"/>
              </a:rPr>
              <a:t>100</a:t>
            </a:fld>
            <a:endParaRPr kumimoji="0" lang="en-US" altLang="zh-CN" sz="1200" b="0" dirty="0">
              <a:latin typeface="Arial" panose="020B0604020202020204" pitchFamily="34"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a:xfrm>
            <a:off x="1143000" y="685800"/>
            <a:ext cx="4572000" cy="3429000"/>
          </a:xfrm>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solidFill>
                  <a:schemeClr val="folHlink"/>
                </a:solidFill>
              </a:rPr>
              <a:t>(1) </a:t>
            </a:r>
            <a:r>
              <a:rPr kumimoji="1" lang="zh-CN" altLang="en-US" dirty="0">
                <a:solidFill>
                  <a:schemeClr val="folHlink"/>
                </a:solidFill>
              </a:rPr>
              <a:t>基本数据项</a:t>
            </a: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t>它的命名往往与其属性一致。例如，用于描述一个学生的基本数据项有： 学号、 姓名、 年龄、 所在班级等。</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kumimoji="1" lang="en-US" altLang="zh-CN" dirty="0">
                <a:solidFill>
                  <a:schemeClr val="folHlink"/>
                </a:solidFill>
              </a:rPr>
              <a:t>(2) </a:t>
            </a:r>
            <a:r>
              <a:rPr kumimoji="1" lang="zh-CN" altLang="en-US" dirty="0">
                <a:solidFill>
                  <a:schemeClr val="folHlink"/>
                </a:solidFill>
              </a:rPr>
              <a:t>组合数据项</a:t>
            </a:r>
            <a:endParaRPr kumimoji="1" lang="en-US" altLang="zh-CN" dirty="0">
              <a:solidFill>
                <a:schemeClr val="folHlink"/>
              </a:solidFill>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dirty="0"/>
              <a:t>例如，经理便是个组项，它由正经理和副经理两个基本项组成。又如，工资也是个组项，它可由基本工资、工龄工资和奖励工资等基本项所组成。</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zh-CN" dirty="0"/>
          </a:p>
          <a:p>
            <a:pPr>
              <a:defRPr/>
            </a:pPr>
            <a:r>
              <a:rPr kumimoji="1" lang="zh-CN" altLang="en-US" dirty="0"/>
              <a:t>基本数据项除了数据名外，还应有数据类型。根据属性的不同，需要用不同的数据类型来描述。</a:t>
            </a:r>
          </a:p>
          <a:p>
            <a:pPr lvl="1">
              <a:defRPr/>
            </a:pPr>
            <a:r>
              <a:rPr kumimoji="1" lang="zh-CN" altLang="en-US" dirty="0"/>
              <a:t>例如，在描述学生的学号时，应使用整数； 描述学生的姓名则应使用字符串</a:t>
            </a:r>
            <a:r>
              <a:rPr kumimoji="1" lang="en-US" altLang="zh-CN" dirty="0"/>
              <a:t>(</a:t>
            </a:r>
            <a:r>
              <a:rPr kumimoji="1" lang="zh-CN" altLang="en-US" dirty="0"/>
              <a:t>含汉字</a:t>
            </a:r>
            <a:r>
              <a:rPr kumimoji="1" lang="en-US" altLang="zh-CN" dirty="0"/>
              <a:t>)</a:t>
            </a:r>
            <a:r>
              <a:rPr kumimoji="1" lang="zh-CN" altLang="en-US" dirty="0"/>
              <a:t>；描述性别时，可用逻辑变量或汉字。</a:t>
            </a:r>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solidFill>
                <a:schemeClr val="folHlink"/>
              </a:solidFill>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6</a:t>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略讲</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t>9</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略讲</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10</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略讲</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11</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略讲</a:t>
            </a:r>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t>12</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重点说明其构成和结构关系</a:t>
            </a:r>
          </a:p>
          <a:p>
            <a:r>
              <a:rPr lang="zh-CN" altLang="en-US" dirty="0"/>
              <a:t>以下三个内容的介绍，简单带过</a:t>
            </a:r>
          </a:p>
        </p:txBody>
      </p:sp>
      <p:sp>
        <p:nvSpPr>
          <p:cNvPr id="4" name="灯片编号占位符 3"/>
          <p:cNvSpPr>
            <a:spLocks noGrp="1"/>
          </p:cNvSpPr>
          <p:nvPr>
            <p:ph type="sldNum" sz="quarter" idx="5"/>
          </p:nvPr>
        </p:nvSpPr>
        <p:spPr/>
        <p:txBody>
          <a:bodyPr/>
          <a:lstStyle/>
          <a:p>
            <a:fld id="{82869989-EB00-4EE7-BCB5-25BDC5BB29F8}" type="slidenum">
              <a:rPr lang="en-US" altLang="zh-CN" smtClean="0"/>
              <a:t>13</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9144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457177" y="3421161"/>
            <a:ext cx="8196547" cy="1871475"/>
          </a:xfrm>
          <a:prstGeom prst="rect">
            <a:avLst/>
          </a:prstGeom>
        </p:spPr>
        <p:txBody>
          <a:bodyPr rtlCol="0" anchor="b">
            <a:noAutofit/>
          </a:bodyPr>
          <a:lstStyle>
            <a:lvl1pPr algn="ctr">
              <a:lnSpc>
                <a:spcPct val="100000"/>
              </a:lnSpc>
              <a:defRPr sz="4050" cap="none" baseline="0">
                <a:solidFill>
                  <a:schemeClr val="accent2">
                    <a:lumMod val="75000"/>
                  </a:schemeClr>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3" name="副标题 2"/>
          <p:cNvSpPr>
            <a:spLocks noGrp="1"/>
          </p:cNvSpPr>
          <p:nvPr>
            <p:ph type="subTitle" idx="1" hasCustomPrompt="1"/>
          </p:nvPr>
        </p:nvSpPr>
        <p:spPr>
          <a:xfrm>
            <a:off x="970389" y="5432564"/>
            <a:ext cx="7203233" cy="457200"/>
          </a:xfrm>
          <a:prstGeom prst="rect">
            <a:avLst/>
          </a:prstGeom>
        </p:spPr>
        <p:txBody>
          <a:bodyPr rtlCol="0">
            <a:normAutofit/>
          </a:bodyPr>
          <a:lstStyle>
            <a:lvl1pPr marL="0" indent="0" algn="just">
              <a:spcBef>
                <a:spcPts val="0"/>
              </a:spcBef>
              <a:buNone/>
              <a:defRPr sz="1500" b="0">
                <a:solidFill>
                  <a:schemeClr val="accent1">
                    <a:lumMod val="75000"/>
                  </a:schemeClr>
                </a:solidFill>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zh-CN" altLang="en-US" noProof="0" dirty="0"/>
              <a:t>单击以编辑母版副标题样式</a:t>
            </a:r>
          </a:p>
        </p:txBody>
      </p:sp>
      <p:cxnSp>
        <p:nvCxnSpPr>
          <p:cNvPr id="58" name="直接连接符​​ 57"/>
          <p:cNvCxnSpPr/>
          <p:nvPr userDrawn="1"/>
        </p:nvCxnSpPr>
        <p:spPr>
          <a:xfrm>
            <a:off x="971550" y="5294175"/>
            <a:ext cx="72009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0" name="图片 59"/>
          <p:cNvPicPr>
            <a:picLocks noChangeAspect="1"/>
          </p:cNvPicPr>
          <p:nvPr userDrawn="1"/>
        </p:nvPicPr>
        <p:blipFill>
          <a:blip r:embed="rId2"/>
          <a:stretch>
            <a:fillRect/>
          </a:stretch>
        </p:blipFill>
        <p:spPr>
          <a:xfrm>
            <a:off x="1211963" y="156092"/>
            <a:ext cx="6774147" cy="362321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12178" y="1311572"/>
            <a:ext cx="8077986" cy="5157643"/>
          </a:xfrm>
          <a:prstGeom prst="rect">
            <a:avLst/>
          </a:prstGeom>
        </p:spPr>
        <p:txBody>
          <a:bodyPr/>
          <a:lstStyle>
            <a:lvl1pPr eaLnBrk="1" hangingPunct="1">
              <a:lnSpc>
                <a:spcPct val="100000"/>
              </a:lnSpc>
              <a:defRPr sz="2400" b="1">
                <a:latin typeface="华文楷体" panose="02010600040101010101" pitchFamily="2" charset="-122"/>
                <a:ea typeface="华文楷体" panose="02010600040101010101" pitchFamily="2" charset="-122"/>
              </a:defRPr>
            </a:lvl1pPr>
            <a:lvl2pPr eaLnBrk="1" hangingPunct="1">
              <a:lnSpc>
                <a:spcPct val="100000"/>
              </a:lnSpc>
              <a:defRPr sz="2100" b="1">
                <a:latin typeface="微软雅黑" panose="020B0503020204020204" pitchFamily="34" charset="-122"/>
                <a:ea typeface="微软雅黑" panose="020B0503020204020204" pitchFamily="34" charset="-122"/>
              </a:defRPr>
            </a:lvl2pPr>
            <a:lvl3pPr eaLnBrk="1" hangingPunct="1">
              <a:lnSpc>
                <a:spcPct val="100000"/>
              </a:lnSpc>
              <a:defRPr sz="1800" b="1"/>
            </a:lvl3pPr>
            <a:lvl4pPr eaLnBrk="1" hangingPunct="1">
              <a:lnSpc>
                <a:spcPct val="100000"/>
              </a:lnSpc>
              <a:defRPr sz="1500" b="1"/>
            </a:lvl4pPr>
            <a:lvl5pPr eaLnBrk="1" hangingPunct="1">
              <a:lnSpc>
                <a:spcPct val="100000"/>
              </a:lnSpc>
              <a:defRPr sz="135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p:cNvSpPr>
            <a:spLocks noGrp="1"/>
          </p:cNvSpPr>
          <p:nvPr>
            <p:ph type="title"/>
          </p:nvPr>
        </p:nvSpPr>
        <p:spPr>
          <a:xfrm>
            <a:off x="971605" y="188915"/>
            <a:ext cx="7330537" cy="549275"/>
          </a:xfrm>
          <a:prstGeom prst="rect">
            <a:avLst/>
          </a:prstGeom>
        </p:spPr>
        <p:txBody>
          <a:bodyPr/>
          <a:lstStyle>
            <a:lvl1pPr algn="ct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p:cNvSpPr txBox="1"/>
          <p:nvPr userDrawn="1"/>
        </p:nvSpPr>
        <p:spPr>
          <a:xfrm>
            <a:off x="7524328"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5" y="-1"/>
            <a:ext cx="856317" cy="911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603"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userDrawn="1"/>
        </p:nvPicPr>
        <p:blipFill>
          <a:blip r:embed="rId4"/>
          <a:stretch>
            <a:fillRect/>
          </a:stretch>
        </p:blipFill>
        <p:spPr>
          <a:xfrm>
            <a:off x="0" y="1294041"/>
            <a:ext cx="270364" cy="5563965"/>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6"/>
                                        </p:tgtEl>
                                        <p:attrNameLst>
                                          <p:attrName>ppt_w</p:attrName>
                                        </p:attrNameLst>
                                      </p:cBhvr>
                                      <p:tavLst>
                                        <p:tav tm="0">
                                          <p:val>
                                            <p:strVal val="#ppt_w*.05"/>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6"/>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6"/>
                                        </p:tgtEl>
                                      </p:cBhvr>
                                    </p:animEffect>
                                  </p:childTnLst>
                                </p:cTn>
                              </p:par>
                              <p:par>
                                <p:cTn id="15" presetID="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标题和双栏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97907" y="1311572"/>
            <a:ext cx="3897191" cy="5157643"/>
          </a:xfrm>
          <a:prstGeom prst="rect">
            <a:avLst/>
          </a:prstGeom>
        </p:spPr>
        <p:txBody>
          <a:bodyPr/>
          <a:lstStyle>
            <a:lvl1pPr eaLnBrk="1" hangingPunct="1">
              <a:defRPr sz="2400" b="1">
                <a:latin typeface="华文楷体" panose="02010600040101010101" pitchFamily="2" charset="-122"/>
                <a:ea typeface="华文楷体" panose="02010600040101010101" pitchFamily="2" charset="-122"/>
              </a:defRPr>
            </a:lvl1pPr>
            <a:lvl2pPr eaLnBrk="1" hangingPunct="1">
              <a:defRPr sz="1800" b="1">
                <a:latin typeface="黑体" panose="02010609060101010101" pitchFamily="2" charset="-122"/>
                <a:ea typeface="黑体" panose="02010609060101010101" pitchFamily="2" charset="-122"/>
              </a:defRPr>
            </a:lvl2pPr>
            <a:lvl3pPr eaLnBrk="1" hangingPunct="1">
              <a:defRPr b="1"/>
            </a:lvl3pPr>
            <a:lvl4pPr eaLnBrk="1" hangingPunct="1">
              <a:defRPr b="1"/>
            </a:lvl4pPr>
            <a:lvl5pPr eaLnBrk="1" hangingPunct="1">
              <a:defRPr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p:cNvSpPr>
            <a:spLocks noGrp="1"/>
          </p:cNvSpPr>
          <p:nvPr>
            <p:ph type="title"/>
          </p:nvPr>
        </p:nvSpPr>
        <p:spPr>
          <a:xfrm>
            <a:off x="971605" y="188915"/>
            <a:ext cx="7902037" cy="549275"/>
          </a:xfrm>
          <a:prstGeom prst="rect">
            <a:avLst/>
          </a:prstGeom>
        </p:spPr>
        <p:txBody>
          <a:bodyPr/>
          <a:lstStyle>
            <a:lvl1pPr algn="ctr">
              <a:defRPr sz="21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p:cNvSpPr txBox="1"/>
          <p:nvPr userDrawn="1"/>
        </p:nvSpPr>
        <p:spPr>
          <a:xfrm>
            <a:off x="7524328"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5" y="-1"/>
            <a:ext cx="856317" cy="911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603"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martArt 占位符 7"/>
          <p:cNvSpPr>
            <a:spLocks noGrp="1"/>
          </p:cNvSpPr>
          <p:nvPr>
            <p:ph type="dgm" sz="quarter" idx="10"/>
          </p:nvPr>
        </p:nvSpPr>
        <p:spPr>
          <a:xfrm>
            <a:off x="5011346" y="1311569"/>
            <a:ext cx="4007969" cy="5132479"/>
          </a:xfrm>
          <a:prstGeom prst="rect">
            <a:avLst/>
          </a:prstGeom>
        </p:spPr>
        <p:txBody>
          <a:bodyPr/>
          <a:lstStyle/>
          <a:p>
            <a:endParaRPr lang="zh-CN" altLang="en-US"/>
          </a:p>
        </p:txBody>
      </p:sp>
      <p:pic>
        <p:nvPicPr>
          <p:cNvPr id="9" name="图片 8"/>
          <p:cNvPicPr>
            <a:picLocks noChangeAspect="1"/>
          </p:cNvPicPr>
          <p:nvPr userDrawn="1"/>
        </p:nvPicPr>
        <p:blipFill>
          <a:blip r:embed="rId4"/>
          <a:stretch>
            <a:fillRect/>
          </a:stretch>
        </p:blipFill>
        <p:spPr>
          <a:xfrm>
            <a:off x="0" y="1294041"/>
            <a:ext cx="270364" cy="5563965"/>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6"/>
                                        </p:tgtEl>
                                        <p:attrNameLst>
                                          <p:attrName>ppt_w</p:attrName>
                                        </p:attrNameLst>
                                      </p:cBhvr>
                                      <p:tavLst>
                                        <p:tav tm="0">
                                          <p:val>
                                            <p:strVal val="#ppt_w*.05"/>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6"/>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6"/>
                                        </p:tgtEl>
                                      </p:cBhvr>
                                    </p:animEffect>
                                  </p:childTnLst>
                                </p:cTn>
                              </p:par>
                              <p:par>
                                <p:cTn id="15" presetID="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5"/>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150940" y="617538"/>
            <a:ext cx="7793037" cy="1143000"/>
          </a:xfrm>
        </p:spPr>
        <p:txBody>
          <a:bodyPr/>
          <a:lstStyle/>
          <a:p>
            <a:r>
              <a:rPr lang="zh-CN" altLang="en-US"/>
              <a:t>单击此处编辑母版标题样式</a:t>
            </a:r>
          </a:p>
        </p:txBody>
      </p:sp>
      <p:sp>
        <p:nvSpPr>
          <p:cNvPr id="3" name="SmartArt 占位符 2"/>
          <p:cNvSpPr>
            <a:spLocks noGrp="1"/>
          </p:cNvSpPr>
          <p:nvPr>
            <p:ph type="dgm" idx="1"/>
          </p:nvPr>
        </p:nvSpPr>
        <p:spPr>
          <a:xfrm>
            <a:off x="1182688" y="2017713"/>
            <a:ext cx="7772400" cy="4114800"/>
          </a:xfrm>
        </p:spPr>
        <p:txBody>
          <a:bodyPr/>
          <a:lstStyle/>
          <a:p>
            <a:pPr lvl="0"/>
            <a:endParaRPr lang="zh-CN" altLang="en-US" noProof="0"/>
          </a:p>
        </p:txBody>
      </p:sp>
      <p:sp>
        <p:nvSpPr>
          <p:cNvPr id="4" name="日期占位符 3"/>
          <p:cNvSpPr>
            <a:spLocks noGrp="1"/>
          </p:cNvSpPr>
          <p:nvPr>
            <p:ph type="dt" sz="half" idx="10"/>
          </p:nvPr>
        </p:nvSpPr>
        <p:spPr>
          <a:xfrm>
            <a:off x="914400" y="6324600"/>
            <a:ext cx="1905000" cy="45720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352800" y="6324600"/>
            <a:ext cx="2895600"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781800" y="6324600"/>
            <a:ext cx="1905000" cy="457200"/>
          </a:xfrm>
          <a:prstGeom prst="rect">
            <a:avLst/>
          </a:prstGeom>
        </p:spPr>
        <p:txBody>
          <a:bodyPr/>
          <a:lstStyle>
            <a:lvl1pPr>
              <a:defRPr/>
            </a:lvl1pPr>
          </a:lstStyle>
          <a:p>
            <a:pPr>
              <a:defRPr/>
            </a:pPr>
            <a:fld id="{7B6EC499-DD5A-476F-9DFE-660D4B30EE5B}" type="slidenum">
              <a:rPr lang="en-US" altLang="zh-CN"/>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xfrm>
            <a:off x="685800" y="6248400"/>
            <a:ext cx="1905000" cy="457200"/>
          </a:xfrm>
          <a:prstGeom prst="rect">
            <a:avLst/>
          </a:prstGeom>
        </p:spPr>
        <p:txBody>
          <a:bodyPr/>
          <a:lstStyle>
            <a:lvl1pPr algn="ctr" eaLnBrk="1" hangingPunct="1">
              <a:defRPr/>
            </a:lvl1pPr>
          </a:lstStyle>
          <a:p>
            <a:pPr>
              <a:defRPr/>
            </a:pPr>
            <a:endParaRPr lang="en-US" altLang="zh-CN"/>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lgn="ctr" eaLnBrk="1" hangingPunct="1">
              <a:defRPr/>
            </a:lvl1pPr>
          </a:lstStyle>
          <a:p>
            <a:pPr>
              <a:defRPr/>
            </a:pPr>
            <a:endParaRPr lang="en-US" altLang="zh-CN"/>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lstStyle>
            <a:lvl1pPr algn="ctr" eaLnBrk="1" hangingPunct="1">
              <a:defRPr/>
            </a:lvl1pPr>
          </a:lstStyle>
          <a:p>
            <a:pPr>
              <a:defRPr/>
            </a:pPr>
            <a:fld id="{A4C09B9B-5422-4CF4-946E-CFCBA90E1A60}" type="slidenum">
              <a:rPr lang="en-US" altLang="zh-CN"/>
              <a:t>‹#›</a:t>
            </a:fld>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9144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457200" y="6172200"/>
            <a:ext cx="82296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1350"/>
        </a:spcBef>
        <a:buClr>
          <a:schemeClr val="accent1">
            <a:lumMod val="75000"/>
          </a:schemeClr>
        </a:buClr>
        <a:buSzPct val="100000"/>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620" algn="l" defTabSz="6858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6pPr>
      <a:lvl7pPr marL="12001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8pPr>
      <a:lvl9pPr marL="1408430" indent="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None/>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5.bin"/><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7.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8.w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www.uestc.edu.cn/pub/index.html"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oleObject" Target="../embeddings/oleObject12.bin"/><Relationship Id="rId4" Type="http://schemas.openxmlformats.org/officeDocument/2006/relationships/image" Target="../media/image2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369788" y="3805889"/>
            <a:ext cx="8634845" cy="1403606"/>
          </a:xfrm>
        </p:spPr>
        <p:txBody>
          <a:bodyPr/>
          <a:lstStyle/>
          <a:p>
            <a:r>
              <a:rPr lang="zh-CN" altLang="en-US" dirty="0">
                <a:sym typeface="+mn-lt"/>
              </a:rPr>
              <a:t>第六章 文件系统</a:t>
            </a:r>
            <a:r>
              <a:rPr lang="en-US" altLang="zh-CN" dirty="0">
                <a:sym typeface="+mn-lt"/>
              </a:rPr>
              <a:t> </a:t>
            </a:r>
            <a:endParaRPr lang="zh-CN" altLang="en-US" dirty="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999" advTm="29966"/>
    </mc:Choice>
    <mc:Fallback xmlns="">
      <p:transition spd="slow" advTm="2996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004478" y="350479"/>
            <a:ext cx="5213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1" lang="en-US" altLang="zh-CN" sz="3200" dirty="0">
                <a:solidFill>
                  <a:schemeClr val="folHlink"/>
                </a:solidFill>
              </a:rPr>
              <a:t>2) </a:t>
            </a:r>
            <a:r>
              <a:rPr kumimoji="1" lang="zh-CN" altLang="en-US" sz="3200" dirty="0">
                <a:solidFill>
                  <a:schemeClr val="folHlink"/>
                </a:solidFill>
              </a:rPr>
              <a:t>按文件中数据的形式分类 </a:t>
            </a:r>
          </a:p>
        </p:txBody>
      </p:sp>
      <p:sp>
        <p:nvSpPr>
          <p:cNvPr id="20483" name="Text Box 3"/>
          <p:cNvSpPr txBox="1">
            <a:spLocks noChangeArrowheads="1"/>
          </p:cNvSpPr>
          <p:nvPr/>
        </p:nvSpPr>
        <p:spPr bwMode="auto">
          <a:xfrm>
            <a:off x="723952" y="1246137"/>
            <a:ext cx="8135937" cy="470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914400" indent="-45720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FontTx/>
              <a:buAutoNum type="arabicParenBoth"/>
            </a:pPr>
            <a:r>
              <a:rPr kumimoji="1" lang="zh-CN" altLang="en-US" dirty="0">
                <a:solidFill>
                  <a:schemeClr val="folHlink"/>
                </a:solidFill>
              </a:rPr>
              <a:t>源文件</a:t>
            </a:r>
          </a:p>
          <a:p>
            <a:pPr lvl="1" eaLnBrk="1" hangingPunct="1">
              <a:lnSpc>
                <a:spcPct val="120000"/>
              </a:lnSpc>
              <a:spcBef>
                <a:spcPct val="0"/>
              </a:spcBef>
              <a:buClrTx/>
              <a:buFontTx/>
              <a:buNone/>
            </a:pPr>
            <a:r>
              <a:rPr kumimoji="1" lang="zh-CN" altLang="en-US" sz="2800" dirty="0">
                <a:latin typeface="Arial" panose="020B0604020202020204" pitchFamily="34" charset="0"/>
              </a:rPr>
              <a:t>指由源程序和数据构成的文件。</a:t>
            </a:r>
            <a:r>
              <a:rPr kumimoji="1" lang="zh-CN" altLang="en-US" sz="2800" dirty="0"/>
              <a:t> </a:t>
            </a:r>
          </a:p>
          <a:p>
            <a:pPr eaLnBrk="1" hangingPunct="1">
              <a:lnSpc>
                <a:spcPct val="120000"/>
              </a:lnSpc>
              <a:spcBef>
                <a:spcPct val="0"/>
              </a:spcBef>
              <a:buClrTx/>
              <a:buFontTx/>
              <a:buNone/>
            </a:pPr>
            <a:r>
              <a:rPr kumimoji="1" lang="en-US" altLang="zh-CN" dirty="0">
                <a:solidFill>
                  <a:schemeClr val="folHlink"/>
                </a:solidFill>
              </a:rPr>
              <a:t>(2) </a:t>
            </a:r>
            <a:r>
              <a:rPr kumimoji="1" lang="zh-CN" altLang="en-US" dirty="0">
                <a:solidFill>
                  <a:schemeClr val="folHlink"/>
                </a:solidFill>
              </a:rPr>
              <a:t>目标文件</a:t>
            </a:r>
          </a:p>
          <a:p>
            <a:pPr eaLnBrk="1" hangingPunct="1">
              <a:lnSpc>
                <a:spcPct val="120000"/>
              </a:lnSpc>
              <a:spcBef>
                <a:spcPct val="0"/>
              </a:spcBef>
              <a:buClrTx/>
              <a:buFontTx/>
              <a:buNone/>
            </a:pPr>
            <a:r>
              <a:rPr kumimoji="1" lang="zh-CN" altLang="en-US" dirty="0"/>
              <a:t>     </a:t>
            </a:r>
            <a:r>
              <a:rPr kumimoji="1" lang="zh-CN" altLang="en-US" dirty="0">
                <a:latin typeface="Arial" panose="020B0604020202020204" pitchFamily="34" charset="0"/>
              </a:rPr>
              <a:t>指把源程序经过相应语言的编译程序编译过，但尚未经过链接程序链接的目标代码所构成的文件。它属于二进制文件。</a:t>
            </a:r>
            <a:r>
              <a:rPr kumimoji="1" lang="zh-CN" altLang="en-US" dirty="0"/>
              <a:t> </a:t>
            </a:r>
          </a:p>
          <a:p>
            <a:pPr eaLnBrk="1" hangingPunct="1">
              <a:lnSpc>
                <a:spcPct val="120000"/>
              </a:lnSpc>
              <a:spcBef>
                <a:spcPct val="0"/>
              </a:spcBef>
              <a:buClrTx/>
              <a:buFontTx/>
              <a:buNone/>
            </a:pPr>
            <a:r>
              <a:rPr kumimoji="1" lang="en-US" altLang="zh-CN" dirty="0">
                <a:solidFill>
                  <a:schemeClr val="folHlink"/>
                </a:solidFill>
              </a:rPr>
              <a:t>(3) </a:t>
            </a:r>
            <a:r>
              <a:rPr kumimoji="1" lang="zh-CN" altLang="en-US" dirty="0">
                <a:solidFill>
                  <a:schemeClr val="folHlink"/>
                </a:solidFill>
              </a:rPr>
              <a:t>可执行文件</a:t>
            </a:r>
            <a:endParaRPr kumimoji="1" lang="zh-CN" altLang="en-US" dirty="0">
              <a:solidFill>
                <a:schemeClr val="folHlink"/>
              </a:solidFill>
              <a:latin typeface="Arial" panose="020B0604020202020204" pitchFamily="34" charset="0"/>
            </a:endParaRPr>
          </a:p>
          <a:p>
            <a:pPr eaLnBrk="1" hangingPunct="1">
              <a:lnSpc>
                <a:spcPct val="120000"/>
              </a:lnSpc>
              <a:spcBef>
                <a:spcPct val="0"/>
              </a:spcBef>
              <a:buClrTx/>
              <a:buFontTx/>
              <a:buNone/>
            </a:pPr>
            <a:r>
              <a:rPr kumimoji="1" lang="zh-CN" altLang="en-US" dirty="0">
                <a:latin typeface="Arial" panose="020B0604020202020204" pitchFamily="34" charset="0"/>
              </a:rPr>
              <a:t>   指把编译后所产生的目标代码再经过链接程序链接后所形成的文件。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p:txBody>
          <a:bodyPr/>
          <a:lstStyle/>
          <a:p>
            <a:r>
              <a:rPr lang="zh-CN" altLang="en-US" dirty="0">
                <a:sym typeface="+mn-lt"/>
              </a:rPr>
              <a:t>感谢观看！</a:t>
            </a:r>
          </a:p>
        </p:txBody>
      </p:sp>
      <p:sp>
        <p:nvSpPr>
          <p:cNvPr id="6" name="副标题 9"/>
          <p:cNvSpPr>
            <a:spLocks noGrp="1"/>
          </p:cNvSpPr>
          <p:nvPr>
            <p:ph type="subTitle" idx="1"/>
          </p:nvPr>
        </p:nvSpPr>
        <p:spPr>
          <a:xfrm>
            <a:off x="969963" y="5432425"/>
            <a:ext cx="7204075" cy="810720"/>
          </a:xfrm>
        </p:spPr>
        <p:txBody>
          <a:bodyPr>
            <a:normAutofit/>
          </a:bodyPr>
          <a:lstStyle/>
          <a:p>
            <a:endParaRPr lang="zh-CN" altLang="en-US" dirty="0">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advTm="10447">
        <p:fade/>
      </p:transition>
    </mc:Choice>
    <mc:Fallback xmlns="">
      <p:transition spd="med" advTm="10447">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378104" y="339873"/>
            <a:ext cx="42957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1" lang="en-US" altLang="zh-CN" sz="3200" dirty="0">
                <a:solidFill>
                  <a:schemeClr val="folHlink"/>
                </a:solidFill>
              </a:rPr>
              <a:t>3) </a:t>
            </a:r>
            <a:r>
              <a:rPr kumimoji="1" lang="zh-CN" altLang="en-US" sz="3200" dirty="0">
                <a:solidFill>
                  <a:schemeClr val="folHlink"/>
                </a:solidFill>
              </a:rPr>
              <a:t>按存取控制属性分类</a:t>
            </a:r>
          </a:p>
        </p:txBody>
      </p:sp>
      <p:sp>
        <p:nvSpPr>
          <p:cNvPr id="21507" name="Text Box 3"/>
          <p:cNvSpPr txBox="1">
            <a:spLocks noChangeArrowheads="1"/>
          </p:cNvSpPr>
          <p:nvPr/>
        </p:nvSpPr>
        <p:spPr bwMode="auto">
          <a:xfrm>
            <a:off x="468313" y="1106488"/>
            <a:ext cx="8783637" cy="521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ClrTx/>
              <a:buFontTx/>
              <a:buNone/>
            </a:pPr>
            <a:r>
              <a:rPr kumimoji="1" lang="zh-CN" altLang="en-US">
                <a:latin typeface="Arial" panose="020B0604020202020204" pitchFamily="34" charset="0"/>
              </a:rPr>
              <a:t>根据系统管理员或用户所规定的存取控制属性，</a:t>
            </a:r>
          </a:p>
          <a:p>
            <a:pPr eaLnBrk="1" hangingPunct="1">
              <a:lnSpc>
                <a:spcPct val="120000"/>
              </a:lnSpc>
              <a:spcBef>
                <a:spcPct val="0"/>
              </a:spcBef>
              <a:buClrTx/>
              <a:buFontTx/>
              <a:buNone/>
            </a:pPr>
            <a:r>
              <a:rPr kumimoji="1" lang="zh-CN" altLang="en-US">
                <a:latin typeface="Arial" panose="020B0604020202020204" pitchFamily="34" charset="0"/>
              </a:rPr>
              <a:t>可将文件分为三类：</a:t>
            </a:r>
          </a:p>
          <a:p>
            <a:pPr eaLnBrk="1" hangingPunct="1">
              <a:lnSpc>
                <a:spcPct val="120000"/>
              </a:lnSpc>
              <a:spcBef>
                <a:spcPct val="0"/>
              </a:spcBef>
              <a:buClrTx/>
              <a:buFontTx/>
              <a:buAutoNum type="arabicParenBoth"/>
            </a:pPr>
            <a:r>
              <a:rPr kumimoji="1" lang="zh-CN" altLang="en-US">
                <a:solidFill>
                  <a:schemeClr val="folHlink"/>
                </a:solidFill>
                <a:latin typeface="Arial" panose="020B0604020202020204" pitchFamily="34" charset="0"/>
              </a:rPr>
              <a:t>只执行文件。</a:t>
            </a:r>
          </a:p>
          <a:p>
            <a:pPr eaLnBrk="1" hangingPunct="1">
              <a:lnSpc>
                <a:spcPct val="120000"/>
              </a:lnSpc>
              <a:spcBef>
                <a:spcPct val="0"/>
              </a:spcBef>
              <a:buClrTx/>
              <a:buFontTx/>
              <a:buNone/>
            </a:pPr>
            <a:r>
              <a:rPr kumimoji="1" lang="zh-CN" altLang="en-US">
                <a:latin typeface="Arial" panose="020B0604020202020204" pitchFamily="34" charset="0"/>
              </a:rPr>
              <a:t>    该类文件只允许被核准的用户调用执行，既不</a:t>
            </a:r>
          </a:p>
          <a:p>
            <a:pPr eaLnBrk="1" hangingPunct="1">
              <a:lnSpc>
                <a:spcPct val="120000"/>
              </a:lnSpc>
              <a:spcBef>
                <a:spcPct val="0"/>
              </a:spcBef>
              <a:buClrTx/>
              <a:buFontTx/>
              <a:buNone/>
            </a:pPr>
            <a:r>
              <a:rPr kumimoji="1" lang="zh-CN" altLang="en-US">
                <a:latin typeface="Arial" panose="020B0604020202020204" pitchFamily="34" charset="0"/>
              </a:rPr>
              <a:t>允许读，更不允许写。</a:t>
            </a:r>
          </a:p>
          <a:p>
            <a:pPr eaLnBrk="1" hangingPunct="1">
              <a:lnSpc>
                <a:spcPct val="120000"/>
              </a:lnSpc>
              <a:spcBef>
                <a:spcPct val="0"/>
              </a:spcBef>
              <a:buClrTx/>
              <a:buFontTx/>
              <a:buNone/>
            </a:pPr>
            <a:r>
              <a:rPr kumimoji="1" lang="en-US" altLang="zh-CN">
                <a:solidFill>
                  <a:schemeClr val="folHlink"/>
                </a:solidFill>
                <a:latin typeface="Arial" panose="020B0604020202020204" pitchFamily="34" charset="0"/>
              </a:rPr>
              <a:t>(2) </a:t>
            </a:r>
            <a:r>
              <a:rPr kumimoji="1" lang="zh-CN" altLang="en-US">
                <a:solidFill>
                  <a:schemeClr val="folHlink"/>
                </a:solidFill>
                <a:latin typeface="Arial" panose="020B0604020202020204" pitchFamily="34" charset="0"/>
              </a:rPr>
              <a:t>只读文件。</a:t>
            </a:r>
          </a:p>
          <a:p>
            <a:pPr eaLnBrk="1" hangingPunct="1">
              <a:lnSpc>
                <a:spcPct val="120000"/>
              </a:lnSpc>
              <a:spcBef>
                <a:spcPct val="0"/>
              </a:spcBef>
              <a:buClrTx/>
              <a:buFontTx/>
              <a:buNone/>
            </a:pPr>
            <a:r>
              <a:rPr kumimoji="1" lang="zh-CN" altLang="en-US">
                <a:latin typeface="Arial" panose="020B0604020202020204" pitchFamily="34" charset="0"/>
              </a:rPr>
              <a:t>     该类文件只允许文件主及被核准的用户去读，</a:t>
            </a:r>
          </a:p>
          <a:p>
            <a:pPr eaLnBrk="1" hangingPunct="1">
              <a:lnSpc>
                <a:spcPct val="120000"/>
              </a:lnSpc>
              <a:spcBef>
                <a:spcPct val="0"/>
              </a:spcBef>
              <a:buClrTx/>
              <a:buFontTx/>
              <a:buNone/>
            </a:pPr>
            <a:r>
              <a:rPr kumimoji="1" lang="zh-CN" altLang="en-US">
                <a:latin typeface="Arial" panose="020B0604020202020204" pitchFamily="34" charset="0"/>
              </a:rPr>
              <a:t>但不允许写。</a:t>
            </a:r>
          </a:p>
          <a:p>
            <a:pPr eaLnBrk="1" hangingPunct="1">
              <a:lnSpc>
                <a:spcPct val="120000"/>
              </a:lnSpc>
              <a:spcBef>
                <a:spcPct val="0"/>
              </a:spcBef>
              <a:buClrTx/>
              <a:buFontTx/>
              <a:buNone/>
            </a:pPr>
            <a:r>
              <a:rPr kumimoji="1" lang="en-US" altLang="zh-CN">
                <a:solidFill>
                  <a:schemeClr val="folHlink"/>
                </a:solidFill>
                <a:latin typeface="Arial" panose="020B0604020202020204" pitchFamily="34" charset="0"/>
              </a:rPr>
              <a:t>(3) </a:t>
            </a:r>
            <a:r>
              <a:rPr kumimoji="1" lang="zh-CN" altLang="en-US">
                <a:solidFill>
                  <a:schemeClr val="folHlink"/>
                </a:solidFill>
                <a:latin typeface="Arial" panose="020B0604020202020204" pitchFamily="34" charset="0"/>
              </a:rPr>
              <a:t>读写文件。</a:t>
            </a:r>
          </a:p>
          <a:p>
            <a:pPr eaLnBrk="1" hangingPunct="1">
              <a:lnSpc>
                <a:spcPct val="120000"/>
              </a:lnSpc>
              <a:spcBef>
                <a:spcPct val="0"/>
              </a:spcBef>
              <a:buClrTx/>
              <a:buFontTx/>
              <a:buNone/>
            </a:pPr>
            <a:r>
              <a:rPr kumimoji="1" lang="zh-CN" altLang="en-US">
                <a:latin typeface="Arial" panose="020B0604020202020204" pitchFamily="34" charset="0"/>
              </a:rPr>
              <a:t>   这是指允许文件主和被核准的用户去读或写的文件。</a:t>
            </a:r>
            <a:r>
              <a:rPr kumimoji="1" lang="zh-CN" altLang="en-US"/>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Rot="1" noChangeArrowheads="1"/>
          </p:cNvSpPr>
          <p:nvPr>
            <p:ph idx="1"/>
          </p:nvPr>
        </p:nvSpPr>
        <p:spPr>
          <a:xfrm>
            <a:off x="702346" y="1213249"/>
            <a:ext cx="8077986" cy="5157643"/>
          </a:xfrm>
        </p:spPr>
        <p:txBody>
          <a:bodyPr/>
          <a:lstStyle/>
          <a:p>
            <a:pPr>
              <a:lnSpc>
                <a:spcPct val="110000"/>
              </a:lnSpc>
              <a:defRPr/>
            </a:pPr>
            <a:r>
              <a:rPr lang="zh-CN" altLang="en-US" sz="2000" dirty="0"/>
              <a:t>根据文件的组织形式和系统对其的处理方式，可将文件分为三类：</a:t>
            </a:r>
          </a:p>
          <a:p>
            <a:pPr>
              <a:lnSpc>
                <a:spcPct val="110000"/>
              </a:lnSpc>
              <a:defRPr/>
            </a:pPr>
            <a:r>
              <a:rPr lang="en-US" altLang="zh-CN" sz="2000" dirty="0">
                <a:solidFill>
                  <a:schemeClr val="folHlink"/>
                </a:solidFill>
              </a:rPr>
              <a:t>(1) </a:t>
            </a:r>
            <a:r>
              <a:rPr lang="zh-CN" altLang="en-US" sz="2000" dirty="0">
                <a:solidFill>
                  <a:schemeClr val="folHlink"/>
                </a:solidFill>
              </a:rPr>
              <a:t>普通文件：</a:t>
            </a:r>
            <a:r>
              <a:rPr lang="zh-CN" altLang="en-US" sz="2000" dirty="0"/>
              <a:t>由</a:t>
            </a:r>
            <a:r>
              <a:rPr lang="en-US" altLang="zh-CN" sz="2000" dirty="0"/>
              <a:t>ASCII</a:t>
            </a:r>
            <a:r>
              <a:rPr lang="zh-CN" altLang="en-US" sz="2000" dirty="0"/>
              <a:t>码或二进制码组成的字符文件。一般用户建立的源程序文件、数据文件、目标代码文件及操作系统自身代码文件、库文件、实用程序文件等都是普通文件，它们通常存储在外存储设备上。</a:t>
            </a:r>
          </a:p>
          <a:p>
            <a:pPr>
              <a:lnSpc>
                <a:spcPct val="110000"/>
              </a:lnSpc>
              <a:defRPr/>
            </a:pPr>
            <a:r>
              <a:rPr lang="en-US" altLang="zh-CN" sz="2000" dirty="0">
                <a:solidFill>
                  <a:schemeClr val="folHlink"/>
                </a:solidFill>
              </a:rPr>
              <a:t>(2) </a:t>
            </a:r>
            <a:r>
              <a:rPr lang="zh-CN" altLang="en-US" sz="2000" dirty="0">
                <a:solidFill>
                  <a:schemeClr val="folHlink"/>
                </a:solidFill>
              </a:rPr>
              <a:t>目录文件：</a:t>
            </a:r>
            <a:r>
              <a:rPr lang="zh-CN" altLang="en-US" sz="2000" dirty="0"/>
              <a:t>由文件目录组成的，用来管理和实现文件系统功能的系统文件，通过目录文件可以对其它文件的信息进行检索。由于目录文件也是由字符序列构成，因此对其可进行与普通文件一样的种种文件操作。</a:t>
            </a:r>
          </a:p>
          <a:p>
            <a:pPr>
              <a:lnSpc>
                <a:spcPct val="110000"/>
              </a:lnSpc>
              <a:defRPr/>
            </a:pPr>
            <a:r>
              <a:rPr lang="en-US" altLang="zh-CN" sz="2000" dirty="0">
                <a:solidFill>
                  <a:schemeClr val="folHlink"/>
                </a:solidFill>
              </a:rPr>
              <a:t>(3) </a:t>
            </a:r>
            <a:r>
              <a:rPr lang="zh-CN" altLang="en-US" sz="2000" dirty="0">
                <a:solidFill>
                  <a:schemeClr val="folHlink"/>
                </a:solidFill>
              </a:rPr>
              <a:t>特殊文件：</a:t>
            </a:r>
            <a:r>
              <a:rPr lang="zh-CN" altLang="en-US" sz="2000" dirty="0"/>
              <a:t>特指系统中的各类</a:t>
            </a:r>
            <a:r>
              <a:rPr lang="en-US" altLang="zh-CN" sz="2000" dirty="0"/>
              <a:t>I/O </a:t>
            </a:r>
            <a:r>
              <a:rPr lang="zh-CN" altLang="en-US" sz="2000" dirty="0"/>
              <a:t>设备。为了便于统一管理，系统将所有的输入</a:t>
            </a:r>
            <a:r>
              <a:rPr lang="en-US" altLang="zh-CN" sz="2000" dirty="0"/>
              <a:t>/</a:t>
            </a:r>
            <a:r>
              <a:rPr lang="zh-CN" altLang="en-US" sz="2000" dirty="0"/>
              <a:t>输出设备都视为文件，按文件方式提供给用户使用，</a:t>
            </a:r>
          </a:p>
        </p:txBody>
      </p:sp>
      <p:sp>
        <p:nvSpPr>
          <p:cNvPr id="2" name="标题 1"/>
          <p:cNvSpPr>
            <a:spLocks noGrp="1"/>
          </p:cNvSpPr>
          <p:nvPr>
            <p:ph type="title"/>
          </p:nvPr>
        </p:nvSpPr>
        <p:spPr/>
        <p:txBody>
          <a:bodyPr/>
          <a:lstStyle/>
          <a:p>
            <a:r>
              <a:rPr kumimoji="1" lang="en-US" altLang="zh-CN" sz="3200" dirty="0">
                <a:solidFill>
                  <a:schemeClr val="folHlink"/>
                </a:solidFill>
                <a:latin typeface="Times New Roman" panose="02020603050405020304" pitchFamily="18" charset="0"/>
                <a:ea typeface="宋体" panose="02010600030101010101" pitchFamily="2" charset="-122"/>
                <a:cs typeface="+mn-cs"/>
              </a:rPr>
              <a:t>4) </a:t>
            </a:r>
            <a:r>
              <a:rPr kumimoji="1" lang="zh-CN" altLang="en-US" sz="3200" dirty="0">
                <a:solidFill>
                  <a:schemeClr val="folHlink"/>
                </a:solidFill>
                <a:latin typeface="Times New Roman" panose="02020603050405020304" pitchFamily="18" charset="0"/>
                <a:ea typeface="宋体" panose="02010600030101010101" pitchFamily="2" charset="-122"/>
                <a:cs typeface="+mn-cs"/>
              </a:rPr>
              <a:t>按组织形式和处理方式分类</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096276" y="291287"/>
            <a:ext cx="2951449"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defTabSz="685800">
              <a:lnSpc>
                <a:spcPct val="90000"/>
              </a:lnSpc>
              <a:spcBef>
                <a:spcPct val="0"/>
              </a:spcBef>
              <a:buClrTx/>
              <a:buNone/>
            </a:pPr>
            <a:r>
              <a:rPr kumimoji="1" lang="en-US" altLang="zh-CN" sz="2400" dirty="0">
                <a:solidFill>
                  <a:schemeClr val="folHlink"/>
                </a:solidFill>
                <a:latin typeface="微软雅黑" panose="020B0503020204020204" pitchFamily="34" charset="-122"/>
                <a:ea typeface="微软雅黑" panose="020B0503020204020204" pitchFamily="34" charset="-122"/>
                <a:cs typeface="+mj-cs"/>
              </a:rPr>
              <a:t>1.3   </a:t>
            </a:r>
            <a:r>
              <a:rPr kumimoji="1" lang="zh-CN" altLang="en-US" sz="2400" dirty="0">
                <a:solidFill>
                  <a:schemeClr val="folHlink"/>
                </a:solidFill>
                <a:latin typeface="微软雅黑" panose="020B0503020204020204" pitchFamily="34" charset="-122"/>
                <a:ea typeface="微软雅黑" panose="020B0503020204020204" pitchFamily="34" charset="-122"/>
                <a:cs typeface="+mj-cs"/>
              </a:rPr>
              <a:t>文件系统模型 </a:t>
            </a:r>
          </a:p>
        </p:txBody>
      </p:sp>
      <p:sp>
        <p:nvSpPr>
          <p:cNvPr id="23555" name="Text Box 3"/>
          <p:cNvSpPr txBox="1">
            <a:spLocks noChangeArrowheads="1"/>
          </p:cNvSpPr>
          <p:nvPr/>
        </p:nvSpPr>
        <p:spPr bwMode="auto">
          <a:xfrm>
            <a:off x="3429000" y="5867400"/>
            <a:ext cx="255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1" lang="zh-CN" altLang="en-US" sz="2400"/>
              <a:t>图  文件系统模型 </a:t>
            </a:r>
          </a:p>
        </p:txBody>
      </p:sp>
      <p:pic>
        <p:nvPicPr>
          <p:cNvPr id="23556" name="Picture 4" descr="未标题-1 拷贝"/>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295400"/>
            <a:ext cx="4876800"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46100" y="1308066"/>
            <a:ext cx="8051800" cy="4241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45000"/>
              </a:lnSpc>
              <a:spcBef>
                <a:spcPct val="50000"/>
              </a:spcBef>
              <a:buClrTx/>
              <a:buFontTx/>
              <a:buNone/>
            </a:pPr>
            <a:r>
              <a:rPr kumimoji="1" lang="zh-CN" altLang="en-US" sz="2400" dirty="0"/>
              <a:t>文件管理系统管理的对象有：</a:t>
            </a:r>
          </a:p>
          <a:p>
            <a:pPr algn="just" eaLnBrk="1" hangingPunct="1">
              <a:lnSpc>
                <a:spcPct val="120000"/>
              </a:lnSpc>
              <a:spcBef>
                <a:spcPct val="50000"/>
              </a:spcBef>
              <a:buClrTx/>
              <a:buFontTx/>
              <a:buNone/>
            </a:pPr>
            <a:r>
              <a:rPr kumimoji="1" lang="zh-CN" altLang="en-US" sz="2400" dirty="0"/>
              <a:t> ① 文件。 它作为文件管理的直接对象。</a:t>
            </a:r>
          </a:p>
          <a:p>
            <a:pPr algn="just" eaLnBrk="1" hangingPunct="1">
              <a:lnSpc>
                <a:spcPct val="120000"/>
              </a:lnSpc>
              <a:spcBef>
                <a:spcPct val="50000"/>
              </a:spcBef>
              <a:buClrTx/>
              <a:buFontTx/>
              <a:buNone/>
            </a:pPr>
            <a:r>
              <a:rPr kumimoji="1" lang="zh-CN" altLang="en-US" sz="2400" dirty="0"/>
              <a:t> ② 目录。为了方便用户对文件的存取和检索，在文件系统中必须配置目录。对目录的组织和管理是方便用户和提高对文件存取速度的关键。</a:t>
            </a:r>
          </a:p>
          <a:p>
            <a:pPr algn="just" eaLnBrk="1" hangingPunct="1">
              <a:lnSpc>
                <a:spcPct val="120000"/>
              </a:lnSpc>
              <a:spcBef>
                <a:spcPct val="50000"/>
              </a:spcBef>
              <a:buClrTx/>
              <a:buFontTx/>
              <a:buNone/>
            </a:pPr>
            <a:r>
              <a:rPr kumimoji="1" lang="zh-CN" altLang="en-US" sz="2400" dirty="0"/>
              <a:t>③ 磁盘</a:t>
            </a:r>
            <a:r>
              <a:rPr kumimoji="1" lang="en-US" altLang="zh-CN" sz="2400" dirty="0"/>
              <a:t>(</a:t>
            </a:r>
            <a:r>
              <a:rPr kumimoji="1" lang="zh-CN" altLang="en-US" sz="2400" dirty="0"/>
              <a:t>磁带</a:t>
            </a:r>
            <a:r>
              <a:rPr kumimoji="1" lang="en-US" altLang="zh-CN" sz="2400" dirty="0"/>
              <a:t>)</a:t>
            </a:r>
            <a:r>
              <a:rPr kumimoji="1" lang="zh-CN" altLang="en-US" sz="2400" dirty="0"/>
              <a:t>存储空间。 文件和目录必定占用存储空间，对这部分空间的有效管理，不仅能提高外存的利用率，而且能提高对文件的存取速度。 </a:t>
            </a:r>
          </a:p>
        </p:txBody>
      </p:sp>
      <p:sp>
        <p:nvSpPr>
          <p:cNvPr id="2" name="标题 1"/>
          <p:cNvSpPr>
            <a:spLocks noGrp="1"/>
          </p:cNvSpPr>
          <p:nvPr>
            <p:ph type="title"/>
          </p:nvPr>
        </p:nvSpPr>
        <p:spPr>
          <a:xfrm>
            <a:off x="913081" y="257740"/>
            <a:ext cx="7330537" cy="549275"/>
          </a:xfrm>
        </p:spPr>
        <p:txBody>
          <a:bodyPr/>
          <a:lstStyle/>
          <a:p>
            <a:r>
              <a:rPr kumimoji="1" lang="en-US" altLang="zh-CN" dirty="0">
                <a:solidFill>
                  <a:schemeClr val="folHlink"/>
                </a:solidFill>
              </a:rPr>
              <a:t> 1) </a:t>
            </a:r>
            <a:r>
              <a:rPr kumimoji="1" lang="zh-CN" altLang="en-US" dirty="0">
                <a:solidFill>
                  <a:schemeClr val="folHlink"/>
                </a:solidFill>
              </a:rPr>
              <a:t>对象及其属性</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464114" y="1248441"/>
            <a:ext cx="8070850" cy="4922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914400" indent="-45720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ClrTx/>
              <a:buFontTx/>
              <a:buNone/>
            </a:pPr>
            <a:r>
              <a:rPr kumimoji="1" lang="zh-CN" altLang="en-US" dirty="0"/>
              <a:t>这是文件管理系统的核心部分。文件系统的功能大多是在这一层实现的，其中包括：</a:t>
            </a:r>
          </a:p>
          <a:p>
            <a:pPr lvl="1" algn="just" eaLnBrk="1" hangingPunct="1">
              <a:lnSpc>
                <a:spcPct val="110000"/>
              </a:lnSpc>
              <a:spcBef>
                <a:spcPct val="50000"/>
              </a:spcBef>
              <a:buClrTx/>
              <a:buFont typeface="Arial" panose="020B0604020202020204" pitchFamily="34" charset="0"/>
              <a:buChar char="•"/>
            </a:pPr>
            <a:r>
              <a:rPr kumimoji="1" lang="zh-CN" altLang="en-US" sz="2800" dirty="0"/>
              <a:t>对文件存储空间的管理、</a:t>
            </a:r>
          </a:p>
          <a:p>
            <a:pPr lvl="1" algn="just" eaLnBrk="1" hangingPunct="1">
              <a:lnSpc>
                <a:spcPct val="110000"/>
              </a:lnSpc>
              <a:spcBef>
                <a:spcPct val="50000"/>
              </a:spcBef>
              <a:buClrTx/>
              <a:buFont typeface="Arial" panose="020B0604020202020204" pitchFamily="34" charset="0"/>
              <a:buChar char="•"/>
            </a:pPr>
            <a:r>
              <a:rPr kumimoji="1" lang="zh-CN" altLang="en-US" sz="2800" dirty="0"/>
              <a:t>对文件目录的管理、</a:t>
            </a:r>
          </a:p>
          <a:p>
            <a:pPr lvl="1" algn="just" eaLnBrk="1" hangingPunct="1">
              <a:lnSpc>
                <a:spcPct val="110000"/>
              </a:lnSpc>
              <a:spcBef>
                <a:spcPct val="50000"/>
              </a:spcBef>
              <a:buClrTx/>
              <a:buFont typeface="Arial" panose="020B0604020202020204" pitchFamily="34" charset="0"/>
              <a:buChar char="•"/>
            </a:pPr>
            <a:r>
              <a:rPr kumimoji="1" lang="zh-CN" altLang="en-US" sz="2800" dirty="0"/>
              <a:t>用于将文件的逻辑地址转换为物理地址的机制、</a:t>
            </a:r>
          </a:p>
          <a:p>
            <a:pPr lvl="1" algn="just" eaLnBrk="1" hangingPunct="1">
              <a:lnSpc>
                <a:spcPct val="110000"/>
              </a:lnSpc>
              <a:spcBef>
                <a:spcPct val="50000"/>
              </a:spcBef>
              <a:buClrTx/>
              <a:buFont typeface="Arial" panose="020B0604020202020204" pitchFamily="34" charset="0"/>
              <a:buChar char="•"/>
            </a:pPr>
            <a:r>
              <a:rPr kumimoji="1" lang="zh-CN" altLang="en-US" sz="2800" dirty="0"/>
              <a:t>对文件读和写的管理，</a:t>
            </a:r>
          </a:p>
          <a:p>
            <a:pPr lvl="1" algn="just" eaLnBrk="1" hangingPunct="1">
              <a:lnSpc>
                <a:spcPct val="110000"/>
              </a:lnSpc>
              <a:spcBef>
                <a:spcPct val="50000"/>
              </a:spcBef>
              <a:buClrTx/>
              <a:buFont typeface="Arial" panose="020B0604020202020204" pitchFamily="34" charset="0"/>
              <a:buChar char="•"/>
            </a:pPr>
            <a:r>
              <a:rPr kumimoji="1" lang="zh-CN" altLang="en-US" sz="2800" dirty="0"/>
              <a:t>以及对文件的共享与保护等功能。 </a:t>
            </a:r>
          </a:p>
        </p:txBody>
      </p:sp>
      <p:sp>
        <p:nvSpPr>
          <p:cNvPr id="2" name="标题 1"/>
          <p:cNvSpPr>
            <a:spLocks noGrp="1"/>
          </p:cNvSpPr>
          <p:nvPr>
            <p:ph type="title"/>
          </p:nvPr>
        </p:nvSpPr>
        <p:spPr/>
        <p:txBody>
          <a:bodyPr/>
          <a:lstStyle/>
          <a:p>
            <a:r>
              <a:rPr kumimoji="1" lang="en-US" altLang="zh-CN" dirty="0">
                <a:solidFill>
                  <a:schemeClr val="folHlink"/>
                </a:solidFill>
              </a:rPr>
              <a:t>2) </a:t>
            </a:r>
            <a:r>
              <a:rPr kumimoji="1" lang="zh-CN" altLang="en-US" dirty="0">
                <a:solidFill>
                  <a:schemeClr val="folHlink"/>
                </a:solidFill>
              </a:rPr>
              <a:t>对对象操纵和管理的软件集合</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69247" y="259940"/>
            <a:ext cx="7772400" cy="542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buClrTx/>
              <a:buFontTx/>
              <a:buNone/>
            </a:pPr>
            <a:r>
              <a:rPr kumimoji="1" lang="en-US" altLang="zh-CN" sz="3200" dirty="0">
                <a:solidFill>
                  <a:schemeClr val="folHlink"/>
                </a:solidFill>
              </a:rPr>
              <a:t>       3) </a:t>
            </a:r>
            <a:r>
              <a:rPr kumimoji="1" lang="zh-CN" altLang="en-US" sz="3200" dirty="0">
                <a:solidFill>
                  <a:schemeClr val="folHlink"/>
                </a:solidFill>
              </a:rPr>
              <a:t>文件系统的接口</a:t>
            </a:r>
          </a:p>
          <a:p>
            <a:pPr algn="just" eaLnBrk="1" hangingPunct="1">
              <a:lnSpc>
                <a:spcPct val="120000"/>
              </a:lnSpc>
              <a:spcBef>
                <a:spcPct val="50000"/>
              </a:spcBef>
              <a:buClrTx/>
              <a:buFontTx/>
              <a:buNone/>
            </a:pPr>
            <a:r>
              <a:rPr kumimoji="1" lang="zh-CN" altLang="en-US" dirty="0"/>
              <a:t>       为方便用户使用文件系统，文件系统通常向用户提供两种类型的接口：</a:t>
            </a:r>
          </a:p>
          <a:p>
            <a:pPr algn="just" eaLnBrk="1" hangingPunct="1">
              <a:lnSpc>
                <a:spcPct val="120000"/>
              </a:lnSpc>
              <a:spcBef>
                <a:spcPct val="50000"/>
              </a:spcBef>
              <a:buClrTx/>
              <a:buFontTx/>
              <a:buNone/>
            </a:pPr>
            <a:r>
              <a:rPr kumimoji="1" lang="zh-CN" altLang="en-US" dirty="0">
                <a:solidFill>
                  <a:schemeClr val="folHlink"/>
                </a:solidFill>
              </a:rPr>
              <a:t>       </a:t>
            </a:r>
            <a:r>
              <a:rPr kumimoji="1" lang="en-US" altLang="zh-CN" dirty="0">
                <a:solidFill>
                  <a:schemeClr val="folHlink"/>
                </a:solidFill>
              </a:rPr>
              <a:t>(1) </a:t>
            </a:r>
            <a:r>
              <a:rPr kumimoji="1" lang="zh-CN" altLang="en-US" dirty="0">
                <a:solidFill>
                  <a:schemeClr val="folHlink"/>
                </a:solidFill>
              </a:rPr>
              <a:t>命令接口。</a:t>
            </a:r>
            <a:r>
              <a:rPr kumimoji="1" lang="zh-CN" altLang="en-US" dirty="0"/>
              <a:t>这是指作为用户与文件系统交互的接口。 用户可通过键盘终端键入命令，取得文件系统的服务。</a:t>
            </a:r>
          </a:p>
          <a:p>
            <a:pPr algn="just" eaLnBrk="1" hangingPunct="1">
              <a:lnSpc>
                <a:spcPct val="120000"/>
              </a:lnSpc>
              <a:spcBef>
                <a:spcPct val="50000"/>
              </a:spcBef>
              <a:buClrTx/>
              <a:buFontTx/>
              <a:buNone/>
            </a:pPr>
            <a:r>
              <a:rPr kumimoji="1" lang="zh-CN" altLang="en-US" dirty="0">
                <a:solidFill>
                  <a:schemeClr val="folHlink"/>
                </a:solidFill>
              </a:rPr>
              <a:t>        </a:t>
            </a:r>
            <a:r>
              <a:rPr kumimoji="1" lang="en-US" altLang="zh-CN" dirty="0">
                <a:solidFill>
                  <a:schemeClr val="folHlink"/>
                </a:solidFill>
              </a:rPr>
              <a:t>(2) </a:t>
            </a:r>
            <a:r>
              <a:rPr kumimoji="1" lang="zh-CN" altLang="en-US" dirty="0">
                <a:solidFill>
                  <a:schemeClr val="folHlink"/>
                </a:solidFill>
              </a:rPr>
              <a:t>程序接口。</a:t>
            </a:r>
            <a:r>
              <a:rPr kumimoji="1" lang="zh-CN" altLang="en-US" dirty="0"/>
              <a:t>这是指作为用户程序与文件系统的接口。 用户程序可通过系统调用来取得文件系统的服务。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74290" y="351503"/>
            <a:ext cx="7772400" cy="762000"/>
          </a:xfrm>
          <a:gradFill rotWithShape="0">
            <a:gsLst>
              <a:gs pos="0">
                <a:srgbClr val="767647"/>
              </a:gs>
              <a:gs pos="50000">
                <a:srgbClr val="FFFF99"/>
              </a:gs>
              <a:gs pos="100000">
                <a:srgbClr val="767647"/>
              </a:gs>
            </a:gsLst>
            <a:lin ang="5400000" scaled="1"/>
          </a:gradFill>
        </p:spPr>
        <p:txBody>
          <a:bodyPr/>
          <a:lstStyle/>
          <a:p>
            <a:pPr eaLnBrk="1" hangingPunct="1">
              <a:defRPr/>
            </a:pPr>
            <a:r>
              <a:rPr lang="zh-CN" altLang="en-US" sz="3200" dirty="0"/>
              <a:t>示例：文件操作 </a:t>
            </a:r>
          </a:p>
        </p:txBody>
      </p:sp>
      <p:sp>
        <p:nvSpPr>
          <p:cNvPr id="16387" name="Rectangle 3"/>
          <p:cNvSpPr>
            <a:spLocks noGrp="1" noChangeArrowheads="1"/>
          </p:cNvSpPr>
          <p:nvPr>
            <p:ph type="body" idx="1"/>
          </p:nvPr>
        </p:nvSpPr>
        <p:spPr>
          <a:xfrm>
            <a:off x="685800" y="1447800"/>
            <a:ext cx="7772400" cy="4800600"/>
          </a:xfrm>
        </p:spPr>
        <p:txBody>
          <a:bodyPr/>
          <a:lstStyle/>
          <a:p>
            <a:pPr algn="just" eaLnBrk="1" hangingPunct="1">
              <a:defRPr/>
            </a:pPr>
            <a:r>
              <a:rPr lang="zh-CN" altLang="en-US" sz="2400" dirty="0">
                <a:solidFill>
                  <a:srgbClr val="C00000"/>
                </a:solidFill>
              </a:rPr>
              <a:t>用户通过文件系统提供的系统调用实施对文件的操作。</a:t>
            </a:r>
          </a:p>
          <a:p>
            <a:pPr algn="just" eaLnBrk="1" hangingPunct="1">
              <a:buFontTx/>
              <a:buNone/>
              <a:defRPr/>
            </a:pPr>
            <a:r>
              <a:rPr lang="en-US" altLang="zh-CN" sz="2400" dirty="0">
                <a:solidFill>
                  <a:schemeClr val="accent6"/>
                </a:solidFill>
              </a:rPr>
              <a:t>1.</a:t>
            </a:r>
            <a:r>
              <a:rPr lang="zh-CN" altLang="en-US" dirty="0">
                <a:solidFill>
                  <a:srgbClr val="C00000"/>
                </a:solidFill>
              </a:rPr>
              <a:t>最基本的文件操作有：</a:t>
            </a:r>
            <a:r>
              <a:rPr lang="zh-CN" altLang="en-US" sz="2400" dirty="0"/>
              <a:t>创建文件、删除文件。读文件、写文件、截断文件和设置文件的读／写位置。</a:t>
            </a:r>
          </a:p>
          <a:p>
            <a:pPr algn="just" eaLnBrk="1" hangingPunct="1">
              <a:buFontTx/>
              <a:buNone/>
              <a:defRPr/>
            </a:pPr>
            <a:r>
              <a:rPr lang="en-US" altLang="zh-CN" sz="2400" dirty="0">
                <a:solidFill>
                  <a:schemeClr val="accent6"/>
                </a:solidFill>
              </a:rPr>
              <a:t>2.</a:t>
            </a:r>
            <a:r>
              <a:rPr lang="zh-CN" altLang="en-US" dirty="0">
                <a:solidFill>
                  <a:srgbClr val="C00000"/>
                </a:solidFill>
              </a:rPr>
              <a:t>文件的“打开”和“关闭”操作：</a:t>
            </a:r>
            <a:r>
              <a:rPr lang="zh-CN" altLang="en-US" sz="2400" dirty="0"/>
              <a:t>所谓</a:t>
            </a:r>
            <a:r>
              <a:rPr lang="zh-CN" altLang="en-US" sz="2400" dirty="0">
                <a:latin typeface="Courier New" panose="02070309020205020404"/>
              </a:rPr>
              <a:t>“</a:t>
            </a:r>
            <a:r>
              <a:rPr lang="zh-CN" altLang="en-US" sz="2400" dirty="0"/>
              <a:t>打开</a:t>
            </a:r>
            <a:r>
              <a:rPr lang="zh-CN" altLang="en-US" sz="2400" dirty="0">
                <a:latin typeface="Courier New" panose="02070309020205020404"/>
              </a:rPr>
              <a:t>”</a:t>
            </a:r>
            <a:r>
              <a:rPr lang="zh-CN" altLang="en-US" sz="2400" dirty="0"/>
              <a:t>，是指系统将指名文件的属性（包括该文件在外存上的物理位置）从外存拷贝到内存打开文件表的一个表目中，并将该表目的编号（或称为索引）返回给用户。 利用</a:t>
            </a:r>
            <a:r>
              <a:rPr lang="zh-CN" altLang="en-US" sz="2400" dirty="0">
                <a:latin typeface="Courier New" panose="02070309020205020404"/>
              </a:rPr>
              <a:t>“</a:t>
            </a:r>
            <a:r>
              <a:rPr lang="zh-CN" altLang="en-US" sz="2400" dirty="0"/>
              <a:t>关闭</a:t>
            </a:r>
            <a:r>
              <a:rPr lang="zh-CN" altLang="en-US" sz="2400" dirty="0">
                <a:latin typeface="Courier New" panose="02070309020205020404"/>
              </a:rPr>
              <a:t>”</a:t>
            </a:r>
            <a:r>
              <a:rPr lang="zh-CN" altLang="en-US" sz="2400" dirty="0"/>
              <a:t>（</a:t>
            </a:r>
            <a:r>
              <a:rPr lang="en-US" altLang="zh-CN" sz="2400" dirty="0"/>
              <a:t>close</a:t>
            </a:r>
            <a:r>
              <a:rPr lang="zh-CN" altLang="en-US" sz="2400" dirty="0"/>
              <a:t>）系统调用来关闭此文件，</a:t>
            </a:r>
            <a:r>
              <a:rPr lang="en-US" altLang="zh-CN" sz="2400" dirty="0"/>
              <a:t>OS</a:t>
            </a:r>
            <a:r>
              <a:rPr lang="zh-CN" altLang="en-US" sz="2400" dirty="0"/>
              <a:t>将会把该文件从打开文件表中的表目上删除掉。 </a:t>
            </a:r>
          </a:p>
          <a:p>
            <a:pPr algn="just" eaLnBrk="1" hangingPunct="1">
              <a:buFontTx/>
              <a:buNone/>
              <a:defRPr/>
            </a:pPr>
            <a:r>
              <a:rPr lang="en-US" altLang="zh-CN" sz="2400" dirty="0">
                <a:solidFill>
                  <a:schemeClr val="accent6"/>
                </a:solidFill>
              </a:rPr>
              <a:t>3</a:t>
            </a:r>
            <a:r>
              <a:rPr lang="zh-CN" altLang="en-US" sz="2400" dirty="0">
                <a:solidFill>
                  <a:schemeClr val="accent6"/>
                </a:solidFill>
              </a:rPr>
              <a:t>．</a:t>
            </a:r>
            <a:r>
              <a:rPr lang="zh-CN" altLang="en-US" dirty="0">
                <a:solidFill>
                  <a:srgbClr val="C00000"/>
                </a:solidFill>
              </a:rPr>
              <a:t>其它文件操作：</a:t>
            </a:r>
            <a:r>
              <a:rPr lang="zh-CN" altLang="en-US" sz="2400" dirty="0"/>
              <a:t>对文件属性的操作，改变文件名、改变文件的拥有者，查询文件的状态等；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Grp="1" noRot="1" noChangeArrowheads="1"/>
          </p:cNvSpPr>
          <p:nvPr>
            <p:ph type="title"/>
          </p:nvPr>
        </p:nvSpPr>
        <p:spPr>
          <a:xfrm>
            <a:off x="533400" y="296863"/>
            <a:ext cx="8077200" cy="739775"/>
          </a:xfrm>
        </p:spPr>
        <p:txBody>
          <a:bodyPr/>
          <a:lstStyle/>
          <a:p>
            <a:pPr>
              <a:defRPr/>
            </a:pPr>
            <a:r>
              <a:rPr lang="zh-CN" altLang="en-US" sz="4000">
                <a:solidFill>
                  <a:schemeClr val="folHlink"/>
                </a:solidFill>
              </a:rPr>
              <a:t>文件操作实例（</a:t>
            </a:r>
            <a:r>
              <a:rPr lang="en-US" altLang="zh-CN" sz="4000">
                <a:solidFill>
                  <a:schemeClr val="folHlink"/>
                </a:solidFill>
              </a:rPr>
              <a:t>Linux</a:t>
            </a:r>
            <a:r>
              <a:rPr lang="zh-CN" altLang="en-US" sz="4000">
                <a:solidFill>
                  <a:schemeClr val="folHlink"/>
                </a:solidFill>
              </a:rPr>
              <a:t>）</a:t>
            </a:r>
          </a:p>
        </p:txBody>
      </p:sp>
      <p:sp>
        <p:nvSpPr>
          <p:cNvPr id="287746" name="Rectangle 2"/>
          <p:cNvSpPr>
            <a:spLocks noGrp="1" noRot="1" noChangeArrowheads="1"/>
          </p:cNvSpPr>
          <p:nvPr>
            <p:ph idx="1"/>
          </p:nvPr>
        </p:nvSpPr>
        <p:spPr>
          <a:xfrm>
            <a:off x="533400" y="1358695"/>
            <a:ext cx="8077200" cy="4498975"/>
          </a:xfrm>
        </p:spPr>
        <p:txBody>
          <a:bodyPr/>
          <a:lstStyle/>
          <a:p>
            <a:pPr>
              <a:lnSpc>
                <a:spcPct val="90000"/>
              </a:lnSpc>
              <a:defRPr/>
            </a:pPr>
            <a:r>
              <a:rPr lang="en-US" altLang="zh-CN" dirty="0"/>
              <a:t> open</a:t>
            </a:r>
            <a:r>
              <a:rPr lang="zh-CN" altLang="en-US" dirty="0"/>
              <a:t>：打开一个文件，并指定访问该文件的方式，调用成功后返回一个文件描述符。</a:t>
            </a:r>
          </a:p>
          <a:p>
            <a:pPr>
              <a:lnSpc>
                <a:spcPct val="90000"/>
              </a:lnSpc>
              <a:defRPr/>
            </a:pPr>
            <a:r>
              <a:rPr lang="zh-CN" altLang="en-US" dirty="0"/>
              <a:t> </a:t>
            </a:r>
            <a:r>
              <a:rPr lang="en-US" altLang="zh-CN" dirty="0" err="1"/>
              <a:t>creat</a:t>
            </a:r>
            <a:r>
              <a:rPr lang="zh-CN" altLang="en-US" dirty="0"/>
              <a:t>：打开一个文件，如果该文件不存在，则创建它，调用成功后返回一个文件描述符。</a:t>
            </a:r>
          </a:p>
          <a:p>
            <a:pPr>
              <a:lnSpc>
                <a:spcPct val="90000"/>
              </a:lnSpc>
              <a:defRPr/>
            </a:pPr>
            <a:r>
              <a:rPr lang="zh-CN" altLang="en-US" dirty="0"/>
              <a:t> </a:t>
            </a:r>
            <a:r>
              <a:rPr lang="en-US" altLang="zh-CN" dirty="0"/>
              <a:t>close</a:t>
            </a:r>
            <a:r>
              <a:rPr lang="zh-CN" altLang="en-US" dirty="0"/>
              <a:t>：关闭文件，进程对文件所加的锁全都被释放。</a:t>
            </a:r>
          </a:p>
          <a:p>
            <a:pPr>
              <a:lnSpc>
                <a:spcPct val="90000"/>
              </a:lnSpc>
              <a:defRPr/>
            </a:pPr>
            <a:r>
              <a:rPr lang="zh-CN" altLang="en-US" dirty="0"/>
              <a:t> </a:t>
            </a:r>
            <a:r>
              <a:rPr lang="en-US" altLang="zh-CN" dirty="0"/>
              <a:t>read</a:t>
            </a:r>
            <a:r>
              <a:rPr lang="zh-CN" altLang="en-US" dirty="0"/>
              <a:t>：从文件描述符对应的文件中读取数据，调用成功后返回读出的字节数。</a:t>
            </a:r>
          </a:p>
          <a:p>
            <a:pPr>
              <a:lnSpc>
                <a:spcPct val="90000"/>
              </a:lnSpc>
              <a:defRPr/>
            </a:pPr>
            <a:r>
              <a:rPr lang="zh-CN" altLang="en-US" dirty="0"/>
              <a:t> </a:t>
            </a:r>
            <a:r>
              <a:rPr lang="en-US" altLang="zh-CN" dirty="0"/>
              <a:t>write</a:t>
            </a:r>
            <a:r>
              <a:rPr lang="zh-CN" altLang="en-US" dirty="0"/>
              <a:t>：向文件描述符对应的文件中写入数据，调用成功后返回写入的字节数。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lstStyle/>
          <a:p>
            <a:pPr eaLnBrk="1" hangingPunct="1">
              <a:defRPr/>
            </a:pPr>
            <a:r>
              <a:rPr lang="zh-CN" altLang="en-US" dirty="0"/>
              <a:t>文件是由一系列的记录组成的。 </a:t>
            </a:r>
          </a:p>
          <a:p>
            <a:pPr eaLnBrk="1" hangingPunct="1">
              <a:defRPr/>
            </a:pPr>
            <a:r>
              <a:rPr lang="zh-CN" altLang="en-US" dirty="0"/>
              <a:t>对于任何一个文件，都存在着以下两种形式的结构： </a:t>
            </a:r>
          </a:p>
          <a:p>
            <a:pPr eaLnBrk="1" hangingPunct="1">
              <a:buFontTx/>
              <a:buNone/>
              <a:defRPr/>
            </a:pPr>
            <a:r>
              <a:rPr lang="zh-CN" altLang="en-US" dirty="0"/>
              <a:t>（</a:t>
            </a:r>
            <a:r>
              <a:rPr lang="en-US" altLang="zh-CN" dirty="0"/>
              <a:t>1</a:t>
            </a:r>
            <a:r>
              <a:rPr lang="zh-CN" altLang="en-US" dirty="0"/>
              <a:t>）文件的逻辑结构 </a:t>
            </a:r>
          </a:p>
          <a:p>
            <a:pPr eaLnBrk="1" hangingPunct="1">
              <a:buFontTx/>
              <a:buNone/>
              <a:defRPr/>
            </a:pPr>
            <a:r>
              <a:rPr lang="zh-CN" altLang="en-US" dirty="0"/>
              <a:t>    从用户观点出发所观察到的文件组织形式 。</a:t>
            </a:r>
          </a:p>
          <a:p>
            <a:pPr eaLnBrk="1" hangingPunct="1">
              <a:buFontTx/>
              <a:buNone/>
              <a:defRPr/>
            </a:pPr>
            <a:r>
              <a:rPr lang="zh-CN" altLang="en-US" dirty="0"/>
              <a:t>（</a:t>
            </a:r>
            <a:r>
              <a:rPr lang="en-US" altLang="zh-CN" dirty="0"/>
              <a:t>2</a:t>
            </a:r>
            <a:r>
              <a:rPr lang="zh-CN" altLang="en-US" dirty="0"/>
              <a:t>）文件的物理结构 </a:t>
            </a:r>
          </a:p>
          <a:p>
            <a:pPr eaLnBrk="1" hangingPunct="1">
              <a:buFontTx/>
              <a:buNone/>
              <a:defRPr/>
            </a:pPr>
            <a:r>
              <a:rPr lang="zh-CN" altLang="en-US" dirty="0"/>
              <a:t>    指文件在外存上的存储组织形式 。</a:t>
            </a:r>
          </a:p>
        </p:txBody>
      </p:sp>
      <p:sp>
        <p:nvSpPr>
          <p:cNvPr id="3" name="标题 2"/>
          <p:cNvSpPr>
            <a:spLocks noGrp="1"/>
          </p:cNvSpPr>
          <p:nvPr>
            <p:ph type="title"/>
          </p:nvPr>
        </p:nvSpPr>
        <p:spPr/>
        <p:txBody>
          <a:bodyPr/>
          <a:lstStyle/>
          <a:p>
            <a:r>
              <a:rPr lang="zh-CN" altLang="en-US" dirty="0">
                <a:solidFill>
                  <a:schemeClr val="tx1"/>
                </a:solidFill>
                <a:effectLst>
                  <a:outerShdw blurRad="38100" dist="38100" dir="2700000" algn="tl">
                    <a:srgbClr val="FFFFFF"/>
                  </a:outerShdw>
                </a:effectLst>
              </a:rPr>
              <a:t>二、文件的物理结构</a:t>
            </a:r>
            <a:r>
              <a:rPr lang="zh-CN" altLang="en-US"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450495" y="277405"/>
            <a:ext cx="7330537" cy="549275"/>
          </a:xfrm>
        </p:spPr>
        <p:txBody>
          <a:bodyPr/>
          <a:lstStyle/>
          <a:p>
            <a:pPr>
              <a:defRPr/>
            </a:pPr>
            <a:r>
              <a:rPr lang="zh-CN" altLang="en-US" sz="3200" dirty="0">
                <a:solidFill>
                  <a:schemeClr val="folHlink"/>
                </a:solidFill>
                <a:latin typeface="仿宋_GB2312" pitchFamily="49" charset="-122"/>
                <a:ea typeface="仿宋_GB2312" pitchFamily="49" charset="-122"/>
              </a:rPr>
              <a:t>问题</a:t>
            </a:r>
            <a:r>
              <a:rPr lang="zh-CN" altLang="en-US" sz="3200" i="1" dirty="0">
                <a:solidFill>
                  <a:schemeClr val="folHlink"/>
                </a:solidFill>
                <a:latin typeface="仿宋_GB2312" pitchFamily="49" charset="-122"/>
                <a:ea typeface="仿宋_GB2312" pitchFamily="49" charset="-122"/>
              </a:rPr>
              <a:t>？</a:t>
            </a:r>
            <a:endParaRPr lang="zh-CN" altLang="en-US" sz="3200" dirty="0">
              <a:solidFill>
                <a:schemeClr val="folHlink"/>
              </a:solidFill>
              <a:latin typeface="仿宋_GB2312" pitchFamily="49" charset="-122"/>
              <a:ea typeface="仿宋_GB2312" pitchFamily="49" charset="-122"/>
            </a:endParaRPr>
          </a:p>
        </p:txBody>
      </p:sp>
      <p:sp>
        <p:nvSpPr>
          <p:cNvPr id="47107" name="Rectangle 3"/>
          <p:cNvSpPr>
            <a:spLocks noGrp="1" noRot="1" noChangeArrowheads="1"/>
          </p:cNvSpPr>
          <p:nvPr>
            <p:ph idx="1"/>
          </p:nvPr>
        </p:nvSpPr>
        <p:spPr>
          <a:xfrm>
            <a:off x="977649" y="1291907"/>
            <a:ext cx="7605912" cy="5157643"/>
          </a:xfrm>
        </p:spPr>
        <p:txBody>
          <a:bodyPr/>
          <a:lstStyle/>
          <a:p>
            <a:pPr>
              <a:defRPr/>
            </a:pPr>
            <a:r>
              <a:rPr lang="zh-CN" altLang="en-US" dirty="0">
                <a:effectLst>
                  <a:outerShdw blurRad="38100" dist="38100" dir="2700000" algn="tl">
                    <a:srgbClr val="000000"/>
                  </a:outerShdw>
                </a:effectLst>
                <a:latin typeface="仿宋_GB2312" pitchFamily="49" charset="-122"/>
                <a:ea typeface="仿宋_GB2312" pitchFamily="49" charset="-122"/>
              </a:rPr>
              <a:t>什么是文件？</a:t>
            </a:r>
          </a:p>
          <a:p>
            <a:pPr>
              <a:defRPr/>
            </a:pPr>
            <a:r>
              <a:rPr lang="zh-CN" altLang="en-US" dirty="0">
                <a:effectLst>
                  <a:outerShdw blurRad="38100" dist="38100" dir="2700000" algn="tl">
                    <a:srgbClr val="000000"/>
                  </a:outerShdw>
                </a:effectLst>
                <a:latin typeface="仿宋_GB2312" pitchFamily="49" charset="-122"/>
                <a:ea typeface="仿宋_GB2312" pitchFamily="49" charset="-122"/>
              </a:rPr>
              <a:t>文件由什么组成？</a:t>
            </a:r>
          </a:p>
          <a:p>
            <a:pPr>
              <a:defRPr/>
            </a:pPr>
            <a:r>
              <a:rPr lang="zh-CN" altLang="en-US" dirty="0">
                <a:effectLst>
                  <a:outerShdw blurRad="38100" dist="38100" dir="2700000" algn="tl">
                    <a:srgbClr val="000000"/>
                  </a:outerShdw>
                </a:effectLst>
                <a:latin typeface="仿宋_GB2312" pitchFamily="49" charset="-122"/>
                <a:ea typeface="仿宋_GB2312" pitchFamily="49" charset="-122"/>
              </a:rPr>
              <a:t>文件如何命名？</a:t>
            </a:r>
          </a:p>
          <a:p>
            <a:pPr>
              <a:defRPr/>
            </a:pPr>
            <a:r>
              <a:rPr lang="zh-CN" altLang="en-US" dirty="0">
                <a:effectLst>
                  <a:outerShdw blurRad="38100" dist="38100" dir="2700000" algn="tl">
                    <a:srgbClr val="000000"/>
                  </a:outerShdw>
                </a:effectLst>
                <a:latin typeface="仿宋_GB2312" pitchFamily="49" charset="-122"/>
                <a:ea typeface="仿宋_GB2312" pitchFamily="49" charset="-122"/>
              </a:rPr>
              <a:t>如何保证文件数据的安全？</a:t>
            </a:r>
          </a:p>
          <a:p>
            <a:pPr>
              <a:defRPr/>
            </a:pPr>
            <a:r>
              <a:rPr lang="zh-CN" altLang="en-US" dirty="0">
                <a:effectLst>
                  <a:outerShdw blurRad="38100" dist="38100" dir="2700000" algn="tl">
                    <a:srgbClr val="000000"/>
                  </a:outerShdw>
                </a:effectLst>
                <a:latin typeface="仿宋_GB2312" pitchFamily="49" charset="-122"/>
                <a:ea typeface="仿宋_GB2312" pitchFamily="49" charset="-122"/>
              </a:rPr>
              <a:t>对文件可以进行哪些操作？</a:t>
            </a:r>
          </a:p>
          <a:p>
            <a:pPr>
              <a:defRPr/>
            </a:pPr>
            <a:r>
              <a:rPr lang="zh-CN" altLang="en-US" dirty="0">
                <a:effectLst>
                  <a:outerShdw blurRad="38100" dist="38100" dir="2700000" algn="tl">
                    <a:srgbClr val="000000"/>
                  </a:outerShdw>
                </a:effectLst>
                <a:latin typeface="仿宋_GB2312" pitchFamily="49" charset="-122"/>
                <a:ea typeface="仿宋_GB2312" pitchFamily="49" charset="-122"/>
              </a:rPr>
              <a:t>文件在磁盘上如何存储？</a:t>
            </a:r>
          </a:p>
          <a:p>
            <a:pPr>
              <a:defRPr/>
            </a:pPr>
            <a:r>
              <a:rPr lang="zh-CN" altLang="en-US" dirty="0">
                <a:effectLst>
                  <a:outerShdw blurRad="38100" dist="38100" dir="2700000" algn="tl">
                    <a:srgbClr val="000000"/>
                  </a:outerShdw>
                </a:effectLst>
                <a:latin typeface="仿宋_GB2312" pitchFamily="49" charset="-122"/>
                <a:ea typeface="仿宋_GB2312" pitchFamily="49" charset="-122"/>
              </a:rPr>
              <a:t>磁盘的空白存储区如何管理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Rot="1" noChangeArrowheads="1"/>
          </p:cNvSpPr>
          <p:nvPr>
            <p:ph type="title"/>
          </p:nvPr>
        </p:nvSpPr>
        <p:spPr/>
        <p:txBody>
          <a:bodyPr/>
          <a:lstStyle/>
          <a:p>
            <a:pPr>
              <a:defRPr/>
            </a:pPr>
            <a:r>
              <a:rPr lang="zh-CN" altLang="en-US" u="sng" dirty="0">
                <a:solidFill>
                  <a:schemeClr val="folHlink"/>
                </a:solidFill>
                <a:ea typeface="仿宋_GB2312" pitchFamily="49" charset="-122"/>
              </a:rPr>
              <a:t>文件存储空间分配的有关问题</a:t>
            </a:r>
            <a:r>
              <a:rPr lang="zh-CN" altLang="en-US" dirty="0">
                <a:solidFill>
                  <a:schemeClr val="folHlink"/>
                </a:solidFill>
              </a:rPr>
              <a:t> </a:t>
            </a:r>
          </a:p>
        </p:txBody>
      </p:sp>
      <p:sp>
        <p:nvSpPr>
          <p:cNvPr id="330755" name="Rectangle 3"/>
          <p:cNvSpPr>
            <a:spLocks noGrp="1" noRot="1" noChangeArrowheads="1"/>
          </p:cNvSpPr>
          <p:nvPr>
            <p:ph idx="1"/>
          </p:nvPr>
        </p:nvSpPr>
        <p:spPr>
          <a:xfrm>
            <a:off x="533400" y="1557338"/>
            <a:ext cx="8077200" cy="4498975"/>
          </a:xfrm>
        </p:spPr>
        <p:txBody>
          <a:bodyPr/>
          <a:lstStyle/>
          <a:p>
            <a:pPr algn="just">
              <a:lnSpc>
                <a:spcPct val="110000"/>
              </a:lnSpc>
              <a:defRPr/>
            </a:pPr>
            <a:r>
              <a:rPr lang="zh-CN" altLang="en-US" dirty="0">
                <a:solidFill>
                  <a:schemeClr val="folHlink"/>
                </a:solidFill>
                <a:effectLst>
                  <a:outerShdw blurRad="38100" dist="38100" dir="2700000" algn="tl">
                    <a:srgbClr val="000000"/>
                  </a:outerShdw>
                </a:effectLst>
                <a:ea typeface="仿宋_GB2312" pitchFamily="49" charset="-122"/>
              </a:rPr>
              <a:t>从逻辑组织的角度看，文件由若干记录构成；</a:t>
            </a:r>
          </a:p>
          <a:p>
            <a:pPr algn="just">
              <a:lnSpc>
                <a:spcPct val="110000"/>
              </a:lnSpc>
              <a:defRPr/>
            </a:pPr>
            <a:r>
              <a:rPr lang="zh-CN" altLang="en-US" dirty="0">
                <a:solidFill>
                  <a:schemeClr val="folHlink"/>
                </a:solidFill>
                <a:effectLst>
                  <a:outerShdw blurRad="38100" dist="38100" dir="2700000" algn="tl">
                    <a:srgbClr val="000000"/>
                  </a:outerShdw>
                </a:effectLst>
                <a:ea typeface="仿宋_GB2312" pitchFamily="49" charset="-122"/>
              </a:rPr>
              <a:t>从物理组织的角度看，文件由若干数据块组成</a:t>
            </a:r>
            <a:r>
              <a:rPr lang="en-US" altLang="zh-CN" dirty="0">
                <a:solidFill>
                  <a:schemeClr val="folHlink"/>
                </a:solidFill>
                <a:effectLst>
                  <a:outerShdw blurRad="38100" dist="38100" dir="2700000" algn="tl">
                    <a:srgbClr val="000000"/>
                  </a:outerShdw>
                </a:effectLst>
                <a:ea typeface="仿宋_GB2312" pitchFamily="49" charset="-122"/>
              </a:rPr>
              <a:t>.</a:t>
            </a:r>
          </a:p>
          <a:p>
            <a:pPr algn="just">
              <a:lnSpc>
                <a:spcPct val="110000"/>
              </a:lnSpc>
              <a:defRPr/>
            </a:pPr>
            <a:r>
              <a:rPr lang="zh-CN" altLang="en-US" dirty="0">
                <a:effectLst>
                  <a:outerShdw blurRad="38100" dist="38100" dir="2700000" algn="tl">
                    <a:srgbClr val="000000"/>
                  </a:outerShdw>
                </a:effectLst>
                <a:ea typeface="仿宋_GB2312" pitchFamily="49" charset="-122"/>
              </a:rPr>
              <a:t>操作系统或文件管理系统负责为文件分配和管理数据块。</a:t>
            </a:r>
          </a:p>
          <a:p>
            <a:pPr algn="just">
              <a:lnSpc>
                <a:spcPct val="110000"/>
              </a:lnSpc>
              <a:defRPr/>
            </a:pPr>
            <a:r>
              <a:rPr lang="zh-CN" altLang="en-US" dirty="0">
                <a:effectLst>
                  <a:outerShdw blurRad="38100" dist="38100" dir="2700000" algn="tl">
                    <a:srgbClr val="000000"/>
                  </a:outerShdw>
                </a:effectLst>
                <a:ea typeface="仿宋_GB2312" pitchFamily="49" charset="-122"/>
              </a:rPr>
              <a:t>如何划分磁盘空间？</a:t>
            </a:r>
          </a:p>
          <a:p>
            <a:pPr algn="just">
              <a:lnSpc>
                <a:spcPct val="110000"/>
              </a:lnSpc>
              <a:defRPr/>
            </a:pPr>
            <a:r>
              <a:rPr lang="zh-CN" altLang="en-US" dirty="0">
                <a:effectLst>
                  <a:outerShdw blurRad="38100" dist="38100" dir="2700000" algn="tl">
                    <a:srgbClr val="000000"/>
                  </a:outerShdw>
                </a:effectLst>
                <a:ea typeface="仿宋_GB2312" pitchFamily="49" charset="-122"/>
              </a:rPr>
              <a:t>如何为一个新建文件分配空间？</a:t>
            </a:r>
          </a:p>
          <a:p>
            <a:pPr algn="just">
              <a:lnSpc>
                <a:spcPct val="110000"/>
              </a:lnSpc>
              <a:defRPr/>
            </a:pPr>
            <a:r>
              <a:rPr lang="zh-CN" altLang="en-US" dirty="0">
                <a:effectLst>
                  <a:outerShdw blurRad="38100" dist="38100" dir="2700000" algn="tl">
                    <a:srgbClr val="000000"/>
                  </a:outerShdw>
                </a:effectLst>
                <a:ea typeface="仿宋_GB2312" pitchFamily="49" charset="-122"/>
              </a:rPr>
              <a:t>如何为一个已存在的文件增加存储空间？</a:t>
            </a:r>
          </a:p>
          <a:p>
            <a:pPr algn="just">
              <a:lnSpc>
                <a:spcPct val="110000"/>
              </a:lnSpc>
              <a:defRPr/>
            </a:pPr>
            <a:r>
              <a:rPr lang="zh-CN" altLang="en-US" dirty="0">
                <a:effectLst>
                  <a:outerShdw blurRad="38100" dist="38100" dir="2700000" algn="tl">
                    <a:srgbClr val="000000"/>
                  </a:outerShdw>
                </a:effectLst>
                <a:ea typeface="仿宋_GB2312" pitchFamily="49" charset="-122"/>
              </a:rPr>
              <a:t>用什么数据结构记载文件已分配到的数据块和空闲数据块？</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2"/>
          <p:cNvSpPr>
            <a:spLocks noGrp="1" noRot="1" noChangeArrowheads="1"/>
          </p:cNvSpPr>
          <p:nvPr>
            <p:ph type="title"/>
          </p:nvPr>
        </p:nvSpPr>
        <p:spPr>
          <a:xfrm>
            <a:off x="1085902" y="388785"/>
            <a:ext cx="7330537" cy="549275"/>
          </a:xfrm>
        </p:spPr>
        <p:txBody>
          <a:bodyPr/>
          <a:lstStyle/>
          <a:p>
            <a:pPr>
              <a:defRPr/>
            </a:pPr>
            <a:r>
              <a:rPr lang="en-US" altLang="zh-CN" dirty="0">
                <a:solidFill>
                  <a:schemeClr val="accent2"/>
                </a:solidFill>
                <a:latin typeface="仿宋_GB2312" pitchFamily="49" charset="-122"/>
                <a:ea typeface="仿宋_GB2312" pitchFamily="49" charset="-122"/>
              </a:rPr>
              <a:t>2.1 </a:t>
            </a:r>
            <a:r>
              <a:rPr lang="zh-CN" altLang="en-US" dirty="0">
                <a:solidFill>
                  <a:schemeClr val="accent2"/>
                </a:solidFill>
                <a:latin typeface="仿宋_GB2312" pitchFamily="49" charset="-122"/>
                <a:ea typeface="仿宋_GB2312" pitchFamily="49" charset="-122"/>
              </a:rPr>
              <a:t>文件的物理组织</a:t>
            </a:r>
            <a:r>
              <a:rPr lang="en-US" altLang="zh-CN" dirty="0">
                <a:solidFill>
                  <a:schemeClr val="accent2"/>
                </a:solidFill>
                <a:latin typeface="Arial" panose="020B0604020202020204"/>
                <a:ea typeface="仿宋_GB2312" pitchFamily="49" charset="-122"/>
              </a:rPr>
              <a:t>—</a:t>
            </a:r>
            <a:r>
              <a:rPr lang="zh-CN" altLang="en-US" dirty="0">
                <a:solidFill>
                  <a:schemeClr val="accent2"/>
                </a:solidFill>
                <a:latin typeface="仿宋_GB2312" pitchFamily="49" charset="-122"/>
                <a:ea typeface="仿宋_GB2312" pitchFamily="49" charset="-122"/>
              </a:rPr>
              <a:t>存储空间的管理</a:t>
            </a:r>
            <a:br>
              <a:rPr lang="en-US" altLang="zh-CN" dirty="0">
                <a:solidFill>
                  <a:schemeClr val="accent2"/>
                </a:solidFill>
                <a:latin typeface="仿宋_GB2312" pitchFamily="49" charset="-122"/>
                <a:ea typeface="仿宋_GB2312" pitchFamily="49" charset="-122"/>
              </a:rPr>
            </a:br>
            <a:endParaRPr kumimoji="1" lang="zh-CN" altLang="en-US" dirty="0">
              <a:solidFill>
                <a:schemeClr val="folHlink"/>
              </a:solidFill>
            </a:endParaRPr>
          </a:p>
        </p:txBody>
      </p:sp>
      <p:sp>
        <p:nvSpPr>
          <p:cNvPr id="331779" name="Rectangle 3"/>
          <p:cNvSpPr>
            <a:spLocks noGrp="1" noRot="1" noChangeArrowheads="1"/>
          </p:cNvSpPr>
          <p:nvPr>
            <p:ph idx="1"/>
          </p:nvPr>
        </p:nvSpPr>
        <p:spPr/>
        <p:txBody>
          <a:bodyPr/>
          <a:lstStyle/>
          <a:p>
            <a:pPr>
              <a:lnSpc>
                <a:spcPct val="120000"/>
              </a:lnSpc>
              <a:defRPr/>
            </a:pPr>
            <a:r>
              <a:rPr lang="zh-CN" altLang="en-US" dirty="0"/>
              <a:t>在为文件分配外存空间时所要考虑的主要问题是：怎样才能有效地利用外存空间和如何提高对文件的访问速度。</a:t>
            </a:r>
          </a:p>
          <a:p>
            <a:pPr>
              <a:lnSpc>
                <a:spcPct val="120000"/>
              </a:lnSpc>
              <a:defRPr/>
            </a:pPr>
            <a:r>
              <a:rPr lang="zh-CN" altLang="en-US" dirty="0"/>
              <a:t>目前，常用的外存分配方法有</a:t>
            </a:r>
            <a:r>
              <a:rPr lang="en-US" altLang="zh-CN" dirty="0"/>
              <a:t>:</a:t>
            </a:r>
          </a:p>
          <a:p>
            <a:pPr lvl="1">
              <a:lnSpc>
                <a:spcPct val="120000"/>
              </a:lnSpc>
              <a:defRPr/>
            </a:pPr>
            <a:r>
              <a:rPr lang="zh-CN" altLang="en-US" dirty="0"/>
              <a:t>连续分配</a:t>
            </a:r>
          </a:p>
          <a:p>
            <a:pPr lvl="1">
              <a:lnSpc>
                <a:spcPct val="120000"/>
              </a:lnSpc>
              <a:defRPr/>
            </a:pPr>
            <a:r>
              <a:rPr lang="zh-CN" altLang="en-US" dirty="0"/>
              <a:t>链接分配</a:t>
            </a:r>
          </a:p>
          <a:p>
            <a:pPr lvl="1">
              <a:lnSpc>
                <a:spcPct val="120000"/>
              </a:lnSpc>
              <a:defRPr/>
            </a:pPr>
            <a:r>
              <a:rPr lang="zh-CN" altLang="en-US" dirty="0"/>
              <a:t>索引分配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rrowheads="1"/>
          </p:cNvSpPr>
          <p:nvPr>
            <p:ph type="title"/>
          </p:nvPr>
        </p:nvSpPr>
        <p:spPr/>
        <p:txBody>
          <a:bodyPr/>
          <a:lstStyle/>
          <a:p>
            <a:pPr>
              <a:defRPr/>
            </a:pPr>
            <a:r>
              <a:rPr lang="en-US" altLang="zh-CN" u="sng" dirty="0">
                <a:solidFill>
                  <a:schemeClr val="folHlink"/>
                </a:solidFill>
                <a:ea typeface="仿宋_GB2312" pitchFamily="49" charset="-122"/>
              </a:rPr>
              <a:t>2.1.1.</a:t>
            </a:r>
            <a:r>
              <a:rPr lang="zh-CN" altLang="en-US" u="sng" dirty="0">
                <a:solidFill>
                  <a:schemeClr val="folHlink"/>
                </a:solidFill>
                <a:ea typeface="仿宋_GB2312" pitchFamily="49" charset="-122"/>
              </a:rPr>
              <a:t>连续分配</a:t>
            </a:r>
            <a:r>
              <a:rPr lang="zh-CN" altLang="en-US" dirty="0">
                <a:solidFill>
                  <a:schemeClr val="folHlink"/>
                </a:solidFill>
              </a:rPr>
              <a:t> </a:t>
            </a:r>
          </a:p>
        </p:txBody>
      </p:sp>
      <p:sp>
        <p:nvSpPr>
          <p:cNvPr id="138243" name="Rectangle 3"/>
          <p:cNvSpPr>
            <a:spLocks noGrp="1" noRot="1" noChangeArrowheads="1"/>
          </p:cNvSpPr>
          <p:nvPr>
            <p:ph idx="1"/>
          </p:nvPr>
        </p:nvSpPr>
        <p:spPr>
          <a:xfrm>
            <a:off x="533400" y="1484313"/>
            <a:ext cx="8077200" cy="5113337"/>
          </a:xfrm>
        </p:spPr>
        <p:txBody>
          <a:bodyPr/>
          <a:lstStyle/>
          <a:p>
            <a:pPr>
              <a:lnSpc>
                <a:spcPct val="110000"/>
              </a:lnSpc>
              <a:defRPr/>
            </a:pPr>
            <a:r>
              <a:rPr lang="zh-CN" altLang="en-US" dirty="0"/>
              <a:t>连续分配</a:t>
            </a:r>
            <a:r>
              <a:rPr lang="en-US" altLang="zh-CN" dirty="0"/>
              <a:t>(Continuous Allocation)</a:t>
            </a:r>
            <a:r>
              <a:rPr lang="zh-CN" altLang="en-US" dirty="0"/>
              <a:t>要求为每一个文件分配一组相邻接的盘块。一组盘块的地址定义了磁盘上的一段线性地址。</a:t>
            </a:r>
            <a:endParaRPr lang="zh-CN" altLang="en-US" dirty="0">
              <a:ea typeface="仿宋_GB2312" pitchFamily="49" charset="-122"/>
            </a:endParaRPr>
          </a:p>
          <a:p>
            <a:pPr algn="just">
              <a:lnSpc>
                <a:spcPct val="110000"/>
              </a:lnSpc>
              <a:defRPr/>
            </a:pPr>
            <a:r>
              <a:rPr lang="zh-CN" altLang="en-US" dirty="0">
                <a:ea typeface="仿宋_GB2312" pitchFamily="49" charset="-122"/>
              </a:rPr>
              <a:t>把逻辑文件中的数据顺序地存储到物理上邻接的各个数据块中，这样形成的物理文件可以进行顺序存取。</a:t>
            </a:r>
          </a:p>
          <a:p>
            <a:pPr algn="just">
              <a:defRPr/>
            </a:pPr>
            <a:r>
              <a:rPr lang="zh-CN" altLang="en-US" dirty="0">
                <a:ea typeface="仿宋_GB2312" pitchFamily="49" charset="-122"/>
              </a:rPr>
              <a:t>文件目录中为每个文件建立一个表项，其中记载文件的第一个数据块地址及文件长度。</a:t>
            </a:r>
          </a:p>
          <a:p>
            <a:pPr algn="just">
              <a:defRPr/>
            </a:pPr>
            <a:r>
              <a:rPr lang="zh-CN" altLang="en-US" dirty="0">
                <a:ea typeface="仿宋_GB2312" pitchFamily="49" charset="-122"/>
              </a:rPr>
              <a:t>对于顺序文件，连续读</a:t>
            </a:r>
            <a:r>
              <a:rPr lang="en-US" altLang="zh-CN" dirty="0">
                <a:ea typeface="仿宋_GB2312" pitchFamily="49" charset="-122"/>
              </a:rPr>
              <a:t>/</a:t>
            </a:r>
            <a:r>
              <a:rPr lang="zh-CN" altLang="en-US" dirty="0">
                <a:ea typeface="仿宋_GB2312" pitchFamily="49" charset="-122"/>
              </a:rPr>
              <a:t>写多个数据块内容时，性能较好。</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73"/>
          <p:cNvSpPr>
            <a:spLocks noChangeArrowheads="1"/>
          </p:cNvSpPr>
          <p:nvPr/>
        </p:nvSpPr>
        <p:spPr bwMode="auto">
          <a:xfrm>
            <a:off x="179388" y="260350"/>
            <a:ext cx="8569325" cy="62642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nvGrpSpPr>
          <p:cNvPr id="61443" name="Group 174"/>
          <p:cNvGrpSpPr/>
          <p:nvPr/>
        </p:nvGrpSpPr>
        <p:grpSpPr bwMode="auto">
          <a:xfrm>
            <a:off x="1042988" y="620713"/>
            <a:ext cx="6553200" cy="5334000"/>
            <a:chOff x="2700" y="6432"/>
            <a:chExt cx="7020" cy="4248"/>
          </a:xfrm>
        </p:grpSpPr>
        <p:grpSp>
          <p:nvGrpSpPr>
            <p:cNvPr id="61444" name="Group 175"/>
            <p:cNvGrpSpPr/>
            <p:nvPr/>
          </p:nvGrpSpPr>
          <p:grpSpPr bwMode="auto">
            <a:xfrm>
              <a:off x="2700" y="6432"/>
              <a:ext cx="3600" cy="3744"/>
              <a:chOff x="2880" y="6432"/>
              <a:chExt cx="3600" cy="3744"/>
            </a:xfrm>
          </p:grpSpPr>
          <p:sp>
            <p:nvSpPr>
              <p:cNvPr id="61472" name="Text Box 176"/>
              <p:cNvSpPr txBox="1">
                <a:spLocks noChangeArrowheads="1"/>
              </p:cNvSpPr>
              <p:nvPr/>
            </p:nvSpPr>
            <p:spPr bwMode="auto">
              <a:xfrm>
                <a:off x="360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7</a:t>
                </a:r>
              </a:p>
            </p:txBody>
          </p:sp>
          <p:sp>
            <p:nvSpPr>
              <p:cNvPr id="61473" name="Text Box 177"/>
              <p:cNvSpPr txBox="1">
                <a:spLocks noChangeArrowheads="1"/>
              </p:cNvSpPr>
              <p:nvPr/>
            </p:nvSpPr>
            <p:spPr bwMode="auto">
              <a:xfrm>
                <a:off x="414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8</a:t>
                </a:r>
              </a:p>
            </p:txBody>
          </p:sp>
          <p:sp>
            <p:nvSpPr>
              <p:cNvPr id="61474" name="Text Box 178"/>
              <p:cNvSpPr txBox="1">
                <a:spLocks noChangeArrowheads="1"/>
              </p:cNvSpPr>
              <p:nvPr/>
            </p:nvSpPr>
            <p:spPr bwMode="auto">
              <a:xfrm>
                <a:off x="468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9</a:t>
                </a:r>
              </a:p>
            </p:txBody>
          </p:sp>
          <p:sp>
            <p:nvSpPr>
              <p:cNvPr id="61475" name="Text Box 179"/>
              <p:cNvSpPr txBox="1">
                <a:spLocks noChangeArrowheads="1"/>
              </p:cNvSpPr>
              <p:nvPr/>
            </p:nvSpPr>
            <p:spPr bwMode="auto">
              <a:xfrm>
                <a:off x="5220" y="768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10</a:t>
                </a:r>
              </a:p>
            </p:txBody>
          </p:sp>
          <p:sp>
            <p:nvSpPr>
              <p:cNvPr id="61476" name="Text Box 180"/>
              <p:cNvSpPr txBox="1">
                <a:spLocks noChangeArrowheads="1"/>
              </p:cNvSpPr>
              <p:nvPr/>
            </p:nvSpPr>
            <p:spPr bwMode="auto">
              <a:xfrm>
                <a:off x="5760" y="768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11</a:t>
                </a:r>
              </a:p>
            </p:txBody>
          </p:sp>
          <p:grpSp>
            <p:nvGrpSpPr>
              <p:cNvPr id="61477" name="Group 181"/>
              <p:cNvGrpSpPr/>
              <p:nvPr/>
            </p:nvGrpSpPr>
            <p:grpSpPr bwMode="auto">
              <a:xfrm>
                <a:off x="2880" y="6432"/>
                <a:ext cx="3600" cy="3744"/>
                <a:chOff x="2880" y="6432"/>
                <a:chExt cx="3600" cy="3744"/>
              </a:xfrm>
            </p:grpSpPr>
            <p:sp>
              <p:nvSpPr>
                <p:cNvPr id="61478" name="Oval 182"/>
                <p:cNvSpPr>
                  <a:spLocks noChangeArrowheads="1"/>
                </p:cNvSpPr>
                <p:nvPr/>
              </p:nvSpPr>
              <p:spPr bwMode="auto">
                <a:xfrm>
                  <a:off x="2880" y="6432"/>
                  <a:ext cx="3600" cy="624"/>
                </a:xfrm>
                <a:prstGeom prst="ellipse">
                  <a:avLst/>
                </a:prstGeom>
                <a:solidFill>
                  <a:srgbClr val="C0C0C0">
                    <a:alpha val="50195"/>
                  </a:srgbClr>
                </a:solidFill>
                <a:ln w="9525">
                  <a:solidFill>
                    <a:srgbClr val="000000"/>
                  </a:solidFill>
                  <a:rou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sp>
              <p:nvSpPr>
                <p:cNvPr id="61479" name="Line 183"/>
                <p:cNvSpPr>
                  <a:spLocks noChangeShapeType="1"/>
                </p:cNvSpPr>
                <p:nvPr/>
              </p:nvSpPr>
              <p:spPr bwMode="auto">
                <a:xfrm>
                  <a:off x="2880" y="6744"/>
                  <a:ext cx="0" cy="3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80" name="Line 184"/>
                <p:cNvSpPr>
                  <a:spLocks noChangeShapeType="1"/>
                </p:cNvSpPr>
                <p:nvPr/>
              </p:nvSpPr>
              <p:spPr bwMode="auto">
                <a:xfrm>
                  <a:off x="6480" y="6744"/>
                  <a:ext cx="0" cy="3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81" name="Freeform 185"/>
                <p:cNvSpPr/>
                <p:nvPr/>
              </p:nvSpPr>
              <p:spPr bwMode="auto">
                <a:xfrm>
                  <a:off x="2880" y="9864"/>
                  <a:ext cx="3600" cy="312"/>
                </a:xfrm>
                <a:custGeom>
                  <a:avLst/>
                  <a:gdLst>
                    <a:gd name="T0" fmla="*/ 0 w 3420"/>
                    <a:gd name="T1" fmla="*/ 0 h 156"/>
                    <a:gd name="T2" fmla="*/ 3320 w 3420"/>
                    <a:gd name="T3" fmla="*/ 2555904 h 156"/>
                    <a:gd name="T4" fmla="*/ 7013 w 3420"/>
                    <a:gd name="T5" fmla="*/ 0 h 156"/>
                    <a:gd name="T6" fmla="*/ 0 60000 65536"/>
                    <a:gd name="T7" fmla="*/ 0 60000 65536"/>
                    <a:gd name="T8" fmla="*/ 0 60000 65536"/>
                  </a:gdLst>
                  <a:ahLst/>
                  <a:cxnLst>
                    <a:cxn ang="T6">
                      <a:pos x="T0" y="T1"/>
                    </a:cxn>
                    <a:cxn ang="T7">
                      <a:pos x="T2" y="T3"/>
                    </a:cxn>
                    <a:cxn ang="T8">
                      <a:pos x="T4" y="T5"/>
                    </a:cxn>
                  </a:cxnLst>
                  <a:rect l="0" t="0" r="r" b="b"/>
                  <a:pathLst>
                    <a:path w="3420" h="156">
                      <a:moveTo>
                        <a:pt x="0" y="0"/>
                      </a:moveTo>
                      <a:cubicBezTo>
                        <a:pt x="525" y="78"/>
                        <a:pt x="1050" y="156"/>
                        <a:pt x="1620" y="156"/>
                      </a:cubicBezTo>
                      <a:cubicBezTo>
                        <a:pt x="2190" y="156"/>
                        <a:pt x="2805" y="78"/>
                        <a:pt x="3420" y="0"/>
                      </a:cubicBez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1482" name="Group 186"/>
                <p:cNvGrpSpPr/>
                <p:nvPr/>
              </p:nvGrpSpPr>
              <p:grpSpPr bwMode="auto">
                <a:xfrm>
                  <a:off x="3240" y="9240"/>
                  <a:ext cx="3060" cy="156"/>
                  <a:chOff x="3240" y="9240"/>
                  <a:chExt cx="3060" cy="156"/>
                </a:xfrm>
              </p:grpSpPr>
              <p:sp>
                <p:nvSpPr>
                  <p:cNvPr id="61608" name="Text Box 187"/>
                  <p:cNvSpPr txBox="1">
                    <a:spLocks noChangeArrowheads="1"/>
                  </p:cNvSpPr>
                  <p:nvPr/>
                </p:nvSpPr>
                <p:spPr bwMode="auto">
                  <a:xfrm>
                    <a:off x="324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609" name="Text Box 188"/>
                  <p:cNvSpPr txBox="1">
                    <a:spLocks noChangeArrowheads="1"/>
                  </p:cNvSpPr>
                  <p:nvPr/>
                </p:nvSpPr>
                <p:spPr bwMode="auto">
                  <a:xfrm>
                    <a:off x="378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610" name="Text Box 189"/>
                  <p:cNvSpPr txBox="1">
                    <a:spLocks noChangeArrowheads="1"/>
                  </p:cNvSpPr>
                  <p:nvPr/>
                </p:nvSpPr>
                <p:spPr bwMode="auto">
                  <a:xfrm>
                    <a:off x="432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611" name="Text Box 190"/>
                  <p:cNvSpPr txBox="1">
                    <a:spLocks noChangeArrowheads="1"/>
                  </p:cNvSpPr>
                  <p:nvPr/>
                </p:nvSpPr>
                <p:spPr bwMode="auto">
                  <a:xfrm>
                    <a:off x="486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612" name="Text Box 191"/>
                  <p:cNvSpPr txBox="1">
                    <a:spLocks noChangeArrowheads="1"/>
                  </p:cNvSpPr>
                  <p:nvPr/>
                </p:nvSpPr>
                <p:spPr bwMode="auto">
                  <a:xfrm>
                    <a:off x="540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613" name="Text Box 192"/>
                  <p:cNvSpPr txBox="1">
                    <a:spLocks noChangeArrowheads="1"/>
                  </p:cNvSpPr>
                  <p:nvPr/>
                </p:nvSpPr>
                <p:spPr bwMode="auto">
                  <a:xfrm>
                    <a:off x="594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grpSp>
              <p:nvGrpSpPr>
                <p:cNvPr id="61483" name="Group 193"/>
                <p:cNvGrpSpPr/>
                <p:nvPr/>
              </p:nvGrpSpPr>
              <p:grpSpPr bwMode="auto">
                <a:xfrm>
                  <a:off x="3060" y="9084"/>
                  <a:ext cx="3060" cy="309"/>
                  <a:chOff x="3060" y="8148"/>
                  <a:chExt cx="3060" cy="309"/>
                </a:xfrm>
              </p:grpSpPr>
              <p:sp>
                <p:nvSpPr>
                  <p:cNvPr id="61602" name="Text Box 194"/>
                  <p:cNvSpPr txBox="1">
                    <a:spLocks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24</a:t>
                    </a:r>
                  </a:p>
                </p:txBody>
              </p:sp>
              <p:sp>
                <p:nvSpPr>
                  <p:cNvPr id="61603" name="Text Box 195"/>
                  <p:cNvSpPr txBox="1">
                    <a:spLocks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25</a:t>
                    </a:r>
                  </a:p>
                </p:txBody>
              </p:sp>
              <p:sp>
                <p:nvSpPr>
                  <p:cNvPr id="61604" name="Text Box 196"/>
                  <p:cNvSpPr txBox="1">
                    <a:spLocks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26</a:t>
                    </a:r>
                  </a:p>
                </p:txBody>
              </p:sp>
              <p:sp>
                <p:nvSpPr>
                  <p:cNvPr id="61605" name="Text Box 197"/>
                  <p:cNvSpPr txBox="1">
                    <a:spLocks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27</a:t>
                    </a:r>
                  </a:p>
                </p:txBody>
              </p:sp>
              <p:sp>
                <p:nvSpPr>
                  <p:cNvPr id="61606" name="Text Box 198"/>
                  <p:cNvSpPr txBox="1">
                    <a:spLocks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28</a:t>
                    </a:r>
                  </a:p>
                </p:txBody>
              </p:sp>
              <p:sp>
                <p:nvSpPr>
                  <p:cNvPr id="61607" name="Text Box 199"/>
                  <p:cNvSpPr txBox="1">
                    <a:spLocks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29</a:t>
                    </a:r>
                  </a:p>
                </p:txBody>
              </p:sp>
            </p:grpSp>
            <p:grpSp>
              <p:nvGrpSpPr>
                <p:cNvPr id="61484" name="Group 200"/>
                <p:cNvGrpSpPr/>
                <p:nvPr/>
              </p:nvGrpSpPr>
              <p:grpSpPr bwMode="auto">
                <a:xfrm>
                  <a:off x="3060" y="7059"/>
                  <a:ext cx="3240" cy="465"/>
                  <a:chOff x="3060" y="7059"/>
                  <a:chExt cx="3240" cy="465"/>
                </a:xfrm>
              </p:grpSpPr>
              <p:grpSp>
                <p:nvGrpSpPr>
                  <p:cNvPr id="61578" name="Group 201"/>
                  <p:cNvGrpSpPr/>
                  <p:nvPr/>
                </p:nvGrpSpPr>
                <p:grpSpPr bwMode="auto">
                  <a:xfrm>
                    <a:off x="3060" y="7212"/>
                    <a:ext cx="2880" cy="309"/>
                    <a:chOff x="2880" y="7212"/>
                    <a:chExt cx="2880" cy="309"/>
                  </a:xfrm>
                </p:grpSpPr>
                <p:sp>
                  <p:nvSpPr>
                    <p:cNvPr id="61596" name="Text Box 202"/>
                    <p:cNvSpPr txBox="1">
                      <a:spLocks noChangeArrowheads="1"/>
                    </p:cNvSpPr>
                    <p:nvPr/>
                  </p:nvSpPr>
                  <p:spPr bwMode="auto">
                    <a:xfrm>
                      <a:off x="28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0</a:t>
                      </a:r>
                    </a:p>
                  </p:txBody>
                </p:sp>
                <p:sp>
                  <p:nvSpPr>
                    <p:cNvPr id="61597" name="Text Box 203"/>
                    <p:cNvSpPr txBox="1">
                      <a:spLocks noChangeArrowheads="1"/>
                    </p:cNvSpPr>
                    <p:nvPr/>
                  </p:nvSpPr>
                  <p:spPr bwMode="auto">
                    <a:xfrm>
                      <a:off x="342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a:t>
                      </a:r>
                    </a:p>
                  </p:txBody>
                </p:sp>
                <p:sp>
                  <p:nvSpPr>
                    <p:cNvPr id="61598" name="Text Box 204"/>
                    <p:cNvSpPr txBox="1">
                      <a:spLocks noChangeArrowheads="1"/>
                    </p:cNvSpPr>
                    <p:nvPr/>
                  </p:nvSpPr>
                  <p:spPr bwMode="auto">
                    <a:xfrm>
                      <a:off x="396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a:t>
                      </a:r>
                    </a:p>
                  </p:txBody>
                </p:sp>
                <p:sp>
                  <p:nvSpPr>
                    <p:cNvPr id="61599" name="Text Box 205"/>
                    <p:cNvSpPr txBox="1">
                      <a:spLocks noChangeArrowheads="1"/>
                    </p:cNvSpPr>
                    <p:nvPr/>
                  </p:nvSpPr>
                  <p:spPr bwMode="auto">
                    <a:xfrm>
                      <a:off x="450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a:t>
                      </a:r>
                    </a:p>
                  </p:txBody>
                </p:sp>
                <p:sp>
                  <p:nvSpPr>
                    <p:cNvPr id="61600" name="Text Box 206"/>
                    <p:cNvSpPr txBox="1">
                      <a:spLocks noChangeArrowheads="1"/>
                    </p:cNvSpPr>
                    <p:nvPr/>
                  </p:nvSpPr>
                  <p:spPr bwMode="auto">
                    <a:xfrm>
                      <a:off x="504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4</a:t>
                      </a:r>
                    </a:p>
                  </p:txBody>
                </p:sp>
                <p:sp>
                  <p:nvSpPr>
                    <p:cNvPr id="61601" name="Text Box 207"/>
                    <p:cNvSpPr txBox="1">
                      <a:spLocks noChangeArrowheads="1"/>
                    </p:cNvSpPr>
                    <p:nvPr/>
                  </p:nvSpPr>
                  <p:spPr bwMode="auto">
                    <a:xfrm>
                      <a:off x="55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5</a:t>
                      </a:r>
                    </a:p>
                  </p:txBody>
                </p:sp>
              </p:grpSp>
              <p:grpSp>
                <p:nvGrpSpPr>
                  <p:cNvPr id="61579" name="Group 208"/>
                  <p:cNvGrpSpPr/>
                  <p:nvPr/>
                </p:nvGrpSpPr>
                <p:grpSpPr bwMode="auto">
                  <a:xfrm>
                    <a:off x="3240" y="7368"/>
                    <a:ext cx="3060" cy="156"/>
                    <a:chOff x="3240" y="9240"/>
                    <a:chExt cx="3060" cy="156"/>
                  </a:xfrm>
                </p:grpSpPr>
                <p:sp>
                  <p:nvSpPr>
                    <p:cNvPr id="61590" name="Text Box 209"/>
                    <p:cNvSpPr txBox="1">
                      <a:spLocks noChangeArrowheads="1"/>
                    </p:cNvSpPr>
                    <p:nvPr/>
                  </p:nvSpPr>
                  <p:spPr bwMode="auto">
                    <a:xfrm>
                      <a:off x="324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91" name="Text Box 210"/>
                    <p:cNvSpPr txBox="1">
                      <a:spLocks noChangeArrowheads="1"/>
                    </p:cNvSpPr>
                    <p:nvPr/>
                  </p:nvSpPr>
                  <p:spPr bwMode="auto">
                    <a:xfrm>
                      <a:off x="378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92" name="Text Box 211"/>
                    <p:cNvSpPr txBox="1">
                      <a:spLocks noChangeArrowheads="1"/>
                    </p:cNvSpPr>
                    <p:nvPr/>
                  </p:nvSpPr>
                  <p:spPr bwMode="auto">
                    <a:xfrm>
                      <a:off x="432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93" name="Text Box 212"/>
                    <p:cNvSpPr txBox="1">
                      <a:spLocks noChangeArrowheads="1"/>
                    </p:cNvSpPr>
                    <p:nvPr/>
                  </p:nvSpPr>
                  <p:spPr bwMode="auto">
                    <a:xfrm>
                      <a:off x="486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94" name="Text Box 213"/>
                    <p:cNvSpPr txBox="1">
                      <a:spLocks noChangeArrowheads="1"/>
                    </p:cNvSpPr>
                    <p:nvPr/>
                  </p:nvSpPr>
                  <p:spPr bwMode="auto">
                    <a:xfrm>
                      <a:off x="540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95" name="Text Box 214"/>
                    <p:cNvSpPr txBox="1">
                      <a:spLocks noChangeArrowheads="1"/>
                    </p:cNvSpPr>
                    <p:nvPr/>
                  </p:nvSpPr>
                  <p:spPr bwMode="auto">
                    <a:xfrm>
                      <a:off x="594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grpSp>
                <p:nvGrpSpPr>
                  <p:cNvPr id="61580" name="Group 215"/>
                  <p:cNvGrpSpPr/>
                  <p:nvPr/>
                </p:nvGrpSpPr>
                <p:grpSpPr bwMode="auto">
                  <a:xfrm>
                    <a:off x="3780" y="7368"/>
                    <a:ext cx="1980" cy="156"/>
                    <a:chOff x="3780" y="7368"/>
                    <a:chExt cx="1980" cy="156"/>
                  </a:xfrm>
                </p:grpSpPr>
                <p:sp>
                  <p:nvSpPr>
                    <p:cNvPr id="61582" name="Line 216"/>
                    <p:cNvSpPr>
                      <a:spLocks noChangeShapeType="1"/>
                    </p:cNvSpPr>
                    <p:nvPr/>
                  </p:nvSpPr>
                  <p:spPr bwMode="auto">
                    <a:xfrm flipH="1">
                      <a:off x="3780" y="736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83" name="Line 217"/>
                    <p:cNvSpPr>
                      <a:spLocks noChangeShapeType="1"/>
                    </p:cNvSpPr>
                    <p:nvPr/>
                  </p:nvSpPr>
                  <p:spPr bwMode="auto">
                    <a:xfrm flipH="1">
                      <a:off x="3960" y="736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84" name="Line 218"/>
                    <p:cNvSpPr>
                      <a:spLocks noChangeShapeType="1"/>
                    </p:cNvSpPr>
                    <p:nvPr/>
                  </p:nvSpPr>
                  <p:spPr bwMode="auto">
                    <a:xfrm flipH="1">
                      <a:off x="4320" y="736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85" name="Line 219"/>
                    <p:cNvSpPr>
                      <a:spLocks noChangeShapeType="1"/>
                    </p:cNvSpPr>
                    <p:nvPr/>
                  </p:nvSpPr>
                  <p:spPr bwMode="auto">
                    <a:xfrm flipH="1">
                      <a:off x="4500" y="736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86" name="Line 220"/>
                    <p:cNvSpPr>
                      <a:spLocks noChangeShapeType="1"/>
                    </p:cNvSpPr>
                    <p:nvPr/>
                  </p:nvSpPr>
                  <p:spPr bwMode="auto">
                    <a:xfrm flipH="1">
                      <a:off x="4860" y="736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87" name="Line 221"/>
                    <p:cNvSpPr>
                      <a:spLocks noChangeShapeType="1"/>
                    </p:cNvSpPr>
                    <p:nvPr/>
                  </p:nvSpPr>
                  <p:spPr bwMode="auto">
                    <a:xfrm flipH="1">
                      <a:off x="5040" y="736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88" name="Line 222"/>
                    <p:cNvSpPr>
                      <a:spLocks noChangeShapeType="1"/>
                    </p:cNvSpPr>
                    <p:nvPr/>
                  </p:nvSpPr>
                  <p:spPr bwMode="auto">
                    <a:xfrm flipH="1">
                      <a:off x="5400" y="736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89" name="Line 223"/>
                    <p:cNvSpPr>
                      <a:spLocks noChangeShapeType="1"/>
                    </p:cNvSpPr>
                    <p:nvPr/>
                  </p:nvSpPr>
                  <p:spPr bwMode="auto">
                    <a:xfrm flipH="1">
                      <a:off x="5580" y="736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1581" name="Text Box 224"/>
                  <p:cNvSpPr txBox="1">
                    <a:spLocks noChangeArrowheads="1"/>
                  </p:cNvSpPr>
                  <p:nvPr/>
                </p:nvSpPr>
                <p:spPr bwMode="auto">
                  <a:xfrm>
                    <a:off x="4140" y="7059"/>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FILE1</a:t>
                    </a:r>
                  </a:p>
                </p:txBody>
              </p:sp>
            </p:grpSp>
            <p:grpSp>
              <p:nvGrpSpPr>
                <p:cNvPr id="61485" name="Group 225"/>
                <p:cNvGrpSpPr/>
                <p:nvPr/>
              </p:nvGrpSpPr>
              <p:grpSpPr bwMode="auto">
                <a:xfrm>
                  <a:off x="3060" y="7527"/>
                  <a:ext cx="3240" cy="933"/>
                  <a:chOff x="3060" y="7527"/>
                  <a:chExt cx="3240" cy="933"/>
                </a:xfrm>
              </p:grpSpPr>
              <p:sp>
                <p:nvSpPr>
                  <p:cNvPr id="61556" name="Text Box 226"/>
                  <p:cNvSpPr txBox="1">
                    <a:spLocks noChangeArrowheads="1"/>
                  </p:cNvSpPr>
                  <p:nvPr/>
                </p:nvSpPr>
                <p:spPr bwMode="auto">
                  <a:xfrm>
                    <a:off x="3060" y="768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6</a:t>
                    </a:r>
                  </a:p>
                </p:txBody>
              </p:sp>
              <p:grpSp>
                <p:nvGrpSpPr>
                  <p:cNvPr id="61557" name="Group 227"/>
                  <p:cNvGrpSpPr/>
                  <p:nvPr/>
                </p:nvGrpSpPr>
                <p:grpSpPr bwMode="auto">
                  <a:xfrm>
                    <a:off x="3060" y="8148"/>
                    <a:ext cx="3060" cy="309"/>
                    <a:chOff x="3060" y="8148"/>
                    <a:chExt cx="3060" cy="309"/>
                  </a:xfrm>
                </p:grpSpPr>
                <p:sp>
                  <p:nvSpPr>
                    <p:cNvPr id="61572" name="Text Box 228"/>
                    <p:cNvSpPr txBox="1">
                      <a:spLocks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12</a:t>
                      </a:r>
                    </a:p>
                  </p:txBody>
                </p:sp>
                <p:sp>
                  <p:nvSpPr>
                    <p:cNvPr id="61573" name="Text Box 229"/>
                    <p:cNvSpPr txBox="1">
                      <a:spLocks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13</a:t>
                      </a:r>
                    </a:p>
                  </p:txBody>
                </p:sp>
                <p:sp>
                  <p:nvSpPr>
                    <p:cNvPr id="61574" name="Text Box 230"/>
                    <p:cNvSpPr txBox="1">
                      <a:spLocks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14</a:t>
                      </a:r>
                    </a:p>
                  </p:txBody>
                </p:sp>
                <p:sp>
                  <p:nvSpPr>
                    <p:cNvPr id="61575" name="Text Box 231"/>
                    <p:cNvSpPr txBox="1">
                      <a:spLocks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15</a:t>
                      </a:r>
                    </a:p>
                  </p:txBody>
                </p:sp>
                <p:sp>
                  <p:nvSpPr>
                    <p:cNvPr id="61576" name="Text Box 232"/>
                    <p:cNvSpPr txBox="1">
                      <a:spLocks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16</a:t>
                      </a:r>
                    </a:p>
                  </p:txBody>
                </p:sp>
                <p:sp>
                  <p:nvSpPr>
                    <p:cNvPr id="61577" name="Text Box 233"/>
                    <p:cNvSpPr txBox="1">
                      <a:spLocks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17</a:t>
                      </a:r>
                    </a:p>
                  </p:txBody>
                </p:sp>
              </p:grpSp>
              <p:grpSp>
                <p:nvGrpSpPr>
                  <p:cNvPr id="61558" name="Group 234"/>
                  <p:cNvGrpSpPr/>
                  <p:nvPr/>
                </p:nvGrpSpPr>
                <p:grpSpPr bwMode="auto">
                  <a:xfrm>
                    <a:off x="3240" y="8304"/>
                    <a:ext cx="3060" cy="156"/>
                    <a:chOff x="3240" y="9240"/>
                    <a:chExt cx="3060" cy="156"/>
                  </a:xfrm>
                </p:grpSpPr>
                <p:sp>
                  <p:nvSpPr>
                    <p:cNvPr id="61566" name="Text Box 235"/>
                    <p:cNvSpPr txBox="1">
                      <a:spLocks noChangeArrowheads="1"/>
                    </p:cNvSpPr>
                    <p:nvPr/>
                  </p:nvSpPr>
                  <p:spPr bwMode="auto">
                    <a:xfrm>
                      <a:off x="3240" y="9240"/>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67" name="Text Box 236"/>
                    <p:cNvSpPr txBox="1">
                      <a:spLocks noChangeArrowheads="1"/>
                    </p:cNvSpPr>
                    <p:nvPr/>
                  </p:nvSpPr>
                  <p:spPr bwMode="auto">
                    <a:xfrm>
                      <a:off x="3780" y="9240"/>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68" name="Text Box 237"/>
                    <p:cNvSpPr txBox="1">
                      <a:spLocks noChangeArrowheads="1"/>
                    </p:cNvSpPr>
                    <p:nvPr/>
                  </p:nvSpPr>
                  <p:spPr bwMode="auto">
                    <a:xfrm>
                      <a:off x="4320" y="9240"/>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69" name="Text Box 238"/>
                    <p:cNvSpPr txBox="1">
                      <a:spLocks noChangeArrowheads="1"/>
                    </p:cNvSpPr>
                    <p:nvPr/>
                  </p:nvSpPr>
                  <p:spPr bwMode="auto">
                    <a:xfrm>
                      <a:off x="4860" y="9240"/>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70" name="Text Box 239"/>
                    <p:cNvSpPr txBox="1">
                      <a:spLocks noChangeArrowheads="1"/>
                    </p:cNvSpPr>
                    <p:nvPr/>
                  </p:nvSpPr>
                  <p:spPr bwMode="auto">
                    <a:xfrm>
                      <a:off x="5400" y="9240"/>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71" name="Text Box 240"/>
                    <p:cNvSpPr txBox="1">
                      <a:spLocks noChangeArrowheads="1"/>
                    </p:cNvSpPr>
                    <p:nvPr/>
                  </p:nvSpPr>
                  <p:spPr bwMode="auto">
                    <a:xfrm>
                      <a:off x="5940" y="9240"/>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sp>
                <p:nvSpPr>
                  <p:cNvPr id="61559" name="Text Box 241"/>
                  <p:cNvSpPr txBox="1">
                    <a:spLocks noChangeArrowheads="1"/>
                  </p:cNvSpPr>
                  <p:nvPr/>
                </p:nvSpPr>
                <p:spPr bwMode="auto">
                  <a:xfrm>
                    <a:off x="3240" y="7836"/>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60" name="Text Box 242"/>
                  <p:cNvSpPr txBox="1">
                    <a:spLocks noChangeArrowheads="1"/>
                  </p:cNvSpPr>
                  <p:nvPr/>
                </p:nvSpPr>
                <p:spPr bwMode="auto">
                  <a:xfrm>
                    <a:off x="3780" y="7836"/>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61" name="Text Box 243"/>
                  <p:cNvSpPr txBox="1">
                    <a:spLocks noChangeArrowheads="1"/>
                  </p:cNvSpPr>
                  <p:nvPr/>
                </p:nvSpPr>
                <p:spPr bwMode="auto">
                  <a:xfrm>
                    <a:off x="4320" y="7836"/>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62" name="Text Box 244"/>
                  <p:cNvSpPr txBox="1">
                    <a:spLocks noChangeArrowheads="1"/>
                  </p:cNvSpPr>
                  <p:nvPr/>
                </p:nvSpPr>
                <p:spPr bwMode="auto">
                  <a:xfrm>
                    <a:off x="4860" y="7839"/>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63" name="Text Box 245"/>
                  <p:cNvSpPr txBox="1">
                    <a:spLocks noChangeArrowheads="1"/>
                  </p:cNvSpPr>
                  <p:nvPr/>
                </p:nvSpPr>
                <p:spPr bwMode="auto">
                  <a:xfrm>
                    <a:off x="5400" y="7839"/>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64" name="Text Box 246"/>
                  <p:cNvSpPr txBox="1">
                    <a:spLocks noChangeArrowheads="1"/>
                  </p:cNvSpPr>
                  <p:nvPr/>
                </p:nvSpPr>
                <p:spPr bwMode="auto">
                  <a:xfrm>
                    <a:off x="5940" y="7839"/>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65" name="Text Box 247"/>
                  <p:cNvSpPr txBox="1">
                    <a:spLocks noChangeArrowheads="1"/>
                  </p:cNvSpPr>
                  <p:nvPr/>
                </p:nvSpPr>
                <p:spPr bwMode="auto">
                  <a:xfrm>
                    <a:off x="5400" y="7527"/>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FILE2</a:t>
                    </a:r>
                  </a:p>
                </p:txBody>
              </p:sp>
            </p:grpSp>
            <p:grpSp>
              <p:nvGrpSpPr>
                <p:cNvPr id="61486" name="Group 248"/>
                <p:cNvGrpSpPr/>
                <p:nvPr/>
              </p:nvGrpSpPr>
              <p:grpSpPr bwMode="auto">
                <a:xfrm>
                  <a:off x="3060" y="8460"/>
                  <a:ext cx="3240" cy="468"/>
                  <a:chOff x="3060" y="8460"/>
                  <a:chExt cx="3240" cy="468"/>
                </a:xfrm>
              </p:grpSpPr>
              <p:grpSp>
                <p:nvGrpSpPr>
                  <p:cNvPr id="61529" name="Group 249"/>
                  <p:cNvGrpSpPr/>
                  <p:nvPr/>
                </p:nvGrpSpPr>
                <p:grpSpPr bwMode="auto">
                  <a:xfrm>
                    <a:off x="3060" y="8616"/>
                    <a:ext cx="3060" cy="309"/>
                    <a:chOff x="3060" y="8148"/>
                    <a:chExt cx="3060" cy="309"/>
                  </a:xfrm>
                </p:grpSpPr>
                <p:sp>
                  <p:nvSpPr>
                    <p:cNvPr id="61550" name="Text Box 250"/>
                    <p:cNvSpPr txBox="1">
                      <a:spLocks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18</a:t>
                      </a:r>
                    </a:p>
                  </p:txBody>
                </p:sp>
                <p:sp>
                  <p:nvSpPr>
                    <p:cNvPr id="61551" name="Text Box 251"/>
                    <p:cNvSpPr txBox="1">
                      <a:spLocks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19</a:t>
                      </a:r>
                    </a:p>
                  </p:txBody>
                </p:sp>
                <p:sp>
                  <p:nvSpPr>
                    <p:cNvPr id="61552" name="Text Box 252"/>
                    <p:cNvSpPr txBox="1">
                      <a:spLocks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20</a:t>
                      </a:r>
                    </a:p>
                  </p:txBody>
                </p:sp>
                <p:sp>
                  <p:nvSpPr>
                    <p:cNvPr id="61553" name="Text Box 253"/>
                    <p:cNvSpPr txBox="1">
                      <a:spLocks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21</a:t>
                      </a:r>
                    </a:p>
                  </p:txBody>
                </p:sp>
                <p:sp>
                  <p:nvSpPr>
                    <p:cNvPr id="61554" name="Text Box 254"/>
                    <p:cNvSpPr txBox="1">
                      <a:spLocks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22</a:t>
                      </a:r>
                    </a:p>
                  </p:txBody>
                </p:sp>
                <p:sp>
                  <p:nvSpPr>
                    <p:cNvPr id="61555" name="Text Box 255"/>
                    <p:cNvSpPr txBox="1">
                      <a:spLocks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23</a:t>
                      </a:r>
                    </a:p>
                  </p:txBody>
                </p:sp>
              </p:grpSp>
              <p:grpSp>
                <p:nvGrpSpPr>
                  <p:cNvPr id="61530" name="Group 256"/>
                  <p:cNvGrpSpPr/>
                  <p:nvPr/>
                </p:nvGrpSpPr>
                <p:grpSpPr bwMode="auto">
                  <a:xfrm>
                    <a:off x="3240" y="8772"/>
                    <a:ext cx="3060" cy="156"/>
                    <a:chOff x="3240" y="9240"/>
                    <a:chExt cx="3060" cy="156"/>
                  </a:xfrm>
                </p:grpSpPr>
                <p:sp>
                  <p:nvSpPr>
                    <p:cNvPr id="61544" name="Text Box 257"/>
                    <p:cNvSpPr txBox="1">
                      <a:spLocks noChangeArrowheads="1"/>
                    </p:cNvSpPr>
                    <p:nvPr/>
                  </p:nvSpPr>
                  <p:spPr bwMode="auto">
                    <a:xfrm>
                      <a:off x="324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45" name="Text Box 258"/>
                    <p:cNvSpPr txBox="1">
                      <a:spLocks noChangeArrowheads="1"/>
                    </p:cNvSpPr>
                    <p:nvPr/>
                  </p:nvSpPr>
                  <p:spPr bwMode="auto">
                    <a:xfrm>
                      <a:off x="378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46" name="Text Box 259"/>
                    <p:cNvSpPr txBox="1">
                      <a:spLocks noChangeArrowheads="1"/>
                    </p:cNvSpPr>
                    <p:nvPr/>
                  </p:nvSpPr>
                  <p:spPr bwMode="auto">
                    <a:xfrm>
                      <a:off x="432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47" name="Text Box 260"/>
                    <p:cNvSpPr txBox="1">
                      <a:spLocks noChangeArrowheads="1"/>
                    </p:cNvSpPr>
                    <p:nvPr/>
                  </p:nvSpPr>
                  <p:spPr bwMode="auto">
                    <a:xfrm>
                      <a:off x="486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48" name="Text Box 261"/>
                    <p:cNvSpPr txBox="1">
                      <a:spLocks noChangeArrowheads="1"/>
                    </p:cNvSpPr>
                    <p:nvPr/>
                  </p:nvSpPr>
                  <p:spPr bwMode="auto">
                    <a:xfrm>
                      <a:off x="540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49" name="Text Box 262"/>
                    <p:cNvSpPr txBox="1">
                      <a:spLocks noChangeArrowheads="1"/>
                    </p:cNvSpPr>
                    <p:nvPr/>
                  </p:nvSpPr>
                  <p:spPr bwMode="auto">
                    <a:xfrm>
                      <a:off x="594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sp>
                <p:nvSpPr>
                  <p:cNvPr id="61531" name="Text Box 263"/>
                  <p:cNvSpPr txBox="1">
                    <a:spLocks noChangeArrowheads="1"/>
                  </p:cNvSpPr>
                  <p:nvPr/>
                </p:nvSpPr>
                <p:spPr bwMode="auto">
                  <a:xfrm>
                    <a:off x="4500" y="8460"/>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FILE3</a:t>
                    </a:r>
                  </a:p>
                </p:txBody>
              </p:sp>
              <p:grpSp>
                <p:nvGrpSpPr>
                  <p:cNvPr id="61532" name="Group 264"/>
                  <p:cNvGrpSpPr/>
                  <p:nvPr/>
                </p:nvGrpSpPr>
                <p:grpSpPr bwMode="auto">
                  <a:xfrm>
                    <a:off x="4860" y="8772"/>
                    <a:ext cx="360" cy="156"/>
                    <a:chOff x="4320" y="8772"/>
                    <a:chExt cx="360" cy="156"/>
                  </a:xfrm>
                </p:grpSpPr>
                <p:sp>
                  <p:nvSpPr>
                    <p:cNvPr id="61542" name="Line 265"/>
                    <p:cNvSpPr>
                      <a:spLocks noChangeShapeType="1"/>
                    </p:cNvSpPr>
                    <p:nvPr/>
                  </p:nvSpPr>
                  <p:spPr bwMode="auto">
                    <a:xfrm>
                      <a:off x="4500" y="8772"/>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43" name="Line 266"/>
                    <p:cNvSpPr>
                      <a:spLocks noChangeShapeType="1"/>
                    </p:cNvSpPr>
                    <p:nvPr/>
                  </p:nvSpPr>
                  <p:spPr bwMode="auto">
                    <a:xfrm>
                      <a:off x="4320" y="8772"/>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1533" name="Group 267"/>
                  <p:cNvGrpSpPr/>
                  <p:nvPr/>
                </p:nvGrpSpPr>
                <p:grpSpPr bwMode="auto">
                  <a:xfrm>
                    <a:off x="4320" y="8772"/>
                    <a:ext cx="360" cy="156"/>
                    <a:chOff x="4320" y="8772"/>
                    <a:chExt cx="360" cy="156"/>
                  </a:xfrm>
                </p:grpSpPr>
                <p:sp>
                  <p:nvSpPr>
                    <p:cNvPr id="61540" name="Line 268"/>
                    <p:cNvSpPr>
                      <a:spLocks noChangeShapeType="1"/>
                    </p:cNvSpPr>
                    <p:nvPr/>
                  </p:nvSpPr>
                  <p:spPr bwMode="auto">
                    <a:xfrm>
                      <a:off x="4500" y="8772"/>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41" name="Line 269"/>
                    <p:cNvSpPr>
                      <a:spLocks noChangeShapeType="1"/>
                    </p:cNvSpPr>
                    <p:nvPr/>
                  </p:nvSpPr>
                  <p:spPr bwMode="auto">
                    <a:xfrm>
                      <a:off x="4320" y="8772"/>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1534" name="Group 270"/>
                  <p:cNvGrpSpPr/>
                  <p:nvPr/>
                </p:nvGrpSpPr>
                <p:grpSpPr bwMode="auto">
                  <a:xfrm>
                    <a:off x="5400" y="8772"/>
                    <a:ext cx="360" cy="156"/>
                    <a:chOff x="4320" y="8772"/>
                    <a:chExt cx="360" cy="156"/>
                  </a:xfrm>
                </p:grpSpPr>
                <p:sp>
                  <p:nvSpPr>
                    <p:cNvPr id="61538" name="Line 271"/>
                    <p:cNvSpPr>
                      <a:spLocks noChangeShapeType="1"/>
                    </p:cNvSpPr>
                    <p:nvPr/>
                  </p:nvSpPr>
                  <p:spPr bwMode="auto">
                    <a:xfrm>
                      <a:off x="4500" y="8772"/>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39" name="Line 272"/>
                    <p:cNvSpPr>
                      <a:spLocks noChangeShapeType="1"/>
                    </p:cNvSpPr>
                    <p:nvPr/>
                  </p:nvSpPr>
                  <p:spPr bwMode="auto">
                    <a:xfrm>
                      <a:off x="4320" y="8772"/>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1535" name="Group 273"/>
                  <p:cNvGrpSpPr/>
                  <p:nvPr/>
                </p:nvGrpSpPr>
                <p:grpSpPr bwMode="auto">
                  <a:xfrm>
                    <a:off x="5940" y="8772"/>
                    <a:ext cx="360" cy="156"/>
                    <a:chOff x="4320" y="8772"/>
                    <a:chExt cx="360" cy="156"/>
                  </a:xfrm>
                </p:grpSpPr>
                <p:sp>
                  <p:nvSpPr>
                    <p:cNvPr id="61536" name="Line 274"/>
                    <p:cNvSpPr>
                      <a:spLocks noChangeShapeType="1"/>
                    </p:cNvSpPr>
                    <p:nvPr/>
                  </p:nvSpPr>
                  <p:spPr bwMode="auto">
                    <a:xfrm>
                      <a:off x="4500" y="8772"/>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37" name="Line 275"/>
                    <p:cNvSpPr>
                      <a:spLocks noChangeShapeType="1"/>
                    </p:cNvSpPr>
                    <p:nvPr/>
                  </p:nvSpPr>
                  <p:spPr bwMode="auto">
                    <a:xfrm>
                      <a:off x="4320" y="8772"/>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1487" name="Group 276"/>
                <p:cNvGrpSpPr/>
                <p:nvPr/>
              </p:nvGrpSpPr>
              <p:grpSpPr bwMode="auto">
                <a:xfrm>
                  <a:off x="3060" y="9396"/>
                  <a:ext cx="3240" cy="624"/>
                  <a:chOff x="3060" y="9396"/>
                  <a:chExt cx="3240" cy="624"/>
                </a:xfrm>
              </p:grpSpPr>
              <p:grpSp>
                <p:nvGrpSpPr>
                  <p:cNvPr id="61488" name="Group 277"/>
                  <p:cNvGrpSpPr/>
                  <p:nvPr/>
                </p:nvGrpSpPr>
                <p:grpSpPr bwMode="auto">
                  <a:xfrm>
                    <a:off x="3060" y="9552"/>
                    <a:ext cx="3060" cy="309"/>
                    <a:chOff x="3060" y="8148"/>
                    <a:chExt cx="3060" cy="309"/>
                  </a:xfrm>
                </p:grpSpPr>
                <p:sp>
                  <p:nvSpPr>
                    <p:cNvPr id="61523" name="Text Box 278"/>
                    <p:cNvSpPr txBox="1">
                      <a:spLocks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30</a:t>
                      </a:r>
                    </a:p>
                  </p:txBody>
                </p:sp>
                <p:sp>
                  <p:nvSpPr>
                    <p:cNvPr id="61524" name="Text Box 279"/>
                    <p:cNvSpPr txBox="1">
                      <a:spLocks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31</a:t>
                      </a:r>
                    </a:p>
                  </p:txBody>
                </p:sp>
                <p:sp>
                  <p:nvSpPr>
                    <p:cNvPr id="61525" name="Text Box 280"/>
                    <p:cNvSpPr txBox="1">
                      <a:spLocks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32</a:t>
                      </a:r>
                    </a:p>
                  </p:txBody>
                </p:sp>
                <p:sp>
                  <p:nvSpPr>
                    <p:cNvPr id="61526" name="Text Box 281"/>
                    <p:cNvSpPr txBox="1">
                      <a:spLocks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33</a:t>
                      </a:r>
                    </a:p>
                  </p:txBody>
                </p:sp>
                <p:sp>
                  <p:nvSpPr>
                    <p:cNvPr id="61527" name="Text Box 282"/>
                    <p:cNvSpPr txBox="1">
                      <a:spLocks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34</a:t>
                      </a:r>
                    </a:p>
                  </p:txBody>
                </p:sp>
                <p:sp>
                  <p:nvSpPr>
                    <p:cNvPr id="61528" name="Text Box 283"/>
                    <p:cNvSpPr txBox="1">
                      <a:spLocks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35</a:t>
                      </a:r>
                    </a:p>
                  </p:txBody>
                </p:sp>
              </p:grpSp>
              <p:grpSp>
                <p:nvGrpSpPr>
                  <p:cNvPr id="61489" name="Group 284"/>
                  <p:cNvGrpSpPr/>
                  <p:nvPr/>
                </p:nvGrpSpPr>
                <p:grpSpPr bwMode="auto">
                  <a:xfrm>
                    <a:off x="3240" y="9708"/>
                    <a:ext cx="3060" cy="156"/>
                    <a:chOff x="3240" y="9240"/>
                    <a:chExt cx="3060" cy="156"/>
                  </a:xfrm>
                </p:grpSpPr>
                <p:sp>
                  <p:nvSpPr>
                    <p:cNvPr id="61517" name="Text Box 285"/>
                    <p:cNvSpPr txBox="1">
                      <a:spLocks noChangeArrowheads="1"/>
                    </p:cNvSpPr>
                    <p:nvPr/>
                  </p:nvSpPr>
                  <p:spPr bwMode="auto">
                    <a:xfrm>
                      <a:off x="324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18" name="Text Box 286"/>
                    <p:cNvSpPr txBox="1">
                      <a:spLocks noChangeArrowheads="1"/>
                    </p:cNvSpPr>
                    <p:nvPr/>
                  </p:nvSpPr>
                  <p:spPr bwMode="auto">
                    <a:xfrm>
                      <a:off x="378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19" name="Text Box 287"/>
                    <p:cNvSpPr txBox="1">
                      <a:spLocks noChangeArrowheads="1"/>
                    </p:cNvSpPr>
                    <p:nvPr/>
                  </p:nvSpPr>
                  <p:spPr bwMode="auto">
                    <a:xfrm>
                      <a:off x="432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20" name="Text Box 288"/>
                    <p:cNvSpPr txBox="1">
                      <a:spLocks noChangeArrowheads="1"/>
                    </p:cNvSpPr>
                    <p:nvPr/>
                  </p:nvSpPr>
                  <p:spPr bwMode="auto">
                    <a:xfrm>
                      <a:off x="486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21" name="Text Box 289"/>
                    <p:cNvSpPr txBox="1">
                      <a:spLocks noChangeArrowheads="1"/>
                    </p:cNvSpPr>
                    <p:nvPr/>
                  </p:nvSpPr>
                  <p:spPr bwMode="auto">
                    <a:xfrm>
                      <a:off x="540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1522" name="Text Box 290"/>
                    <p:cNvSpPr txBox="1">
                      <a:spLocks noChangeArrowheads="1"/>
                    </p:cNvSpPr>
                    <p:nvPr/>
                  </p:nvSpPr>
                  <p:spPr bwMode="auto">
                    <a:xfrm>
                      <a:off x="594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sp>
                <p:nvSpPr>
                  <p:cNvPr id="61490" name="Text Box 291"/>
                  <p:cNvSpPr txBox="1">
                    <a:spLocks noChangeArrowheads="1"/>
                  </p:cNvSpPr>
                  <p:nvPr/>
                </p:nvSpPr>
                <p:spPr bwMode="auto">
                  <a:xfrm>
                    <a:off x="4140" y="9396"/>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FILE4</a:t>
                    </a:r>
                  </a:p>
                </p:txBody>
              </p:sp>
              <p:grpSp>
                <p:nvGrpSpPr>
                  <p:cNvPr id="61491" name="Group 292"/>
                  <p:cNvGrpSpPr/>
                  <p:nvPr/>
                </p:nvGrpSpPr>
                <p:grpSpPr bwMode="auto">
                  <a:xfrm>
                    <a:off x="3780" y="9708"/>
                    <a:ext cx="360" cy="156"/>
                    <a:chOff x="3780" y="9708"/>
                    <a:chExt cx="360" cy="156"/>
                  </a:xfrm>
                </p:grpSpPr>
                <p:sp>
                  <p:nvSpPr>
                    <p:cNvPr id="61513" name="Line 293"/>
                    <p:cNvSpPr>
                      <a:spLocks noChangeShapeType="1"/>
                    </p:cNvSpPr>
                    <p:nvPr/>
                  </p:nvSpPr>
                  <p:spPr bwMode="auto">
                    <a:xfrm flipH="1">
                      <a:off x="378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14" name="Line 294"/>
                    <p:cNvSpPr>
                      <a:spLocks noChangeShapeType="1"/>
                    </p:cNvSpPr>
                    <p:nvPr/>
                  </p:nvSpPr>
                  <p:spPr bwMode="auto">
                    <a:xfrm flipH="1">
                      <a:off x="396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15" name="Line 295"/>
                    <p:cNvSpPr>
                      <a:spLocks noChangeShapeType="1"/>
                    </p:cNvSpPr>
                    <p:nvPr/>
                  </p:nvSpPr>
                  <p:spPr bwMode="auto">
                    <a:xfrm>
                      <a:off x="378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16" name="Line 296"/>
                    <p:cNvSpPr>
                      <a:spLocks noChangeShapeType="1"/>
                    </p:cNvSpPr>
                    <p:nvPr/>
                  </p:nvSpPr>
                  <p:spPr bwMode="auto">
                    <a:xfrm>
                      <a:off x="396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1492" name="Group 297"/>
                  <p:cNvGrpSpPr/>
                  <p:nvPr/>
                </p:nvGrpSpPr>
                <p:grpSpPr bwMode="auto">
                  <a:xfrm>
                    <a:off x="4320" y="9708"/>
                    <a:ext cx="360" cy="156"/>
                    <a:chOff x="3780" y="9708"/>
                    <a:chExt cx="360" cy="156"/>
                  </a:xfrm>
                </p:grpSpPr>
                <p:sp>
                  <p:nvSpPr>
                    <p:cNvPr id="61509" name="Line 298"/>
                    <p:cNvSpPr>
                      <a:spLocks noChangeShapeType="1"/>
                    </p:cNvSpPr>
                    <p:nvPr/>
                  </p:nvSpPr>
                  <p:spPr bwMode="auto">
                    <a:xfrm flipH="1">
                      <a:off x="378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10" name="Line 299"/>
                    <p:cNvSpPr>
                      <a:spLocks noChangeShapeType="1"/>
                    </p:cNvSpPr>
                    <p:nvPr/>
                  </p:nvSpPr>
                  <p:spPr bwMode="auto">
                    <a:xfrm flipH="1">
                      <a:off x="396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11" name="Line 300"/>
                    <p:cNvSpPr>
                      <a:spLocks noChangeShapeType="1"/>
                    </p:cNvSpPr>
                    <p:nvPr/>
                  </p:nvSpPr>
                  <p:spPr bwMode="auto">
                    <a:xfrm>
                      <a:off x="378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12" name="Line 301"/>
                    <p:cNvSpPr>
                      <a:spLocks noChangeShapeType="1"/>
                    </p:cNvSpPr>
                    <p:nvPr/>
                  </p:nvSpPr>
                  <p:spPr bwMode="auto">
                    <a:xfrm>
                      <a:off x="396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1493" name="Group 302"/>
                  <p:cNvGrpSpPr/>
                  <p:nvPr/>
                </p:nvGrpSpPr>
                <p:grpSpPr bwMode="auto">
                  <a:xfrm>
                    <a:off x="4860" y="9708"/>
                    <a:ext cx="360" cy="156"/>
                    <a:chOff x="3780" y="9708"/>
                    <a:chExt cx="360" cy="156"/>
                  </a:xfrm>
                </p:grpSpPr>
                <p:sp>
                  <p:nvSpPr>
                    <p:cNvPr id="61505" name="Line 303"/>
                    <p:cNvSpPr>
                      <a:spLocks noChangeShapeType="1"/>
                    </p:cNvSpPr>
                    <p:nvPr/>
                  </p:nvSpPr>
                  <p:spPr bwMode="auto">
                    <a:xfrm flipH="1">
                      <a:off x="378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06" name="Line 304"/>
                    <p:cNvSpPr>
                      <a:spLocks noChangeShapeType="1"/>
                    </p:cNvSpPr>
                    <p:nvPr/>
                  </p:nvSpPr>
                  <p:spPr bwMode="auto">
                    <a:xfrm flipH="1">
                      <a:off x="396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07" name="Line 305"/>
                    <p:cNvSpPr>
                      <a:spLocks noChangeShapeType="1"/>
                    </p:cNvSpPr>
                    <p:nvPr/>
                  </p:nvSpPr>
                  <p:spPr bwMode="auto">
                    <a:xfrm>
                      <a:off x="378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08" name="Line 306"/>
                    <p:cNvSpPr>
                      <a:spLocks noChangeShapeType="1"/>
                    </p:cNvSpPr>
                    <p:nvPr/>
                  </p:nvSpPr>
                  <p:spPr bwMode="auto">
                    <a:xfrm>
                      <a:off x="396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1494" name="Group 307"/>
                  <p:cNvGrpSpPr/>
                  <p:nvPr/>
                </p:nvGrpSpPr>
                <p:grpSpPr bwMode="auto">
                  <a:xfrm>
                    <a:off x="5400" y="9708"/>
                    <a:ext cx="360" cy="156"/>
                    <a:chOff x="3780" y="9708"/>
                    <a:chExt cx="360" cy="156"/>
                  </a:xfrm>
                </p:grpSpPr>
                <p:sp>
                  <p:nvSpPr>
                    <p:cNvPr id="61501" name="Line 308"/>
                    <p:cNvSpPr>
                      <a:spLocks noChangeShapeType="1"/>
                    </p:cNvSpPr>
                    <p:nvPr/>
                  </p:nvSpPr>
                  <p:spPr bwMode="auto">
                    <a:xfrm flipH="1">
                      <a:off x="378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02" name="Line 309"/>
                    <p:cNvSpPr>
                      <a:spLocks noChangeShapeType="1"/>
                    </p:cNvSpPr>
                    <p:nvPr/>
                  </p:nvSpPr>
                  <p:spPr bwMode="auto">
                    <a:xfrm flipH="1">
                      <a:off x="396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03" name="Line 310"/>
                    <p:cNvSpPr>
                      <a:spLocks noChangeShapeType="1"/>
                    </p:cNvSpPr>
                    <p:nvPr/>
                  </p:nvSpPr>
                  <p:spPr bwMode="auto">
                    <a:xfrm>
                      <a:off x="378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04" name="Line 311"/>
                    <p:cNvSpPr>
                      <a:spLocks noChangeShapeType="1"/>
                    </p:cNvSpPr>
                    <p:nvPr/>
                  </p:nvSpPr>
                  <p:spPr bwMode="auto">
                    <a:xfrm>
                      <a:off x="396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1495" name="Group 312"/>
                  <p:cNvGrpSpPr/>
                  <p:nvPr/>
                </p:nvGrpSpPr>
                <p:grpSpPr bwMode="auto">
                  <a:xfrm>
                    <a:off x="5940" y="9708"/>
                    <a:ext cx="360" cy="156"/>
                    <a:chOff x="3780" y="9708"/>
                    <a:chExt cx="360" cy="156"/>
                  </a:xfrm>
                </p:grpSpPr>
                <p:sp>
                  <p:nvSpPr>
                    <p:cNvPr id="61497" name="Line 313"/>
                    <p:cNvSpPr>
                      <a:spLocks noChangeShapeType="1"/>
                    </p:cNvSpPr>
                    <p:nvPr/>
                  </p:nvSpPr>
                  <p:spPr bwMode="auto">
                    <a:xfrm flipH="1">
                      <a:off x="378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98" name="Line 314"/>
                    <p:cNvSpPr>
                      <a:spLocks noChangeShapeType="1"/>
                    </p:cNvSpPr>
                    <p:nvPr/>
                  </p:nvSpPr>
                  <p:spPr bwMode="auto">
                    <a:xfrm flipH="1">
                      <a:off x="396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499" name="Line 315"/>
                    <p:cNvSpPr>
                      <a:spLocks noChangeShapeType="1"/>
                    </p:cNvSpPr>
                    <p:nvPr/>
                  </p:nvSpPr>
                  <p:spPr bwMode="auto">
                    <a:xfrm>
                      <a:off x="378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1500" name="Line 316"/>
                    <p:cNvSpPr>
                      <a:spLocks noChangeShapeType="1"/>
                    </p:cNvSpPr>
                    <p:nvPr/>
                  </p:nvSpPr>
                  <p:spPr bwMode="auto">
                    <a:xfrm>
                      <a:off x="3960" y="970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1496" name="Line 317"/>
                  <p:cNvSpPr>
                    <a:spLocks noChangeShapeType="1"/>
                  </p:cNvSpPr>
                  <p:nvPr/>
                </p:nvSpPr>
                <p:spPr bwMode="auto">
                  <a:xfrm>
                    <a:off x="4320" y="10020"/>
                    <a:ext cx="360" cy="0"/>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61445" name="Group 318"/>
            <p:cNvGrpSpPr/>
            <p:nvPr/>
          </p:nvGrpSpPr>
          <p:grpSpPr bwMode="auto">
            <a:xfrm>
              <a:off x="7110" y="7059"/>
              <a:ext cx="2610" cy="2649"/>
              <a:chOff x="7110" y="6591"/>
              <a:chExt cx="2610" cy="2649"/>
            </a:xfrm>
          </p:grpSpPr>
          <p:grpSp>
            <p:nvGrpSpPr>
              <p:cNvPr id="61447" name="Group 319"/>
              <p:cNvGrpSpPr/>
              <p:nvPr/>
            </p:nvGrpSpPr>
            <p:grpSpPr bwMode="auto">
              <a:xfrm>
                <a:off x="7200" y="6900"/>
                <a:ext cx="2520" cy="312"/>
                <a:chOff x="7200" y="6900"/>
                <a:chExt cx="2520" cy="312"/>
              </a:xfrm>
            </p:grpSpPr>
            <p:sp>
              <p:nvSpPr>
                <p:cNvPr id="61469" name="Text Box 320"/>
                <p:cNvSpPr txBox="1">
                  <a:spLocks noChangeArrowheads="1"/>
                </p:cNvSpPr>
                <p:nvPr/>
              </p:nvSpPr>
              <p:spPr bwMode="auto">
                <a:xfrm>
                  <a:off x="7200" y="6903"/>
                  <a:ext cx="72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1600">
                      <a:solidFill>
                        <a:srgbClr val="000000"/>
                      </a:solidFill>
                    </a:rPr>
                    <a:t>文件名</a:t>
                  </a:r>
                </a:p>
              </p:txBody>
            </p:sp>
            <p:sp>
              <p:nvSpPr>
                <p:cNvPr id="61470" name="Text Box 321"/>
                <p:cNvSpPr txBox="1">
                  <a:spLocks noChangeArrowheads="1"/>
                </p:cNvSpPr>
                <p:nvPr/>
              </p:nvSpPr>
              <p:spPr bwMode="auto">
                <a:xfrm>
                  <a:off x="79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1600">
                      <a:solidFill>
                        <a:srgbClr val="000000"/>
                      </a:solidFill>
                    </a:rPr>
                    <a:t>起始块号</a:t>
                  </a:r>
                </a:p>
              </p:txBody>
            </p:sp>
            <p:sp>
              <p:nvSpPr>
                <p:cNvPr id="61471" name="Text Box 322"/>
                <p:cNvSpPr txBox="1">
                  <a:spLocks noChangeArrowheads="1"/>
                </p:cNvSpPr>
                <p:nvPr/>
              </p:nvSpPr>
              <p:spPr bwMode="auto">
                <a:xfrm>
                  <a:off x="88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1600">
                      <a:solidFill>
                        <a:srgbClr val="000000"/>
                      </a:solidFill>
                    </a:rPr>
                    <a:t>文件长度</a:t>
                  </a:r>
                </a:p>
              </p:txBody>
            </p:sp>
          </p:grpSp>
          <p:sp>
            <p:nvSpPr>
              <p:cNvPr id="61448" name="Text Box 323"/>
              <p:cNvSpPr txBox="1">
                <a:spLocks noChangeArrowheads="1"/>
              </p:cNvSpPr>
              <p:nvPr/>
            </p:nvSpPr>
            <p:spPr bwMode="auto">
              <a:xfrm>
                <a:off x="7110" y="6591"/>
                <a:ext cx="25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2000">
                    <a:solidFill>
                      <a:srgbClr val="000000"/>
                    </a:solidFill>
                  </a:rPr>
                  <a:t>目录表</a:t>
                </a:r>
              </a:p>
            </p:txBody>
          </p:sp>
          <p:grpSp>
            <p:nvGrpSpPr>
              <p:cNvPr id="61449" name="Group 324"/>
              <p:cNvGrpSpPr/>
              <p:nvPr/>
            </p:nvGrpSpPr>
            <p:grpSpPr bwMode="auto">
              <a:xfrm>
                <a:off x="7200" y="7212"/>
                <a:ext cx="2520" cy="312"/>
                <a:chOff x="7200" y="6900"/>
                <a:chExt cx="2520" cy="312"/>
              </a:xfrm>
            </p:grpSpPr>
            <p:sp>
              <p:nvSpPr>
                <p:cNvPr id="61466" name="Text Box 325"/>
                <p:cNvSpPr txBox="1">
                  <a:spLocks noChangeArrowheads="1"/>
                </p:cNvSpPr>
                <p:nvPr/>
              </p:nvSpPr>
              <p:spPr bwMode="auto">
                <a:xfrm>
                  <a:off x="7200" y="6903"/>
                  <a:ext cx="72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FILE1</a:t>
                  </a:r>
                </a:p>
              </p:txBody>
            </p:sp>
            <p:sp>
              <p:nvSpPr>
                <p:cNvPr id="61467" name="Text Box 326"/>
                <p:cNvSpPr txBox="1">
                  <a:spLocks noChangeArrowheads="1"/>
                </p:cNvSpPr>
                <p:nvPr/>
              </p:nvSpPr>
              <p:spPr bwMode="auto">
                <a:xfrm>
                  <a:off x="79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800">
                      <a:solidFill>
                        <a:srgbClr val="000000"/>
                      </a:solidFill>
                    </a:rPr>
                    <a:t>1</a:t>
                  </a:r>
                </a:p>
              </p:txBody>
            </p:sp>
            <p:sp>
              <p:nvSpPr>
                <p:cNvPr id="61468" name="Text Box 327"/>
                <p:cNvSpPr txBox="1">
                  <a:spLocks noChangeArrowheads="1"/>
                </p:cNvSpPr>
                <p:nvPr/>
              </p:nvSpPr>
              <p:spPr bwMode="auto">
                <a:xfrm>
                  <a:off x="88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800">
                      <a:solidFill>
                        <a:srgbClr val="000000"/>
                      </a:solidFill>
                    </a:rPr>
                    <a:t>4</a:t>
                  </a:r>
                </a:p>
              </p:txBody>
            </p:sp>
          </p:grpSp>
          <p:grpSp>
            <p:nvGrpSpPr>
              <p:cNvPr id="61450" name="Group 328"/>
              <p:cNvGrpSpPr/>
              <p:nvPr/>
            </p:nvGrpSpPr>
            <p:grpSpPr bwMode="auto">
              <a:xfrm>
                <a:off x="7200" y="7524"/>
                <a:ext cx="2520" cy="312"/>
                <a:chOff x="7200" y="6900"/>
                <a:chExt cx="2520" cy="312"/>
              </a:xfrm>
            </p:grpSpPr>
            <p:sp>
              <p:nvSpPr>
                <p:cNvPr id="61463" name="Text Box 329"/>
                <p:cNvSpPr txBox="1">
                  <a:spLocks noChangeArrowheads="1"/>
                </p:cNvSpPr>
                <p:nvPr/>
              </p:nvSpPr>
              <p:spPr bwMode="auto">
                <a:xfrm>
                  <a:off x="7200" y="6903"/>
                  <a:ext cx="72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800">
                      <a:solidFill>
                        <a:srgbClr val="000000"/>
                      </a:solidFill>
                    </a:rPr>
                    <a:t>FILE2</a:t>
                  </a:r>
                </a:p>
              </p:txBody>
            </p:sp>
            <p:sp>
              <p:nvSpPr>
                <p:cNvPr id="61464" name="Text Box 330"/>
                <p:cNvSpPr txBox="1">
                  <a:spLocks noChangeArrowheads="1"/>
                </p:cNvSpPr>
                <p:nvPr/>
              </p:nvSpPr>
              <p:spPr bwMode="auto">
                <a:xfrm>
                  <a:off x="79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800">
                      <a:solidFill>
                        <a:srgbClr val="000000"/>
                      </a:solidFill>
                    </a:rPr>
                    <a:t>9</a:t>
                  </a:r>
                </a:p>
              </p:txBody>
            </p:sp>
            <p:sp>
              <p:nvSpPr>
                <p:cNvPr id="61465" name="Text Box 331"/>
                <p:cNvSpPr txBox="1">
                  <a:spLocks noChangeArrowheads="1"/>
                </p:cNvSpPr>
                <p:nvPr/>
              </p:nvSpPr>
              <p:spPr bwMode="auto">
                <a:xfrm>
                  <a:off x="88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2000">
                      <a:solidFill>
                        <a:srgbClr val="000000"/>
                      </a:solidFill>
                    </a:rPr>
                    <a:t>9</a:t>
                  </a:r>
                </a:p>
              </p:txBody>
            </p:sp>
          </p:grpSp>
          <p:grpSp>
            <p:nvGrpSpPr>
              <p:cNvPr id="61451" name="Group 332"/>
              <p:cNvGrpSpPr/>
              <p:nvPr/>
            </p:nvGrpSpPr>
            <p:grpSpPr bwMode="auto">
              <a:xfrm>
                <a:off x="7200" y="7836"/>
                <a:ext cx="2520" cy="312"/>
                <a:chOff x="7200" y="6900"/>
                <a:chExt cx="2520" cy="312"/>
              </a:xfrm>
            </p:grpSpPr>
            <p:sp>
              <p:nvSpPr>
                <p:cNvPr id="61460" name="Text Box 333"/>
                <p:cNvSpPr txBox="1">
                  <a:spLocks noChangeArrowheads="1"/>
                </p:cNvSpPr>
                <p:nvPr/>
              </p:nvSpPr>
              <p:spPr bwMode="auto">
                <a:xfrm>
                  <a:off x="7200" y="6903"/>
                  <a:ext cx="72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FILE3</a:t>
                  </a:r>
                </a:p>
              </p:txBody>
            </p:sp>
            <p:sp>
              <p:nvSpPr>
                <p:cNvPr id="61461" name="Text Box 334"/>
                <p:cNvSpPr txBox="1">
                  <a:spLocks noChangeArrowheads="1"/>
                </p:cNvSpPr>
                <p:nvPr/>
              </p:nvSpPr>
              <p:spPr bwMode="auto">
                <a:xfrm>
                  <a:off x="79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800">
                      <a:solidFill>
                        <a:srgbClr val="000000"/>
                      </a:solidFill>
                    </a:rPr>
                    <a:t>20</a:t>
                  </a:r>
                </a:p>
              </p:txBody>
            </p:sp>
            <p:sp>
              <p:nvSpPr>
                <p:cNvPr id="61462" name="Text Box 335"/>
                <p:cNvSpPr txBox="1">
                  <a:spLocks noChangeArrowheads="1"/>
                </p:cNvSpPr>
                <p:nvPr/>
              </p:nvSpPr>
              <p:spPr bwMode="auto">
                <a:xfrm>
                  <a:off x="88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800">
                      <a:solidFill>
                        <a:srgbClr val="000000"/>
                      </a:solidFill>
                    </a:rPr>
                    <a:t>4</a:t>
                  </a:r>
                </a:p>
              </p:txBody>
            </p:sp>
          </p:grpSp>
          <p:grpSp>
            <p:nvGrpSpPr>
              <p:cNvPr id="61452" name="Group 336"/>
              <p:cNvGrpSpPr/>
              <p:nvPr/>
            </p:nvGrpSpPr>
            <p:grpSpPr bwMode="auto">
              <a:xfrm>
                <a:off x="7200" y="8148"/>
                <a:ext cx="2520" cy="312"/>
                <a:chOff x="7200" y="6900"/>
                <a:chExt cx="2520" cy="312"/>
              </a:xfrm>
            </p:grpSpPr>
            <p:sp>
              <p:nvSpPr>
                <p:cNvPr id="61457" name="Text Box 337"/>
                <p:cNvSpPr txBox="1">
                  <a:spLocks noChangeArrowheads="1"/>
                </p:cNvSpPr>
                <p:nvPr/>
              </p:nvSpPr>
              <p:spPr bwMode="auto">
                <a:xfrm>
                  <a:off x="7200" y="6903"/>
                  <a:ext cx="72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FILE4</a:t>
                  </a:r>
                </a:p>
              </p:txBody>
            </p:sp>
            <p:sp>
              <p:nvSpPr>
                <p:cNvPr id="61458" name="Text Box 338"/>
                <p:cNvSpPr txBox="1">
                  <a:spLocks noChangeArrowheads="1"/>
                </p:cNvSpPr>
                <p:nvPr/>
              </p:nvSpPr>
              <p:spPr bwMode="auto">
                <a:xfrm>
                  <a:off x="79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800">
                      <a:solidFill>
                        <a:srgbClr val="000000"/>
                      </a:solidFill>
                    </a:rPr>
                    <a:t>31</a:t>
                  </a:r>
                </a:p>
              </p:txBody>
            </p:sp>
            <p:sp>
              <p:nvSpPr>
                <p:cNvPr id="61459" name="Text Box 339"/>
                <p:cNvSpPr txBox="1">
                  <a:spLocks noChangeArrowheads="1"/>
                </p:cNvSpPr>
                <p:nvPr/>
              </p:nvSpPr>
              <p:spPr bwMode="auto">
                <a:xfrm>
                  <a:off x="88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800">
                      <a:solidFill>
                        <a:srgbClr val="000000"/>
                      </a:solidFill>
                    </a:rPr>
                    <a:t>5</a:t>
                  </a:r>
                </a:p>
              </p:txBody>
            </p:sp>
          </p:grpSp>
          <p:grpSp>
            <p:nvGrpSpPr>
              <p:cNvPr id="61453" name="Group 340"/>
              <p:cNvGrpSpPr/>
              <p:nvPr/>
            </p:nvGrpSpPr>
            <p:grpSpPr bwMode="auto">
              <a:xfrm>
                <a:off x="7200" y="8460"/>
                <a:ext cx="2520" cy="780"/>
                <a:chOff x="7200" y="6900"/>
                <a:chExt cx="2520" cy="312"/>
              </a:xfrm>
            </p:grpSpPr>
            <p:sp>
              <p:nvSpPr>
                <p:cNvPr id="61454" name="Text Box 341"/>
                <p:cNvSpPr txBox="1">
                  <a:spLocks noChangeArrowheads="1"/>
                </p:cNvSpPr>
                <p:nvPr/>
              </p:nvSpPr>
              <p:spPr bwMode="auto">
                <a:xfrm>
                  <a:off x="7200" y="6903"/>
                  <a:ext cx="72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2400">
                      <a:solidFill>
                        <a:srgbClr val="000000"/>
                      </a:solidFill>
                    </a:rPr>
                    <a:t>…</a:t>
                  </a:r>
                </a:p>
              </p:txBody>
            </p:sp>
            <p:sp>
              <p:nvSpPr>
                <p:cNvPr id="61455" name="Text Box 342"/>
                <p:cNvSpPr txBox="1">
                  <a:spLocks noChangeArrowheads="1"/>
                </p:cNvSpPr>
                <p:nvPr/>
              </p:nvSpPr>
              <p:spPr bwMode="auto">
                <a:xfrm>
                  <a:off x="79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2400">
                      <a:solidFill>
                        <a:srgbClr val="000000"/>
                      </a:solidFill>
                    </a:rPr>
                    <a:t>…</a:t>
                  </a:r>
                </a:p>
              </p:txBody>
            </p:sp>
            <p:sp>
              <p:nvSpPr>
                <p:cNvPr id="61456" name="Text Box 343"/>
                <p:cNvSpPr txBox="1">
                  <a:spLocks noChangeArrowheads="1"/>
                </p:cNvSpPr>
                <p:nvPr/>
              </p:nvSpPr>
              <p:spPr bwMode="auto">
                <a:xfrm>
                  <a:off x="88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2400">
                      <a:solidFill>
                        <a:srgbClr val="000000"/>
                      </a:solidFill>
                    </a:rPr>
                    <a:t>…</a:t>
                  </a:r>
                </a:p>
              </p:txBody>
            </p:sp>
          </p:grpSp>
        </p:grpSp>
        <p:sp>
          <p:nvSpPr>
            <p:cNvPr id="61446" name="Text Box 344"/>
            <p:cNvSpPr txBox="1">
              <a:spLocks noChangeArrowheads="1"/>
            </p:cNvSpPr>
            <p:nvPr/>
          </p:nvSpPr>
          <p:spPr bwMode="auto">
            <a:xfrm>
              <a:off x="2880" y="10176"/>
              <a:ext cx="684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a:solidFill>
                    <a:srgbClr val="000000"/>
                  </a:solidFill>
                </a:rPr>
                <a:t>图  磁盘空间的连续分配</a:t>
              </a:r>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p:cNvSpPr>
            <a:spLocks noGrp="1" noRot="1" noChangeArrowheads="1"/>
          </p:cNvSpPr>
          <p:nvPr>
            <p:ph idx="1"/>
          </p:nvPr>
        </p:nvSpPr>
        <p:spPr/>
        <p:txBody>
          <a:bodyPr/>
          <a:lstStyle/>
          <a:p>
            <a:pPr marL="609600" indent="-609600">
              <a:lnSpc>
                <a:spcPct val="120000"/>
              </a:lnSpc>
              <a:defRPr/>
            </a:pPr>
            <a:r>
              <a:rPr kumimoji="1" lang="zh-CN" altLang="en-US" sz="3200" dirty="0">
                <a:solidFill>
                  <a:schemeClr val="folHlink"/>
                </a:solidFill>
              </a:rPr>
              <a:t>连续分配的主要优点：</a:t>
            </a:r>
          </a:p>
          <a:p>
            <a:pPr marL="990600" lvl="1" indent="-533400">
              <a:lnSpc>
                <a:spcPct val="120000"/>
              </a:lnSpc>
              <a:defRPr/>
            </a:pPr>
            <a:r>
              <a:rPr kumimoji="1" lang="zh-CN" altLang="en-US" sz="2800" dirty="0"/>
              <a:t>（</a:t>
            </a:r>
            <a:r>
              <a:rPr kumimoji="1" lang="en-US" altLang="zh-CN" sz="2800" dirty="0"/>
              <a:t>1</a:t>
            </a:r>
            <a:r>
              <a:rPr kumimoji="1" lang="zh-CN" altLang="en-US" sz="2800" dirty="0"/>
              <a:t>）顺序访问容易。 </a:t>
            </a:r>
            <a:endParaRPr kumimoji="1" lang="en-US" altLang="zh-CN" sz="2800" dirty="0"/>
          </a:p>
          <a:p>
            <a:pPr lvl="2" algn="just">
              <a:defRPr/>
            </a:pPr>
            <a:r>
              <a:rPr lang="zh-CN" altLang="en-US" sz="2400" b="1" dirty="0">
                <a:ea typeface="仿宋_GB2312" pitchFamily="49" charset="-122"/>
              </a:rPr>
              <a:t>能很快检索文件中的一个数据块。</a:t>
            </a:r>
          </a:p>
          <a:p>
            <a:pPr lvl="2" algn="just">
              <a:defRPr/>
            </a:pPr>
            <a:r>
              <a:rPr lang="zh-CN" altLang="en-US" sz="2400" b="1" dirty="0">
                <a:ea typeface="仿宋_GB2312" pitchFamily="49" charset="-122"/>
              </a:rPr>
              <a:t>例如，如果一个文件的第一个数据块的序号为</a:t>
            </a:r>
            <a:r>
              <a:rPr lang="en-US" altLang="zh-CN" sz="2400" b="1" dirty="0">
                <a:ea typeface="仿宋_GB2312" pitchFamily="49" charset="-122"/>
              </a:rPr>
              <a:t>x</a:t>
            </a:r>
            <a:r>
              <a:rPr lang="zh-CN" altLang="en-US" sz="2400" b="1" dirty="0">
                <a:ea typeface="仿宋_GB2312" pitchFamily="49" charset="-122"/>
              </a:rPr>
              <a:t>，需要检索文件的第</a:t>
            </a:r>
            <a:r>
              <a:rPr lang="en-US" altLang="zh-CN" sz="2400" b="1" dirty="0">
                <a:ea typeface="仿宋_GB2312" pitchFamily="49" charset="-122"/>
              </a:rPr>
              <a:t>y</a:t>
            </a:r>
            <a:r>
              <a:rPr lang="zh-CN" altLang="en-US" sz="2400" b="1" dirty="0">
                <a:ea typeface="仿宋_GB2312" pitchFamily="49" charset="-122"/>
              </a:rPr>
              <a:t>块，则该数据块在外存中的位置为</a:t>
            </a:r>
            <a:r>
              <a:rPr lang="en-US" altLang="zh-CN" sz="2400" b="1" dirty="0" err="1">
                <a:ea typeface="仿宋_GB2312" pitchFamily="49" charset="-122"/>
              </a:rPr>
              <a:t>x+y-1</a:t>
            </a:r>
            <a:r>
              <a:rPr lang="zh-CN" altLang="en-US" sz="2400" b="1" dirty="0">
                <a:ea typeface="仿宋_GB2312" pitchFamily="49" charset="-122"/>
              </a:rPr>
              <a:t>。</a:t>
            </a:r>
            <a:endParaRPr kumimoji="1" lang="zh-CN" altLang="en-US" sz="2400" b="1" dirty="0"/>
          </a:p>
          <a:p>
            <a:pPr marL="990600" lvl="1" indent="-533400">
              <a:lnSpc>
                <a:spcPct val="120000"/>
              </a:lnSpc>
              <a:defRPr/>
            </a:pPr>
            <a:r>
              <a:rPr kumimoji="1" lang="en-US" altLang="zh-CN" sz="2800" dirty="0"/>
              <a:t>(2) </a:t>
            </a:r>
            <a:r>
              <a:rPr kumimoji="1" lang="zh-CN" altLang="en-US" sz="2800" dirty="0"/>
              <a:t>顺序访问速度快。</a:t>
            </a:r>
            <a:endParaRPr kumimoji="1" lang="en-US" altLang="zh-CN" sz="2800" dirty="0"/>
          </a:p>
          <a:p>
            <a:pPr marL="1390650" lvl="2" indent="-533400">
              <a:lnSpc>
                <a:spcPct val="120000"/>
              </a:lnSpc>
              <a:defRPr/>
            </a:pPr>
            <a:r>
              <a:rPr kumimoji="1" lang="zh-CN" altLang="en-US" sz="2400" b="1" dirty="0"/>
              <a:t>磁头移动距离短，效率最高</a:t>
            </a:r>
          </a:p>
        </p:txBody>
      </p:sp>
      <p:sp>
        <p:nvSpPr>
          <p:cNvPr id="2" name="标题 1"/>
          <p:cNvSpPr>
            <a:spLocks noGrp="1"/>
          </p:cNvSpPr>
          <p:nvPr>
            <p:ph type="title"/>
          </p:nvPr>
        </p:nvSpPr>
        <p:spPr/>
        <p:txBody>
          <a:bodyPr/>
          <a:lstStyle/>
          <a:p>
            <a:r>
              <a:rPr lang="en-US" altLang="zh-CN" u="sng" dirty="0">
                <a:solidFill>
                  <a:schemeClr val="folHlink"/>
                </a:solidFill>
                <a:ea typeface="仿宋_GB2312" pitchFamily="49" charset="-122"/>
              </a:rPr>
              <a:t>2.1.1.</a:t>
            </a:r>
            <a:r>
              <a:rPr lang="zh-CN" altLang="en-US" u="sng" dirty="0">
                <a:solidFill>
                  <a:schemeClr val="folHlink"/>
                </a:solidFill>
                <a:ea typeface="仿宋_GB2312" pitchFamily="49" charset="-122"/>
              </a:rPr>
              <a:t>连续分配</a:t>
            </a:r>
            <a:r>
              <a:rPr lang="zh-CN" altLang="en-US" dirty="0">
                <a:solidFill>
                  <a:schemeClr val="folHlink"/>
                </a:solidFill>
              </a:rPr>
              <a:t> </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rrowheads="1"/>
          </p:cNvSpPr>
          <p:nvPr>
            <p:ph type="title"/>
          </p:nvPr>
        </p:nvSpPr>
        <p:spPr/>
        <p:txBody>
          <a:bodyPr/>
          <a:lstStyle/>
          <a:p>
            <a:pPr>
              <a:defRPr/>
            </a:pPr>
            <a:r>
              <a:rPr lang="en-US" altLang="zh-CN" u="sng" dirty="0">
                <a:solidFill>
                  <a:schemeClr val="folHlink"/>
                </a:solidFill>
                <a:ea typeface="仿宋_GB2312" pitchFamily="49" charset="-122"/>
              </a:rPr>
              <a:t>2.1.1.</a:t>
            </a:r>
            <a:r>
              <a:rPr lang="zh-CN" altLang="en-US" u="sng" dirty="0">
                <a:solidFill>
                  <a:schemeClr val="folHlink"/>
                </a:solidFill>
                <a:ea typeface="仿宋_GB2312" pitchFamily="49" charset="-122"/>
              </a:rPr>
              <a:t>连续分配</a:t>
            </a:r>
          </a:p>
        </p:txBody>
      </p:sp>
      <p:sp>
        <p:nvSpPr>
          <p:cNvPr id="63491" name="Rectangle 3"/>
          <p:cNvSpPr>
            <a:spLocks noGrp="1" noRot="1" noChangeArrowheads="1"/>
          </p:cNvSpPr>
          <p:nvPr>
            <p:ph idx="1"/>
          </p:nvPr>
        </p:nvSpPr>
        <p:spPr>
          <a:xfrm>
            <a:off x="750673" y="1510378"/>
            <a:ext cx="7772400" cy="4114800"/>
          </a:xfrm>
        </p:spPr>
        <p:txBody>
          <a:bodyPr/>
          <a:lstStyle/>
          <a:p>
            <a:pPr marL="609600" indent="-609600">
              <a:lnSpc>
                <a:spcPct val="120000"/>
              </a:lnSpc>
            </a:pPr>
            <a:r>
              <a:rPr lang="zh-CN" altLang="en-US" u="sng" dirty="0">
                <a:solidFill>
                  <a:schemeClr val="folHlink"/>
                </a:solidFill>
                <a:ea typeface="仿宋_GB2312" pitchFamily="49" charset="-122"/>
              </a:rPr>
              <a:t>连续分配存在的问题</a:t>
            </a:r>
            <a:endParaRPr lang="en-US" altLang="zh-CN" u="sng" dirty="0">
              <a:solidFill>
                <a:schemeClr val="folHlink"/>
              </a:solidFill>
              <a:ea typeface="仿宋_GB2312" pitchFamily="49" charset="-122"/>
            </a:endParaRPr>
          </a:p>
          <a:p>
            <a:pPr marL="609600" indent="-609600">
              <a:lnSpc>
                <a:spcPct val="120000"/>
              </a:lnSpc>
            </a:pPr>
            <a:r>
              <a:rPr kumimoji="1" lang="zh-CN" altLang="en-US" dirty="0"/>
              <a:t>（</a:t>
            </a:r>
            <a:r>
              <a:rPr kumimoji="1" lang="en-US" altLang="zh-CN" dirty="0"/>
              <a:t>1</a:t>
            </a:r>
            <a:r>
              <a:rPr kumimoji="1" lang="zh-CN" altLang="en-US" dirty="0"/>
              <a:t>）要求有连续的存储空间。 </a:t>
            </a:r>
            <a:endParaRPr kumimoji="1" lang="en-US" altLang="zh-CN" dirty="0"/>
          </a:p>
          <a:p>
            <a:pPr lvl="1" algn="just"/>
            <a:r>
              <a:rPr lang="zh-CN" altLang="en-US" dirty="0">
                <a:effectLst/>
                <a:ea typeface="仿宋_GB2312" pitchFamily="49" charset="-122"/>
              </a:rPr>
              <a:t>该分配方案可能会导致磁盘碎片，严重降低外存空间的利用率。</a:t>
            </a:r>
          </a:p>
          <a:p>
            <a:pPr lvl="1" algn="just"/>
            <a:r>
              <a:rPr lang="zh-CN" altLang="en-US" dirty="0">
                <a:effectLst/>
                <a:ea typeface="仿宋_GB2312" pitchFamily="49" charset="-122"/>
              </a:rPr>
              <a:t>解决方法之一，系统定期或不定期采用紧凑技术，将小分区合并为大的、连续分区，</a:t>
            </a:r>
            <a:r>
              <a:rPr lang="zh-CN" altLang="en-US" dirty="0">
                <a:solidFill>
                  <a:schemeClr val="folHlink"/>
                </a:solidFill>
                <a:effectLst/>
                <a:ea typeface="仿宋_GB2312" pitchFamily="49" charset="-122"/>
              </a:rPr>
              <a:t>将文件占用空间合并在一起</a:t>
            </a:r>
            <a:r>
              <a:rPr lang="zh-CN" altLang="en-US" dirty="0">
                <a:effectLst/>
                <a:ea typeface="仿宋_GB2312" pitchFamily="49" charset="-122"/>
              </a:rPr>
              <a:t>。</a:t>
            </a:r>
            <a:endParaRPr lang="en-US" altLang="zh-CN" dirty="0">
              <a:effectLst/>
              <a:ea typeface="仿宋_GB2312" pitchFamily="49" charset="-122"/>
            </a:endParaRPr>
          </a:p>
          <a:p>
            <a:pPr marL="609600" indent="-609600">
              <a:lnSpc>
                <a:spcPct val="120000"/>
              </a:lnSpc>
            </a:pPr>
            <a:r>
              <a:rPr kumimoji="1" lang="en-US" altLang="zh-CN" dirty="0">
                <a:effectLst/>
              </a:rPr>
              <a:t>(2) </a:t>
            </a:r>
            <a:r>
              <a:rPr kumimoji="1" lang="zh-CN" altLang="en-US" dirty="0">
                <a:effectLst/>
              </a:rPr>
              <a:t>必须事先知道文件的长度。</a:t>
            </a:r>
            <a:endParaRPr lang="en-US" altLang="zh-CN" dirty="0">
              <a:effectLst/>
              <a:ea typeface="仿宋_GB2312" pitchFamily="49" charset="-122"/>
            </a:endParaRPr>
          </a:p>
          <a:p>
            <a:pPr lvl="1">
              <a:lnSpc>
                <a:spcPct val="120000"/>
              </a:lnSpc>
            </a:pPr>
            <a:r>
              <a:rPr lang="zh-CN" altLang="en-US" dirty="0">
                <a:effectLst/>
                <a:ea typeface="仿宋_GB2312" pitchFamily="49" charset="-122"/>
              </a:rPr>
              <a:t>空间利用率不高；</a:t>
            </a:r>
            <a:endParaRPr lang="en-US" altLang="zh-CN" dirty="0">
              <a:effectLst/>
              <a:ea typeface="仿宋_GB2312" pitchFamily="49" charset="-122"/>
            </a:endParaRPr>
          </a:p>
          <a:p>
            <a:pPr lvl="1">
              <a:lnSpc>
                <a:spcPct val="120000"/>
              </a:lnSpc>
            </a:pPr>
            <a:r>
              <a:rPr lang="zh-CN" altLang="en-US" dirty="0">
                <a:effectLst/>
                <a:ea typeface="仿宋_GB2312" pitchFamily="49" charset="-122"/>
              </a:rPr>
              <a:t>不利于文件尺寸的动态增长。</a:t>
            </a:r>
          </a:p>
          <a:p>
            <a:pPr lvl="1" algn="just"/>
            <a:endParaRPr lang="zh-CN" altLang="en-US" dirty="0">
              <a:effectLst/>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71"/>
          <p:cNvSpPr>
            <a:spLocks noChangeArrowheads="1"/>
          </p:cNvSpPr>
          <p:nvPr/>
        </p:nvSpPr>
        <p:spPr bwMode="auto">
          <a:xfrm>
            <a:off x="395288" y="260350"/>
            <a:ext cx="8208962" cy="61214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nvGrpSpPr>
          <p:cNvPr id="64515" name="Group 172"/>
          <p:cNvGrpSpPr/>
          <p:nvPr/>
        </p:nvGrpSpPr>
        <p:grpSpPr bwMode="auto">
          <a:xfrm>
            <a:off x="1042988" y="692150"/>
            <a:ext cx="5715000" cy="5006975"/>
            <a:chOff x="3060" y="1752"/>
            <a:chExt cx="6840" cy="4248"/>
          </a:xfrm>
        </p:grpSpPr>
        <p:grpSp>
          <p:nvGrpSpPr>
            <p:cNvPr id="64516" name="Group 173"/>
            <p:cNvGrpSpPr/>
            <p:nvPr/>
          </p:nvGrpSpPr>
          <p:grpSpPr bwMode="auto">
            <a:xfrm>
              <a:off x="7380" y="2376"/>
              <a:ext cx="2520" cy="2652"/>
              <a:chOff x="7380" y="2376"/>
              <a:chExt cx="2520" cy="2652"/>
            </a:xfrm>
          </p:grpSpPr>
          <p:grpSp>
            <p:nvGrpSpPr>
              <p:cNvPr id="64659" name="Group 174"/>
              <p:cNvGrpSpPr/>
              <p:nvPr/>
            </p:nvGrpSpPr>
            <p:grpSpPr bwMode="auto">
              <a:xfrm>
                <a:off x="7380" y="2688"/>
                <a:ext cx="2520" cy="312"/>
                <a:chOff x="7200" y="6900"/>
                <a:chExt cx="2520" cy="312"/>
              </a:xfrm>
            </p:grpSpPr>
            <p:sp>
              <p:nvSpPr>
                <p:cNvPr id="64681" name="Text Box 175"/>
                <p:cNvSpPr txBox="1">
                  <a:spLocks noChangeArrowheads="1"/>
                </p:cNvSpPr>
                <p:nvPr/>
              </p:nvSpPr>
              <p:spPr bwMode="auto">
                <a:xfrm>
                  <a:off x="7200" y="6903"/>
                  <a:ext cx="72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1400">
                      <a:solidFill>
                        <a:srgbClr val="000000"/>
                      </a:solidFill>
                    </a:rPr>
                    <a:t>文件名</a:t>
                  </a:r>
                </a:p>
              </p:txBody>
            </p:sp>
            <p:sp>
              <p:nvSpPr>
                <p:cNvPr id="64682" name="Text Box 176"/>
                <p:cNvSpPr txBox="1">
                  <a:spLocks noChangeArrowheads="1"/>
                </p:cNvSpPr>
                <p:nvPr/>
              </p:nvSpPr>
              <p:spPr bwMode="auto">
                <a:xfrm>
                  <a:off x="79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1400">
                      <a:solidFill>
                        <a:srgbClr val="000000"/>
                      </a:solidFill>
                    </a:rPr>
                    <a:t>起始块号</a:t>
                  </a:r>
                </a:p>
              </p:txBody>
            </p:sp>
            <p:sp>
              <p:nvSpPr>
                <p:cNvPr id="64683" name="Text Box 177"/>
                <p:cNvSpPr txBox="1">
                  <a:spLocks noChangeArrowheads="1"/>
                </p:cNvSpPr>
                <p:nvPr/>
              </p:nvSpPr>
              <p:spPr bwMode="auto">
                <a:xfrm>
                  <a:off x="88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1400">
                      <a:solidFill>
                        <a:srgbClr val="000000"/>
                      </a:solidFill>
                    </a:rPr>
                    <a:t>文件长度</a:t>
                  </a:r>
                </a:p>
              </p:txBody>
            </p:sp>
          </p:grpSp>
          <p:sp>
            <p:nvSpPr>
              <p:cNvPr id="64660" name="Text Box 178"/>
              <p:cNvSpPr txBox="1">
                <a:spLocks noChangeArrowheads="1"/>
              </p:cNvSpPr>
              <p:nvPr/>
            </p:nvSpPr>
            <p:spPr bwMode="auto">
              <a:xfrm>
                <a:off x="7380" y="2376"/>
                <a:ext cx="25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2400">
                    <a:solidFill>
                      <a:srgbClr val="000000"/>
                    </a:solidFill>
                  </a:rPr>
                  <a:t>目录表</a:t>
                </a:r>
              </a:p>
            </p:txBody>
          </p:sp>
          <p:grpSp>
            <p:nvGrpSpPr>
              <p:cNvPr id="64661" name="Group 179"/>
              <p:cNvGrpSpPr/>
              <p:nvPr/>
            </p:nvGrpSpPr>
            <p:grpSpPr bwMode="auto">
              <a:xfrm>
                <a:off x="7380" y="3000"/>
                <a:ext cx="2520" cy="312"/>
                <a:chOff x="7200" y="6900"/>
                <a:chExt cx="2520" cy="312"/>
              </a:xfrm>
            </p:grpSpPr>
            <p:sp>
              <p:nvSpPr>
                <p:cNvPr id="64678" name="Text Box 180"/>
                <p:cNvSpPr txBox="1">
                  <a:spLocks noChangeArrowheads="1"/>
                </p:cNvSpPr>
                <p:nvPr/>
              </p:nvSpPr>
              <p:spPr bwMode="auto">
                <a:xfrm>
                  <a:off x="7200" y="6903"/>
                  <a:ext cx="72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400">
                      <a:solidFill>
                        <a:srgbClr val="000000"/>
                      </a:solidFill>
                    </a:rPr>
                    <a:t>FILE1</a:t>
                  </a:r>
                </a:p>
              </p:txBody>
            </p:sp>
            <p:sp>
              <p:nvSpPr>
                <p:cNvPr id="64679" name="Text Box 181"/>
                <p:cNvSpPr txBox="1">
                  <a:spLocks noChangeArrowheads="1"/>
                </p:cNvSpPr>
                <p:nvPr/>
              </p:nvSpPr>
              <p:spPr bwMode="auto">
                <a:xfrm>
                  <a:off x="79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0</a:t>
                  </a:r>
                </a:p>
              </p:txBody>
            </p:sp>
            <p:sp>
              <p:nvSpPr>
                <p:cNvPr id="64680" name="Text Box 182"/>
                <p:cNvSpPr txBox="1">
                  <a:spLocks noChangeArrowheads="1"/>
                </p:cNvSpPr>
                <p:nvPr/>
              </p:nvSpPr>
              <p:spPr bwMode="auto">
                <a:xfrm>
                  <a:off x="88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4</a:t>
                  </a:r>
                </a:p>
              </p:txBody>
            </p:sp>
          </p:grpSp>
          <p:grpSp>
            <p:nvGrpSpPr>
              <p:cNvPr id="64662" name="Group 183"/>
              <p:cNvGrpSpPr/>
              <p:nvPr/>
            </p:nvGrpSpPr>
            <p:grpSpPr bwMode="auto">
              <a:xfrm>
                <a:off x="7380" y="3312"/>
                <a:ext cx="2520" cy="312"/>
                <a:chOff x="7200" y="6900"/>
                <a:chExt cx="2520" cy="312"/>
              </a:xfrm>
            </p:grpSpPr>
            <p:sp>
              <p:nvSpPr>
                <p:cNvPr id="64675" name="Text Box 184"/>
                <p:cNvSpPr txBox="1">
                  <a:spLocks noChangeArrowheads="1"/>
                </p:cNvSpPr>
                <p:nvPr/>
              </p:nvSpPr>
              <p:spPr bwMode="auto">
                <a:xfrm>
                  <a:off x="7200" y="6903"/>
                  <a:ext cx="72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400">
                      <a:solidFill>
                        <a:srgbClr val="000000"/>
                      </a:solidFill>
                    </a:rPr>
                    <a:t>FILE2</a:t>
                  </a:r>
                </a:p>
              </p:txBody>
            </p:sp>
            <p:sp>
              <p:nvSpPr>
                <p:cNvPr id="64676" name="Text Box 185"/>
                <p:cNvSpPr txBox="1">
                  <a:spLocks noChangeArrowheads="1"/>
                </p:cNvSpPr>
                <p:nvPr/>
              </p:nvSpPr>
              <p:spPr bwMode="auto">
                <a:xfrm>
                  <a:off x="79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4</a:t>
                  </a:r>
                </a:p>
              </p:txBody>
            </p:sp>
            <p:sp>
              <p:nvSpPr>
                <p:cNvPr id="64677" name="Text Box 186"/>
                <p:cNvSpPr txBox="1">
                  <a:spLocks noChangeArrowheads="1"/>
                </p:cNvSpPr>
                <p:nvPr/>
              </p:nvSpPr>
              <p:spPr bwMode="auto">
                <a:xfrm>
                  <a:off x="88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9</a:t>
                  </a:r>
                </a:p>
              </p:txBody>
            </p:sp>
          </p:grpSp>
          <p:grpSp>
            <p:nvGrpSpPr>
              <p:cNvPr id="64663" name="Group 187"/>
              <p:cNvGrpSpPr/>
              <p:nvPr/>
            </p:nvGrpSpPr>
            <p:grpSpPr bwMode="auto">
              <a:xfrm>
                <a:off x="7380" y="3624"/>
                <a:ext cx="2520" cy="312"/>
                <a:chOff x="7200" y="6900"/>
                <a:chExt cx="2520" cy="312"/>
              </a:xfrm>
            </p:grpSpPr>
            <p:sp>
              <p:nvSpPr>
                <p:cNvPr id="64672" name="Text Box 188"/>
                <p:cNvSpPr txBox="1">
                  <a:spLocks noChangeArrowheads="1"/>
                </p:cNvSpPr>
                <p:nvPr/>
              </p:nvSpPr>
              <p:spPr bwMode="auto">
                <a:xfrm>
                  <a:off x="7200" y="6903"/>
                  <a:ext cx="72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FILE3</a:t>
                  </a:r>
                </a:p>
              </p:txBody>
            </p:sp>
            <p:sp>
              <p:nvSpPr>
                <p:cNvPr id="64673" name="Text Box 189"/>
                <p:cNvSpPr txBox="1">
                  <a:spLocks noChangeArrowheads="1"/>
                </p:cNvSpPr>
                <p:nvPr/>
              </p:nvSpPr>
              <p:spPr bwMode="auto">
                <a:xfrm>
                  <a:off x="79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13</a:t>
                  </a:r>
                </a:p>
              </p:txBody>
            </p:sp>
            <p:sp>
              <p:nvSpPr>
                <p:cNvPr id="64674" name="Text Box 190"/>
                <p:cNvSpPr txBox="1">
                  <a:spLocks noChangeArrowheads="1"/>
                </p:cNvSpPr>
                <p:nvPr/>
              </p:nvSpPr>
              <p:spPr bwMode="auto">
                <a:xfrm>
                  <a:off x="88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800">
                      <a:solidFill>
                        <a:srgbClr val="000000"/>
                      </a:solidFill>
                    </a:rPr>
                    <a:t>4</a:t>
                  </a:r>
                </a:p>
              </p:txBody>
            </p:sp>
          </p:grpSp>
          <p:grpSp>
            <p:nvGrpSpPr>
              <p:cNvPr id="64664" name="Group 191"/>
              <p:cNvGrpSpPr/>
              <p:nvPr/>
            </p:nvGrpSpPr>
            <p:grpSpPr bwMode="auto">
              <a:xfrm>
                <a:off x="7380" y="3936"/>
                <a:ext cx="2520" cy="312"/>
                <a:chOff x="7200" y="6900"/>
                <a:chExt cx="2520" cy="312"/>
              </a:xfrm>
            </p:grpSpPr>
            <p:sp>
              <p:nvSpPr>
                <p:cNvPr id="64669" name="Text Box 192"/>
                <p:cNvSpPr txBox="1">
                  <a:spLocks noChangeArrowheads="1"/>
                </p:cNvSpPr>
                <p:nvPr/>
              </p:nvSpPr>
              <p:spPr bwMode="auto">
                <a:xfrm>
                  <a:off x="7200" y="6903"/>
                  <a:ext cx="72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FILE4</a:t>
                  </a:r>
                </a:p>
              </p:txBody>
            </p:sp>
            <p:sp>
              <p:nvSpPr>
                <p:cNvPr id="64670" name="Text Box 193"/>
                <p:cNvSpPr txBox="1">
                  <a:spLocks noChangeArrowheads="1"/>
                </p:cNvSpPr>
                <p:nvPr/>
              </p:nvSpPr>
              <p:spPr bwMode="auto">
                <a:xfrm>
                  <a:off x="79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17</a:t>
                  </a:r>
                </a:p>
              </p:txBody>
            </p:sp>
            <p:sp>
              <p:nvSpPr>
                <p:cNvPr id="64671" name="Text Box 194"/>
                <p:cNvSpPr txBox="1">
                  <a:spLocks noChangeArrowheads="1"/>
                </p:cNvSpPr>
                <p:nvPr/>
              </p:nvSpPr>
              <p:spPr bwMode="auto">
                <a:xfrm>
                  <a:off x="88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5</a:t>
                  </a:r>
                </a:p>
              </p:txBody>
            </p:sp>
          </p:grpSp>
          <p:grpSp>
            <p:nvGrpSpPr>
              <p:cNvPr id="64665" name="Group 195"/>
              <p:cNvGrpSpPr/>
              <p:nvPr/>
            </p:nvGrpSpPr>
            <p:grpSpPr bwMode="auto">
              <a:xfrm>
                <a:off x="7380" y="4248"/>
                <a:ext cx="2520" cy="780"/>
                <a:chOff x="7200" y="6900"/>
                <a:chExt cx="2520" cy="312"/>
              </a:xfrm>
            </p:grpSpPr>
            <p:sp>
              <p:nvSpPr>
                <p:cNvPr id="64666" name="Text Box 196"/>
                <p:cNvSpPr txBox="1">
                  <a:spLocks noChangeArrowheads="1"/>
                </p:cNvSpPr>
                <p:nvPr/>
              </p:nvSpPr>
              <p:spPr bwMode="auto">
                <a:xfrm>
                  <a:off x="7200" y="6903"/>
                  <a:ext cx="72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2400">
                      <a:solidFill>
                        <a:srgbClr val="000000"/>
                      </a:solidFill>
                    </a:rPr>
                    <a:t>…</a:t>
                  </a:r>
                </a:p>
              </p:txBody>
            </p:sp>
            <p:sp>
              <p:nvSpPr>
                <p:cNvPr id="64667" name="Text Box 197"/>
                <p:cNvSpPr txBox="1">
                  <a:spLocks noChangeArrowheads="1"/>
                </p:cNvSpPr>
                <p:nvPr/>
              </p:nvSpPr>
              <p:spPr bwMode="auto">
                <a:xfrm>
                  <a:off x="79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2400">
                      <a:solidFill>
                        <a:srgbClr val="000000"/>
                      </a:solidFill>
                    </a:rPr>
                    <a:t>…</a:t>
                  </a:r>
                </a:p>
              </p:txBody>
            </p:sp>
            <p:sp>
              <p:nvSpPr>
                <p:cNvPr id="64668" name="Text Box 198"/>
                <p:cNvSpPr txBox="1">
                  <a:spLocks noChangeArrowheads="1"/>
                </p:cNvSpPr>
                <p:nvPr/>
              </p:nvSpPr>
              <p:spPr bwMode="auto">
                <a:xfrm>
                  <a:off x="8820" y="690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2400">
                      <a:solidFill>
                        <a:srgbClr val="000000"/>
                      </a:solidFill>
                    </a:rPr>
                    <a:t>…</a:t>
                  </a:r>
                </a:p>
              </p:txBody>
            </p:sp>
          </p:grpSp>
        </p:grpSp>
        <p:sp>
          <p:nvSpPr>
            <p:cNvPr id="64517" name="Text Box 199"/>
            <p:cNvSpPr txBox="1">
              <a:spLocks noChangeArrowheads="1"/>
            </p:cNvSpPr>
            <p:nvPr/>
          </p:nvSpPr>
          <p:spPr bwMode="auto">
            <a:xfrm>
              <a:off x="3060" y="5496"/>
              <a:ext cx="684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a:solidFill>
                    <a:srgbClr val="000000"/>
                  </a:solidFill>
                </a:rPr>
                <a:t>图 磁盘 连续分配（紧凑以后）</a:t>
              </a:r>
            </a:p>
          </p:txBody>
        </p:sp>
        <p:grpSp>
          <p:nvGrpSpPr>
            <p:cNvPr id="64518" name="Group 200"/>
            <p:cNvGrpSpPr/>
            <p:nvPr/>
          </p:nvGrpSpPr>
          <p:grpSpPr bwMode="auto">
            <a:xfrm>
              <a:off x="3060" y="1752"/>
              <a:ext cx="3600" cy="3744"/>
              <a:chOff x="2880" y="1752"/>
              <a:chExt cx="3600" cy="3744"/>
            </a:xfrm>
          </p:grpSpPr>
          <p:grpSp>
            <p:nvGrpSpPr>
              <p:cNvPr id="64519" name="Group 201"/>
              <p:cNvGrpSpPr/>
              <p:nvPr/>
            </p:nvGrpSpPr>
            <p:grpSpPr bwMode="auto">
              <a:xfrm>
                <a:off x="2880" y="2688"/>
                <a:ext cx="3600" cy="2808"/>
                <a:chOff x="2880" y="2688"/>
                <a:chExt cx="3600" cy="2808"/>
              </a:xfrm>
            </p:grpSpPr>
            <p:sp>
              <p:nvSpPr>
                <p:cNvPr id="64643" name="Text Box 202"/>
                <p:cNvSpPr txBox="1">
                  <a:spLocks noChangeArrowheads="1"/>
                </p:cNvSpPr>
                <p:nvPr/>
              </p:nvSpPr>
              <p:spPr bwMode="auto">
                <a:xfrm>
                  <a:off x="4680" y="300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9</a:t>
                  </a:r>
                </a:p>
              </p:txBody>
            </p:sp>
            <p:sp>
              <p:nvSpPr>
                <p:cNvPr id="64644" name="Text Box 203"/>
                <p:cNvSpPr txBox="1">
                  <a:spLocks noChangeArrowheads="1"/>
                </p:cNvSpPr>
                <p:nvPr/>
              </p:nvSpPr>
              <p:spPr bwMode="auto">
                <a:xfrm>
                  <a:off x="5220" y="300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10</a:t>
                  </a:r>
                </a:p>
              </p:txBody>
            </p:sp>
            <p:sp>
              <p:nvSpPr>
                <p:cNvPr id="64645" name="Text Box 204"/>
                <p:cNvSpPr txBox="1">
                  <a:spLocks noChangeArrowheads="1"/>
                </p:cNvSpPr>
                <p:nvPr/>
              </p:nvSpPr>
              <p:spPr bwMode="auto">
                <a:xfrm>
                  <a:off x="5760" y="300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11</a:t>
                  </a:r>
                </a:p>
              </p:txBody>
            </p:sp>
            <p:sp>
              <p:nvSpPr>
                <p:cNvPr id="64646" name="Freeform 205"/>
                <p:cNvSpPr/>
                <p:nvPr/>
              </p:nvSpPr>
              <p:spPr bwMode="auto">
                <a:xfrm>
                  <a:off x="2880" y="5184"/>
                  <a:ext cx="3600" cy="312"/>
                </a:xfrm>
                <a:custGeom>
                  <a:avLst/>
                  <a:gdLst>
                    <a:gd name="T0" fmla="*/ 0 w 3420"/>
                    <a:gd name="T1" fmla="*/ 0 h 156"/>
                    <a:gd name="T2" fmla="*/ 3320 w 3420"/>
                    <a:gd name="T3" fmla="*/ 2555904 h 156"/>
                    <a:gd name="T4" fmla="*/ 7013 w 3420"/>
                    <a:gd name="T5" fmla="*/ 0 h 156"/>
                    <a:gd name="T6" fmla="*/ 0 60000 65536"/>
                    <a:gd name="T7" fmla="*/ 0 60000 65536"/>
                    <a:gd name="T8" fmla="*/ 0 60000 65536"/>
                  </a:gdLst>
                  <a:ahLst/>
                  <a:cxnLst>
                    <a:cxn ang="T6">
                      <a:pos x="T0" y="T1"/>
                    </a:cxn>
                    <a:cxn ang="T7">
                      <a:pos x="T2" y="T3"/>
                    </a:cxn>
                    <a:cxn ang="T8">
                      <a:pos x="T4" y="T5"/>
                    </a:cxn>
                  </a:cxnLst>
                  <a:rect l="0" t="0" r="r" b="b"/>
                  <a:pathLst>
                    <a:path w="3420" h="156">
                      <a:moveTo>
                        <a:pt x="0" y="0"/>
                      </a:moveTo>
                      <a:cubicBezTo>
                        <a:pt x="525" y="78"/>
                        <a:pt x="1050" y="156"/>
                        <a:pt x="1620" y="156"/>
                      </a:cubicBezTo>
                      <a:cubicBezTo>
                        <a:pt x="2190" y="156"/>
                        <a:pt x="2805" y="78"/>
                        <a:pt x="3420" y="0"/>
                      </a:cubicBez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4647" name="Text Box 206"/>
                <p:cNvSpPr txBox="1">
                  <a:spLocks noChangeArrowheads="1"/>
                </p:cNvSpPr>
                <p:nvPr/>
              </p:nvSpPr>
              <p:spPr bwMode="auto">
                <a:xfrm>
                  <a:off x="3240" y="2688"/>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48" name="Text Box 207"/>
                <p:cNvSpPr txBox="1">
                  <a:spLocks noChangeArrowheads="1"/>
                </p:cNvSpPr>
                <p:nvPr/>
              </p:nvSpPr>
              <p:spPr bwMode="auto">
                <a:xfrm>
                  <a:off x="3780" y="2688"/>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49" name="Text Box 208"/>
                <p:cNvSpPr txBox="1">
                  <a:spLocks noChangeArrowheads="1"/>
                </p:cNvSpPr>
                <p:nvPr/>
              </p:nvSpPr>
              <p:spPr bwMode="auto">
                <a:xfrm>
                  <a:off x="4320" y="2688"/>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50" name="Text Box 209"/>
                <p:cNvSpPr txBox="1">
                  <a:spLocks noChangeArrowheads="1"/>
                </p:cNvSpPr>
                <p:nvPr/>
              </p:nvSpPr>
              <p:spPr bwMode="auto">
                <a:xfrm>
                  <a:off x="3777" y="3624"/>
                  <a:ext cx="360" cy="156"/>
                </a:xfrm>
                <a:prstGeom prst="rect">
                  <a:avLst/>
                </a:prstGeom>
                <a:noFill/>
                <a:ln w="9525">
                  <a:solidFill>
                    <a:srgbClr val="000000"/>
                  </a:solidFill>
                  <a:miter lim="800000"/>
                </a:ln>
                <a:extLst>
                  <a:ext uri="{909E8E84-426E-40DD-AFC4-6F175D3DCCD1}">
                    <a14:hiddenFill xmlns:a14="http://schemas.microsoft.com/office/drawing/2010/main">
                      <a:solidFill>
                        <a:srgbClr val="969696"/>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51" name="Text Box 210"/>
                <p:cNvSpPr txBox="1">
                  <a:spLocks noChangeArrowheads="1"/>
                </p:cNvSpPr>
                <p:nvPr/>
              </p:nvSpPr>
              <p:spPr bwMode="auto">
                <a:xfrm>
                  <a:off x="4320" y="3624"/>
                  <a:ext cx="360" cy="156"/>
                </a:xfrm>
                <a:prstGeom prst="rect">
                  <a:avLst/>
                </a:prstGeom>
                <a:noFill/>
                <a:ln w="9525">
                  <a:solidFill>
                    <a:srgbClr val="000000"/>
                  </a:solidFill>
                  <a:miter lim="800000"/>
                </a:ln>
                <a:extLst>
                  <a:ext uri="{909E8E84-426E-40DD-AFC4-6F175D3DCCD1}">
                    <a14:hiddenFill xmlns:a14="http://schemas.microsoft.com/office/drawing/2010/main">
                      <a:solidFill>
                        <a:srgbClr val="969696"/>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52" name="Text Box 211"/>
                <p:cNvSpPr txBox="1">
                  <a:spLocks noChangeArrowheads="1"/>
                </p:cNvSpPr>
                <p:nvPr/>
              </p:nvSpPr>
              <p:spPr bwMode="auto">
                <a:xfrm>
                  <a:off x="4860" y="3624"/>
                  <a:ext cx="360" cy="156"/>
                </a:xfrm>
                <a:prstGeom prst="rect">
                  <a:avLst/>
                </a:prstGeom>
                <a:noFill/>
                <a:ln w="9525">
                  <a:solidFill>
                    <a:srgbClr val="000000"/>
                  </a:solidFill>
                  <a:miter lim="800000"/>
                </a:ln>
                <a:extLst>
                  <a:ext uri="{909E8E84-426E-40DD-AFC4-6F175D3DCCD1}">
                    <a14:hiddenFill xmlns:a14="http://schemas.microsoft.com/office/drawing/2010/main">
                      <a:solidFill>
                        <a:srgbClr val="969696"/>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53" name="Text Box 212"/>
                <p:cNvSpPr txBox="1">
                  <a:spLocks noChangeArrowheads="1"/>
                </p:cNvSpPr>
                <p:nvPr/>
              </p:nvSpPr>
              <p:spPr bwMode="auto">
                <a:xfrm>
                  <a:off x="5400" y="3624"/>
                  <a:ext cx="360" cy="156"/>
                </a:xfrm>
                <a:prstGeom prst="rect">
                  <a:avLst/>
                </a:prstGeom>
                <a:noFill/>
                <a:ln w="9525">
                  <a:solidFill>
                    <a:srgbClr val="000000"/>
                  </a:solidFill>
                  <a:miter lim="800000"/>
                </a:ln>
                <a:extLst>
                  <a:ext uri="{909E8E84-426E-40DD-AFC4-6F175D3DCCD1}">
                    <a14:hiddenFill xmlns:a14="http://schemas.microsoft.com/office/drawing/2010/main">
                      <a:solidFill>
                        <a:srgbClr val="969696"/>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54" name="Text Box 213"/>
                <p:cNvSpPr txBox="1">
                  <a:spLocks noChangeArrowheads="1"/>
                </p:cNvSpPr>
                <p:nvPr/>
              </p:nvSpPr>
              <p:spPr bwMode="auto">
                <a:xfrm>
                  <a:off x="5940" y="3624"/>
                  <a:ext cx="360" cy="156"/>
                </a:xfrm>
                <a:prstGeom prst="rect">
                  <a:avLst/>
                </a:prstGeom>
                <a:noFill/>
                <a:ln w="9525">
                  <a:solidFill>
                    <a:srgbClr val="000000"/>
                  </a:solidFill>
                  <a:miter lim="800000"/>
                </a:ln>
                <a:extLst>
                  <a:ext uri="{909E8E84-426E-40DD-AFC4-6F175D3DCCD1}">
                    <a14:hiddenFill xmlns:a14="http://schemas.microsoft.com/office/drawing/2010/main">
                      <a:solidFill>
                        <a:srgbClr val="969696"/>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55" name="Text Box 214"/>
                <p:cNvSpPr txBox="1">
                  <a:spLocks noChangeArrowheads="1"/>
                </p:cNvSpPr>
                <p:nvPr/>
              </p:nvSpPr>
              <p:spPr bwMode="auto">
                <a:xfrm>
                  <a:off x="3240" y="4092"/>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56" name="Text Box 215"/>
                <p:cNvSpPr txBox="1">
                  <a:spLocks noChangeArrowheads="1"/>
                </p:cNvSpPr>
                <p:nvPr/>
              </p:nvSpPr>
              <p:spPr bwMode="auto">
                <a:xfrm>
                  <a:off x="3780" y="4092"/>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57" name="Text Box 216"/>
                <p:cNvSpPr txBox="1">
                  <a:spLocks noChangeArrowheads="1"/>
                </p:cNvSpPr>
                <p:nvPr/>
              </p:nvSpPr>
              <p:spPr bwMode="auto">
                <a:xfrm>
                  <a:off x="4320" y="4092"/>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58" name="Text Box 217"/>
                <p:cNvSpPr txBox="1">
                  <a:spLocks noChangeArrowheads="1"/>
                </p:cNvSpPr>
                <p:nvPr/>
              </p:nvSpPr>
              <p:spPr bwMode="auto">
                <a:xfrm>
                  <a:off x="4860" y="4092"/>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grpSp>
            <p:nvGrpSpPr>
              <p:cNvPr id="64520" name="Group 218"/>
              <p:cNvGrpSpPr/>
              <p:nvPr/>
            </p:nvGrpSpPr>
            <p:grpSpPr bwMode="auto">
              <a:xfrm>
                <a:off x="2880" y="1752"/>
                <a:ext cx="3600" cy="3588"/>
                <a:chOff x="2880" y="1752"/>
                <a:chExt cx="3600" cy="3588"/>
              </a:xfrm>
            </p:grpSpPr>
            <p:grpSp>
              <p:nvGrpSpPr>
                <p:cNvPr id="64521" name="Group 219"/>
                <p:cNvGrpSpPr/>
                <p:nvPr/>
              </p:nvGrpSpPr>
              <p:grpSpPr bwMode="auto">
                <a:xfrm>
                  <a:off x="3780" y="3624"/>
                  <a:ext cx="360" cy="156"/>
                  <a:chOff x="4320" y="4092"/>
                  <a:chExt cx="360" cy="156"/>
                </a:xfrm>
              </p:grpSpPr>
              <p:sp>
                <p:nvSpPr>
                  <p:cNvPr id="64641" name="Line 220"/>
                  <p:cNvSpPr>
                    <a:spLocks noChangeShapeType="1"/>
                  </p:cNvSpPr>
                  <p:nvPr/>
                </p:nvSpPr>
                <p:spPr bwMode="auto">
                  <a:xfrm>
                    <a:off x="4500" y="4092"/>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642" name="Line 221"/>
                  <p:cNvSpPr>
                    <a:spLocks noChangeShapeType="1"/>
                  </p:cNvSpPr>
                  <p:nvPr/>
                </p:nvSpPr>
                <p:spPr bwMode="auto">
                  <a:xfrm>
                    <a:off x="4320" y="4092"/>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4522" name="Group 222"/>
                <p:cNvGrpSpPr/>
                <p:nvPr/>
              </p:nvGrpSpPr>
              <p:grpSpPr bwMode="auto">
                <a:xfrm>
                  <a:off x="5940" y="3624"/>
                  <a:ext cx="360" cy="156"/>
                  <a:chOff x="3780" y="5028"/>
                  <a:chExt cx="360" cy="156"/>
                </a:xfrm>
              </p:grpSpPr>
              <p:sp>
                <p:nvSpPr>
                  <p:cNvPr id="64637" name="Line 223"/>
                  <p:cNvSpPr>
                    <a:spLocks noChangeShapeType="1"/>
                  </p:cNvSpPr>
                  <p:nvPr/>
                </p:nvSpPr>
                <p:spPr bwMode="auto">
                  <a:xfrm flipH="1">
                    <a:off x="378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638" name="Line 224"/>
                  <p:cNvSpPr>
                    <a:spLocks noChangeShapeType="1"/>
                  </p:cNvSpPr>
                  <p:nvPr/>
                </p:nvSpPr>
                <p:spPr bwMode="auto">
                  <a:xfrm flipH="1">
                    <a:off x="396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639" name="Line 225"/>
                  <p:cNvSpPr>
                    <a:spLocks noChangeShapeType="1"/>
                  </p:cNvSpPr>
                  <p:nvPr/>
                </p:nvSpPr>
                <p:spPr bwMode="auto">
                  <a:xfrm>
                    <a:off x="378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640" name="Line 226"/>
                  <p:cNvSpPr>
                    <a:spLocks noChangeShapeType="1"/>
                  </p:cNvSpPr>
                  <p:nvPr/>
                </p:nvSpPr>
                <p:spPr bwMode="auto">
                  <a:xfrm>
                    <a:off x="396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4523" name="Group 227"/>
                <p:cNvGrpSpPr/>
                <p:nvPr/>
              </p:nvGrpSpPr>
              <p:grpSpPr bwMode="auto">
                <a:xfrm>
                  <a:off x="4320" y="3624"/>
                  <a:ext cx="360" cy="156"/>
                  <a:chOff x="4320" y="4092"/>
                  <a:chExt cx="360" cy="156"/>
                </a:xfrm>
              </p:grpSpPr>
              <p:sp>
                <p:nvSpPr>
                  <p:cNvPr id="64635" name="Line 228"/>
                  <p:cNvSpPr>
                    <a:spLocks noChangeShapeType="1"/>
                  </p:cNvSpPr>
                  <p:nvPr/>
                </p:nvSpPr>
                <p:spPr bwMode="auto">
                  <a:xfrm>
                    <a:off x="4500" y="4092"/>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636" name="Line 229"/>
                  <p:cNvSpPr>
                    <a:spLocks noChangeShapeType="1"/>
                  </p:cNvSpPr>
                  <p:nvPr/>
                </p:nvSpPr>
                <p:spPr bwMode="auto">
                  <a:xfrm>
                    <a:off x="4320" y="4092"/>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4524" name="Group 230"/>
                <p:cNvGrpSpPr/>
                <p:nvPr/>
              </p:nvGrpSpPr>
              <p:grpSpPr bwMode="auto">
                <a:xfrm>
                  <a:off x="4860" y="3624"/>
                  <a:ext cx="360" cy="156"/>
                  <a:chOff x="4320" y="4092"/>
                  <a:chExt cx="360" cy="156"/>
                </a:xfrm>
              </p:grpSpPr>
              <p:sp>
                <p:nvSpPr>
                  <p:cNvPr id="64633" name="Line 231"/>
                  <p:cNvSpPr>
                    <a:spLocks noChangeShapeType="1"/>
                  </p:cNvSpPr>
                  <p:nvPr/>
                </p:nvSpPr>
                <p:spPr bwMode="auto">
                  <a:xfrm>
                    <a:off x="4500" y="4092"/>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634" name="Line 232"/>
                  <p:cNvSpPr>
                    <a:spLocks noChangeShapeType="1"/>
                  </p:cNvSpPr>
                  <p:nvPr/>
                </p:nvSpPr>
                <p:spPr bwMode="auto">
                  <a:xfrm>
                    <a:off x="4320" y="4092"/>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4525" name="Group 233"/>
                <p:cNvGrpSpPr/>
                <p:nvPr/>
              </p:nvGrpSpPr>
              <p:grpSpPr bwMode="auto">
                <a:xfrm>
                  <a:off x="5400" y="3624"/>
                  <a:ext cx="360" cy="156"/>
                  <a:chOff x="4320" y="4092"/>
                  <a:chExt cx="360" cy="156"/>
                </a:xfrm>
              </p:grpSpPr>
              <p:sp>
                <p:nvSpPr>
                  <p:cNvPr id="64631" name="Line 234"/>
                  <p:cNvSpPr>
                    <a:spLocks noChangeShapeType="1"/>
                  </p:cNvSpPr>
                  <p:nvPr/>
                </p:nvSpPr>
                <p:spPr bwMode="auto">
                  <a:xfrm>
                    <a:off x="4500" y="4092"/>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632" name="Line 235"/>
                  <p:cNvSpPr>
                    <a:spLocks noChangeShapeType="1"/>
                  </p:cNvSpPr>
                  <p:nvPr/>
                </p:nvSpPr>
                <p:spPr bwMode="auto">
                  <a:xfrm>
                    <a:off x="4320" y="4092"/>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4526" name="Group 236"/>
                <p:cNvGrpSpPr/>
                <p:nvPr/>
              </p:nvGrpSpPr>
              <p:grpSpPr bwMode="auto">
                <a:xfrm>
                  <a:off x="2880" y="1752"/>
                  <a:ext cx="3600" cy="3588"/>
                  <a:chOff x="2880" y="1752"/>
                  <a:chExt cx="3600" cy="3588"/>
                </a:xfrm>
              </p:grpSpPr>
              <p:sp>
                <p:nvSpPr>
                  <p:cNvPr id="64527" name="Oval 237"/>
                  <p:cNvSpPr>
                    <a:spLocks noChangeArrowheads="1"/>
                  </p:cNvSpPr>
                  <p:nvPr/>
                </p:nvSpPr>
                <p:spPr bwMode="auto">
                  <a:xfrm>
                    <a:off x="2880" y="1752"/>
                    <a:ext cx="3600" cy="624"/>
                  </a:xfrm>
                  <a:prstGeom prst="ellipse">
                    <a:avLst/>
                  </a:prstGeom>
                  <a:solidFill>
                    <a:srgbClr val="C0C0C0">
                      <a:alpha val="50195"/>
                    </a:srgbClr>
                  </a:solidFill>
                  <a:ln w="9525">
                    <a:solidFill>
                      <a:srgbClr val="000000"/>
                    </a:solidFill>
                    <a:rou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sp>
                <p:nvSpPr>
                  <p:cNvPr id="64528" name="Line 238"/>
                  <p:cNvSpPr>
                    <a:spLocks noChangeShapeType="1"/>
                  </p:cNvSpPr>
                  <p:nvPr/>
                </p:nvSpPr>
                <p:spPr bwMode="auto">
                  <a:xfrm>
                    <a:off x="2880" y="2064"/>
                    <a:ext cx="0" cy="3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29" name="Line 239"/>
                  <p:cNvSpPr>
                    <a:spLocks noChangeShapeType="1"/>
                  </p:cNvSpPr>
                  <p:nvPr/>
                </p:nvSpPr>
                <p:spPr bwMode="auto">
                  <a:xfrm>
                    <a:off x="6480" y="2064"/>
                    <a:ext cx="0" cy="3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64530" name="Group 240"/>
                  <p:cNvGrpSpPr/>
                  <p:nvPr/>
                </p:nvGrpSpPr>
                <p:grpSpPr bwMode="auto">
                  <a:xfrm>
                    <a:off x="3060" y="4404"/>
                    <a:ext cx="3240" cy="936"/>
                    <a:chOff x="3060" y="4404"/>
                    <a:chExt cx="3240" cy="936"/>
                  </a:xfrm>
                </p:grpSpPr>
                <p:sp>
                  <p:nvSpPr>
                    <p:cNvPr id="64605" name="Text Box 241"/>
                    <p:cNvSpPr txBox="1">
                      <a:spLocks noChangeArrowheads="1"/>
                    </p:cNvSpPr>
                    <p:nvPr/>
                  </p:nvSpPr>
                  <p:spPr bwMode="auto">
                    <a:xfrm>
                      <a:off x="3240" y="456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06" name="Text Box 242"/>
                    <p:cNvSpPr txBox="1">
                      <a:spLocks noChangeArrowheads="1"/>
                    </p:cNvSpPr>
                    <p:nvPr/>
                  </p:nvSpPr>
                  <p:spPr bwMode="auto">
                    <a:xfrm>
                      <a:off x="3780" y="456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07" name="Text Box 243"/>
                    <p:cNvSpPr txBox="1">
                      <a:spLocks noChangeArrowheads="1"/>
                    </p:cNvSpPr>
                    <p:nvPr/>
                  </p:nvSpPr>
                  <p:spPr bwMode="auto">
                    <a:xfrm>
                      <a:off x="4320" y="456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08" name="Text Box 244"/>
                    <p:cNvSpPr txBox="1">
                      <a:spLocks noChangeArrowheads="1"/>
                    </p:cNvSpPr>
                    <p:nvPr/>
                  </p:nvSpPr>
                  <p:spPr bwMode="auto">
                    <a:xfrm>
                      <a:off x="4860" y="456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09" name="Text Box 245"/>
                    <p:cNvSpPr txBox="1">
                      <a:spLocks noChangeArrowheads="1"/>
                    </p:cNvSpPr>
                    <p:nvPr/>
                  </p:nvSpPr>
                  <p:spPr bwMode="auto">
                    <a:xfrm>
                      <a:off x="5400" y="456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10" name="Text Box 246"/>
                    <p:cNvSpPr txBox="1">
                      <a:spLocks noChangeArrowheads="1"/>
                    </p:cNvSpPr>
                    <p:nvPr/>
                  </p:nvSpPr>
                  <p:spPr bwMode="auto">
                    <a:xfrm>
                      <a:off x="5940" y="456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11" name="Text Box 247"/>
                    <p:cNvSpPr txBox="1">
                      <a:spLocks noChangeArrowheads="1"/>
                    </p:cNvSpPr>
                    <p:nvPr/>
                  </p:nvSpPr>
                  <p:spPr bwMode="auto">
                    <a:xfrm>
                      <a:off x="3240" y="5028"/>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12" name="Text Box 248"/>
                    <p:cNvSpPr txBox="1">
                      <a:spLocks noChangeArrowheads="1"/>
                    </p:cNvSpPr>
                    <p:nvPr/>
                  </p:nvSpPr>
                  <p:spPr bwMode="auto">
                    <a:xfrm>
                      <a:off x="3780" y="5028"/>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13" name="Text Box 249"/>
                    <p:cNvSpPr txBox="1">
                      <a:spLocks noChangeArrowheads="1"/>
                    </p:cNvSpPr>
                    <p:nvPr/>
                  </p:nvSpPr>
                  <p:spPr bwMode="auto">
                    <a:xfrm>
                      <a:off x="4320" y="5028"/>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14" name="Text Box 250"/>
                    <p:cNvSpPr txBox="1">
                      <a:spLocks noChangeArrowheads="1"/>
                    </p:cNvSpPr>
                    <p:nvPr/>
                  </p:nvSpPr>
                  <p:spPr bwMode="auto">
                    <a:xfrm>
                      <a:off x="4860" y="5028"/>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15" name="Text Box 251"/>
                    <p:cNvSpPr txBox="1">
                      <a:spLocks noChangeArrowheads="1"/>
                    </p:cNvSpPr>
                    <p:nvPr/>
                  </p:nvSpPr>
                  <p:spPr bwMode="auto">
                    <a:xfrm>
                      <a:off x="5400" y="5028"/>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16" name="Text Box 252"/>
                    <p:cNvSpPr txBox="1">
                      <a:spLocks noChangeArrowheads="1"/>
                    </p:cNvSpPr>
                    <p:nvPr/>
                  </p:nvSpPr>
                  <p:spPr bwMode="auto">
                    <a:xfrm>
                      <a:off x="5940" y="5028"/>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nvGrpSpPr>
                    <p:cNvPr id="64617" name="Group 253"/>
                    <p:cNvGrpSpPr/>
                    <p:nvPr/>
                  </p:nvGrpSpPr>
                  <p:grpSpPr bwMode="auto">
                    <a:xfrm>
                      <a:off x="3060" y="4404"/>
                      <a:ext cx="3060" cy="936"/>
                      <a:chOff x="3060" y="4404"/>
                      <a:chExt cx="3060" cy="936"/>
                    </a:xfrm>
                  </p:grpSpPr>
                  <p:sp>
                    <p:nvSpPr>
                      <p:cNvPr id="64618" name="Text Box 254"/>
                      <p:cNvSpPr txBox="1">
                        <a:spLocks noChangeArrowheads="1"/>
                      </p:cNvSpPr>
                      <p:nvPr/>
                    </p:nvSpPr>
                    <p:spPr bwMode="auto">
                      <a:xfrm>
                        <a:off x="3060" y="4404"/>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24</a:t>
                        </a:r>
                      </a:p>
                    </p:txBody>
                  </p:sp>
                  <p:sp>
                    <p:nvSpPr>
                      <p:cNvPr id="64619" name="Text Box 255"/>
                      <p:cNvSpPr txBox="1">
                        <a:spLocks noChangeArrowheads="1"/>
                      </p:cNvSpPr>
                      <p:nvPr/>
                    </p:nvSpPr>
                    <p:spPr bwMode="auto">
                      <a:xfrm>
                        <a:off x="3600" y="4404"/>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25</a:t>
                        </a:r>
                      </a:p>
                    </p:txBody>
                  </p:sp>
                  <p:sp>
                    <p:nvSpPr>
                      <p:cNvPr id="64620" name="Text Box 256"/>
                      <p:cNvSpPr txBox="1">
                        <a:spLocks noChangeArrowheads="1"/>
                      </p:cNvSpPr>
                      <p:nvPr/>
                    </p:nvSpPr>
                    <p:spPr bwMode="auto">
                      <a:xfrm>
                        <a:off x="4140" y="4404"/>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26</a:t>
                        </a:r>
                      </a:p>
                    </p:txBody>
                  </p:sp>
                  <p:sp>
                    <p:nvSpPr>
                      <p:cNvPr id="64621" name="Text Box 257"/>
                      <p:cNvSpPr txBox="1">
                        <a:spLocks noChangeArrowheads="1"/>
                      </p:cNvSpPr>
                      <p:nvPr/>
                    </p:nvSpPr>
                    <p:spPr bwMode="auto">
                      <a:xfrm>
                        <a:off x="4680" y="4404"/>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27</a:t>
                        </a:r>
                      </a:p>
                    </p:txBody>
                  </p:sp>
                  <p:sp>
                    <p:nvSpPr>
                      <p:cNvPr id="64622" name="Text Box 258"/>
                      <p:cNvSpPr txBox="1">
                        <a:spLocks noChangeArrowheads="1"/>
                      </p:cNvSpPr>
                      <p:nvPr/>
                    </p:nvSpPr>
                    <p:spPr bwMode="auto">
                      <a:xfrm>
                        <a:off x="5220" y="4404"/>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28</a:t>
                        </a:r>
                      </a:p>
                    </p:txBody>
                  </p:sp>
                  <p:sp>
                    <p:nvSpPr>
                      <p:cNvPr id="64623" name="Text Box 259"/>
                      <p:cNvSpPr txBox="1">
                        <a:spLocks noChangeArrowheads="1"/>
                      </p:cNvSpPr>
                      <p:nvPr/>
                    </p:nvSpPr>
                    <p:spPr bwMode="auto">
                      <a:xfrm>
                        <a:off x="5760" y="4404"/>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29</a:t>
                        </a:r>
                      </a:p>
                    </p:txBody>
                  </p:sp>
                  <p:sp>
                    <p:nvSpPr>
                      <p:cNvPr id="64624" name="Text Box 260"/>
                      <p:cNvSpPr txBox="1">
                        <a:spLocks noChangeArrowheads="1"/>
                      </p:cNvSpPr>
                      <p:nvPr/>
                    </p:nvSpPr>
                    <p:spPr bwMode="auto">
                      <a:xfrm>
                        <a:off x="3060" y="487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30</a:t>
                        </a:r>
                      </a:p>
                    </p:txBody>
                  </p:sp>
                  <p:sp>
                    <p:nvSpPr>
                      <p:cNvPr id="64625" name="Text Box 261"/>
                      <p:cNvSpPr txBox="1">
                        <a:spLocks noChangeArrowheads="1"/>
                      </p:cNvSpPr>
                      <p:nvPr/>
                    </p:nvSpPr>
                    <p:spPr bwMode="auto">
                      <a:xfrm>
                        <a:off x="3600" y="487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31</a:t>
                        </a:r>
                      </a:p>
                    </p:txBody>
                  </p:sp>
                  <p:sp>
                    <p:nvSpPr>
                      <p:cNvPr id="64626" name="Text Box 262"/>
                      <p:cNvSpPr txBox="1">
                        <a:spLocks noChangeArrowheads="1"/>
                      </p:cNvSpPr>
                      <p:nvPr/>
                    </p:nvSpPr>
                    <p:spPr bwMode="auto">
                      <a:xfrm>
                        <a:off x="4140" y="487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32</a:t>
                        </a:r>
                      </a:p>
                    </p:txBody>
                  </p:sp>
                  <p:sp>
                    <p:nvSpPr>
                      <p:cNvPr id="64627" name="Text Box 263"/>
                      <p:cNvSpPr txBox="1">
                        <a:spLocks noChangeArrowheads="1"/>
                      </p:cNvSpPr>
                      <p:nvPr/>
                    </p:nvSpPr>
                    <p:spPr bwMode="auto">
                      <a:xfrm>
                        <a:off x="4680" y="487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33</a:t>
                        </a:r>
                      </a:p>
                    </p:txBody>
                  </p:sp>
                  <p:sp>
                    <p:nvSpPr>
                      <p:cNvPr id="64628" name="Text Box 264"/>
                      <p:cNvSpPr txBox="1">
                        <a:spLocks noChangeArrowheads="1"/>
                      </p:cNvSpPr>
                      <p:nvPr/>
                    </p:nvSpPr>
                    <p:spPr bwMode="auto">
                      <a:xfrm>
                        <a:off x="5220" y="487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34</a:t>
                        </a:r>
                      </a:p>
                    </p:txBody>
                  </p:sp>
                  <p:sp>
                    <p:nvSpPr>
                      <p:cNvPr id="64629" name="Text Box 265"/>
                      <p:cNvSpPr txBox="1">
                        <a:spLocks noChangeArrowheads="1"/>
                      </p:cNvSpPr>
                      <p:nvPr/>
                    </p:nvSpPr>
                    <p:spPr bwMode="auto">
                      <a:xfrm>
                        <a:off x="5760" y="487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35</a:t>
                        </a:r>
                      </a:p>
                    </p:txBody>
                  </p:sp>
                  <p:sp>
                    <p:nvSpPr>
                      <p:cNvPr id="64630" name="Line 266"/>
                      <p:cNvSpPr>
                        <a:spLocks noChangeShapeType="1"/>
                      </p:cNvSpPr>
                      <p:nvPr/>
                    </p:nvSpPr>
                    <p:spPr bwMode="auto">
                      <a:xfrm>
                        <a:off x="4320" y="5340"/>
                        <a:ext cx="360" cy="0"/>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64531" name="Group 267"/>
                  <p:cNvGrpSpPr/>
                  <p:nvPr/>
                </p:nvGrpSpPr>
                <p:grpSpPr bwMode="auto">
                  <a:xfrm>
                    <a:off x="3060" y="2376"/>
                    <a:ext cx="3240" cy="1404"/>
                    <a:chOff x="3060" y="2376"/>
                    <a:chExt cx="3240" cy="1404"/>
                  </a:xfrm>
                </p:grpSpPr>
                <p:sp>
                  <p:nvSpPr>
                    <p:cNvPr id="64574" name="Text Box 268"/>
                    <p:cNvSpPr txBox="1">
                      <a:spLocks noChangeArrowheads="1"/>
                    </p:cNvSpPr>
                    <p:nvPr/>
                  </p:nvSpPr>
                  <p:spPr bwMode="auto">
                    <a:xfrm>
                      <a:off x="3600" y="253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a:t>
                      </a:r>
                    </a:p>
                  </p:txBody>
                </p:sp>
                <p:sp>
                  <p:nvSpPr>
                    <p:cNvPr id="64575" name="Text Box 269"/>
                    <p:cNvSpPr txBox="1">
                      <a:spLocks noChangeArrowheads="1"/>
                    </p:cNvSpPr>
                    <p:nvPr/>
                  </p:nvSpPr>
                  <p:spPr bwMode="auto">
                    <a:xfrm>
                      <a:off x="4140" y="253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a:t>
                      </a:r>
                    </a:p>
                  </p:txBody>
                </p:sp>
                <p:grpSp>
                  <p:nvGrpSpPr>
                    <p:cNvPr id="64576" name="Group 270"/>
                    <p:cNvGrpSpPr/>
                    <p:nvPr/>
                  </p:nvGrpSpPr>
                  <p:grpSpPr bwMode="auto">
                    <a:xfrm>
                      <a:off x="3060" y="2376"/>
                      <a:ext cx="3240" cy="1404"/>
                      <a:chOff x="3060" y="2376"/>
                      <a:chExt cx="3240" cy="1404"/>
                    </a:xfrm>
                  </p:grpSpPr>
                  <p:sp>
                    <p:nvSpPr>
                      <p:cNvPr id="64577" name="Text Box 271"/>
                      <p:cNvSpPr txBox="1">
                        <a:spLocks noChangeArrowheads="1"/>
                      </p:cNvSpPr>
                      <p:nvPr/>
                    </p:nvSpPr>
                    <p:spPr bwMode="auto">
                      <a:xfrm>
                        <a:off x="3060" y="253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0</a:t>
                        </a:r>
                      </a:p>
                    </p:txBody>
                  </p:sp>
                  <p:sp>
                    <p:nvSpPr>
                      <p:cNvPr id="64578" name="Text Box 272"/>
                      <p:cNvSpPr txBox="1">
                        <a:spLocks noChangeArrowheads="1"/>
                      </p:cNvSpPr>
                      <p:nvPr/>
                    </p:nvSpPr>
                    <p:spPr bwMode="auto">
                      <a:xfrm>
                        <a:off x="4680" y="253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a:t>
                        </a:r>
                      </a:p>
                    </p:txBody>
                  </p:sp>
                  <p:sp>
                    <p:nvSpPr>
                      <p:cNvPr id="64579" name="Text Box 273"/>
                      <p:cNvSpPr txBox="1">
                        <a:spLocks noChangeArrowheads="1"/>
                      </p:cNvSpPr>
                      <p:nvPr/>
                    </p:nvSpPr>
                    <p:spPr bwMode="auto">
                      <a:xfrm>
                        <a:off x="5220" y="253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4</a:t>
                        </a:r>
                      </a:p>
                    </p:txBody>
                  </p:sp>
                  <p:sp>
                    <p:nvSpPr>
                      <p:cNvPr id="64580" name="Text Box 274"/>
                      <p:cNvSpPr txBox="1">
                        <a:spLocks noChangeArrowheads="1"/>
                      </p:cNvSpPr>
                      <p:nvPr/>
                    </p:nvSpPr>
                    <p:spPr bwMode="auto">
                      <a:xfrm>
                        <a:off x="5760" y="253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5</a:t>
                        </a:r>
                      </a:p>
                    </p:txBody>
                  </p:sp>
                  <p:sp>
                    <p:nvSpPr>
                      <p:cNvPr id="64581" name="Text Box 275"/>
                      <p:cNvSpPr txBox="1">
                        <a:spLocks noChangeArrowheads="1"/>
                      </p:cNvSpPr>
                      <p:nvPr/>
                    </p:nvSpPr>
                    <p:spPr bwMode="auto">
                      <a:xfrm>
                        <a:off x="3600" y="2376"/>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FILE1</a:t>
                        </a:r>
                      </a:p>
                    </p:txBody>
                  </p:sp>
                  <p:grpSp>
                    <p:nvGrpSpPr>
                      <p:cNvPr id="64582" name="Group 276"/>
                      <p:cNvGrpSpPr/>
                      <p:nvPr/>
                    </p:nvGrpSpPr>
                    <p:grpSpPr bwMode="auto">
                      <a:xfrm>
                        <a:off x="3240" y="2688"/>
                        <a:ext cx="3060" cy="1092"/>
                        <a:chOff x="3240" y="2688"/>
                        <a:chExt cx="3060" cy="1092"/>
                      </a:xfrm>
                    </p:grpSpPr>
                    <p:sp>
                      <p:nvSpPr>
                        <p:cNvPr id="64596" name="Text Box 277"/>
                        <p:cNvSpPr txBox="1">
                          <a:spLocks noChangeArrowheads="1"/>
                        </p:cNvSpPr>
                        <p:nvPr/>
                      </p:nvSpPr>
                      <p:spPr bwMode="auto">
                        <a:xfrm>
                          <a:off x="5400" y="2688"/>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597" name="Text Box 278"/>
                        <p:cNvSpPr txBox="1">
                          <a:spLocks noChangeArrowheads="1"/>
                        </p:cNvSpPr>
                        <p:nvPr/>
                      </p:nvSpPr>
                      <p:spPr bwMode="auto">
                        <a:xfrm>
                          <a:off x="5940" y="2688"/>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598" name="Text Box 279"/>
                        <p:cNvSpPr txBox="1">
                          <a:spLocks noChangeArrowheads="1"/>
                        </p:cNvSpPr>
                        <p:nvPr/>
                      </p:nvSpPr>
                      <p:spPr bwMode="auto">
                        <a:xfrm>
                          <a:off x="3240" y="3624"/>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599" name="Text Box 280"/>
                        <p:cNvSpPr txBox="1">
                          <a:spLocks noChangeArrowheads="1"/>
                        </p:cNvSpPr>
                        <p:nvPr/>
                      </p:nvSpPr>
                      <p:spPr bwMode="auto">
                        <a:xfrm>
                          <a:off x="3240" y="3156"/>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00" name="Text Box 281"/>
                        <p:cNvSpPr txBox="1">
                          <a:spLocks noChangeArrowheads="1"/>
                        </p:cNvSpPr>
                        <p:nvPr/>
                      </p:nvSpPr>
                      <p:spPr bwMode="auto">
                        <a:xfrm>
                          <a:off x="3780" y="3156"/>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01" name="Text Box 282"/>
                        <p:cNvSpPr txBox="1">
                          <a:spLocks noChangeArrowheads="1"/>
                        </p:cNvSpPr>
                        <p:nvPr/>
                      </p:nvSpPr>
                      <p:spPr bwMode="auto">
                        <a:xfrm>
                          <a:off x="4320" y="3156"/>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02" name="Text Box 283"/>
                        <p:cNvSpPr txBox="1">
                          <a:spLocks noChangeArrowheads="1"/>
                        </p:cNvSpPr>
                        <p:nvPr/>
                      </p:nvSpPr>
                      <p:spPr bwMode="auto">
                        <a:xfrm>
                          <a:off x="4860" y="3159"/>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03" name="Text Box 284"/>
                        <p:cNvSpPr txBox="1">
                          <a:spLocks noChangeArrowheads="1"/>
                        </p:cNvSpPr>
                        <p:nvPr/>
                      </p:nvSpPr>
                      <p:spPr bwMode="auto">
                        <a:xfrm>
                          <a:off x="5400" y="3159"/>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64604" name="Text Box 285"/>
                        <p:cNvSpPr txBox="1">
                          <a:spLocks noChangeArrowheads="1"/>
                        </p:cNvSpPr>
                        <p:nvPr/>
                      </p:nvSpPr>
                      <p:spPr bwMode="auto">
                        <a:xfrm>
                          <a:off x="5940" y="3159"/>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sp>
                    <p:nvSpPr>
                      <p:cNvPr id="64583" name="Text Box 286"/>
                      <p:cNvSpPr txBox="1">
                        <a:spLocks noChangeArrowheads="1"/>
                      </p:cNvSpPr>
                      <p:nvPr/>
                    </p:nvSpPr>
                    <p:spPr bwMode="auto">
                      <a:xfrm>
                        <a:off x="4320" y="2844"/>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FILE2</a:t>
                        </a:r>
                      </a:p>
                    </p:txBody>
                  </p:sp>
                  <p:grpSp>
                    <p:nvGrpSpPr>
                      <p:cNvPr id="64584" name="Group 287"/>
                      <p:cNvGrpSpPr/>
                      <p:nvPr/>
                    </p:nvGrpSpPr>
                    <p:grpSpPr bwMode="auto">
                      <a:xfrm>
                        <a:off x="3240" y="2688"/>
                        <a:ext cx="1980" cy="156"/>
                        <a:chOff x="3240" y="2688"/>
                        <a:chExt cx="1980" cy="156"/>
                      </a:xfrm>
                    </p:grpSpPr>
                    <p:sp>
                      <p:nvSpPr>
                        <p:cNvPr id="64585" name="Text Box 288"/>
                        <p:cNvSpPr txBox="1">
                          <a:spLocks noChangeArrowheads="1"/>
                        </p:cNvSpPr>
                        <p:nvPr/>
                      </p:nvSpPr>
                      <p:spPr bwMode="auto">
                        <a:xfrm>
                          <a:off x="4860" y="2688"/>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nvGrpSpPr>
                        <p:cNvPr id="64586" name="Group 289"/>
                        <p:cNvGrpSpPr/>
                        <p:nvPr/>
                      </p:nvGrpSpPr>
                      <p:grpSpPr bwMode="auto">
                        <a:xfrm>
                          <a:off x="3780" y="2688"/>
                          <a:ext cx="360" cy="156"/>
                          <a:chOff x="3780" y="2688"/>
                          <a:chExt cx="360" cy="156"/>
                        </a:xfrm>
                      </p:grpSpPr>
                      <p:sp>
                        <p:nvSpPr>
                          <p:cNvPr id="64594" name="Line 290"/>
                          <p:cNvSpPr>
                            <a:spLocks noChangeShapeType="1"/>
                          </p:cNvSpPr>
                          <p:nvPr/>
                        </p:nvSpPr>
                        <p:spPr bwMode="auto">
                          <a:xfrm flipH="1">
                            <a:off x="3780" y="268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95" name="Line 291"/>
                          <p:cNvSpPr>
                            <a:spLocks noChangeShapeType="1"/>
                          </p:cNvSpPr>
                          <p:nvPr/>
                        </p:nvSpPr>
                        <p:spPr bwMode="auto">
                          <a:xfrm flipH="1">
                            <a:off x="3960" y="268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4587" name="Line 292"/>
                        <p:cNvSpPr>
                          <a:spLocks noChangeShapeType="1"/>
                        </p:cNvSpPr>
                        <p:nvPr/>
                      </p:nvSpPr>
                      <p:spPr bwMode="auto">
                        <a:xfrm flipH="1">
                          <a:off x="4320" y="268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88" name="Line 293"/>
                        <p:cNvSpPr>
                          <a:spLocks noChangeShapeType="1"/>
                        </p:cNvSpPr>
                        <p:nvPr/>
                      </p:nvSpPr>
                      <p:spPr bwMode="auto">
                        <a:xfrm flipH="1">
                          <a:off x="4500" y="268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89" name="Line 294"/>
                        <p:cNvSpPr>
                          <a:spLocks noChangeShapeType="1"/>
                        </p:cNvSpPr>
                        <p:nvPr/>
                      </p:nvSpPr>
                      <p:spPr bwMode="auto">
                        <a:xfrm flipH="1">
                          <a:off x="4860" y="268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90" name="Line 295"/>
                        <p:cNvSpPr>
                          <a:spLocks noChangeShapeType="1"/>
                        </p:cNvSpPr>
                        <p:nvPr/>
                      </p:nvSpPr>
                      <p:spPr bwMode="auto">
                        <a:xfrm flipH="1">
                          <a:off x="5040" y="268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64591" name="Group 296"/>
                        <p:cNvGrpSpPr/>
                        <p:nvPr/>
                      </p:nvGrpSpPr>
                      <p:grpSpPr bwMode="auto">
                        <a:xfrm>
                          <a:off x="3240" y="2688"/>
                          <a:ext cx="360" cy="156"/>
                          <a:chOff x="3780" y="2688"/>
                          <a:chExt cx="360" cy="156"/>
                        </a:xfrm>
                      </p:grpSpPr>
                      <p:sp>
                        <p:nvSpPr>
                          <p:cNvPr id="64592" name="Line 297"/>
                          <p:cNvSpPr>
                            <a:spLocks noChangeShapeType="1"/>
                          </p:cNvSpPr>
                          <p:nvPr/>
                        </p:nvSpPr>
                        <p:spPr bwMode="auto">
                          <a:xfrm flipH="1">
                            <a:off x="3780" y="268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93" name="Line 298"/>
                          <p:cNvSpPr>
                            <a:spLocks noChangeShapeType="1"/>
                          </p:cNvSpPr>
                          <p:nvPr/>
                        </p:nvSpPr>
                        <p:spPr bwMode="auto">
                          <a:xfrm flipH="1">
                            <a:off x="3960" y="268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grpSp>
              <p:grpSp>
                <p:nvGrpSpPr>
                  <p:cNvPr id="64532" name="Group 299"/>
                  <p:cNvGrpSpPr/>
                  <p:nvPr/>
                </p:nvGrpSpPr>
                <p:grpSpPr bwMode="auto">
                  <a:xfrm>
                    <a:off x="3060" y="3003"/>
                    <a:ext cx="3240" cy="1245"/>
                    <a:chOff x="3060" y="3003"/>
                    <a:chExt cx="3240" cy="1245"/>
                  </a:xfrm>
                </p:grpSpPr>
                <p:sp>
                  <p:nvSpPr>
                    <p:cNvPr id="64533" name="Text Box 300"/>
                    <p:cNvSpPr txBox="1">
                      <a:spLocks noChangeArrowheads="1"/>
                    </p:cNvSpPr>
                    <p:nvPr/>
                  </p:nvSpPr>
                  <p:spPr bwMode="auto">
                    <a:xfrm>
                      <a:off x="4140" y="393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20</a:t>
                      </a:r>
                    </a:p>
                  </p:txBody>
                </p:sp>
                <p:sp>
                  <p:nvSpPr>
                    <p:cNvPr id="64534" name="Text Box 301"/>
                    <p:cNvSpPr txBox="1">
                      <a:spLocks noChangeArrowheads="1"/>
                    </p:cNvSpPr>
                    <p:nvPr/>
                  </p:nvSpPr>
                  <p:spPr bwMode="auto">
                    <a:xfrm>
                      <a:off x="5400" y="4092"/>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nvGrpSpPr>
                    <p:cNvPr id="64535" name="Group 302"/>
                    <p:cNvGrpSpPr/>
                    <p:nvPr/>
                  </p:nvGrpSpPr>
                  <p:grpSpPr bwMode="auto">
                    <a:xfrm>
                      <a:off x="3060" y="3003"/>
                      <a:ext cx="3240" cy="1245"/>
                      <a:chOff x="3060" y="3003"/>
                      <a:chExt cx="3240" cy="1245"/>
                    </a:xfrm>
                  </p:grpSpPr>
                  <p:sp>
                    <p:nvSpPr>
                      <p:cNvPr id="64556" name="Text Box 303"/>
                      <p:cNvSpPr txBox="1">
                        <a:spLocks noChangeArrowheads="1"/>
                      </p:cNvSpPr>
                      <p:nvPr/>
                    </p:nvSpPr>
                    <p:spPr bwMode="auto">
                      <a:xfrm>
                        <a:off x="4680" y="3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15</a:t>
                        </a:r>
                      </a:p>
                    </p:txBody>
                  </p:sp>
                  <p:sp>
                    <p:nvSpPr>
                      <p:cNvPr id="64557" name="Text Box 304"/>
                      <p:cNvSpPr txBox="1">
                        <a:spLocks noChangeArrowheads="1"/>
                      </p:cNvSpPr>
                      <p:nvPr/>
                    </p:nvSpPr>
                    <p:spPr bwMode="auto">
                      <a:xfrm>
                        <a:off x="3060" y="393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18</a:t>
                        </a:r>
                      </a:p>
                    </p:txBody>
                  </p:sp>
                  <p:sp>
                    <p:nvSpPr>
                      <p:cNvPr id="64558" name="Text Box 305"/>
                      <p:cNvSpPr txBox="1">
                        <a:spLocks noChangeArrowheads="1"/>
                      </p:cNvSpPr>
                      <p:nvPr/>
                    </p:nvSpPr>
                    <p:spPr bwMode="auto">
                      <a:xfrm>
                        <a:off x="3600" y="393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19</a:t>
                        </a:r>
                      </a:p>
                    </p:txBody>
                  </p:sp>
                  <p:sp>
                    <p:nvSpPr>
                      <p:cNvPr id="64559" name="Text Box 306"/>
                      <p:cNvSpPr txBox="1">
                        <a:spLocks noChangeArrowheads="1"/>
                      </p:cNvSpPr>
                      <p:nvPr/>
                    </p:nvSpPr>
                    <p:spPr bwMode="auto">
                      <a:xfrm>
                        <a:off x="4680" y="393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21</a:t>
                        </a:r>
                      </a:p>
                    </p:txBody>
                  </p:sp>
                  <p:sp>
                    <p:nvSpPr>
                      <p:cNvPr id="64560" name="Text Box 307"/>
                      <p:cNvSpPr txBox="1">
                        <a:spLocks noChangeArrowheads="1"/>
                      </p:cNvSpPr>
                      <p:nvPr/>
                    </p:nvSpPr>
                    <p:spPr bwMode="auto">
                      <a:xfrm>
                        <a:off x="5220" y="393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22</a:t>
                        </a:r>
                      </a:p>
                    </p:txBody>
                  </p:sp>
                  <p:sp>
                    <p:nvSpPr>
                      <p:cNvPr id="64561" name="Text Box 308"/>
                      <p:cNvSpPr txBox="1">
                        <a:spLocks noChangeArrowheads="1"/>
                      </p:cNvSpPr>
                      <p:nvPr/>
                    </p:nvSpPr>
                    <p:spPr bwMode="auto">
                      <a:xfrm>
                        <a:off x="5760" y="393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23</a:t>
                        </a:r>
                      </a:p>
                    </p:txBody>
                  </p:sp>
                  <p:sp>
                    <p:nvSpPr>
                      <p:cNvPr id="64562" name="Text Box 309"/>
                      <p:cNvSpPr txBox="1">
                        <a:spLocks noChangeArrowheads="1"/>
                      </p:cNvSpPr>
                      <p:nvPr/>
                    </p:nvSpPr>
                    <p:spPr bwMode="auto">
                      <a:xfrm>
                        <a:off x="5940" y="4092"/>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nvGrpSpPr>
                      <p:cNvPr id="64563" name="Group 310"/>
                      <p:cNvGrpSpPr/>
                      <p:nvPr/>
                    </p:nvGrpSpPr>
                    <p:grpSpPr bwMode="auto">
                      <a:xfrm>
                        <a:off x="3060" y="3003"/>
                        <a:ext cx="3060" cy="774"/>
                        <a:chOff x="3060" y="3003"/>
                        <a:chExt cx="3060" cy="774"/>
                      </a:xfrm>
                    </p:grpSpPr>
                    <p:sp>
                      <p:nvSpPr>
                        <p:cNvPr id="64565" name="Text Box 311"/>
                        <p:cNvSpPr txBox="1">
                          <a:spLocks noChangeArrowheads="1"/>
                        </p:cNvSpPr>
                        <p:nvPr/>
                      </p:nvSpPr>
                      <p:spPr bwMode="auto">
                        <a:xfrm>
                          <a:off x="3600" y="300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7</a:t>
                          </a:r>
                        </a:p>
                      </p:txBody>
                    </p:sp>
                    <p:sp>
                      <p:nvSpPr>
                        <p:cNvPr id="64566" name="Text Box 312"/>
                        <p:cNvSpPr txBox="1">
                          <a:spLocks noChangeArrowheads="1"/>
                        </p:cNvSpPr>
                        <p:nvPr/>
                      </p:nvSpPr>
                      <p:spPr bwMode="auto">
                        <a:xfrm>
                          <a:off x="4140" y="300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8</a:t>
                          </a:r>
                        </a:p>
                      </p:txBody>
                    </p:sp>
                    <p:sp>
                      <p:nvSpPr>
                        <p:cNvPr id="64567" name="Text Box 313"/>
                        <p:cNvSpPr txBox="1">
                          <a:spLocks noChangeArrowheads="1"/>
                        </p:cNvSpPr>
                        <p:nvPr/>
                      </p:nvSpPr>
                      <p:spPr bwMode="auto">
                        <a:xfrm>
                          <a:off x="3060" y="3003"/>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6</a:t>
                          </a:r>
                        </a:p>
                      </p:txBody>
                    </p:sp>
                    <p:sp>
                      <p:nvSpPr>
                        <p:cNvPr id="64568" name="Text Box 314"/>
                        <p:cNvSpPr txBox="1">
                          <a:spLocks noChangeArrowheads="1"/>
                        </p:cNvSpPr>
                        <p:nvPr/>
                      </p:nvSpPr>
                      <p:spPr bwMode="auto">
                        <a:xfrm>
                          <a:off x="3060" y="3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12</a:t>
                          </a:r>
                        </a:p>
                      </p:txBody>
                    </p:sp>
                    <p:sp>
                      <p:nvSpPr>
                        <p:cNvPr id="64569" name="Text Box 315"/>
                        <p:cNvSpPr txBox="1">
                          <a:spLocks noChangeArrowheads="1"/>
                        </p:cNvSpPr>
                        <p:nvPr/>
                      </p:nvSpPr>
                      <p:spPr bwMode="auto">
                        <a:xfrm>
                          <a:off x="3600" y="3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13</a:t>
                          </a:r>
                        </a:p>
                      </p:txBody>
                    </p:sp>
                    <p:sp>
                      <p:nvSpPr>
                        <p:cNvPr id="64570" name="Text Box 316"/>
                        <p:cNvSpPr txBox="1">
                          <a:spLocks noChangeArrowheads="1"/>
                        </p:cNvSpPr>
                        <p:nvPr/>
                      </p:nvSpPr>
                      <p:spPr bwMode="auto">
                        <a:xfrm>
                          <a:off x="4140" y="3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14</a:t>
                          </a:r>
                        </a:p>
                      </p:txBody>
                    </p:sp>
                    <p:sp>
                      <p:nvSpPr>
                        <p:cNvPr id="64571" name="Text Box 317"/>
                        <p:cNvSpPr txBox="1">
                          <a:spLocks noChangeArrowheads="1"/>
                        </p:cNvSpPr>
                        <p:nvPr/>
                      </p:nvSpPr>
                      <p:spPr bwMode="auto">
                        <a:xfrm>
                          <a:off x="5220" y="3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16</a:t>
                          </a:r>
                        </a:p>
                      </p:txBody>
                    </p:sp>
                    <p:sp>
                      <p:nvSpPr>
                        <p:cNvPr id="64572" name="Text Box 318"/>
                        <p:cNvSpPr txBox="1">
                          <a:spLocks noChangeArrowheads="1"/>
                        </p:cNvSpPr>
                        <p:nvPr/>
                      </p:nvSpPr>
                      <p:spPr bwMode="auto">
                        <a:xfrm>
                          <a:off x="5760" y="346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17</a:t>
                          </a:r>
                        </a:p>
                      </p:txBody>
                    </p:sp>
                    <p:sp>
                      <p:nvSpPr>
                        <p:cNvPr id="64573" name="Text Box 319"/>
                        <p:cNvSpPr txBox="1">
                          <a:spLocks noChangeArrowheads="1"/>
                        </p:cNvSpPr>
                        <p:nvPr/>
                      </p:nvSpPr>
                      <p:spPr bwMode="auto">
                        <a:xfrm>
                          <a:off x="4140" y="3312"/>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FILE3</a:t>
                          </a:r>
                        </a:p>
                      </p:txBody>
                    </p:sp>
                  </p:grpSp>
                  <p:sp>
                    <p:nvSpPr>
                      <p:cNvPr id="64564" name="Text Box 320"/>
                      <p:cNvSpPr txBox="1">
                        <a:spLocks noChangeArrowheads="1"/>
                      </p:cNvSpPr>
                      <p:nvPr/>
                    </p:nvSpPr>
                    <p:spPr bwMode="auto">
                      <a:xfrm>
                        <a:off x="3780" y="3780"/>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FILE4</a:t>
                        </a:r>
                      </a:p>
                    </p:txBody>
                  </p:sp>
                </p:grpSp>
                <p:grpSp>
                  <p:nvGrpSpPr>
                    <p:cNvPr id="64536" name="Group 321"/>
                    <p:cNvGrpSpPr/>
                    <p:nvPr/>
                  </p:nvGrpSpPr>
                  <p:grpSpPr bwMode="auto">
                    <a:xfrm>
                      <a:off x="3240" y="4092"/>
                      <a:ext cx="360" cy="156"/>
                      <a:chOff x="3780" y="5028"/>
                      <a:chExt cx="360" cy="156"/>
                    </a:xfrm>
                  </p:grpSpPr>
                  <p:sp>
                    <p:nvSpPr>
                      <p:cNvPr id="64552" name="Line 322"/>
                      <p:cNvSpPr>
                        <a:spLocks noChangeShapeType="1"/>
                      </p:cNvSpPr>
                      <p:nvPr/>
                    </p:nvSpPr>
                    <p:spPr bwMode="auto">
                      <a:xfrm flipH="1">
                        <a:off x="378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53" name="Line 323"/>
                      <p:cNvSpPr>
                        <a:spLocks noChangeShapeType="1"/>
                      </p:cNvSpPr>
                      <p:nvPr/>
                    </p:nvSpPr>
                    <p:spPr bwMode="auto">
                      <a:xfrm flipH="1">
                        <a:off x="396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54" name="Line 324"/>
                      <p:cNvSpPr>
                        <a:spLocks noChangeShapeType="1"/>
                      </p:cNvSpPr>
                      <p:nvPr/>
                    </p:nvSpPr>
                    <p:spPr bwMode="auto">
                      <a:xfrm>
                        <a:off x="378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55" name="Line 325"/>
                      <p:cNvSpPr>
                        <a:spLocks noChangeShapeType="1"/>
                      </p:cNvSpPr>
                      <p:nvPr/>
                    </p:nvSpPr>
                    <p:spPr bwMode="auto">
                      <a:xfrm>
                        <a:off x="396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4537" name="Group 326"/>
                    <p:cNvGrpSpPr/>
                    <p:nvPr/>
                  </p:nvGrpSpPr>
                  <p:grpSpPr bwMode="auto">
                    <a:xfrm>
                      <a:off x="3780" y="4092"/>
                      <a:ext cx="360" cy="156"/>
                      <a:chOff x="3780" y="5028"/>
                      <a:chExt cx="360" cy="156"/>
                    </a:xfrm>
                  </p:grpSpPr>
                  <p:sp>
                    <p:nvSpPr>
                      <p:cNvPr id="64548" name="Line 327"/>
                      <p:cNvSpPr>
                        <a:spLocks noChangeShapeType="1"/>
                      </p:cNvSpPr>
                      <p:nvPr/>
                    </p:nvSpPr>
                    <p:spPr bwMode="auto">
                      <a:xfrm flipH="1">
                        <a:off x="378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49" name="Line 328"/>
                      <p:cNvSpPr>
                        <a:spLocks noChangeShapeType="1"/>
                      </p:cNvSpPr>
                      <p:nvPr/>
                    </p:nvSpPr>
                    <p:spPr bwMode="auto">
                      <a:xfrm flipH="1">
                        <a:off x="396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50" name="Line 329"/>
                      <p:cNvSpPr>
                        <a:spLocks noChangeShapeType="1"/>
                      </p:cNvSpPr>
                      <p:nvPr/>
                    </p:nvSpPr>
                    <p:spPr bwMode="auto">
                      <a:xfrm>
                        <a:off x="378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51" name="Line 330"/>
                      <p:cNvSpPr>
                        <a:spLocks noChangeShapeType="1"/>
                      </p:cNvSpPr>
                      <p:nvPr/>
                    </p:nvSpPr>
                    <p:spPr bwMode="auto">
                      <a:xfrm>
                        <a:off x="396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4538" name="Group 331"/>
                    <p:cNvGrpSpPr/>
                    <p:nvPr/>
                  </p:nvGrpSpPr>
                  <p:grpSpPr bwMode="auto">
                    <a:xfrm>
                      <a:off x="4320" y="4092"/>
                      <a:ext cx="360" cy="156"/>
                      <a:chOff x="3780" y="5028"/>
                      <a:chExt cx="360" cy="156"/>
                    </a:xfrm>
                  </p:grpSpPr>
                  <p:sp>
                    <p:nvSpPr>
                      <p:cNvPr id="64544" name="Line 332"/>
                      <p:cNvSpPr>
                        <a:spLocks noChangeShapeType="1"/>
                      </p:cNvSpPr>
                      <p:nvPr/>
                    </p:nvSpPr>
                    <p:spPr bwMode="auto">
                      <a:xfrm flipH="1">
                        <a:off x="378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45" name="Line 333"/>
                      <p:cNvSpPr>
                        <a:spLocks noChangeShapeType="1"/>
                      </p:cNvSpPr>
                      <p:nvPr/>
                    </p:nvSpPr>
                    <p:spPr bwMode="auto">
                      <a:xfrm flipH="1">
                        <a:off x="396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46" name="Line 334"/>
                      <p:cNvSpPr>
                        <a:spLocks noChangeShapeType="1"/>
                      </p:cNvSpPr>
                      <p:nvPr/>
                    </p:nvSpPr>
                    <p:spPr bwMode="auto">
                      <a:xfrm>
                        <a:off x="378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47" name="Line 335"/>
                      <p:cNvSpPr>
                        <a:spLocks noChangeShapeType="1"/>
                      </p:cNvSpPr>
                      <p:nvPr/>
                    </p:nvSpPr>
                    <p:spPr bwMode="auto">
                      <a:xfrm>
                        <a:off x="396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4539" name="Group 336"/>
                    <p:cNvGrpSpPr/>
                    <p:nvPr/>
                  </p:nvGrpSpPr>
                  <p:grpSpPr bwMode="auto">
                    <a:xfrm>
                      <a:off x="4860" y="4092"/>
                      <a:ext cx="360" cy="156"/>
                      <a:chOff x="3780" y="5028"/>
                      <a:chExt cx="360" cy="156"/>
                    </a:xfrm>
                  </p:grpSpPr>
                  <p:sp>
                    <p:nvSpPr>
                      <p:cNvPr id="64540" name="Line 337"/>
                      <p:cNvSpPr>
                        <a:spLocks noChangeShapeType="1"/>
                      </p:cNvSpPr>
                      <p:nvPr/>
                    </p:nvSpPr>
                    <p:spPr bwMode="auto">
                      <a:xfrm flipH="1">
                        <a:off x="378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41" name="Line 338"/>
                      <p:cNvSpPr>
                        <a:spLocks noChangeShapeType="1"/>
                      </p:cNvSpPr>
                      <p:nvPr/>
                    </p:nvSpPr>
                    <p:spPr bwMode="auto">
                      <a:xfrm flipH="1">
                        <a:off x="396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42" name="Line 339"/>
                      <p:cNvSpPr>
                        <a:spLocks noChangeShapeType="1"/>
                      </p:cNvSpPr>
                      <p:nvPr/>
                    </p:nvSpPr>
                    <p:spPr bwMode="auto">
                      <a:xfrm>
                        <a:off x="378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43" name="Line 340"/>
                      <p:cNvSpPr>
                        <a:spLocks noChangeShapeType="1"/>
                      </p:cNvSpPr>
                      <p:nvPr/>
                    </p:nvSpPr>
                    <p:spPr bwMode="auto">
                      <a:xfrm>
                        <a:off x="3960" y="5028"/>
                        <a:ext cx="180" cy="15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grpSp>
        </p:gr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rrowheads="1"/>
          </p:cNvSpPr>
          <p:nvPr>
            <p:ph type="title"/>
          </p:nvPr>
        </p:nvSpPr>
        <p:spPr>
          <a:xfrm>
            <a:off x="533400" y="188913"/>
            <a:ext cx="8077200" cy="656661"/>
          </a:xfrm>
        </p:spPr>
        <p:txBody>
          <a:bodyPr/>
          <a:lstStyle/>
          <a:p>
            <a:pPr>
              <a:defRPr/>
            </a:pPr>
            <a:r>
              <a:rPr lang="en-US" altLang="zh-CN" u="sng" dirty="0">
                <a:solidFill>
                  <a:schemeClr val="folHlink"/>
                </a:solidFill>
                <a:ea typeface="仿宋_GB2312" pitchFamily="49" charset="-122"/>
              </a:rPr>
              <a:t>2.1.2.</a:t>
            </a:r>
            <a:r>
              <a:rPr lang="zh-CN" altLang="en-US" u="sng" dirty="0">
                <a:solidFill>
                  <a:schemeClr val="folHlink"/>
                </a:solidFill>
                <a:ea typeface="仿宋_GB2312" pitchFamily="49" charset="-122"/>
              </a:rPr>
              <a:t>链接分配</a:t>
            </a:r>
          </a:p>
        </p:txBody>
      </p:sp>
      <p:sp>
        <p:nvSpPr>
          <p:cNvPr id="144387" name="Rectangle 3"/>
          <p:cNvSpPr>
            <a:spLocks noGrp="1" noRot="1" noChangeArrowheads="1"/>
          </p:cNvSpPr>
          <p:nvPr>
            <p:ph idx="1"/>
          </p:nvPr>
        </p:nvSpPr>
        <p:spPr>
          <a:xfrm>
            <a:off x="533400" y="1306513"/>
            <a:ext cx="8077200" cy="4498975"/>
          </a:xfrm>
        </p:spPr>
        <p:txBody>
          <a:bodyPr/>
          <a:lstStyle/>
          <a:p>
            <a:pPr>
              <a:lnSpc>
                <a:spcPct val="110000"/>
              </a:lnSpc>
              <a:defRPr/>
            </a:pPr>
            <a:r>
              <a:rPr lang="zh-CN" altLang="en-US" dirty="0">
                <a:latin typeface="仿宋_GB2312" pitchFamily="49" charset="-122"/>
                <a:ea typeface="仿宋_GB2312" pitchFamily="49" charset="-122"/>
              </a:rPr>
              <a:t>连续分配的文件分区太大，不利于存储空间的有效利用。</a:t>
            </a:r>
          </a:p>
          <a:p>
            <a:pPr>
              <a:lnSpc>
                <a:spcPct val="110000"/>
              </a:lnSpc>
              <a:defRPr/>
            </a:pPr>
            <a:r>
              <a:rPr lang="zh-CN" altLang="en-US" dirty="0"/>
              <a:t>如果在将一个逻辑文件存储到外存上时，可以考虑将文件装到多个离散的盘块中。</a:t>
            </a:r>
            <a:endParaRPr lang="zh-CN" altLang="en-US" dirty="0">
              <a:latin typeface="仿宋_GB2312" pitchFamily="49" charset="-122"/>
              <a:ea typeface="仿宋_GB2312" pitchFamily="49" charset="-122"/>
            </a:endParaRPr>
          </a:p>
          <a:p>
            <a:pPr>
              <a:lnSpc>
                <a:spcPct val="110000"/>
              </a:lnSpc>
              <a:defRPr/>
            </a:pPr>
            <a:r>
              <a:rPr lang="zh-CN" altLang="en-US" dirty="0">
                <a:solidFill>
                  <a:schemeClr val="accent6"/>
                </a:solidFill>
              </a:rPr>
              <a:t>链接文件：</a:t>
            </a:r>
            <a:r>
              <a:rPr lang="zh-CN" altLang="en-US" dirty="0"/>
              <a:t>采用链接分配方式时，可通过在每个盘块上的链接指针，将同属于一个文件的多个离散的盘块链接成一个链表，把这样形成的物理文件称为</a:t>
            </a:r>
            <a:r>
              <a:rPr lang="zh-CN" altLang="en-US" dirty="0">
                <a:solidFill>
                  <a:schemeClr val="accent6"/>
                </a:solidFill>
              </a:rPr>
              <a:t>链接文件</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7" name="Rectangle 3"/>
          <p:cNvSpPr>
            <a:spLocks noGrp="1" noRot="1" noChangeArrowheads="1"/>
          </p:cNvSpPr>
          <p:nvPr>
            <p:ph idx="1"/>
          </p:nvPr>
        </p:nvSpPr>
        <p:spPr>
          <a:xfrm>
            <a:off x="533400" y="1125538"/>
            <a:ext cx="8077200" cy="5046662"/>
          </a:xfrm>
        </p:spPr>
        <p:txBody>
          <a:bodyPr/>
          <a:lstStyle/>
          <a:p>
            <a:pPr>
              <a:lnSpc>
                <a:spcPct val="130000"/>
              </a:lnSpc>
              <a:defRPr/>
            </a:pPr>
            <a:r>
              <a:rPr lang="en-US" altLang="zh-CN" dirty="0">
                <a:solidFill>
                  <a:schemeClr val="folHlink"/>
                </a:solidFill>
              </a:rPr>
              <a:t>1</a:t>
            </a:r>
            <a:r>
              <a:rPr lang="zh-CN" altLang="en-US" dirty="0">
                <a:solidFill>
                  <a:schemeClr val="folHlink"/>
                </a:solidFill>
              </a:rPr>
              <a:t>）．隐式链接</a:t>
            </a:r>
          </a:p>
          <a:p>
            <a:pPr>
              <a:lnSpc>
                <a:spcPct val="130000"/>
              </a:lnSpc>
              <a:defRPr/>
            </a:pPr>
            <a:r>
              <a:rPr lang="zh-CN" altLang="en-US" dirty="0"/>
              <a:t>在采用隐式链接分配方式时，在文件目录的每个目录项中，都须含有指向链接文件第一个盘块和最后一个盘块的指针。</a:t>
            </a:r>
            <a:endParaRPr lang="en-US" altLang="zh-CN" dirty="0"/>
          </a:p>
          <a:p>
            <a:pPr>
              <a:lnSpc>
                <a:spcPct val="130000"/>
              </a:lnSpc>
              <a:defRPr/>
            </a:pPr>
            <a:r>
              <a:rPr lang="zh-CN" altLang="en-US" dirty="0"/>
              <a:t>每个盘块中都含有一个指向下一个盘块的指针。</a:t>
            </a:r>
            <a:endParaRPr lang="en-US" altLang="zh-CN" dirty="0"/>
          </a:p>
          <a:p>
            <a:pPr>
              <a:lnSpc>
                <a:spcPct val="130000"/>
              </a:lnSpc>
              <a:defRPr/>
            </a:pPr>
            <a:endParaRPr lang="zh-CN" altLang="en-US" dirty="0"/>
          </a:p>
          <a:p>
            <a:pPr>
              <a:lnSpc>
                <a:spcPct val="130000"/>
              </a:lnSpc>
              <a:defRPr/>
            </a:pPr>
            <a:endParaRPr lang="en-US" altLang="zh-CN" dirty="0"/>
          </a:p>
        </p:txBody>
      </p:sp>
      <p:sp>
        <p:nvSpPr>
          <p:cNvPr id="3" name="Rectangle 2"/>
          <p:cNvSpPr>
            <a:spLocks noGrp="1" noRot="1" noChangeArrowheads="1"/>
          </p:cNvSpPr>
          <p:nvPr>
            <p:ph type="title"/>
          </p:nvPr>
        </p:nvSpPr>
        <p:spPr>
          <a:xfrm>
            <a:off x="533400" y="188913"/>
            <a:ext cx="8077200" cy="656661"/>
          </a:xfrm>
        </p:spPr>
        <p:txBody>
          <a:bodyPr/>
          <a:lstStyle/>
          <a:p>
            <a:pPr>
              <a:defRPr/>
            </a:pPr>
            <a:r>
              <a:rPr lang="en-US" altLang="zh-CN" u="sng" dirty="0">
                <a:solidFill>
                  <a:schemeClr val="folHlink"/>
                </a:solidFill>
                <a:ea typeface="仿宋_GB2312" pitchFamily="49" charset="-122"/>
              </a:rPr>
              <a:t>2.1.2.</a:t>
            </a:r>
            <a:r>
              <a:rPr lang="zh-CN" altLang="en-US" u="sng" dirty="0">
                <a:solidFill>
                  <a:schemeClr val="folHlink"/>
                </a:solidFill>
                <a:ea typeface="仿宋_GB2312" pitchFamily="49" charset="-122"/>
              </a:rPr>
              <a:t>链接分配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40"/>
          <p:cNvSpPr>
            <a:spLocks noChangeArrowheads="1"/>
          </p:cNvSpPr>
          <p:nvPr/>
        </p:nvSpPr>
        <p:spPr bwMode="auto">
          <a:xfrm>
            <a:off x="179388" y="404813"/>
            <a:ext cx="8569325" cy="60483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zh-CN" sz="1800" b="0">
              <a:solidFill>
                <a:srgbClr val="000000"/>
              </a:solidFill>
              <a:latin typeface="Arial" panose="020B0604020202020204" pitchFamily="34" charset="0"/>
            </a:endParaRPr>
          </a:p>
        </p:txBody>
      </p:sp>
      <p:graphicFrame>
        <p:nvGraphicFramePr>
          <p:cNvPr id="67587" name="Object 279"/>
          <p:cNvGraphicFramePr>
            <a:graphicFrameLocks noChangeAspect="1"/>
          </p:cNvGraphicFramePr>
          <p:nvPr/>
        </p:nvGraphicFramePr>
        <p:xfrm>
          <a:off x="1403350" y="836613"/>
          <a:ext cx="6629400" cy="5010150"/>
        </p:xfrm>
        <a:graphic>
          <a:graphicData uri="http://schemas.openxmlformats.org/presentationml/2006/ole">
            <mc:AlternateContent xmlns:mc="http://schemas.openxmlformats.org/markup-compatibility/2006">
              <mc:Choice xmlns:v="urn:schemas-microsoft-com:vml" Requires="v">
                <p:oleObj name="VISIO" r:id="rId2" imgW="3040380" imgH="2293620" progId="Visio.Drawing.4">
                  <p:embed/>
                </p:oleObj>
              </mc:Choice>
              <mc:Fallback>
                <p:oleObj name="VISIO" r:id="rId2" imgW="3040380" imgH="2293620" progId="Visio.Drawing.4">
                  <p:embed/>
                  <p:pic>
                    <p:nvPicPr>
                      <p:cNvPr id="0" name="Object 2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836613"/>
                        <a:ext cx="6629400" cy="501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588" name="Text Box 280"/>
          <p:cNvSpPr txBox="1">
            <a:spLocks noChangeArrowheads="1"/>
          </p:cNvSpPr>
          <p:nvPr/>
        </p:nvSpPr>
        <p:spPr bwMode="auto">
          <a:xfrm>
            <a:off x="1763713" y="5876925"/>
            <a:ext cx="4395787" cy="457200"/>
          </a:xfrm>
          <a:prstGeom prst="rect">
            <a:avLst/>
          </a:prstGeom>
          <a:solidFill>
            <a:schemeClr val="bg1"/>
          </a:solidFill>
          <a:ln>
            <a:noFill/>
          </a:ln>
          <a:effectLst/>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r>
              <a:rPr kumimoji="1" lang="zh-CN" altLang="en-US" sz="2400" dirty="0">
                <a:solidFill>
                  <a:srgbClr val="000000"/>
                </a:solidFill>
              </a:rPr>
              <a:t>图  磁盘空间的隐式链接式分配 </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a:t>本章主要内容</a:t>
            </a:r>
          </a:p>
        </p:txBody>
      </p:sp>
      <p:sp>
        <p:nvSpPr>
          <p:cNvPr id="3" name="内容占位符 2"/>
          <p:cNvSpPr>
            <a:spLocks noGrp="1"/>
          </p:cNvSpPr>
          <p:nvPr>
            <p:ph idx="1"/>
          </p:nvPr>
        </p:nvSpPr>
        <p:spPr/>
        <p:txBody>
          <a:bodyPr/>
          <a:lstStyle/>
          <a:p>
            <a:pPr>
              <a:spcBef>
                <a:spcPct val="0"/>
              </a:spcBef>
            </a:pPr>
            <a:r>
              <a:rPr lang="en-US" altLang="zh-CN" sz="2800" dirty="0"/>
              <a:t>1</a:t>
            </a:r>
            <a:r>
              <a:rPr lang="zh-CN" altLang="en-US" sz="2800" dirty="0"/>
              <a:t>）文件的概念，文件系统的层次结构和文件的基本操作。</a:t>
            </a:r>
          </a:p>
          <a:p>
            <a:pPr>
              <a:spcBef>
                <a:spcPct val="0"/>
              </a:spcBef>
            </a:pPr>
            <a:r>
              <a:rPr lang="en-US" altLang="zh-CN" sz="2800" dirty="0"/>
              <a:t>2</a:t>
            </a:r>
            <a:r>
              <a:rPr lang="zh-CN" altLang="en-US" sz="2800" dirty="0"/>
              <a:t>）</a:t>
            </a:r>
            <a:r>
              <a:rPr lang="zh-CN" altLang="zh-CN" sz="2800" dirty="0"/>
              <a:t>目录管理的要求，文件控制块和索引节点，以及查询技术</a:t>
            </a:r>
            <a:r>
              <a:rPr lang="zh-CN" altLang="en-US" sz="2800" dirty="0"/>
              <a:t>，文件的共享方式和访问控制机制。</a:t>
            </a:r>
            <a:endParaRPr lang="zh-CN" altLang="zh-CN" sz="2800" dirty="0"/>
          </a:p>
          <a:p>
            <a:pPr>
              <a:spcBef>
                <a:spcPct val="0"/>
              </a:spcBef>
            </a:pPr>
            <a:r>
              <a:rPr lang="en-US" altLang="zh-CN" sz="2800" dirty="0"/>
              <a:t>3</a:t>
            </a:r>
            <a:r>
              <a:rPr lang="zh-CN" altLang="en-US" sz="2800" dirty="0"/>
              <a:t>）文件的物理结构和外存空间的管理：外存组织的目的，连续组织和链接组织方式，空闲表法和位示图法和成组链接法。</a:t>
            </a:r>
          </a:p>
          <a:p>
            <a:pPr marL="0" indent="0">
              <a:spcBef>
                <a:spcPct val="0"/>
              </a:spcBef>
              <a:buNone/>
            </a:pP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Rot="1" noChangeArrowheads="1"/>
          </p:cNvSpPr>
          <p:nvPr>
            <p:ph idx="1"/>
          </p:nvPr>
        </p:nvSpPr>
        <p:spPr>
          <a:xfrm>
            <a:off x="533400" y="1378616"/>
            <a:ext cx="8077200" cy="6408737"/>
          </a:xfrm>
        </p:spPr>
        <p:txBody>
          <a:bodyPr/>
          <a:lstStyle/>
          <a:p>
            <a:pPr>
              <a:lnSpc>
                <a:spcPct val="110000"/>
              </a:lnSpc>
              <a:defRPr/>
            </a:pPr>
            <a:r>
              <a:rPr lang="zh-CN" altLang="en-US" dirty="0"/>
              <a:t>隐式链接分配方式的主要问题在于：它只适合于顺序访问，它对随机访问是极其低效的。</a:t>
            </a:r>
          </a:p>
          <a:p>
            <a:pPr lvl="1">
              <a:lnSpc>
                <a:spcPct val="110000"/>
              </a:lnSpc>
              <a:defRPr/>
            </a:pPr>
            <a:r>
              <a:rPr lang="zh-CN" altLang="en-US" dirty="0"/>
              <a:t>如果要访问文件所在的第</a:t>
            </a:r>
            <a:r>
              <a:rPr lang="en-US" altLang="zh-CN" i="1" dirty="0" err="1"/>
              <a:t>i</a:t>
            </a:r>
            <a:r>
              <a:rPr lang="zh-CN" altLang="en-US" dirty="0"/>
              <a:t>个盘块，则必须先读出文件的第一个盘块</a:t>
            </a:r>
            <a:r>
              <a:rPr lang="en-US" altLang="zh-CN" dirty="0"/>
              <a:t>……</a:t>
            </a:r>
            <a:r>
              <a:rPr lang="zh-CN" altLang="en-US" dirty="0"/>
              <a:t>，就这样顺序地查找直至第</a:t>
            </a:r>
            <a:r>
              <a:rPr lang="en-US" altLang="zh-CN" i="1" dirty="0" err="1"/>
              <a:t>i</a:t>
            </a:r>
            <a:r>
              <a:rPr lang="zh-CN" altLang="en-US" dirty="0"/>
              <a:t>块。</a:t>
            </a:r>
            <a:endParaRPr lang="en-US" altLang="zh-CN" dirty="0"/>
          </a:p>
          <a:p>
            <a:pPr lvl="1">
              <a:lnSpc>
                <a:spcPct val="110000"/>
              </a:lnSpc>
              <a:defRPr/>
            </a:pPr>
            <a:endParaRPr lang="zh-CN" altLang="en-US" dirty="0"/>
          </a:p>
          <a:p>
            <a:pPr>
              <a:lnSpc>
                <a:spcPct val="110000"/>
              </a:lnSpc>
              <a:defRPr/>
            </a:pPr>
            <a:r>
              <a:rPr lang="zh-CN" altLang="en-US" dirty="0"/>
              <a:t>为了提高检索速度和减小指针所占用的存储空间，可以将几个盘块组成一个簇</a:t>
            </a:r>
            <a:r>
              <a:rPr lang="en-US" altLang="zh-CN" dirty="0"/>
              <a:t>(cluster)</a:t>
            </a:r>
            <a:r>
              <a:rPr lang="zh-CN" altLang="en-US" dirty="0"/>
              <a:t>。</a:t>
            </a:r>
          </a:p>
          <a:p>
            <a:pPr lvl="1">
              <a:lnSpc>
                <a:spcPct val="110000"/>
              </a:lnSpc>
              <a:defRPr/>
            </a:pPr>
            <a:r>
              <a:rPr lang="zh-CN" altLang="en-US" dirty="0"/>
              <a:t>比如，一个簇可包含</a:t>
            </a:r>
            <a:r>
              <a:rPr lang="en-US" altLang="zh-CN" dirty="0"/>
              <a:t>4 </a:t>
            </a:r>
            <a:r>
              <a:rPr lang="zh-CN" altLang="en-US" dirty="0"/>
              <a:t>个盘块，在进行盘块分配时，是以簇为单位进行的。在链接文件中的每个元素也是以簇为单位的。</a:t>
            </a:r>
            <a:endParaRPr lang="en-US" altLang="zh-CN" dirty="0"/>
          </a:p>
          <a:p>
            <a:pPr lvl="1">
              <a:lnSpc>
                <a:spcPct val="110000"/>
              </a:lnSpc>
              <a:defRPr/>
            </a:pPr>
            <a:r>
              <a:rPr lang="zh-CN" altLang="en-US" dirty="0"/>
              <a:t>减少查找时间和指针所占空间，但增大了内部碎片</a:t>
            </a:r>
          </a:p>
          <a:p>
            <a:pPr>
              <a:lnSpc>
                <a:spcPct val="110000"/>
              </a:lnSpc>
              <a:defRPr/>
            </a:pPr>
            <a:r>
              <a:rPr lang="zh-CN" altLang="en-US" dirty="0"/>
              <a:t>这种改进也是非常有限的。</a:t>
            </a:r>
          </a:p>
        </p:txBody>
      </p:sp>
      <p:sp>
        <p:nvSpPr>
          <p:cNvPr id="3" name="Rectangle 2"/>
          <p:cNvSpPr>
            <a:spLocks noGrp="1" noRot="1" noChangeArrowheads="1"/>
          </p:cNvSpPr>
          <p:nvPr>
            <p:ph type="title"/>
          </p:nvPr>
        </p:nvSpPr>
        <p:spPr>
          <a:xfrm>
            <a:off x="533400" y="336397"/>
            <a:ext cx="8077200" cy="656661"/>
          </a:xfrm>
        </p:spPr>
        <p:txBody>
          <a:bodyPr/>
          <a:lstStyle/>
          <a:p>
            <a:pPr>
              <a:lnSpc>
                <a:spcPct val="130000"/>
              </a:lnSpc>
              <a:defRPr/>
            </a:pPr>
            <a:r>
              <a:rPr lang="en-US" altLang="zh-CN" dirty="0">
                <a:solidFill>
                  <a:schemeClr val="folHlink"/>
                </a:solidFill>
              </a:rPr>
              <a:t>2.1.2.1</a:t>
            </a:r>
            <a:r>
              <a:rPr lang="zh-CN" altLang="en-US" dirty="0">
                <a:solidFill>
                  <a:schemeClr val="folHlink"/>
                </a:solidFill>
              </a:rPr>
              <a:t>隐式链接</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435">
                                            <p:txEl>
                                              <p:pRg st="3" end="3"/>
                                            </p:txEl>
                                          </p:spTgt>
                                        </p:tgtEl>
                                        <p:attrNameLst>
                                          <p:attrName>style.visibility</p:attrName>
                                        </p:attrNameLst>
                                      </p:cBhvr>
                                      <p:to>
                                        <p:strVal val="visible"/>
                                      </p:to>
                                    </p:set>
                                    <p:animEffect transition="in" filter="fade">
                                      <p:cBhvr>
                                        <p:cTn id="7" dur="500"/>
                                        <p:tgtEl>
                                          <p:spTgt spid="146435">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6435">
                                            <p:txEl>
                                              <p:pRg st="4" end="4"/>
                                            </p:txEl>
                                          </p:spTgt>
                                        </p:tgtEl>
                                        <p:attrNameLst>
                                          <p:attrName>style.visibility</p:attrName>
                                        </p:attrNameLst>
                                      </p:cBhvr>
                                      <p:to>
                                        <p:strVal val="visible"/>
                                      </p:to>
                                    </p:set>
                                    <p:animEffect transition="in" filter="fade">
                                      <p:cBhvr>
                                        <p:cTn id="10" dur="500"/>
                                        <p:tgtEl>
                                          <p:spTgt spid="146435">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46435">
                                            <p:txEl>
                                              <p:pRg st="5" end="5"/>
                                            </p:txEl>
                                          </p:spTgt>
                                        </p:tgtEl>
                                        <p:attrNameLst>
                                          <p:attrName>style.visibility</p:attrName>
                                        </p:attrNameLst>
                                      </p:cBhvr>
                                      <p:to>
                                        <p:strVal val="visible"/>
                                      </p:to>
                                    </p:set>
                                    <p:animEffect transition="in" filter="fade">
                                      <p:cBhvr>
                                        <p:cTn id="13" dur="500"/>
                                        <p:tgtEl>
                                          <p:spTgt spid="146435">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46435">
                                            <p:txEl>
                                              <p:pRg st="6" end="6"/>
                                            </p:txEl>
                                          </p:spTgt>
                                        </p:tgtEl>
                                        <p:attrNameLst>
                                          <p:attrName>style.visibility</p:attrName>
                                        </p:attrNameLst>
                                      </p:cBhvr>
                                      <p:to>
                                        <p:strVal val="visible"/>
                                      </p:to>
                                    </p:set>
                                    <p:animEffect transition="in" filter="fade">
                                      <p:cBhvr>
                                        <p:cTn id="16" dur="500"/>
                                        <p:tgtEl>
                                          <p:spTgt spid="146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5" name="Object 5"/>
          <p:cNvGraphicFramePr>
            <a:graphicFrameLocks noGrp="1" noChangeAspect="1"/>
          </p:cNvGraphicFramePr>
          <p:nvPr>
            <p:ph idx="1"/>
          </p:nvPr>
        </p:nvGraphicFramePr>
        <p:xfrm>
          <a:off x="2239962" y="3313381"/>
          <a:ext cx="5526067" cy="2890774"/>
        </p:xfrm>
        <a:graphic>
          <a:graphicData uri="http://schemas.openxmlformats.org/presentationml/2006/ole">
            <mc:AlternateContent xmlns:mc="http://schemas.openxmlformats.org/markup-compatibility/2006">
              <mc:Choice xmlns:v="urn:schemas-microsoft-com:vml" Requires="v">
                <p:oleObj name="VISIO" r:id="rId2" imgW="2506980" imgH="1310640" progId="Visio.Drawing.4">
                  <p:embed/>
                </p:oleObj>
              </mc:Choice>
              <mc:Fallback>
                <p:oleObj name="VISIO" r:id="rId2" imgW="2506980" imgH="1310640" progId="Visio.Drawing.4">
                  <p:embed/>
                  <p:pic>
                    <p:nvPicPr>
                      <p:cNvPr id="0" name="Object 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9962" y="3313381"/>
                        <a:ext cx="5526067" cy="2890774"/>
                      </a:xfrm>
                      <a:prstGeom prst="rect">
                        <a:avLst/>
                      </a:prstGeom>
                      <a:noFill/>
                      <a:ln>
                        <a:noFill/>
                      </a:ln>
                      <a:effectLst/>
                    </p:spPr>
                  </p:pic>
                </p:oleObj>
              </mc:Fallback>
            </mc:AlternateContent>
          </a:graphicData>
        </a:graphic>
      </p:graphicFrame>
      <p:sp>
        <p:nvSpPr>
          <p:cNvPr id="3" name="标题 2"/>
          <p:cNvSpPr>
            <a:spLocks noGrp="1"/>
          </p:cNvSpPr>
          <p:nvPr>
            <p:ph type="title"/>
          </p:nvPr>
        </p:nvSpPr>
        <p:spPr/>
        <p:txBody>
          <a:bodyPr/>
          <a:lstStyle/>
          <a:p>
            <a:r>
              <a:rPr lang="en-US" altLang="zh-CN" dirty="0">
                <a:solidFill>
                  <a:schemeClr val="folHlink"/>
                </a:solidFill>
              </a:rPr>
              <a:t>2.1.2.2 </a:t>
            </a:r>
            <a:r>
              <a:rPr lang="zh-CN" altLang="en-US" dirty="0">
                <a:solidFill>
                  <a:schemeClr val="folHlink"/>
                </a:solidFill>
              </a:rPr>
              <a:t>显式链接</a:t>
            </a:r>
            <a:endParaRPr lang="zh-CN" altLang="en-US" dirty="0"/>
          </a:p>
        </p:txBody>
      </p:sp>
      <p:sp>
        <p:nvSpPr>
          <p:cNvPr id="334851" name="Rectangle 3"/>
          <p:cNvSpPr>
            <a:spLocks noGrp="1" noRot="1" noChangeArrowheads="1"/>
          </p:cNvSpPr>
          <p:nvPr>
            <p:ph type="body" sz="half" idx="4294967295"/>
          </p:nvPr>
        </p:nvSpPr>
        <p:spPr>
          <a:xfrm>
            <a:off x="875071" y="1237225"/>
            <a:ext cx="8064500" cy="2447925"/>
          </a:xfrm>
        </p:spPr>
        <p:txBody>
          <a:bodyPr/>
          <a:lstStyle/>
          <a:p>
            <a:pPr>
              <a:lnSpc>
                <a:spcPct val="120000"/>
              </a:lnSpc>
              <a:defRPr/>
            </a:pPr>
            <a:r>
              <a:rPr lang="en-US" altLang="zh-CN" sz="1800" b="1" dirty="0">
                <a:solidFill>
                  <a:schemeClr val="folHlink"/>
                </a:solidFill>
              </a:rPr>
              <a:t>2</a:t>
            </a:r>
            <a:r>
              <a:rPr lang="zh-CN" altLang="en-US" sz="1800" b="1" dirty="0">
                <a:solidFill>
                  <a:schemeClr val="folHlink"/>
                </a:solidFill>
              </a:rPr>
              <a:t>）．显式链接</a:t>
            </a:r>
          </a:p>
          <a:p>
            <a:pPr>
              <a:lnSpc>
                <a:spcPct val="120000"/>
              </a:lnSpc>
              <a:defRPr/>
            </a:pPr>
            <a:r>
              <a:rPr lang="zh-CN" altLang="en-US" sz="1800" b="1" dirty="0"/>
              <a:t>这是指把用于</a:t>
            </a:r>
            <a:r>
              <a:rPr lang="zh-CN" altLang="en-US" sz="1800" b="1" i="1" u="sng" dirty="0">
                <a:solidFill>
                  <a:schemeClr val="folHlink"/>
                </a:solidFill>
              </a:rPr>
              <a:t>链接文件各物理块的指针</a:t>
            </a:r>
            <a:r>
              <a:rPr lang="zh-CN" altLang="en-US" sz="1800" b="1" dirty="0"/>
              <a:t>，显式地存放在内存的一张链接表中。</a:t>
            </a:r>
            <a:endParaRPr lang="en-US" altLang="zh-CN" sz="1800" b="1" dirty="0"/>
          </a:p>
          <a:p>
            <a:pPr>
              <a:lnSpc>
                <a:spcPct val="120000"/>
              </a:lnSpc>
              <a:defRPr/>
            </a:pPr>
            <a:r>
              <a:rPr lang="zh-CN" altLang="en-US" sz="1800" b="1" dirty="0"/>
              <a:t>整个磁盘仅设置一张</a:t>
            </a:r>
            <a:r>
              <a:rPr lang="zh-CN" altLang="en-US" sz="1800" b="1" dirty="0">
                <a:solidFill>
                  <a:srgbClr val="C00000"/>
                </a:solidFill>
              </a:rPr>
              <a:t>文件分配表（</a:t>
            </a:r>
            <a:r>
              <a:rPr lang="en-US" altLang="zh-CN" sz="1800" b="1" dirty="0">
                <a:solidFill>
                  <a:srgbClr val="C00000"/>
                </a:solidFill>
              </a:rPr>
              <a:t>FAT</a:t>
            </a:r>
            <a:r>
              <a:rPr lang="zh-CN" altLang="en-US" sz="1800" b="1" dirty="0">
                <a:solidFill>
                  <a:srgbClr val="C00000"/>
                </a:solidFill>
              </a:rPr>
              <a:t>）</a:t>
            </a:r>
            <a:r>
              <a:rPr lang="zh-CN" altLang="en-US" sz="1800" b="1" dirty="0"/>
              <a:t>。</a:t>
            </a:r>
          </a:p>
        </p:txBody>
      </p:sp>
      <p:sp>
        <p:nvSpPr>
          <p:cNvPr id="69636" name="Rectangle 4"/>
          <p:cNvSpPr>
            <a:spLocks noChangeArrowheads="1"/>
          </p:cNvSpPr>
          <p:nvPr/>
        </p:nvSpPr>
        <p:spPr bwMode="auto">
          <a:xfrm>
            <a:off x="1877961" y="2852738"/>
            <a:ext cx="5987846" cy="352839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9" name="Rectangle 3"/>
          <p:cNvSpPr>
            <a:spLocks noGrp="1" noRot="1" noChangeArrowheads="1"/>
          </p:cNvSpPr>
          <p:nvPr>
            <p:ph idx="1"/>
          </p:nvPr>
        </p:nvSpPr>
        <p:spPr>
          <a:xfrm>
            <a:off x="631723" y="1476529"/>
            <a:ext cx="8077200" cy="6192837"/>
          </a:xfrm>
        </p:spPr>
        <p:txBody>
          <a:bodyPr/>
          <a:lstStyle/>
          <a:p>
            <a:pPr>
              <a:lnSpc>
                <a:spcPct val="110000"/>
              </a:lnSpc>
              <a:defRPr/>
            </a:pPr>
            <a:r>
              <a:rPr lang="zh-CN" altLang="en-US" dirty="0"/>
              <a:t>在该表中，凡是属于某一文件的第一个盘块号，均作为文件地址被填入相应文件的</a:t>
            </a:r>
            <a:r>
              <a:rPr lang="en-US" altLang="zh-CN" dirty="0"/>
              <a:t>FCB (File Control Block)</a:t>
            </a:r>
            <a:r>
              <a:rPr lang="zh-CN" altLang="en-US" dirty="0"/>
              <a:t>的“</a:t>
            </a:r>
            <a:r>
              <a:rPr lang="zh-CN" altLang="en-US" i="1" u="sng" dirty="0">
                <a:solidFill>
                  <a:schemeClr val="folHlink"/>
                </a:solidFill>
              </a:rPr>
              <a:t>物理地址</a:t>
            </a:r>
            <a:r>
              <a:rPr lang="zh-CN" altLang="en-US" dirty="0"/>
              <a:t>”字段中。</a:t>
            </a:r>
          </a:p>
          <a:p>
            <a:pPr>
              <a:lnSpc>
                <a:spcPct val="110000"/>
              </a:lnSpc>
              <a:defRPr/>
            </a:pPr>
            <a:r>
              <a:rPr lang="zh-CN" altLang="en-US" dirty="0"/>
              <a:t>查找记录的过程是在内存中进行的，因而不仅显著地提高了检索速度，而且大大减少了访问磁盘的次数。</a:t>
            </a:r>
          </a:p>
          <a:p>
            <a:pPr>
              <a:lnSpc>
                <a:spcPct val="110000"/>
              </a:lnSpc>
              <a:defRPr/>
            </a:pPr>
            <a:r>
              <a:rPr lang="zh-CN" altLang="en-US" dirty="0"/>
              <a:t>由于分配给文件的所有盘块号都放在该表中，故把该表称为</a:t>
            </a:r>
            <a:r>
              <a:rPr lang="zh-CN" altLang="en-US" i="1" u="sng" dirty="0">
                <a:solidFill>
                  <a:schemeClr val="folHlink"/>
                </a:solidFill>
              </a:rPr>
              <a:t>文件分配表</a:t>
            </a:r>
            <a:r>
              <a:rPr lang="en-US" altLang="zh-CN" i="1" u="sng" dirty="0">
                <a:solidFill>
                  <a:schemeClr val="folHlink"/>
                </a:solidFill>
              </a:rPr>
              <a:t>FAT</a:t>
            </a:r>
            <a:r>
              <a:rPr lang="en-US" altLang="zh-CN" dirty="0"/>
              <a:t> (File Allocation Table)</a:t>
            </a:r>
            <a:r>
              <a:rPr lang="zh-CN" altLang="en-US" dirty="0"/>
              <a:t>。</a:t>
            </a:r>
            <a:endParaRPr lang="en-US" altLang="zh-CN" dirty="0"/>
          </a:p>
          <a:p>
            <a:pPr marL="0" indent="0">
              <a:lnSpc>
                <a:spcPct val="110000"/>
              </a:lnSpc>
              <a:buFont typeface="Wingdings" panose="05000000000000000000" pitchFamily="2" charset="2"/>
              <a:buNone/>
              <a:defRPr/>
            </a:pPr>
            <a:endParaRPr lang="en-US" altLang="zh-CN" dirty="0"/>
          </a:p>
          <a:p>
            <a:pPr>
              <a:lnSpc>
                <a:spcPct val="110000"/>
              </a:lnSpc>
              <a:defRPr/>
            </a:pPr>
            <a:endParaRPr lang="zh-CN" altLang="en-US" dirty="0"/>
          </a:p>
        </p:txBody>
      </p:sp>
      <p:sp>
        <p:nvSpPr>
          <p:cNvPr id="3" name="Rectangle 2"/>
          <p:cNvSpPr>
            <a:spLocks noGrp="1" noRot="1" noChangeArrowheads="1"/>
          </p:cNvSpPr>
          <p:nvPr>
            <p:ph type="title"/>
          </p:nvPr>
        </p:nvSpPr>
        <p:spPr>
          <a:xfrm>
            <a:off x="533400" y="287235"/>
            <a:ext cx="8077200" cy="656661"/>
          </a:xfrm>
        </p:spPr>
        <p:txBody>
          <a:bodyPr/>
          <a:lstStyle/>
          <a:p>
            <a:pPr>
              <a:defRPr/>
            </a:pPr>
            <a:r>
              <a:rPr lang="en-US" altLang="zh-CN" dirty="0">
                <a:solidFill>
                  <a:schemeClr val="folHlink"/>
                </a:solidFill>
              </a:rPr>
              <a:t>2.1.2.2 </a:t>
            </a:r>
            <a:r>
              <a:rPr lang="zh-CN" altLang="en-US" dirty="0">
                <a:solidFill>
                  <a:schemeClr val="folHlink"/>
                </a:solidFill>
              </a:rPr>
              <a:t>显式链接</a:t>
            </a:r>
            <a:endParaRPr lang="zh-CN" altLang="en-US" u="sng" dirty="0">
              <a:solidFill>
                <a:schemeClr val="folHlink"/>
              </a:solidFill>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82" name="Object 2"/>
          <p:cNvGraphicFramePr>
            <a:graphicFrameLocks noChangeAspect="1"/>
          </p:cNvGraphicFramePr>
          <p:nvPr/>
        </p:nvGraphicFramePr>
        <p:xfrm>
          <a:off x="2833688" y="1624013"/>
          <a:ext cx="3476625" cy="3609975"/>
        </p:xfrm>
        <a:graphic>
          <a:graphicData uri="http://schemas.openxmlformats.org/presentationml/2006/ole">
            <mc:AlternateContent xmlns:mc="http://schemas.openxmlformats.org/markup-compatibility/2006">
              <mc:Choice xmlns:v="urn:schemas-microsoft-com:vml" Requires="v">
                <p:oleObj name="图象文档" r:id="rId3" imgW="4399280" imgH="2681605" progId="WangImage.Document">
                  <p:embed/>
                </p:oleObj>
              </mc:Choice>
              <mc:Fallback>
                <p:oleObj name="图象文档" r:id="rId3" imgW="4399280" imgH="2681605" progId="WangImage.Document">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3688" y="1624013"/>
                        <a:ext cx="3476625"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矩形 2"/>
          <p:cNvSpPr/>
          <p:nvPr/>
        </p:nvSpPr>
        <p:spPr>
          <a:xfrm>
            <a:off x="468313" y="5599113"/>
            <a:ext cx="8496300" cy="1001556"/>
          </a:xfrm>
          <a:prstGeom prst="rect">
            <a:avLst/>
          </a:prstGeom>
        </p:spPr>
        <p:txBody>
          <a:bodyPr>
            <a:spAutoFit/>
          </a:bodyPr>
          <a:lstStyle/>
          <a:p>
            <a:pPr marL="342900" indent="-342900">
              <a:lnSpc>
                <a:spcPct val="110000"/>
              </a:lnSpc>
              <a:spcBef>
                <a:spcPct val="20000"/>
              </a:spcBef>
              <a:buClr>
                <a:srgbClr val="FFC000"/>
              </a:buClr>
              <a:buFont typeface="Wingdings" panose="05000000000000000000" pitchFamily="2" charset="2"/>
              <a:buChar char="q"/>
              <a:defRPr/>
            </a:pPr>
            <a:r>
              <a:rPr lang="zh-CN" altLang="en-US" sz="2800" b="1" kern="0" dirty="0">
                <a:solidFill>
                  <a:srgbClr val="3333CC"/>
                </a:solidFill>
                <a:effectLst>
                  <a:outerShdw blurRad="38100" dist="38100" dir="2700000" algn="tl">
                    <a:srgbClr val="C0C0C0"/>
                  </a:outerShdw>
                </a:effectLst>
                <a:latin typeface="Times New Roman" panose="02020603050405020304"/>
                <a:ea typeface="宋体" panose="02010600030101010101" pitchFamily="2" charset="-122"/>
              </a:rPr>
              <a:t>自学</a:t>
            </a:r>
            <a:r>
              <a:rPr lang="en-US" altLang="zh-CN" sz="2800" b="1" kern="0" dirty="0">
                <a:solidFill>
                  <a:srgbClr val="3333CC"/>
                </a:solidFill>
                <a:effectLst>
                  <a:outerShdw blurRad="38100" dist="38100" dir="2700000" algn="tl">
                    <a:srgbClr val="C0C0C0"/>
                  </a:outerShdw>
                </a:effectLst>
                <a:latin typeface="Times New Roman" panose="02020603050405020304"/>
                <a:ea typeface="宋体" panose="02010600030101010101" pitchFamily="2" charset="-122"/>
              </a:rPr>
              <a:t>FAT</a:t>
            </a:r>
            <a:r>
              <a:rPr lang="zh-CN" altLang="en-US" sz="2800" b="1" kern="0" dirty="0">
                <a:solidFill>
                  <a:srgbClr val="3333CC"/>
                </a:solidFill>
                <a:effectLst>
                  <a:outerShdw blurRad="38100" dist="38100" dir="2700000" algn="tl">
                    <a:srgbClr val="C0C0C0"/>
                  </a:outerShdw>
                </a:effectLst>
                <a:latin typeface="Times New Roman" panose="02020603050405020304"/>
                <a:ea typeface="宋体" panose="02010600030101010101" pitchFamily="2" charset="-122"/>
              </a:rPr>
              <a:t>、</a:t>
            </a:r>
            <a:r>
              <a:rPr lang="en-US" altLang="zh-CN" sz="2800" b="1" kern="0" dirty="0">
                <a:solidFill>
                  <a:srgbClr val="3333CC"/>
                </a:solidFill>
                <a:effectLst>
                  <a:outerShdw blurRad="38100" dist="38100" dir="2700000" algn="tl">
                    <a:srgbClr val="C0C0C0"/>
                  </a:outerShdw>
                </a:effectLst>
                <a:latin typeface="Times New Roman" panose="02020603050405020304"/>
                <a:ea typeface="宋体" panose="02010600030101010101" pitchFamily="2" charset="-122"/>
              </a:rPr>
              <a:t>NTFS(New Technology File System) </a:t>
            </a:r>
            <a:r>
              <a:rPr lang="zh-CN" altLang="en-US" sz="2800" b="1" kern="0" dirty="0">
                <a:solidFill>
                  <a:srgbClr val="3333CC"/>
                </a:solidFill>
                <a:effectLst>
                  <a:outerShdw blurRad="38100" dist="38100" dir="2700000" algn="tl">
                    <a:srgbClr val="C0C0C0"/>
                  </a:outerShdw>
                </a:effectLst>
                <a:latin typeface="Times New Roman" panose="02020603050405020304"/>
                <a:ea typeface="宋体" panose="02010600030101010101" pitchFamily="2" charset="-122"/>
              </a:rPr>
              <a:t>技术的链接方法。</a:t>
            </a:r>
          </a:p>
        </p:txBody>
      </p:sp>
      <p:sp>
        <p:nvSpPr>
          <p:cNvPr id="4" name="标题 3"/>
          <p:cNvSpPr>
            <a:spLocks noGrp="1"/>
          </p:cNvSpPr>
          <p:nvPr>
            <p:ph type="title"/>
          </p:nvPr>
        </p:nvSpPr>
        <p:spPr>
          <a:xfrm>
            <a:off x="906731" y="316735"/>
            <a:ext cx="7330537" cy="549275"/>
          </a:xfrm>
        </p:spPr>
        <p:txBody>
          <a:bodyPr/>
          <a:lstStyle/>
          <a:p>
            <a:r>
              <a:rPr lang="en-US" altLang="zh-CN" dirty="0">
                <a:solidFill>
                  <a:schemeClr val="folHlink"/>
                </a:solidFill>
              </a:rPr>
              <a:t>2.1.2.2 </a:t>
            </a:r>
            <a:r>
              <a:rPr lang="zh-CN" altLang="en-US" dirty="0">
                <a:solidFill>
                  <a:schemeClr val="folHlink"/>
                </a:solidFill>
              </a:rPr>
              <a:t>显式链接</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Rot="1" noChangeArrowheads="1"/>
          </p:cNvSpPr>
          <p:nvPr>
            <p:ph type="title"/>
          </p:nvPr>
        </p:nvSpPr>
        <p:spPr>
          <a:xfrm>
            <a:off x="533400" y="260350"/>
            <a:ext cx="8077200" cy="1066800"/>
          </a:xfrm>
        </p:spPr>
        <p:txBody>
          <a:bodyPr/>
          <a:lstStyle/>
          <a:p>
            <a:pPr>
              <a:defRPr/>
            </a:pPr>
            <a:r>
              <a:rPr lang="en-US" altLang="zh-CN" u="sng" dirty="0">
                <a:solidFill>
                  <a:schemeClr val="folHlink"/>
                </a:solidFill>
                <a:ea typeface="仿宋_GB2312" pitchFamily="49" charset="-122"/>
              </a:rPr>
              <a:t>2.1.2.3  </a:t>
            </a:r>
            <a:r>
              <a:rPr lang="zh-CN" altLang="en-US" u="sng" dirty="0">
                <a:solidFill>
                  <a:schemeClr val="folHlink"/>
                </a:solidFill>
                <a:ea typeface="仿宋_GB2312" pitchFamily="49" charset="-122"/>
              </a:rPr>
              <a:t>索引分配</a:t>
            </a:r>
          </a:p>
        </p:txBody>
      </p:sp>
      <p:sp>
        <p:nvSpPr>
          <p:cNvPr id="338947" name="Rectangle 3"/>
          <p:cNvSpPr>
            <a:spLocks noGrp="1" noRot="1" noChangeArrowheads="1"/>
          </p:cNvSpPr>
          <p:nvPr>
            <p:ph idx="1"/>
          </p:nvPr>
        </p:nvSpPr>
        <p:spPr>
          <a:xfrm>
            <a:off x="533400" y="1341438"/>
            <a:ext cx="8077200" cy="5111750"/>
          </a:xfrm>
        </p:spPr>
        <p:txBody>
          <a:bodyPr/>
          <a:lstStyle/>
          <a:p>
            <a:pPr>
              <a:lnSpc>
                <a:spcPct val="120000"/>
              </a:lnSpc>
              <a:defRPr/>
            </a:pPr>
            <a:r>
              <a:rPr kumimoji="1" lang="zh-CN" altLang="en-US" dirty="0"/>
              <a:t>链接分配方式虽然解决了连续分配方式所存在的问题， 但又出现了另外两个</a:t>
            </a:r>
            <a:r>
              <a:rPr kumimoji="1" lang="zh-CN" altLang="en-US" dirty="0">
                <a:solidFill>
                  <a:schemeClr val="bg2"/>
                </a:solidFill>
              </a:rPr>
              <a:t>问题</a:t>
            </a:r>
            <a:r>
              <a:rPr kumimoji="1" lang="zh-CN" altLang="en-US" dirty="0"/>
              <a:t>， 即：</a:t>
            </a:r>
          </a:p>
          <a:p>
            <a:pPr lvl="1">
              <a:lnSpc>
                <a:spcPct val="120000"/>
              </a:lnSpc>
              <a:defRPr/>
            </a:pPr>
            <a:r>
              <a:rPr kumimoji="1" lang="zh-CN" altLang="en-US" dirty="0">
                <a:solidFill>
                  <a:schemeClr val="folHlink"/>
                </a:solidFill>
              </a:rPr>
              <a:t>  </a:t>
            </a:r>
            <a:r>
              <a:rPr kumimoji="1" lang="en-US" altLang="zh-CN" dirty="0">
                <a:solidFill>
                  <a:schemeClr val="folHlink"/>
                </a:solidFill>
              </a:rPr>
              <a:t>(1) </a:t>
            </a:r>
            <a:r>
              <a:rPr kumimoji="1" lang="zh-CN" altLang="en-US" dirty="0">
                <a:solidFill>
                  <a:schemeClr val="folHlink"/>
                </a:solidFill>
              </a:rPr>
              <a:t>不能支持高效的直接存取。</a:t>
            </a:r>
            <a:r>
              <a:rPr kumimoji="1" lang="zh-CN" altLang="en-US" dirty="0"/>
              <a:t>要对一个较大的文件进行直接存取，须首先在</a:t>
            </a:r>
            <a:r>
              <a:rPr kumimoji="1" lang="en-US" altLang="zh-CN" dirty="0"/>
              <a:t>FAT</a:t>
            </a:r>
            <a:r>
              <a:rPr kumimoji="1" lang="zh-CN" altLang="en-US" dirty="0"/>
              <a:t>中顺序地查找许多盘块号。</a:t>
            </a:r>
            <a:endParaRPr kumimoji="1" lang="en-US" altLang="zh-CN" dirty="0"/>
          </a:p>
          <a:p>
            <a:pPr lvl="1">
              <a:lnSpc>
                <a:spcPct val="120000"/>
              </a:lnSpc>
              <a:defRPr/>
            </a:pPr>
            <a:r>
              <a:rPr kumimoji="1" lang="en-US" altLang="zh-CN" dirty="0">
                <a:solidFill>
                  <a:schemeClr val="folHlink"/>
                </a:solidFill>
              </a:rPr>
              <a:t>(2) FAT</a:t>
            </a:r>
            <a:r>
              <a:rPr kumimoji="1" lang="zh-CN" altLang="en-US" dirty="0">
                <a:solidFill>
                  <a:schemeClr val="folHlink"/>
                </a:solidFill>
              </a:rPr>
              <a:t>需占用较大的内存空间。</a:t>
            </a:r>
            <a:r>
              <a:rPr lang="zh-CN" altLang="en-US" dirty="0"/>
              <a:t>由于一个文件所占用盘块的盘块号是随机地分布在</a:t>
            </a:r>
            <a:r>
              <a:rPr lang="en-US" altLang="zh-CN" dirty="0"/>
              <a:t>FAT</a:t>
            </a:r>
            <a:r>
              <a:rPr lang="zh-CN" altLang="en-US" dirty="0"/>
              <a:t>中的，因而只有将整个</a:t>
            </a:r>
            <a:r>
              <a:rPr lang="en-US" altLang="zh-CN" dirty="0"/>
              <a:t>FAT </a:t>
            </a:r>
            <a:r>
              <a:rPr lang="zh-CN" altLang="en-US" dirty="0"/>
              <a:t>调入内存，才能保证在</a:t>
            </a:r>
            <a:r>
              <a:rPr lang="en-US" altLang="zh-CN" dirty="0"/>
              <a:t>FAT </a:t>
            </a:r>
            <a:r>
              <a:rPr lang="zh-CN" altLang="en-US" dirty="0"/>
              <a:t>中找到一个文件的所有盘块号。</a:t>
            </a:r>
          </a:p>
          <a:p>
            <a:pPr lvl="1">
              <a:lnSpc>
                <a:spcPct val="120000"/>
              </a:lnSpc>
              <a:defRPr/>
            </a:pPr>
            <a:endParaRPr lang="zh-CN" altLang="en-US" dirty="0">
              <a:solidFill>
                <a:schemeClr val="folHlink"/>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rrowheads="1"/>
          </p:cNvSpPr>
          <p:nvPr>
            <p:ph type="title"/>
          </p:nvPr>
        </p:nvSpPr>
        <p:spPr>
          <a:xfrm>
            <a:off x="169146" y="231774"/>
            <a:ext cx="8431213" cy="1066801"/>
          </a:xfrm>
        </p:spPr>
        <p:txBody>
          <a:bodyPr/>
          <a:lstStyle/>
          <a:p>
            <a:pPr>
              <a:defRPr/>
            </a:pPr>
            <a:r>
              <a:rPr lang="en-US" altLang="zh-CN" u="sng" dirty="0">
                <a:solidFill>
                  <a:schemeClr val="folHlink"/>
                </a:solidFill>
                <a:ea typeface="仿宋_GB2312" pitchFamily="49" charset="-122"/>
              </a:rPr>
              <a:t>2.1.2.3  </a:t>
            </a:r>
            <a:r>
              <a:rPr lang="zh-CN" altLang="en-US" u="sng" dirty="0">
                <a:solidFill>
                  <a:schemeClr val="folHlink"/>
                </a:solidFill>
                <a:ea typeface="仿宋_GB2312" pitchFamily="49" charset="-122"/>
              </a:rPr>
              <a:t>索引分配</a:t>
            </a:r>
            <a:endParaRPr lang="zh-CN" altLang="en-US" dirty="0">
              <a:solidFill>
                <a:schemeClr val="folHlink"/>
              </a:solidFill>
            </a:endParaRPr>
          </a:p>
        </p:txBody>
      </p:sp>
      <p:sp>
        <p:nvSpPr>
          <p:cNvPr id="152579" name="Rectangle 3"/>
          <p:cNvSpPr>
            <a:spLocks noGrp="1" noRot="1" noChangeArrowheads="1"/>
          </p:cNvSpPr>
          <p:nvPr>
            <p:ph idx="1"/>
          </p:nvPr>
        </p:nvSpPr>
        <p:spPr>
          <a:xfrm>
            <a:off x="543641" y="765175"/>
            <a:ext cx="8431213" cy="5327650"/>
          </a:xfrm>
        </p:spPr>
        <p:txBody>
          <a:bodyPr/>
          <a:lstStyle/>
          <a:p>
            <a:pPr>
              <a:lnSpc>
                <a:spcPct val="120000"/>
              </a:lnSpc>
              <a:buFont typeface="Wingdings" panose="05000000000000000000" pitchFamily="2" charset="2"/>
              <a:buNone/>
              <a:defRPr/>
            </a:pPr>
            <a:endParaRPr lang="en-US" altLang="zh-CN" dirty="0"/>
          </a:p>
          <a:p>
            <a:pPr>
              <a:lnSpc>
                <a:spcPct val="120000"/>
              </a:lnSpc>
              <a:defRPr/>
            </a:pPr>
            <a:r>
              <a:rPr lang="en-US" altLang="zh-CN" dirty="0">
                <a:solidFill>
                  <a:schemeClr val="folHlink"/>
                </a:solidFill>
                <a:latin typeface="仿宋_GB2312" pitchFamily="49" charset="-122"/>
                <a:ea typeface="仿宋_GB2312" pitchFamily="49" charset="-122"/>
              </a:rPr>
              <a:t>1</a:t>
            </a:r>
            <a:r>
              <a:rPr lang="zh-CN" altLang="en-US" dirty="0">
                <a:solidFill>
                  <a:schemeClr val="folHlink"/>
                </a:solidFill>
                <a:latin typeface="仿宋_GB2312" pitchFamily="49" charset="-122"/>
                <a:ea typeface="仿宋_GB2312" pitchFamily="49" charset="-122"/>
              </a:rPr>
              <a:t>）单级索引分配</a:t>
            </a:r>
          </a:p>
          <a:p>
            <a:pPr>
              <a:lnSpc>
                <a:spcPct val="120000"/>
              </a:lnSpc>
              <a:defRPr/>
            </a:pPr>
            <a:r>
              <a:rPr lang="zh-CN" altLang="en-US" dirty="0">
                <a:latin typeface="仿宋_GB2312" pitchFamily="49" charset="-122"/>
                <a:ea typeface="仿宋_GB2312" pitchFamily="49" charset="-122"/>
              </a:rPr>
              <a:t>索引分配能解决连续分配和链接分配存在的诸多问题。</a:t>
            </a:r>
          </a:p>
          <a:p>
            <a:pPr>
              <a:lnSpc>
                <a:spcPct val="120000"/>
              </a:lnSpc>
              <a:defRPr/>
            </a:pPr>
            <a:r>
              <a:rPr lang="zh-CN" altLang="en-US" dirty="0">
                <a:solidFill>
                  <a:schemeClr val="folHlink"/>
                </a:solidFill>
              </a:rPr>
              <a:t>原理：</a:t>
            </a:r>
            <a:r>
              <a:rPr lang="zh-CN" altLang="en-US" dirty="0"/>
              <a:t>为每个文件分配一个索引块</a:t>
            </a:r>
            <a:r>
              <a:rPr lang="en-US" altLang="zh-CN" dirty="0"/>
              <a:t>(</a:t>
            </a:r>
            <a:r>
              <a:rPr lang="zh-CN" altLang="en-US" dirty="0"/>
              <a:t>表</a:t>
            </a:r>
            <a:r>
              <a:rPr lang="en-US" altLang="zh-CN" dirty="0"/>
              <a:t>)</a:t>
            </a:r>
            <a:r>
              <a:rPr lang="zh-CN" altLang="en-US" dirty="0"/>
              <a:t>，再把分配给该文件的所有盘块号都记录在该索引块中，因而该索引块就是一个含有许多盘块号的数组。</a:t>
            </a:r>
            <a:endParaRPr lang="en-US" altLang="zh-CN" dirty="0"/>
          </a:p>
          <a:p>
            <a:pPr>
              <a:lnSpc>
                <a:spcPct val="120000"/>
              </a:lnSpc>
              <a:defRPr/>
            </a:pPr>
            <a:r>
              <a:rPr lang="zh-CN" altLang="en-US" dirty="0"/>
              <a:t>在建立一个文件时，只需在为之建立的目录项中填上指向该索引块的指针。</a:t>
            </a:r>
            <a:endParaRPr lang="zh-CN" altLang="en-US" dirty="0">
              <a:latin typeface="仿宋_GB2312" pitchFamily="49" charset="-122"/>
              <a:ea typeface="仿宋_GB2312" pitchFamily="49" charset="-122"/>
            </a:endParaRPr>
          </a:p>
          <a:p>
            <a:pPr>
              <a:lnSpc>
                <a:spcPct val="120000"/>
              </a:lnSpc>
              <a:defRPr/>
            </a:pPr>
            <a:endParaRPr lang="en-US" altLang="zh-CN" dirty="0">
              <a:latin typeface="仿宋_GB2312" pitchFamily="49" charset="-122"/>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18"/>
          <p:cNvSpPr>
            <a:spLocks noChangeArrowheads="1"/>
          </p:cNvSpPr>
          <p:nvPr/>
        </p:nvSpPr>
        <p:spPr bwMode="auto">
          <a:xfrm>
            <a:off x="539750" y="404813"/>
            <a:ext cx="8353425" cy="60483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nvGrpSpPr>
          <p:cNvPr id="74755" name="Group 119"/>
          <p:cNvGrpSpPr/>
          <p:nvPr/>
        </p:nvGrpSpPr>
        <p:grpSpPr bwMode="auto">
          <a:xfrm>
            <a:off x="1822450" y="981075"/>
            <a:ext cx="6134100" cy="5083175"/>
            <a:chOff x="431" y="618"/>
            <a:chExt cx="3864" cy="3202"/>
          </a:xfrm>
        </p:grpSpPr>
        <p:grpSp>
          <p:nvGrpSpPr>
            <p:cNvPr id="74756" name="Group 120"/>
            <p:cNvGrpSpPr/>
            <p:nvPr/>
          </p:nvGrpSpPr>
          <p:grpSpPr bwMode="auto">
            <a:xfrm>
              <a:off x="431" y="618"/>
              <a:ext cx="3864" cy="3202"/>
              <a:chOff x="2340" y="1596"/>
              <a:chExt cx="5760" cy="4368"/>
            </a:xfrm>
          </p:grpSpPr>
          <p:grpSp>
            <p:nvGrpSpPr>
              <p:cNvPr id="74760" name="Group 121"/>
              <p:cNvGrpSpPr/>
              <p:nvPr/>
            </p:nvGrpSpPr>
            <p:grpSpPr bwMode="auto">
              <a:xfrm>
                <a:off x="6360" y="1596"/>
                <a:ext cx="1740" cy="1752"/>
                <a:chOff x="7080" y="1596"/>
                <a:chExt cx="1740" cy="1752"/>
              </a:xfrm>
            </p:grpSpPr>
            <p:sp>
              <p:nvSpPr>
                <p:cNvPr id="74864" name="Text Box 122"/>
                <p:cNvSpPr txBox="1">
                  <a:spLocks noChangeArrowheads="1"/>
                </p:cNvSpPr>
                <p:nvPr/>
              </p:nvSpPr>
              <p:spPr bwMode="auto">
                <a:xfrm>
                  <a:off x="7080" y="1911"/>
                  <a:ext cx="72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1600">
                      <a:solidFill>
                        <a:srgbClr val="000000"/>
                      </a:solidFill>
                    </a:rPr>
                    <a:t>文件名</a:t>
                  </a:r>
                </a:p>
              </p:txBody>
            </p:sp>
            <p:sp>
              <p:nvSpPr>
                <p:cNvPr id="74865" name="Text Box 123"/>
                <p:cNvSpPr txBox="1">
                  <a:spLocks noChangeArrowheads="1"/>
                </p:cNvSpPr>
                <p:nvPr/>
              </p:nvSpPr>
              <p:spPr bwMode="auto">
                <a:xfrm>
                  <a:off x="7800" y="1908"/>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1600">
                      <a:solidFill>
                        <a:srgbClr val="000000"/>
                      </a:solidFill>
                    </a:rPr>
                    <a:t>索引块号</a:t>
                  </a:r>
                </a:p>
              </p:txBody>
            </p:sp>
            <p:sp>
              <p:nvSpPr>
                <p:cNvPr id="74866" name="Text Box 124"/>
                <p:cNvSpPr txBox="1">
                  <a:spLocks noChangeArrowheads="1"/>
                </p:cNvSpPr>
                <p:nvPr/>
              </p:nvSpPr>
              <p:spPr bwMode="auto">
                <a:xfrm>
                  <a:off x="7080" y="1596"/>
                  <a:ext cx="17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2400">
                      <a:solidFill>
                        <a:srgbClr val="000000"/>
                      </a:solidFill>
                    </a:rPr>
                    <a:t>目录</a:t>
                  </a:r>
                </a:p>
              </p:txBody>
            </p:sp>
            <p:sp>
              <p:nvSpPr>
                <p:cNvPr id="74867" name="Text Box 125"/>
                <p:cNvSpPr txBox="1">
                  <a:spLocks noChangeArrowheads="1"/>
                </p:cNvSpPr>
                <p:nvPr/>
              </p:nvSpPr>
              <p:spPr bwMode="auto">
                <a:xfrm>
                  <a:off x="7080" y="2223"/>
                  <a:ext cx="720" cy="309"/>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FILE1</a:t>
                  </a:r>
                </a:p>
              </p:txBody>
            </p:sp>
            <p:sp>
              <p:nvSpPr>
                <p:cNvPr id="74868" name="Text Box 126"/>
                <p:cNvSpPr txBox="1">
                  <a:spLocks noChangeArrowheads="1"/>
                </p:cNvSpPr>
                <p:nvPr/>
              </p:nvSpPr>
              <p:spPr bwMode="auto">
                <a:xfrm>
                  <a:off x="7800" y="2220"/>
                  <a:ext cx="90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23</a:t>
                  </a:r>
                </a:p>
              </p:txBody>
            </p:sp>
            <p:sp>
              <p:nvSpPr>
                <p:cNvPr id="74869" name="Text Box 127"/>
                <p:cNvSpPr txBox="1">
                  <a:spLocks noChangeArrowheads="1"/>
                </p:cNvSpPr>
                <p:nvPr/>
              </p:nvSpPr>
              <p:spPr bwMode="auto">
                <a:xfrm>
                  <a:off x="7080" y="2540"/>
                  <a:ext cx="720" cy="80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lang="en-US" altLang="zh-CN" sz="2400">
                    <a:solidFill>
                      <a:srgbClr val="000000"/>
                    </a:solidFill>
                  </a:endParaRPr>
                </a:p>
                <a:p>
                  <a:pPr algn="ctr">
                    <a:spcBef>
                      <a:spcPct val="0"/>
                    </a:spcBef>
                    <a:buClrTx/>
                    <a:buFontTx/>
                    <a:buNone/>
                  </a:pPr>
                  <a:r>
                    <a:rPr lang="en-US" altLang="zh-CN" sz="2400">
                      <a:solidFill>
                        <a:srgbClr val="000000"/>
                      </a:solidFill>
                    </a:rPr>
                    <a:t>…</a:t>
                  </a:r>
                </a:p>
              </p:txBody>
            </p:sp>
            <p:sp>
              <p:nvSpPr>
                <p:cNvPr id="74870" name="Text Box 128"/>
                <p:cNvSpPr txBox="1">
                  <a:spLocks noChangeArrowheads="1"/>
                </p:cNvSpPr>
                <p:nvPr/>
              </p:nvSpPr>
              <p:spPr bwMode="auto">
                <a:xfrm>
                  <a:off x="7800" y="2532"/>
                  <a:ext cx="900" cy="81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lang="en-US" altLang="zh-CN" sz="2400">
                    <a:solidFill>
                      <a:srgbClr val="000000"/>
                    </a:solidFill>
                  </a:endParaRPr>
                </a:p>
                <a:p>
                  <a:pPr algn="ctr">
                    <a:spcBef>
                      <a:spcPct val="0"/>
                    </a:spcBef>
                    <a:buClrTx/>
                    <a:buFontTx/>
                    <a:buNone/>
                  </a:pPr>
                  <a:r>
                    <a:rPr lang="en-US" altLang="zh-CN" sz="2400">
                      <a:solidFill>
                        <a:srgbClr val="000000"/>
                      </a:solidFill>
                    </a:rPr>
                    <a:t>…</a:t>
                  </a:r>
                </a:p>
              </p:txBody>
            </p:sp>
          </p:grpSp>
          <p:sp>
            <p:nvSpPr>
              <p:cNvPr id="74761" name="Text Box 129"/>
              <p:cNvSpPr txBox="1">
                <a:spLocks noChangeArrowheads="1"/>
              </p:cNvSpPr>
              <p:nvPr/>
            </p:nvSpPr>
            <p:spPr bwMode="auto">
              <a:xfrm>
                <a:off x="2340" y="5460"/>
                <a:ext cx="576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2400">
                    <a:solidFill>
                      <a:srgbClr val="000000"/>
                    </a:solidFill>
                  </a:rPr>
                  <a:t>图   基于数据块分区的索引分配</a:t>
                </a:r>
              </a:p>
            </p:txBody>
          </p:sp>
          <p:grpSp>
            <p:nvGrpSpPr>
              <p:cNvPr id="74762" name="Group 130"/>
              <p:cNvGrpSpPr/>
              <p:nvPr/>
            </p:nvGrpSpPr>
            <p:grpSpPr bwMode="auto">
              <a:xfrm>
                <a:off x="2340" y="1596"/>
                <a:ext cx="4980" cy="3744"/>
                <a:chOff x="2340" y="1596"/>
                <a:chExt cx="4980" cy="3744"/>
              </a:xfrm>
            </p:grpSpPr>
            <p:grpSp>
              <p:nvGrpSpPr>
                <p:cNvPr id="74763" name="Group 131"/>
                <p:cNvGrpSpPr/>
                <p:nvPr/>
              </p:nvGrpSpPr>
              <p:grpSpPr bwMode="auto">
                <a:xfrm>
                  <a:off x="3240" y="3000"/>
                  <a:ext cx="900" cy="156"/>
                  <a:chOff x="3240" y="7212"/>
                  <a:chExt cx="900" cy="156"/>
                </a:xfrm>
              </p:grpSpPr>
              <p:sp>
                <p:nvSpPr>
                  <p:cNvPr id="74862" name="Text Box 132"/>
                  <p:cNvSpPr txBox="1">
                    <a:spLocks noChangeArrowheads="1"/>
                  </p:cNvSpPr>
                  <p:nvPr/>
                </p:nvSpPr>
                <p:spPr bwMode="auto">
                  <a:xfrm>
                    <a:off x="3240" y="7212"/>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63" name="Text Box 133"/>
                  <p:cNvSpPr txBox="1">
                    <a:spLocks noChangeArrowheads="1"/>
                  </p:cNvSpPr>
                  <p:nvPr/>
                </p:nvSpPr>
                <p:spPr bwMode="auto">
                  <a:xfrm>
                    <a:off x="3780" y="7212"/>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grpSp>
              <p:nvGrpSpPr>
                <p:cNvPr id="74764" name="Group 134"/>
                <p:cNvGrpSpPr/>
                <p:nvPr/>
              </p:nvGrpSpPr>
              <p:grpSpPr bwMode="auto">
                <a:xfrm>
                  <a:off x="2340" y="1596"/>
                  <a:ext cx="4980" cy="3744"/>
                  <a:chOff x="2340" y="1596"/>
                  <a:chExt cx="4980" cy="3744"/>
                </a:xfrm>
              </p:grpSpPr>
              <p:sp>
                <p:nvSpPr>
                  <p:cNvPr id="74765" name="Freeform 135"/>
                  <p:cNvSpPr/>
                  <p:nvPr/>
                </p:nvSpPr>
                <p:spPr bwMode="auto">
                  <a:xfrm>
                    <a:off x="2340" y="5028"/>
                    <a:ext cx="3600" cy="312"/>
                  </a:xfrm>
                  <a:custGeom>
                    <a:avLst/>
                    <a:gdLst>
                      <a:gd name="T0" fmla="*/ 0 w 3420"/>
                      <a:gd name="T1" fmla="*/ 0 h 156"/>
                      <a:gd name="T2" fmla="*/ 3320 w 3420"/>
                      <a:gd name="T3" fmla="*/ 2555904 h 156"/>
                      <a:gd name="T4" fmla="*/ 7013 w 3420"/>
                      <a:gd name="T5" fmla="*/ 0 h 156"/>
                      <a:gd name="T6" fmla="*/ 0 60000 65536"/>
                      <a:gd name="T7" fmla="*/ 0 60000 65536"/>
                      <a:gd name="T8" fmla="*/ 0 60000 65536"/>
                    </a:gdLst>
                    <a:ahLst/>
                    <a:cxnLst>
                      <a:cxn ang="T6">
                        <a:pos x="T0" y="T1"/>
                      </a:cxn>
                      <a:cxn ang="T7">
                        <a:pos x="T2" y="T3"/>
                      </a:cxn>
                      <a:cxn ang="T8">
                        <a:pos x="T4" y="T5"/>
                      </a:cxn>
                    </a:cxnLst>
                    <a:rect l="0" t="0" r="r" b="b"/>
                    <a:pathLst>
                      <a:path w="3420" h="156">
                        <a:moveTo>
                          <a:pt x="0" y="0"/>
                        </a:moveTo>
                        <a:cubicBezTo>
                          <a:pt x="525" y="78"/>
                          <a:pt x="1050" y="156"/>
                          <a:pt x="1620" y="156"/>
                        </a:cubicBezTo>
                        <a:cubicBezTo>
                          <a:pt x="2190" y="156"/>
                          <a:pt x="2805" y="78"/>
                          <a:pt x="3420" y="0"/>
                        </a:cubicBezTo>
                      </a:path>
                    </a:pathLst>
                  </a:custGeom>
                  <a:noFill/>
                  <a:ln w="12700" cmpd="sng">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4766" name="Group 136"/>
                  <p:cNvGrpSpPr/>
                  <p:nvPr/>
                </p:nvGrpSpPr>
                <p:grpSpPr bwMode="auto">
                  <a:xfrm>
                    <a:off x="2340" y="1596"/>
                    <a:ext cx="4980" cy="3588"/>
                    <a:chOff x="2760" y="1596"/>
                    <a:chExt cx="4980" cy="3588"/>
                  </a:xfrm>
                </p:grpSpPr>
                <p:grpSp>
                  <p:nvGrpSpPr>
                    <p:cNvPr id="74767" name="Group 137"/>
                    <p:cNvGrpSpPr/>
                    <p:nvPr/>
                  </p:nvGrpSpPr>
                  <p:grpSpPr bwMode="auto">
                    <a:xfrm>
                      <a:off x="3120" y="4836"/>
                      <a:ext cx="3060" cy="156"/>
                      <a:chOff x="3240" y="9240"/>
                      <a:chExt cx="3060" cy="156"/>
                    </a:xfrm>
                  </p:grpSpPr>
                  <p:sp>
                    <p:nvSpPr>
                      <p:cNvPr id="74856" name="Text Box 138"/>
                      <p:cNvSpPr txBox="1">
                        <a:spLocks noChangeArrowheads="1"/>
                      </p:cNvSpPr>
                      <p:nvPr/>
                    </p:nvSpPr>
                    <p:spPr bwMode="auto">
                      <a:xfrm>
                        <a:off x="324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57" name="Text Box 139"/>
                      <p:cNvSpPr txBox="1">
                        <a:spLocks noChangeArrowheads="1"/>
                      </p:cNvSpPr>
                      <p:nvPr/>
                    </p:nvSpPr>
                    <p:spPr bwMode="auto">
                      <a:xfrm>
                        <a:off x="378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58" name="Text Box 140"/>
                      <p:cNvSpPr txBox="1">
                        <a:spLocks noChangeArrowheads="1"/>
                      </p:cNvSpPr>
                      <p:nvPr/>
                    </p:nvSpPr>
                    <p:spPr bwMode="auto">
                      <a:xfrm>
                        <a:off x="432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59" name="Text Box 141"/>
                      <p:cNvSpPr txBox="1">
                        <a:spLocks noChangeArrowheads="1"/>
                      </p:cNvSpPr>
                      <p:nvPr/>
                    </p:nvSpPr>
                    <p:spPr bwMode="auto">
                      <a:xfrm>
                        <a:off x="486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60" name="Text Box 142"/>
                      <p:cNvSpPr txBox="1">
                        <a:spLocks noChangeArrowheads="1"/>
                      </p:cNvSpPr>
                      <p:nvPr/>
                    </p:nvSpPr>
                    <p:spPr bwMode="auto">
                      <a:xfrm>
                        <a:off x="540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61" name="Text Box 143"/>
                      <p:cNvSpPr txBox="1">
                        <a:spLocks noChangeArrowheads="1"/>
                      </p:cNvSpPr>
                      <p:nvPr/>
                    </p:nvSpPr>
                    <p:spPr bwMode="auto">
                      <a:xfrm>
                        <a:off x="5940" y="924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sp>
                  <p:nvSpPr>
                    <p:cNvPr id="74768" name="Oval 144"/>
                    <p:cNvSpPr>
                      <a:spLocks noChangeArrowheads="1"/>
                    </p:cNvSpPr>
                    <p:nvPr/>
                  </p:nvSpPr>
                  <p:spPr bwMode="auto">
                    <a:xfrm>
                      <a:off x="2760" y="1596"/>
                      <a:ext cx="3600" cy="624"/>
                    </a:xfrm>
                    <a:prstGeom prst="ellipse">
                      <a:avLst/>
                    </a:prstGeom>
                    <a:solidFill>
                      <a:srgbClr val="C0C0C0">
                        <a:alpha val="50195"/>
                      </a:srgbClr>
                    </a:solidFill>
                    <a:ln w="9525">
                      <a:solidFill>
                        <a:srgbClr val="000000"/>
                      </a:solidFill>
                      <a:round/>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sp>
                  <p:nvSpPr>
                    <p:cNvPr id="74769" name="Line 145"/>
                    <p:cNvSpPr>
                      <a:spLocks noChangeShapeType="1"/>
                    </p:cNvSpPr>
                    <p:nvPr/>
                  </p:nvSpPr>
                  <p:spPr bwMode="auto">
                    <a:xfrm>
                      <a:off x="2760" y="1908"/>
                      <a:ext cx="0" cy="3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4770" name="Line 146"/>
                    <p:cNvSpPr>
                      <a:spLocks noChangeShapeType="1"/>
                    </p:cNvSpPr>
                    <p:nvPr/>
                  </p:nvSpPr>
                  <p:spPr bwMode="auto">
                    <a:xfrm>
                      <a:off x="6360" y="1908"/>
                      <a:ext cx="0" cy="312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74771" name="Group 147"/>
                    <p:cNvGrpSpPr/>
                    <p:nvPr/>
                  </p:nvGrpSpPr>
                  <p:grpSpPr bwMode="auto">
                    <a:xfrm>
                      <a:off x="2937" y="3312"/>
                      <a:ext cx="3240" cy="315"/>
                      <a:chOff x="2937" y="3312"/>
                      <a:chExt cx="3240" cy="315"/>
                    </a:xfrm>
                  </p:grpSpPr>
                  <p:sp>
                    <p:nvSpPr>
                      <p:cNvPr id="74844" name="Text Box 148"/>
                      <p:cNvSpPr txBox="1">
                        <a:spLocks noChangeArrowheads="1"/>
                      </p:cNvSpPr>
                      <p:nvPr/>
                    </p:nvSpPr>
                    <p:spPr bwMode="auto">
                      <a:xfrm>
                        <a:off x="2937" y="3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12</a:t>
                        </a:r>
                      </a:p>
                    </p:txBody>
                  </p:sp>
                  <p:sp>
                    <p:nvSpPr>
                      <p:cNvPr id="74845" name="Text Box 149"/>
                      <p:cNvSpPr txBox="1">
                        <a:spLocks noChangeArrowheads="1"/>
                      </p:cNvSpPr>
                      <p:nvPr/>
                    </p:nvSpPr>
                    <p:spPr bwMode="auto">
                      <a:xfrm>
                        <a:off x="3477" y="3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13</a:t>
                        </a:r>
                      </a:p>
                    </p:txBody>
                  </p:sp>
                  <p:sp>
                    <p:nvSpPr>
                      <p:cNvPr id="74846" name="Text Box 150"/>
                      <p:cNvSpPr txBox="1">
                        <a:spLocks noChangeArrowheads="1"/>
                      </p:cNvSpPr>
                      <p:nvPr/>
                    </p:nvSpPr>
                    <p:spPr bwMode="auto">
                      <a:xfrm>
                        <a:off x="4017" y="3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14</a:t>
                        </a:r>
                      </a:p>
                    </p:txBody>
                  </p:sp>
                  <p:sp>
                    <p:nvSpPr>
                      <p:cNvPr id="74847" name="Text Box 151"/>
                      <p:cNvSpPr txBox="1">
                        <a:spLocks noChangeArrowheads="1"/>
                      </p:cNvSpPr>
                      <p:nvPr/>
                    </p:nvSpPr>
                    <p:spPr bwMode="auto">
                      <a:xfrm>
                        <a:off x="4557" y="3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15</a:t>
                        </a:r>
                      </a:p>
                    </p:txBody>
                  </p:sp>
                  <p:sp>
                    <p:nvSpPr>
                      <p:cNvPr id="74848" name="Text Box 152"/>
                      <p:cNvSpPr txBox="1">
                        <a:spLocks noChangeArrowheads="1"/>
                      </p:cNvSpPr>
                      <p:nvPr/>
                    </p:nvSpPr>
                    <p:spPr bwMode="auto">
                      <a:xfrm>
                        <a:off x="5097" y="3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16</a:t>
                        </a:r>
                      </a:p>
                    </p:txBody>
                  </p:sp>
                  <p:sp>
                    <p:nvSpPr>
                      <p:cNvPr id="74849" name="Text Box 153"/>
                      <p:cNvSpPr txBox="1">
                        <a:spLocks noChangeArrowheads="1"/>
                      </p:cNvSpPr>
                      <p:nvPr/>
                    </p:nvSpPr>
                    <p:spPr bwMode="auto">
                      <a:xfrm>
                        <a:off x="5637" y="3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17</a:t>
                        </a:r>
                      </a:p>
                    </p:txBody>
                  </p:sp>
                  <p:sp>
                    <p:nvSpPr>
                      <p:cNvPr id="74850" name="Text Box 154"/>
                      <p:cNvSpPr txBox="1">
                        <a:spLocks noChangeArrowheads="1"/>
                      </p:cNvSpPr>
                      <p:nvPr/>
                    </p:nvSpPr>
                    <p:spPr bwMode="auto">
                      <a:xfrm>
                        <a:off x="3117" y="3468"/>
                        <a:ext cx="360" cy="156"/>
                      </a:xfrm>
                      <a:prstGeom prst="rect">
                        <a:avLst/>
                      </a:prstGeom>
                      <a:noFill/>
                      <a:ln w="9525">
                        <a:solidFill>
                          <a:srgbClr val="000000"/>
                        </a:solidFill>
                        <a:miter lim="800000"/>
                      </a:ln>
                      <a:extLst>
                        <a:ext uri="{909E8E84-426E-40DD-AFC4-6F175D3DCCD1}">
                          <a14:hiddenFill xmlns:a14="http://schemas.microsoft.com/office/drawing/2010/main">
                            <a:solidFill>
                              <a:srgbClr val="969696"/>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51" name="Text Box 155"/>
                      <p:cNvSpPr txBox="1">
                        <a:spLocks noChangeArrowheads="1"/>
                      </p:cNvSpPr>
                      <p:nvPr/>
                    </p:nvSpPr>
                    <p:spPr bwMode="auto">
                      <a:xfrm>
                        <a:off x="3657" y="3468"/>
                        <a:ext cx="360" cy="156"/>
                      </a:xfrm>
                      <a:prstGeom prst="rect">
                        <a:avLst/>
                      </a:prstGeom>
                      <a:noFill/>
                      <a:ln w="9525">
                        <a:solidFill>
                          <a:srgbClr val="000000"/>
                        </a:solidFill>
                        <a:miter lim="800000"/>
                      </a:ln>
                      <a:extLst>
                        <a:ext uri="{909E8E84-426E-40DD-AFC4-6F175D3DCCD1}">
                          <a14:hiddenFill xmlns:a14="http://schemas.microsoft.com/office/drawing/2010/main">
                            <a:solidFill>
                              <a:srgbClr val="969696"/>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52" name="Text Box 156"/>
                      <p:cNvSpPr txBox="1">
                        <a:spLocks noChangeArrowheads="1"/>
                      </p:cNvSpPr>
                      <p:nvPr/>
                    </p:nvSpPr>
                    <p:spPr bwMode="auto">
                      <a:xfrm>
                        <a:off x="4197" y="3468"/>
                        <a:ext cx="360" cy="156"/>
                      </a:xfrm>
                      <a:prstGeom prst="rect">
                        <a:avLst/>
                      </a:prstGeom>
                      <a:noFill/>
                      <a:ln w="9525">
                        <a:solidFill>
                          <a:srgbClr val="000000"/>
                        </a:solidFill>
                        <a:miter lim="800000"/>
                      </a:ln>
                      <a:extLst>
                        <a:ext uri="{909E8E84-426E-40DD-AFC4-6F175D3DCCD1}">
                          <a14:hiddenFill xmlns:a14="http://schemas.microsoft.com/office/drawing/2010/main">
                            <a:solidFill>
                              <a:srgbClr val="969696"/>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53" name="Text Box 157"/>
                      <p:cNvSpPr txBox="1">
                        <a:spLocks noChangeArrowheads="1"/>
                      </p:cNvSpPr>
                      <p:nvPr/>
                    </p:nvSpPr>
                    <p:spPr bwMode="auto">
                      <a:xfrm>
                        <a:off x="4737" y="3471"/>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54" name="Text Box 158"/>
                      <p:cNvSpPr txBox="1">
                        <a:spLocks noChangeArrowheads="1"/>
                      </p:cNvSpPr>
                      <p:nvPr/>
                    </p:nvSpPr>
                    <p:spPr bwMode="auto">
                      <a:xfrm>
                        <a:off x="5277" y="3468"/>
                        <a:ext cx="360" cy="156"/>
                      </a:xfrm>
                      <a:prstGeom prst="rect">
                        <a:avLst/>
                      </a:prstGeom>
                      <a:noFill/>
                      <a:ln w="9525">
                        <a:solidFill>
                          <a:srgbClr val="000000"/>
                        </a:solidFill>
                        <a:miter lim="800000"/>
                      </a:ln>
                      <a:extLst>
                        <a:ext uri="{909E8E84-426E-40DD-AFC4-6F175D3DCCD1}">
                          <a14:hiddenFill xmlns:a14="http://schemas.microsoft.com/office/drawing/2010/main">
                            <a:solidFill>
                              <a:srgbClr val="969696"/>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55" name="Text Box 159"/>
                      <p:cNvSpPr txBox="1">
                        <a:spLocks noChangeArrowheads="1"/>
                      </p:cNvSpPr>
                      <p:nvPr/>
                    </p:nvSpPr>
                    <p:spPr bwMode="auto">
                      <a:xfrm>
                        <a:off x="5817" y="3468"/>
                        <a:ext cx="360" cy="156"/>
                      </a:xfrm>
                      <a:prstGeom prst="rect">
                        <a:avLst/>
                      </a:prstGeom>
                      <a:noFill/>
                      <a:ln w="9525">
                        <a:solidFill>
                          <a:srgbClr val="000000"/>
                        </a:solidFill>
                        <a:miter lim="800000"/>
                      </a:ln>
                      <a:extLst>
                        <a:ext uri="{909E8E84-426E-40DD-AFC4-6F175D3DCCD1}">
                          <a14:hiddenFill xmlns:a14="http://schemas.microsoft.com/office/drawing/2010/main">
                            <a:solidFill>
                              <a:srgbClr val="969696"/>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grpSp>
                  <p:nvGrpSpPr>
                    <p:cNvPr id="74772" name="Group 160"/>
                    <p:cNvGrpSpPr/>
                    <p:nvPr/>
                  </p:nvGrpSpPr>
                  <p:grpSpPr bwMode="auto">
                    <a:xfrm>
                      <a:off x="2940" y="4248"/>
                      <a:ext cx="3180" cy="315"/>
                      <a:chOff x="2940" y="4248"/>
                      <a:chExt cx="3180" cy="315"/>
                    </a:xfrm>
                  </p:grpSpPr>
                  <p:sp>
                    <p:nvSpPr>
                      <p:cNvPr id="74831" name="Text Box 161"/>
                      <p:cNvSpPr txBox="1">
                        <a:spLocks noChangeArrowheads="1"/>
                      </p:cNvSpPr>
                      <p:nvPr/>
                    </p:nvSpPr>
                    <p:spPr bwMode="auto">
                      <a:xfrm>
                        <a:off x="3060" y="4404"/>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32" name="Text Box 162"/>
                      <p:cNvSpPr txBox="1">
                        <a:spLocks noChangeArrowheads="1"/>
                      </p:cNvSpPr>
                      <p:nvPr/>
                    </p:nvSpPr>
                    <p:spPr bwMode="auto">
                      <a:xfrm>
                        <a:off x="3600" y="4404"/>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33" name="Text Box 163"/>
                      <p:cNvSpPr txBox="1">
                        <a:spLocks noChangeArrowheads="1"/>
                      </p:cNvSpPr>
                      <p:nvPr/>
                    </p:nvSpPr>
                    <p:spPr bwMode="auto">
                      <a:xfrm>
                        <a:off x="4140" y="4404"/>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34" name="Text Box 164"/>
                      <p:cNvSpPr txBox="1">
                        <a:spLocks noChangeArrowheads="1"/>
                      </p:cNvSpPr>
                      <p:nvPr/>
                    </p:nvSpPr>
                    <p:spPr bwMode="auto">
                      <a:xfrm>
                        <a:off x="4680" y="4407"/>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35" name="Text Box 165"/>
                      <p:cNvSpPr txBox="1">
                        <a:spLocks noChangeArrowheads="1"/>
                      </p:cNvSpPr>
                      <p:nvPr/>
                    </p:nvSpPr>
                    <p:spPr bwMode="auto">
                      <a:xfrm>
                        <a:off x="5220" y="4404"/>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36" name="Text Box 166"/>
                      <p:cNvSpPr txBox="1">
                        <a:spLocks noChangeArrowheads="1"/>
                      </p:cNvSpPr>
                      <p:nvPr/>
                    </p:nvSpPr>
                    <p:spPr bwMode="auto">
                      <a:xfrm>
                        <a:off x="5760" y="4407"/>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nvGrpSpPr>
                      <p:cNvPr id="74837" name="Group 167"/>
                      <p:cNvGrpSpPr/>
                      <p:nvPr/>
                    </p:nvGrpSpPr>
                    <p:grpSpPr bwMode="auto">
                      <a:xfrm>
                        <a:off x="2940" y="4248"/>
                        <a:ext cx="3060" cy="309"/>
                        <a:chOff x="3060" y="8148"/>
                        <a:chExt cx="3060" cy="309"/>
                      </a:xfrm>
                    </p:grpSpPr>
                    <p:sp>
                      <p:nvSpPr>
                        <p:cNvPr id="74838" name="Text Box 168"/>
                        <p:cNvSpPr txBox="1">
                          <a:spLocks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24</a:t>
                          </a:r>
                        </a:p>
                      </p:txBody>
                    </p:sp>
                    <p:sp>
                      <p:nvSpPr>
                        <p:cNvPr id="74839" name="Text Box 169"/>
                        <p:cNvSpPr txBox="1">
                          <a:spLocks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25</a:t>
                          </a:r>
                        </a:p>
                      </p:txBody>
                    </p:sp>
                    <p:sp>
                      <p:nvSpPr>
                        <p:cNvPr id="74840" name="Text Box 170"/>
                        <p:cNvSpPr txBox="1">
                          <a:spLocks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26</a:t>
                          </a:r>
                        </a:p>
                      </p:txBody>
                    </p:sp>
                    <p:sp>
                      <p:nvSpPr>
                        <p:cNvPr id="74841" name="Text Box 171"/>
                        <p:cNvSpPr txBox="1">
                          <a:spLocks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27</a:t>
                          </a:r>
                        </a:p>
                      </p:txBody>
                    </p:sp>
                    <p:sp>
                      <p:nvSpPr>
                        <p:cNvPr id="74842" name="Text Box 172"/>
                        <p:cNvSpPr txBox="1">
                          <a:spLocks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28</a:t>
                          </a:r>
                        </a:p>
                      </p:txBody>
                    </p:sp>
                    <p:sp>
                      <p:nvSpPr>
                        <p:cNvPr id="74843" name="Text Box 173"/>
                        <p:cNvSpPr txBox="1">
                          <a:spLocks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29</a:t>
                          </a:r>
                        </a:p>
                      </p:txBody>
                    </p:sp>
                  </p:grpSp>
                </p:grpSp>
                <p:grpSp>
                  <p:nvGrpSpPr>
                    <p:cNvPr id="74773" name="Group 174"/>
                    <p:cNvGrpSpPr/>
                    <p:nvPr/>
                  </p:nvGrpSpPr>
                  <p:grpSpPr bwMode="auto">
                    <a:xfrm>
                      <a:off x="2940" y="4716"/>
                      <a:ext cx="3060" cy="309"/>
                      <a:chOff x="3060" y="8148"/>
                      <a:chExt cx="3060" cy="309"/>
                    </a:xfrm>
                  </p:grpSpPr>
                  <p:sp>
                    <p:nvSpPr>
                      <p:cNvPr id="74825" name="Text Box 175"/>
                      <p:cNvSpPr txBox="1">
                        <a:spLocks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30</a:t>
                        </a:r>
                      </a:p>
                    </p:txBody>
                  </p:sp>
                  <p:sp>
                    <p:nvSpPr>
                      <p:cNvPr id="74826" name="Text Box 176"/>
                      <p:cNvSpPr txBox="1">
                        <a:spLocks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31</a:t>
                        </a:r>
                      </a:p>
                    </p:txBody>
                  </p:sp>
                  <p:sp>
                    <p:nvSpPr>
                      <p:cNvPr id="74827" name="Text Box 177"/>
                      <p:cNvSpPr txBox="1">
                        <a:spLocks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32</a:t>
                        </a:r>
                      </a:p>
                    </p:txBody>
                  </p:sp>
                  <p:sp>
                    <p:nvSpPr>
                      <p:cNvPr id="74828" name="Text Box 178"/>
                      <p:cNvSpPr txBox="1">
                        <a:spLocks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33</a:t>
                        </a:r>
                      </a:p>
                    </p:txBody>
                  </p:sp>
                  <p:sp>
                    <p:nvSpPr>
                      <p:cNvPr id="74829" name="Text Box 179"/>
                      <p:cNvSpPr txBox="1">
                        <a:spLocks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34</a:t>
                        </a:r>
                      </a:p>
                    </p:txBody>
                  </p:sp>
                  <p:sp>
                    <p:nvSpPr>
                      <p:cNvPr id="74830" name="Text Box 180"/>
                      <p:cNvSpPr txBox="1">
                        <a:spLocks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35</a:t>
                        </a:r>
                      </a:p>
                    </p:txBody>
                  </p:sp>
                </p:grpSp>
                <p:sp>
                  <p:nvSpPr>
                    <p:cNvPr id="74774" name="Line 181"/>
                    <p:cNvSpPr>
                      <a:spLocks noChangeShapeType="1"/>
                    </p:cNvSpPr>
                    <p:nvPr/>
                  </p:nvSpPr>
                  <p:spPr bwMode="auto">
                    <a:xfrm>
                      <a:off x="4200" y="5184"/>
                      <a:ext cx="360" cy="0"/>
                    </a:xfrm>
                    <a:prstGeom prst="line">
                      <a:avLst/>
                    </a:prstGeom>
                    <a:noFill/>
                    <a:ln w="38100" cap="rnd">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nvGrpSpPr>
                    <p:cNvPr id="74775" name="Group 182"/>
                    <p:cNvGrpSpPr/>
                    <p:nvPr/>
                  </p:nvGrpSpPr>
                  <p:grpSpPr bwMode="auto">
                    <a:xfrm>
                      <a:off x="2940" y="2220"/>
                      <a:ext cx="3240" cy="972"/>
                      <a:chOff x="2940" y="2220"/>
                      <a:chExt cx="3240" cy="972"/>
                    </a:xfrm>
                  </p:grpSpPr>
                  <p:grpSp>
                    <p:nvGrpSpPr>
                      <p:cNvPr id="74799" name="Group 183"/>
                      <p:cNvGrpSpPr/>
                      <p:nvPr/>
                    </p:nvGrpSpPr>
                    <p:grpSpPr bwMode="auto">
                      <a:xfrm>
                        <a:off x="3120" y="3000"/>
                        <a:ext cx="1980" cy="156"/>
                        <a:chOff x="2700" y="7212"/>
                        <a:chExt cx="1980" cy="156"/>
                      </a:xfrm>
                    </p:grpSpPr>
                    <p:sp>
                      <p:nvSpPr>
                        <p:cNvPr id="74823" name="Text Box 184"/>
                        <p:cNvSpPr txBox="1">
                          <a:spLocks noChangeArrowheads="1"/>
                        </p:cNvSpPr>
                        <p:nvPr/>
                      </p:nvSpPr>
                      <p:spPr bwMode="auto">
                        <a:xfrm>
                          <a:off x="2700" y="7212"/>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24" name="Text Box 185"/>
                        <p:cNvSpPr txBox="1">
                          <a:spLocks noChangeArrowheads="1"/>
                        </p:cNvSpPr>
                        <p:nvPr/>
                      </p:nvSpPr>
                      <p:spPr bwMode="auto">
                        <a:xfrm>
                          <a:off x="4320" y="7212"/>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grpSp>
                    <p:nvGrpSpPr>
                      <p:cNvPr id="74800" name="Group 186"/>
                      <p:cNvGrpSpPr/>
                      <p:nvPr/>
                    </p:nvGrpSpPr>
                    <p:grpSpPr bwMode="auto">
                      <a:xfrm>
                        <a:off x="2940" y="2568"/>
                        <a:ext cx="3240" cy="624"/>
                        <a:chOff x="2520" y="6744"/>
                        <a:chExt cx="3240" cy="624"/>
                      </a:xfrm>
                    </p:grpSpPr>
                    <p:sp>
                      <p:nvSpPr>
                        <p:cNvPr id="74816" name="Text Box 187"/>
                        <p:cNvSpPr txBox="1">
                          <a:spLocks noChangeArrowheads="1"/>
                        </p:cNvSpPr>
                        <p:nvPr/>
                      </p:nvSpPr>
                      <p:spPr bwMode="auto">
                        <a:xfrm>
                          <a:off x="3063" y="7059"/>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7</a:t>
                          </a:r>
                        </a:p>
                      </p:txBody>
                    </p:sp>
                    <p:sp>
                      <p:nvSpPr>
                        <p:cNvPr id="74817" name="Text Box 188"/>
                        <p:cNvSpPr txBox="1">
                          <a:spLocks noChangeArrowheads="1"/>
                        </p:cNvSpPr>
                        <p:nvPr/>
                      </p:nvSpPr>
                      <p:spPr bwMode="auto">
                        <a:xfrm>
                          <a:off x="3603" y="7059"/>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8</a:t>
                          </a:r>
                        </a:p>
                      </p:txBody>
                    </p:sp>
                    <p:sp>
                      <p:nvSpPr>
                        <p:cNvPr id="74818" name="Text Box 189"/>
                        <p:cNvSpPr txBox="1">
                          <a:spLocks noChangeArrowheads="1"/>
                        </p:cNvSpPr>
                        <p:nvPr/>
                      </p:nvSpPr>
                      <p:spPr bwMode="auto">
                        <a:xfrm>
                          <a:off x="4143" y="7059"/>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9</a:t>
                          </a:r>
                        </a:p>
                      </p:txBody>
                    </p:sp>
                    <p:sp>
                      <p:nvSpPr>
                        <p:cNvPr id="74819" name="Text Box 190"/>
                        <p:cNvSpPr txBox="1">
                          <a:spLocks noChangeArrowheads="1"/>
                        </p:cNvSpPr>
                        <p:nvPr/>
                      </p:nvSpPr>
                      <p:spPr bwMode="auto">
                        <a:xfrm>
                          <a:off x="4683" y="705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10</a:t>
                          </a:r>
                        </a:p>
                      </p:txBody>
                    </p:sp>
                    <p:sp>
                      <p:nvSpPr>
                        <p:cNvPr id="74820" name="Text Box 191"/>
                        <p:cNvSpPr txBox="1">
                          <a:spLocks noChangeArrowheads="1"/>
                        </p:cNvSpPr>
                        <p:nvPr/>
                      </p:nvSpPr>
                      <p:spPr bwMode="auto">
                        <a:xfrm>
                          <a:off x="5223" y="7056"/>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11</a:t>
                          </a:r>
                        </a:p>
                      </p:txBody>
                    </p:sp>
                    <p:sp>
                      <p:nvSpPr>
                        <p:cNvPr id="74821" name="Text Box 192"/>
                        <p:cNvSpPr txBox="1">
                          <a:spLocks noChangeArrowheads="1"/>
                        </p:cNvSpPr>
                        <p:nvPr/>
                      </p:nvSpPr>
                      <p:spPr bwMode="auto">
                        <a:xfrm>
                          <a:off x="2520" y="7059"/>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6</a:t>
                          </a:r>
                        </a:p>
                      </p:txBody>
                    </p:sp>
                    <p:sp>
                      <p:nvSpPr>
                        <p:cNvPr id="74822" name="Text Box 193"/>
                        <p:cNvSpPr txBox="1">
                          <a:spLocks noChangeArrowheads="1"/>
                        </p:cNvSpPr>
                        <p:nvPr/>
                      </p:nvSpPr>
                      <p:spPr bwMode="auto">
                        <a:xfrm>
                          <a:off x="5400" y="6744"/>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grpSp>
                    <p:nvGrpSpPr>
                      <p:cNvPr id="74801" name="Group 194"/>
                      <p:cNvGrpSpPr/>
                      <p:nvPr/>
                    </p:nvGrpSpPr>
                    <p:grpSpPr bwMode="auto">
                      <a:xfrm>
                        <a:off x="2940" y="2220"/>
                        <a:ext cx="2880" cy="504"/>
                        <a:chOff x="2940" y="2220"/>
                        <a:chExt cx="2880" cy="504"/>
                      </a:xfrm>
                    </p:grpSpPr>
                    <p:grpSp>
                      <p:nvGrpSpPr>
                        <p:cNvPr id="74802" name="Group 195"/>
                        <p:cNvGrpSpPr/>
                        <p:nvPr/>
                      </p:nvGrpSpPr>
                      <p:grpSpPr bwMode="auto">
                        <a:xfrm>
                          <a:off x="2940" y="2376"/>
                          <a:ext cx="2880" cy="309"/>
                          <a:chOff x="2880" y="7212"/>
                          <a:chExt cx="2880" cy="309"/>
                        </a:xfrm>
                      </p:grpSpPr>
                      <p:sp>
                        <p:nvSpPr>
                          <p:cNvPr id="74810" name="Text Box 196"/>
                          <p:cNvSpPr txBox="1">
                            <a:spLocks noChangeArrowheads="1"/>
                          </p:cNvSpPr>
                          <p:nvPr/>
                        </p:nvSpPr>
                        <p:spPr bwMode="auto">
                          <a:xfrm>
                            <a:off x="28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0</a:t>
                            </a:r>
                          </a:p>
                        </p:txBody>
                      </p:sp>
                      <p:sp>
                        <p:nvSpPr>
                          <p:cNvPr id="74811" name="Text Box 197"/>
                          <p:cNvSpPr txBox="1">
                            <a:spLocks noChangeArrowheads="1"/>
                          </p:cNvSpPr>
                          <p:nvPr/>
                        </p:nvSpPr>
                        <p:spPr bwMode="auto">
                          <a:xfrm>
                            <a:off x="342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a:t>
                            </a:r>
                          </a:p>
                        </p:txBody>
                      </p:sp>
                      <p:sp>
                        <p:nvSpPr>
                          <p:cNvPr id="74812" name="Text Box 198"/>
                          <p:cNvSpPr txBox="1">
                            <a:spLocks noChangeArrowheads="1"/>
                          </p:cNvSpPr>
                          <p:nvPr/>
                        </p:nvSpPr>
                        <p:spPr bwMode="auto">
                          <a:xfrm>
                            <a:off x="396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a:t>
                            </a:r>
                          </a:p>
                        </p:txBody>
                      </p:sp>
                      <p:sp>
                        <p:nvSpPr>
                          <p:cNvPr id="74813" name="Text Box 199"/>
                          <p:cNvSpPr txBox="1">
                            <a:spLocks noChangeArrowheads="1"/>
                          </p:cNvSpPr>
                          <p:nvPr/>
                        </p:nvSpPr>
                        <p:spPr bwMode="auto">
                          <a:xfrm>
                            <a:off x="450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3</a:t>
                            </a:r>
                          </a:p>
                        </p:txBody>
                      </p:sp>
                      <p:sp>
                        <p:nvSpPr>
                          <p:cNvPr id="74814" name="Text Box 200"/>
                          <p:cNvSpPr txBox="1">
                            <a:spLocks noChangeArrowheads="1"/>
                          </p:cNvSpPr>
                          <p:nvPr/>
                        </p:nvSpPr>
                        <p:spPr bwMode="auto">
                          <a:xfrm>
                            <a:off x="504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4</a:t>
                            </a:r>
                          </a:p>
                        </p:txBody>
                      </p:sp>
                      <p:sp>
                        <p:nvSpPr>
                          <p:cNvPr id="74815" name="Text Box 201"/>
                          <p:cNvSpPr txBox="1">
                            <a:spLocks noChangeArrowheads="1"/>
                          </p:cNvSpPr>
                          <p:nvPr/>
                        </p:nvSpPr>
                        <p:spPr bwMode="auto">
                          <a:xfrm>
                            <a:off x="5580" y="7212"/>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5</a:t>
                            </a:r>
                          </a:p>
                        </p:txBody>
                      </p:sp>
                    </p:grpSp>
                    <p:grpSp>
                      <p:nvGrpSpPr>
                        <p:cNvPr id="74803" name="Group 202"/>
                        <p:cNvGrpSpPr/>
                        <p:nvPr/>
                      </p:nvGrpSpPr>
                      <p:grpSpPr bwMode="auto">
                        <a:xfrm>
                          <a:off x="3120" y="2532"/>
                          <a:ext cx="2460" cy="192"/>
                          <a:chOff x="3120" y="2532"/>
                          <a:chExt cx="2460" cy="192"/>
                        </a:xfrm>
                      </p:grpSpPr>
                      <p:sp>
                        <p:nvSpPr>
                          <p:cNvPr id="74805" name="Text Box 203"/>
                          <p:cNvSpPr txBox="1">
                            <a:spLocks noChangeArrowheads="1"/>
                          </p:cNvSpPr>
                          <p:nvPr/>
                        </p:nvSpPr>
                        <p:spPr bwMode="auto">
                          <a:xfrm>
                            <a:off x="4203" y="2568"/>
                            <a:ext cx="360" cy="156"/>
                          </a:xfrm>
                          <a:prstGeom prst="rect">
                            <a:avLst/>
                          </a:prstGeom>
                          <a:noFill/>
                          <a:ln w="9525">
                            <a:solidFill>
                              <a:srgbClr val="000000"/>
                            </a:solidFill>
                            <a:miter lim="800000"/>
                          </a:ln>
                          <a:extLst>
                            <a:ext uri="{909E8E84-426E-40DD-AFC4-6F175D3DCCD1}">
                              <a14:hiddenFill xmlns:a14="http://schemas.microsoft.com/office/drawing/2010/main">
                                <a:solidFill>
                                  <a:srgbClr val="969696"/>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06" name="Text Box 204"/>
                          <p:cNvSpPr txBox="1">
                            <a:spLocks noChangeArrowheads="1"/>
                          </p:cNvSpPr>
                          <p:nvPr/>
                        </p:nvSpPr>
                        <p:spPr bwMode="auto">
                          <a:xfrm>
                            <a:off x="4740" y="2568"/>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07" name="Text Box 205"/>
                          <p:cNvSpPr txBox="1">
                            <a:spLocks noChangeArrowheads="1"/>
                          </p:cNvSpPr>
                          <p:nvPr/>
                        </p:nvSpPr>
                        <p:spPr bwMode="auto">
                          <a:xfrm>
                            <a:off x="3657" y="2568"/>
                            <a:ext cx="360" cy="156"/>
                          </a:xfrm>
                          <a:prstGeom prst="rect">
                            <a:avLst/>
                          </a:prstGeom>
                          <a:noFill/>
                          <a:ln w="9525">
                            <a:solidFill>
                              <a:srgbClr val="000000"/>
                            </a:solidFill>
                            <a:miter lim="800000"/>
                          </a:ln>
                          <a:extLst>
                            <a:ext uri="{909E8E84-426E-40DD-AFC4-6F175D3DCCD1}">
                              <a14:hiddenFill xmlns:a14="http://schemas.microsoft.com/office/drawing/2010/main">
                                <a:solidFill>
                                  <a:srgbClr val="969696"/>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08" name="Text Box 206"/>
                          <p:cNvSpPr txBox="1">
                            <a:spLocks noChangeArrowheads="1"/>
                          </p:cNvSpPr>
                          <p:nvPr/>
                        </p:nvSpPr>
                        <p:spPr bwMode="auto">
                          <a:xfrm>
                            <a:off x="5220" y="2532"/>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809" name="Text Box 207"/>
                          <p:cNvSpPr txBox="1">
                            <a:spLocks noChangeArrowheads="1"/>
                          </p:cNvSpPr>
                          <p:nvPr/>
                        </p:nvSpPr>
                        <p:spPr bwMode="auto">
                          <a:xfrm>
                            <a:off x="3120" y="2568"/>
                            <a:ext cx="360" cy="156"/>
                          </a:xfrm>
                          <a:prstGeom prst="rect">
                            <a:avLst/>
                          </a:prstGeom>
                          <a:noFill/>
                          <a:ln w="9525">
                            <a:solidFill>
                              <a:srgbClr val="000000"/>
                            </a:solidFill>
                            <a:miter lim="800000"/>
                          </a:ln>
                          <a:extLst>
                            <a:ext uri="{909E8E84-426E-40DD-AFC4-6F175D3DCCD1}">
                              <a14:hiddenFill xmlns:a14="http://schemas.microsoft.com/office/drawing/2010/main">
                                <a:solidFill>
                                  <a:srgbClr val="969696"/>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sp>
                      <p:nvSpPr>
                        <p:cNvPr id="74804" name="Text Box 208"/>
                        <p:cNvSpPr txBox="1">
                          <a:spLocks noChangeArrowheads="1"/>
                        </p:cNvSpPr>
                        <p:nvPr/>
                      </p:nvSpPr>
                      <p:spPr bwMode="auto">
                        <a:xfrm>
                          <a:off x="4500" y="2220"/>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FILE1</a:t>
                          </a:r>
                        </a:p>
                      </p:txBody>
                    </p:sp>
                  </p:grpSp>
                </p:grpSp>
                <p:grpSp>
                  <p:nvGrpSpPr>
                    <p:cNvPr id="74776" name="Group 209"/>
                    <p:cNvGrpSpPr/>
                    <p:nvPr/>
                  </p:nvGrpSpPr>
                  <p:grpSpPr bwMode="auto">
                    <a:xfrm>
                      <a:off x="2940" y="2688"/>
                      <a:ext cx="4800" cy="2496"/>
                      <a:chOff x="2940" y="2688"/>
                      <a:chExt cx="4800" cy="2496"/>
                    </a:xfrm>
                  </p:grpSpPr>
                  <p:sp>
                    <p:nvSpPr>
                      <p:cNvPr id="74777" name="Text Box 210"/>
                      <p:cNvSpPr txBox="1">
                        <a:spLocks noChangeArrowheads="1"/>
                      </p:cNvSpPr>
                      <p:nvPr/>
                    </p:nvSpPr>
                    <p:spPr bwMode="auto">
                      <a:xfrm>
                        <a:off x="3120" y="390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778" name="Text Box 211"/>
                      <p:cNvSpPr txBox="1">
                        <a:spLocks noChangeArrowheads="1"/>
                      </p:cNvSpPr>
                      <p:nvPr/>
                    </p:nvSpPr>
                    <p:spPr bwMode="auto">
                      <a:xfrm>
                        <a:off x="3660" y="390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779" name="Text Box 212"/>
                      <p:cNvSpPr txBox="1">
                        <a:spLocks noChangeArrowheads="1"/>
                      </p:cNvSpPr>
                      <p:nvPr/>
                    </p:nvSpPr>
                    <p:spPr bwMode="auto">
                      <a:xfrm>
                        <a:off x="4200" y="390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780" name="Text Box 213"/>
                      <p:cNvSpPr txBox="1">
                        <a:spLocks noChangeArrowheads="1"/>
                      </p:cNvSpPr>
                      <p:nvPr/>
                    </p:nvSpPr>
                    <p:spPr bwMode="auto">
                      <a:xfrm>
                        <a:off x="4740" y="390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781" name="Text Box 214"/>
                      <p:cNvSpPr txBox="1">
                        <a:spLocks noChangeArrowheads="1"/>
                      </p:cNvSpPr>
                      <p:nvPr/>
                    </p:nvSpPr>
                    <p:spPr bwMode="auto">
                      <a:xfrm>
                        <a:off x="5280" y="3900"/>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nvGrpSpPr>
                      <p:cNvPr id="74782" name="Group 215"/>
                      <p:cNvGrpSpPr/>
                      <p:nvPr/>
                    </p:nvGrpSpPr>
                    <p:grpSpPr bwMode="auto">
                      <a:xfrm>
                        <a:off x="2940" y="3780"/>
                        <a:ext cx="3060" cy="309"/>
                        <a:chOff x="3060" y="8148"/>
                        <a:chExt cx="3060" cy="309"/>
                      </a:xfrm>
                    </p:grpSpPr>
                    <p:sp>
                      <p:nvSpPr>
                        <p:cNvPr id="74793" name="Text Box 216"/>
                        <p:cNvSpPr txBox="1">
                          <a:spLocks noChangeArrowheads="1"/>
                        </p:cNvSpPr>
                        <p:nvPr/>
                      </p:nvSpPr>
                      <p:spPr bwMode="auto">
                        <a:xfrm>
                          <a:off x="30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18</a:t>
                          </a:r>
                        </a:p>
                      </p:txBody>
                    </p:sp>
                    <p:sp>
                      <p:nvSpPr>
                        <p:cNvPr id="74794" name="Text Box 217"/>
                        <p:cNvSpPr txBox="1">
                          <a:spLocks noChangeArrowheads="1"/>
                        </p:cNvSpPr>
                        <p:nvPr/>
                      </p:nvSpPr>
                      <p:spPr bwMode="auto">
                        <a:xfrm>
                          <a:off x="360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19</a:t>
                          </a:r>
                        </a:p>
                      </p:txBody>
                    </p:sp>
                    <p:sp>
                      <p:nvSpPr>
                        <p:cNvPr id="74795" name="Text Box 218"/>
                        <p:cNvSpPr txBox="1">
                          <a:spLocks noChangeArrowheads="1"/>
                        </p:cNvSpPr>
                        <p:nvPr/>
                      </p:nvSpPr>
                      <p:spPr bwMode="auto">
                        <a:xfrm>
                          <a:off x="414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20</a:t>
                          </a:r>
                        </a:p>
                      </p:txBody>
                    </p:sp>
                    <p:sp>
                      <p:nvSpPr>
                        <p:cNvPr id="74796" name="Text Box 219"/>
                        <p:cNvSpPr txBox="1">
                          <a:spLocks noChangeArrowheads="1"/>
                        </p:cNvSpPr>
                        <p:nvPr/>
                      </p:nvSpPr>
                      <p:spPr bwMode="auto">
                        <a:xfrm>
                          <a:off x="468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21</a:t>
                          </a:r>
                        </a:p>
                      </p:txBody>
                    </p:sp>
                    <p:sp>
                      <p:nvSpPr>
                        <p:cNvPr id="74797" name="Text Box 220"/>
                        <p:cNvSpPr txBox="1">
                          <a:spLocks noChangeArrowheads="1"/>
                        </p:cNvSpPr>
                        <p:nvPr/>
                      </p:nvSpPr>
                      <p:spPr bwMode="auto">
                        <a:xfrm>
                          <a:off x="522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22</a:t>
                          </a:r>
                        </a:p>
                      </p:txBody>
                    </p:sp>
                    <p:sp>
                      <p:nvSpPr>
                        <p:cNvPr id="74798" name="Text Box 221"/>
                        <p:cNvSpPr txBox="1">
                          <a:spLocks noChangeArrowheads="1"/>
                        </p:cNvSpPr>
                        <p:nvPr/>
                      </p:nvSpPr>
                      <p:spPr bwMode="auto">
                        <a:xfrm>
                          <a:off x="5760" y="81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000" b="0">
                              <a:solidFill>
                                <a:srgbClr val="000000"/>
                              </a:solidFill>
                            </a:rPr>
                            <a:t>23</a:t>
                          </a:r>
                        </a:p>
                      </p:txBody>
                    </p:sp>
                  </p:grpSp>
                  <p:grpSp>
                    <p:nvGrpSpPr>
                      <p:cNvPr id="74783" name="Group 222"/>
                      <p:cNvGrpSpPr/>
                      <p:nvPr/>
                    </p:nvGrpSpPr>
                    <p:grpSpPr bwMode="auto">
                      <a:xfrm>
                        <a:off x="4860" y="2688"/>
                        <a:ext cx="2880" cy="2496"/>
                        <a:chOff x="4860" y="2688"/>
                        <a:chExt cx="2880" cy="2496"/>
                      </a:xfrm>
                    </p:grpSpPr>
                    <p:sp>
                      <p:nvSpPr>
                        <p:cNvPr id="74784" name="Text Box 223"/>
                        <p:cNvSpPr txBox="1">
                          <a:spLocks noChangeArrowheads="1"/>
                        </p:cNvSpPr>
                        <p:nvPr/>
                      </p:nvSpPr>
                      <p:spPr bwMode="auto">
                        <a:xfrm>
                          <a:off x="5820" y="3900"/>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785" name="Line 224"/>
                        <p:cNvSpPr>
                          <a:spLocks noChangeShapeType="1"/>
                        </p:cNvSpPr>
                        <p:nvPr/>
                      </p:nvSpPr>
                      <p:spPr bwMode="auto">
                        <a:xfrm flipH="1">
                          <a:off x="4860" y="4092"/>
                          <a:ext cx="90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86" name="Line 225"/>
                        <p:cNvSpPr>
                          <a:spLocks noChangeShapeType="1"/>
                        </p:cNvSpPr>
                        <p:nvPr/>
                      </p:nvSpPr>
                      <p:spPr bwMode="auto">
                        <a:xfrm flipH="1" flipV="1">
                          <a:off x="5040" y="3624"/>
                          <a:ext cx="90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87" name="Line 226"/>
                        <p:cNvSpPr>
                          <a:spLocks noChangeShapeType="1"/>
                        </p:cNvSpPr>
                        <p:nvPr/>
                      </p:nvSpPr>
                      <p:spPr bwMode="auto">
                        <a:xfrm flipH="1" flipV="1">
                          <a:off x="5580" y="3156"/>
                          <a:ext cx="360" cy="7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88" name="Freeform 227"/>
                        <p:cNvSpPr/>
                        <p:nvPr/>
                      </p:nvSpPr>
                      <p:spPr bwMode="auto">
                        <a:xfrm>
                          <a:off x="5040" y="2688"/>
                          <a:ext cx="1290" cy="1248"/>
                        </a:xfrm>
                        <a:custGeom>
                          <a:avLst/>
                          <a:gdLst>
                            <a:gd name="T0" fmla="*/ 1080 w 1290"/>
                            <a:gd name="T1" fmla="*/ 1248 h 1248"/>
                            <a:gd name="T2" fmla="*/ 1260 w 1290"/>
                            <a:gd name="T3" fmla="*/ 936 h 1248"/>
                            <a:gd name="T4" fmla="*/ 1080 w 1290"/>
                            <a:gd name="T5" fmla="*/ 312 h 1248"/>
                            <a:gd name="T6" fmla="*/ 0 w 1290"/>
                            <a:gd name="T7" fmla="*/ 0 h 124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0" h="1248">
                              <a:moveTo>
                                <a:pt x="1080" y="1248"/>
                              </a:moveTo>
                              <a:cubicBezTo>
                                <a:pt x="1170" y="1170"/>
                                <a:pt x="1260" y="1092"/>
                                <a:pt x="1260" y="936"/>
                              </a:cubicBezTo>
                              <a:cubicBezTo>
                                <a:pt x="1260" y="780"/>
                                <a:pt x="1290" y="468"/>
                                <a:pt x="1080" y="312"/>
                              </a:cubicBezTo>
                              <a:cubicBezTo>
                                <a:pt x="870" y="156"/>
                                <a:pt x="435" y="78"/>
                                <a:pt x="0" y="0"/>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4789" name="Line 228"/>
                        <p:cNvSpPr>
                          <a:spLocks noChangeShapeType="1"/>
                        </p:cNvSpPr>
                        <p:nvPr/>
                      </p:nvSpPr>
                      <p:spPr bwMode="auto">
                        <a:xfrm>
                          <a:off x="5940" y="4092"/>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790" name="Text Box 229"/>
                        <p:cNvSpPr txBox="1">
                          <a:spLocks noChangeArrowheads="1"/>
                        </p:cNvSpPr>
                        <p:nvPr/>
                      </p:nvSpPr>
                      <p:spPr bwMode="auto">
                        <a:xfrm>
                          <a:off x="7200" y="3624"/>
                          <a:ext cx="540" cy="156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2400">
                              <a:solidFill>
                                <a:srgbClr val="000000"/>
                              </a:solidFill>
                            </a:rPr>
                            <a:t>3</a:t>
                          </a:r>
                        </a:p>
                        <a:p>
                          <a:pPr algn="ctr">
                            <a:spcBef>
                              <a:spcPct val="0"/>
                            </a:spcBef>
                            <a:buClrTx/>
                            <a:buFontTx/>
                            <a:buNone/>
                          </a:pPr>
                          <a:r>
                            <a:rPr lang="en-US" altLang="zh-CN" sz="2400">
                              <a:solidFill>
                                <a:srgbClr val="000000"/>
                              </a:solidFill>
                            </a:rPr>
                            <a:t>10</a:t>
                          </a:r>
                        </a:p>
                        <a:p>
                          <a:pPr algn="ctr">
                            <a:spcBef>
                              <a:spcPct val="0"/>
                            </a:spcBef>
                            <a:buClrTx/>
                            <a:buFontTx/>
                            <a:buNone/>
                          </a:pPr>
                          <a:r>
                            <a:rPr lang="en-US" altLang="zh-CN" sz="2400">
                              <a:solidFill>
                                <a:srgbClr val="000000"/>
                              </a:solidFill>
                            </a:rPr>
                            <a:t>27</a:t>
                          </a:r>
                        </a:p>
                        <a:p>
                          <a:pPr algn="ctr">
                            <a:spcBef>
                              <a:spcPct val="0"/>
                            </a:spcBef>
                            <a:buClrTx/>
                            <a:buFontTx/>
                            <a:buNone/>
                          </a:pPr>
                          <a:r>
                            <a:rPr lang="en-US" altLang="zh-CN" sz="2400">
                              <a:solidFill>
                                <a:srgbClr val="000000"/>
                              </a:solidFill>
                            </a:rPr>
                            <a:t>29</a:t>
                          </a:r>
                        </a:p>
                        <a:p>
                          <a:pPr algn="ctr">
                            <a:spcBef>
                              <a:spcPct val="0"/>
                            </a:spcBef>
                            <a:buClrTx/>
                            <a:buFontTx/>
                            <a:buNone/>
                          </a:pPr>
                          <a:r>
                            <a:rPr lang="en-US" altLang="zh-CN" sz="2400">
                              <a:solidFill>
                                <a:srgbClr val="000000"/>
                              </a:solidFill>
                            </a:rPr>
                            <a:t>15</a:t>
                          </a:r>
                        </a:p>
                      </p:txBody>
                    </p:sp>
                    <p:sp>
                      <p:nvSpPr>
                        <p:cNvPr id="74791" name="Line 230"/>
                        <p:cNvSpPr>
                          <a:spLocks noChangeShapeType="1"/>
                        </p:cNvSpPr>
                        <p:nvPr/>
                      </p:nvSpPr>
                      <p:spPr bwMode="auto">
                        <a:xfrm flipV="1">
                          <a:off x="6120" y="3624"/>
                          <a:ext cx="1080" cy="312"/>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74792" name="Line 231"/>
                        <p:cNvSpPr>
                          <a:spLocks noChangeShapeType="1"/>
                        </p:cNvSpPr>
                        <p:nvPr/>
                      </p:nvSpPr>
                      <p:spPr bwMode="auto">
                        <a:xfrm>
                          <a:off x="6120" y="4092"/>
                          <a:ext cx="1080" cy="1092"/>
                        </a:xfrm>
                        <a:prstGeom prst="line">
                          <a:avLst/>
                        </a:prstGeom>
                        <a:noFill/>
                        <a:ln w="9525">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grpSp>
              </p:grpSp>
            </p:grpSp>
          </p:grpSp>
        </p:grpSp>
        <p:grpSp>
          <p:nvGrpSpPr>
            <p:cNvPr id="74757" name="Group 232"/>
            <p:cNvGrpSpPr/>
            <p:nvPr/>
          </p:nvGrpSpPr>
          <p:grpSpPr bwMode="auto">
            <a:xfrm>
              <a:off x="2064" y="1680"/>
              <a:ext cx="672" cy="96"/>
              <a:chOff x="4860" y="6468"/>
              <a:chExt cx="900" cy="159"/>
            </a:xfrm>
          </p:grpSpPr>
          <p:sp>
            <p:nvSpPr>
              <p:cNvPr id="74758" name="Text Box 233"/>
              <p:cNvSpPr txBox="1">
                <a:spLocks noChangeArrowheads="1"/>
              </p:cNvSpPr>
              <p:nvPr/>
            </p:nvSpPr>
            <p:spPr bwMode="auto">
              <a:xfrm>
                <a:off x="4860" y="6471"/>
                <a:ext cx="360" cy="156"/>
              </a:xfrm>
              <a:prstGeom prst="rect">
                <a:avLst/>
              </a:prstGeom>
              <a:solidFill>
                <a:srgbClr val="969696"/>
              </a:solidFill>
              <a:ln w="9525">
                <a:solidFill>
                  <a:srgbClr val="000000"/>
                </a:solidFill>
                <a:miter lim="800000"/>
              </a:ln>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sp>
            <p:nvSpPr>
              <p:cNvPr id="74759" name="Text Box 234"/>
              <p:cNvSpPr txBox="1">
                <a:spLocks noChangeArrowheads="1"/>
              </p:cNvSpPr>
              <p:nvPr/>
            </p:nvSpPr>
            <p:spPr bwMode="auto">
              <a:xfrm>
                <a:off x="5400" y="6468"/>
                <a:ext cx="360" cy="15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endParaRPr lang="zh-CN" altLang="zh-CN" sz="1000" b="0">
                  <a:solidFill>
                    <a:srgbClr val="000000"/>
                  </a:solidFill>
                </a:endParaRPr>
              </a:p>
            </p:txBody>
          </p:sp>
        </p:grpSp>
      </p:gr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rrowheads="1"/>
          </p:cNvSpPr>
          <p:nvPr>
            <p:ph type="title"/>
          </p:nvPr>
        </p:nvSpPr>
        <p:spPr>
          <a:xfrm>
            <a:off x="690716" y="277812"/>
            <a:ext cx="8077200" cy="538265"/>
          </a:xfrm>
        </p:spPr>
        <p:txBody>
          <a:bodyPr/>
          <a:lstStyle/>
          <a:p>
            <a:pPr>
              <a:defRPr/>
            </a:pPr>
            <a:r>
              <a:rPr lang="en-US" altLang="zh-CN" u="sng" dirty="0">
                <a:solidFill>
                  <a:schemeClr val="folHlink"/>
                </a:solidFill>
                <a:ea typeface="仿宋_GB2312" pitchFamily="49" charset="-122"/>
              </a:rPr>
              <a:t>2.1.2.3  </a:t>
            </a:r>
            <a:r>
              <a:rPr lang="zh-CN" altLang="en-US" u="sng" dirty="0">
                <a:solidFill>
                  <a:schemeClr val="folHlink"/>
                </a:solidFill>
                <a:ea typeface="仿宋_GB2312" pitchFamily="49" charset="-122"/>
              </a:rPr>
              <a:t>索引分配</a:t>
            </a:r>
          </a:p>
        </p:txBody>
      </p:sp>
      <p:sp>
        <p:nvSpPr>
          <p:cNvPr id="154627" name="Rectangle 3"/>
          <p:cNvSpPr>
            <a:spLocks noGrp="1" noRot="1" noChangeArrowheads="1"/>
          </p:cNvSpPr>
          <p:nvPr>
            <p:ph idx="1"/>
          </p:nvPr>
        </p:nvSpPr>
        <p:spPr>
          <a:xfrm>
            <a:off x="536575" y="1153856"/>
            <a:ext cx="8070850" cy="5865813"/>
          </a:xfrm>
        </p:spPr>
        <p:txBody>
          <a:bodyPr/>
          <a:lstStyle/>
          <a:p>
            <a:pPr>
              <a:defRPr/>
            </a:pPr>
            <a:r>
              <a:rPr lang="zh-CN" altLang="en-US" dirty="0">
                <a:effectLst/>
              </a:rPr>
              <a:t>优点：</a:t>
            </a:r>
            <a:endParaRPr lang="en-US" altLang="zh-CN" dirty="0">
              <a:effectLst/>
            </a:endParaRPr>
          </a:p>
          <a:p>
            <a:pPr lvl="1">
              <a:defRPr/>
            </a:pPr>
            <a:r>
              <a:rPr lang="zh-CN" altLang="en-US" dirty="0">
                <a:effectLst/>
              </a:rPr>
              <a:t>索引分配方式支持直接访问。当要读文件的第</a:t>
            </a:r>
            <a:r>
              <a:rPr lang="en-US" altLang="zh-CN" i="1" dirty="0" err="1">
                <a:effectLst/>
              </a:rPr>
              <a:t>i</a:t>
            </a:r>
            <a:r>
              <a:rPr lang="en-US" altLang="zh-CN" i="1" dirty="0">
                <a:effectLst/>
              </a:rPr>
              <a:t> </a:t>
            </a:r>
            <a:r>
              <a:rPr lang="zh-CN" altLang="en-US" dirty="0">
                <a:effectLst/>
              </a:rPr>
              <a:t>个盘块时，可以方便地直接从索引块中找到第</a:t>
            </a:r>
            <a:r>
              <a:rPr lang="en-US" altLang="zh-CN" i="1" dirty="0" err="1">
                <a:effectLst/>
              </a:rPr>
              <a:t>i</a:t>
            </a:r>
            <a:r>
              <a:rPr lang="zh-CN" altLang="en-US" dirty="0">
                <a:effectLst/>
              </a:rPr>
              <a:t>个盘块的盘块号；</a:t>
            </a:r>
            <a:endParaRPr lang="zh-CN" altLang="en-US" dirty="0">
              <a:effectLst/>
              <a:ea typeface="仿宋_GB2312" pitchFamily="49" charset="-122"/>
            </a:endParaRPr>
          </a:p>
          <a:p>
            <a:pPr lvl="1" algn="just">
              <a:lnSpc>
                <a:spcPct val="120000"/>
              </a:lnSpc>
              <a:defRPr/>
            </a:pPr>
            <a:r>
              <a:rPr lang="zh-CN" altLang="en-US" dirty="0">
                <a:effectLst/>
                <a:ea typeface="仿宋_GB2312" pitchFamily="49" charset="-122"/>
              </a:rPr>
              <a:t>基于数据块的分区能消除外部碎片</a:t>
            </a:r>
            <a:endParaRPr lang="en-US" altLang="zh-CN" dirty="0">
              <a:effectLst/>
              <a:ea typeface="仿宋_GB2312" pitchFamily="49" charset="-122"/>
            </a:endParaRPr>
          </a:p>
          <a:p>
            <a:pPr algn="just">
              <a:lnSpc>
                <a:spcPct val="120000"/>
              </a:lnSpc>
              <a:defRPr/>
            </a:pPr>
            <a:r>
              <a:rPr lang="zh-CN" altLang="en-US" dirty="0">
                <a:effectLst/>
                <a:ea typeface="仿宋_GB2312" pitchFamily="49" charset="-122"/>
              </a:rPr>
              <a:t>缺点：</a:t>
            </a:r>
            <a:endParaRPr lang="en-US" altLang="zh-CN" dirty="0">
              <a:effectLst/>
              <a:ea typeface="仿宋_GB2312" pitchFamily="49" charset="-122"/>
            </a:endParaRPr>
          </a:p>
          <a:p>
            <a:pPr lvl="1" algn="just">
              <a:lnSpc>
                <a:spcPct val="120000"/>
              </a:lnSpc>
              <a:defRPr/>
            </a:pPr>
            <a:r>
              <a:rPr lang="zh-CN" altLang="en-US" dirty="0">
                <a:effectLst/>
                <a:ea typeface="仿宋_GB2312" pitchFamily="49" charset="-122"/>
              </a:rPr>
              <a:t>大文件索引项较多，可能使一个数据块容纳不了一个文件的所有分区的索引。</a:t>
            </a:r>
          </a:p>
          <a:p>
            <a:pPr lvl="1">
              <a:defRPr/>
            </a:pPr>
            <a:r>
              <a:rPr lang="zh-CN" altLang="en-US" dirty="0">
                <a:effectLst/>
              </a:rPr>
              <a:t>索引块可能要花费较多的外存空间。每当建立一个文件时，便须为之分配一个</a:t>
            </a:r>
            <a:r>
              <a:rPr lang="zh-CN" altLang="en-US" dirty="0">
                <a:solidFill>
                  <a:srgbClr val="C00000"/>
                </a:solidFill>
                <a:effectLst/>
              </a:rPr>
              <a:t>专门的索引块</a:t>
            </a:r>
            <a:r>
              <a:rPr lang="zh-CN" altLang="en-US" dirty="0">
                <a:effectLst/>
              </a:rPr>
              <a:t>，将分配给该文件的所有盘块号记录于其中。对于小文件如果采用这种方式，索引块的利用率将是极低的。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627">
                                            <p:txEl>
                                              <p:pRg st="3" end="3"/>
                                            </p:txEl>
                                          </p:spTgt>
                                        </p:tgtEl>
                                        <p:attrNameLst>
                                          <p:attrName>style.visibility</p:attrName>
                                        </p:attrNameLst>
                                      </p:cBhvr>
                                      <p:to>
                                        <p:strVal val="visible"/>
                                      </p:to>
                                    </p:set>
                                    <p:animEffect transition="in" filter="fade">
                                      <p:cBhvr>
                                        <p:cTn id="7" dur="500"/>
                                        <p:tgtEl>
                                          <p:spTgt spid="154627">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4627">
                                            <p:txEl>
                                              <p:pRg st="4" end="4"/>
                                            </p:txEl>
                                          </p:spTgt>
                                        </p:tgtEl>
                                        <p:attrNameLst>
                                          <p:attrName>style.visibility</p:attrName>
                                        </p:attrNameLst>
                                      </p:cBhvr>
                                      <p:to>
                                        <p:strVal val="visible"/>
                                      </p:to>
                                    </p:set>
                                    <p:animEffect transition="in" filter="fade">
                                      <p:cBhvr>
                                        <p:cTn id="11" dur="500"/>
                                        <p:tgtEl>
                                          <p:spTgt spid="154627">
                                            <p:txEl>
                                              <p:pRg st="4" end="4"/>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54627">
                                            <p:txEl>
                                              <p:pRg st="5" end="5"/>
                                            </p:txEl>
                                          </p:spTgt>
                                        </p:tgtEl>
                                        <p:attrNameLst>
                                          <p:attrName>style.visibility</p:attrName>
                                        </p:attrNameLst>
                                      </p:cBhvr>
                                      <p:to>
                                        <p:strVal val="visible"/>
                                      </p:to>
                                    </p:set>
                                    <p:animEffect transition="in" filter="fade">
                                      <p:cBhvr>
                                        <p:cTn id="14" dur="500"/>
                                        <p:tgtEl>
                                          <p:spTgt spid="154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9" name="Rectangle 3"/>
          <p:cNvSpPr>
            <a:spLocks noGrp="1" noRot="1" noChangeArrowheads="1"/>
          </p:cNvSpPr>
          <p:nvPr>
            <p:ph idx="1"/>
          </p:nvPr>
        </p:nvSpPr>
        <p:spPr>
          <a:xfrm>
            <a:off x="621890" y="1242142"/>
            <a:ext cx="8077200" cy="6191250"/>
          </a:xfrm>
        </p:spPr>
        <p:txBody>
          <a:bodyPr/>
          <a:lstStyle/>
          <a:p>
            <a:pPr>
              <a:lnSpc>
                <a:spcPct val="110000"/>
              </a:lnSpc>
              <a:defRPr/>
            </a:pPr>
            <a:r>
              <a:rPr lang="en-US" altLang="zh-CN" dirty="0">
                <a:solidFill>
                  <a:schemeClr val="folHlink"/>
                </a:solidFill>
              </a:rPr>
              <a:t>2</a:t>
            </a:r>
            <a:r>
              <a:rPr lang="zh-CN" altLang="en-US" dirty="0">
                <a:solidFill>
                  <a:schemeClr val="folHlink"/>
                </a:solidFill>
              </a:rPr>
              <a:t>．两级索引分配</a:t>
            </a:r>
          </a:p>
          <a:p>
            <a:pPr>
              <a:lnSpc>
                <a:spcPct val="110000"/>
              </a:lnSpc>
              <a:defRPr/>
            </a:pPr>
            <a:r>
              <a:rPr lang="zh-CN" altLang="en-US" sz="2600" dirty="0"/>
              <a:t>当文件太大，其一级索引块太多时，这种方法是低效的。</a:t>
            </a:r>
            <a:endParaRPr lang="en-US" altLang="zh-CN" sz="2600" dirty="0"/>
          </a:p>
          <a:p>
            <a:pPr marL="342900" lvl="1" indent="-342900">
              <a:lnSpc>
                <a:spcPct val="110000"/>
              </a:lnSpc>
              <a:buClr>
                <a:schemeClr val="accent2"/>
              </a:buClr>
              <a:buFont typeface="Wingdings" panose="05000000000000000000" pitchFamily="2" charset="2"/>
              <a:buChar char="q"/>
              <a:defRPr/>
            </a:pPr>
            <a:r>
              <a:rPr lang="zh-CN" altLang="en-US" sz="2600" dirty="0"/>
              <a:t>此时，应为这些索引块再建立一级索引，形成</a:t>
            </a:r>
            <a:r>
              <a:rPr lang="zh-CN" altLang="en-US" sz="2200" i="1" u="sng" dirty="0">
                <a:solidFill>
                  <a:schemeClr val="folHlink"/>
                </a:solidFill>
              </a:rPr>
              <a:t>两级索引分配方式。</a:t>
            </a:r>
            <a:endParaRPr lang="en-US" altLang="zh-CN" sz="2600" dirty="0"/>
          </a:p>
          <a:p>
            <a:pPr lvl="1">
              <a:lnSpc>
                <a:spcPct val="110000"/>
              </a:lnSpc>
              <a:defRPr/>
            </a:pPr>
            <a:r>
              <a:rPr lang="zh-CN" altLang="en-US" sz="2200" dirty="0"/>
              <a:t>即系统再分配一个索引块，作为第一级索引的索引块，将第一块、第二块</a:t>
            </a:r>
            <a:r>
              <a:rPr lang="en-US" altLang="zh-CN" sz="2200" dirty="0"/>
              <a:t>……</a:t>
            </a:r>
            <a:r>
              <a:rPr lang="zh-CN" altLang="en-US" sz="2200" dirty="0"/>
              <a:t>等索引块的盘块号填入到此索引表中</a:t>
            </a:r>
            <a:endParaRPr lang="zh-CN" altLang="en-US" sz="2200" i="1" u="sng" dirty="0">
              <a:solidFill>
                <a:schemeClr val="folHlink"/>
              </a:solidFill>
            </a:endParaRPr>
          </a:p>
        </p:txBody>
      </p:sp>
      <p:sp>
        <p:nvSpPr>
          <p:cNvPr id="3" name="Rectangle 2"/>
          <p:cNvSpPr>
            <a:spLocks noGrp="1" noRot="1" noChangeArrowheads="1"/>
          </p:cNvSpPr>
          <p:nvPr>
            <p:ph type="title"/>
          </p:nvPr>
        </p:nvSpPr>
        <p:spPr>
          <a:xfrm>
            <a:off x="690716" y="277812"/>
            <a:ext cx="8077200" cy="538265"/>
          </a:xfrm>
        </p:spPr>
        <p:txBody>
          <a:bodyPr/>
          <a:lstStyle/>
          <a:p>
            <a:pPr>
              <a:defRPr/>
            </a:pPr>
            <a:r>
              <a:rPr lang="en-US" altLang="zh-CN" u="sng" dirty="0">
                <a:solidFill>
                  <a:schemeClr val="folHlink"/>
                </a:solidFill>
                <a:ea typeface="仿宋_GB2312" pitchFamily="49" charset="-122"/>
              </a:rPr>
              <a:t>2.1.2.3  </a:t>
            </a:r>
            <a:r>
              <a:rPr lang="zh-CN" altLang="en-US" u="sng" dirty="0">
                <a:solidFill>
                  <a:schemeClr val="folHlink"/>
                </a:solidFill>
                <a:ea typeface="仿宋_GB2312" pitchFamily="49" charset="-122"/>
              </a:rPr>
              <a:t>索引分配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6" name="Rectangle 6"/>
          <p:cNvSpPr>
            <a:spLocks noGrp="1" noRot="1" noChangeArrowheads="1"/>
          </p:cNvSpPr>
          <p:nvPr>
            <p:ph type="title"/>
          </p:nvPr>
        </p:nvSpPr>
        <p:spPr>
          <a:xfrm>
            <a:off x="533400" y="188913"/>
            <a:ext cx="8077200" cy="523875"/>
          </a:xfrm>
        </p:spPr>
        <p:txBody>
          <a:bodyPr/>
          <a:lstStyle/>
          <a:p>
            <a:pPr>
              <a:defRPr/>
            </a:pPr>
            <a:r>
              <a:rPr lang="zh-CN" altLang="en-US" sz="4000">
                <a:solidFill>
                  <a:schemeClr val="folHlink"/>
                </a:solidFill>
              </a:rPr>
              <a:t>两级索引分配</a:t>
            </a:r>
          </a:p>
        </p:txBody>
      </p:sp>
      <p:sp>
        <p:nvSpPr>
          <p:cNvPr id="343043" name="Rectangle 3"/>
          <p:cNvSpPr>
            <a:spLocks noGrp="1" noRot="1" noChangeArrowheads="1"/>
          </p:cNvSpPr>
          <p:nvPr>
            <p:ph type="body" sz="half" idx="1"/>
          </p:nvPr>
        </p:nvSpPr>
        <p:spPr/>
        <p:txBody>
          <a:bodyPr/>
          <a:lstStyle/>
          <a:p>
            <a:pPr>
              <a:defRPr/>
            </a:pPr>
            <a:endParaRPr lang="en-US" altLang="zh-CN" dirty="0"/>
          </a:p>
        </p:txBody>
      </p:sp>
      <p:graphicFrame>
        <p:nvGraphicFramePr>
          <p:cNvPr id="77828" name="Object 5"/>
          <p:cNvGraphicFramePr>
            <a:graphicFrameLocks noGrp="1" noChangeAspect="1"/>
          </p:cNvGraphicFramePr>
          <p:nvPr>
            <p:ph sz="half" idx="2"/>
          </p:nvPr>
        </p:nvGraphicFramePr>
        <p:xfrm>
          <a:off x="1476375" y="836613"/>
          <a:ext cx="5616575" cy="5616575"/>
        </p:xfrm>
        <a:graphic>
          <a:graphicData uri="http://schemas.openxmlformats.org/presentationml/2006/ole">
            <mc:AlternateContent xmlns:mc="http://schemas.openxmlformats.org/markup-compatibility/2006">
              <mc:Choice xmlns:v="urn:schemas-microsoft-com:vml" Requires="v">
                <p:oleObj name="VISIO" r:id="rId2" imgW="3375660" imgH="3375660" progId="Visio.Drawing.4">
                  <p:embed/>
                </p:oleObj>
              </mc:Choice>
              <mc:Fallback>
                <p:oleObj name="VISIO" r:id="rId2" imgW="3375660" imgH="3375660" progId="Visio.Drawing.4">
                  <p:embed/>
                  <p:pic>
                    <p:nvPicPr>
                      <p:cNvPr id="0" name="Object 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836613"/>
                        <a:ext cx="5616575"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7829" name="Rectangle 4"/>
          <p:cNvSpPr>
            <a:spLocks noChangeArrowheads="1"/>
          </p:cNvSpPr>
          <p:nvPr/>
        </p:nvSpPr>
        <p:spPr bwMode="auto">
          <a:xfrm>
            <a:off x="323850" y="908050"/>
            <a:ext cx="8424863" cy="5761038"/>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a:xfrm>
            <a:off x="1085902" y="277405"/>
            <a:ext cx="7330537" cy="549275"/>
          </a:xfrm>
        </p:spPr>
        <p:txBody>
          <a:bodyPr/>
          <a:lstStyle/>
          <a:p>
            <a:pPr>
              <a:defRPr/>
            </a:pPr>
            <a:r>
              <a:rPr lang="zh-CN" altLang="en-US" dirty="0">
                <a:solidFill>
                  <a:schemeClr val="accent2"/>
                </a:solidFill>
                <a:effectLst>
                  <a:outerShdw blurRad="38100" dist="38100" dir="2700000" algn="tl">
                    <a:srgbClr val="000000">
                      <a:alpha val="43137"/>
                    </a:srgbClr>
                  </a:outerShdw>
                </a:effectLst>
                <a:latin typeface="仿宋_GB2312" pitchFamily="49" charset="-122"/>
                <a:ea typeface="仿宋_GB2312" pitchFamily="49" charset="-122"/>
              </a:rPr>
              <a:t>一、</a:t>
            </a:r>
            <a:r>
              <a:rPr lang="en-US" altLang="zh-CN" dirty="0">
                <a:solidFill>
                  <a:schemeClr val="accent2"/>
                </a:solidFill>
                <a:effectLst>
                  <a:outerShdw blurRad="38100" dist="38100" dir="2700000" algn="tl">
                    <a:srgbClr val="000000">
                      <a:alpha val="43137"/>
                    </a:srgbClr>
                  </a:outerShdw>
                </a:effectLst>
                <a:latin typeface="仿宋_GB2312" pitchFamily="49" charset="-122"/>
                <a:ea typeface="仿宋_GB2312" pitchFamily="49" charset="-122"/>
              </a:rPr>
              <a:t> </a:t>
            </a:r>
            <a:r>
              <a:rPr lang="zh-CN" altLang="en-US" dirty="0">
                <a:solidFill>
                  <a:schemeClr val="accent2"/>
                </a:solidFill>
                <a:effectLst>
                  <a:outerShdw blurRad="38100" dist="38100" dir="2700000" algn="tl">
                    <a:srgbClr val="000000">
                      <a:alpha val="43137"/>
                    </a:srgbClr>
                  </a:outerShdw>
                </a:effectLst>
                <a:latin typeface="仿宋_GB2312" pitchFamily="49" charset="-122"/>
                <a:ea typeface="仿宋_GB2312" pitchFamily="49" charset="-122"/>
              </a:rPr>
              <a:t>文件系统概述</a:t>
            </a:r>
            <a:endParaRPr lang="zh-CN" altLang="en-US" u="sng" dirty="0">
              <a:solidFill>
                <a:schemeClr val="folHlink"/>
              </a:solidFill>
              <a:effectLst>
                <a:outerShdw blurRad="38100" dist="38100" dir="2700000" algn="tl">
                  <a:srgbClr val="000000">
                    <a:alpha val="43137"/>
                  </a:srgbClr>
                </a:outerShdw>
              </a:effectLst>
              <a:ea typeface="仿宋_GB2312" pitchFamily="49" charset="-122"/>
            </a:endParaRPr>
          </a:p>
        </p:txBody>
      </p:sp>
      <p:sp>
        <p:nvSpPr>
          <p:cNvPr id="48131" name="Rectangle 3"/>
          <p:cNvSpPr>
            <a:spLocks noGrp="1" noRot="1" noChangeArrowheads="1"/>
          </p:cNvSpPr>
          <p:nvPr>
            <p:ph idx="1"/>
          </p:nvPr>
        </p:nvSpPr>
        <p:spPr/>
        <p:txBody>
          <a:bodyPr/>
          <a:lstStyle/>
          <a:p>
            <a:pPr algn="just">
              <a:defRPr/>
            </a:pPr>
            <a:r>
              <a:rPr lang="zh-CN" altLang="en-US" u="sng" dirty="0">
                <a:solidFill>
                  <a:schemeClr val="folHlink"/>
                </a:solidFill>
                <a:effectLst>
                  <a:outerShdw blurRad="38100" dist="38100" dir="2700000" algn="tl">
                    <a:srgbClr val="000000">
                      <a:alpha val="43137"/>
                    </a:srgbClr>
                  </a:outerShdw>
                </a:effectLst>
                <a:ea typeface="仿宋_GB2312" pitchFamily="49" charset="-122"/>
              </a:rPr>
              <a:t>文件系统的功能</a:t>
            </a:r>
            <a:endParaRPr lang="en-US" altLang="zh-CN" u="sng" dirty="0">
              <a:solidFill>
                <a:schemeClr val="folHlink"/>
              </a:solidFill>
              <a:effectLst>
                <a:outerShdw blurRad="38100" dist="38100" dir="2700000" algn="tl">
                  <a:srgbClr val="000000">
                    <a:alpha val="43137"/>
                  </a:srgbClr>
                </a:outerShdw>
              </a:effectLst>
              <a:ea typeface="仿宋_GB2312" pitchFamily="49" charset="-122"/>
            </a:endParaRPr>
          </a:p>
          <a:p>
            <a:pPr lvl="1" algn="just">
              <a:defRPr/>
            </a:pPr>
            <a:r>
              <a:rPr lang="zh-CN" altLang="en-US" dirty="0">
                <a:effectLst>
                  <a:outerShdw blurRad="38100" dist="38100" dir="2700000" algn="tl">
                    <a:srgbClr val="000000">
                      <a:alpha val="43137"/>
                    </a:srgbClr>
                  </a:outerShdw>
                </a:effectLst>
                <a:latin typeface="仿宋_GB2312" pitchFamily="49" charset="-122"/>
                <a:ea typeface="仿宋_GB2312" pitchFamily="49" charset="-122"/>
              </a:rPr>
              <a:t>有效地管理文件的存储空间；</a:t>
            </a:r>
          </a:p>
          <a:p>
            <a:pPr lvl="1" algn="just">
              <a:defRPr/>
            </a:pPr>
            <a:r>
              <a:rPr lang="zh-CN" altLang="en-US" dirty="0">
                <a:effectLst>
                  <a:outerShdw blurRad="38100" dist="38100" dir="2700000" algn="tl">
                    <a:srgbClr val="000000">
                      <a:alpha val="43137"/>
                    </a:srgbClr>
                  </a:outerShdw>
                </a:effectLst>
                <a:latin typeface="仿宋_GB2312" pitchFamily="49" charset="-122"/>
                <a:ea typeface="仿宋_GB2312" pitchFamily="49" charset="-122"/>
              </a:rPr>
              <a:t>管理文件目录；</a:t>
            </a:r>
          </a:p>
          <a:p>
            <a:pPr lvl="1" algn="just">
              <a:defRPr/>
            </a:pPr>
            <a:r>
              <a:rPr lang="zh-CN" altLang="en-US" dirty="0">
                <a:effectLst>
                  <a:outerShdw blurRad="38100" dist="38100" dir="2700000" algn="tl">
                    <a:srgbClr val="000000">
                      <a:alpha val="43137"/>
                    </a:srgbClr>
                  </a:outerShdw>
                </a:effectLst>
                <a:latin typeface="仿宋_GB2312" pitchFamily="49" charset="-122"/>
                <a:ea typeface="仿宋_GB2312" pitchFamily="49" charset="-122"/>
              </a:rPr>
              <a:t>完成文件的读</a:t>
            </a:r>
            <a:r>
              <a:rPr lang="en-US" altLang="zh-CN" dirty="0">
                <a:effectLst>
                  <a:outerShdw blurRad="38100" dist="38100" dir="2700000" algn="tl">
                    <a:srgbClr val="000000">
                      <a:alpha val="43137"/>
                    </a:srgbClr>
                  </a:outerShdw>
                </a:effectLst>
                <a:latin typeface="仿宋_GB2312" pitchFamily="49" charset="-122"/>
                <a:ea typeface="仿宋_GB2312" pitchFamily="49" charset="-122"/>
              </a:rPr>
              <a:t>/</a:t>
            </a:r>
            <a:r>
              <a:rPr lang="zh-CN" altLang="en-US" dirty="0">
                <a:effectLst>
                  <a:outerShdw blurRad="38100" dist="38100" dir="2700000" algn="tl">
                    <a:srgbClr val="000000">
                      <a:alpha val="43137"/>
                    </a:srgbClr>
                  </a:outerShdw>
                </a:effectLst>
                <a:latin typeface="仿宋_GB2312" pitchFamily="49" charset="-122"/>
                <a:ea typeface="仿宋_GB2312" pitchFamily="49" charset="-122"/>
              </a:rPr>
              <a:t>写操作；</a:t>
            </a:r>
          </a:p>
          <a:p>
            <a:pPr lvl="1" algn="just">
              <a:defRPr/>
            </a:pPr>
            <a:r>
              <a:rPr lang="zh-CN" altLang="en-US" dirty="0">
                <a:effectLst>
                  <a:outerShdw blurRad="38100" dist="38100" dir="2700000" algn="tl">
                    <a:srgbClr val="000000">
                      <a:alpha val="43137"/>
                    </a:srgbClr>
                  </a:outerShdw>
                </a:effectLst>
                <a:latin typeface="仿宋_GB2312" pitchFamily="49" charset="-122"/>
                <a:ea typeface="仿宋_GB2312" pitchFamily="49" charset="-122"/>
              </a:rPr>
              <a:t>实现文件共享与保护；</a:t>
            </a:r>
          </a:p>
          <a:p>
            <a:pPr lvl="1" algn="just">
              <a:defRPr/>
            </a:pPr>
            <a:r>
              <a:rPr lang="zh-CN" altLang="en-US" dirty="0">
                <a:effectLst>
                  <a:outerShdw blurRad="38100" dist="38100" dir="2700000" algn="tl">
                    <a:srgbClr val="000000">
                      <a:alpha val="43137"/>
                    </a:srgbClr>
                  </a:outerShdw>
                </a:effectLst>
                <a:latin typeface="仿宋_GB2312" pitchFamily="49" charset="-122"/>
                <a:ea typeface="仿宋_GB2312" pitchFamily="49" charset="-122"/>
              </a:rPr>
              <a:t>为用户提供交互式命令接口和程序调用接口。</a:t>
            </a:r>
            <a:endParaRPr lang="en-US" altLang="zh-CN" dirty="0">
              <a:effectLst>
                <a:outerShdw blurRad="38100" dist="38100" dir="2700000" algn="tl">
                  <a:srgbClr val="000000">
                    <a:alpha val="43137"/>
                  </a:srgbClr>
                </a:outerShdw>
              </a:effectLst>
              <a:latin typeface="仿宋_GB2312" pitchFamily="49" charset="-122"/>
              <a:ea typeface="仿宋_GB2312" pitchFamily="49" charset="-122"/>
            </a:endParaRPr>
          </a:p>
          <a:p>
            <a:pPr lvl="1" algn="just">
              <a:defRPr/>
            </a:pPr>
            <a:endParaRPr lang="zh-CN" altLang="en-US" dirty="0">
              <a:effectLst>
                <a:outerShdw blurRad="38100" dist="38100" dir="2700000" algn="tl">
                  <a:srgbClr val="000000">
                    <a:alpha val="43137"/>
                  </a:srgbClr>
                </a:outerShdw>
              </a:effectLst>
              <a:latin typeface="仿宋_GB2312" pitchFamily="49" charset="-122"/>
              <a:ea typeface="仿宋_GB2312" pitchFamily="49" charset="-122"/>
            </a:endParaRPr>
          </a:p>
          <a:p>
            <a:pPr algn="just">
              <a:defRPr/>
            </a:pPr>
            <a:r>
              <a:rPr lang="zh-CN" altLang="en-US" dirty="0">
                <a:solidFill>
                  <a:srgbClr val="FF0000"/>
                </a:solidFill>
                <a:effectLst>
                  <a:outerShdw blurRad="38100" dist="38100" dir="2700000" algn="tl">
                    <a:srgbClr val="000000">
                      <a:alpha val="43137"/>
                    </a:srgbClr>
                  </a:outerShdw>
                </a:effectLst>
                <a:ea typeface="仿宋_GB2312" pitchFamily="49" charset="-122"/>
              </a:rPr>
              <a:t>定义：操作系统中的各类文件、管理文件的软件，以及管理文件所涉及到的数据结构等信息的集合。</a:t>
            </a:r>
          </a:p>
          <a:p>
            <a:pPr lvl="1" algn="just">
              <a:defRPr/>
            </a:pPr>
            <a:r>
              <a:rPr lang="zh-CN" altLang="en-US" dirty="0">
                <a:effectLst>
                  <a:outerShdw blurRad="38100" dist="38100" dir="2700000" algn="tl">
                    <a:srgbClr val="000000">
                      <a:alpha val="43137"/>
                    </a:srgbClr>
                  </a:outerShdw>
                </a:effectLst>
                <a:ea typeface="仿宋_GB2312" pitchFamily="49" charset="-122"/>
              </a:rPr>
              <a:t>有少数实时操作系统没有文件系统功能。</a:t>
            </a:r>
          </a:p>
          <a:p>
            <a:pPr lvl="1" algn="just">
              <a:defRPr/>
            </a:pPr>
            <a:r>
              <a:rPr lang="zh-CN" altLang="en-US" dirty="0">
                <a:effectLst>
                  <a:outerShdw blurRad="38100" dist="38100" dir="2700000" algn="tl">
                    <a:srgbClr val="000000">
                      <a:alpha val="43137"/>
                    </a:srgbClr>
                  </a:outerShdw>
                </a:effectLst>
                <a:ea typeface="仿宋_GB2312" pitchFamily="49" charset="-122"/>
              </a:rPr>
              <a:t>绝大多数操作系统都包含文件管理系统部分。</a:t>
            </a:r>
            <a:endParaRPr lang="en-US" altLang="zh-CN" dirty="0">
              <a:effectLst>
                <a:outerShdw blurRad="38100" dist="38100" dir="2700000" algn="tl">
                  <a:srgbClr val="000000">
                    <a:alpha val="43137"/>
                  </a:srgbClr>
                </a:outerShdw>
              </a:effectLst>
              <a:latin typeface="仿宋_GB2312" pitchFamily="49" charset="-122"/>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1">
                                            <p:txEl>
                                              <p:pRg st="7" end="7"/>
                                            </p:txEl>
                                          </p:spTgt>
                                        </p:tgtEl>
                                        <p:attrNameLst>
                                          <p:attrName>style.visibility</p:attrName>
                                        </p:attrNameLst>
                                      </p:cBhvr>
                                      <p:to>
                                        <p:strVal val="visible"/>
                                      </p:to>
                                    </p:set>
                                    <p:animEffect transition="in" filter="fade">
                                      <p:cBhvr>
                                        <p:cTn id="7" dur="500"/>
                                        <p:tgtEl>
                                          <p:spTgt spid="48131">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1">
                                            <p:txEl>
                                              <p:pRg st="8" end="8"/>
                                            </p:txEl>
                                          </p:spTgt>
                                        </p:tgtEl>
                                        <p:attrNameLst>
                                          <p:attrName>style.visibility</p:attrName>
                                        </p:attrNameLst>
                                      </p:cBhvr>
                                      <p:to>
                                        <p:strVal val="visible"/>
                                      </p:to>
                                    </p:set>
                                    <p:animEffect transition="in" filter="fade">
                                      <p:cBhvr>
                                        <p:cTn id="10" dur="500"/>
                                        <p:tgtEl>
                                          <p:spTgt spid="48131">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1">
                                            <p:txEl>
                                              <p:pRg st="9" end="9"/>
                                            </p:txEl>
                                          </p:spTgt>
                                        </p:tgtEl>
                                        <p:attrNameLst>
                                          <p:attrName>style.visibility</p:attrName>
                                        </p:attrNameLst>
                                      </p:cBhvr>
                                      <p:to>
                                        <p:strVal val="visible"/>
                                      </p:to>
                                    </p:set>
                                    <p:animEffect transition="in" filter="fade">
                                      <p:cBhvr>
                                        <p:cTn id="13" dur="500"/>
                                        <p:tgtEl>
                                          <p:spTgt spid="481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2"/>
          <p:cNvGraphicFramePr>
            <a:graphicFrameLocks noChangeAspect="1"/>
          </p:cNvGraphicFramePr>
          <p:nvPr/>
        </p:nvGraphicFramePr>
        <p:xfrm>
          <a:off x="1581150" y="1371600"/>
          <a:ext cx="5981700" cy="4114800"/>
        </p:xfrm>
        <a:graphic>
          <a:graphicData uri="http://schemas.openxmlformats.org/presentationml/2006/ole">
            <mc:AlternateContent xmlns:mc="http://schemas.openxmlformats.org/markup-compatibility/2006">
              <mc:Choice xmlns:v="urn:schemas-microsoft-com:vml" Requires="v">
                <p:oleObj name="图象文档" r:id="rId3" imgW="6273800" imgH="3824605" progId="WangImage.Document">
                  <p:embed/>
                </p:oleObj>
              </mc:Choice>
              <mc:Fallback>
                <p:oleObj name="图象文档" r:id="rId3" imgW="6273800" imgH="3824605" progId="WangImage.Document">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1150" y="1371600"/>
                        <a:ext cx="59817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2"/>
          <p:cNvSpPr txBox="1">
            <a:spLocks noRot="1" noChangeArrowheads="1"/>
          </p:cNvSpPr>
          <p:nvPr/>
        </p:nvSpPr>
        <p:spPr>
          <a:xfrm>
            <a:off x="690716" y="277812"/>
            <a:ext cx="8077200" cy="538265"/>
          </a:xfrm>
          <a:prstGeom prst="rect">
            <a:avLst/>
          </a:prstGeom>
        </p:spPr>
        <p:txBody>
          <a:bodyPr/>
          <a:lstStyle>
            <a:lvl1pPr algn="l"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endParaRPr lang="zh-CN" altLang="en-US" u="sng" dirty="0">
              <a:solidFill>
                <a:schemeClr val="folHlink"/>
              </a:solidFill>
              <a:ea typeface="仿宋_GB2312" pitchFamily="49" charset="-122"/>
            </a:endParaRPr>
          </a:p>
        </p:txBody>
      </p:sp>
      <p:sp>
        <p:nvSpPr>
          <p:cNvPr id="4" name="内容占位符 3"/>
          <p:cNvSpPr>
            <a:spLocks noGrp="1"/>
          </p:cNvSpPr>
          <p:nvPr>
            <p:ph idx="1"/>
          </p:nvPr>
        </p:nvSpPr>
        <p:spPr/>
        <p:txBody>
          <a:bodyPr/>
          <a:lstStyle/>
          <a:p>
            <a:endParaRPr lang="zh-CN" altLang="en-US" dirty="0"/>
          </a:p>
        </p:txBody>
      </p:sp>
      <p:sp>
        <p:nvSpPr>
          <p:cNvPr id="2" name="标题 1"/>
          <p:cNvSpPr>
            <a:spLocks noGrp="1"/>
          </p:cNvSpPr>
          <p:nvPr>
            <p:ph type="title"/>
          </p:nvPr>
        </p:nvSpPr>
        <p:spPr>
          <a:xfrm>
            <a:off x="1230902" y="239912"/>
            <a:ext cx="7330537" cy="549275"/>
          </a:xfrm>
        </p:spPr>
        <p:txBody>
          <a:bodyPr/>
          <a:lstStyle/>
          <a:p>
            <a:pPr>
              <a:defRPr/>
            </a:pPr>
            <a:r>
              <a:rPr lang="en-US" altLang="zh-CN" u="sng">
                <a:solidFill>
                  <a:schemeClr val="folHlink"/>
                </a:solidFill>
                <a:ea typeface="仿宋_GB2312" pitchFamily="49" charset="-122"/>
              </a:rPr>
              <a:t>2.1.2.3  </a:t>
            </a:r>
            <a:r>
              <a:rPr lang="zh-CN" altLang="en-US" u="sng">
                <a:solidFill>
                  <a:schemeClr val="folHlink"/>
                </a:solidFill>
                <a:ea typeface="仿宋_GB2312" pitchFamily="49" charset="-122"/>
              </a:rPr>
              <a:t>索引分配</a:t>
            </a:r>
            <a:endParaRPr lang="zh-CN" altLang="en-US" u="sng" dirty="0">
              <a:solidFill>
                <a:schemeClr val="folHlink"/>
              </a:solidFill>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rrowheads="1"/>
          </p:cNvSpPr>
          <p:nvPr>
            <p:ph type="title"/>
          </p:nvPr>
        </p:nvSpPr>
        <p:spPr>
          <a:xfrm>
            <a:off x="608576" y="171860"/>
            <a:ext cx="8077200" cy="1066800"/>
          </a:xfrm>
        </p:spPr>
        <p:txBody>
          <a:bodyPr/>
          <a:lstStyle/>
          <a:p>
            <a:pPr>
              <a:defRPr/>
            </a:pPr>
            <a:r>
              <a:rPr kumimoji="1" lang="zh-CN" altLang="en-US" sz="4800" dirty="0">
                <a:solidFill>
                  <a:schemeClr val="folHlink"/>
                </a:solidFill>
              </a:rPr>
              <a:t>三、文件存储空间的管理</a:t>
            </a:r>
          </a:p>
        </p:txBody>
      </p:sp>
      <p:sp>
        <p:nvSpPr>
          <p:cNvPr id="345091" name="Rectangle 3"/>
          <p:cNvSpPr>
            <a:spLocks noGrp="1" noRot="1" noChangeArrowheads="1"/>
          </p:cNvSpPr>
          <p:nvPr>
            <p:ph idx="1"/>
          </p:nvPr>
        </p:nvSpPr>
        <p:spPr>
          <a:xfrm>
            <a:off x="533400" y="1412875"/>
            <a:ext cx="8077200" cy="4995863"/>
          </a:xfrm>
        </p:spPr>
        <p:txBody>
          <a:bodyPr/>
          <a:lstStyle/>
          <a:p>
            <a:pPr>
              <a:lnSpc>
                <a:spcPct val="110000"/>
              </a:lnSpc>
              <a:defRPr/>
            </a:pPr>
            <a:r>
              <a:rPr lang="zh-CN" altLang="en-US"/>
              <a:t>文件管理要解决的重要问题之一是如何为新创建的文件分配存储空间。</a:t>
            </a:r>
          </a:p>
          <a:p>
            <a:pPr>
              <a:lnSpc>
                <a:spcPct val="110000"/>
              </a:lnSpc>
              <a:defRPr/>
            </a:pPr>
            <a:r>
              <a:rPr lang="zh-CN" altLang="en-US"/>
              <a:t>存储空间的基本分配单位是磁盘块。</a:t>
            </a:r>
          </a:p>
          <a:p>
            <a:pPr>
              <a:lnSpc>
                <a:spcPct val="110000"/>
              </a:lnSpc>
              <a:defRPr/>
            </a:pPr>
            <a:r>
              <a:rPr lang="zh-CN" altLang="en-US"/>
              <a:t>其分配方法与内存的分配有许多相似之处，即同样可采取连续分配方式或离散分配方式。</a:t>
            </a:r>
          </a:p>
          <a:p>
            <a:pPr>
              <a:lnSpc>
                <a:spcPct val="110000"/>
              </a:lnSpc>
              <a:defRPr/>
            </a:pPr>
            <a:r>
              <a:rPr lang="zh-CN" altLang="en-US"/>
              <a:t>系统应为分配存储空间而设置相应的数据结构；其次，系统应提供对存储空间进行分配和回收的手段。</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rrowheads="1"/>
          </p:cNvSpPr>
          <p:nvPr>
            <p:ph type="title"/>
          </p:nvPr>
        </p:nvSpPr>
        <p:spPr/>
        <p:txBody>
          <a:bodyPr/>
          <a:lstStyle/>
          <a:p>
            <a:pPr algn="just">
              <a:defRPr/>
            </a:pPr>
            <a:r>
              <a:rPr lang="zh-CN" altLang="en-US" dirty="0">
                <a:solidFill>
                  <a:schemeClr val="folHlink"/>
                </a:solidFill>
              </a:rPr>
              <a:t>文件存储空间的管理方法：</a:t>
            </a:r>
            <a:endParaRPr lang="zh-CN" altLang="en-US" dirty="0">
              <a:effectLst>
                <a:outerShdw blurRad="38100" dist="38100" dir="2700000" algn="tl">
                  <a:srgbClr val="000000"/>
                </a:outerShdw>
              </a:effectLst>
              <a:ea typeface="仿宋_GB2312" pitchFamily="49" charset="-122"/>
            </a:endParaRPr>
          </a:p>
        </p:txBody>
      </p:sp>
      <p:sp>
        <p:nvSpPr>
          <p:cNvPr id="160771" name="Rectangle 3"/>
          <p:cNvSpPr>
            <a:spLocks noGrp="1" noRot="1" noChangeArrowheads="1"/>
          </p:cNvSpPr>
          <p:nvPr>
            <p:ph idx="1"/>
          </p:nvPr>
        </p:nvSpPr>
        <p:spPr>
          <a:xfrm>
            <a:off x="598273" y="1460808"/>
            <a:ext cx="8077200" cy="4111625"/>
          </a:xfrm>
        </p:spPr>
        <p:txBody>
          <a:bodyPr/>
          <a:lstStyle/>
          <a:p>
            <a:pPr lvl="1" algn="just">
              <a:defRPr/>
            </a:pPr>
            <a:r>
              <a:rPr lang="zh-CN" altLang="en-US" sz="3200" dirty="0">
                <a:ea typeface="仿宋_GB2312" pitchFamily="49" charset="-122"/>
              </a:rPr>
              <a:t>空闲分区表</a:t>
            </a:r>
          </a:p>
          <a:p>
            <a:pPr lvl="1" algn="just">
              <a:defRPr/>
            </a:pPr>
            <a:r>
              <a:rPr lang="zh-CN" altLang="en-US" sz="3200" dirty="0">
                <a:ea typeface="仿宋_GB2312" pitchFamily="49" charset="-122"/>
              </a:rPr>
              <a:t>空闲链表法</a:t>
            </a:r>
          </a:p>
          <a:p>
            <a:pPr lvl="1" algn="just">
              <a:defRPr/>
            </a:pPr>
            <a:r>
              <a:rPr lang="zh-CN" altLang="en-US" sz="3200" dirty="0">
                <a:ea typeface="仿宋_GB2312" pitchFamily="49" charset="-122"/>
              </a:rPr>
              <a:t>位示图</a:t>
            </a:r>
            <a:endParaRPr lang="en-US" altLang="zh-CN" sz="3200" dirty="0">
              <a:ea typeface="仿宋_GB2312" pitchFamily="49" charset="-122"/>
            </a:endParaRPr>
          </a:p>
          <a:p>
            <a:pPr lvl="1" algn="just">
              <a:defRPr/>
            </a:pPr>
            <a:r>
              <a:rPr lang="zh-CN" altLang="zh-CN" sz="3200" dirty="0">
                <a:ea typeface="仿宋_GB2312" pitchFamily="49" charset="-122"/>
              </a:rPr>
              <a:t>成组链接法</a:t>
            </a:r>
            <a:endParaRPr lang="zh-CN" altLang="en-US" sz="3200" dirty="0">
              <a:ea typeface="仿宋_GB2312" pitchFamily="49" charset="-122"/>
            </a:endParaRPr>
          </a:p>
          <a:p>
            <a:pPr>
              <a:defRPr/>
            </a:pPr>
            <a:endParaRPr lang="en-US" altLang="zh-CN" dirty="0">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rrowheads="1"/>
          </p:cNvSpPr>
          <p:nvPr>
            <p:ph type="title"/>
          </p:nvPr>
        </p:nvSpPr>
        <p:spPr>
          <a:xfrm>
            <a:off x="533400" y="188913"/>
            <a:ext cx="8077200" cy="1066800"/>
          </a:xfrm>
        </p:spPr>
        <p:txBody>
          <a:bodyPr/>
          <a:lstStyle/>
          <a:p>
            <a:pPr>
              <a:defRPr/>
            </a:pPr>
            <a:r>
              <a:rPr lang="en-US" altLang="zh-CN" u="sng" dirty="0">
                <a:solidFill>
                  <a:schemeClr val="folHlink"/>
                </a:solidFill>
                <a:ea typeface="仿宋_GB2312" pitchFamily="49" charset="-122"/>
              </a:rPr>
              <a:t>1.</a:t>
            </a:r>
            <a:r>
              <a:rPr lang="zh-CN" altLang="en-US" u="sng" dirty="0">
                <a:solidFill>
                  <a:schemeClr val="folHlink"/>
                </a:solidFill>
                <a:ea typeface="仿宋_GB2312" pitchFamily="49" charset="-122"/>
              </a:rPr>
              <a:t>空闲分区表</a:t>
            </a:r>
            <a:r>
              <a:rPr lang="zh-CN" altLang="en-US" dirty="0">
                <a:solidFill>
                  <a:schemeClr val="folHlink"/>
                </a:solidFill>
              </a:rPr>
              <a:t> </a:t>
            </a:r>
          </a:p>
        </p:txBody>
      </p:sp>
      <p:sp>
        <p:nvSpPr>
          <p:cNvPr id="161795" name="Rectangle 3"/>
          <p:cNvSpPr>
            <a:spLocks noGrp="1" noRot="1" noChangeArrowheads="1"/>
          </p:cNvSpPr>
          <p:nvPr>
            <p:ph idx="1"/>
          </p:nvPr>
        </p:nvSpPr>
        <p:spPr>
          <a:xfrm>
            <a:off x="395288" y="1196975"/>
            <a:ext cx="8077200" cy="2663825"/>
          </a:xfrm>
        </p:spPr>
        <p:txBody>
          <a:bodyPr/>
          <a:lstStyle/>
          <a:p>
            <a:pPr>
              <a:defRPr/>
            </a:pPr>
            <a:r>
              <a:rPr lang="zh-CN" altLang="zh-CN" dirty="0"/>
              <a:t>空闲表法属于连续分配方式，它为每个文件分配一块连续的存储空间，即</a:t>
            </a:r>
            <a:r>
              <a:rPr lang="zh-CN" altLang="zh-CN" i="1" u="sng" dirty="0">
                <a:solidFill>
                  <a:schemeClr val="folHlink"/>
                </a:solidFill>
              </a:rPr>
              <a:t>系统也为外存上的所有空闲区建立一张空闲表，每个空闲区对应于一个空闲表项</a:t>
            </a:r>
            <a:r>
              <a:rPr lang="zh-CN" altLang="zh-CN" dirty="0"/>
              <a:t>，其中包括表项序号、该空闲区的第一个盘块号、该区的空闲盘块数等信息。</a:t>
            </a:r>
            <a:r>
              <a:rPr lang="zh-CN" altLang="en-US" dirty="0">
                <a:ea typeface="仿宋_GB2312" pitchFamily="49" charset="-122"/>
              </a:rPr>
              <a:t>见表</a:t>
            </a:r>
            <a:r>
              <a:rPr lang="zh-CN" altLang="en-US" dirty="0"/>
              <a:t> </a:t>
            </a:r>
            <a:r>
              <a:rPr lang="en-US" altLang="zh-CN" dirty="0"/>
              <a:t>:</a:t>
            </a:r>
          </a:p>
          <a:p>
            <a:pPr>
              <a:defRPr/>
            </a:pPr>
            <a:endParaRPr lang="en-US" altLang="zh-CN" dirty="0"/>
          </a:p>
        </p:txBody>
      </p:sp>
      <p:pic>
        <p:nvPicPr>
          <p:cNvPr id="81924" name="Picture 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933825"/>
            <a:ext cx="8064500" cy="242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rrowheads="1"/>
          </p:cNvSpPr>
          <p:nvPr>
            <p:ph type="title"/>
          </p:nvPr>
        </p:nvSpPr>
        <p:spPr>
          <a:xfrm>
            <a:off x="754063" y="300038"/>
            <a:ext cx="7486650" cy="681037"/>
          </a:xfrm>
        </p:spPr>
        <p:txBody>
          <a:bodyPr/>
          <a:lstStyle/>
          <a:p>
            <a:pPr>
              <a:defRPr/>
            </a:pPr>
            <a:r>
              <a:rPr lang="en-US" altLang="zh-CN" u="sng">
                <a:solidFill>
                  <a:schemeClr val="folHlink"/>
                </a:solidFill>
                <a:ea typeface="仿宋_GB2312" pitchFamily="49" charset="-122"/>
              </a:rPr>
              <a:t>1.</a:t>
            </a:r>
            <a:r>
              <a:rPr lang="zh-CN" altLang="en-US" u="sng">
                <a:solidFill>
                  <a:schemeClr val="folHlink"/>
                </a:solidFill>
                <a:ea typeface="仿宋_GB2312" pitchFamily="49" charset="-122"/>
              </a:rPr>
              <a:t>空闲分区表</a:t>
            </a:r>
          </a:p>
        </p:txBody>
      </p:sp>
      <p:sp>
        <p:nvSpPr>
          <p:cNvPr id="162819" name="Rectangle 3"/>
          <p:cNvSpPr>
            <a:spLocks noGrp="1" noRot="1" noChangeArrowheads="1"/>
          </p:cNvSpPr>
          <p:nvPr>
            <p:ph idx="1"/>
          </p:nvPr>
        </p:nvSpPr>
        <p:spPr>
          <a:xfrm>
            <a:off x="685800" y="1176338"/>
            <a:ext cx="7772400" cy="5237162"/>
          </a:xfrm>
        </p:spPr>
        <p:txBody>
          <a:bodyPr/>
          <a:lstStyle/>
          <a:p>
            <a:pPr algn="just">
              <a:lnSpc>
                <a:spcPct val="110000"/>
              </a:lnSpc>
              <a:defRPr/>
            </a:pPr>
            <a:r>
              <a:rPr lang="zh-CN" altLang="en-US" dirty="0">
                <a:ea typeface="仿宋_GB2312" pitchFamily="49" charset="-122"/>
              </a:rPr>
              <a:t>适合于</a:t>
            </a:r>
            <a:r>
              <a:rPr lang="zh-CN" altLang="en-US" i="1" u="sng" dirty="0">
                <a:solidFill>
                  <a:schemeClr val="folHlink"/>
                </a:solidFill>
                <a:ea typeface="仿宋_GB2312" pitchFamily="49" charset="-122"/>
              </a:rPr>
              <a:t>可变大小分区的连续分配</a:t>
            </a:r>
            <a:r>
              <a:rPr lang="zh-CN" altLang="en-US" dirty="0">
                <a:ea typeface="仿宋_GB2312" pitchFamily="49" charset="-122"/>
              </a:rPr>
              <a:t>方式。</a:t>
            </a:r>
          </a:p>
        </p:txBody>
      </p:sp>
      <p:graphicFrame>
        <p:nvGraphicFramePr>
          <p:cNvPr id="2" name="图示 1"/>
          <p:cNvGraphicFramePr/>
          <p:nvPr/>
        </p:nvGraphicFramePr>
        <p:xfrm>
          <a:off x="829340" y="1690578"/>
          <a:ext cx="7857460" cy="4722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rrowheads="1"/>
          </p:cNvSpPr>
          <p:nvPr>
            <p:ph type="title"/>
          </p:nvPr>
        </p:nvSpPr>
        <p:spPr>
          <a:xfrm>
            <a:off x="613569" y="196850"/>
            <a:ext cx="7772400" cy="914400"/>
          </a:xfrm>
        </p:spPr>
        <p:txBody>
          <a:bodyPr/>
          <a:lstStyle/>
          <a:p>
            <a:pPr>
              <a:defRPr/>
            </a:pPr>
            <a:r>
              <a:rPr lang="en-US" altLang="zh-CN" u="sng" dirty="0">
                <a:solidFill>
                  <a:schemeClr val="folHlink"/>
                </a:solidFill>
                <a:ea typeface="仿宋_GB2312" pitchFamily="49" charset="-122"/>
              </a:rPr>
              <a:t>1.</a:t>
            </a:r>
            <a:r>
              <a:rPr lang="zh-CN" altLang="en-US" u="sng" dirty="0">
                <a:solidFill>
                  <a:schemeClr val="folHlink"/>
                </a:solidFill>
                <a:ea typeface="仿宋_GB2312" pitchFamily="49" charset="-122"/>
              </a:rPr>
              <a:t>空闲分区表</a:t>
            </a:r>
          </a:p>
        </p:txBody>
      </p:sp>
      <p:sp>
        <p:nvSpPr>
          <p:cNvPr id="163843" name="Rectangle 3"/>
          <p:cNvSpPr>
            <a:spLocks noGrp="1" noRot="1" noChangeArrowheads="1"/>
          </p:cNvSpPr>
          <p:nvPr>
            <p:ph idx="1"/>
          </p:nvPr>
        </p:nvSpPr>
        <p:spPr>
          <a:xfrm>
            <a:off x="323850" y="1111250"/>
            <a:ext cx="8351838" cy="5413375"/>
          </a:xfrm>
        </p:spPr>
        <p:txBody>
          <a:bodyPr/>
          <a:lstStyle/>
          <a:p>
            <a:pPr algn="just">
              <a:lnSpc>
                <a:spcPct val="110000"/>
              </a:lnSpc>
              <a:defRPr/>
            </a:pPr>
            <a:r>
              <a:rPr lang="zh-CN" altLang="en-US" dirty="0">
                <a:ea typeface="仿宋_GB2312" pitchFamily="49" charset="-122"/>
              </a:rPr>
              <a:t>实现简单。对于最佳适应分配算法，可以将各空闲分区按照（长度）从小到大的顺序进行排列，再利用有效的查找算法，能很快找到需要大小的空闲分区。</a:t>
            </a:r>
          </a:p>
          <a:p>
            <a:pPr>
              <a:lnSpc>
                <a:spcPct val="110000"/>
              </a:lnSpc>
              <a:defRPr/>
            </a:pPr>
            <a:r>
              <a:rPr lang="zh-CN" altLang="en-US" dirty="0">
                <a:ea typeface="仿宋_GB2312" pitchFamily="49" charset="-122"/>
              </a:rPr>
              <a:t>但是，当存储空间中的空闲分区分布较分散且数量较多时，空闲分区表将会很大。需要很大的内存空间，会降低空闲分区表的检索速度。</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Rot="1" noChangeArrowheads="1"/>
          </p:cNvSpPr>
          <p:nvPr>
            <p:ph type="title"/>
          </p:nvPr>
        </p:nvSpPr>
        <p:spPr/>
        <p:txBody>
          <a:bodyPr/>
          <a:lstStyle/>
          <a:p>
            <a:pPr>
              <a:defRPr/>
            </a:pPr>
            <a:r>
              <a:rPr lang="en-US" altLang="zh-CN" u="sng">
                <a:solidFill>
                  <a:schemeClr val="folHlink"/>
                </a:solidFill>
                <a:ea typeface="仿宋_GB2312" pitchFamily="49" charset="-122"/>
              </a:rPr>
              <a:t>1.</a:t>
            </a:r>
            <a:r>
              <a:rPr lang="zh-CN" altLang="en-US" u="sng">
                <a:solidFill>
                  <a:schemeClr val="folHlink"/>
                </a:solidFill>
                <a:ea typeface="仿宋_GB2312" pitchFamily="49" charset="-122"/>
              </a:rPr>
              <a:t>空闲分区表</a:t>
            </a:r>
          </a:p>
        </p:txBody>
      </p:sp>
      <p:sp>
        <p:nvSpPr>
          <p:cNvPr id="349187" name="Rectangle 3"/>
          <p:cNvSpPr>
            <a:spLocks noGrp="1" noRot="1" noChangeArrowheads="1"/>
          </p:cNvSpPr>
          <p:nvPr>
            <p:ph idx="1"/>
          </p:nvPr>
        </p:nvSpPr>
        <p:spPr/>
        <p:txBody>
          <a:bodyPr/>
          <a:lstStyle/>
          <a:p>
            <a:pPr>
              <a:lnSpc>
                <a:spcPct val="110000"/>
              </a:lnSpc>
              <a:defRPr/>
            </a:pPr>
            <a:r>
              <a:rPr lang="zh-CN" altLang="en-US" dirty="0">
                <a:solidFill>
                  <a:srgbClr val="FF0000"/>
                </a:solidFill>
              </a:rPr>
              <a:t>对交换分区一般都采用连续分配方式</a:t>
            </a:r>
            <a:r>
              <a:rPr lang="zh-CN" altLang="en-US" dirty="0"/>
              <a:t>。</a:t>
            </a:r>
          </a:p>
          <a:p>
            <a:pPr>
              <a:lnSpc>
                <a:spcPct val="110000"/>
              </a:lnSpc>
              <a:defRPr/>
            </a:pPr>
            <a:r>
              <a:rPr lang="zh-CN" altLang="en-US" dirty="0"/>
              <a:t>对于文件系统，当文件较小</a:t>
            </a:r>
            <a:r>
              <a:rPr lang="en-US" altLang="zh-CN" dirty="0"/>
              <a:t>(1</a:t>
            </a:r>
            <a:r>
              <a:rPr lang="zh-CN" altLang="en-US" dirty="0"/>
              <a:t>～</a:t>
            </a:r>
            <a:r>
              <a:rPr lang="en-US" altLang="zh-CN" dirty="0"/>
              <a:t>4</a:t>
            </a:r>
            <a:r>
              <a:rPr lang="zh-CN" altLang="en-US" dirty="0"/>
              <a:t>个盘块</a:t>
            </a:r>
            <a:r>
              <a:rPr lang="en-US" altLang="zh-CN" dirty="0"/>
              <a:t>)</a:t>
            </a:r>
            <a:r>
              <a:rPr lang="zh-CN" altLang="en-US" dirty="0"/>
              <a:t>时，仍采用连续分配方式，为文件分配相邻接的几个盘块；</a:t>
            </a:r>
          </a:p>
          <a:p>
            <a:pPr>
              <a:lnSpc>
                <a:spcPct val="110000"/>
              </a:lnSpc>
              <a:defRPr/>
            </a:pPr>
            <a:r>
              <a:rPr lang="zh-CN" altLang="en-US" dirty="0"/>
              <a:t>当文件较大时，便采用离散分配方式。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rrowheads="1"/>
          </p:cNvSpPr>
          <p:nvPr>
            <p:ph type="title"/>
          </p:nvPr>
        </p:nvSpPr>
        <p:spPr>
          <a:xfrm>
            <a:off x="533400" y="188913"/>
            <a:ext cx="8077200" cy="1066800"/>
          </a:xfrm>
        </p:spPr>
        <p:txBody>
          <a:bodyPr/>
          <a:lstStyle/>
          <a:p>
            <a:pPr>
              <a:defRPr/>
            </a:pPr>
            <a:r>
              <a:rPr lang="en-US" altLang="zh-CN" u="sng">
                <a:solidFill>
                  <a:schemeClr val="folHlink"/>
                </a:solidFill>
                <a:ea typeface="仿宋_GB2312" pitchFamily="49" charset="-122"/>
              </a:rPr>
              <a:t>2. </a:t>
            </a:r>
            <a:r>
              <a:rPr lang="zh-CN" altLang="en-US" u="sng">
                <a:solidFill>
                  <a:schemeClr val="folHlink"/>
                </a:solidFill>
                <a:ea typeface="仿宋_GB2312" pitchFamily="49" charset="-122"/>
              </a:rPr>
              <a:t>空闲链表法</a:t>
            </a:r>
            <a:r>
              <a:rPr lang="zh-CN" altLang="en-US">
                <a:solidFill>
                  <a:schemeClr val="folHlink"/>
                </a:solidFill>
              </a:rPr>
              <a:t> </a:t>
            </a:r>
          </a:p>
        </p:txBody>
      </p:sp>
      <p:sp>
        <p:nvSpPr>
          <p:cNvPr id="164867" name="Rectangle 3"/>
          <p:cNvSpPr>
            <a:spLocks noGrp="1" noRot="1" noChangeArrowheads="1"/>
          </p:cNvSpPr>
          <p:nvPr>
            <p:ph idx="1"/>
          </p:nvPr>
        </p:nvSpPr>
        <p:spPr>
          <a:xfrm>
            <a:off x="533400" y="1268413"/>
            <a:ext cx="7926388" cy="5113337"/>
          </a:xfrm>
        </p:spPr>
        <p:txBody>
          <a:bodyPr/>
          <a:lstStyle/>
          <a:p>
            <a:pPr algn="just">
              <a:defRPr/>
            </a:pPr>
            <a:r>
              <a:rPr lang="zh-CN" altLang="en-US">
                <a:ea typeface="仿宋_GB2312" pitchFamily="49" charset="-122"/>
              </a:rPr>
              <a:t>用专门的空闲分区表登记空闲分区信息会浪费一定的存储空间，而且不适合登记分散且数目很多的空闲分区，不利于基于存储块的链接文件和索引文件的存储空间分配。</a:t>
            </a:r>
          </a:p>
          <a:p>
            <a:pPr>
              <a:defRPr/>
            </a:pPr>
            <a:r>
              <a:rPr lang="zh-CN" altLang="en-US"/>
              <a:t>空闲链表法是将所有空闲盘区拉成一条空闲链。根据构成链所用基本元素的不同，可把链表分成两种形式：</a:t>
            </a:r>
          </a:p>
          <a:p>
            <a:pPr lvl="1">
              <a:defRPr/>
            </a:pPr>
            <a:r>
              <a:rPr lang="zh-CN" altLang="en-US">
                <a:solidFill>
                  <a:schemeClr val="folHlink"/>
                </a:solidFill>
              </a:rPr>
              <a:t>空闲盘块链</a:t>
            </a:r>
          </a:p>
          <a:p>
            <a:pPr lvl="1">
              <a:defRPr/>
            </a:pPr>
            <a:r>
              <a:rPr lang="zh-CN" altLang="en-US">
                <a:solidFill>
                  <a:schemeClr val="folHlink"/>
                </a:solidFill>
              </a:rPr>
              <a:t>空闲盘区链</a:t>
            </a:r>
          </a:p>
          <a:p>
            <a:pPr algn="just">
              <a:defRPr/>
            </a:pPr>
            <a:endParaRPr lang="en-US" altLang="zh-CN">
              <a:solidFill>
                <a:schemeClr val="folHlink"/>
              </a:solidFill>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Rot="1" noChangeArrowheads="1"/>
          </p:cNvSpPr>
          <p:nvPr>
            <p:ph type="title"/>
          </p:nvPr>
        </p:nvSpPr>
        <p:spPr>
          <a:xfrm>
            <a:off x="598488" y="355651"/>
            <a:ext cx="8077200" cy="936625"/>
          </a:xfrm>
        </p:spPr>
        <p:txBody>
          <a:bodyPr/>
          <a:lstStyle/>
          <a:p>
            <a:pPr>
              <a:defRPr/>
            </a:pPr>
            <a:r>
              <a:rPr lang="en-US" altLang="zh-CN" dirty="0">
                <a:solidFill>
                  <a:schemeClr val="folHlink"/>
                </a:solidFill>
              </a:rPr>
              <a:t>1</a:t>
            </a:r>
            <a:r>
              <a:rPr lang="zh-CN" altLang="en-US" dirty="0">
                <a:solidFill>
                  <a:schemeClr val="folHlink"/>
                </a:solidFill>
              </a:rPr>
              <a:t>）空闲盘块链</a:t>
            </a:r>
          </a:p>
        </p:txBody>
      </p:sp>
      <p:sp>
        <p:nvSpPr>
          <p:cNvPr id="348163" name="Rectangle 3"/>
          <p:cNvSpPr>
            <a:spLocks noGrp="1" noRot="1" noChangeArrowheads="1"/>
          </p:cNvSpPr>
          <p:nvPr>
            <p:ph idx="1"/>
          </p:nvPr>
        </p:nvSpPr>
        <p:spPr>
          <a:xfrm>
            <a:off x="533400" y="1052513"/>
            <a:ext cx="8142288" cy="5400675"/>
          </a:xfrm>
        </p:spPr>
        <p:txBody>
          <a:bodyPr/>
          <a:lstStyle/>
          <a:p>
            <a:pPr>
              <a:lnSpc>
                <a:spcPct val="110000"/>
              </a:lnSpc>
              <a:defRPr/>
            </a:pPr>
            <a:r>
              <a:rPr lang="en-US" altLang="zh-CN" dirty="0"/>
              <a:t>(1) </a:t>
            </a:r>
            <a:r>
              <a:rPr lang="zh-CN" altLang="en-US" dirty="0"/>
              <a:t>将磁盘上的所有空闲空间，</a:t>
            </a:r>
            <a:r>
              <a:rPr lang="zh-CN" altLang="en-US" i="1" u="sng" dirty="0">
                <a:solidFill>
                  <a:schemeClr val="folHlink"/>
                </a:solidFill>
              </a:rPr>
              <a:t>以盘块为单位拉成一条链</a:t>
            </a:r>
            <a:r>
              <a:rPr lang="zh-CN" altLang="en-US" dirty="0"/>
              <a:t>。</a:t>
            </a:r>
          </a:p>
          <a:p>
            <a:pPr lvl="2">
              <a:lnSpc>
                <a:spcPct val="110000"/>
              </a:lnSpc>
              <a:defRPr/>
            </a:pPr>
            <a:r>
              <a:rPr lang="zh-CN" altLang="en-US" dirty="0"/>
              <a:t>当用户因创建文件而请求分配存储空间时，系统从链首开始，依次摘下适当数目的空闲盘块分配给用户。</a:t>
            </a:r>
          </a:p>
          <a:p>
            <a:pPr lvl="2">
              <a:lnSpc>
                <a:spcPct val="110000"/>
              </a:lnSpc>
              <a:defRPr/>
            </a:pPr>
            <a:endParaRPr lang="en-US" altLang="zh-CN" dirty="0"/>
          </a:p>
          <a:p>
            <a:pPr lvl="2">
              <a:lnSpc>
                <a:spcPct val="110000"/>
              </a:lnSpc>
              <a:defRPr/>
            </a:pPr>
            <a:r>
              <a:rPr lang="zh-CN" altLang="en-US" dirty="0"/>
              <a:t>当用户因删除文件而释放存储空间时，系统将回收的盘块依次插入空闲盘块链的末尾。</a:t>
            </a:r>
            <a:endParaRPr lang="en-US" altLang="zh-CN" dirty="0"/>
          </a:p>
          <a:p>
            <a:pPr lvl="2">
              <a:lnSpc>
                <a:spcPct val="110000"/>
              </a:lnSpc>
              <a:defRPr/>
            </a:pPr>
            <a:endParaRPr lang="zh-CN" altLang="en-US" dirty="0"/>
          </a:p>
          <a:p>
            <a:pPr>
              <a:lnSpc>
                <a:spcPct val="110000"/>
              </a:lnSpc>
              <a:defRPr/>
            </a:pPr>
            <a:r>
              <a:rPr lang="zh-CN" altLang="en-US" dirty="0"/>
              <a:t>这种方法的</a:t>
            </a:r>
            <a:r>
              <a:rPr lang="zh-CN" altLang="en-US" dirty="0">
                <a:solidFill>
                  <a:schemeClr val="folHlink"/>
                </a:solidFill>
              </a:rPr>
              <a:t>优点：</a:t>
            </a:r>
            <a:r>
              <a:rPr lang="zh-CN" altLang="en-US" dirty="0"/>
              <a:t>用于分配和回收一个盘块的过程非常简单</a:t>
            </a:r>
            <a:r>
              <a:rPr lang="en-US" altLang="zh-CN" dirty="0"/>
              <a:t>.</a:t>
            </a:r>
          </a:p>
          <a:p>
            <a:pPr>
              <a:lnSpc>
                <a:spcPct val="110000"/>
              </a:lnSpc>
              <a:defRPr/>
            </a:pP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Rot="1" noChangeArrowheads="1"/>
          </p:cNvSpPr>
          <p:nvPr>
            <p:ph type="title"/>
          </p:nvPr>
        </p:nvSpPr>
        <p:spPr>
          <a:xfrm>
            <a:off x="533400" y="115888"/>
            <a:ext cx="8077200" cy="1066800"/>
          </a:xfrm>
        </p:spPr>
        <p:txBody>
          <a:bodyPr/>
          <a:lstStyle/>
          <a:p>
            <a:pPr>
              <a:defRPr/>
            </a:pPr>
            <a:r>
              <a:rPr lang="en-US" altLang="zh-CN">
                <a:solidFill>
                  <a:schemeClr val="folHlink"/>
                </a:solidFill>
              </a:rPr>
              <a:t>2) </a:t>
            </a:r>
            <a:r>
              <a:rPr lang="zh-CN" altLang="en-US">
                <a:solidFill>
                  <a:schemeClr val="folHlink"/>
                </a:solidFill>
              </a:rPr>
              <a:t>空闲盘区链</a:t>
            </a:r>
          </a:p>
        </p:txBody>
      </p:sp>
      <p:sp>
        <p:nvSpPr>
          <p:cNvPr id="350211" name="Rectangle 3"/>
          <p:cNvSpPr>
            <a:spLocks noGrp="1" noRot="1" noChangeArrowheads="1"/>
          </p:cNvSpPr>
          <p:nvPr>
            <p:ph idx="1"/>
          </p:nvPr>
        </p:nvSpPr>
        <p:spPr>
          <a:xfrm>
            <a:off x="533400" y="1404938"/>
            <a:ext cx="8077200" cy="5192712"/>
          </a:xfrm>
        </p:spPr>
        <p:txBody>
          <a:bodyPr/>
          <a:lstStyle/>
          <a:p>
            <a:pPr>
              <a:defRPr/>
            </a:pPr>
            <a:r>
              <a:rPr lang="zh-CN" altLang="en-US"/>
              <a:t>将磁盘上的所有空闲盘区</a:t>
            </a:r>
            <a:r>
              <a:rPr lang="en-US" altLang="zh-CN"/>
              <a:t>(</a:t>
            </a:r>
            <a:r>
              <a:rPr lang="zh-CN" altLang="en-US"/>
              <a:t>每个盘区可包含若干个盘块</a:t>
            </a:r>
            <a:r>
              <a:rPr lang="en-US" altLang="zh-CN"/>
              <a:t>)</a:t>
            </a:r>
            <a:r>
              <a:rPr lang="zh-CN" altLang="en-US"/>
              <a:t>拉成一条链。</a:t>
            </a:r>
          </a:p>
          <a:p>
            <a:pPr>
              <a:defRPr/>
            </a:pPr>
            <a:r>
              <a:rPr lang="zh-CN" altLang="en-US"/>
              <a:t>在每个盘区上含有用于指示下一个空闲盘区的指针和能指明本盘区大小</a:t>
            </a:r>
            <a:r>
              <a:rPr lang="en-US" altLang="zh-CN"/>
              <a:t>(</a:t>
            </a:r>
            <a:r>
              <a:rPr lang="zh-CN" altLang="en-US"/>
              <a:t>盘块数</a:t>
            </a:r>
            <a:r>
              <a:rPr lang="en-US" altLang="zh-CN"/>
              <a:t>)</a:t>
            </a:r>
            <a:r>
              <a:rPr lang="zh-CN" altLang="en-US"/>
              <a:t>的信息。</a:t>
            </a:r>
          </a:p>
          <a:p>
            <a:pPr>
              <a:defRPr/>
            </a:pPr>
            <a:r>
              <a:rPr lang="zh-CN" altLang="en-US"/>
              <a:t>分配盘区的方法与内存的动态分区分配类似，通常采用首次适应算法。</a:t>
            </a:r>
          </a:p>
          <a:p>
            <a:pPr>
              <a:defRPr/>
            </a:pPr>
            <a:r>
              <a:rPr lang="zh-CN" altLang="en-US"/>
              <a:t>在回收盘区时，同样也要将回收区与相邻接的空闲盘区相合并。</a:t>
            </a:r>
          </a:p>
          <a:p>
            <a:pPr>
              <a:defRPr/>
            </a:pPr>
            <a:endParaRPr lang="en-US" altLang="zh-C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9" name="Object 8"/>
          <p:cNvGraphicFramePr>
            <a:graphicFrameLocks noGrp="1" noChangeAspect="1"/>
          </p:cNvGraphicFramePr>
          <p:nvPr>
            <p:ph idx="1"/>
          </p:nvPr>
        </p:nvGraphicFramePr>
        <p:xfrm>
          <a:off x="609525" y="1927072"/>
          <a:ext cx="7924948" cy="3539664"/>
        </p:xfrm>
        <a:graphic>
          <a:graphicData uri="http://schemas.openxmlformats.org/presentationml/2006/ole">
            <mc:AlternateContent xmlns:mc="http://schemas.openxmlformats.org/markup-compatibility/2006">
              <mc:Choice xmlns:v="urn:schemas-microsoft-com:vml" Requires="v">
                <p:oleObj name="Visio" r:id="rId3" imgW="3111500" imgH="1397000" progId="Visio.Drawing.11">
                  <p:embed/>
                </p:oleObj>
              </mc:Choice>
              <mc:Fallback>
                <p:oleObj name="Visio" r:id="rId3" imgW="3111500" imgH="1397000" progId="Visio.Drawing.11">
                  <p:embed/>
                  <p:pic>
                    <p:nvPicPr>
                      <p:cNvPr id="0" name="Object 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25" y="1927072"/>
                        <a:ext cx="7924948" cy="3539664"/>
                      </a:xfrm>
                      <a:prstGeom prst="rect">
                        <a:avLst/>
                      </a:prstGeom>
                      <a:noFill/>
                      <a:ln>
                        <a:noFill/>
                      </a:ln>
                      <a:effectLst/>
                    </p:spPr>
                  </p:pic>
                </p:oleObj>
              </mc:Fallback>
            </mc:AlternateContent>
          </a:graphicData>
        </a:graphic>
      </p:graphicFrame>
      <p:sp>
        <p:nvSpPr>
          <p:cNvPr id="14338" name="Rectangle 9"/>
          <p:cNvSpPr>
            <a:spLocks noGrp="1" noRot="1" noChangeArrowheads="1"/>
          </p:cNvSpPr>
          <p:nvPr>
            <p:ph type="title"/>
          </p:nvPr>
        </p:nvSpPr>
        <p:spPr/>
        <p:txBody>
          <a:bodyPr/>
          <a:lstStyle/>
          <a:p>
            <a:r>
              <a:rPr kumimoji="1" lang="en-US" altLang="zh-CN" dirty="0">
                <a:solidFill>
                  <a:schemeClr val="folHlink"/>
                </a:solidFill>
                <a:effectLst/>
              </a:rPr>
              <a:t>1.1</a:t>
            </a:r>
            <a:r>
              <a:rPr kumimoji="1" lang="zh-CN" altLang="en-US" dirty="0">
                <a:solidFill>
                  <a:schemeClr val="folHlink"/>
                </a:solidFill>
                <a:effectLst/>
              </a:rPr>
              <a:t>文件、记录和数据项</a:t>
            </a:r>
          </a:p>
        </p:txBody>
      </p:sp>
      <p:sp>
        <p:nvSpPr>
          <p:cNvPr id="14340" name="Rectangle 7"/>
          <p:cNvSpPr>
            <a:spLocks noChangeArrowheads="1"/>
          </p:cNvSpPr>
          <p:nvPr/>
        </p:nvSpPr>
        <p:spPr bwMode="auto">
          <a:xfrm>
            <a:off x="683418" y="1680548"/>
            <a:ext cx="7777163" cy="475138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Rot="1" noChangeArrowheads="1"/>
          </p:cNvSpPr>
          <p:nvPr>
            <p:ph type="title"/>
          </p:nvPr>
        </p:nvSpPr>
        <p:spPr>
          <a:xfrm>
            <a:off x="533400" y="201613"/>
            <a:ext cx="8077200" cy="1066800"/>
          </a:xfrm>
        </p:spPr>
        <p:txBody>
          <a:bodyPr/>
          <a:lstStyle/>
          <a:p>
            <a:pPr>
              <a:defRPr/>
            </a:pPr>
            <a:r>
              <a:rPr lang="en-US" altLang="zh-CN">
                <a:solidFill>
                  <a:schemeClr val="folHlink"/>
                </a:solidFill>
              </a:rPr>
              <a:t>2) </a:t>
            </a:r>
            <a:r>
              <a:rPr lang="zh-CN" altLang="en-US">
                <a:solidFill>
                  <a:schemeClr val="folHlink"/>
                </a:solidFill>
              </a:rPr>
              <a:t>空闲盘区链</a:t>
            </a:r>
          </a:p>
        </p:txBody>
      </p:sp>
      <p:sp>
        <p:nvSpPr>
          <p:cNvPr id="351235" name="Rectangle 3"/>
          <p:cNvSpPr>
            <a:spLocks noGrp="1" noRot="1" noChangeArrowheads="1"/>
          </p:cNvSpPr>
          <p:nvPr>
            <p:ph idx="1"/>
          </p:nvPr>
        </p:nvSpPr>
        <p:spPr>
          <a:xfrm>
            <a:off x="533400" y="1312863"/>
            <a:ext cx="8077200" cy="1684337"/>
          </a:xfrm>
        </p:spPr>
        <p:txBody>
          <a:bodyPr/>
          <a:lstStyle/>
          <a:p>
            <a:pPr>
              <a:lnSpc>
                <a:spcPct val="110000"/>
              </a:lnSpc>
              <a:defRPr/>
            </a:pPr>
            <a:r>
              <a:rPr lang="zh-CN" altLang="en-US"/>
              <a:t>为了提高对空闲盘区的检索速度，可以采用显式链接方法，亦即，在内存中为空闲盘区建立一张链表。</a:t>
            </a:r>
          </a:p>
          <a:p>
            <a:pPr>
              <a:lnSpc>
                <a:spcPct val="110000"/>
              </a:lnSpc>
              <a:defRPr/>
            </a:pPr>
            <a:r>
              <a:rPr lang="zh-CN" altLang="en-US"/>
              <a:t>每个分区结点内容：起始盘块号、盘块数、指向下一个空闲盘区的指针。</a:t>
            </a:r>
          </a:p>
        </p:txBody>
      </p:sp>
      <p:sp>
        <p:nvSpPr>
          <p:cNvPr id="89092" name="Rectangle 36"/>
          <p:cNvSpPr>
            <a:spLocks noChangeArrowheads="1"/>
          </p:cNvSpPr>
          <p:nvPr/>
        </p:nvSpPr>
        <p:spPr bwMode="auto">
          <a:xfrm>
            <a:off x="539750" y="4149725"/>
            <a:ext cx="8135938" cy="230505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nvGrpSpPr>
          <p:cNvPr id="89093" name="Group 37"/>
          <p:cNvGrpSpPr/>
          <p:nvPr/>
        </p:nvGrpSpPr>
        <p:grpSpPr bwMode="auto">
          <a:xfrm>
            <a:off x="755650" y="4365625"/>
            <a:ext cx="7632700" cy="2232025"/>
            <a:chOff x="1980" y="6432"/>
            <a:chExt cx="7920" cy="1752"/>
          </a:xfrm>
        </p:grpSpPr>
        <p:sp>
          <p:nvSpPr>
            <p:cNvPr id="89094" name="Text Box 38"/>
            <p:cNvSpPr txBox="1">
              <a:spLocks noChangeArrowheads="1"/>
            </p:cNvSpPr>
            <p:nvPr/>
          </p:nvSpPr>
          <p:spPr bwMode="auto">
            <a:xfrm>
              <a:off x="2160" y="7680"/>
              <a:ext cx="774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1800">
                  <a:solidFill>
                    <a:srgbClr val="000000"/>
                  </a:solidFill>
                </a:rPr>
                <a:t>表  空闲分区链表</a:t>
              </a:r>
            </a:p>
          </p:txBody>
        </p:sp>
        <p:grpSp>
          <p:nvGrpSpPr>
            <p:cNvPr id="89095" name="Group 39"/>
            <p:cNvGrpSpPr/>
            <p:nvPr/>
          </p:nvGrpSpPr>
          <p:grpSpPr bwMode="auto">
            <a:xfrm>
              <a:off x="2160" y="7209"/>
              <a:ext cx="7740" cy="315"/>
              <a:chOff x="1800" y="7053"/>
              <a:chExt cx="7740" cy="315"/>
            </a:xfrm>
          </p:grpSpPr>
          <p:grpSp>
            <p:nvGrpSpPr>
              <p:cNvPr id="89098" name="Group 40"/>
              <p:cNvGrpSpPr/>
              <p:nvPr/>
            </p:nvGrpSpPr>
            <p:grpSpPr bwMode="auto">
              <a:xfrm>
                <a:off x="8460" y="7056"/>
                <a:ext cx="1080" cy="312"/>
                <a:chOff x="2880" y="6588"/>
                <a:chExt cx="1080" cy="312"/>
              </a:xfrm>
            </p:grpSpPr>
            <p:sp>
              <p:nvSpPr>
                <p:cNvPr id="89122" name="Text Box 41"/>
                <p:cNvSpPr txBox="1">
                  <a:spLocks noChangeArrowheads="1"/>
                </p:cNvSpPr>
                <p:nvPr/>
              </p:nvSpPr>
              <p:spPr bwMode="auto">
                <a:xfrm>
                  <a:off x="2880" y="6588"/>
                  <a:ext cx="36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a:t>
                  </a:r>
                </a:p>
              </p:txBody>
            </p:sp>
            <p:sp>
              <p:nvSpPr>
                <p:cNvPr id="89123" name="Text Box 42"/>
                <p:cNvSpPr txBox="1">
                  <a:spLocks noChangeArrowheads="1"/>
                </p:cNvSpPr>
                <p:nvPr/>
              </p:nvSpPr>
              <p:spPr bwMode="auto">
                <a:xfrm>
                  <a:off x="3240" y="6588"/>
                  <a:ext cx="36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a:t>
                  </a:r>
                </a:p>
              </p:txBody>
            </p:sp>
            <p:sp>
              <p:nvSpPr>
                <p:cNvPr id="89124" name="Text Box 43"/>
                <p:cNvSpPr txBox="1">
                  <a:spLocks noChangeArrowheads="1"/>
                </p:cNvSpPr>
                <p:nvPr/>
              </p:nvSpPr>
              <p:spPr bwMode="auto">
                <a:xfrm>
                  <a:off x="3600" y="6588"/>
                  <a:ext cx="36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a:t>
                  </a:r>
                </a:p>
              </p:txBody>
            </p:sp>
          </p:grpSp>
          <p:grpSp>
            <p:nvGrpSpPr>
              <p:cNvPr id="89099" name="Group 44"/>
              <p:cNvGrpSpPr/>
              <p:nvPr/>
            </p:nvGrpSpPr>
            <p:grpSpPr bwMode="auto">
              <a:xfrm>
                <a:off x="1800" y="7053"/>
                <a:ext cx="6120" cy="315"/>
                <a:chOff x="2880" y="6588"/>
                <a:chExt cx="6120" cy="315"/>
              </a:xfrm>
            </p:grpSpPr>
            <p:grpSp>
              <p:nvGrpSpPr>
                <p:cNvPr id="89101" name="Group 45"/>
                <p:cNvGrpSpPr/>
                <p:nvPr/>
              </p:nvGrpSpPr>
              <p:grpSpPr bwMode="auto">
                <a:xfrm>
                  <a:off x="2880" y="6588"/>
                  <a:ext cx="1080" cy="312"/>
                  <a:chOff x="2880" y="6588"/>
                  <a:chExt cx="1080" cy="312"/>
                </a:xfrm>
              </p:grpSpPr>
              <p:sp>
                <p:nvSpPr>
                  <p:cNvPr id="89119" name="Text Box 46"/>
                  <p:cNvSpPr txBox="1">
                    <a:spLocks noChangeArrowheads="1"/>
                  </p:cNvSpPr>
                  <p:nvPr/>
                </p:nvSpPr>
                <p:spPr bwMode="auto">
                  <a:xfrm>
                    <a:off x="2880" y="6588"/>
                    <a:ext cx="36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0</a:t>
                    </a:r>
                  </a:p>
                </p:txBody>
              </p:sp>
              <p:sp>
                <p:nvSpPr>
                  <p:cNvPr id="89120" name="Text Box 47"/>
                  <p:cNvSpPr txBox="1">
                    <a:spLocks noChangeArrowheads="1"/>
                  </p:cNvSpPr>
                  <p:nvPr/>
                </p:nvSpPr>
                <p:spPr bwMode="auto">
                  <a:xfrm>
                    <a:off x="3240" y="6588"/>
                    <a:ext cx="36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1</a:t>
                    </a:r>
                  </a:p>
                </p:txBody>
              </p:sp>
              <p:sp>
                <p:nvSpPr>
                  <p:cNvPr id="89121" name="Text Box 48"/>
                  <p:cNvSpPr txBox="1">
                    <a:spLocks noChangeArrowheads="1"/>
                  </p:cNvSpPr>
                  <p:nvPr/>
                </p:nvSpPr>
                <p:spPr bwMode="auto">
                  <a:xfrm>
                    <a:off x="3600" y="6588"/>
                    <a:ext cx="36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lang="zh-CN" altLang="zh-CN" sz="1600">
                      <a:solidFill>
                        <a:srgbClr val="000000"/>
                      </a:solidFill>
                    </a:endParaRPr>
                  </a:p>
                </p:txBody>
              </p:sp>
            </p:grpSp>
            <p:grpSp>
              <p:nvGrpSpPr>
                <p:cNvPr id="89102" name="Group 49"/>
                <p:cNvGrpSpPr/>
                <p:nvPr/>
              </p:nvGrpSpPr>
              <p:grpSpPr bwMode="auto">
                <a:xfrm>
                  <a:off x="4320" y="6588"/>
                  <a:ext cx="1080" cy="312"/>
                  <a:chOff x="2880" y="6588"/>
                  <a:chExt cx="1080" cy="312"/>
                </a:xfrm>
              </p:grpSpPr>
              <p:sp>
                <p:nvSpPr>
                  <p:cNvPr id="89116" name="Text Box 50"/>
                  <p:cNvSpPr txBox="1">
                    <a:spLocks noChangeArrowheads="1"/>
                  </p:cNvSpPr>
                  <p:nvPr/>
                </p:nvSpPr>
                <p:spPr bwMode="auto">
                  <a:xfrm>
                    <a:off x="2880" y="6588"/>
                    <a:ext cx="36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5</a:t>
                    </a:r>
                  </a:p>
                </p:txBody>
              </p:sp>
              <p:sp>
                <p:nvSpPr>
                  <p:cNvPr id="89117" name="Text Box 51"/>
                  <p:cNvSpPr txBox="1">
                    <a:spLocks noChangeArrowheads="1"/>
                  </p:cNvSpPr>
                  <p:nvPr/>
                </p:nvSpPr>
                <p:spPr bwMode="auto">
                  <a:xfrm>
                    <a:off x="3240" y="6588"/>
                    <a:ext cx="36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4</a:t>
                    </a:r>
                  </a:p>
                </p:txBody>
              </p:sp>
              <p:sp>
                <p:nvSpPr>
                  <p:cNvPr id="89118" name="Text Box 52"/>
                  <p:cNvSpPr txBox="1">
                    <a:spLocks noChangeArrowheads="1"/>
                  </p:cNvSpPr>
                  <p:nvPr/>
                </p:nvSpPr>
                <p:spPr bwMode="auto">
                  <a:xfrm>
                    <a:off x="3600" y="6588"/>
                    <a:ext cx="36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lang="zh-CN" altLang="zh-CN" sz="1600">
                      <a:solidFill>
                        <a:srgbClr val="000000"/>
                      </a:solidFill>
                    </a:endParaRPr>
                  </a:p>
                </p:txBody>
              </p:sp>
            </p:grpSp>
            <p:grpSp>
              <p:nvGrpSpPr>
                <p:cNvPr id="89103" name="Group 53"/>
                <p:cNvGrpSpPr/>
                <p:nvPr/>
              </p:nvGrpSpPr>
              <p:grpSpPr bwMode="auto">
                <a:xfrm>
                  <a:off x="5760" y="6588"/>
                  <a:ext cx="1080" cy="312"/>
                  <a:chOff x="2880" y="6588"/>
                  <a:chExt cx="1080" cy="312"/>
                </a:xfrm>
              </p:grpSpPr>
              <p:sp>
                <p:nvSpPr>
                  <p:cNvPr id="89113" name="Text Box 54"/>
                  <p:cNvSpPr txBox="1">
                    <a:spLocks noChangeArrowheads="1"/>
                  </p:cNvSpPr>
                  <p:nvPr/>
                </p:nvSpPr>
                <p:spPr bwMode="auto">
                  <a:xfrm>
                    <a:off x="2880" y="6588"/>
                    <a:ext cx="36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18</a:t>
                    </a:r>
                  </a:p>
                </p:txBody>
              </p:sp>
              <p:sp>
                <p:nvSpPr>
                  <p:cNvPr id="89114" name="Text Box 55"/>
                  <p:cNvSpPr txBox="1">
                    <a:spLocks noChangeArrowheads="1"/>
                  </p:cNvSpPr>
                  <p:nvPr/>
                </p:nvSpPr>
                <p:spPr bwMode="auto">
                  <a:xfrm>
                    <a:off x="3240" y="6588"/>
                    <a:ext cx="36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2</a:t>
                    </a:r>
                  </a:p>
                </p:txBody>
              </p:sp>
              <p:sp>
                <p:nvSpPr>
                  <p:cNvPr id="89115" name="Text Box 56"/>
                  <p:cNvSpPr txBox="1">
                    <a:spLocks noChangeArrowheads="1"/>
                  </p:cNvSpPr>
                  <p:nvPr/>
                </p:nvSpPr>
                <p:spPr bwMode="auto">
                  <a:xfrm>
                    <a:off x="3600" y="6588"/>
                    <a:ext cx="36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lang="zh-CN" altLang="zh-CN" sz="1600">
                      <a:solidFill>
                        <a:srgbClr val="000000"/>
                      </a:solidFill>
                    </a:endParaRPr>
                  </a:p>
                </p:txBody>
              </p:sp>
            </p:grpSp>
            <p:grpSp>
              <p:nvGrpSpPr>
                <p:cNvPr id="89104" name="Group 57"/>
                <p:cNvGrpSpPr/>
                <p:nvPr/>
              </p:nvGrpSpPr>
              <p:grpSpPr bwMode="auto">
                <a:xfrm>
                  <a:off x="7200" y="6588"/>
                  <a:ext cx="1080" cy="312"/>
                  <a:chOff x="2880" y="6588"/>
                  <a:chExt cx="1080" cy="312"/>
                </a:xfrm>
              </p:grpSpPr>
              <p:sp>
                <p:nvSpPr>
                  <p:cNvPr id="89110" name="Text Box 58"/>
                  <p:cNvSpPr txBox="1">
                    <a:spLocks noChangeArrowheads="1"/>
                  </p:cNvSpPr>
                  <p:nvPr/>
                </p:nvSpPr>
                <p:spPr bwMode="auto">
                  <a:xfrm>
                    <a:off x="2880" y="6588"/>
                    <a:ext cx="36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24</a:t>
                    </a:r>
                  </a:p>
                </p:txBody>
              </p:sp>
              <p:sp>
                <p:nvSpPr>
                  <p:cNvPr id="89111" name="Text Box 59"/>
                  <p:cNvSpPr txBox="1">
                    <a:spLocks noChangeArrowheads="1"/>
                  </p:cNvSpPr>
                  <p:nvPr/>
                </p:nvSpPr>
                <p:spPr bwMode="auto">
                  <a:xfrm>
                    <a:off x="3240" y="6588"/>
                    <a:ext cx="36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7</a:t>
                    </a:r>
                  </a:p>
                </p:txBody>
              </p:sp>
              <p:sp>
                <p:nvSpPr>
                  <p:cNvPr id="89112" name="Text Box 60"/>
                  <p:cNvSpPr txBox="1">
                    <a:spLocks noChangeArrowheads="1"/>
                  </p:cNvSpPr>
                  <p:nvPr/>
                </p:nvSpPr>
                <p:spPr bwMode="auto">
                  <a:xfrm>
                    <a:off x="3600" y="6588"/>
                    <a:ext cx="36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lang="zh-CN" altLang="zh-CN" sz="1600">
                      <a:solidFill>
                        <a:srgbClr val="000000"/>
                      </a:solidFill>
                    </a:endParaRPr>
                  </a:p>
                </p:txBody>
              </p:sp>
            </p:grpSp>
            <p:sp>
              <p:nvSpPr>
                <p:cNvPr id="89105" name="Line 61"/>
                <p:cNvSpPr>
                  <a:spLocks noChangeShapeType="1"/>
                </p:cNvSpPr>
                <p:nvPr/>
              </p:nvSpPr>
              <p:spPr bwMode="auto">
                <a:xfrm>
                  <a:off x="3780" y="674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6" name="Line 62"/>
                <p:cNvSpPr>
                  <a:spLocks noChangeShapeType="1"/>
                </p:cNvSpPr>
                <p:nvPr/>
              </p:nvSpPr>
              <p:spPr bwMode="auto">
                <a:xfrm>
                  <a:off x="5220" y="674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7" name="Line 63"/>
                <p:cNvSpPr>
                  <a:spLocks noChangeShapeType="1"/>
                </p:cNvSpPr>
                <p:nvPr/>
              </p:nvSpPr>
              <p:spPr bwMode="auto">
                <a:xfrm>
                  <a:off x="6660" y="674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8" name="Line 64"/>
                <p:cNvSpPr>
                  <a:spLocks noChangeShapeType="1"/>
                </p:cNvSpPr>
                <p:nvPr/>
              </p:nvSpPr>
              <p:spPr bwMode="auto">
                <a:xfrm>
                  <a:off x="8100" y="674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109" name="Text Box 65"/>
                <p:cNvSpPr txBox="1">
                  <a:spLocks noChangeArrowheads="1"/>
                </p:cNvSpPr>
                <p:nvPr/>
              </p:nvSpPr>
              <p:spPr bwMode="auto">
                <a:xfrm>
                  <a:off x="8640" y="6591"/>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a:t>
                  </a:r>
                </a:p>
              </p:txBody>
            </p:sp>
          </p:grpSp>
          <p:sp>
            <p:nvSpPr>
              <p:cNvPr id="89100" name="Line 66"/>
              <p:cNvSpPr>
                <a:spLocks noChangeShapeType="1"/>
              </p:cNvSpPr>
              <p:nvPr/>
            </p:nvSpPr>
            <p:spPr bwMode="auto">
              <a:xfrm>
                <a:off x="8100" y="7212"/>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9096" name="Text Box 67"/>
            <p:cNvSpPr txBox="1">
              <a:spLocks noChangeArrowheads="1"/>
            </p:cNvSpPr>
            <p:nvPr/>
          </p:nvSpPr>
          <p:spPr bwMode="auto">
            <a:xfrm>
              <a:off x="1980" y="6432"/>
              <a:ext cx="720" cy="46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head</a:t>
              </a:r>
            </a:p>
          </p:txBody>
        </p:sp>
        <p:sp>
          <p:nvSpPr>
            <p:cNvPr id="89097" name="Line 68"/>
            <p:cNvSpPr>
              <a:spLocks noChangeShapeType="1"/>
            </p:cNvSpPr>
            <p:nvPr/>
          </p:nvSpPr>
          <p:spPr bwMode="auto">
            <a:xfrm>
              <a:off x="2340" y="6900"/>
              <a:ext cx="0" cy="31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rrowheads="1"/>
          </p:cNvSpPr>
          <p:nvPr>
            <p:ph type="title"/>
          </p:nvPr>
        </p:nvSpPr>
        <p:spPr>
          <a:xfrm>
            <a:off x="533400" y="274638"/>
            <a:ext cx="8077200" cy="1066800"/>
          </a:xfrm>
        </p:spPr>
        <p:txBody>
          <a:bodyPr/>
          <a:lstStyle/>
          <a:p>
            <a:pPr>
              <a:defRPr/>
            </a:pPr>
            <a:r>
              <a:rPr lang="en-US" altLang="zh-CN">
                <a:solidFill>
                  <a:schemeClr val="folHlink"/>
                </a:solidFill>
              </a:rPr>
              <a:t>2) </a:t>
            </a:r>
            <a:r>
              <a:rPr lang="zh-CN" altLang="en-US">
                <a:solidFill>
                  <a:schemeClr val="folHlink"/>
                </a:solidFill>
              </a:rPr>
              <a:t>空闲盘区链</a:t>
            </a:r>
            <a:r>
              <a:rPr lang="en-US" altLang="zh-CN">
                <a:solidFill>
                  <a:schemeClr val="folHlink"/>
                </a:solidFill>
                <a:ea typeface="仿宋_GB2312" pitchFamily="49" charset="-122"/>
              </a:rPr>
              <a:t>:  </a:t>
            </a:r>
            <a:r>
              <a:rPr lang="zh-CN" altLang="en-US">
                <a:solidFill>
                  <a:schemeClr val="folHlink"/>
                </a:solidFill>
                <a:ea typeface="仿宋_GB2312" pitchFamily="49" charset="-122"/>
              </a:rPr>
              <a:t>问题</a:t>
            </a:r>
          </a:p>
        </p:txBody>
      </p:sp>
      <p:sp>
        <p:nvSpPr>
          <p:cNvPr id="166915" name="Rectangle 3"/>
          <p:cNvSpPr>
            <a:spLocks noGrp="1" noRot="1" noChangeArrowheads="1"/>
          </p:cNvSpPr>
          <p:nvPr>
            <p:ph idx="1"/>
          </p:nvPr>
        </p:nvSpPr>
        <p:spPr>
          <a:xfrm>
            <a:off x="533400" y="1547813"/>
            <a:ext cx="8077200" cy="4976812"/>
          </a:xfrm>
        </p:spPr>
        <p:txBody>
          <a:bodyPr/>
          <a:lstStyle/>
          <a:p>
            <a:pPr algn="just">
              <a:lnSpc>
                <a:spcPct val="110000"/>
              </a:lnSpc>
              <a:defRPr/>
            </a:pPr>
            <a:r>
              <a:rPr lang="zh-CN" altLang="en-US">
                <a:ea typeface="仿宋_GB2312" pitchFamily="49" charset="-122"/>
              </a:rPr>
              <a:t>一段时间以后，可能会使空闲分区链表中包含太多小分区，使文件分配到的存储空间过分离散。</a:t>
            </a:r>
          </a:p>
          <a:p>
            <a:pPr algn="just">
              <a:lnSpc>
                <a:spcPct val="110000"/>
              </a:lnSpc>
              <a:defRPr/>
            </a:pPr>
            <a:r>
              <a:rPr lang="zh-CN" altLang="en-US">
                <a:ea typeface="仿宋_GB2312" pitchFamily="49" charset="-122"/>
              </a:rPr>
              <a:t>删除一个由许多离散小分区组成的文件时，将回收的小分区链接到空闲分区链表中需要很长时间。</a:t>
            </a:r>
          </a:p>
          <a:p>
            <a:pPr algn="just">
              <a:lnSpc>
                <a:spcPct val="110000"/>
              </a:lnSpc>
              <a:defRPr/>
            </a:pPr>
            <a:r>
              <a:rPr lang="zh-CN" altLang="en-US">
                <a:ea typeface="仿宋_GB2312" pitchFamily="49" charset="-122"/>
              </a:rPr>
              <a:t>若一个文件申请连续存储空间，则需要花费较长的时间查找相邻的空闲分区。</a:t>
            </a:r>
          </a:p>
          <a:p>
            <a:pPr algn="just">
              <a:lnSpc>
                <a:spcPct val="110000"/>
              </a:lnSpc>
              <a:defRPr/>
            </a:pPr>
            <a:r>
              <a:rPr lang="zh-CN" altLang="en-US">
                <a:ea typeface="仿宋_GB2312" pitchFamily="49" charset="-122"/>
              </a:rPr>
              <a:t>因此，这种空闲空间组织方法</a:t>
            </a:r>
            <a:r>
              <a:rPr lang="zh-CN" altLang="en-US" i="1" u="sng">
                <a:solidFill>
                  <a:schemeClr val="folHlink"/>
                </a:solidFill>
                <a:ea typeface="仿宋_GB2312" pitchFamily="49" charset="-122"/>
              </a:rPr>
              <a:t>适合于非连续存储文件。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rrowheads="1"/>
          </p:cNvSpPr>
          <p:nvPr>
            <p:ph type="title"/>
          </p:nvPr>
        </p:nvSpPr>
        <p:spPr>
          <a:xfrm>
            <a:off x="533400" y="265113"/>
            <a:ext cx="8077200" cy="1066800"/>
          </a:xfrm>
        </p:spPr>
        <p:txBody>
          <a:bodyPr/>
          <a:lstStyle/>
          <a:p>
            <a:pPr>
              <a:defRPr/>
            </a:pPr>
            <a:r>
              <a:rPr lang="en-US" altLang="zh-CN" dirty="0">
                <a:solidFill>
                  <a:schemeClr val="folHlink"/>
                </a:solidFill>
                <a:ea typeface="仿宋_GB2312" pitchFamily="49" charset="-122"/>
              </a:rPr>
              <a:t>3 </a:t>
            </a:r>
            <a:r>
              <a:rPr lang="zh-CN" altLang="en-US" dirty="0">
                <a:solidFill>
                  <a:schemeClr val="folHlink"/>
                </a:solidFill>
                <a:ea typeface="仿宋_GB2312" pitchFamily="49" charset="-122"/>
              </a:rPr>
              <a:t>位示图</a:t>
            </a:r>
          </a:p>
        </p:txBody>
      </p:sp>
      <p:sp>
        <p:nvSpPr>
          <p:cNvPr id="171011" name="Rectangle 3"/>
          <p:cNvSpPr>
            <a:spLocks noGrp="1" noRot="1" noChangeArrowheads="1"/>
          </p:cNvSpPr>
          <p:nvPr>
            <p:ph idx="1"/>
          </p:nvPr>
        </p:nvSpPr>
        <p:spPr>
          <a:xfrm>
            <a:off x="533400" y="1331913"/>
            <a:ext cx="8077200" cy="4498975"/>
          </a:xfrm>
        </p:spPr>
        <p:txBody>
          <a:bodyPr/>
          <a:lstStyle/>
          <a:p>
            <a:pPr>
              <a:defRPr/>
            </a:pPr>
            <a:r>
              <a:rPr lang="zh-CN" altLang="en-US" dirty="0">
                <a:effectLst>
                  <a:outerShdw blurRad="38100" dist="38100" dir="2700000" algn="tl">
                    <a:srgbClr val="000000"/>
                  </a:outerShdw>
                </a:effectLst>
                <a:ea typeface="仿宋_GB2312" pitchFamily="49" charset="-122"/>
              </a:rPr>
              <a:t>利用二进制位</a:t>
            </a:r>
            <a:r>
              <a:rPr lang="en-US" altLang="zh-CN" dirty="0">
                <a:effectLst>
                  <a:outerShdw blurRad="38100" dist="38100" dir="2700000" algn="tl">
                    <a:srgbClr val="000000"/>
                  </a:outerShdw>
                </a:effectLst>
                <a:ea typeface="仿宋_GB2312" pitchFamily="49" charset="-122"/>
              </a:rPr>
              <a:t>0</a:t>
            </a:r>
            <a:r>
              <a:rPr lang="zh-CN" altLang="en-US" dirty="0">
                <a:effectLst>
                  <a:outerShdw blurRad="38100" dist="38100" dir="2700000" algn="tl">
                    <a:srgbClr val="000000"/>
                  </a:outerShdw>
                </a:effectLst>
                <a:ea typeface="仿宋_GB2312" pitchFamily="49" charset="-122"/>
              </a:rPr>
              <a:t>、</a:t>
            </a:r>
            <a:r>
              <a:rPr lang="en-US" altLang="zh-CN" dirty="0">
                <a:effectLst>
                  <a:outerShdw blurRad="38100" dist="38100" dir="2700000" algn="tl">
                    <a:srgbClr val="000000"/>
                  </a:outerShdw>
                </a:effectLst>
                <a:ea typeface="仿宋_GB2312" pitchFamily="49" charset="-122"/>
              </a:rPr>
              <a:t>1</a:t>
            </a:r>
            <a:r>
              <a:rPr lang="zh-CN" altLang="en-US" dirty="0">
                <a:effectLst>
                  <a:outerShdw blurRad="38100" dist="38100" dir="2700000" algn="tl">
                    <a:srgbClr val="000000"/>
                  </a:outerShdw>
                </a:effectLst>
                <a:ea typeface="仿宋_GB2312" pitchFamily="49" charset="-122"/>
              </a:rPr>
              <a:t>表示存储空间中存储块的使用状态。空闲分区</a:t>
            </a:r>
            <a:r>
              <a:rPr lang="en-US" altLang="zh-CN" dirty="0">
                <a:effectLst>
                  <a:outerShdw blurRad="38100" dist="38100" dir="2700000" algn="tl">
                    <a:srgbClr val="000000"/>
                  </a:outerShdw>
                </a:effectLst>
                <a:ea typeface="仿宋_GB2312" pitchFamily="49" charset="-122"/>
              </a:rPr>
              <a:t>:0</a:t>
            </a:r>
            <a:r>
              <a:rPr lang="zh-CN" altLang="en-US" dirty="0">
                <a:effectLst>
                  <a:outerShdw blurRad="38100" dist="38100" dir="2700000" algn="tl">
                    <a:srgbClr val="000000"/>
                  </a:outerShdw>
                </a:effectLst>
                <a:ea typeface="仿宋_GB2312" pitchFamily="49" charset="-122"/>
              </a:rPr>
              <a:t>，已分配分区</a:t>
            </a:r>
            <a:r>
              <a:rPr lang="en-US" altLang="zh-CN" dirty="0">
                <a:effectLst>
                  <a:outerShdw blurRad="38100" dist="38100" dir="2700000" algn="tl">
                    <a:srgbClr val="000000"/>
                  </a:outerShdw>
                </a:effectLst>
                <a:ea typeface="仿宋_GB2312" pitchFamily="49" charset="-122"/>
              </a:rPr>
              <a:t>:1</a:t>
            </a:r>
            <a:r>
              <a:rPr lang="zh-CN" altLang="en-US" dirty="0">
                <a:effectLst>
                  <a:outerShdw blurRad="38100" dist="38100" dir="2700000" algn="tl">
                    <a:srgbClr val="000000"/>
                  </a:outerShdw>
                </a:effectLst>
                <a:ea typeface="仿宋_GB2312" pitchFamily="49" charset="-122"/>
              </a:rPr>
              <a:t>（或者相反）。</a:t>
            </a:r>
          </a:p>
          <a:p>
            <a:pPr>
              <a:defRPr/>
            </a:pPr>
            <a:r>
              <a:rPr lang="zh-CN" altLang="en-US" dirty="0"/>
              <a:t>磁盘上的所有盘块都有一个二进制位与之对应，这样，由所有盘块所对应的位构成一个集合，称为位示图。</a:t>
            </a:r>
          </a:p>
          <a:p>
            <a:pPr>
              <a:defRPr/>
            </a:pPr>
            <a:r>
              <a:rPr lang="zh-CN" altLang="en-US" dirty="0"/>
              <a:t>通常可用</a:t>
            </a:r>
            <a:r>
              <a:rPr lang="en-US" altLang="zh-CN" i="1" dirty="0"/>
              <a:t>m </a:t>
            </a:r>
            <a:r>
              <a:rPr lang="en-US" altLang="zh-CN" dirty="0"/>
              <a:t>× </a:t>
            </a:r>
            <a:r>
              <a:rPr lang="en-US" altLang="zh-CN" i="1" dirty="0"/>
              <a:t>n </a:t>
            </a:r>
            <a:r>
              <a:rPr lang="zh-CN" altLang="en-US" dirty="0"/>
              <a:t>个位数来构成位示图，并使</a:t>
            </a:r>
            <a:r>
              <a:rPr lang="en-US" altLang="zh-CN" i="1" dirty="0"/>
              <a:t>m </a:t>
            </a:r>
            <a:r>
              <a:rPr lang="en-US" altLang="zh-CN" dirty="0"/>
              <a:t>× </a:t>
            </a:r>
            <a:r>
              <a:rPr lang="en-US" altLang="zh-CN" i="1" dirty="0"/>
              <a:t>n</a:t>
            </a:r>
            <a:r>
              <a:rPr lang="zh-CN" altLang="en-US" dirty="0"/>
              <a:t>等于磁盘的总块数。</a:t>
            </a:r>
          </a:p>
          <a:p>
            <a:pPr>
              <a:defRPr/>
            </a:pPr>
            <a:r>
              <a:rPr lang="zh-CN" altLang="en-US" dirty="0"/>
              <a:t>位示图也可描述为一个二维数组</a:t>
            </a:r>
            <a:r>
              <a:rPr lang="en-US" altLang="zh-CN" dirty="0"/>
              <a:t>map</a:t>
            </a:r>
            <a:r>
              <a:rPr lang="zh-CN" altLang="en-US" dirty="0"/>
              <a:t>：</a:t>
            </a:r>
          </a:p>
          <a:p>
            <a:pPr lvl="1">
              <a:defRPr/>
            </a:pPr>
            <a:r>
              <a:rPr lang="en-US" altLang="zh-CN" dirty="0"/>
              <a:t>Var map: array of bit</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Rot="1" noChangeArrowheads="1"/>
          </p:cNvSpPr>
          <p:nvPr>
            <p:ph type="title"/>
          </p:nvPr>
        </p:nvSpPr>
        <p:spPr/>
        <p:txBody>
          <a:bodyPr/>
          <a:lstStyle/>
          <a:p>
            <a:pPr>
              <a:defRPr/>
            </a:pPr>
            <a:r>
              <a:rPr lang="en-US" altLang="zh-CN" dirty="0">
                <a:solidFill>
                  <a:schemeClr val="folHlink"/>
                </a:solidFill>
                <a:ea typeface="仿宋_GB2312" pitchFamily="49" charset="-122"/>
              </a:rPr>
              <a:t>3 </a:t>
            </a:r>
            <a:r>
              <a:rPr lang="zh-CN" altLang="en-US" dirty="0">
                <a:solidFill>
                  <a:schemeClr val="folHlink"/>
                </a:solidFill>
                <a:ea typeface="仿宋_GB2312" pitchFamily="49" charset="-122"/>
              </a:rPr>
              <a:t>位示图</a:t>
            </a:r>
          </a:p>
        </p:txBody>
      </p:sp>
      <p:pic>
        <p:nvPicPr>
          <p:cNvPr id="92163" name="Picture 4" descr="未标题-1 拷贝"/>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76475"/>
            <a:ext cx="8763000" cy="417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4" name="Text Box 6"/>
          <p:cNvSpPr txBox="1">
            <a:spLocks noChangeArrowheads="1"/>
          </p:cNvSpPr>
          <p:nvPr/>
        </p:nvSpPr>
        <p:spPr bwMode="auto">
          <a:xfrm>
            <a:off x="287338" y="1484313"/>
            <a:ext cx="45005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lang="zh-CN" altLang="en-US" sz="3200">
                <a:solidFill>
                  <a:schemeClr val="folHlink"/>
                </a:solidFill>
                <a:latin typeface="Arial" panose="020B0604020202020204" pitchFamily="34" charset="0"/>
              </a:rPr>
              <a:t>（</a:t>
            </a:r>
            <a:r>
              <a:rPr lang="en-US" altLang="zh-CN" sz="3200">
                <a:solidFill>
                  <a:schemeClr val="folHlink"/>
                </a:solidFill>
                <a:latin typeface="Arial" panose="020B0604020202020204" pitchFamily="34" charset="0"/>
              </a:rPr>
              <a:t>1</a:t>
            </a:r>
            <a:r>
              <a:rPr lang="zh-CN" altLang="en-US" sz="3200">
                <a:solidFill>
                  <a:schemeClr val="folHlink"/>
                </a:solidFill>
                <a:latin typeface="Arial" panose="020B0604020202020204" pitchFamily="34" charset="0"/>
              </a:rPr>
              <a:t>）．位示图描述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rrowheads="1"/>
          </p:cNvSpPr>
          <p:nvPr>
            <p:ph type="title"/>
          </p:nvPr>
        </p:nvSpPr>
        <p:spPr>
          <a:xfrm>
            <a:off x="533400" y="188913"/>
            <a:ext cx="8077200" cy="1066800"/>
          </a:xfrm>
        </p:spPr>
        <p:txBody>
          <a:bodyPr/>
          <a:lstStyle/>
          <a:p>
            <a:r>
              <a:rPr lang="zh-CN" altLang="en-US">
                <a:solidFill>
                  <a:schemeClr val="folHlink"/>
                </a:solidFill>
                <a:effectLst/>
              </a:rPr>
              <a:t>（</a:t>
            </a:r>
            <a:r>
              <a:rPr lang="en-US" altLang="zh-CN">
                <a:solidFill>
                  <a:schemeClr val="folHlink"/>
                </a:solidFill>
                <a:effectLst/>
              </a:rPr>
              <a:t>2</a:t>
            </a:r>
            <a:r>
              <a:rPr lang="zh-CN" altLang="en-US">
                <a:solidFill>
                  <a:schemeClr val="folHlink"/>
                </a:solidFill>
                <a:effectLst/>
              </a:rPr>
              <a:t>）</a:t>
            </a:r>
            <a:r>
              <a:rPr lang="en-US" altLang="zh-CN">
                <a:solidFill>
                  <a:schemeClr val="folHlink"/>
                </a:solidFill>
                <a:effectLst/>
              </a:rPr>
              <a:t>.</a:t>
            </a:r>
            <a:r>
              <a:rPr lang="zh-CN" altLang="en-US">
                <a:solidFill>
                  <a:schemeClr val="folHlink"/>
                </a:solidFill>
                <a:effectLst/>
              </a:rPr>
              <a:t>盘块的分配</a:t>
            </a:r>
          </a:p>
        </p:txBody>
      </p:sp>
      <p:sp>
        <p:nvSpPr>
          <p:cNvPr id="354307" name="Rectangle 3"/>
          <p:cNvSpPr>
            <a:spLocks noGrp="1" noRot="1" noChangeArrowheads="1"/>
          </p:cNvSpPr>
          <p:nvPr>
            <p:ph idx="1"/>
          </p:nvPr>
        </p:nvSpPr>
        <p:spPr>
          <a:xfrm>
            <a:off x="533400" y="1196975"/>
            <a:ext cx="8077200" cy="4498975"/>
          </a:xfrm>
        </p:spPr>
        <p:txBody>
          <a:bodyPr/>
          <a:lstStyle/>
          <a:p>
            <a:pPr>
              <a:lnSpc>
                <a:spcPct val="110000"/>
              </a:lnSpc>
              <a:defRPr/>
            </a:pPr>
            <a:r>
              <a:rPr lang="zh-CN" altLang="en-US" dirty="0"/>
              <a:t>根据位示图进行盘块分配时，可分三步进行：</a:t>
            </a:r>
          </a:p>
          <a:p>
            <a:pPr>
              <a:lnSpc>
                <a:spcPct val="110000"/>
              </a:lnSpc>
              <a:defRPr/>
            </a:pPr>
            <a:r>
              <a:rPr lang="en-US" altLang="zh-CN" dirty="0"/>
              <a:t>(1) </a:t>
            </a:r>
            <a:r>
              <a:rPr lang="zh-CN" altLang="en-US" dirty="0">
                <a:solidFill>
                  <a:schemeClr val="folHlink"/>
                </a:solidFill>
              </a:rPr>
              <a:t>顺序扫描位示图</a:t>
            </a:r>
            <a:r>
              <a:rPr lang="zh-CN" altLang="en-US" dirty="0"/>
              <a:t>，从中找出一个或一组其值为“</a:t>
            </a:r>
            <a:r>
              <a:rPr lang="en-US" altLang="zh-CN" dirty="0"/>
              <a:t>0”</a:t>
            </a:r>
            <a:r>
              <a:rPr lang="zh-CN" altLang="en-US" dirty="0"/>
              <a:t>的二进制位</a:t>
            </a:r>
            <a:r>
              <a:rPr lang="en-US" altLang="zh-CN" dirty="0"/>
              <a:t>(“0”</a:t>
            </a:r>
            <a:r>
              <a:rPr lang="zh-CN" altLang="en-US" dirty="0"/>
              <a:t>表示空闲时</a:t>
            </a:r>
            <a:r>
              <a:rPr lang="en-US" altLang="zh-CN" dirty="0"/>
              <a:t>)</a:t>
            </a:r>
            <a:r>
              <a:rPr lang="zh-CN" altLang="en-US" dirty="0"/>
              <a:t>。</a:t>
            </a:r>
          </a:p>
          <a:p>
            <a:pPr>
              <a:lnSpc>
                <a:spcPct val="110000"/>
              </a:lnSpc>
              <a:defRPr/>
            </a:pPr>
            <a:r>
              <a:rPr lang="en-US" altLang="zh-CN" dirty="0"/>
              <a:t>(2) </a:t>
            </a:r>
            <a:r>
              <a:rPr lang="zh-CN" altLang="en-US" dirty="0">
                <a:solidFill>
                  <a:schemeClr val="folHlink"/>
                </a:solidFill>
              </a:rPr>
              <a:t>将所找到的一个或一组二进制位转换成与之相应的盘块号。</a:t>
            </a:r>
          </a:p>
          <a:p>
            <a:pPr lvl="1">
              <a:lnSpc>
                <a:spcPct val="110000"/>
              </a:lnSpc>
              <a:defRPr/>
            </a:pPr>
            <a:r>
              <a:rPr lang="zh-CN" altLang="en-US" dirty="0"/>
              <a:t>假定找到的其值为“</a:t>
            </a:r>
            <a:r>
              <a:rPr lang="en-US" altLang="zh-CN" dirty="0"/>
              <a:t>0”</a:t>
            </a:r>
            <a:r>
              <a:rPr lang="zh-CN" altLang="en-US" dirty="0"/>
              <a:t>的二进制位位于位示图的第</a:t>
            </a:r>
            <a:r>
              <a:rPr lang="en-US" altLang="zh-CN" dirty="0" err="1"/>
              <a:t>i</a:t>
            </a:r>
            <a:r>
              <a:rPr lang="en-US" altLang="zh-CN" dirty="0"/>
              <a:t> </a:t>
            </a:r>
            <a:r>
              <a:rPr lang="zh-CN" altLang="en-US" dirty="0"/>
              <a:t>行、第</a:t>
            </a:r>
            <a:r>
              <a:rPr lang="en-US" altLang="zh-CN" dirty="0"/>
              <a:t>j</a:t>
            </a:r>
            <a:r>
              <a:rPr lang="zh-CN" altLang="en-US" dirty="0"/>
              <a:t>列，则其相应的盘块号应按下式计算：</a:t>
            </a:r>
          </a:p>
          <a:p>
            <a:pPr lvl="1">
              <a:lnSpc>
                <a:spcPct val="110000"/>
              </a:lnSpc>
              <a:defRPr/>
            </a:pPr>
            <a:r>
              <a:rPr lang="en-US" altLang="zh-CN" dirty="0"/>
              <a:t>b = n(</a:t>
            </a:r>
            <a:r>
              <a:rPr lang="en-US" altLang="zh-CN" dirty="0" err="1"/>
              <a:t>i</a:t>
            </a:r>
            <a:r>
              <a:rPr lang="en-US" altLang="zh-CN" dirty="0"/>
              <a:t>- 1) + j</a:t>
            </a:r>
          </a:p>
          <a:p>
            <a:pPr>
              <a:lnSpc>
                <a:spcPct val="110000"/>
              </a:lnSpc>
              <a:defRPr/>
            </a:pPr>
            <a:r>
              <a:rPr lang="en-US" altLang="zh-CN" dirty="0"/>
              <a:t>(3) </a:t>
            </a:r>
            <a:r>
              <a:rPr lang="zh-CN" altLang="en-US" dirty="0">
                <a:solidFill>
                  <a:schemeClr val="folHlink"/>
                </a:solidFill>
              </a:rPr>
              <a:t>修改位示图，</a:t>
            </a:r>
            <a:r>
              <a:rPr lang="zh-CN" altLang="en-US" dirty="0"/>
              <a:t>令</a:t>
            </a:r>
            <a:r>
              <a:rPr lang="en-US" altLang="zh-CN" dirty="0"/>
              <a:t>map[</a:t>
            </a:r>
            <a:r>
              <a:rPr lang="en-US" altLang="zh-CN" dirty="0" err="1"/>
              <a:t>i,j</a:t>
            </a:r>
            <a:r>
              <a:rPr lang="en-US" altLang="zh-CN" dirty="0"/>
              <a:t>]=1</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Rot="1" noChangeArrowheads="1"/>
          </p:cNvSpPr>
          <p:nvPr>
            <p:ph type="title"/>
          </p:nvPr>
        </p:nvSpPr>
        <p:spPr/>
        <p:txBody>
          <a:bodyPr/>
          <a:lstStyle/>
          <a:p>
            <a:pPr>
              <a:defRPr/>
            </a:pPr>
            <a:r>
              <a:rPr lang="zh-CN" altLang="en-US">
                <a:solidFill>
                  <a:schemeClr val="folHlink"/>
                </a:solidFill>
              </a:rPr>
              <a:t>（</a:t>
            </a:r>
            <a:r>
              <a:rPr lang="en-US" altLang="zh-CN">
                <a:solidFill>
                  <a:schemeClr val="folHlink"/>
                </a:solidFill>
              </a:rPr>
              <a:t>3</a:t>
            </a:r>
            <a:r>
              <a:rPr lang="zh-CN" altLang="en-US">
                <a:solidFill>
                  <a:schemeClr val="folHlink"/>
                </a:solidFill>
              </a:rPr>
              <a:t>）．盘块的回收</a:t>
            </a:r>
          </a:p>
        </p:txBody>
      </p:sp>
      <p:sp>
        <p:nvSpPr>
          <p:cNvPr id="355331" name="Rectangle 3"/>
          <p:cNvSpPr>
            <a:spLocks noGrp="1" noRot="1" noChangeArrowheads="1"/>
          </p:cNvSpPr>
          <p:nvPr>
            <p:ph idx="1"/>
          </p:nvPr>
        </p:nvSpPr>
        <p:spPr/>
        <p:txBody>
          <a:bodyPr/>
          <a:lstStyle/>
          <a:p>
            <a:pPr>
              <a:buFont typeface="Wingdings" panose="05000000000000000000" pitchFamily="2" charset="2"/>
              <a:buNone/>
              <a:defRPr/>
            </a:pPr>
            <a:r>
              <a:rPr lang="zh-CN" altLang="en-US" dirty="0">
                <a:solidFill>
                  <a:schemeClr val="folHlink"/>
                </a:solidFill>
              </a:rPr>
              <a:t>盘块的回收分两步：</a:t>
            </a:r>
          </a:p>
          <a:p>
            <a:pPr>
              <a:defRPr/>
            </a:pPr>
            <a:r>
              <a:rPr lang="en-US" altLang="zh-CN" dirty="0"/>
              <a:t>(1) </a:t>
            </a:r>
            <a:r>
              <a:rPr lang="zh-CN" altLang="en-US" dirty="0"/>
              <a:t>将回收盘块的盘块号转换成位示图中的行号和列号。转换公式为：</a:t>
            </a:r>
          </a:p>
          <a:p>
            <a:pPr lvl="1">
              <a:defRPr/>
            </a:pPr>
            <a:r>
              <a:rPr lang="en-US" altLang="zh-CN" dirty="0" err="1"/>
              <a:t>i</a:t>
            </a:r>
            <a:r>
              <a:rPr lang="en-US" altLang="zh-CN" dirty="0"/>
              <a:t> = (b - 1)DIV n + 1</a:t>
            </a:r>
          </a:p>
          <a:p>
            <a:pPr lvl="1">
              <a:defRPr/>
            </a:pPr>
            <a:r>
              <a:rPr lang="en-US" altLang="zh-CN" dirty="0"/>
              <a:t>j = (b - 1)MOD n + 1</a:t>
            </a:r>
          </a:p>
          <a:p>
            <a:pPr>
              <a:defRPr/>
            </a:pPr>
            <a:r>
              <a:rPr lang="en-US" altLang="zh-CN" dirty="0"/>
              <a:t>(2) </a:t>
            </a:r>
            <a:r>
              <a:rPr lang="zh-CN" altLang="en-US" dirty="0"/>
              <a:t>修改位示图。令</a:t>
            </a:r>
            <a:r>
              <a:rPr lang="en-US" altLang="zh-CN" dirty="0"/>
              <a:t>map[</a:t>
            </a:r>
            <a:r>
              <a:rPr lang="en-US" altLang="zh-CN" dirty="0" err="1"/>
              <a:t>i,j</a:t>
            </a:r>
            <a:r>
              <a:rPr lang="en-US" altLang="zh-CN" dirty="0"/>
              <a:t>] =0</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rrowheads="1"/>
          </p:cNvSpPr>
          <p:nvPr>
            <p:ph type="title"/>
          </p:nvPr>
        </p:nvSpPr>
        <p:spPr/>
        <p:txBody>
          <a:bodyPr/>
          <a:lstStyle/>
          <a:p>
            <a:pPr>
              <a:defRPr/>
            </a:pPr>
            <a:r>
              <a:rPr lang="zh-CN" altLang="en-US" u="sng">
                <a:solidFill>
                  <a:schemeClr val="folHlink"/>
                </a:solidFill>
                <a:ea typeface="仿宋_GB2312" pitchFamily="49" charset="-122"/>
              </a:rPr>
              <a:t>位示图 优点</a:t>
            </a:r>
          </a:p>
        </p:txBody>
      </p:sp>
      <p:sp>
        <p:nvSpPr>
          <p:cNvPr id="172035" name="Rectangle 3"/>
          <p:cNvSpPr>
            <a:spLocks noGrp="1" noRot="1" noChangeArrowheads="1"/>
          </p:cNvSpPr>
          <p:nvPr>
            <p:ph idx="1"/>
          </p:nvPr>
        </p:nvSpPr>
        <p:spPr/>
        <p:txBody>
          <a:bodyPr/>
          <a:lstStyle/>
          <a:p>
            <a:pPr>
              <a:lnSpc>
                <a:spcPct val="120000"/>
              </a:lnSpc>
              <a:defRPr/>
            </a:pPr>
            <a:r>
              <a:rPr lang="zh-CN" altLang="en-US" dirty="0">
                <a:latin typeface="仿宋_GB2312" pitchFamily="49" charset="-122"/>
                <a:ea typeface="仿宋_GB2312" pitchFamily="49" charset="-122"/>
              </a:rPr>
              <a:t>可以容易地找到一个或一组连续的空闲分区。</a:t>
            </a:r>
          </a:p>
          <a:p>
            <a:pPr lvl="1">
              <a:lnSpc>
                <a:spcPct val="120000"/>
              </a:lnSpc>
              <a:defRPr/>
            </a:pPr>
            <a:r>
              <a:rPr lang="zh-CN" altLang="en-US" dirty="0">
                <a:latin typeface="仿宋_GB2312" pitchFamily="49" charset="-122"/>
                <a:ea typeface="仿宋_GB2312" pitchFamily="49" charset="-122"/>
              </a:rPr>
              <a:t>例如，我们需要找到</a:t>
            </a:r>
            <a:r>
              <a:rPr lang="en-US" altLang="zh-CN" dirty="0">
                <a:latin typeface="仿宋_GB2312" pitchFamily="49" charset="-122"/>
                <a:ea typeface="仿宋_GB2312" pitchFamily="49" charset="-122"/>
              </a:rPr>
              <a:t>8</a:t>
            </a:r>
            <a:r>
              <a:rPr lang="zh-CN" altLang="en-US" dirty="0">
                <a:latin typeface="仿宋_GB2312" pitchFamily="49" charset="-122"/>
                <a:ea typeface="仿宋_GB2312" pitchFamily="49" charset="-122"/>
              </a:rPr>
              <a:t>个相邻接的空闲盘块，这只需在位示图中找出</a:t>
            </a:r>
            <a:r>
              <a:rPr lang="en-US" altLang="zh-CN" dirty="0">
                <a:latin typeface="仿宋_GB2312" pitchFamily="49" charset="-122"/>
                <a:ea typeface="仿宋_GB2312" pitchFamily="49" charset="-122"/>
              </a:rPr>
              <a:t>8</a:t>
            </a:r>
            <a:r>
              <a:rPr lang="zh-CN" altLang="en-US" dirty="0">
                <a:latin typeface="仿宋_GB2312" pitchFamily="49" charset="-122"/>
                <a:ea typeface="仿宋_GB2312" pitchFamily="49" charset="-122"/>
              </a:rPr>
              <a:t>个其值连续为</a:t>
            </a:r>
            <a:r>
              <a:rPr lang="zh-CN" altLang="en-US" dirty="0">
                <a:latin typeface="Arial" panose="020B0604020202020204"/>
                <a:ea typeface="仿宋_GB2312" pitchFamily="49" charset="-122"/>
              </a:rPr>
              <a:t>“</a:t>
            </a:r>
            <a:r>
              <a:rPr lang="en-US" altLang="zh-CN" dirty="0">
                <a:latin typeface="仿宋_GB2312" pitchFamily="49" charset="-122"/>
                <a:ea typeface="仿宋_GB2312" pitchFamily="49" charset="-122"/>
              </a:rPr>
              <a:t>0</a:t>
            </a:r>
            <a:r>
              <a:rPr lang="en-US" altLang="zh-CN" dirty="0">
                <a:latin typeface="Arial" panose="020B0604020202020204"/>
                <a:ea typeface="仿宋_GB2312" pitchFamily="49" charset="-122"/>
              </a:rPr>
              <a:t>”</a:t>
            </a:r>
            <a:r>
              <a:rPr lang="zh-CN" altLang="en-US" dirty="0">
                <a:latin typeface="仿宋_GB2312" pitchFamily="49" charset="-122"/>
                <a:ea typeface="仿宋_GB2312" pitchFamily="49" charset="-122"/>
              </a:rPr>
              <a:t>的位即可。</a:t>
            </a:r>
            <a:endParaRPr lang="en-US" altLang="zh-CN" dirty="0">
              <a:latin typeface="仿宋_GB2312" pitchFamily="49" charset="-122"/>
              <a:ea typeface="仿宋_GB2312" pitchFamily="49" charset="-122"/>
            </a:endParaRPr>
          </a:p>
          <a:p>
            <a:pPr algn="just">
              <a:lnSpc>
                <a:spcPct val="90000"/>
              </a:lnSpc>
              <a:defRPr/>
            </a:pPr>
            <a:endParaRPr lang="zh-CN" altLang="en-US" dirty="0">
              <a:ea typeface="仿宋_GB2312" pitchFamily="49" charset="-122"/>
            </a:endParaRPr>
          </a:p>
          <a:p>
            <a:pPr algn="just">
              <a:lnSpc>
                <a:spcPct val="90000"/>
              </a:lnSpc>
              <a:defRPr/>
            </a:pPr>
            <a:r>
              <a:rPr lang="zh-CN" altLang="en-US" dirty="0">
                <a:ea typeface="仿宋_GB2312" pitchFamily="49" charset="-122"/>
              </a:rPr>
              <a:t>一个位示图需要占用的存储空间大小为：</a:t>
            </a:r>
          </a:p>
          <a:p>
            <a:pPr algn="just">
              <a:lnSpc>
                <a:spcPct val="90000"/>
              </a:lnSpc>
              <a:buFont typeface="Wingdings" panose="05000000000000000000" pitchFamily="2" charset="2"/>
              <a:buNone/>
              <a:defRPr/>
            </a:pPr>
            <a:r>
              <a:rPr lang="zh-CN" altLang="en-US" dirty="0">
                <a:solidFill>
                  <a:srgbClr val="C00000"/>
                </a:solidFill>
                <a:ea typeface="仿宋_GB2312" pitchFamily="49" charset="-122"/>
              </a:rPr>
              <a:t>磁盘容量（字节数）</a:t>
            </a:r>
            <a:r>
              <a:rPr lang="en-US" altLang="zh-CN" dirty="0">
                <a:solidFill>
                  <a:srgbClr val="C00000"/>
                </a:solidFill>
                <a:ea typeface="仿宋_GB2312" pitchFamily="49" charset="-122"/>
              </a:rPr>
              <a:t>/ </a:t>
            </a:r>
            <a:r>
              <a:rPr lang="zh-CN" altLang="en-US" dirty="0">
                <a:solidFill>
                  <a:srgbClr val="C00000"/>
                </a:solidFill>
                <a:ea typeface="仿宋_GB2312" pitchFamily="49" charset="-122"/>
              </a:rPr>
              <a:t>（</a:t>
            </a:r>
            <a:r>
              <a:rPr lang="en-US" altLang="zh-CN" dirty="0">
                <a:solidFill>
                  <a:srgbClr val="C00000"/>
                </a:solidFill>
                <a:ea typeface="仿宋_GB2312" pitchFamily="49" charset="-122"/>
              </a:rPr>
              <a:t>8 * </a:t>
            </a:r>
            <a:r>
              <a:rPr lang="zh-CN" altLang="en-US" dirty="0">
                <a:solidFill>
                  <a:srgbClr val="C00000"/>
                </a:solidFill>
                <a:ea typeface="仿宋_GB2312" pitchFamily="49" charset="-122"/>
              </a:rPr>
              <a:t>数据块大小）</a:t>
            </a:r>
          </a:p>
          <a:p>
            <a:pPr algn="just">
              <a:lnSpc>
                <a:spcPct val="90000"/>
              </a:lnSpc>
              <a:defRPr/>
            </a:pPr>
            <a:endParaRPr lang="zh-CN" altLang="en-US" dirty="0">
              <a:ea typeface="仿宋_GB2312" pitchFamily="49" charset="-122"/>
            </a:endParaRPr>
          </a:p>
          <a:p>
            <a:pPr algn="just">
              <a:lnSpc>
                <a:spcPct val="90000"/>
              </a:lnSpc>
              <a:defRPr/>
            </a:pPr>
            <a:r>
              <a:rPr lang="zh-CN" altLang="en-US" dirty="0">
                <a:ea typeface="仿宋_GB2312" pitchFamily="49" charset="-122"/>
              </a:rPr>
              <a:t>对于容量较小的磁盘，位示图占用的空间会很小。</a:t>
            </a:r>
          </a:p>
          <a:p>
            <a:pPr>
              <a:lnSpc>
                <a:spcPct val="120000"/>
              </a:lnSpc>
              <a:defRPr/>
            </a:pPr>
            <a:endParaRPr lang="zh-CN" altLang="en-US" dirty="0">
              <a:latin typeface="仿宋_GB2312" pitchFamily="49" charset="-122"/>
              <a:ea typeface="仿宋_GB2312" pitchFamily="49" charset="-122"/>
            </a:endParaRPr>
          </a:p>
          <a:p>
            <a:pPr>
              <a:lnSpc>
                <a:spcPct val="120000"/>
              </a:lnSpc>
              <a:defRPr/>
            </a:pPr>
            <a:endParaRPr lang="zh-CN" altLang="en-US" dirty="0">
              <a:latin typeface="仿宋_GB2312" pitchFamily="49" charset="-122"/>
              <a:ea typeface="仿宋_GB2312" pitchFamily="49" charset="-122"/>
            </a:endParaRPr>
          </a:p>
          <a:p>
            <a:pPr>
              <a:lnSpc>
                <a:spcPct val="120000"/>
              </a:lnSpc>
              <a:defRPr/>
            </a:pPr>
            <a:endParaRPr lang="en-US" altLang="zh-CN" dirty="0">
              <a:latin typeface="仿宋_GB2312" pitchFamily="49" charset="-122"/>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rrowheads="1"/>
          </p:cNvSpPr>
          <p:nvPr>
            <p:ph type="title"/>
          </p:nvPr>
        </p:nvSpPr>
        <p:spPr/>
        <p:txBody>
          <a:bodyPr/>
          <a:lstStyle/>
          <a:p>
            <a:pPr>
              <a:defRPr/>
            </a:pPr>
            <a:r>
              <a:rPr lang="zh-CN" altLang="en-US" u="sng" dirty="0">
                <a:solidFill>
                  <a:schemeClr val="folHlink"/>
                </a:solidFill>
                <a:ea typeface="仿宋_GB2312" pitchFamily="49" charset="-122"/>
              </a:rPr>
              <a:t>位示图 缺点</a:t>
            </a:r>
          </a:p>
        </p:txBody>
      </p:sp>
      <p:sp>
        <p:nvSpPr>
          <p:cNvPr id="174083" name="Rectangle 3"/>
          <p:cNvSpPr>
            <a:spLocks noGrp="1" noRot="1" noChangeArrowheads="1"/>
          </p:cNvSpPr>
          <p:nvPr>
            <p:ph idx="1"/>
          </p:nvPr>
        </p:nvSpPr>
        <p:spPr>
          <a:xfrm>
            <a:off x="539750" y="1700213"/>
            <a:ext cx="8077200" cy="4498975"/>
          </a:xfrm>
        </p:spPr>
        <p:txBody>
          <a:bodyPr/>
          <a:lstStyle/>
          <a:p>
            <a:pPr algn="just">
              <a:defRPr/>
            </a:pPr>
            <a:r>
              <a:rPr lang="zh-CN" altLang="en-US" dirty="0">
                <a:ea typeface="仿宋_GB2312" pitchFamily="49" charset="-122"/>
              </a:rPr>
              <a:t>但是，对于一个</a:t>
            </a:r>
            <a:r>
              <a:rPr lang="en-US" altLang="zh-CN" dirty="0">
                <a:ea typeface="仿宋_GB2312" pitchFamily="49" charset="-122"/>
              </a:rPr>
              <a:t>16GB</a:t>
            </a:r>
            <a:r>
              <a:rPr lang="zh-CN" altLang="en-US" dirty="0">
                <a:ea typeface="仿宋_GB2312" pitchFamily="49" charset="-122"/>
              </a:rPr>
              <a:t>的磁盘，若数据块大小为</a:t>
            </a:r>
            <a:r>
              <a:rPr lang="en-US" altLang="zh-CN" dirty="0">
                <a:ea typeface="仿宋_GB2312" pitchFamily="49" charset="-122"/>
              </a:rPr>
              <a:t>512</a:t>
            </a:r>
            <a:r>
              <a:rPr lang="zh-CN" altLang="en-US" dirty="0">
                <a:ea typeface="仿宋_GB2312" pitchFamily="49" charset="-122"/>
              </a:rPr>
              <a:t>字节，则位示图大小为</a:t>
            </a:r>
            <a:r>
              <a:rPr lang="en-US" altLang="zh-CN" dirty="0">
                <a:ea typeface="仿宋_GB2312" pitchFamily="49" charset="-122"/>
              </a:rPr>
              <a:t>4MB</a:t>
            </a:r>
            <a:r>
              <a:rPr lang="zh-CN" altLang="en-US" dirty="0">
                <a:ea typeface="仿宋_GB2312" pitchFamily="49" charset="-122"/>
              </a:rPr>
              <a:t>，大约需要占用</a:t>
            </a:r>
            <a:r>
              <a:rPr lang="en-US" altLang="zh-CN" dirty="0">
                <a:ea typeface="仿宋_GB2312" pitchFamily="49" charset="-122"/>
              </a:rPr>
              <a:t>8000</a:t>
            </a:r>
            <a:r>
              <a:rPr lang="zh-CN" altLang="en-US" dirty="0">
                <a:ea typeface="仿宋_GB2312" pitchFamily="49" charset="-122"/>
              </a:rPr>
              <a:t>个磁盘块的存储空间。</a:t>
            </a:r>
          </a:p>
          <a:p>
            <a:pPr algn="just">
              <a:defRPr/>
            </a:pPr>
            <a:endParaRPr lang="en-US" altLang="zh-CN" dirty="0">
              <a:ea typeface="仿宋_GB2312" pitchFamily="49" charset="-122"/>
            </a:endParaRPr>
          </a:p>
          <a:p>
            <a:pPr algn="just">
              <a:defRPr/>
            </a:pPr>
            <a:r>
              <a:rPr lang="zh-CN" altLang="en-US" dirty="0">
                <a:ea typeface="仿宋_GB2312" pitchFamily="49" charset="-122"/>
              </a:rPr>
              <a:t>很难一次性将该位示图全部装入内存。即使内存足够大，可以存放全部或绝大部分位示图数据，搜索一个很大的位示图将会降低文件系统的性能。</a:t>
            </a:r>
          </a:p>
          <a:p>
            <a:pPr algn="just">
              <a:defRPr/>
            </a:pPr>
            <a:endParaRPr lang="zh-CN" altLang="en-US" dirty="0">
              <a:ea typeface="仿宋_GB2312" pitchFamily="49" charset="-122"/>
            </a:endParaRPr>
          </a:p>
          <a:p>
            <a:pPr algn="just">
              <a:defRPr/>
            </a:pPr>
            <a:r>
              <a:rPr lang="zh-CN" altLang="en-US" dirty="0">
                <a:ea typeface="仿宋_GB2312" pitchFamily="49" charset="-122"/>
              </a:rPr>
              <a:t>尤其当磁盘空间快用完，剩下的空闲磁盘块很少时，文件系统的性能将严重降低。</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a:t>1</a:t>
            </a:r>
            <a:r>
              <a:rPr lang="zh-CN" altLang="en-US" dirty="0"/>
              <a:t>）空闲盘块的组织 </a:t>
            </a:r>
          </a:p>
          <a:p>
            <a:r>
              <a:rPr lang="zh-CN" altLang="en-US" dirty="0"/>
              <a:t>将磁盘所有空闲盘块分组；</a:t>
            </a:r>
          </a:p>
          <a:p>
            <a:r>
              <a:rPr lang="zh-CN" altLang="en-US" dirty="0"/>
              <a:t>设置空闲盘块号栈，存放当前可用的一组空闲盘块的盘块号和栈中尚有的空闲盘块总数；</a:t>
            </a:r>
          </a:p>
          <a:p>
            <a:r>
              <a:rPr lang="zh-CN" altLang="en-US" dirty="0"/>
              <a:t>后一组的所有盘块号以及盘块总数登记在前一组的第一个盘块中</a:t>
            </a:r>
            <a:r>
              <a:rPr lang="en-US" altLang="zh-CN" dirty="0"/>
              <a:t>……</a:t>
            </a:r>
            <a:r>
              <a:rPr lang="zh-CN" altLang="en-US" dirty="0"/>
              <a:t>依次类推，组与组之间形成链接关系；</a:t>
            </a:r>
          </a:p>
          <a:p>
            <a:r>
              <a:rPr lang="zh-CN" altLang="en-US" dirty="0"/>
              <a:t>最后一组少登记一个盘块号，多登记一个空闲盘块链的结束标志。</a:t>
            </a:r>
          </a:p>
          <a:p>
            <a:endParaRPr lang="zh-CN" altLang="en-US" dirty="0"/>
          </a:p>
        </p:txBody>
      </p:sp>
      <p:sp>
        <p:nvSpPr>
          <p:cNvPr id="3" name="标题 2"/>
          <p:cNvSpPr>
            <a:spLocks noGrp="1"/>
          </p:cNvSpPr>
          <p:nvPr>
            <p:ph type="title"/>
          </p:nvPr>
        </p:nvSpPr>
        <p:spPr/>
        <p:txBody>
          <a:bodyPr/>
          <a:lstStyle/>
          <a:p>
            <a:r>
              <a:rPr lang="en-US" altLang="zh-CN" dirty="0"/>
              <a:t>4</a:t>
            </a:r>
            <a:r>
              <a:rPr lang="zh-CN" altLang="en-US" dirty="0"/>
              <a:t>）成组链接法</a:t>
            </a:r>
            <a:br>
              <a:rPr lang="zh-CN" altLang="en-US" dirty="0"/>
            </a:b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98308" name="Rectangle 5"/>
          <p:cNvSpPr>
            <a:spLocks noChangeArrowheads="1"/>
          </p:cNvSpPr>
          <p:nvPr/>
        </p:nvSpPr>
        <p:spPr bwMode="auto">
          <a:xfrm>
            <a:off x="1871663" y="16049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aphicFrame>
        <p:nvGraphicFramePr>
          <p:cNvPr id="98309" name="Object 4"/>
          <p:cNvGraphicFramePr>
            <a:graphicFrameLocks noChangeAspect="1"/>
          </p:cNvGraphicFramePr>
          <p:nvPr/>
        </p:nvGraphicFramePr>
        <p:xfrm>
          <a:off x="712178" y="1219200"/>
          <a:ext cx="8300424" cy="5358581"/>
        </p:xfrm>
        <a:graphic>
          <a:graphicData uri="http://schemas.openxmlformats.org/presentationml/2006/ole">
            <mc:AlternateContent xmlns:mc="http://schemas.openxmlformats.org/markup-compatibility/2006">
              <mc:Choice xmlns:v="urn:schemas-microsoft-com:vml" Requires="v">
                <p:oleObj r:id="rId3" imgW="7073265" imgH="4312285" progId="WangImage.Document">
                  <p:embed/>
                </p:oleObj>
              </mc:Choice>
              <mc:Fallback>
                <p:oleObj r:id="rId3" imgW="7073265" imgH="4312285" progId="WangImage.Document">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178" y="1219200"/>
                        <a:ext cx="8300424" cy="5358581"/>
                      </a:xfrm>
                      <a:prstGeom prst="rect">
                        <a:avLst/>
                      </a:prstGeom>
                      <a:noFill/>
                      <a:ln>
                        <a:noFill/>
                      </a:ln>
                    </p:spPr>
                  </p:pic>
                </p:oleObj>
              </mc:Fallback>
            </mc:AlternateContent>
          </a:graphicData>
        </a:graphic>
      </p:graphicFrame>
      <p:sp>
        <p:nvSpPr>
          <p:cNvPr id="4" name="标题 3"/>
          <p:cNvSpPr>
            <a:spLocks noGrp="1"/>
          </p:cNvSpPr>
          <p:nvPr>
            <p:ph type="title"/>
          </p:nvPr>
        </p:nvSpPr>
        <p:spPr/>
        <p:txBody>
          <a:bodyPr/>
          <a:lstStyle/>
          <a:p>
            <a:r>
              <a:rPr lang="en-US" altLang="zh-CN" u="sng" dirty="0">
                <a:solidFill>
                  <a:schemeClr val="folHlink"/>
                </a:solidFill>
                <a:ea typeface="仿宋_GB2312" pitchFamily="49" charset="-122"/>
              </a:rPr>
              <a:t>4. </a:t>
            </a:r>
            <a:r>
              <a:rPr lang="zh-CN" altLang="zh-CN" u="sng" dirty="0">
                <a:solidFill>
                  <a:schemeClr val="folHlink"/>
                </a:solidFill>
                <a:ea typeface="仿宋_GB2312" pitchFamily="49" charset="-122"/>
              </a:rPr>
              <a:t>成组链接法</a:t>
            </a:r>
            <a:endParaRPr lang="zh-CN" altLang="en-US" u="sng" dirty="0">
              <a:solidFill>
                <a:schemeClr val="folHlink"/>
              </a:solidFill>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a:xfrm>
            <a:off x="1085902" y="300294"/>
            <a:ext cx="7330537" cy="549275"/>
          </a:xfrm>
        </p:spPr>
        <p:txBody>
          <a:bodyPr/>
          <a:lstStyle/>
          <a:p>
            <a:r>
              <a:rPr kumimoji="1" lang="en-US" altLang="zh-CN" dirty="0">
                <a:solidFill>
                  <a:schemeClr val="folHlink"/>
                </a:solidFill>
                <a:effectLst/>
              </a:rPr>
              <a:t>1.1</a:t>
            </a:r>
            <a:r>
              <a:rPr kumimoji="1" lang="zh-CN" altLang="en-US" dirty="0">
                <a:solidFill>
                  <a:schemeClr val="folHlink"/>
                </a:solidFill>
                <a:effectLst/>
              </a:rPr>
              <a:t>文件、记录和数据项</a:t>
            </a:r>
          </a:p>
        </p:txBody>
      </p:sp>
      <p:sp>
        <p:nvSpPr>
          <p:cNvPr id="263171" name="Rectangle 3"/>
          <p:cNvSpPr>
            <a:spLocks noGrp="1" noRot="1" noChangeArrowheads="1"/>
          </p:cNvSpPr>
          <p:nvPr>
            <p:ph idx="1"/>
          </p:nvPr>
        </p:nvSpPr>
        <p:spPr/>
        <p:txBody>
          <a:bodyPr/>
          <a:lstStyle/>
          <a:p>
            <a:pPr>
              <a:defRPr/>
            </a:pPr>
            <a:r>
              <a:rPr lang="zh-CN" altLang="en-US" dirty="0">
                <a:solidFill>
                  <a:schemeClr val="accent6"/>
                </a:solidFill>
              </a:rPr>
              <a:t>数据项 </a:t>
            </a:r>
            <a:r>
              <a:rPr lang="en-US" altLang="zh-CN" dirty="0">
                <a:solidFill>
                  <a:schemeClr val="accent6"/>
                </a:solidFill>
              </a:rPr>
              <a:t>:</a:t>
            </a:r>
            <a:r>
              <a:rPr lang="zh-CN" altLang="en-US" dirty="0"/>
              <a:t>是最低级的数据组织形式，可把它分成以下两种类型：</a:t>
            </a:r>
          </a:p>
          <a:p>
            <a:pPr>
              <a:defRPr/>
            </a:pPr>
            <a:r>
              <a:rPr kumimoji="1" lang="en-US" altLang="zh-CN" dirty="0">
                <a:solidFill>
                  <a:schemeClr val="folHlink"/>
                </a:solidFill>
              </a:rPr>
              <a:t>(1) </a:t>
            </a:r>
            <a:r>
              <a:rPr kumimoji="1" lang="zh-CN" altLang="en-US" dirty="0">
                <a:solidFill>
                  <a:schemeClr val="folHlink"/>
                </a:solidFill>
              </a:rPr>
              <a:t>基本数据项</a:t>
            </a:r>
          </a:p>
          <a:p>
            <a:pPr>
              <a:defRPr/>
            </a:pPr>
            <a:r>
              <a:rPr kumimoji="1" lang="zh-CN" altLang="en-US" dirty="0"/>
              <a:t>这是用于描述一个对象的某种属性的字符集，是数据组织中可以命名的最小逻辑数据单位， 即原子数据，又称为数据元素或字段。</a:t>
            </a:r>
            <a:endParaRPr kumimoji="1" lang="en-US" altLang="zh-CN" dirty="0"/>
          </a:p>
          <a:p>
            <a:pPr>
              <a:defRPr/>
            </a:pPr>
            <a:r>
              <a:rPr kumimoji="1" lang="en-US" altLang="zh-CN" dirty="0">
                <a:solidFill>
                  <a:schemeClr val="folHlink"/>
                </a:solidFill>
              </a:rPr>
              <a:t>(2) </a:t>
            </a:r>
            <a:r>
              <a:rPr kumimoji="1" lang="zh-CN" altLang="en-US" dirty="0">
                <a:solidFill>
                  <a:schemeClr val="folHlink"/>
                </a:solidFill>
              </a:rPr>
              <a:t>组合数据项</a:t>
            </a:r>
          </a:p>
          <a:p>
            <a:pPr>
              <a:defRPr/>
            </a:pPr>
            <a:r>
              <a:rPr kumimoji="1" lang="zh-CN" altLang="en-US" dirty="0"/>
              <a:t>它是由若干个基本数据项组成的，简称组项。</a:t>
            </a:r>
          </a:p>
          <a:p>
            <a:pPr>
              <a:defRPr/>
            </a:pPr>
            <a:endParaRPr kumimoji="1" lang="en-US" alt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06731" y="270797"/>
            <a:ext cx="7330537" cy="549275"/>
          </a:xfrm>
        </p:spPr>
        <p:txBody>
          <a:bodyPr/>
          <a:lstStyle/>
          <a:p>
            <a:r>
              <a:rPr lang="zh-CN" altLang="en-US" sz="3200" dirty="0">
                <a:solidFill>
                  <a:schemeClr val="accent2"/>
                </a:solidFill>
                <a:latin typeface="仿宋_GB2312" pitchFamily="49" charset="-122"/>
                <a:ea typeface="仿宋_GB2312" pitchFamily="49" charset="-122"/>
              </a:rPr>
              <a:t>四、</a:t>
            </a:r>
            <a:r>
              <a:rPr lang="en-US" altLang="zh-CN" sz="3200" dirty="0">
                <a:solidFill>
                  <a:schemeClr val="accent2"/>
                </a:solidFill>
                <a:latin typeface="仿宋_GB2312" pitchFamily="49" charset="-122"/>
                <a:ea typeface="仿宋_GB2312" pitchFamily="49" charset="-122"/>
              </a:rPr>
              <a:t> </a:t>
            </a:r>
            <a:r>
              <a:rPr lang="zh-CN" altLang="en-US" sz="3200" dirty="0">
                <a:solidFill>
                  <a:schemeClr val="accent2"/>
                </a:solidFill>
                <a:ea typeface="仿宋_GB2312" pitchFamily="49" charset="-122"/>
              </a:rPr>
              <a:t>文件目录</a:t>
            </a:r>
            <a:endParaRPr lang="zh-CN" altLang="en-US" sz="3200" dirty="0"/>
          </a:p>
        </p:txBody>
      </p:sp>
      <p:sp>
        <p:nvSpPr>
          <p:cNvPr id="4" name="内容占位符 3"/>
          <p:cNvSpPr>
            <a:spLocks noGrp="1"/>
          </p:cNvSpPr>
          <p:nvPr>
            <p:ph idx="1"/>
          </p:nvPr>
        </p:nvSpPr>
        <p:spPr/>
        <p:txBody>
          <a:bodyPr/>
          <a:lstStyle/>
          <a:p>
            <a:endParaRPr lang="zh-CN" altLang="en-US"/>
          </a:p>
        </p:txBody>
      </p:sp>
      <p:sp>
        <p:nvSpPr>
          <p:cNvPr id="6" name="Rectangle 2"/>
          <p:cNvSpPr txBox="1">
            <a:spLocks noChangeArrowheads="1"/>
          </p:cNvSpPr>
          <p:nvPr/>
        </p:nvSpPr>
        <p:spPr>
          <a:xfrm>
            <a:off x="-2376221" y="1312034"/>
            <a:ext cx="7848600" cy="67627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dirty="0"/>
              <a:t>目录的实现</a:t>
            </a:r>
          </a:p>
        </p:txBody>
      </p:sp>
      <p:sp>
        <p:nvSpPr>
          <p:cNvPr id="7" name="Rectangle 3"/>
          <p:cNvSpPr>
            <a:spLocks noChangeArrowheads="1"/>
          </p:cNvSpPr>
          <p:nvPr/>
        </p:nvSpPr>
        <p:spPr bwMode="auto">
          <a:xfrm>
            <a:off x="679036" y="1629534"/>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dirty="0">
                <a:solidFill>
                  <a:srgbClr val="000000"/>
                </a:solidFill>
              </a:rPr>
              <a:t>存放“文件集合”</a:t>
            </a:r>
            <a:endParaRPr lang="zh-CN" altLang="en-US" dirty="0">
              <a:solidFill>
                <a:srgbClr val="FF0000"/>
              </a:solidFill>
            </a:endParaRPr>
          </a:p>
        </p:txBody>
      </p:sp>
      <p:grpSp>
        <p:nvGrpSpPr>
          <p:cNvPr id="8" name="Group 5"/>
          <p:cNvGrpSpPr/>
          <p:nvPr/>
        </p:nvGrpSpPr>
        <p:grpSpPr bwMode="auto">
          <a:xfrm>
            <a:off x="5628861" y="437321"/>
            <a:ext cx="3429000" cy="2667000"/>
            <a:chOff x="576" y="1671"/>
            <a:chExt cx="3024" cy="2313"/>
          </a:xfrm>
        </p:grpSpPr>
        <p:sp>
          <p:nvSpPr>
            <p:cNvPr id="9" name="Rectangle 6"/>
            <p:cNvSpPr>
              <a:spLocks noChangeArrowheads="1"/>
            </p:cNvSpPr>
            <p:nvPr/>
          </p:nvSpPr>
          <p:spPr bwMode="auto">
            <a:xfrm>
              <a:off x="576" y="2103"/>
              <a:ext cx="480" cy="28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cat</a:t>
              </a:r>
            </a:p>
          </p:txBody>
        </p:sp>
        <p:sp>
          <p:nvSpPr>
            <p:cNvPr id="10" name="Rectangle 7"/>
            <p:cNvSpPr>
              <a:spLocks noChangeArrowheads="1"/>
            </p:cNvSpPr>
            <p:nvPr/>
          </p:nvSpPr>
          <p:spPr bwMode="auto">
            <a:xfrm>
              <a:off x="1056" y="2103"/>
              <a:ext cx="480" cy="28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bo</a:t>
              </a:r>
            </a:p>
          </p:txBody>
        </p:sp>
        <p:sp>
          <p:nvSpPr>
            <p:cNvPr id="11" name="Rectangle 8"/>
            <p:cNvSpPr>
              <a:spLocks noChangeArrowheads="1"/>
            </p:cNvSpPr>
            <p:nvPr/>
          </p:nvSpPr>
          <p:spPr bwMode="auto">
            <a:xfrm>
              <a:off x="1536" y="2103"/>
              <a:ext cx="480" cy="28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hex</a:t>
              </a:r>
            </a:p>
          </p:txBody>
        </p:sp>
        <p:sp>
          <p:nvSpPr>
            <p:cNvPr id="12" name="Oval 9"/>
            <p:cNvSpPr>
              <a:spLocks noChangeArrowheads="1"/>
            </p:cNvSpPr>
            <p:nvPr/>
          </p:nvSpPr>
          <p:spPr bwMode="auto">
            <a:xfrm>
              <a:off x="660" y="2631"/>
              <a:ext cx="336" cy="336"/>
            </a:xfrm>
            <a:prstGeom prst="ellipse">
              <a:avLst/>
            </a:prstGeom>
            <a:solidFill>
              <a:schemeClr val="hlink"/>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13" name="Line 10"/>
            <p:cNvSpPr>
              <a:spLocks noChangeShapeType="1"/>
            </p:cNvSpPr>
            <p:nvPr/>
          </p:nvSpPr>
          <p:spPr bwMode="auto">
            <a:xfrm>
              <a:off x="822" y="2343"/>
              <a:ext cx="0" cy="28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Oval 11"/>
            <p:cNvSpPr>
              <a:spLocks noChangeArrowheads="1"/>
            </p:cNvSpPr>
            <p:nvPr/>
          </p:nvSpPr>
          <p:spPr bwMode="auto">
            <a:xfrm>
              <a:off x="1140" y="2640"/>
              <a:ext cx="336" cy="336"/>
            </a:xfrm>
            <a:prstGeom prst="ellipse">
              <a:avLst/>
            </a:prstGeom>
            <a:solidFill>
              <a:schemeClr val="hlink"/>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15" name="Line 12"/>
            <p:cNvSpPr>
              <a:spLocks noChangeShapeType="1"/>
            </p:cNvSpPr>
            <p:nvPr/>
          </p:nvSpPr>
          <p:spPr bwMode="auto">
            <a:xfrm>
              <a:off x="1302" y="2352"/>
              <a:ext cx="0" cy="28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Oval 13"/>
            <p:cNvSpPr>
              <a:spLocks noChangeArrowheads="1"/>
            </p:cNvSpPr>
            <p:nvPr/>
          </p:nvSpPr>
          <p:spPr bwMode="auto">
            <a:xfrm>
              <a:off x="1608" y="2631"/>
              <a:ext cx="336" cy="336"/>
            </a:xfrm>
            <a:prstGeom prst="ellipse">
              <a:avLst/>
            </a:prstGeom>
            <a:solidFill>
              <a:schemeClr val="hlink"/>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17" name="Line 14"/>
            <p:cNvSpPr>
              <a:spLocks noChangeShapeType="1"/>
            </p:cNvSpPr>
            <p:nvPr/>
          </p:nvSpPr>
          <p:spPr bwMode="auto">
            <a:xfrm>
              <a:off x="1770" y="2343"/>
              <a:ext cx="0" cy="28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Rectangle 15"/>
            <p:cNvSpPr>
              <a:spLocks noChangeArrowheads="1"/>
            </p:cNvSpPr>
            <p:nvPr/>
          </p:nvSpPr>
          <p:spPr bwMode="auto">
            <a:xfrm>
              <a:off x="1632" y="3111"/>
              <a:ext cx="480" cy="28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a</a:t>
              </a:r>
            </a:p>
          </p:txBody>
        </p:sp>
        <p:sp>
          <p:nvSpPr>
            <p:cNvPr id="19" name="Rectangle 16"/>
            <p:cNvSpPr>
              <a:spLocks noChangeArrowheads="1"/>
            </p:cNvSpPr>
            <p:nvPr/>
          </p:nvSpPr>
          <p:spPr bwMode="auto">
            <a:xfrm>
              <a:off x="2112" y="3111"/>
              <a:ext cx="480" cy="28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data</a:t>
              </a:r>
            </a:p>
          </p:txBody>
        </p:sp>
        <p:sp>
          <p:nvSpPr>
            <p:cNvPr id="20" name="Oval 17"/>
            <p:cNvSpPr>
              <a:spLocks noChangeArrowheads="1"/>
            </p:cNvSpPr>
            <p:nvPr/>
          </p:nvSpPr>
          <p:spPr bwMode="auto">
            <a:xfrm>
              <a:off x="1704" y="3648"/>
              <a:ext cx="336" cy="336"/>
            </a:xfrm>
            <a:prstGeom prst="ellipse">
              <a:avLst/>
            </a:prstGeom>
            <a:solidFill>
              <a:schemeClr val="hlink"/>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21" name="Line 18"/>
            <p:cNvSpPr>
              <a:spLocks noChangeShapeType="1"/>
            </p:cNvSpPr>
            <p:nvPr/>
          </p:nvSpPr>
          <p:spPr bwMode="auto">
            <a:xfrm>
              <a:off x="1866" y="3360"/>
              <a:ext cx="0" cy="28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Oval 19"/>
            <p:cNvSpPr>
              <a:spLocks noChangeArrowheads="1"/>
            </p:cNvSpPr>
            <p:nvPr/>
          </p:nvSpPr>
          <p:spPr bwMode="auto">
            <a:xfrm>
              <a:off x="2187" y="3639"/>
              <a:ext cx="336" cy="336"/>
            </a:xfrm>
            <a:prstGeom prst="ellipse">
              <a:avLst/>
            </a:prstGeom>
            <a:solidFill>
              <a:schemeClr val="hlink"/>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23" name="Line 20"/>
            <p:cNvSpPr>
              <a:spLocks noChangeShapeType="1"/>
            </p:cNvSpPr>
            <p:nvPr/>
          </p:nvSpPr>
          <p:spPr bwMode="auto">
            <a:xfrm>
              <a:off x="2349" y="3351"/>
              <a:ext cx="0" cy="28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Rectangle 21"/>
            <p:cNvSpPr>
              <a:spLocks noChangeArrowheads="1"/>
            </p:cNvSpPr>
            <p:nvPr/>
          </p:nvSpPr>
          <p:spPr bwMode="auto">
            <a:xfrm>
              <a:off x="3120" y="2391"/>
              <a:ext cx="480" cy="28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mail</a:t>
              </a:r>
            </a:p>
          </p:txBody>
        </p:sp>
        <p:sp>
          <p:nvSpPr>
            <p:cNvPr id="25" name="Oval 22"/>
            <p:cNvSpPr>
              <a:spLocks noChangeArrowheads="1"/>
            </p:cNvSpPr>
            <p:nvPr/>
          </p:nvSpPr>
          <p:spPr bwMode="auto">
            <a:xfrm>
              <a:off x="3195" y="2928"/>
              <a:ext cx="336" cy="336"/>
            </a:xfrm>
            <a:prstGeom prst="ellipse">
              <a:avLst/>
            </a:prstGeom>
            <a:solidFill>
              <a:schemeClr val="hlink"/>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26" name="Line 23"/>
            <p:cNvSpPr>
              <a:spLocks noChangeShapeType="1"/>
            </p:cNvSpPr>
            <p:nvPr/>
          </p:nvSpPr>
          <p:spPr bwMode="auto">
            <a:xfrm>
              <a:off x="3357" y="2640"/>
              <a:ext cx="0" cy="28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Oval 24"/>
            <p:cNvSpPr>
              <a:spLocks noChangeArrowheads="1"/>
            </p:cNvSpPr>
            <p:nvPr/>
          </p:nvSpPr>
          <p:spPr bwMode="auto">
            <a:xfrm>
              <a:off x="2736" y="2919"/>
              <a:ext cx="336" cy="336"/>
            </a:xfrm>
            <a:prstGeom prst="ellipse">
              <a:avLst/>
            </a:prstGeom>
            <a:solidFill>
              <a:schemeClr val="hlink"/>
            </a:solidFill>
            <a:ln w="9525" algn="ctr">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endParaRPr>
            </a:p>
          </p:txBody>
        </p:sp>
        <p:sp>
          <p:nvSpPr>
            <p:cNvPr id="28" name="Line 25"/>
            <p:cNvSpPr>
              <a:spLocks noChangeShapeType="1"/>
            </p:cNvSpPr>
            <p:nvPr/>
          </p:nvSpPr>
          <p:spPr bwMode="auto">
            <a:xfrm flipH="1">
              <a:off x="1296" y="1959"/>
              <a:ext cx="768" cy="14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6"/>
            <p:cNvSpPr>
              <a:spLocks noChangeShapeType="1"/>
            </p:cNvSpPr>
            <p:nvPr/>
          </p:nvSpPr>
          <p:spPr bwMode="auto">
            <a:xfrm>
              <a:off x="2592" y="1959"/>
              <a:ext cx="48" cy="43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Rectangle 27"/>
            <p:cNvSpPr>
              <a:spLocks noChangeArrowheads="1"/>
            </p:cNvSpPr>
            <p:nvPr/>
          </p:nvSpPr>
          <p:spPr bwMode="auto">
            <a:xfrm>
              <a:off x="1824" y="1671"/>
              <a:ext cx="480" cy="28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var</a:t>
              </a:r>
            </a:p>
          </p:txBody>
        </p:sp>
        <p:sp>
          <p:nvSpPr>
            <p:cNvPr id="31" name="Rectangle 28"/>
            <p:cNvSpPr>
              <a:spLocks noChangeArrowheads="1"/>
            </p:cNvSpPr>
            <p:nvPr/>
          </p:nvSpPr>
          <p:spPr bwMode="auto">
            <a:xfrm>
              <a:off x="2304" y="1671"/>
              <a:ext cx="480" cy="28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my</a:t>
              </a:r>
            </a:p>
          </p:txBody>
        </p:sp>
        <p:sp>
          <p:nvSpPr>
            <p:cNvPr id="32" name="Rectangle 29"/>
            <p:cNvSpPr>
              <a:spLocks noChangeArrowheads="1"/>
            </p:cNvSpPr>
            <p:nvPr/>
          </p:nvSpPr>
          <p:spPr bwMode="auto">
            <a:xfrm>
              <a:off x="2160" y="2391"/>
              <a:ext cx="480" cy="28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data</a:t>
              </a:r>
            </a:p>
          </p:txBody>
        </p:sp>
        <p:sp>
          <p:nvSpPr>
            <p:cNvPr id="33" name="Rectangle 30"/>
            <p:cNvSpPr>
              <a:spLocks noChangeArrowheads="1"/>
            </p:cNvSpPr>
            <p:nvPr/>
          </p:nvSpPr>
          <p:spPr bwMode="auto">
            <a:xfrm>
              <a:off x="2640" y="2391"/>
              <a:ext cx="480" cy="28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rPr>
                <a:t>cont</a:t>
              </a:r>
            </a:p>
          </p:txBody>
        </p:sp>
        <p:sp>
          <p:nvSpPr>
            <p:cNvPr id="34" name="Line 31"/>
            <p:cNvSpPr>
              <a:spLocks noChangeShapeType="1"/>
            </p:cNvSpPr>
            <p:nvPr/>
          </p:nvSpPr>
          <p:spPr bwMode="auto">
            <a:xfrm flipH="1">
              <a:off x="2112" y="2679"/>
              <a:ext cx="288" cy="43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2"/>
            <p:cNvSpPr>
              <a:spLocks noChangeShapeType="1"/>
            </p:cNvSpPr>
            <p:nvPr/>
          </p:nvSpPr>
          <p:spPr bwMode="auto">
            <a:xfrm>
              <a:off x="2898" y="2631"/>
              <a:ext cx="0" cy="28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6" name="Group 44"/>
          <p:cNvGrpSpPr/>
          <p:nvPr/>
        </p:nvGrpSpPr>
        <p:grpSpPr bwMode="auto">
          <a:xfrm>
            <a:off x="980661" y="2266121"/>
            <a:ext cx="7543800" cy="603250"/>
            <a:chOff x="622" y="1170"/>
            <a:chExt cx="4752" cy="380"/>
          </a:xfrm>
        </p:grpSpPr>
        <p:sp>
          <p:nvSpPr>
            <p:cNvPr id="37" name="Rectangle 45"/>
            <p:cNvSpPr>
              <a:spLocks noChangeArrowheads="1"/>
            </p:cNvSpPr>
            <p:nvPr/>
          </p:nvSpPr>
          <p:spPr bwMode="auto">
            <a:xfrm>
              <a:off x="622" y="117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000000"/>
                  </a:solidFill>
                </a:rPr>
                <a:t>将文件内容</a:t>
              </a:r>
              <a:r>
                <a:rPr lang="en-US" altLang="zh-CN" sz="2400">
                  <a:solidFill>
                    <a:srgbClr val="000000"/>
                  </a:solidFill>
                </a:rPr>
                <a:t>(</a:t>
              </a:r>
              <a:r>
                <a:rPr lang="zh-CN" altLang="en-US" sz="2400">
                  <a:solidFill>
                    <a:srgbClr val="000000"/>
                  </a:solidFill>
                </a:rPr>
                <a:t>盘块</a:t>
              </a:r>
              <a:r>
                <a:rPr lang="en-US" altLang="zh-CN" sz="2400">
                  <a:solidFill>
                    <a:srgbClr val="000000"/>
                  </a:solidFill>
                </a:rPr>
                <a:t>)</a:t>
              </a:r>
              <a:r>
                <a:rPr lang="zh-CN" altLang="en-US" sz="2400">
                  <a:solidFill>
                    <a:srgbClr val="000000"/>
                  </a:solidFill>
                </a:rPr>
                <a:t>放在一起</a:t>
              </a:r>
              <a:r>
                <a:rPr lang="en-US" altLang="zh-CN" sz="2400">
                  <a:solidFill>
                    <a:srgbClr val="000000"/>
                  </a:solidFill>
                </a:rPr>
                <a:t>…</a:t>
              </a:r>
            </a:p>
          </p:txBody>
        </p:sp>
        <p:pic>
          <p:nvPicPr>
            <p:cNvPr id="38" name="Picture 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9" name="Text Box 47"/>
          <p:cNvSpPr txBox="1">
            <a:spLocks noChangeArrowheads="1"/>
          </p:cNvSpPr>
          <p:nvPr/>
        </p:nvSpPr>
        <p:spPr bwMode="auto">
          <a:xfrm>
            <a:off x="5400261" y="2342321"/>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显然不行</a:t>
            </a:r>
          </a:p>
        </p:txBody>
      </p:sp>
      <p:grpSp>
        <p:nvGrpSpPr>
          <p:cNvPr id="40" name="Group 48"/>
          <p:cNvGrpSpPr/>
          <p:nvPr/>
        </p:nvGrpSpPr>
        <p:grpSpPr bwMode="auto">
          <a:xfrm>
            <a:off x="980661" y="2805871"/>
            <a:ext cx="7543800" cy="603250"/>
            <a:chOff x="622" y="1170"/>
            <a:chExt cx="4752" cy="380"/>
          </a:xfrm>
        </p:grpSpPr>
        <p:sp>
          <p:nvSpPr>
            <p:cNvPr id="41" name="Rectangle 49"/>
            <p:cNvSpPr>
              <a:spLocks noChangeArrowheads="1"/>
            </p:cNvSpPr>
            <p:nvPr/>
          </p:nvSpPr>
          <p:spPr bwMode="auto">
            <a:xfrm>
              <a:off x="622" y="117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000000"/>
                  </a:solidFill>
                </a:rPr>
                <a:t>将文件内容指针</a:t>
              </a:r>
              <a:r>
                <a:rPr lang="en-US" altLang="zh-CN" sz="2400">
                  <a:solidFill>
                    <a:srgbClr val="000000"/>
                  </a:solidFill>
                </a:rPr>
                <a:t>(</a:t>
              </a:r>
              <a:r>
                <a:rPr lang="zh-CN" altLang="en-US" sz="2400">
                  <a:solidFill>
                    <a:srgbClr val="000000"/>
                  </a:solidFill>
                </a:rPr>
                <a:t>即</a:t>
              </a:r>
              <a:r>
                <a:rPr lang="zh-CN" altLang="en-US" sz="2400">
                  <a:solidFill>
                    <a:srgbClr val="FF0000"/>
                  </a:solidFill>
                </a:rPr>
                <a:t>文件头</a:t>
              </a:r>
              <a:r>
                <a:rPr lang="en-US" altLang="zh-CN" sz="2400">
                  <a:solidFill>
                    <a:srgbClr val="000000"/>
                  </a:solidFill>
                </a:rPr>
                <a:t>)</a:t>
              </a:r>
              <a:r>
                <a:rPr lang="zh-CN" altLang="en-US" sz="2400">
                  <a:solidFill>
                    <a:srgbClr val="000000"/>
                  </a:solidFill>
                </a:rPr>
                <a:t>放在一起</a:t>
              </a:r>
            </a:p>
          </p:txBody>
        </p:sp>
        <p:pic>
          <p:nvPicPr>
            <p:cNvPr id="42" name="Picture 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 name="Group 51"/>
          <p:cNvGrpSpPr/>
          <p:nvPr/>
        </p:nvGrpSpPr>
        <p:grpSpPr bwMode="auto">
          <a:xfrm>
            <a:off x="980661" y="3339271"/>
            <a:ext cx="7543800" cy="603250"/>
            <a:chOff x="622" y="1170"/>
            <a:chExt cx="4752" cy="380"/>
          </a:xfrm>
        </p:grpSpPr>
        <p:sp>
          <p:nvSpPr>
            <p:cNvPr id="44" name="Rectangle 52"/>
            <p:cNvSpPr>
              <a:spLocks noChangeArrowheads="1"/>
            </p:cNvSpPr>
            <p:nvPr/>
          </p:nvSpPr>
          <p:spPr bwMode="auto">
            <a:xfrm>
              <a:off x="622" y="117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000000"/>
                  </a:solidFill>
                </a:rPr>
                <a:t>应该是可以的，是否合适需要</a:t>
              </a:r>
              <a:r>
                <a:rPr lang="zh-CN" altLang="en-US" sz="2400">
                  <a:solidFill>
                    <a:srgbClr val="FF0000"/>
                  </a:solidFill>
                </a:rPr>
                <a:t>系统的看待问题</a:t>
              </a:r>
              <a:r>
                <a:rPr lang="en-US" altLang="zh-CN" sz="2400">
                  <a:solidFill>
                    <a:srgbClr val="FF0000"/>
                  </a:solidFill>
                </a:rPr>
                <a:t>…</a:t>
              </a:r>
            </a:p>
          </p:txBody>
        </p:sp>
        <p:pic>
          <p:nvPicPr>
            <p:cNvPr id="45" name="Picture 5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6" name="Picture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7661" y="5980871"/>
            <a:ext cx="14478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Rectangle 57"/>
          <p:cNvSpPr>
            <a:spLocks noChangeArrowheads="1"/>
          </p:cNvSpPr>
          <p:nvPr/>
        </p:nvSpPr>
        <p:spPr bwMode="auto">
          <a:xfrm>
            <a:off x="675861" y="4067934"/>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000000"/>
                </a:solidFill>
              </a:rPr>
              <a:t>继续思考</a:t>
            </a:r>
            <a:r>
              <a:rPr lang="en-US" altLang="zh-CN">
                <a:solidFill>
                  <a:srgbClr val="000000"/>
                </a:solidFill>
              </a:rPr>
              <a:t>: </a:t>
            </a:r>
            <a:r>
              <a:rPr lang="zh-CN" altLang="en-US">
                <a:solidFill>
                  <a:srgbClr val="000000"/>
                </a:solidFill>
              </a:rPr>
              <a:t>有了树状目录后会出现什么问题</a:t>
            </a:r>
            <a:r>
              <a:rPr lang="en-US" altLang="zh-CN">
                <a:solidFill>
                  <a:srgbClr val="000000"/>
                </a:solidFill>
              </a:rPr>
              <a:t>?</a:t>
            </a:r>
            <a:endParaRPr lang="en-US" altLang="zh-CN">
              <a:solidFill>
                <a:srgbClr val="FF0000"/>
              </a:solidFill>
            </a:endParaRPr>
          </a:p>
        </p:txBody>
      </p:sp>
      <p:grpSp>
        <p:nvGrpSpPr>
          <p:cNvPr id="48" name="Group 58"/>
          <p:cNvGrpSpPr/>
          <p:nvPr/>
        </p:nvGrpSpPr>
        <p:grpSpPr bwMode="auto">
          <a:xfrm>
            <a:off x="980661" y="4704521"/>
            <a:ext cx="7543800" cy="603250"/>
            <a:chOff x="622" y="1170"/>
            <a:chExt cx="4752" cy="380"/>
          </a:xfrm>
        </p:grpSpPr>
        <p:sp>
          <p:nvSpPr>
            <p:cNvPr id="49" name="Rectangle 59"/>
            <p:cNvSpPr>
              <a:spLocks noChangeArrowheads="1"/>
            </p:cNvSpPr>
            <p:nvPr/>
          </p:nvSpPr>
          <p:spPr bwMode="auto">
            <a:xfrm>
              <a:off x="622" y="117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dirty="0">
                  <a:solidFill>
                    <a:srgbClr val="000000"/>
                  </a:solidFill>
                </a:rPr>
                <a:t>出现了路径名</a:t>
              </a:r>
              <a:r>
                <a:rPr lang="en-US" altLang="zh-CN" sz="2400" dirty="0">
                  <a:solidFill>
                    <a:srgbClr val="000000"/>
                  </a:solidFill>
                </a:rPr>
                <a:t>: </a:t>
              </a:r>
              <a:r>
                <a:rPr lang="en-US" altLang="zh-CN" sz="2400" dirty="0">
                  <a:solidFill>
                    <a:srgbClr val="FF0000"/>
                  </a:solidFill>
                </a:rPr>
                <a:t>/my/data/a</a:t>
              </a:r>
              <a:r>
                <a:rPr lang="zh-CN" altLang="en-US" sz="2400" dirty="0">
                  <a:solidFill>
                    <a:srgbClr val="000000"/>
                  </a:solidFill>
                </a:rPr>
                <a:t>用来定位文件</a:t>
              </a:r>
              <a:r>
                <a:rPr lang="en-US" altLang="zh-CN" sz="2400" dirty="0">
                  <a:solidFill>
                    <a:srgbClr val="000000"/>
                  </a:solidFill>
                </a:rPr>
                <a:t>a</a:t>
              </a:r>
            </a:p>
          </p:txBody>
        </p:sp>
        <p:pic>
          <p:nvPicPr>
            <p:cNvPr id="50" name="Picture 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 name="Group 61"/>
          <p:cNvGrpSpPr/>
          <p:nvPr/>
        </p:nvGrpSpPr>
        <p:grpSpPr bwMode="auto">
          <a:xfrm>
            <a:off x="980661" y="5244271"/>
            <a:ext cx="7543800" cy="603250"/>
            <a:chOff x="622" y="1170"/>
            <a:chExt cx="4752" cy="380"/>
          </a:xfrm>
        </p:grpSpPr>
        <p:sp>
          <p:nvSpPr>
            <p:cNvPr id="52" name="Rectangle 62"/>
            <p:cNvSpPr>
              <a:spLocks noChangeArrowheads="1"/>
            </p:cNvSpPr>
            <p:nvPr/>
          </p:nvSpPr>
          <p:spPr bwMode="auto">
            <a:xfrm>
              <a:off x="622" y="1170"/>
              <a:ext cx="4752" cy="38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000000"/>
                  </a:solidFill>
                </a:rPr>
                <a:t>路径名 </a:t>
              </a:r>
              <a:r>
                <a:rPr lang="zh-CN" altLang="en-US" sz="2400">
                  <a:solidFill>
                    <a:srgbClr val="000000"/>
                  </a:solidFill>
                  <a:sym typeface="Symbol" panose="05050102010706020507" pitchFamily="18" charset="2"/>
                </a:rPr>
                <a:t> 路径的解析</a:t>
              </a:r>
              <a:r>
                <a:rPr lang="en-US" altLang="zh-CN" sz="2400">
                  <a:solidFill>
                    <a:srgbClr val="000000"/>
                  </a:solidFill>
                </a:rPr>
                <a:t>:</a:t>
              </a:r>
            </a:p>
          </p:txBody>
        </p:sp>
        <p:pic>
          <p:nvPicPr>
            <p:cNvPr id="53" name="Picture 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4" name="Rectangle 64"/>
          <p:cNvSpPr>
            <a:spLocks noChangeArrowheads="1"/>
          </p:cNvSpPr>
          <p:nvPr/>
        </p:nvSpPr>
        <p:spPr bwMode="auto">
          <a:xfrm>
            <a:off x="1709324" y="5914196"/>
            <a:ext cx="5224462" cy="466725"/>
          </a:xfrm>
          <a:prstGeom prst="rect">
            <a:avLst/>
          </a:prstGeom>
          <a:noFill/>
          <a:ln w="9525" algn="ctr">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rPr>
              <a:t>输入</a:t>
            </a:r>
            <a:r>
              <a:rPr lang="en-US" altLang="zh-CN" sz="2400">
                <a:solidFill>
                  <a:srgbClr val="FF0000"/>
                </a:solidFill>
              </a:rPr>
              <a:t>/my/data/a</a:t>
            </a:r>
            <a:r>
              <a:rPr lang="zh-CN" altLang="en-US" sz="2400">
                <a:solidFill>
                  <a:srgbClr val="FF0000"/>
                </a:solidFill>
              </a:rPr>
              <a:t>，获得文件</a:t>
            </a:r>
            <a:r>
              <a:rPr lang="en-US" altLang="zh-CN" sz="2400">
                <a:solidFill>
                  <a:srgbClr val="FF0000"/>
                </a:solidFill>
              </a:rPr>
              <a:t>a</a:t>
            </a:r>
            <a:r>
              <a:rPr lang="zh-CN" altLang="en-US" sz="2400">
                <a:solidFill>
                  <a:srgbClr val="FF0000"/>
                </a:solidFill>
              </a:rPr>
              <a:t>的文件头</a:t>
            </a:r>
          </a:p>
        </p:txBody>
      </p:sp>
      <p:sp>
        <p:nvSpPr>
          <p:cNvPr id="55" name="AutoShape 65"/>
          <p:cNvSpPr>
            <a:spLocks noChangeArrowheads="1"/>
          </p:cNvSpPr>
          <p:nvPr/>
        </p:nvSpPr>
        <p:spPr bwMode="auto">
          <a:xfrm rot="10800000">
            <a:off x="4714461" y="5314121"/>
            <a:ext cx="4191000" cy="533400"/>
          </a:xfrm>
          <a:prstGeom prst="wedgeRoundRectCallout">
            <a:avLst>
              <a:gd name="adj1" fmla="val 6435"/>
              <a:gd name="adj2" fmla="val -82144"/>
              <a:gd name="adj3" fmla="val 16667"/>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00"/>
                </a:solidFill>
                <a:sym typeface="Symbol" panose="05050102010706020507" pitchFamily="18" charset="2"/>
              </a:rPr>
              <a:t>再根据文件头定位文件内容</a:t>
            </a:r>
            <a:endParaRPr lang="zh-CN" altLang="zh-CN" sz="2400">
              <a:solidFill>
                <a:srgbClr val="000000"/>
              </a:solidFill>
              <a:sym typeface="Symbol" panose="05050102010706020507" pitchFamily="18" charset="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dissolv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dissolve">
                                      <p:cBhvr>
                                        <p:cTn id="22" dur="5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dissolve">
                                      <p:cBhvr>
                                        <p:cTn id="27" dur="500"/>
                                        <p:tgtEl>
                                          <p:spTgt spid="4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dissolve">
                                      <p:cBhvr>
                                        <p:cTn id="32" dur="500"/>
                                        <p:tgtEl>
                                          <p:spTgt spid="4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dissolve">
                                      <p:cBhvr>
                                        <p:cTn id="42" dur="500"/>
                                        <p:tgtEl>
                                          <p:spTgt spid="5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dissolve">
                                      <p:cBhvr>
                                        <p:cTn id="47" dur="500"/>
                                        <p:tgtEl>
                                          <p:spTgt spid="5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dissolve">
                                      <p:cBhvr>
                                        <p:cTn id="5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9" grpId="0"/>
      <p:bldP spid="47" grpId="0"/>
      <p:bldP spid="54" grpId="0" animBg="1"/>
      <p:bldP spid="5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1" name="Rectangle 3"/>
          <p:cNvSpPr>
            <a:spLocks noGrp="1" noRot="1" noChangeArrowheads="1"/>
          </p:cNvSpPr>
          <p:nvPr>
            <p:ph idx="1"/>
          </p:nvPr>
        </p:nvSpPr>
        <p:spPr/>
        <p:txBody>
          <a:bodyPr/>
          <a:lstStyle/>
          <a:p>
            <a:pPr marL="609600" indent="-609600">
              <a:defRPr/>
            </a:pPr>
            <a:r>
              <a:rPr lang="en-US" altLang="zh-CN" dirty="0">
                <a:solidFill>
                  <a:schemeClr val="accent2"/>
                </a:solidFill>
                <a:ea typeface="仿宋_GB2312" pitchFamily="49" charset="-122"/>
              </a:rPr>
              <a:t>1</a:t>
            </a:r>
            <a:r>
              <a:rPr lang="zh-CN" altLang="en-US" dirty="0">
                <a:solidFill>
                  <a:schemeClr val="accent2"/>
                </a:solidFill>
                <a:ea typeface="仿宋_GB2312" pitchFamily="49" charset="-122"/>
              </a:rPr>
              <a:t>、文件目录管理</a:t>
            </a:r>
            <a:endParaRPr lang="en-US" altLang="zh-CN" dirty="0">
              <a:solidFill>
                <a:schemeClr val="accent2"/>
              </a:solidFill>
              <a:ea typeface="仿宋_GB2312" pitchFamily="49" charset="-122"/>
            </a:endParaRPr>
          </a:p>
          <a:p>
            <a:pPr marL="609600" indent="-609600">
              <a:defRPr/>
            </a:pPr>
            <a:r>
              <a:rPr kumimoji="1" lang="zh-CN" altLang="en-US" dirty="0">
                <a:solidFill>
                  <a:schemeClr val="folHlink"/>
                </a:solidFill>
              </a:rPr>
              <a:t>对目录管理的要求如下</a:t>
            </a:r>
            <a:r>
              <a:rPr kumimoji="1" lang="zh-CN" altLang="en-US" dirty="0"/>
              <a:t>：</a:t>
            </a:r>
          </a:p>
          <a:p>
            <a:pPr marL="609600" indent="-609600">
              <a:defRPr/>
            </a:pPr>
            <a:r>
              <a:rPr kumimoji="1" lang="en-US" altLang="zh-CN" dirty="0"/>
              <a:t>(1)</a:t>
            </a:r>
            <a:r>
              <a:rPr kumimoji="1" lang="zh-CN" altLang="en-US" dirty="0"/>
              <a:t>实现“按名存取”。 </a:t>
            </a:r>
          </a:p>
          <a:p>
            <a:pPr marL="609600" indent="-609600">
              <a:defRPr/>
            </a:pPr>
            <a:r>
              <a:rPr kumimoji="1" lang="en-US" altLang="zh-CN" dirty="0"/>
              <a:t>(2) </a:t>
            </a:r>
            <a:r>
              <a:rPr kumimoji="1" lang="zh-CN" altLang="en-US" dirty="0"/>
              <a:t>提高对目录的检索速度。 </a:t>
            </a:r>
          </a:p>
          <a:p>
            <a:pPr marL="609600" indent="-609600">
              <a:defRPr/>
            </a:pPr>
            <a:r>
              <a:rPr kumimoji="1" lang="en-US" altLang="zh-CN" dirty="0"/>
              <a:t>(3) </a:t>
            </a:r>
            <a:r>
              <a:rPr kumimoji="1" lang="zh-CN" altLang="en-US" dirty="0"/>
              <a:t>文件共享。 </a:t>
            </a:r>
          </a:p>
          <a:p>
            <a:pPr marL="609600" indent="-609600">
              <a:defRPr/>
            </a:pPr>
            <a:r>
              <a:rPr kumimoji="1" lang="en-US" altLang="zh-CN" dirty="0"/>
              <a:t>(4) </a:t>
            </a:r>
            <a:r>
              <a:rPr kumimoji="1" lang="zh-CN" altLang="en-US" dirty="0"/>
              <a:t>允许文件重名。 </a:t>
            </a:r>
          </a:p>
          <a:p>
            <a:pPr marL="609600" indent="-609600">
              <a:defRPr/>
            </a:pPr>
            <a:endParaRPr lang="en-US" altLang="zh-CN" dirty="0"/>
          </a:p>
          <a:p>
            <a:pPr marL="609600" indent="-609600">
              <a:defRPr/>
            </a:pPr>
            <a:r>
              <a:rPr lang="zh-CN" altLang="en-US" dirty="0">
                <a:solidFill>
                  <a:srgbClr val="C00000"/>
                </a:solidFill>
              </a:rPr>
              <a:t>文件控制块（</a:t>
            </a:r>
            <a:r>
              <a:rPr lang="en-US" altLang="zh-CN" dirty="0" err="1">
                <a:solidFill>
                  <a:srgbClr val="C00000"/>
                </a:solidFill>
              </a:rPr>
              <a:t>FCB</a:t>
            </a:r>
            <a:r>
              <a:rPr lang="zh-CN" altLang="en-US" dirty="0">
                <a:solidFill>
                  <a:srgbClr val="C00000"/>
                </a:solidFill>
              </a:rPr>
              <a:t>）：</a:t>
            </a:r>
            <a:r>
              <a:rPr lang="zh-CN" altLang="en-US" dirty="0"/>
              <a:t>用于描述和控制文件的数据结构</a:t>
            </a:r>
            <a:endParaRPr lang="en-US" altLang="zh-CN" dirty="0"/>
          </a:p>
          <a:p>
            <a:pPr marL="609600" indent="-609600">
              <a:defRPr/>
            </a:pPr>
            <a:r>
              <a:rPr lang="zh-CN" altLang="en-US" dirty="0">
                <a:solidFill>
                  <a:srgbClr val="C00000"/>
                </a:solidFill>
              </a:rPr>
              <a:t>文件目录：</a:t>
            </a:r>
            <a:r>
              <a:rPr lang="zh-CN" altLang="en-US" dirty="0"/>
              <a:t>文件控制块的有序集合。</a:t>
            </a:r>
          </a:p>
        </p:txBody>
      </p:sp>
      <p:sp>
        <p:nvSpPr>
          <p:cNvPr id="3" name="标题 2"/>
          <p:cNvSpPr>
            <a:spLocks noGrp="1"/>
          </p:cNvSpPr>
          <p:nvPr>
            <p:ph type="title"/>
          </p:nvPr>
        </p:nvSpPr>
        <p:spPr>
          <a:xfrm>
            <a:off x="906731" y="270797"/>
            <a:ext cx="7330537" cy="549275"/>
          </a:xfrm>
        </p:spPr>
        <p:txBody>
          <a:bodyPr/>
          <a:lstStyle/>
          <a:p>
            <a:r>
              <a:rPr lang="zh-CN" altLang="en-US" sz="3200" dirty="0">
                <a:solidFill>
                  <a:schemeClr val="accent2"/>
                </a:solidFill>
                <a:latin typeface="仿宋_GB2312" pitchFamily="49" charset="-122"/>
                <a:ea typeface="仿宋_GB2312" pitchFamily="49" charset="-122"/>
              </a:rPr>
              <a:t>四、</a:t>
            </a:r>
            <a:r>
              <a:rPr lang="en-US" altLang="zh-CN" sz="3200" dirty="0">
                <a:solidFill>
                  <a:schemeClr val="accent2"/>
                </a:solidFill>
                <a:latin typeface="仿宋_GB2312" pitchFamily="49" charset="-122"/>
                <a:ea typeface="仿宋_GB2312" pitchFamily="49" charset="-122"/>
              </a:rPr>
              <a:t> </a:t>
            </a:r>
            <a:r>
              <a:rPr lang="zh-CN" altLang="en-US" sz="3200" dirty="0">
                <a:solidFill>
                  <a:schemeClr val="accent2"/>
                </a:solidFill>
                <a:ea typeface="仿宋_GB2312" pitchFamily="49" charset="-122"/>
              </a:rPr>
              <a:t>文件目录</a:t>
            </a:r>
            <a:endParaRPr lang="zh-CN" alt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8771">
                                            <p:txEl>
                                              <p:pRg st="7" end="7"/>
                                            </p:txEl>
                                          </p:spTgt>
                                        </p:tgtEl>
                                        <p:attrNameLst>
                                          <p:attrName>style.visibility</p:attrName>
                                        </p:attrNameLst>
                                      </p:cBhvr>
                                      <p:to>
                                        <p:strVal val="visible"/>
                                      </p:to>
                                    </p:set>
                                    <p:animEffect transition="in" filter="fade">
                                      <p:cBhvr>
                                        <p:cTn id="7" dur="500"/>
                                        <p:tgtEl>
                                          <p:spTgt spid="288771">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8771">
                                            <p:txEl>
                                              <p:pRg st="8" end="8"/>
                                            </p:txEl>
                                          </p:spTgt>
                                        </p:tgtEl>
                                        <p:attrNameLst>
                                          <p:attrName>style.visibility</p:attrName>
                                        </p:attrNameLst>
                                      </p:cBhvr>
                                      <p:to>
                                        <p:strVal val="visible"/>
                                      </p:to>
                                    </p:set>
                                    <p:animEffect transition="in" filter="fade">
                                      <p:cBhvr>
                                        <p:cTn id="10" dur="500"/>
                                        <p:tgtEl>
                                          <p:spTgt spid="288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a:xfrm>
            <a:off x="981437" y="267573"/>
            <a:ext cx="7330537" cy="549275"/>
          </a:xfrm>
        </p:spPr>
        <p:txBody>
          <a:bodyPr/>
          <a:lstStyle/>
          <a:p>
            <a:pPr>
              <a:defRPr/>
            </a:pPr>
            <a:r>
              <a:rPr lang="zh-CN" altLang="en-US" u="sng" dirty="0">
                <a:solidFill>
                  <a:schemeClr val="folHlink"/>
                </a:solidFill>
                <a:ea typeface="仿宋_GB2312" pitchFamily="49" charset="-122"/>
              </a:rPr>
              <a:t>文件控制块的内容</a:t>
            </a:r>
            <a:r>
              <a:rPr lang="zh-CN" altLang="en-US" dirty="0">
                <a:solidFill>
                  <a:schemeClr val="folHlink"/>
                </a:solidFill>
              </a:rPr>
              <a:t> </a:t>
            </a:r>
          </a:p>
        </p:txBody>
      </p:sp>
      <p:sp>
        <p:nvSpPr>
          <p:cNvPr id="84995" name="Rectangle 3"/>
          <p:cNvSpPr>
            <a:spLocks noGrp="1" noRot="1" noChangeArrowheads="1"/>
          </p:cNvSpPr>
          <p:nvPr>
            <p:ph idx="1"/>
          </p:nvPr>
        </p:nvSpPr>
        <p:spPr/>
        <p:txBody>
          <a:bodyPr/>
          <a:lstStyle/>
          <a:p>
            <a:pPr algn="just">
              <a:defRPr/>
            </a:pPr>
            <a:r>
              <a:rPr lang="zh-CN" altLang="en-US" u="sng" dirty="0">
                <a:latin typeface="仿宋_GB2312" pitchFamily="49" charset="-122"/>
                <a:ea typeface="仿宋_GB2312" pitchFamily="49" charset="-122"/>
              </a:rPr>
              <a:t>基本信息</a:t>
            </a:r>
            <a:r>
              <a:rPr lang="zh-CN" altLang="en-US" dirty="0">
                <a:latin typeface="仿宋_GB2312" pitchFamily="49" charset="-122"/>
                <a:ea typeface="仿宋_GB2312" pitchFamily="49" charset="-122"/>
              </a:rPr>
              <a:t>：文件名、文件类型等；</a:t>
            </a:r>
          </a:p>
          <a:p>
            <a:pPr algn="just">
              <a:defRPr/>
            </a:pPr>
            <a:r>
              <a:rPr lang="zh-CN" altLang="en-US" u="sng" dirty="0">
                <a:latin typeface="仿宋_GB2312" pitchFamily="49" charset="-122"/>
                <a:ea typeface="仿宋_GB2312" pitchFamily="49" charset="-122"/>
              </a:rPr>
              <a:t>地址信息</a:t>
            </a:r>
            <a:r>
              <a:rPr lang="zh-CN" altLang="en-US" dirty="0">
                <a:latin typeface="仿宋_GB2312" pitchFamily="49" charset="-122"/>
                <a:ea typeface="仿宋_GB2312" pitchFamily="49" charset="-122"/>
              </a:rPr>
              <a:t>：</a:t>
            </a:r>
            <a:r>
              <a:rPr lang="zh-CN" altLang="en-US" i="1" dirty="0">
                <a:solidFill>
                  <a:schemeClr val="folHlink"/>
                </a:solidFill>
                <a:latin typeface="仿宋_GB2312" pitchFamily="49" charset="-122"/>
                <a:ea typeface="仿宋_GB2312" pitchFamily="49" charset="-122"/>
              </a:rPr>
              <a:t>卷</a:t>
            </a:r>
            <a:r>
              <a:rPr lang="zh-CN" altLang="en-US" dirty="0">
                <a:latin typeface="仿宋_GB2312" pitchFamily="49" charset="-122"/>
                <a:ea typeface="仿宋_GB2312" pitchFamily="49" charset="-122"/>
              </a:rPr>
              <a:t>（存储文件的设备）、</a:t>
            </a:r>
            <a:r>
              <a:rPr lang="zh-CN" altLang="en-US" i="1" dirty="0">
                <a:solidFill>
                  <a:schemeClr val="folHlink"/>
                </a:solidFill>
                <a:latin typeface="仿宋_GB2312" pitchFamily="49" charset="-122"/>
                <a:ea typeface="仿宋_GB2312" pitchFamily="49" charset="-122"/>
              </a:rPr>
              <a:t>起始地址</a:t>
            </a:r>
            <a:r>
              <a:rPr lang="zh-CN" altLang="en-US" dirty="0">
                <a:latin typeface="仿宋_GB2312" pitchFamily="49" charset="-122"/>
                <a:ea typeface="仿宋_GB2312" pitchFamily="49" charset="-122"/>
              </a:rPr>
              <a:t>（起始物理地址）、</a:t>
            </a:r>
            <a:r>
              <a:rPr lang="zh-CN" altLang="en-US" i="1" dirty="0">
                <a:solidFill>
                  <a:schemeClr val="folHlink"/>
                </a:solidFill>
                <a:latin typeface="仿宋_GB2312" pitchFamily="49" charset="-122"/>
                <a:ea typeface="仿宋_GB2312" pitchFamily="49" charset="-122"/>
              </a:rPr>
              <a:t>文件长度</a:t>
            </a:r>
            <a:r>
              <a:rPr lang="zh-CN" altLang="en-US" dirty="0">
                <a:latin typeface="仿宋_GB2312" pitchFamily="49" charset="-122"/>
                <a:ea typeface="仿宋_GB2312" pitchFamily="49" charset="-122"/>
              </a:rPr>
              <a:t>（以字节、字或块为单位）等。</a:t>
            </a:r>
          </a:p>
          <a:p>
            <a:pPr algn="just">
              <a:defRPr/>
            </a:pPr>
            <a:r>
              <a:rPr lang="zh-CN" altLang="en-US" u="sng" dirty="0">
                <a:latin typeface="仿宋_GB2312" pitchFamily="49" charset="-122"/>
                <a:ea typeface="仿宋_GB2312" pitchFamily="49" charset="-122"/>
              </a:rPr>
              <a:t>访问控制信息</a:t>
            </a:r>
            <a:r>
              <a:rPr lang="zh-CN" altLang="en-US" dirty="0">
                <a:latin typeface="仿宋_GB2312" pitchFamily="49" charset="-122"/>
                <a:ea typeface="仿宋_GB2312" pitchFamily="49" charset="-122"/>
              </a:rPr>
              <a:t>：文件所有者、访问信息（用户名和口令等）、合法操作等；</a:t>
            </a:r>
          </a:p>
          <a:p>
            <a:pPr>
              <a:defRPr/>
            </a:pPr>
            <a:r>
              <a:rPr lang="zh-CN" altLang="en-US" u="sng" dirty="0">
                <a:latin typeface="仿宋_GB2312" pitchFamily="49" charset="-122"/>
                <a:ea typeface="仿宋_GB2312" pitchFamily="49" charset="-122"/>
              </a:rPr>
              <a:t>使用信息</a:t>
            </a:r>
            <a:r>
              <a:rPr lang="zh-CN" altLang="en-US" dirty="0">
                <a:latin typeface="仿宋_GB2312" pitchFamily="49" charset="-122"/>
                <a:ea typeface="仿宋_GB2312" pitchFamily="49" charset="-122"/>
              </a:rPr>
              <a:t>：创建时间、创建者身份、当前状态、最近修改时间、最近访问时间等。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02" name="Group 88"/>
          <p:cNvGrpSpPr/>
          <p:nvPr/>
        </p:nvGrpSpPr>
        <p:grpSpPr bwMode="auto">
          <a:xfrm>
            <a:off x="228600" y="747713"/>
            <a:ext cx="8458200" cy="5776912"/>
            <a:chOff x="-3" y="-3"/>
            <a:chExt cx="2698" cy="5993"/>
          </a:xfrm>
        </p:grpSpPr>
        <p:grpSp>
          <p:nvGrpSpPr>
            <p:cNvPr id="102404" name="Group 86"/>
            <p:cNvGrpSpPr/>
            <p:nvPr/>
          </p:nvGrpSpPr>
          <p:grpSpPr bwMode="auto">
            <a:xfrm>
              <a:off x="0" y="0"/>
              <a:ext cx="2692" cy="5987"/>
              <a:chOff x="0" y="0"/>
              <a:chExt cx="2692" cy="5987"/>
            </a:xfrm>
          </p:grpSpPr>
          <p:grpSp>
            <p:nvGrpSpPr>
              <p:cNvPr id="102406" name="Group 31"/>
              <p:cNvGrpSpPr/>
              <p:nvPr/>
            </p:nvGrpSpPr>
            <p:grpSpPr bwMode="auto">
              <a:xfrm>
                <a:off x="0" y="0"/>
                <a:ext cx="1526" cy="403"/>
                <a:chOff x="0" y="0"/>
                <a:chExt cx="1526" cy="403"/>
              </a:xfrm>
            </p:grpSpPr>
            <p:sp>
              <p:nvSpPr>
                <p:cNvPr id="102488" name="Rectangle 2"/>
                <p:cNvSpPr>
                  <a:spLocks noChangeArrowheads="1"/>
                </p:cNvSpPr>
                <p:nvPr/>
              </p:nvSpPr>
              <p:spPr bwMode="auto">
                <a:xfrm>
                  <a:off x="43" y="0"/>
                  <a:ext cx="14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文件名</a:t>
                  </a:r>
                  <a:endParaRPr kumimoji="1" lang="zh-CN" altLang="en-US" sz="2400" b="0"/>
                </a:p>
                <a:p>
                  <a:pPr algn="just">
                    <a:spcBef>
                      <a:spcPct val="0"/>
                    </a:spcBef>
                    <a:buClrTx/>
                    <a:buFontTx/>
                    <a:buNone/>
                  </a:pPr>
                  <a:endParaRPr kumimoji="1" lang="en-US" altLang="zh-CN" sz="2400" b="0"/>
                </a:p>
              </p:txBody>
            </p:sp>
            <p:sp>
              <p:nvSpPr>
                <p:cNvPr id="102489" name="Rectangle 30"/>
                <p:cNvSpPr>
                  <a:spLocks noChangeArrowheads="1"/>
                </p:cNvSpPr>
                <p:nvPr/>
              </p:nvSpPr>
              <p:spPr bwMode="auto">
                <a:xfrm>
                  <a:off x="0" y="0"/>
                  <a:ext cx="152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07" name="Group 33"/>
              <p:cNvGrpSpPr/>
              <p:nvPr/>
            </p:nvGrpSpPr>
            <p:grpSpPr bwMode="auto">
              <a:xfrm>
                <a:off x="1526" y="0"/>
                <a:ext cx="1166" cy="403"/>
                <a:chOff x="1526" y="0"/>
                <a:chExt cx="1166" cy="403"/>
              </a:xfrm>
            </p:grpSpPr>
            <p:sp>
              <p:nvSpPr>
                <p:cNvPr id="102486" name="Rectangle 3"/>
                <p:cNvSpPr>
                  <a:spLocks noChangeArrowheads="1"/>
                </p:cNvSpPr>
                <p:nvPr/>
              </p:nvSpPr>
              <p:spPr bwMode="auto">
                <a:xfrm>
                  <a:off x="1569" y="0"/>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文件标识符</a:t>
                  </a:r>
                </a:p>
                <a:p>
                  <a:pPr algn="just">
                    <a:spcBef>
                      <a:spcPct val="0"/>
                    </a:spcBef>
                    <a:buClrTx/>
                    <a:buFontTx/>
                    <a:buNone/>
                  </a:pPr>
                  <a:endParaRPr kumimoji="1" lang="en-US" altLang="zh-CN" sz="2400"/>
                </a:p>
              </p:txBody>
            </p:sp>
            <p:sp>
              <p:nvSpPr>
                <p:cNvPr id="102487" name="Rectangle 32"/>
                <p:cNvSpPr>
                  <a:spLocks noChangeArrowheads="1"/>
                </p:cNvSpPr>
                <p:nvPr/>
              </p:nvSpPr>
              <p:spPr bwMode="auto">
                <a:xfrm>
                  <a:off x="1526" y="0"/>
                  <a:ext cx="116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08" name="Group 35"/>
              <p:cNvGrpSpPr/>
              <p:nvPr/>
            </p:nvGrpSpPr>
            <p:grpSpPr bwMode="auto">
              <a:xfrm>
                <a:off x="0" y="403"/>
                <a:ext cx="1526" cy="403"/>
                <a:chOff x="0" y="403"/>
                <a:chExt cx="1526" cy="403"/>
              </a:xfrm>
            </p:grpSpPr>
            <p:sp>
              <p:nvSpPr>
                <p:cNvPr id="102484" name="Rectangle 4"/>
                <p:cNvSpPr>
                  <a:spLocks noChangeArrowheads="1"/>
                </p:cNvSpPr>
                <p:nvPr/>
              </p:nvSpPr>
              <p:spPr bwMode="auto">
                <a:xfrm>
                  <a:off x="43" y="403"/>
                  <a:ext cx="14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文件结构</a:t>
                  </a:r>
                  <a:endParaRPr kumimoji="1" lang="zh-CN" altLang="en-US" sz="2400" b="0"/>
                </a:p>
                <a:p>
                  <a:pPr algn="just">
                    <a:spcBef>
                      <a:spcPct val="0"/>
                    </a:spcBef>
                    <a:buClrTx/>
                    <a:buFontTx/>
                    <a:buNone/>
                  </a:pPr>
                  <a:endParaRPr kumimoji="1" lang="en-US" altLang="zh-CN" sz="2400" b="0"/>
                </a:p>
              </p:txBody>
            </p:sp>
            <p:sp>
              <p:nvSpPr>
                <p:cNvPr id="102485" name="Rectangle 34"/>
                <p:cNvSpPr>
                  <a:spLocks noChangeArrowheads="1"/>
                </p:cNvSpPr>
                <p:nvPr/>
              </p:nvSpPr>
              <p:spPr bwMode="auto">
                <a:xfrm>
                  <a:off x="0" y="403"/>
                  <a:ext cx="152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09" name="Group 37"/>
              <p:cNvGrpSpPr/>
              <p:nvPr/>
            </p:nvGrpSpPr>
            <p:grpSpPr bwMode="auto">
              <a:xfrm>
                <a:off x="1526" y="403"/>
                <a:ext cx="1166" cy="403"/>
                <a:chOff x="1526" y="403"/>
                <a:chExt cx="1166" cy="403"/>
              </a:xfrm>
            </p:grpSpPr>
            <p:sp>
              <p:nvSpPr>
                <p:cNvPr id="102482" name="Rectangle 5"/>
                <p:cNvSpPr>
                  <a:spLocks noChangeArrowheads="1"/>
                </p:cNvSpPr>
                <p:nvPr/>
              </p:nvSpPr>
              <p:spPr bwMode="auto">
                <a:xfrm>
                  <a:off x="1569" y="403"/>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文件类型</a:t>
                  </a:r>
                  <a:endParaRPr kumimoji="1" lang="zh-CN" altLang="en-US" sz="2400" b="0"/>
                </a:p>
                <a:p>
                  <a:pPr algn="just">
                    <a:spcBef>
                      <a:spcPct val="0"/>
                    </a:spcBef>
                    <a:buClrTx/>
                    <a:buFontTx/>
                    <a:buNone/>
                  </a:pPr>
                  <a:endParaRPr kumimoji="1" lang="en-US" altLang="zh-CN" sz="2400" b="0"/>
                </a:p>
              </p:txBody>
            </p:sp>
            <p:sp>
              <p:nvSpPr>
                <p:cNvPr id="102483" name="Rectangle 36"/>
                <p:cNvSpPr>
                  <a:spLocks noChangeArrowheads="1"/>
                </p:cNvSpPr>
                <p:nvPr/>
              </p:nvSpPr>
              <p:spPr bwMode="auto">
                <a:xfrm>
                  <a:off x="1526" y="403"/>
                  <a:ext cx="116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10" name="Group 39"/>
              <p:cNvGrpSpPr/>
              <p:nvPr/>
            </p:nvGrpSpPr>
            <p:grpSpPr bwMode="auto">
              <a:xfrm>
                <a:off x="0" y="806"/>
                <a:ext cx="1526" cy="403"/>
                <a:chOff x="0" y="806"/>
                <a:chExt cx="1526" cy="403"/>
              </a:xfrm>
            </p:grpSpPr>
            <p:sp>
              <p:nvSpPr>
                <p:cNvPr id="102480" name="Rectangle 6"/>
                <p:cNvSpPr>
                  <a:spLocks noChangeArrowheads="1"/>
                </p:cNvSpPr>
                <p:nvPr/>
              </p:nvSpPr>
              <p:spPr bwMode="auto">
                <a:xfrm>
                  <a:off x="43" y="806"/>
                  <a:ext cx="14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文件组织</a:t>
                  </a:r>
                  <a:endParaRPr kumimoji="1" lang="zh-CN" altLang="en-US" sz="2400" b="0"/>
                </a:p>
                <a:p>
                  <a:pPr algn="ctr">
                    <a:spcBef>
                      <a:spcPct val="0"/>
                    </a:spcBef>
                    <a:buClrTx/>
                    <a:buFontTx/>
                    <a:buNone/>
                  </a:pPr>
                  <a:endParaRPr kumimoji="1" lang="en-US" altLang="zh-CN" sz="2400" b="0"/>
                </a:p>
              </p:txBody>
            </p:sp>
            <p:sp>
              <p:nvSpPr>
                <p:cNvPr id="102481" name="Rectangle 38"/>
                <p:cNvSpPr>
                  <a:spLocks noChangeArrowheads="1"/>
                </p:cNvSpPr>
                <p:nvPr/>
              </p:nvSpPr>
              <p:spPr bwMode="auto">
                <a:xfrm>
                  <a:off x="0" y="806"/>
                  <a:ext cx="152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11" name="Group 41"/>
              <p:cNvGrpSpPr/>
              <p:nvPr/>
            </p:nvGrpSpPr>
            <p:grpSpPr bwMode="auto">
              <a:xfrm>
                <a:off x="1526" y="806"/>
                <a:ext cx="1166" cy="403"/>
                <a:chOff x="1526" y="806"/>
                <a:chExt cx="1166" cy="403"/>
              </a:xfrm>
            </p:grpSpPr>
            <p:sp>
              <p:nvSpPr>
                <p:cNvPr id="102478" name="Rectangle 7"/>
                <p:cNvSpPr>
                  <a:spLocks noChangeArrowheads="1"/>
                </p:cNvSpPr>
                <p:nvPr/>
              </p:nvSpPr>
              <p:spPr bwMode="auto">
                <a:xfrm>
                  <a:off x="1569" y="806"/>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记录长度</a:t>
                  </a:r>
                  <a:endParaRPr kumimoji="1" lang="zh-CN" altLang="en-US" sz="2400" b="0"/>
                </a:p>
                <a:p>
                  <a:pPr algn="ctr">
                    <a:spcBef>
                      <a:spcPct val="0"/>
                    </a:spcBef>
                    <a:buClrTx/>
                    <a:buFontTx/>
                    <a:buNone/>
                  </a:pPr>
                  <a:endParaRPr kumimoji="1" lang="en-US" altLang="zh-CN" sz="2400" b="0"/>
                </a:p>
              </p:txBody>
            </p:sp>
            <p:sp>
              <p:nvSpPr>
                <p:cNvPr id="102479" name="Rectangle 40"/>
                <p:cNvSpPr>
                  <a:spLocks noChangeArrowheads="1"/>
                </p:cNvSpPr>
                <p:nvPr/>
              </p:nvSpPr>
              <p:spPr bwMode="auto">
                <a:xfrm>
                  <a:off x="1526" y="806"/>
                  <a:ext cx="116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12" name="Group 43"/>
              <p:cNvGrpSpPr/>
              <p:nvPr/>
            </p:nvGrpSpPr>
            <p:grpSpPr bwMode="auto">
              <a:xfrm>
                <a:off x="0" y="1209"/>
                <a:ext cx="1526" cy="403"/>
                <a:chOff x="0" y="1209"/>
                <a:chExt cx="1526" cy="403"/>
              </a:xfrm>
            </p:grpSpPr>
            <p:sp>
              <p:nvSpPr>
                <p:cNvPr id="102476" name="Rectangle 8"/>
                <p:cNvSpPr>
                  <a:spLocks noChangeArrowheads="1"/>
                </p:cNvSpPr>
                <p:nvPr/>
              </p:nvSpPr>
              <p:spPr bwMode="auto">
                <a:xfrm>
                  <a:off x="43" y="1209"/>
                  <a:ext cx="14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当前文件大小</a:t>
                  </a:r>
                  <a:endParaRPr kumimoji="1" lang="zh-CN" altLang="en-US" sz="2400" b="0"/>
                </a:p>
                <a:p>
                  <a:pPr algn="just">
                    <a:spcBef>
                      <a:spcPct val="0"/>
                    </a:spcBef>
                    <a:buClrTx/>
                    <a:buFontTx/>
                    <a:buNone/>
                  </a:pPr>
                  <a:endParaRPr kumimoji="1" lang="en-US" altLang="zh-CN" sz="2400" b="0"/>
                </a:p>
              </p:txBody>
            </p:sp>
            <p:sp>
              <p:nvSpPr>
                <p:cNvPr id="102477" name="Rectangle 42"/>
                <p:cNvSpPr>
                  <a:spLocks noChangeArrowheads="1"/>
                </p:cNvSpPr>
                <p:nvPr/>
              </p:nvSpPr>
              <p:spPr bwMode="auto">
                <a:xfrm>
                  <a:off x="0" y="1209"/>
                  <a:ext cx="152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13" name="Group 45"/>
              <p:cNvGrpSpPr/>
              <p:nvPr/>
            </p:nvGrpSpPr>
            <p:grpSpPr bwMode="auto">
              <a:xfrm>
                <a:off x="1526" y="1209"/>
                <a:ext cx="1166" cy="403"/>
                <a:chOff x="1526" y="1209"/>
                <a:chExt cx="1166" cy="403"/>
              </a:xfrm>
            </p:grpSpPr>
            <p:sp>
              <p:nvSpPr>
                <p:cNvPr id="102474" name="Rectangle 9"/>
                <p:cNvSpPr>
                  <a:spLocks noChangeArrowheads="1"/>
                </p:cNvSpPr>
                <p:nvPr/>
              </p:nvSpPr>
              <p:spPr bwMode="auto">
                <a:xfrm>
                  <a:off x="1569" y="1209"/>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最大文件尺寸</a:t>
                  </a:r>
                </a:p>
                <a:p>
                  <a:pPr algn="just">
                    <a:spcBef>
                      <a:spcPct val="0"/>
                    </a:spcBef>
                    <a:buClrTx/>
                    <a:buFontTx/>
                    <a:buNone/>
                  </a:pPr>
                  <a:endParaRPr kumimoji="1" lang="en-US" altLang="zh-CN" sz="2400"/>
                </a:p>
              </p:txBody>
            </p:sp>
            <p:sp>
              <p:nvSpPr>
                <p:cNvPr id="102475" name="Rectangle 44"/>
                <p:cNvSpPr>
                  <a:spLocks noChangeArrowheads="1"/>
                </p:cNvSpPr>
                <p:nvPr/>
              </p:nvSpPr>
              <p:spPr bwMode="auto">
                <a:xfrm>
                  <a:off x="1526" y="1209"/>
                  <a:ext cx="116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14" name="Group 47"/>
              <p:cNvGrpSpPr/>
              <p:nvPr/>
            </p:nvGrpSpPr>
            <p:grpSpPr bwMode="auto">
              <a:xfrm>
                <a:off x="0" y="1612"/>
                <a:ext cx="1526" cy="403"/>
                <a:chOff x="0" y="1612"/>
                <a:chExt cx="1526" cy="403"/>
              </a:xfrm>
            </p:grpSpPr>
            <p:sp>
              <p:nvSpPr>
                <p:cNvPr id="102472" name="Rectangle 10"/>
                <p:cNvSpPr>
                  <a:spLocks noChangeArrowheads="1"/>
                </p:cNvSpPr>
                <p:nvPr/>
              </p:nvSpPr>
              <p:spPr bwMode="auto">
                <a:xfrm>
                  <a:off x="43" y="1612"/>
                  <a:ext cx="14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文件设备</a:t>
                  </a:r>
                  <a:endParaRPr kumimoji="1" lang="zh-CN" altLang="en-US" sz="2400" b="0"/>
                </a:p>
                <a:p>
                  <a:pPr algn="ctr">
                    <a:spcBef>
                      <a:spcPct val="0"/>
                    </a:spcBef>
                    <a:buClrTx/>
                    <a:buFontTx/>
                    <a:buNone/>
                  </a:pPr>
                  <a:endParaRPr kumimoji="1" lang="en-US" altLang="zh-CN" sz="2400" b="0"/>
                </a:p>
              </p:txBody>
            </p:sp>
            <p:sp>
              <p:nvSpPr>
                <p:cNvPr id="102473" name="Rectangle 46"/>
                <p:cNvSpPr>
                  <a:spLocks noChangeArrowheads="1"/>
                </p:cNvSpPr>
                <p:nvPr/>
              </p:nvSpPr>
              <p:spPr bwMode="auto">
                <a:xfrm>
                  <a:off x="0" y="1612"/>
                  <a:ext cx="152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15" name="Group 49"/>
              <p:cNvGrpSpPr/>
              <p:nvPr/>
            </p:nvGrpSpPr>
            <p:grpSpPr bwMode="auto">
              <a:xfrm>
                <a:off x="1526" y="1612"/>
                <a:ext cx="1166" cy="403"/>
                <a:chOff x="1526" y="1612"/>
                <a:chExt cx="1166" cy="403"/>
              </a:xfrm>
            </p:grpSpPr>
            <p:sp>
              <p:nvSpPr>
                <p:cNvPr id="102470" name="Rectangle 11"/>
                <p:cNvSpPr>
                  <a:spLocks noChangeArrowheads="1"/>
                </p:cNvSpPr>
                <p:nvPr/>
              </p:nvSpPr>
              <p:spPr bwMode="auto">
                <a:xfrm>
                  <a:off x="1569" y="1612"/>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物理位置</a:t>
                  </a:r>
                  <a:endParaRPr kumimoji="1" lang="zh-CN" altLang="en-US" sz="2400" b="0"/>
                </a:p>
                <a:p>
                  <a:pPr algn="ctr">
                    <a:spcBef>
                      <a:spcPct val="0"/>
                    </a:spcBef>
                    <a:buClrTx/>
                    <a:buFontTx/>
                    <a:buNone/>
                  </a:pPr>
                  <a:endParaRPr kumimoji="1" lang="en-US" altLang="zh-CN" sz="2400" b="0"/>
                </a:p>
              </p:txBody>
            </p:sp>
            <p:sp>
              <p:nvSpPr>
                <p:cNvPr id="102471" name="Rectangle 48"/>
                <p:cNvSpPr>
                  <a:spLocks noChangeArrowheads="1"/>
                </p:cNvSpPr>
                <p:nvPr/>
              </p:nvSpPr>
              <p:spPr bwMode="auto">
                <a:xfrm>
                  <a:off x="1526" y="1612"/>
                  <a:ext cx="116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16" name="Group 51"/>
              <p:cNvGrpSpPr/>
              <p:nvPr/>
            </p:nvGrpSpPr>
            <p:grpSpPr bwMode="auto">
              <a:xfrm>
                <a:off x="0" y="2015"/>
                <a:ext cx="1526" cy="403"/>
                <a:chOff x="0" y="2015"/>
                <a:chExt cx="1526" cy="403"/>
              </a:xfrm>
            </p:grpSpPr>
            <p:sp>
              <p:nvSpPr>
                <p:cNvPr id="102468" name="Rectangle 12"/>
                <p:cNvSpPr>
                  <a:spLocks noChangeArrowheads="1"/>
                </p:cNvSpPr>
                <p:nvPr/>
              </p:nvSpPr>
              <p:spPr bwMode="auto">
                <a:xfrm>
                  <a:off x="43" y="2015"/>
                  <a:ext cx="14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存取控制</a:t>
                  </a:r>
                  <a:endParaRPr kumimoji="1" lang="zh-CN" altLang="en-US" sz="2400" b="0"/>
                </a:p>
                <a:p>
                  <a:pPr algn="just">
                    <a:spcBef>
                      <a:spcPct val="0"/>
                    </a:spcBef>
                    <a:buClrTx/>
                    <a:buFontTx/>
                    <a:buNone/>
                  </a:pPr>
                  <a:endParaRPr kumimoji="1" lang="en-US" altLang="zh-CN" sz="2400" b="0"/>
                </a:p>
              </p:txBody>
            </p:sp>
            <p:sp>
              <p:nvSpPr>
                <p:cNvPr id="102469" name="Rectangle 50"/>
                <p:cNvSpPr>
                  <a:spLocks noChangeArrowheads="1"/>
                </p:cNvSpPr>
                <p:nvPr/>
              </p:nvSpPr>
              <p:spPr bwMode="auto">
                <a:xfrm>
                  <a:off x="0" y="2015"/>
                  <a:ext cx="152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17" name="Group 53"/>
              <p:cNvGrpSpPr/>
              <p:nvPr/>
            </p:nvGrpSpPr>
            <p:grpSpPr bwMode="auto">
              <a:xfrm>
                <a:off x="1526" y="2015"/>
                <a:ext cx="1166" cy="403"/>
                <a:chOff x="1526" y="2015"/>
                <a:chExt cx="1166" cy="403"/>
              </a:xfrm>
            </p:grpSpPr>
            <p:sp>
              <p:nvSpPr>
                <p:cNvPr id="102466" name="Rectangle 13"/>
                <p:cNvSpPr>
                  <a:spLocks noChangeArrowheads="1"/>
                </p:cNvSpPr>
                <p:nvPr/>
              </p:nvSpPr>
              <p:spPr bwMode="auto">
                <a:xfrm>
                  <a:off x="1569" y="2015"/>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口令</a:t>
                  </a:r>
                  <a:endParaRPr kumimoji="1" lang="zh-CN" altLang="en-US" sz="2400" b="0"/>
                </a:p>
                <a:p>
                  <a:pPr algn="just">
                    <a:spcBef>
                      <a:spcPct val="0"/>
                    </a:spcBef>
                    <a:buClrTx/>
                    <a:buFontTx/>
                    <a:buNone/>
                  </a:pPr>
                  <a:endParaRPr kumimoji="1" lang="en-US" altLang="zh-CN" sz="2400" b="0"/>
                </a:p>
              </p:txBody>
            </p:sp>
            <p:sp>
              <p:nvSpPr>
                <p:cNvPr id="102467" name="Rectangle 52"/>
                <p:cNvSpPr>
                  <a:spLocks noChangeArrowheads="1"/>
                </p:cNvSpPr>
                <p:nvPr/>
              </p:nvSpPr>
              <p:spPr bwMode="auto">
                <a:xfrm>
                  <a:off x="1526" y="2015"/>
                  <a:ext cx="116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18" name="Group 55"/>
              <p:cNvGrpSpPr/>
              <p:nvPr/>
            </p:nvGrpSpPr>
            <p:grpSpPr bwMode="auto">
              <a:xfrm>
                <a:off x="0" y="2418"/>
                <a:ext cx="1526" cy="403"/>
                <a:chOff x="0" y="2418"/>
                <a:chExt cx="1526" cy="403"/>
              </a:xfrm>
            </p:grpSpPr>
            <p:sp>
              <p:nvSpPr>
                <p:cNvPr id="102464" name="Rectangle 14"/>
                <p:cNvSpPr>
                  <a:spLocks noChangeArrowheads="1"/>
                </p:cNvSpPr>
                <p:nvPr/>
              </p:nvSpPr>
              <p:spPr bwMode="auto">
                <a:xfrm>
                  <a:off x="43" y="2418"/>
                  <a:ext cx="14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文件建立时间</a:t>
                  </a:r>
                </a:p>
                <a:p>
                  <a:pPr algn="just">
                    <a:spcBef>
                      <a:spcPct val="0"/>
                    </a:spcBef>
                    <a:buClrTx/>
                    <a:buFontTx/>
                    <a:buNone/>
                  </a:pPr>
                  <a:endParaRPr kumimoji="1" lang="en-US" altLang="zh-CN" sz="2400"/>
                </a:p>
              </p:txBody>
            </p:sp>
            <p:sp>
              <p:nvSpPr>
                <p:cNvPr id="102465" name="Rectangle 54"/>
                <p:cNvSpPr>
                  <a:spLocks noChangeArrowheads="1"/>
                </p:cNvSpPr>
                <p:nvPr/>
              </p:nvSpPr>
              <p:spPr bwMode="auto">
                <a:xfrm>
                  <a:off x="0" y="2418"/>
                  <a:ext cx="152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19" name="Group 57"/>
              <p:cNvGrpSpPr/>
              <p:nvPr/>
            </p:nvGrpSpPr>
            <p:grpSpPr bwMode="auto">
              <a:xfrm>
                <a:off x="1526" y="2418"/>
                <a:ext cx="1166" cy="403"/>
                <a:chOff x="1526" y="2418"/>
                <a:chExt cx="1166" cy="403"/>
              </a:xfrm>
            </p:grpSpPr>
            <p:sp>
              <p:nvSpPr>
                <p:cNvPr id="102462" name="Rectangle 15"/>
                <p:cNvSpPr>
                  <a:spLocks noChangeArrowheads="1"/>
                </p:cNvSpPr>
                <p:nvPr/>
              </p:nvSpPr>
              <p:spPr bwMode="auto">
                <a:xfrm>
                  <a:off x="1569" y="2418"/>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最近存取时间</a:t>
                  </a:r>
                  <a:endParaRPr kumimoji="1" lang="zh-CN" altLang="en-US" sz="2400" b="0"/>
                </a:p>
                <a:p>
                  <a:pPr algn="just">
                    <a:spcBef>
                      <a:spcPct val="0"/>
                    </a:spcBef>
                    <a:buClrTx/>
                    <a:buFontTx/>
                    <a:buNone/>
                  </a:pPr>
                  <a:endParaRPr kumimoji="1" lang="en-US" altLang="zh-CN" sz="2400" b="0"/>
                </a:p>
              </p:txBody>
            </p:sp>
            <p:sp>
              <p:nvSpPr>
                <p:cNvPr id="102463" name="Rectangle 56"/>
                <p:cNvSpPr>
                  <a:spLocks noChangeArrowheads="1"/>
                </p:cNvSpPr>
                <p:nvPr/>
              </p:nvSpPr>
              <p:spPr bwMode="auto">
                <a:xfrm>
                  <a:off x="1526" y="2418"/>
                  <a:ext cx="116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20" name="Group 59"/>
              <p:cNvGrpSpPr/>
              <p:nvPr/>
            </p:nvGrpSpPr>
            <p:grpSpPr bwMode="auto">
              <a:xfrm>
                <a:off x="0" y="2821"/>
                <a:ext cx="1526" cy="403"/>
                <a:chOff x="0" y="2821"/>
                <a:chExt cx="1526" cy="403"/>
              </a:xfrm>
            </p:grpSpPr>
            <p:sp>
              <p:nvSpPr>
                <p:cNvPr id="102460" name="Rectangle 16"/>
                <p:cNvSpPr>
                  <a:spLocks noChangeArrowheads="1"/>
                </p:cNvSpPr>
                <p:nvPr/>
              </p:nvSpPr>
              <p:spPr bwMode="auto">
                <a:xfrm>
                  <a:off x="43" y="2821"/>
                  <a:ext cx="14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最近修改时间</a:t>
                  </a:r>
                  <a:endParaRPr kumimoji="1" lang="zh-CN" altLang="en-US" sz="2400" b="0"/>
                </a:p>
                <a:p>
                  <a:pPr algn="just">
                    <a:spcBef>
                      <a:spcPct val="0"/>
                    </a:spcBef>
                    <a:buClrTx/>
                    <a:buFontTx/>
                    <a:buNone/>
                  </a:pPr>
                  <a:endParaRPr kumimoji="1" lang="en-US" altLang="zh-CN" sz="2400" b="0"/>
                </a:p>
              </p:txBody>
            </p:sp>
            <p:sp>
              <p:nvSpPr>
                <p:cNvPr id="102461" name="Rectangle 58"/>
                <p:cNvSpPr>
                  <a:spLocks noChangeArrowheads="1"/>
                </p:cNvSpPr>
                <p:nvPr/>
              </p:nvSpPr>
              <p:spPr bwMode="auto">
                <a:xfrm>
                  <a:off x="0" y="2821"/>
                  <a:ext cx="152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21" name="Group 61"/>
              <p:cNvGrpSpPr/>
              <p:nvPr/>
            </p:nvGrpSpPr>
            <p:grpSpPr bwMode="auto">
              <a:xfrm>
                <a:off x="1526" y="2821"/>
                <a:ext cx="1166" cy="403"/>
                <a:chOff x="1526" y="2821"/>
                <a:chExt cx="1166" cy="403"/>
              </a:xfrm>
            </p:grpSpPr>
            <p:sp>
              <p:nvSpPr>
                <p:cNvPr id="102458" name="Rectangle 17"/>
                <p:cNvSpPr>
                  <a:spLocks noChangeArrowheads="1"/>
                </p:cNvSpPr>
                <p:nvPr/>
              </p:nvSpPr>
              <p:spPr bwMode="auto">
                <a:xfrm>
                  <a:off x="1569" y="2821"/>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当前存取方式</a:t>
                  </a:r>
                  <a:endParaRPr kumimoji="1" lang="zh-CN" altLang="en-US" sz="2400" b="0"/>
                </a:p>
                <a:p>
                  <a:pPr algn="ctr">
                    <a:spcBef>
                      <a:spcPct val="0"/>
                    </a:spcBef>
                    <a:buClrTx/>
                    <a:buFontTx/>
                    <a:buNone/>
                  </a:pPr>
                  <a:endParaRPr kumimoji="1" lang="en-US" altLang="zh-CN" sz="2400" b="0"/>
                </a:p>
              </p:txBody>
            </p:sp>
            <p:sp>
              <p:nvSpPr>
                <p:cNvPr id="102459" name="Rectangle 60"/>
                <p:cNvSpPr>
                  <a:spLocks noChangeArrowheads="1"/>
                </p:cNvSpPr>
                <p:nvPr/>
              </p:nvSpPr>
              <p:spPr bwMode="auto">
                <a:xfrm>
                  <a:off x="1526" y="2821"/>
                  <a:ext cx="116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22" name="Group 63"/>
              <p:cNvGrpSpPr/>
              <p:nvPr/>
            </p:nvGrpSpPr>
            <p:grpSpPr bwMode="auto">
              <a:xfrm>
                <a:off x="0" y="3224"/>
                <a:ext cx="1526" cy="518"/>
                <a:chOff x="0" y="3224"/>
                <a:chExt cx="1526" cy="518"/>
              </a:xfrm>
            </p:grpSpPr>
            <p:sp>
              <p:nvSpPr>
                <p:cNvPr id="102456" name="Rectangle 18"/>
                <p:cNvSpPr>
                  <a:spLocks noChangeArrowheads="1"/>
                </p:cNvSpPr>
                <p:nvPr/>
              </p:nvSpPr>
              <p:spPr bwMode="auto">
                <a:xfrm>
                  <a:off x="43" y="3224"/>
                  <a:ext cx="144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当前的共享状态</a:t>
                  </a:r>
                  <a:endParaRPr kumimoji="1" lang="zh-CN" altLang="en-US" sz="2400" b="0"/>
                </a:p>
                <a:p>
                  <a:pPr algn="just">
                    <a:spcBef>
                      <a:spcPct val="0"/>
                    </a:spcBef>
                    <a:buClrTx/>
                    <a:buFontTx/>
                    <a:buNone/>
                  </a:pPr>
                  <a:endParaRPr kumimoji="1" lang="en-US" altLang="zh-CN" sz="2400" b="0"/>
                </a:p>
              </p:txBody>
            </p:sp>
            <p:sp>
              <p:nvSpPr>
                <p:cNvPr id="102457" name="Rectangle 62"/>
                <p:cNvSpPr>
                  <a:spLocks noChangeArrowheads="1"/>
                </p:cNvSpPr>
                <p:nvPr/>
              </p:nvSpPr>
              <p:spPr bwMode="auto">
                <a:xfrm>
                  <a:off x="0" y="3224"/>
                  <a:ext cx="1526"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23" name="Group 65"/>
              <p:cNvGrpSpPr/>
              <p:nvPr/>
            </p:nvGrpSpPr>
            <p:grpSpPr bwMode="auto">
              <a:xfrm>
                <a:off x="1526" y="3224"/>
                <a:ext cx="1166" cy="518"/>
                <a:chOff x="1526" y="3224"/>
                <a:chExt cx="1166" cy="518"/>
              </a:xfrm>
            </p:grpSpPr>
            <p:sp>
              <p:nvSpPr>
                <p:cNvPr id="102454" name="Rectangle 19"/>
                <p:cNvSpPr>
                  <a:spLocks noChangeArrowheads="1"/>
                </p:cNvSpPr>
                <p:nvPr/>
              </p:nvSpPr>
              <p:spPr bwMode="auto">
                <a:xfrm>
                  <a:off x="1569" y="3224"/>
                  <a:ext cx="108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共享访问时的等待状态</a:t>
                  </a:r>
                  <a:endParaRPr kumimoji="1" lang="zh-CN" altLang="en-US" sz="2400" b="0"/>
                </a:p>
                <a:p>
                  <a:pPr algn="ctr">
                    <a:spcBef>
                      <a:spcPct val="0"/>
                    </a:spcBef>
                    <a:buClrTx/>
                    <a:buFontTx/>
                    <a:buNone/>
                  </a:pPr>
                  <a:endParaRPr kumimoji="1" lang="en-US" altLang="zh-CN" sz="2400" b="0"/>
                </a:p>
              </p:txBody>
            </p:sp>
            <p:sp>
              <p:nvSpPr>
                <p:cNvPr id="102455" name="Rectangle 64"/>
                <p:cNvSpPr>
                  <a:spLocks noChangeArrowheads="1"/>
                </p:cNvSpPr>
                <p:nvPr/>
              </p:nvSpPr>
              <p:spPr bwMode="auto">
                <a:xfrm>
                  <a:off x="1526" y="3224"/>
                  <a:ext cx="1166"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24" name="Group 67"/>
              <p:cNvGrpSpPr/>
              <p:nvPr/>
            </p:nvGrpSpPr>
            <p:grpSpPr bwMode="auto">
              <a:xfrm>
                <a:off x="0" y="3742"/>
                <a:ext cx="1526" cy="518"/>
                <a:chOff x="0" y="3742"/>
                <a:chExt cx="1526" cy="518"/>
              </a:xfrm>
            </p:grpSpPr>
            <p:sp>
              <p:nvSpPr>
                <p:cNvPr id="102452" name="Rectangle 20"/>
                <p:cNvSpPr>
                  <a:spLocks noChangeArrowheads="1"/>
                </p:cNvSpPr>
                <p:nvPr/>
              </p:nvSpPr>
              <p:spPr bwMode="auto">
                <a:xfrm>
                  <a:off x="43" y="3742"/>
                  <a:ext cx="144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进程访问文件所用的逻辑单元号</a:t>
                  </a:r>
                  <a:endParaRPr kumimoji="1" lang="zh-CN" altLang="en-US" sz="2400" b="0"/>
                </a:p>
                <a:p>
                  <a:pPr algn="ctr">
                    <a:spcBef>
                      <a:spcPct val="0"/>
                    </a:spcBef>
                    <a:buClrTx/>
                    <a:buFontTx/>
                    <a:buNone/>
                  </a:pPr>
                  <a:endParaRPr kumimoji="1" lang="en-US" altLang="zh-CN" sz="2400" b="0"/>
                </a:p>
              </p:txBody>
            </p:sp>
            <p:sp>
              <p:nvSpPr>
                <p:cNvPr id="102453" name="Rectangle 66"/>
                <p:cNvSpPr>
                  <a:spLocks noChangeArrowheads="1"/>
                </p:cNvSpPr>
                <p:nvPr/>
              </p:nvSpPr>
              <p:spPr bwMode="auto">
                <a:xfrm>
                  <a:off x="0" y="3742"/>
                  <a:ext cx="1526"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25" name="Group 69"/>
              <p:cNvGrpSpPr/>
              <p:nvPr/>
            </p:nvGrpSpPr>
            <p:grpSpPr bwMode="auto">
              <a:xfrm>
                <a:off x="1526" y="3742"/>
                <a:ext cx="1166" cy="518"/>
                <a:chOff x="1526" y="3742"/>
                <a:chExt cx="1166" cy="518"/>
              </a:xfrm>
            </p:grpSpPr>
            <p:sp>
              <p:nvSpPr>
                <p:cNvPr id="102450" name="Rectangle 21"/>
                <p:cNvSpPr>
                  <a:spLocks noChangeArrowheads="1"/>
                </p:cNvSpPr>
                <p:nvPr/>
              </p:nvSpPr>
              <p:spPr bwMode="auto">
                <a:xfrm>
                  <a:off x="1569" y="3742"/>
                  <a:ext cx="108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当前的逻辑位置</a:t>
                  </a:r>
                  <a:endParaRPr kumimoji="1" lang="zh-CN" altLang="en-US" sz="2400" b="0"/>
                </a:p>
                <a:p>
                  <a:pPr algn="ctr">
                    <a:spcBef>
                      <a:spcPct val="0"/>
                    </a:spcBef>
                    <a:buClrTx/>
                    <a:buFontTx/>
                    <a:buNone/>
                  </a:pPr>
                  <a:endParaRPr kumimoji="1" lang="en-US" altLang="zh-CN" sz="2400" b="0"/>
                </a:p>
              </p:txBody>
            </p:sp>
            <p:sp>
              <p:nvSpPr>
                <p:cNvPr id="102451" name="Rectangle 68"/>
                <p:cNvSpPr>
                  <a:spLocks noChangeArrowheads="1"/>
                </p:cNvSpPr>
                <p:nvPr/>
              </p:nvSpPr>
              <p:spPr bwMode="auto">
                <a:xfrm>
                  <a:off x="1526" y="3742"/>
                  <a:ext cx="1166"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26" name="Group 71"/>
              <p:cNvGrpSpPr/>
              <p:nvPr/>
            </p:nvGrpSpPr>
            <p:grpSpPr bwMode="auto">
              <a:xfrm>
                <a:off x="0" y="4260"/>
                <a:ext cx="1526" cy="518"/>
                <a:chOff x="0" y="4260"/>
                <a:chExt cx="1526" cy="518"/>
              </a:xfrm>
            </p:grpSpPr>
            <p:sp>
              <p:nvSpPr>
                <p:cNvPr id="102448" name="Rectangle 22"/>
                <p:cNvSpPr>
                  <a:spLocks noChangeArrowheads="1"/>
                </p:cNvSpPr>
                <p:nvPr/>
              </p:nvSpPr>
              <p:spPr bwMode="auto">
                <a:xfrm>
                  <a:off x="43" y="4260"/>
                  <a:ext cx="144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访问元素的当前物理位置</a:t>
                  </a:r>
                  <a:endParaRPr kumimoji="1" lang="zh-CN" altLang="en-US" sz="2400" b="0"/>
                </a:p>
                <a:p>
                  <a:pPr algn="just">
                    <a:spcBef>
                      <a:spcPct val="0"/>
                    </a:spcBef>
                    <a:buClrTx/>
                    <a:buFontTx/>
                    <a:buNone/>
                  </a:pPr>
                  <a:endParaRPr kumimoji="1" lang="en-US" altLang="zh-CN" sz="2400" b="0"/>
                </a:p>
              </p:txBody>
            </p:sp>
            <p:sp>
              <p:nvSpPr>
                <p:cNvPr id="102449" name="Rectangle 70"/>
                <p:cNvSpPr>
                  <a:spLocks noChangeArrowheads="1"/>
                </p:cNvSpPr>
                <p:nvPr/>
              </p:nvSpPr>
              <p:spPr bwMode="auto">
                <a:xfrm>
                  <a:off x="0" y="4260"/>
                  <a:ext cx="1526"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27" name="Group 73"/>
              <p:cNvGrpSpPr/>
              <p:nvPr/>
            </p:nvGrpSpPr>
            <p:grpSpPr bwMode="auto">
              <a:xfrm>
                <a:off x="1526" y="4260"/>
                <a:ext cx="1166" cy="518"/>
                <a:chOff x="1526" y="4260"/>
                <a:chExt cx="1166" cy="518"/>
              </a:xfrm>
            </p:grpSpPr>
            <p:sp>
              <p:nvSpPr>
                <p:cNvPr id="102446" name="Rectangle 23"/>
                <p:cNvSpPr>
                  <a:spLocks noChangeArrowheads="1"/>
                </p:cNvSpPr>
                <p:nvPr/>
              </p:nvSpPr>
              <p:spPr bwMode="auto">
                <a:xfrm>
                  <a:off x="1569" y="4260"/>
                  <a:ext cx="108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下一个元素的物理位置</a:t>
                  </a:r>
                  <a:endParaRPr kumimoji="1" lang="zh-CN" altLang="en-US" sz="2400" b="0"/>
                </a:p>
                <a:p>
                  <a:pPr algn="ctr">
                    <a:spcBef>
                      <a:spcPct val="0"/>
                    </a:spcBef>
                    <a:buClrTx/>
                    <a:buFontTx/>
                    <a:buNone/>
                  </a:pPr>
                  <a:endParaRPr kumimoji="1" lang="en-US" altLang="zh-CN" sz="2400" b="0"/>
                </a:p>
              </p:txBody>
            </p:sp>
            <p:sp>
              <p:nvSpPr>
                <p:cNvPr id="102447" name="Rectangle 72"/>
                <p:cNvSpPr>
                  <a:spLocks noChangeArrowheads="1"/>
                </p:cNvSpPr>
                <p:nvPr/>
              </p:nvSpPr>
              <p:spPr bwMode="auto">
                <a:xfrm>
                  <a:off x="1526" y="4260"/>
                  <a:ext cx="1166" cy="51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28" name="Group 75"/>
              <p:cNvGrpSpPr/>
              <p:nvPr/>
            </p:nvGrpSpPr>
            <p:grpSpPr bwMode="auto">
              <a:xfrm>
                <a:off x="0" y="4778"/>
                <a:ext cx="1526" cy="403"/>
                <a:chOff x="0" y="4778"/>
                <a:chExt cx="1526" cy="403"/>
              </a:xfrm>
            </p:grpSpPr>
            <p:sp>
              <p:nvSpPr>
                <p:cNvPr id="102444" name="Rectangle 24"/>
                <p:cNvSpPr>
                  <a:spLocks noChangeArrowheads="1"/>
                </p:cNvSpPr>
                <p:nvPr/>
              </p:nvSpPr>
              <p:spPr bwMode="auto">
                <a:xfrm>
                  <a:off x="43" y="4778"/>
                  <a:ext cx="14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缓冲区大小</a:t>
                  </a:r>
                  <a:endParaRPr kumimoji="1" lang="zh-CN" altLang="en-US" sz="2400" b="0"/>
                </a:p>
                <a:p>
                  <a:pPr algn="just">
                    <a:spcBef>
                      <a:spcPct val="0"/>
                    </a:spcBef>
                    <a:buClrTx/>
                    <a:buFontTx/>
                    <a:buNone/>
                  </a:pPr>
                  <a:endParaRPr kumimoji="1" lang="en-US" altLang="zh-CN" sz="2400" b="0"/>
                </a:p>
              </p:txBody>
            </p:sp>
            <p:sp>
              <p:nvSpPr>
                <p:cNvPr id="102445" name="Rectangle 74"/>
                <p:cNvSpPr>
                  <a:spLocks noChangeArrowheads="1"/>
                </p:cNvSpPr>
                <p:nvPr/>
              </p:nvSpPr>
              <p:spPr bwMode="auto">
                <a:xfrm>
                  <a:off x="0" y="4778"/>
                  <a:ext cx="152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29" name="Group 77"/>
              <p:cNvGrpSpPr/>
              <p:nvPr/>
            </p:nvGrpSpPr>
            <p:grpSpPr bwMode="auto">
              <a:xfrm>
                <a:off x="1526" y="4778"/>
                <a:ext cx="1166" cy="403"/>
                <a:chOff x="1526" y="4778"/>
                <a:chExt cx="1166" cy="403"/>
              </a:xfrm>
            </p:grpSpPr>
            <p:sp>
              <p:nvSpPr>
                <p:cNvPr id="102442" name="Rectangle 25"/>
                <p:cNvSpPr>
                  <a:spLocks noChangeArrowheads="1"/>
                </p:cNvSpPr>
                <p:nvPr/>
              </p:nvSpPr>
              <p:spPr bwMode="auto">
                <a:xfrm>
                  <a:off x="1569" y="4778"/>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缓冲区地址</a:t>
                  </a:r>
                  <a:endParaRPr kumimoji="1" lang="zh-CN" altLang="en-US" sz="2400" b="0"/>
                </a:p>
                <a:p>
                  <a:pPr algn="ctr">
                    <a:spcBef>
                      <a:spcPct val="0"/>
                    </a:spcBef>
                    <a:buClrTx/>
                    <a:buFontTx/>
                    <a:buNone/>
                  </a:pPr>
                  <a:endParaRPr kumimoji="1" lang="en-US" altLang="zh-CN" sz="2400" b="0"/>
                </a:p>
              </p:txBody>
            </p:sp>
            <p:sp>
              <p:nvSpPr>
                <p:cNvPr id="102443" name="Rectangle 76"/>
                <p:cNvSpPr>
                  <a:spLocks noChangeArrowheads="1"/>
                </p:cNvSpPr>
                <p:nvPr/>
              </p:nvSpPr>
              <p:spPr bwMode="auto">
                <a:xfrm>
                  <a:off x="1526" y="4778"/>
                  <a:ext cx="116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30" name="Group 79"/>
              <p:cNvGrpSpPr/>
              <p:nvPr/>
            </p:nvGrpSpPr>
            <p:grpSpPr bwMode="auto">
              <a:xfrm>
                <a:off x="0" y="5181"/>
                <a:ext cx="1526" cy="403"/>
                <a:chOff x="0" y="5181"/>
                <a:chExt cx="1526" cy="403"/>
              </a:xfrm>
            </p:grpSpPr>
            <p:sp>
              <p:nvSpPr>
                <p:cNvPr id="102440" name="Rectangle 26"/>
                <p:cNvSpPr>
                  <a:spLocks noChangeArrowheads="1"/>
                </p:cNvSpPr>
                <p:nvPr/>
              </p:nvSpPr>
              <p:spPr bwMode="auto">
                <a:xfrm>
                  <a:off x="43" y="5181"/>
                  <a:ext cx="14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指向下一个</a:t>
                  </a:r>
                  <a:r>
                    <a:rPr kumimoji="1" lang="en-US" altLang="zh-CN" sz="2400"/>
                    <a:t>FCB</a:t>
                  </a:r>
                  <a:r>
                    <a:rPr kumimoji="1" lang="zh-CN" altLang="en-US" sz="2400"/>
                    <a:t>的指针</a:t>
                  </a:r>
                  <a:endParaRPr kumimoji="1" lang="zh-CN" altLang="en-US" sz="2400" b="0"/>
                </a:p>
                <a:p>
                  <a:pPr algn="just">
                    <a:spcBef>
                      <a:spcPct val="0"/>
                    </a:spcBef>
                    <a:buClrTx/>
                    <a:buFontTx/>
                    <a:buNone/>
                  </a:pPr>
                  <a:endParaRPr kumimoji="1" lang="en-US" altLang="zh-CN" sz="2400" b="0"/>
                </a:p>
              </p:txBody>
            </p:sp>
            <p:sp>
              <p:nvSpPr>
                <p:cNvPr id="102441" name="Rectangle 78"/>
                <p:cNvSpPr>
                  <a:spLocks noChangeArrowheads="1"/>
                </p:cNvSpPr>
                <p:nvPr/>
              </p:nvSpPr>
              <p:spPr bwMode="auto">
                <a:xfrm>
                  <a:off x="0" y="5181"/>
                  <a:ext cx="152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31" name="Group 81"/>
              <p:cNvGrpSpPr/>
              <p:nvPr/>
            </p:nvGrpSpPr>
            <p:grpSpPr bwMode="auto">
              <a:xfrm>
                <a:off x="1526" y="5181"/>
                <a:ext cx="1166" cy="403"/>
                <a:chOff x="1526" y="5181"/>
                <a:chExt cx="1166" cy="403"/>
              </a:xfrm>
            </p:grpSpPr>
            <p:sp>
              <p:nvSpPr>
                <p:cNvPr id="102438" name="Rectangle 27"/>
                <p:cNvSpPr>
                  <a:spLocks noChangeArrowheads="1"/>
                </p:cNvSpPr>
                <p:nvPr/>
              </p:nvSpPr>
              <p:spPr bwMode="auto">
                <a:xfrm>
                  <a:off x="1569" y="5181"/>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文件创建者</a:t>
                  </a:r>
                  <a:endParaRPr kumimoji="1" lang="zh-CN" altLang="en-US" sz="2400" b="0"/>
                </a:p>
                <a:p>
                  <a:pPr algn="just">
                    <a:spcBef>
                      <a:spcPct val="0"/>
                    </a:spcBef>
                    <a:buClrTx/>
                    <a:buFontTx/>
                    <a:buNone/>
                  </a:pPr>
                  <a:endParaRPr kumimoji="1" lang="en-US" altLang="zh-CN" sz="2400" b="0"/>
                </a:p>
              </p:txBody>
            </p:sp>
            <p:sp>
              <p:nvSpPr>
                <p:cNvPr id="102439" name="Rectangle 80"/>
                <p:cNvSpPr>
                  <a:spLocks noChangeArrowheads="1"/>
                </p:cNvSpPr>
                <p:nvPr/>
              </p:nvSpPr>
              <p:spPr bwMode="auto">
                <a:xfrm>
                  <a:off x="1526" y="5181"/>
                  <a:ext cx="116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32" name="Group 83"/>
              <p:cNvGrpSpPr/>
              <p:nvPr/>
            </p:nvGrpSpPr>
            <p:grpSpPr bwMode="auto">
              <a:xfrm>
                <a:off x="0" y="5584"/>
                <a:ext cx="1526" cy="403"/>
                <a:chOff x="0" y="5584"/>
                <a:chExt cx="1526" cy="403"/>
              </a:xfrm>
            </p:grpSpPr>
            <p:sp>
              <p:nvSpPr>
                <p:cNvPr id="102436" name="Rectangle 28"/>
                <p:cNvSpPr>
                  <a:spLocks noChangeArrowheads="1"/>
                </p:cNvSpPr>
                <p:nvPr/>
              </p:nvSpPr>
              <p:spPr bwMode="auto">
                <a:xfrm>
                  <a:off x="43" y="5584"/>
                  <a:ext cx="14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临时</a:t>
                  </a:r>
                  <a:r>
                    <a:rPr kumimoji="1" lang="en-US" altLang="zh-CN" sz="2400"/>
                    <a:t>/</a:t>
                  </a:r>
                  <a:r>
                    <a:rPr kumimoji="1" lang="zh-CN" altLang="en-US" sz="2400"/>
                    <a:t>永久文件</a:t>
                  </a:r>
                  <a:endParaRPr kumimoji="1" lang="zh-CN" altLang="en-US" sz="2400" b="0"/>
                </a:p>
                <a:p>
                  <a:pPr algn="ctr">
                    <a:spcBef>
                      <a:spcPct val="0"/>
                    </a:spcBef>
                    <a:buClrTx/>
                    <a:buFontTx/>
                    <a:buNone/>
                  </a:pPr>
                  <a:endParaRPr kumimoji="1" lang="en-US" altLang="zh-CN" sz="2400" b="0"/>
                </a:p>
              </p:txBody>
            </p:sp>
            <p:sp>
              <p:nvSpPr>
                <p:cNvPr id="102437" name="Rectangle 82"/>
                <p:cNvSpPr>
                  <a:spLocks noChangeArrowheads="1"/>
                </p:cNvSpPr>
                <p:nvPr/>
              </p:nvSpPr>
              <p:spPr bwMode="auto">
                <a:xfrm>
                  <a:off x="0" y="5584"/>
                  <a:ext cx="152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nvGrpSpPr>
              <p:cNvPr id="102433" name="Group 85"/>
              <p:cNvGrpSpPr/>
              <p:nvPr/>
            </p:nvGrpSpPr>
            <p:grpSpPr bwMode="auto">
              <a:xfrm>
                <a:off x="1526" y="5584"/>
                <a:ext cx="1166" cy="403"/>
                <a:chOff x="1526" y="5584"/>
                <a:chExt cx="1166" cy="403"/>
              </a:xfrm>
            </p:grpSpPr>
            <p:sp>
              <p:nvSpPr>
                <p:cNvPr id="102434" name="Rectangle 29"/>
                <p:cNvSpPr>
                  <a:spLocks noChangeArrowheads="1"/>
                </p:cNvSpPr>
                <p:nvPr/>
              </p:nvSpPr>
              <p:spPr bwMode="auto">
                <a:xfrm>
                  <a:off x="1569" y="5584"/>
                  <a:ext cx="108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r>
                    <a:rPr kumimoji="1" lang="zh-CN" altLang="en-US" sz="2400"/>
                    <a:t>文件拥有者</a:t>
                  </a:r>
                </a:p>
                <a:p>
                  <a:pPr algn="ctr">
                    <a:spcBef>
                      <a:spcPct val="0"/>
                    </a:spcBef>
                    <a:buClrTx/>
                    <a:buFontTx/>
                    <a:buNone/>
                  </a:pPr>
                  <a:endParaRPr kumimoji="1" lang="en-US" altLang="zh-CN" sz="2400"/>
                </a:p>
              </p:txBody>
            </p:sp>
            <p:sp>
              <p:nvSpPr>
                <p:cNvPr id="102435" name="Rectangle 84"/>
                <p:cNvSpPr>
                  <a:spLocks noChangeArrowheads="1"/>
                </p:cNvSpPr>
                <p:nvPr/>
              </p:nvSpPr>
              <p:spPr bwMode="auto">
                <a:xfrm>
                  <a:off x="1526" y="5584"/>
                  <a:ext cx="1166" cy="403"/>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grpSp>
        <p:sp>
          <p:nvSpPr>
            <p:cNvPr id="102405" name="Rectangle 87"/>
            <p:cNvSpPr>
              <a:spLocks noChangeArrowheads="1"/>
            </p:cNvSpPr>
            <p:nvPr/>
          </p:nvSpPr>
          <p:spPr bwMode="auto">
            <a:xfrm>
              <a:off x="-3" y="-3"/>
              <a:ext cx="2698" cy="5993"/>
            </a:xfrm>
            <a:prstGeom prst="rect">
              <a:avLst/>
            </a:prstGeom>
            <a:noFill/>
            <a:ln w="9525">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sp>
        <p:nvSpPr>
          <p:cNvPr id="89177" name="Text Box 89"/>
          <p:cNvSpPr txBox="1">
            <a:spLocks noChangeArrowheads="1"/>
          </p:cNvSpPr>
          <p:nvPr/>
        </p:nvSpPr>
        <p:spPr bwMode="auto">
          <a:xfrm>
            <a:off x="1066800" y="115888"/>
            <a:ext cx="9969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kumimoji="1" lang="en-US" altLang="zh-CN" sz="3200" b="1">
                <a:effectLst>
                  <a:outerShdw blurRad="38100" dist="38100" dir="2700000" algn="tl">
                    <a:srgbClr val="000000"/>
                  </a:outerShdw>
                </a:effectLst>
                <a:latin typeface="Times New Roman" panose="02020603050405020304" pitchFamily="18" charset="0"/>
              </a:rPr>
              <a:t>FCB</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p:txBody>
          <a:bodyPr/>
          <a:lstStyle/>
          <a:p>
            <a:pPr>
              <a:defRPr/>
            </a:pPr>
            <a:r>
              <a:rPr lang="zh-CN" altLang="en-US" u="sng">
                <a:solidFill>
                  <a:schemeClr val="folHlink"/>
                </a:solidFill>
                <a:ea typeface="仿宋_GB2312" pitchFamily="49" charset="-122"/>
              </a:rPr>
              <a:t>目录内容的组织方式及分析</a:t>
            </a:r>
          </a:p>
        </p:txBody>
      </p:sp>
      <p:sp>
        <p:nvSpPr>
          <p:cNvPr id="90115" name="Rectangle 3"/>
          <p:cNvSpPr>
            <a:spLocks noGrp="1" noRot="1" noChangeArrowheads="1"/>
          </p:cNvSpPr>
          <p:nvPr>
            <p:ph idx="1"/>
          </p:nvPr>
        </p:nvSpPr>
        <p:spPr/>
        <p:txBody>
          <a:bodyPr/>
          <a:lstStyle/>
          <a:p>
            <a:pPr>
              <a:defRPr/>
            </a:pPr>
            <a:endParaRPr lang="en-US" altLang="zh-CN" dirty="0">
              <a:ea typeface="仿宋_GB2312" pitchFamily="49" charset="-122"/>
            </a:endParaRPr>
          </a:p>
          <a:p>
            <a:pPr>
              <a:defRPr/>
            </a:pPr>
            <a:r>
              <a:rPr lang="zh-CN" altLang="en-US" dirty="0">
                <a:ea typeface="仿宋_GB2312" pitchFamily="49" charset="-122"/>
              </a:rPr>
              <a:t>目录项的两种组织方式：</a:t>
            </a:r>
            <a:endParaRPr lang="en-US" altLang="zh-CN" dirty="0">
              <a:ea typeface="仿宋_GB2312" pitchFamily="49" charset="-122"/>
            </a:endParaRPr>
          </a:p>
          <a:p>
            <a:pPr>
              <a:defRPr/>
            </a:pPr>
            <a:r>
              <a:rPr lang="en-US" altLang="zh-CN" dirty="0">
                <a:ea typeface="仿宋_GB2312" pitchFamily="49" charset="-122"/>
              </a:rPr>
              <a:t>1. </a:t>
            </a:r>
            <a:r>
              <a:rPr lang="en-US" altLang="zh-CN" dirty="0" err="1">
                <a:ea typeface="仿宋_GB2312" pitchFamily="49" charset="-122"/>
              </a:rPr>
              <a:t>FCB</a:t>
            </a:r>
            <a:r>
              <a:rPr lang="zh-CN" altLang="en-US" dirty="0">
                <a:ea typeface="仿宋_GB2312" pitchFamily="49" charset="-122"/>
              </a:rPr>
              <a:t>存储全部目录内容</a:t>
            </a:r>
          </a:p>
          <a:p>
            <a:pPr>
              <a:defRPr/>
            </a:pPr>
            <a:endParaRPr lang="zh-CN" altLang="en-US" dirty="0">
              <a:ea typeface="仿宋_GB2312" pitchFamily="49" charset="-122"/>
            </a:endParaRPr>
          </a:p>
          <a:p>
            <a:pPr>
              <a:defRPr/>
            </a:pPr>
            <a:r>
              <a:rPr lang="en-US" altLang="zh-CN" dirty="0">
                <a:ea typeface="仿宋_GB2312" pitchFamily="49" charset="-122"/>
              </a:rPr>
              <a:t>2.</a:t>
            </a:r>
            <a:r>
              <a:rPr lang="zh-CN" altLang="en-US" dirty="0">
                <a:ea typeface="仿宋_GB2312" pitchFamily="49" charset="-122"/>
              </a:rPr>
              <a:t>存储部分目录信息，如文件名、索引节点指针等，其余部分保存在索引节点（</a:t>
            </a:r>
            <a:r>
              <a:rPr lang="en-US" altLang="zh-CN" dirty="0" err="1">
                <a:ea typeface="仿宋_GB2312" pitchFamily="49" charset="-122"/>
              </a:rPr>
              <a:t>i</a:t>
            </a:r>
            <a:r>
              <a:rPr lang="zh-CN" altLang="en-US" dirty="0">
                <a:ea typeface="仿宋_GB2312" pitchFamily="49" charset="-122"/>
              </a:rPr>
              <a:t>节点）。打开文件时将索引节点从磁盘读到内存中。</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p:txBody>
          <a:bodyPr/>
          <a:lstStyle/>
          <a:p>
            <a:pPr>
              <a:defRPr/>
            </a:pPr>
            <a:r>
              <a:rPr lang="zh-CN" altLang="en-US" u="sng">
                <a:solidFill>
                  <a:schemeClr val="folHlink"/>
                </a:solidFill>
                <a:ea typeface="仿宋_GB2312" pitchFamily="49" charset="-122"/>
              </a:rPr>
              <a:t>目录文件及操作</a:t>
            </a:r>
          </a:p>
        </p:txBody>
      </p:sp>
      <p:sp>
        <p:nvSpPr>
          <p:cNvPr id="91139" name="Rectangle 3"/>
          <p:cNvSpPr>
            <a:spLocks noGrp="1" noRot="1" noChangeArrowheads="1"/>
          </p:cNvSpPr>
          <p:nvPr>
            <p:ph idx="1"/>
          </p:nvPr>
        </p:nvSpPr>
        <p:spPr/>
        <p:txBody>
          <a:bodyPr/>
          <a:lstStyle/>
          <a:p>
            <a:pPr>
              <a:defRPr/>
            </a:pPr>
            <a:r>
              <a:rPr lang="zh-CN" altLang="en-US" dirty="0">
                <a:latin typeface="仿宋_GB2312" pitchFamily="49" charset="-122"/>
                <a:ea typeface="仿宋_GB2312" pitchFamily="49" charset="-122"/>
              </a:rPr>
              <a:t>目录文件：一个文件目录也被看做是一个文件，即目录文件。是多个文件的目录项构成的一种特殊文件。</a:t>
            </a:r>
            <a:endParaRPr lang="en-US" altLang="zh-CN" dirty="0">
              <a:latin typeface="仿宋_GB2312" pitchFamily="49" charset="-122"/>
              <a:ea typeface="仿宋_GB2312" pitchFamily="49" charset="-122"/>
            </a:endParaRPr>
          </a:p>
          <a:p>
            <a:pPr>
              <a:defRPr/>
            </a:pPr>
            <a:r>
              <a:rPr lang="zh-CN" altLang="en-US" dirty="0">
                <a:latin typeface="仿宋_GB2312" pitchFamily="49" charset="-122"/>
                <a:ea typeface="仿宋_GB2312" pitchFamily="49" charset="-122"/>
              </a:rPr>
              <a:t>目录的操作</a:t>
            </a:r>
          </a:p>
          <a:p>
            <a:pPr lvl="1">
              <a:defRPr/>
            </a:pPr>
            <a:r>
              <a:rPr lang="zh-CN" altLang="en-US" dirty="0">
                <a:latin typeface="仿宋_GB2312" pitchFamily="49" charset="-122"/>
                <a:ea typeface="仿宋_GB2312" pitchFamily="49" charset="-122"/>
              </a:rPr>
              <a:t> 搜索目录</a:t>
            </a:r>
          </a:p>
          <a:p>
            <a:pPr lvl="1">
              <a:defRPr/>
            </a:pPr>
            <a:r>
              <a:rPr lang="zh-CN" altLang="en-US" dirty="0">
                <a:latin typeface="仿宋_GB2312" pitchFamily="49" charset="-122"/>
                <a:ea typeface="仿宋_GB2312" pitchFamily="49" charset="-122"/>
              </a:rPr>
              <a:t> 创建目录</a:t>
            </a:r>
          </a:p>
          <a:p>
            <a:pPr lvl="1">
              <a:defRPr/>
            </a:pPr>
            <a:r>
              <a:rPr lang="zh-CN" altLang="en-US" dirty="0">
                <a:latin typeface="仿宋_GB2312" pitchFamily="49" charset="-122"/>
                <a:ea typeface="仿宋_GB2312" pitchFamily="49" charset="-122"/>
              </a:rPr>
              <a:t> 删除目录</a:t>
            </a:r>
          </a:p>
          <a:p>
            <a:pPr lvl="1">
              <a:defRPr/>
            </a:pPr>
            <a:r>
              <a:rPr lang="zh-CN" altLang="en-US" dirty="0">
                <a:latin typeface="仿宋_GB2312" pitchFamily="49" charset="-122"/>
                <a:ea typeface="仿宋_GB2312" pitchFamily="49" charset="-122"/>
              </a:rPr>
              <a:t> 显示目录</a:t>
            </a:r>
          </a:p>
          <a:p>
            <a:pPr lvl="1">
              <a:defRPr/>
            </a:pPr>
            <a:r>
              <a:rPr lang="zh-CN" altLang="en-US" dirty="0">
                <a:latin typeface="仿宋_GB2312" pitchFamily="49" charset="-122"/>
                <a:ea typeface="仿宋_GB2312" pitchFamily="49" charset="-122"/>
              </a:rPr>
              <a:t> 修改目录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rrowheads="1"/>
          </p:cNvSpPr>
          <p:nvPr>
            <p:ph type="title"/>
          </p:nvPr>
        </p:nvSpPr>
        <p:spPr/>
        <p:txBody>
          <a:bodyPr/>
          <a:lstStyle/>
          <a:p>
            <a:pPr>
              <a:defRPr/>
            </a:pPr>
            <a:r>
              <a:rPr lang="zh-CN" altLang="en-US" u="sng">
                <a:solidFill>
                  <a:schemeClr val="folHlink"/>
                </a:solidFill>
                <a:effectLst>
                  <a:outerShdw blurRad="38100" dist="38100" dir="2700000" algn="tl">
                    <a:srgbClr val="000000">
                      <a:alpha val="43137"/>
                    </a:srgbClr>
                  </a:outerShdw>
                </a:effectLst>
                <a:ea typeface="仿宋_GB2312" pitchFamily="49" charset="-122"/>
              </a:rPr>
              <a:t>目录结构</a:t>
            </a:r>
          </a:p>
        </p:txBody>
      </p:sp>
      <p:sp>
        <p:nvSpPr>
          <p:cNvPr id="92163" name="Rectangle 3"/>
          <p:cNvSpPr>
            <a:spLocks noGrp="1" noRot="1" noChangeArrowheads="1"/>
          </p:cNvSpPr>
          <p:nvPr>
            <p:ph idx="1"/>
          </p:nvPr>
        </p:nvSpPr>
        <p:spPr/>
        <p:txBody>
          <a:bodyPr/>
          <a:lstStyle/>
          <a:p>
            <a:pPr>
              <a:defRPr/>
            </a:pPr>
            <a:endParaRPr lang="en-US" altLang="zh-CN">
              <a:effectLst>
                <a:outerShdw blurRad="38100" dist="38100" dir="2700000" algn="tl">
                  <a:srgbClr val="000000">
                    <a:alpha val="43137"/>
                  </a:srgbClr>
                </a:outerShdw>
              </a:effectLst>
            </a:endParaRPr>
          </a:p>
          <a:p>
            <a:pPr>
              <a:defRPr/>
            </a:pPr>
            <a:r>
              <a:rPr lang="zh-CN" altLang="en-US">
                <a:effectLst>
                  <a:outerShdw blurRad="38100" dist="38100" dir="2700000" algn="tl">
                    <a:srgbClr val="000000">
                      <a:alpha val="43137"/>
                    </a:srgbClr>
                  </a:outerShdw>
                </a:effectLst>
                <a:latin typeface="仿宋_GB2312" pitchFamily="49" charset="-122"/>
                <a:ea typeface="仿宋_GB2312" pitchFamily="49" charset="-122"/>
              </a:rPr>
              <a:t>单级目录结构</a:t>
            </a:r>
          </a:p>
          <a:p>
            <a:pPr>
              <a:defRPr/>
            </a:pPr>
            <a:endParaRPr lang="zh-CN" altLang="en-US">
              <a:effectLst>
                <a:outerShdw blurRad="38100" dist="38100" dir="2700000" algn="tl">
                  <a:srgbClr val="000000">
                    <a:alpha val="43137"/>
                  </a:srgbClr>
                </a:outerShdw>
              </a:effectLst>
              <a:latin typeface="仿宋_GB2312" pitchFamily="49" charset="-122"/>
              <a:ea typeface="仿宋_GB2312" pitchFamily="49" charset="-122"/>
            </a:endParaRPr>
          </a:p>
          <a:p>
            <a:pPr>
              <a:defRPr/>
            </a:pPr>
            <a:r>
              <a:rPr lang="zh-CN" altLang="en-US">
                <a:effectLst>
                  <a:outerShdw blurRad="38100" dist="38100" dir="2700000" algn="tl">
                    <a:srgbClr val="000000">
                      <a:alpha val="43137"/>
                    </a:srgbClr>
                  </a:outerShdw>
                </a:effectLst>
                <a:latin typeface="仿宋_GB2312" pitchFamily="49" charset="-122"/>
                <a:ea typeface="仿宋_GB2312" pitchFamily="49" charset="-122"/>
              </a:rPr>
              <a:t>两级目录结构</a:t>
            </a:r>
          </a:p>
          <a:p>
            <a:pPr>
              <a:defRPr/>
            </a:pPr>
            <a:endParaRPr lang="zh-CN" altLang="en-US">
              <a:effectLst>
                <a:outerShdw blurRad="38100" dist="38100" dir="2700000" algn="tl">
                  <a:srgbClr val="000000">
                    <a:alpha val="43137"/>
                  </a:srgbClr>
                </a:outerShdw>
              </a:effectLst>
              <a:latin typeface="仿宋_GB2312" pitchFamily="49" charset="-122"/>
              <a:ea typeface="仿宋_GB2312" pitchFamily="49" charset="-122"/>
            </a:endParaRPr>
          </a:p>
          <a:p>
            <a:pPr>
              <a:defRPr/>
            </a:pPr>
            <a:r>
              <a:rPr lang="zh-CN" altLang="en-US">
                <a:effectLst>
                  <a:outerShdw blurRad="38100" dist="38100" dir="2700000" algn="tl">
                    <a:srgbClr val="000000">
                      <a:alpha val="43137"/>
                    </a:srgbClr>
                  </a:outerShdw>
                </a:effectLst>
                <a:latin typeface="仿宋_GB2312" pitchFamily="49" charset="-122"/>
                <a:ea typeface="仿宋_GB2312" pitchFamily="49" charset="-122"/>
              </a:rPr>
              <a:t>层次目录结构 ：树型目录、无循环图</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rrowheads="1"/>
          </p:cNvSpPr>
          <p:nvPr>
            <p:ph type="title"/>
          </p:nvPr>
        </p:nvSpPr>
        <p:spPr>
          <a:xfrm>
            <a:off x="533400" y="260350"/>
            <a:ext cx="8077200" cy="1066800"/>
          </a:xfrm>
        </p:spPr>
        <p:txBody>
          <a:bodyPr/>
          <a:lstStyle/>
          <a:p>
            <a:pPr>
              <a:defRPr/>
            </a:pPr>
            <a:r>
              <a:rPr lang="zh-CN" altLang="en-US" u="sng">
                <a:solidFill>
                  <a:schemeClr val="folHlink"/>
                </a:solidFill>
                <a:latin typeface="仿宋_GB2312" pitchFamily="49" charset="-122"/>
                <a:ea typeface="仿宋_GB2312" pitchFamily="49" charset="-122"/>
              </a:rPr>
              <a:t>单级目录结构</a:t>
            </a:r>
          </a:p>
        </p:txBody>
      </p:sp>
      <p:sp>
        <p:nvSpPr>
          <p:cNvPr id="93187" name="Rectangle 3"/>
          <p:cNvSpPr>
            <a:spLocks noGrp="1" noRot="1" noChangeArrowheads="1"/>
          </p:cNvSpPr>
          <p:nvPr>
            <p:ph idx="1"/>
          </p:nvPr>
        </p:nvSpPr>
        <p:spPr>
          <a:xfrm>
            <a:off x="533400" y="1476375"/>
            <a:ext cx="8077200" cy="4498975"/>
          </a:xfrm>
        </p:spPr>
        <p:txBody>
          <a:bodyPr/>
          <a:lstStyle/>
          <a:p>
            <a:pPr>
              <a:defRPr/>
            </a:pPr>
            <a:r>
              <a:rPr lang="zh-CN" altLang="en-US">
                <a:ea typeface="仿宋_GB2312" pitchFamily="49" charset="-122"/>
              </a:rPr>
              <a:t>所有用户的全部文件目录保存在一张目录表中，每个文件的目录项占用一个表项。</a:t>
            </a:r>
          </a:p>
          <a:p>
            <a:pPr>
              <a:buFont typeface="Wingdings" panose="05000000000000000000" pitchFamily="2" charset="2"/>
              <a:buNone/>
              <a:defRPr/>
            </a:pPr>
            <a:r>
              <a:rPr lang="zh-CN" altLang="en-US"/>
              <a:t> </a:t>
            </a:r>
          </a:p>
        </p:txBody>
      </p:sp>
      <p:sp>
        <p:nvSpPr>
          <p:cNvPr id="106500" name="Rectangle 19"/>
          <p:cNvSpPr>
            <a:spLocks noChangeArrowheads="1"/>
          </p:cNvSpPr>
          <p:nvPr/>
        </p:nvSpPr>
        <p:spPr bwMode="auto">
          <a:xfrm>
            <a:off x="611188" y="2709863"/>
            <a:ext cx="7993062" cy="367188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nvGrpSpPr>
          <p:cNvPr id="106501" name="Group 20"/>
          <p:cNvGrpSpPr/>
          <p:nvPr/>
        </p:nvGrpSpPr>
        <p:grpSpPr bwMode="auto">
          <a:xfrm>
            <a:off x="2555875" y="2900363"/>
            <a:ext cx="3692525" cy="3552825"/>
            <a:chOff x="1980" y="10020"/>
            <a:chExt cx="4503" cy="3588"/>
          </a:xfrm>
        </p:grpSpPr>
        <p:sp>
          <p:nvSpPr>
            <p:cNvPr id="106502" name="Line 21"/>
            <p:cNvSpPr>
              <a:spLocks noChangeShapeType="1"/>
            </p:cNvSpPr>
            <p:nvPr/>
          </p:nvSpPr>
          <p:spPr bwMode="auto">
            <a:xfrm>
              <a:off x="3240" y="10800"/>
              <a:ext cx="16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03" name="Text Box 22"/>
            <p:cNvSpPr txBox="1">
              <a:spLocks noChangeArrowheads="1"/>
            </p:cNvSpPr>
            <p:nvPr/>
          </p:nvSpPr>
          <p:spPr bwMode="auto">
            <a:xfrm>
              <a:off x="1980" y="10020"/>
              <a:ext cx="1260" cy="46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zh-CN" altLang="en-US" sz="1600">
                  <a:solidFill>
                    <a:srgbClr val="000000"/>
                  </a:solidFill>
                </a:rPr>
                <a:t>目录项</a:t>
              </a:r>
              <a:r>
                <a:rPr lang="en-US" altLang="zh-CN" sz="1600">
                  <a:solidFill>
                    <a:srgbClr val="000000"/>
                  </a:solidFill>
                </a:rPr>
                <a:t>1</a:t>
              </a:r>
            </a:p>
          </p:txBody>
        </p:sp>
        <p:sp>
          <p:nvSpPr>
            <p:cNvPr id="106504" name="Text Box 23"/>
            <p:cNvSpPr txBox="1">
              <a:spLocks noChangeArrowheads="1"/>
            </p:cNvSpPr>
            <p:nvPr/>
          </p:nvSpPr>
          <p:spPr bwMode="auto">
            <a:xfrm>
              <a:off x="1980" y="10488"/>
              <a:ext cx="1260" cy="46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zh-CN" altLang="en-US" sz="1600">
                  <a:solidFill>
                    <a:srgbClr val="000000"/>
                  </a:solidFill>
                </a:rPr>
                <a:t>目录项</a:t>
              </a:r>
              <a:r>
                <a:rPr lang="en-US" altLang="zh-CN" sz="1600">
                  <a:solidFill>
                    <a:srgbClr val="000000"/>
                  </a:solidFill>
                </a:rPr>
                <a:t>2</a:t>
              </a:r>
            </a:p>
          </p:txBody>
        </p:sp>
        <p:sp>
          <p:nvSpPr>
            <p:cNvPr id="106505" name="Text Box 24"/>
            <p:cNvSpPr txBox="1">
              <a:spLocks noChangeArrowheads="1"/>
            </p:cNvSpPr>
            <p:nvPr/>
          </p:nvSpPr>
          <p:spPr bwMode="auto">
            <a:xfrm>
              <a:off x="1980" y="11424"/>
              <a:ext cx="1260" cy="936"/>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lang="en-US" altLang="zh-CN" sz="1000" b="0">
                <a:solidFill>
                  <a:srgbClr val="000000"/>
                </a:solidFill>
              </a:endParaRPr>
            </a:p>
            <a:p>
              <a:pPr algn="ctr">
                <a:spcBef>
                  <a:spcPct val="0"/>
                </a:spcBef>
                <a:buClrTx/>
                <a:buFontTx/>
                <a:buNone/>
              </a:pPr>
              <a:r>
                <a:rPr lang="en-US" altLang="zh-CN" sz="2400">
                  <a:solidFill>
                    <a:srgbClr val="000000"/>
                  </a:solidFill>
                </a:rPr>
                <a:t>…</a:t>
              </a:r>
            </a:p>
          </p:txBody>
        </p:sp>
        <p:sp>
          <p:nvSpPr>
            <p:cNvPr id="106506" name="Text Box 25"/>
            <p:cNvSpPr txBox="1">
              <a:spLocks noChangeArrowheads="1"/>
            </p:cNvSpPr>
            <p:nvPr/>
          </p:nvSpPr>
          <p:spPr bwMode="auto">
            <a:xfrm>
              <a:off x="3777" y="10176"/>
              <a:ext cx="723"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File 1</a:t>
              </a:r>
            </a:p>
          </p:txBody>
        </p:sp>
        <p:sp>
          <p:nvSpPr>
            <p:cNvPr id="106507" name="Line 26"/>
            <p:cNvSpPr>
              <a:spLocks noChangeShapeType="1"/>
            </p:cNvSpPr>
            <p:nvPr/>
          </p:nvSpPr>
          <p:spPr bwMode="auto">
            <a:xfrm>
              <a:off x="3240" y="10332"/>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08" name="Line 27"/>
            <p:cNvSpPr>
              <a:spLocks noChangeShapeType="1"/>
            </p:cNvSpPr>
            <p:nvPr/>
          </p:nvSpPr>
          <p:spPr bwMode="auto">
            <a:xfrm>
              <a:off x="3240" y="11268"/>
              <a:ext cx="25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09" name="Text Box 28"/>
            <p:cNvSpPr txBox="1">
              <a:spLocks noChangeArrowheads="1"/>
            </p:cNvSpPr>
            <p:nvPr/>
          </p:nvSpPr>
          <p:spPr bwMode="auto">
            <a:xfrm>
              <a:off x="1980" y="10956"/>
              <a:ext cx="1260" cy="46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zh-CN" altLang="en-US" sz="1600">
                  <a:solidFill>
                    <a:srgbClr val="000000"/>
                  </a:solidFill>
                </a:rPr>
                <a:t>目录项</a:t>
              </a:r>
              <a:r>
                <a:rPr lang="en-US" altLang="zh-CN" sz="1600">
                  <a:solidFill>
                    <a:srgbClr val="000000"/>
                  </a:solidFill>
                </a:rPr>
                <a:t>3</a:t>
              </a:r>
            </a:p>
          </p:txBody>
        </p:sp>
        <p:sp>
          <p:nvSpPr>
            <p:cNvPr id="106510" name="Line 29"/>
            <p:cNvSpPr>
              <a:spLocks noChangeShapeType="1"/>
            </p:cNvSpPr>
            <p:nvPr/>
          </p:nvSpPr>
          <p:spPr bwMode="auto">
            <a:xfrm>
              <a:off x="3240" y="12672"/>
              <a:ext cx="16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6511" name="Text Box 30"/>
            <p:cNvSpPr txBox="1">
              <a:spLocks noChangeArrowheads="1"/>
            </p:cNvSpPr>
            <p:nvPr/>
          </p:nvSpPr>
          <p:spPr bwMode="auto">
            <a:xfrm>
              <a:off x="1980" y="12360"/>
              <a:ext cx="1260" cy="46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zh-CN" altLang="en-US" sz="1600">
                  <a:solidFill>
                    <a:srgbClr val="000000"/>
                  </a:solidFill>
                </a:rPr>
                <a:t>目录项</a:t>
              </a:r>
              <a:r>
                <a:rPr lang="en-US" altLang="zh-CN" sz="1600">
                  <a:solidFill>
                    <a:srgbClr val="000000"/>
                  </a:solidFill>
                </a:rPr>
                <a:t>n</a:t>
              </a:r>
            </a:p>
          </p:txBody>
        </p:sp>
        <p:sp>
          <p:nvSpPr>
            <p:cNvPr id="106512" name="Text Box 31"/>
            <p:cNvSpPr txBox="1">
              <a:spLocks noChangeArrowheads="1"/>
            </p:cNvSpPr>
            <p:nvPr/>
          </p:nvSpPr>
          <p:spPr bwMode="auto">
            <a:xfrm>
              <a:off x="4857" y="10644"/>
              <a:ext cx="723"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File 2</a:t>
              </a:r>
            </a:p>
          </p:txBody>
        </p:sp>
        <p:sp>
          <p:nvSpPr>
            <p:cNvPr id="106513" name="Text Box 32"/>
            <p:cNvSpPr txBox="1">
              <a:spLocks noChangeArrowheads="1"/>
            </p:cNvSpPr>
            <p:nvPr/>
          </p:nvSpPr>
          <p:spPr bwMode="auto">
            <a:xfrm>
              <a:off x="5760" y="11112"/>
              <a:ext cx="723"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File 3</a:t>
              </a:r>
            </a:p>
          </p:txBody>
        </p:sp>
        <p:sp>
          <p:nvSpPr>
            <p:cNvPr id="106514" name="Text Box 33"/>
            <p:cNvSpPr txBox="1">
              <a:spLocks noChangeArrowheads="1"/>
            </p:cNvSpPr>
            <p:nvPr/>
          </p:nvSpPr>
          <p:spPr bwMode="auto">
            <a:xfrm>
              <a:off x="4860" y="12516"/>
              <a:ext cx="723"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File n</a:t>
              </a:r>
            </a:p>
          </p:txBody>
        </p:sp>
        <p:sp>
          <p:nvSpPr>
            <p:cNvPr id="106515" name="Text Box 34"/>
            <p:cNvSpPr txBox="1">
              <a:spLocks noChangeArrowheads="1"/>
            </p:cNvSpPr>
            <p:nvPr/>
          </p:nvSpPr>
          <p:spPr bwMode="auto">
            <a:xfrm>
              <a:off x="1980" y="13140"/>
              <a:ext cx="45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2400">
                  <a:solidFill>
                    <a:srgbClr val="000000"/>
                  </a:solidFill>
                </a:rPr>
                <a:t>图   单级目录结构</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rrowheads="1"/>
          </p:cNvSpPr>
          <p:nvPr>
            <p:ph type="title"/>
          </p:nvPr>
        </p:nvSpPr>
        <p:spPr/>
        <p:txBody>
          <a:bodyPr/>
          <a:lstStyle/>
          <a:p>
            <a:pPr>
              <a:defRPr/>
            </a:pPr>
            <a:r>
              <a:rPr lang="zh-CN" altLang="en-US" u="sng">
                <a:solidFill>
                  <a:schemeClr val="folHlink"/>
                </a:solidFill>
                <a:ea typeface="仿宋_GB2312" pitchFamily="49" charset="-122"/>
              </a:rPr>
              <a:t>单级目录结构分析</a:t>
            </a:r>
          </a:p>
        </p:txBody>
      </p:sp>
      <p:sp>
        <p:nvSpPr>
          <p:cNvPr id="94211" name="Rectangle 3"/>
          <p:cNvSpPr>
            <a:spLocks noGrp="1" noRot="1" noChangeArrowheads="1"/>
          </p:cNvSpPr>
          <p:nvPr>
            <p:ph idx="1"/>
          </p:nvPr>
        </p:nvSpPr>
        <p:spPr/>
        <p:txBody>
          <a:bodyPr/>
          <a:lstStyle/>
          <a:p>
            <a:pPr>
              <a:defRPr/>
            </a:pPr>
            <a:r>
              <a:rPr kumimoji="1" lang="zh-CN" altLang="en-US" dirty="0"/>
              <a:t>单级目录的优点是简单且能实现目录管理的基本功能</a:t>
            </a:r>
            <a:r>
              <a:rPr kumimoji="1" lang="en-US" altLang="zh-CN" dirty="0"/>
              <a:t>——</a:t>
            </a:r>
            <a:r>
              <a:rPr kumimoji="1" lang="zh-CN" altLang="en-US" dirty="0"/>
              <a:t>按名存取</a:t>
            </a:r>
            <a:endParaRPr kumimoji="1" lang="en-US" altLang="zh-CN" dirty="0"/>
          </a:p>
          <a:p>
            <a:pPr>
              <a:defRPr/>
            </a:pPr>
            <a:r>
              <a:rPr kumimoji="1" lang="zh-CN" altLang="en-US" dirty="0"/>
              <a:t>存在下述一些缺点：</a:t>
            </a:r>
          </a:p>
          <a:p>
            <a:pPr>
              <a:defRPr/>
            </a:pPr>
            <a:r>
              <a:rPr kumimoji="1" lang="zh-CN" altLang="en-US" dirty="0"/>
              <a:t>      </a:t>
            </a:r>
            <a:r>
              <a:rPr kumimoji="1" lang="en-US" altLang="zh-CN" dirty="0"/>
              <a:t>(1) </a:t>
            </a:r>
            <a:r>
              <a:rPr kumimoji="1" lang="zh-CN" altLang="en-US" dirty="0"/>
              <a:t>查找速度慢 </a:t>
            </a:r>
          </a:p>
          <a:p>
            <a:pPr>
              <a:defRPr/>
            </a:pPr>
            <a:r>
              <a:rPr kumimoji="1" lang="zh-CN" altLang="en-US" dirty="0"/>
              <a:t>      </a:t>
            </a:r>
            <a:r>
              <a:rPr kumimoji="1" lang="en-US" altLang="zh-CN" dirty="0"/>
              <a:t>(2) </a:t>
            </a:r>
            <a:r>
              <a:rPr kumimoji="1" lang="zh-CN" altLang="en-US" dirty="0"/>
              <a:t>不允许重名 </a:t>
            </a:r>
          </a:p>
          <a:p>
            <a:pPr>
              <a:defRPr/>
            </a:pPr>
            <a:r>
              <a:rPr kumimoji="1" lang="zh-CN" altLang="en-US" dirty="0"/>
              <a:t>      </a:t>
            </a:r>
            <a:r>
              <a:rPr kumimoji="1" lang="en-US" altLang="zh-CN" dirty="0"/>
              <a:t>(3) </a:t>
            </a:r>
            <a:r>
              <a:rPr kumimoji="1" lang="zh-CN" altLang="en-US" dirty="0"/>
              <a:t>不便于实现文件共享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rrowheads="1"/>
          </p:cNvSpPr>
          <p:nvPr>
            <p:ph type="title"/>
          </p:nvPr>
        </p:nvSpPr>
        <p:spPr>
          <a:xfrm>
            <a:off x="533400" y="44450"/>
            <a:ext cx="8077200" cy="1066800"/>
          </a:xfrm>
        </p:spPr>
        <p:txBody>
          <a:bodyPr/>
          <a:lstStyle/>
          <a:p>
            <a:pPr>
              <a:defRPr/>
            </a:pPr>
            <a:r>
              <a:rPr lang="zh-CN" altLang="en-US" u="sng">
                <a:solidFill>
                  <a:schemeClr val="folHlink"/>
                </a:solidFill>
                <a:ea typeface="仿宋_GB2312" pitchFamily="49" charset="-122"/>
              </a:rPr>
              <a:t>两级目录结构</a:t>
            </a:r>
          </a:p>
        </p:txBody>
      </p:sp>
      <p:sp>
        <p:nvSpPr>
          <p:cNvPr id="95235" name="Rectangle 3"/>
          <p:cNvSpPr>
            <a:spLocks noGrp="1" noRot="1" noChangeArrowheads="1"/>
          </p:cNvSpPr>
          <p:nvPr>
            <p:ph idx="1"/>
          </p:nvPr>
        </p:nvSpPr>
        <p:spPr>
          <a:xfrm>
            <a:off x="533400" y="1260475"/>
            <a:ext cx="8077200" cy="4498975"/>
          </a:xfrm>
        </p:spPr>
        <p:txBody>
          <a:bodyPr/>
          <a:lstStyle/>
          <a:p>
            <a:pPr>
              <a:defRPr/>
            </a:pPr>
            <a:r>
              <a:rPr lang="zh-CN" altLang="en-US" dirty="0">
                <a:effectLst>
                  <a:outerShdw blurRad="38100" dist="38100" dir="2700000" algn="tl">
                    <a:srgbClr val="000000"/>
                  </a:outerShdw>
                </a:effectLst>
                <a:ea typeface="仿宋_GB2312" pitchFamily="49" charset="-122"/>
              </a:rPr>
              <a:t>主文件目录</a:t>
            </a:r>
            <a:r>
              <a:rPr lang="en-US" altLang="zh-CN" dirty="0" err="1">
                <a:effectLst>
                  <a:outerShdw blurRad="38100" dist="38100" dir="2700000" algn="tl">
                    <a:srgbClr val="000000"/>
                  </a:outerShdw>
                </a:effectLst>
                <a:ea typeface="仿宋_GB2312" pitchFamily="49" charset="-122"/>
              </a:rPr>
              <a:t>MFD</a:t>
            </a:r>
            <a:r>
              <a:rPr lang="zh-CN" altLang="en-US" dirty="0">
                <a:effectLst>
                  <a:outerShdw blurRad="38100" dist="38100" dir="2700000" algn="tl">
                    <a:srgbClr val="000000"/>
                  </a:outerShdw>
                </a:effectLst>
                <a:ea typeface="仿宋_GB2312" pitchFamily="49" charset="-122"/>
              </a:rPr>
              <a:t>、用户文件目录</a:t>
            </a:r>
            <a:r>
              <a:rPr lang="en-US" altLang="zh-CN" dirty="0" err="1">
                <a:effectLst>
                  <a:outerShdw blurRad="38100" dist="38100" dir="2700000" algn="tl">
                    <a:srgbClr val="000000"/>
                  </a:outerShdw>
                </a:effectLst>
                <a:ea typeface="仿宋_GB2312" pitchFamily="49" charset="-122"/>
              </a:rPr>
              <a:t>UFD</a:t>
            </a:r>
            <a:endParaRPr lang="zh-CN" altLang="en-US" dirty="0">
              <a:effectLst>
                <a:outerShdw blurRad="38100" dist="38100" dir="2700000" algn="tl">
                  <a:srgbClr val="000000"/>
                </a:outerShdw>
              </a:effectLst>
              <a:ea typeface="仿宋_GB2312" pitchFamily="49" charset="-122"/>
            </a:endParaRPr>
          </a:p>
        </p:txBody>
      </p:sp>
      <p:sp>
        <p:nvSpPr>
          <p:cNvPr id="108548" name="Rectangle 39"/>
          <p:cNvSpPr>
            <a:spLocks noChangeArrowheads="1"/>
          </p:cNvSpPr>
          <p:nvPr/>
        </p:nvSpPr>
        <p:spPr bwMode="auto">
          <a:xfrm>
            <a:off x="468313" y="1916113"/>
            <a:ext cx="8135937" cy="45370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nvGrpSpPr>
          <p:cNvPr id="108549" name="Group 40"/>
          <p:cNvGrpSpPr/>
          <p:nvPr/>
        </p:nvGrpSpPr>
        <p:grpSpPr bwMode="auto">
          <a:xfrm>
            <a:off x="1042988" y="2025650"/>
            <a:ext cx="6572250" cy="4643438"/>
            <a:chOff x="2700" y="1128"/>
            <a:chExt cx="6840" cy="3744"/>
          </a:xfrm>
        </p:grpSpPr>
        <p:grpSp>
          <p:nvGrpSpPr>
            <p:cNvPr id="108550" name="Group 41"/>
            <p:cNvGrpSpPr/>
            <p:nvPr/>
          </p:nvGrpSpPr>
          <p:grpSpPr bwMode="auto">
            <a:xfrm>
              <a:off x="2877" y="1128"/>
              <a:ext cx="6663" cy="2964"/>
              <a:chOff x="2877" y="1128"/>
              <a:chExt cx="6663" cy="2964"/>
            </a:xfrm>
          </p:grpSpPr>
          <p:grpSp>
            <p:nvGrpSpPr>
              <p:cNvPr id="108552" name="Group 42"/>
              <p:cNvGrpSpPr/>
              <p:nvPr/>
            </p:nvGrpSpPr>
            <p:grpSpPr bwMode="auto">
              <a:xfrm>
                <a:off x="5397" y="1596"/>
                <a:ext cx="1083" cy="2340"/>
                <a:chOff x="4497" y="1128"/>
                <a:chExt cx="1083" cy="2340"/>
              </a:xfrm>
            </p:grpSpPr>
            <p:sp>
              <p:nvSpPr>
                <p:cNvPr id="108578" name="Text Box 43"/>
                <p:cNvSpPr txBox="1">
                  <a:spLocks noChangeArrowheads="1"/>
                </p:cNvSpPr>
                <p:nvPr/>
              </p:nvSpPr>
              <p:spPr bwMode="auto">
                <a:xfrm>
                  <a:off x="4497" y="1440"/>
                  <a:ext cx="108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System</a:t>
                  </a:r>
                </a:p>
              </p:txBody>
            </p:sp>
            <p:sp>
              <p:nvSpPr>
                <p:cNvPr id="108579" name="Text Box 44"/>
                <p:cNvSpPr txBox="1">
                  <a:spLocks noChangeArrowheads="1"/>
                </p:cNvSpPr>
                <p:nvPr/>
              </p:nvSpPr>
              <p:spPr bwMode="auto">
                <a:xfrm>
                  <a:off x="4500" y="1752"/>
                  <a:ext cx="108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User 1</a:t>
                  </a:r>
                </a:p>
              </p:txBody>
            </p:sp>
            <p:sp>
              <p:nvSpPr>
                <p:cNvPr id="108580" name="Text Box 45"/>
                <p:cNvSpPr txBox="1">
                  <a:spLocks noChangeArrowheads="1"/>
                </p:cNvSpPr>
                <p:nvPr/>
              </p:nvSpPr>
              <p:spPr bwMode="auto">
                <a:xfrm>
                  <a:off x="4500" y="2064"/>
                  <a:ext cx="108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User 2</a:t>
                  </a:r>
                </a:p>
              </p:txBody>
            </p:sp>
            <p:sp>
              <p:nvSpPr>
                <p:cNvPr id="108581" name="Text Box 46"/>
                <p:cNvSpPr txBox="1">
                  <a:spLocks noChangeArrowheads="1"/>
                </p:cNvSpPr>
                <p:nvPr/>
              </p:nvSpPr>
              <p:spPr bwMode="auto">
                <a:xfrm>
                  <a:off x="4500" y="2376"/>
                  <a:ext cx="108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User 3</a:t>
                  </a:r>
                </a:p>
              </p:txBody>
            </p:sp>
            <p:sp>
              <p:nvSpPr>
                <p:cNvPr id="108582" name="Text Box 47"/>
                <p:cNvSpPr txBox="1">
                  <a:spLocks noChangeArrowheads="1"/>
                </p:cNvSpPr>
                <p:nvPr/>
              </p:nvSpPr>
              <p:spPr bwMode="auto">
                <a:xfrm>
                  <a:off x="4500" y="2688"/>
                  <a:ext cx="1080" cy="78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2400">
                      <a:solidFill>
                        <a:srgbClr val="000000"/>
                      </a:solidFill>
                    </a:rPr>
                    <a:t>…</a:t>
                  </a:r>
                </a:p>
              </p:txBody>
            </p:sp>
            <p:sp>
              <p:nvSpPr>
                <p:cNvPr id="108583" name="Text Box 48"/>
                <p:cNvSpPr txBox="1">
                  <a:spLocks noChangeArrowheads="1"/>
                </p:cNvSpPr>
                <p:nvPr/>
              </p:nvSpPr>
              <p:spPr bwMode="auto">
                <a:xfrm>
                  <a:off x="4497" y="1128"/>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1600">
                      <a:solidFill>
                        <a:srgbClr val="000000"/>
                      </a:solidFill>
                    </a:rPr>
                    <a:t>主目录</a:t>
                  </a:r>
                </a:p>
              </p:txBody>
            </p:sp>
          </p:grpSp>
          <p:grpSp>
            <p:nvGrpSpPr>
              <p:cNvPr id="108553" name="Group 49"/>
              <p:cNvGrpSpPr/>
              <p:nvPr/>
            </p:nvGrpSpPr>
            <p:grpSpPr bwMode="auto">
              <a:xfrm>
                <a:off x="6297" y="1128"/>
                <a:ext cx="3243" cy="1404"/>
                <a:chOff x="3240" y="1128"/>
                <a:chExt cx="3243" cy="1404"/>
              </a:xfrm>
            </p:grpSpPr>
            <p:grpSp>
              <p:nvGrpSpPr>
                <p:cNvPr id="108570" name="Group 50"/>
                <p:cNvGrpSpPr/>
                <p:nvPr/>
              </p:nvGrpSpPr>
              <p:grpSpPr bwMode="auto">
                <a:xfrm>
                  <a:off x="5400" y="1128"/>
                  <a:ext cx="1083" cy="1404"/>
                  <a:chOff x="5400" y="1440"/>
                  <a:chExt cx="1083" cy="1404"/>
                </a:xfrm>
              </p:grpSpPr>
              <p:sp>
                <p:nvSpPr>
                  <p:cNvPr id="108574" name="Text Box 51"/>
                  <p:cNvSpPr txBox="1">
                    <a:spLocks noChangeArrowheads="1"/>
                  </p:cNvSpPr>
                  <p:nvPr/>
                </p:nvSpPr>
                <p:spPr bwMode="auto">
                  <a:xfrm>
                    <a:off x="5400" y="1752"/>
                    <a:ext cx="108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File 1</a:t>
                    </a:r>
                  </a:p>
                </p:txBody>
              </p:sp>
              <p:sp>
                <p:nvSpPr>
                  <p:cNvPr id="108575" name="Text Box 52"/>
                  <p:cNvSpPr txBox="1">
                    <a:spLocks noChangeArrowheads="1"/>
                  </p:cNvSpPr>
                  <p:nvPr/>
                </p:nvSpPr>
                <p:spPr bwMode="auto">
                  <a:xfrm>
                    <a:off x="5403" y="2064"/>
                    <a:ext cx="108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File 2</a:t>
                    </a:r>
                  </a:p>
                </p:txBody>
              </p:sp>
              <p:sp>
                <p:nvSpPr>
                  <p:cNvPr id="108576" name="Text Box 53"/>
                  <p:cNvSpPr txBox="1">
                    <a:spLocks noChangeArrowheads="1"/>
                  </p:cNvSpPr>
                  <p:nvPr/>
                </p:nvSpPr>
                <p:spPr bwMode="auto">
                  <a:xfrm>
                    <a:off x="5403" y="2376"/>
                    <a:ext cx="1080" cy="46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2400">
                        <a:solidFill>
                          <a:srgbClr val="000000"/>
                        </a:solidFill>
                      </a:rPr>
                      <a:t>…</a:t>
                    </a:r>
                  </a:p>
                </p:txBody>
              </p:sp>
              <p:sp>
                <p:nvSpPr>
                  <p:cNvPr id="108577" name="Text Box 54"/>
                  <p:cNvSpPr txBox="1">
                    <a:spLocks noChangeArrowheads="1"/>
                  </p:cNvSpPr>
                  <p:nvPr/>
                </p:nvSpPr>
                <p:spPr bwMode="auto">
                  <a:xfrm>
                    <a:off x="5400" y="1440"/>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User 1</a:t>
                    </a:r>
                    <a:r>
                      <a:rPr lang="zh-CN" altLang="en-US" sz="1600">
                        <a:solidFill>
                          <a:srgbClr val="000000"/>
                        </a:solidFill>
                      </a:rPr>
                      <a:t>目录</a:t>
                    </a:r>
                  </a:p>
                </p:txBody>
              </p:sp>
            </p:grpSp>
            <p:sp>
              <p:nvSpPr>
                <p:cNvPr id="108571" name="Line 55"/>
                <p:cNvSpPr>
                  <a:spLocks noChangeShapeType="1"/>
                </p:cNvSpPr>
                <p:nvPr/>
              </p:nvSpPr>
              <p:spPr bwMode="auto">
                <a:xfrm>
                  <a:off x="3240" y="2376"/>
                  <a:ext cx="7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72" name="Line 56"/>
                <p:cNvSpPr>
                  <a:spLocks noChangeShapeType="1"/>
                </p:cNvSpPr>
                <p:nvPr/>
              </p:nvSpPr>
              <p:spPr bwMode="auto">
                <a:xfrm flipV="1">
                  <a:off x="3960" y="1440"/>
                  <a:ext cx="0" cy="93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73" name="Line 57"/>
                <p:cNvSpPr>
                  <a:spLocks noChangeShapeType="1"/>
                </p:cNvSpPr>
                <p:nvPr/>
              </p:nvSpPr>
              <p:spPr bwMode="auto">
                <a:xfrm>
                  <a:off x="3960" y="1440"/>
                  <a:ext cx="14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8554" name="Group 58"/>
              <p:cNvGrpSpPr/>
              <p:nvPr/>
            </p:nvGrpSpPr>
            <p:grpSpPr bwMode="auto">
              <a:xfrm>
                <a:off x="6297" y="2688"/>
                <a:ext cx="3243" cy="1404"/>
                <a:chOff x="3240" y="2688"/>
                <a:chExt cx="3243" cy="1404"/>
              </a:xfrm>
            </p:grpSpPr>
            <p:grpSp>
              <p:nvGrpSpPr>
                <p:cNvPr id="108562" name="Group 59"/>
                <p:cNvGrpSpPr/>
                <p:nvPr/>
              </p:nvGrpSpPr>
              <p:grpSpPr bwMode="auto">
                <a:xfrm>
                  <a:off x="5400" y="2688"/>
                  <a:ext cx="1083" cy="1404"/>
                  <a:chOff x="5400" y="1440"/>
                  <a:chExt cx="1083" cy="1404"/>
                </a:xfrm>
              </p:grpSpPr>
              <p:sp>
                <p:nvSpPr>
                  <p:cNvPr id="108566" name="Text Box 60"/>
                  <p:cNvSpPr txBox="1">
                    <a:spLocks noChangeArrowheads="1"/>
                  </p:cNvSpPr>
                  <p:nvPr/>
                </p:nvSpPr>
                <p:spPr bwMode="auto">
                  <a:xfrm>
                    <a:off x="5400" y="1752"/>
                    <a:ext cx="108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File 1</a:t>
                    </a:r>
                  </a:p>
                </p:txBody>
              </p:sp>
              <p:sp>
                <p:nvSpPr>
                  <p:cNvPr id="108567" name="Text Box 61"/>
                  <p:cNvSpPr txBox="1">
                    <a:spLocks noChangeArrowheads="1"/>
                  </p:cNvSpPr>
                  <p:nvPr/>
                </p:nvSpPr>
                <p:spPr bwMode="auto">
                  <a:xfrm>
                    <a:off x="5403" y="2064"/>
                    <a:ext cx="108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File 2</a:t>
                    </a:r>
                  </a:p>
                </p:txBody>
              </p:sp>
              <p:sp>
                <p:nvSpPr>
                  <p:cNvPr id="108568" name="Text Box 62"/>
                  <p:cNvSpPr txBox="1">
                    <a:spLocks noChangeArrowheads="1"/>
                  </p:cNvSpPr>
                  <p:nvPr/>
                </p:nvSpPr>
                <p:spPr bwMode="auto">
                  <a:xfrm>
                    <a:off x="5403" y="2376"/>
                    <a:ext cx="1080" cy="46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2400">
                        <a:solidFill>
                          <a:srgbClr val="000000"/>
                        </a:solidFill>
                      </a:rPr>
                      <a:t>…</a:t>
                    </a:r>
                  </a:p>
                </p:txBody>
              </p:sp>
              <p:sp>
                <p:nvSpPr>
                  <p:cNvPr id="108569" name="Text Box 63"/>
                  <p:cNvSpPr txBox="1">
                    <a:spLocks noChangeArrowheads="1"/>
                  </p:cNvSpPr>
                  <p:nvPr/>
                </p:nvSpPr>
                <p:spPr bwMode="auto">
                  <a:xfrm>
                    <a:off x="5400" y="1440"/>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User 2</a:t>
                    </a:r>
                    <a:r>
                      <a:rPr lang="zh-CN" altLang="en-US" sz="1600">
                        <a:solidFill>
                          <a:srgbClr val="000000"/>
                        </a:solidFill>
                      </a:rPr>
                      <a:t>目录</a:t>
                    </a:r>
                  </a:p>
                </p:txBody>
              </p:sp>
            </p:grpSp>
            <p:sp>
              <p:nvSpPr>
                <p:cNvPr id="108563" name="Line 64"/>
                <p:cNvSpPr>
                  <a:spLocks noChangeShapeType="1"/>
                </p:cNvSpPr>
                <p:nvPr/>
              </p:nvSpPr>
              <p:spPr bwMode="auto">
                <a:xfrm>
                  <a:off x="3240" y="2688"/>
                  <a:ext cx="7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64" name="Line 65"/>
                <p:cNvSpPr>
                  <a:spLocks noChangeShapeType="1"/>
                </p:cNvSpPr>
                <p:nvPr/>
              </p:nvSpPr>
              <p:spPr bwMode="auto">
                <a:xfrm>
                  <a:off x="3960" y="268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8565" name="Line 66"/>
                <p:cNvSpPr>
                  <a:spLocks noChangeShapeType="1"/>
                </p:cNvSpPr>
                <p:nvPr/>
              </p:nvSpPr>
              <p:spPr bwMode="auto">
                <a:xfrm>
                  <a:off x="3960" y="3000"/>
                  <a:ext cx="14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08555" name="Group 67"/>
              <p:cNvGrpSpPr/>
              <p:nvPr/>
            </p:nvGrpSpPr>
            <p:grpSpPr bwMode="auto">
              <a:xfrm>
                <a:off x="2877" y="2532"/>
                <a:ext cx="2703" cy="1404"/>
                <a:chOff x="2877" y="2532"/>
                <a:chExt cx="2703" cy="1404"/>
              </a:xfrm>
            </p:grpSpPr>
            <p:grpSp>
              <p:nvGrpSpPr>
                <p:cNvPr id="108556" name="Group 68"/>
                <p:cNvGrpSpPr/>
                <p:nvPr/>
              </p:nvGrpSpPr>
              <p:grpSpPr bwMode="auto">
                <a:xfrm>
                  <a:off x="2877" y="2532"/>
                  <a:ext cx="1083" cy="1404"/>
                  <a:chOff x="5400" y="1440"/>
                  <a:chExt cx="1083" cy="1404"/>
                </a:xfrm>
              </p:grpSpPr>
              <p:sp>
                <p:nvSpPr>
                  <p:cNvPr id="108558" name="Text Box 69"/>
                  <p:cNvSpPr txBox="1">
                    <a:spLocks noChangeArrowheads="1"/>
                  </p:cNvSpPr>
                  <p:nvPr/>
                </p:nvSpPr>
                <p:spPr bwMode="auto">
                  <a:xfrm>
                    <a:off x="5400" y="1752"/>
                    <a:ext cx="108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File 1</a:t>
                    </a:r>
                  </a:p>
                </p:txBody>
              </p:sp>
              <p:sp>
                <p:nvSpPr>
                  <p:cNvPr id="108559" name="Text Box 70"/>
                  <p:cNvSpPr txBox="1">
                    <a:spLocks noChangeArrowheads="1"/>
                  </p:cNvSpPr>
                  <p:nvPr/>
                </p:nvSpPr>
                <p:spPr bwMode="auto">
                  <a:xfrm>
                    <a:off x="5403" y="2064"/>
                    <a:ext cx="108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File 2</a:t>
                    </a:r>
                  </a:p>
                </p:txBody>
              </p:sp>
              <p:sp>
                <p:nvSpPr>
                  <p:cNvPr id="108560" name="Text Box 71"/>
                  <p:cNvSpPr txBox="1">
                    <a:spLocks noChangeArrowheads="1"/>
                  </p:cNvSpPr>
                  <p:nvPr/>
                </p:nvSpPr>
                <p:spPr bwMode="auto">
                  <a:xfrm>
                    <a:off x="5403" y="2376"/>
                    <a:ext cx="1080" cy="46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2400">
                        <a:solidFill>
                          <a:srgbClr val="000000"/>
                        </a:solidFill>
                      </a:rPr>
                      <a:t>…</a:t>
                    </a:r>
                  </a:p>
                </p:txBody>
              </p:sp>
              <p:sp>
                <p:nvSpPr>
                  <p:cNvPr id="108561" name="Text Box 72"/>
                  <p:cNvSpPr txBox="1">
                    <a:spLocks noChangeArrowheads="1"/>
                  </p:cNvSpPr>
                  <p:nvPr/>
                </p:nvSpPr>
                <p:spPr bwMode="auto">
                  <a:xfrm>
                    <a:off x="5400" y="1440"/>
                    <a:ext cx="10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User 3</a:t>
                    </a:r>
                    <a:r>
                      <a:rPr lang="zh-CN" altLang="en-US" sz="1600">
                        <a:solidFill>
                          <a:srgbClr val="000000"/>
                        </a:solidFill>
                      </a:rPr>
                      <a:t>目录</a:t>
                    </a:r>
                  </a:p>
                </p:txBody>
              </p:sp>
            </p:grpSp>
            <p:sp>
              <p:nvSpPr>
                <p:cNvPr id="108557" name="Line 73"/>
                <p:cNvSpPr>
                  <a:spLocks noChangeShapeType="1"/>
                </p:cNvSpPr>
                <p:nvPr/>
              </p:nvSpPr>
              <p:spPr bwMode="auto">
                <a:xfrm flipH="1">
                  <a:off x="3960" y="3000"/>
                  <a:ext cx="16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108551" name="Text Box 74"/>
            <p:cNvSpPr txBox="1">
              <a:spLocks noChangeArrowheads="1"/>
            </p:cNvSpPr>
            <p:nvPr/>
          </p:nvSpPr>
          <p:spPr bwMode="auto">
            <a:xfrm>
              <a:off x="2700" y="4248"/>
              <a:ext cx="666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2400">
                  <a:solidFill>
                    <a:srgbClr val="000000"/>
                  </a:solidFill>
                </a:rPr>
                <a:t>图 </a:t>
              </a:r>
              <a:r>
                <a:rPr lang="en-US" altLang="zh-CN" sz="2400">
                  <a:solidFill>
                    <a:srgbClr val="000000"/>
                  </a:solidFill>
                </a:rPr>
                <a:t>5.2    </a:t>
              </a:r>
              <a:r>
                <a:rPr lang="zh-CN" altLang="en-US" sz="2400">
                  <a:solidFill>
                    <a:srgbClr val="000000"/>
                  </a:solidFill>
                </a:rPr>
                <a:t>两级目录结构</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p:cNvSpPr>
            <a:spLocks noGrp="1" noRot="1" noChangeArrowheads="1"/>
          </p:cNvSpPr>
          <p:nvPr>
            <p:ph idx="1"/>
          </p:nvPr>
        </p:nvSpPr>
        <p:spPr/>
        <p:txBody>
          <a:bodyPr/>
          <a:lstStyle/>
          <a:p>
            <a:pPr>
              <a:lnSpc>
                <a:spcPct val="110000"/>
              </a:lnSpc>
              <a:defRPr/>
            </a:pPr>
            <a:r>
              <a:rPr kumimoji="1" lang="en-US" altLang="zh-CN" dirty="0">
                <a:solidFill>
                  <a:schemeClr val="folHlink"/>
                </a:solidFill>
              </a:rPr>
              <a:t>2. </a:t>
            </a:r>
            <a:r>
              <a:rPr kumimoji="1" lang="zh-CN" altLang="en-US" dirty="0">
                <a:solidFill>
                  <a:schemeClr val="folHlink"/>
                </a:solidFill>
              </a:rPr>
              <a:t>记录</a:t>
            </a:r>
          </a:p>
          <a:p>
            <a:pPr>
              <a:lnSpc>
                <a:spcPct val="110000"/>
              </a:lnSpc>
              <a:defRPr/>
            </a:pPr>
            <a:r>
              <a:rPr kumimoji="1" lang="zh-CN" altLang="en-US" sz="2000" dirty="0"/>
              <a:t> </a:t>
            </a:r>
            <a:r>
              <a:rPr kumimoji="1" lang="zh-CN" altLang="en-US" sz="2400" dirty="0"/>
              <a:t>记录是一组相关数据项的集合，用于描述一个对象在某方面的属性。</a:t>
            </a:r>
            <a:endParaRPr kumimoji="1" lang="en-US" altLang="zh-CN" sz="2400" dirty="0"/>
          </a:p>
          <a:p>
            <a:pPr>
              <a:lnSpc>
                <a:spcPct val="110000"/>
              </a:lnSpc>
              <a:defRPr/>
            </a:pPr>
            <a:r>
              <a:rPr kumimoji="1" lang="en-US" altLang="zh-CN" dirty="0">
                <a:solidFill>
                  <a:schemeClr val="folHlink"/>
                </a:solidFill>
              </a:rPr>
              <a:t>3.</a:t>
            </a:r>
            <a:r>
              <a:rPr kumimoji="1" lang="zh-CN" altLang="en-US" dirty="0">
                <a:solidFill>
                  <a:schemeClr val="folHlink"/>
                </a:solidFill>
              </a:rPr>
              <a:t>文件</a:t>
            </a:r>
            <a:endParaRPr kumimoji="1" lang="en-US" altLang="zh-CN" dirty="0">
              <a:solidFill>
                <a:schemeClr val="folHlink"/>
              </a:solidFill>
            </a:endParaRPr>
          </a:p>
          <a:p>
            <a:pPr>
              <a:defRPr/>
            </a:pPr>
            <a:r>
              <a:rPr kumimoji="1" lang="zh-CN" altLang="en-US" dirty="0"/>
              <a:t>文件是指由创建者所定义的、 具有文件名的一组相关元素的集合。</a:t>
            </a:r>
            <a:endParaRPr lang="zh-CN" altLang="en-US" dirty="0">
              <a:effectLst>
                <a:outerShdw blurRad="38100" dist="38100" dir="2700000" algn="tl">
                  <a:srgbClr val="000000"/>
                </a:outerShdw>
              </a:effectLst>
              <a:latin typeface="仿宋_GB2312" pitchFamily="49" charset="-122"/>
              <a:ea typeface="仿宋_GB2312" pitchFamily="49" charset="-122"/>
            </a:endParaRPr>
          </a:p>
          <a:p>
            <a:pPr lvl="1">
              <a:defRPr/>
            </a:pPr>
            <a:r>
              <a:rPr kumimoji="1" lang="zh-CN" altLang="en-US" dirty="0"/>
              <a:t>在有结构的文件中，文件由若干个相关记录组成；</a:t>
            </a:r>
            <a:endParaRPr kumimoji="1" lang="en-US" altLang="zh-CN" dirty="0"/>
          </a:p>
          <a:p>
            <a:pPr lvl="1">
              <a:defRPr/>
            </a:pPr>
            <a:r>
              <a:rPr kumimoji="1" lang="zh-CN" altLang="en-US" dirty="0"/>
              <a:t>而无结构文件则被看成是一个字符流。</a:t>
            </a:r>
          </a:p>
          <a:p>
            <a:pPr>
              <a:defRPr/>
            </a:pPr>
            <a:r>
              <a:rPr kumimoji="1" lang="zh-CN" altLang="en-US" dirty="0"/>
              <a:t>文件在文件系统中是一个最大的数据单位，它描述了一个对象集。</a:t>
            </a:r>
          </a:p>
          <a:p>
            <a:pPr algn="just">
              <a:spcBef>
                <a:spcPct val="50000"/>
              </a:spcBef>
              <a:buClrTx/>
              <a:buFontTx/>
              <a:buNone/>
              <a:defRPr/>
            </a:pPr>
            <a:r>
              <a:rPr kumimoji="1" lang="zh-CN" altLang="en-US" dirty="0"/>
              <a:t>	</a:t>
            </a:r>
            <a:endParaRPr kumimoji="1" lang="zh-CN" altLang="en-US" dirty="0">
              <a:solidFill>
                <a:schemeClr val="folHlink"/>
              </a:solidFill>
            </a:endParaRPr>
          </a:p>
          <a:p>
            <a:pPr>
              <a:lnSpc>
                <a:spcPct val="110000"/>
              </a:lnSpc>
              <a:defRPr/>
            </a:pPr>
            <a:endParaRPr kumimoji="1" lang="zh-CN" altLang="en-US" sz="2400" dirty="0"/>
          </a:p>
        </p:txBody>
      </p:sp>
      <p:sp>
        <p:nvSpPr>
          <p:cNvPr id="2" name="标题 1"/>
          <p:cNvSpPr>
            <a:spLocks noGrp="1"/>
          </p:cNvSpPr>
          <p:nvPr>
            <p:ph type="title"/>
          </p:nvPr>
        </p:nvSpPr>
        <p:spPr/>
        <p:txBody>
          <a:bodyPr/>
          <a:lstStyle/>
          <a:p>
            <a:r>
              <a:rPr kumimoji="1" lang="en-US" altLang="zh-CN" dirty="0">
                <a:solidFill>
                  <a:schemeClr val="folHlink"/>
                </a:solidFill>
              </a:rPr>
              <a:t>1.1</a:t>
            </a:r>
            <a:r>
              <a:rPr kumimoji="1" lang="zh-CN" altLang="en-US" dirty="0">
                <a:solidFill>
                  <a:schemeClr val="folHlink"/>
                </a:solidFill>
              </a:rPr>
              <a:t>文件、记录和数据项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rrowheads="1"/>
          </p:cNvSpPr>
          <p:nvPr>
            <p:ph type="title"/>
          </p:nvPr>
        </p:nvSpPr>
        <p:spPr>
          <a:xfrm>
            <a:off x="755650" y="-26988"/>
            <a:ext cx="7772400" cy="1143001"/>
          </a:xfrm>
        </p:spPr>
        <p:txBody>
          <a:bodyPr/>
          <a:lstStyle/>
          <a:p>
            <a:pPr>
              <a:defRPr/>
            </a:pPr>
            <a:r>
              <a:rPr lang="zh-CN" altLang="en-US" u="sng" dirty="0">
                <a:solidFill>
                  <a:schemeClr val="folHlink"/>
                </a:solidFill>
                <a:ea typeface="仿宋_GB2312" pitchFamily="49" charset="-122"/>
              </a:rPr>
              <a:t>两级目录结构分析</a:t>
            </a:r>
          </a:p>
        </p:txBody>
      </p:sp>
      <p:sp>
        <p:nvSpPr>
          <p:cNvPr id="96259" name="Rectangle 3"/>
          <p:cNvSpPr>
            <a:spLocks noGrp="1" noRot="1" noChangeArrowheads="1"/>
          </p:cNvSpPr>
          <p:nvPr>
            <p:ph idx="1"/>
          </p:nvPr>
        </p:nvSpPr>
        <p:spPr>
          <a:xfrm>
            <a:off x="533400" y="981075"/>
            <a:ext cx="8077200" cy="4498975"/>
          </a:xfrm>
        </p:spPr>
        <p:txBody>
          <a:bodyPr/>
          <a:lstStyle/>
          <a:p>
            <a:pPr>
              <a:defRPr/>
            </a:pPr>
            <a:endParaRPr lang="en-US" altLang="zh-CN" dirty="0">
              <a:ea typeface="仿宋_GB2312" pitchFamily="49" charset="-122"/>
            </a:endParaRPr>
          </a:p>
          <a:p>
            <a:pPr>
              <a:defRPr/>
            </a:pPr>
            <a:r>
              <a:rPr lang="zh-CN" altLang="en-US" dirty="0">
                <a:ea typeface="仿宋_GB2312" pitchFamily="49" charset="-122"/>
              </a:rPr>
              <a:t>一定程度解决了重名问题</a:t>
            </a:r>
          </a:p>
          <a:p>
            <a:pPr>
              <a:defRPr/>
            </a:pPr>
            <a:r>
              <a:rPr lang="zh-CN" altLang="en-US" dirty="0">
                <a:ea typeface="仿宋_GB2312" pitchFamily="49" charset="-122"/>
              </a:rPr>
              <a:t>提高了文件目录检索效率</a:t>
            </a:r>
          </a:p>
          <a:p>
            <a:pPr>
              <a:defRPr/>
            </a:pPr>
            <a:r>
              <a:rPr lang="zh-CN" altLang="en-US" dirty="0">
                <a:ea typeface="仿宋_GB2312" pitchFamily="49" charset="-122"/>
              </a:rPr>
              <a:t>简单的文件共享</a:t>
            </a:r>
          </a:p>
          <a:p>
            <a:pPr>
              <a:defRPr/>
            </a:pPr>
            <a:endParaRPr lang="zh-CN" altLang="en-US" dirty="0">
              <a:ea typeface="仿宋_GB2312" pitchFamily="49" charset="-122"/>
            </a:endParaRPr>
          </a:p>
          <a:p>
            <a:pPr>
              <a:defRPr/>
            </a:pPr>
            <a:r>
              <a:rPr lang="zh-CN" altLang="en-US" dirty="0">
                <a:solidFill>
                  <a:schemeClr val="folHlink"/>
                </a:solidFill>
                <a:ea typeface="仿宋_GB2312" pitchFamily="49" charset="-122"/>
              </a:rPr>
              <a:t>问题：</a:t>
            </a:r>
            <a:r>
              <a:rPr lang="zh-CN" altLang="en-US" dirty="0">
                <a:ea typeface="仿宋_GB2312" pitchFamily="49" charset="-122"/>
              </a:rPr>
              <a:t>不便用户文件的逻辑分类；进一步解决重名、共享、检索效率等问题</a:t>
            </a:r>
            <a:endParaRPr lang="en-US" altLang="zh-CN" dirty="0">
              <a:ea typeface="仿宋_GB2312" pitchFamily="49" charset="-122"/>
            </a:endParaRPr>
          </a:p>
          <a:p>
            <a:pPr algn="just" eaLnBrk="1" hangingPunct="1">
              <a:buFontTx/>
              <a:buNone/>
              <a:defRPr/>
            </a:pPr>
            <a:r>
              <a:rPr lang="en-US" altLang="zh-CN" dirty="0"/>
              <a:t>3</a:t>
            </a:r>
            <a:r>
              <a:rPr lang="zh-CN" altLang="en-US" dirty="0"/>
              <a:t>．多级目录结构</a:t>
            </a:r>
          </a:p>
          <a:p>
            <a:pPr eaLnBrk="1" hangingPunct="1">
              <a:buFontTx/>
              <a:buNone/>
              <a:defRPr/>
            </a:pPr>
            <a:r>
              <a:rPr lang="zh-CN" altLang="en-US" dirty="0"/>
              <a:t>（</a:t>
            </a:r>
            <a:r>
              <a:rPr lang="en-US" altLang="zh-CN" dirty="0"/>
              <a:t>1</a:t>
            </a:r>
            <a:r>
              <a:rPr lang="zh-CN" altLang="en-US" dirty="0"/>
              <a:t>）目录结构：多级目录结构又称为树型目录结构，主目录在这里被称为根目录，把数据文件称为树叶，其它的目录均作为树的结点。</a:t>
            </a:r>
            <a:endParaRPr lang="zh-CN" altLang="en-US" dirty="0">
              <a:ea typeface="仿宋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p:txBody>
          <a:bodyPr/>
          <a:lstStyle/>
          <a:p>
            <a:pPr>
              <a:defRPr/>
            </a:pPr>
            <a:r>
              <a:rPr lang="zh-CN" altLang="en-US" u="sng">
                <a:solidFill>
                  <a:schemeClr val="folHlink"/>
                </a:solidFill>
                <a:latin typeface="仿宋_GB2312" pitchFamily="49" charset="-122"/>
                <a:ea typeface="仿宋_GB2312" pitchFamily="49" charset="-122"/>
              </a:rPr>
              <a:t>层次目录结构</a:t>
            </a:r>
            <a:br>
              <a:rPr lang="zh-CN" altLang="en-US" u="sng">
                <a:solidFill>
                  <a:schemeClr val="folHlink"/>
                </a:solidFill>
                <a:latin typeface="仿宋_GB2312" pitchFamily="49" charset="-122"/>
                <a:ea typeface="仿宋_GB2312" pitchFamily="49" charset="-122"/>
              </a:rPr>
            </a:br>
            <a:r>
              <a:rPr lang="en-US" altLang="zh-CN">
                <a:solidFill>
                  <a:schemeClr val="folHlink"/>
                </a:solidFill>
                <a:latin typeface="Arial" panose="020B0604020202020204"/>
                <a:ea typeface="仿宋_GB2312" pitchFamily="49" charset="-122"/>
              </a:rPr>
              <a:t>—</a:t>
            </a:r>
            <a:r>
              <a:rPr kumimoji="1" lang="zh-CN" altLang="en-US">
                <a:solidFill>
                  <a:schemeClr val="folHlink"/>
                </a:solidFill>
                <a:effectLst/>
              </a:rPr>
              <a:t>多级目录结构</a:t>
            </a:r>
            <a:r>
              <a:rPr kumimoji="1" lang="zh-CN" altLang="en-US">
                <a:solidFill>
                  <a:schemeClr val="tx1"/>
                </a:solidFill>
                <a:effectLst/>
              </a:rPr>
              <a:t> </a:t>
            </a:r>
          </a:p>
        </p:txBody>
      </p:sp>
      <p:sp>
        <p:nvSpPr>
          <p:cNvPr id="97283" name="Rectangle 3"/>
          <p:cNvSpPr>
            <a:spLocks noGrp="1" noRot="1" noChangeArrowheads="1"/>
          </p:cNvSpPr>
          <p:nvPr>
            <p:ph type="body" sz="half" idx="1"/>
          </p:nvPr>
        </p:nvSpPr>
        <p:spPr/>
        <p:txBody>
          <a:bodyPr/>
          <a:lstStyle/>
          <a:p>
            <a:pPr>
              <a:buFont typeface="Wingdings" panose="05000000000000000000" pitchFamily="2" charset="2"/>
              <a:buNone/>
              <a:defRPr/>
            </a:pPr>
            <a:endParaRPr lang="en-US" altLang="zh-CN">
              <a:effectLst>
                <a:outerShdw blurRad="38100" dist="38100" dir="2700000" algn="tl">
                  <a:srgbClr val="000000"/>
                </a:outerShdw>
              </a:effectLst>
              <a:latin typeface="仿宋_GB2312" pitchFamily="49" charset="-122"/>
              <a:ea typeface="仿宋_GB2312" pitchFamily="49" charset="-122"/>
            </a:endParaRPr>
          </a:p>
          <a:p>
            <a:pPr>
              <a:defRPr/>
            </a:pPr>
            <a:endParaRPr lang="en-US" altLang="zh-CN"/>
          </a:p>
        </p:txBody>
      </p:sp>
      <p:graphicFrame>
        <p:nvGraphicFramePr>
          <p:cNvPr id="110596" name="Object 87"/>
          <p:cNvGraphicFramePr>
            <a:graphicFrameLocks noGrp="1" noChangeAspect="1"/>
          </p:cNvGraphicFramePr>
          <p:nvPr>
            <p:ph sz="half" idx="2"/>
          </p:nvPr>
        </p:nvGraphicFramePr>
        <p:xfrm>
          <a:off x="684213" y="1916113"/>
          <a:ext cx="7559675" cy="4289425"/>
        </p:xfrm>
        <a:graphic>
          <a:graphicData uri="http://schemas.openxmlformats.org/presentationml/2006/ole">
            <mc:AlternateContent xmlns:mc="http://schemas.openxmlformats.org/markup-compatibility/2006">
              <mc:Choice xmlns:v="urn:schemas-microsoft-com:vml" Requires="v">
                <p:oleObj name="VISIO" r:id="rId3" imgW="4427220" imgH="2514600" progId="Visio.Drawing.4">
                  <p:embed/>
                </p:oleObj>
              </mc:Choice>
              <mc:Fallback>
                <p:oleObj name="VISIO" r:id="rId3" imgW="4427220" imgH="2514600" progId="Visio.Drawing.4">
                  <p:embed/>
                  <p:pic>
                    <p:nvPicPr>
                      <p:cNvPr id="0" name="Object 8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916113"/>
                        <a:ext cx="7559675" cy="428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0597" name="Rectangle 45"/>
          <p:cNvSpPr>
            <a:spLocks noChangeArrowheads="1"/>
          </p:cNvSpPr>
          <p:nvPr/>
        </p:nvSpPr>
        <p:spPr bwMode="auto">
          <a:xfrm>
            <a:off x="468313" y="1700213"/>
            <a:ext cx="7920037" cy="46815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FontTx/>
              <a:buNone/>
            </a:pPr>
            <a:endParaRPr lang="zh-CN" altLang="zh-CN" sz="1800" b="0">
              <a:solidFill>
                <a:srgbClr val="000000"/>
              </a:solidFill>
              <a:latin typeface="Arial" panose="020B0604020202020204" pitchFamily="34" charset="0"/>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idx="1"/>
          </p:nvPr>
        </p:nvSpPr>
        <p:spPr/>
        <p:txBody>
          <a:bodyPr/>
          <a:lstStyle/>
          <a:p>
            <a:pPr eaLnBrk="1" hangingPunct="1">
              <a:defRPr/>
            </a:pPr>
            <a:r>
              <a:rPr lang="zh-CN" altLang="en-US" dirty="0"/>
              <a:t>（</a:t>
            </a:r>
            <a:r>
              <a:rPr lang="en-US" altLang="zh-CN" dirty="0"/>
              <a:t>2</a:t>
            </a:r>
            <a:r>
              <a:rPr lang="zh-CN" altLang="en-US" dirty="0"/>
              <a:t>）路径名：从树的根（即主目录）开始，把全部目录文件名与数据文件名，依次地用</a:t>
            </a:r>
            <a:r>
              <a:rPr lang="zh-CN" altLang="en-US" dirty="0">
                <a:latin typeface="Courier New" panose="02070309020205020404" pitchFamily="49" charset="0"/>
              </a:rPr>
              <a:t>“</a:t>
            </a:r>
            <a:r>
              <a:rPr lang="en-US" altLang="zh-CN" dirty="0"/>
              <a:t>/</a:t>
            </a:r>
            <a:r>
              <a:rPr lang="en-US" altLang="zh-CN" dirty="0">
                <a:latin typeface="Courier New" panose="02070309020205020404" pitchFamily="49" charset="0"/>
              </a:rPr>
              <a:t>”</a:t>
            </a:r>
            <a:r>
              <a:rPr lang="zh-CN" altLang="en-US" dirty="0"/>
              <a:t>连接起来，即构成该数据文件的路径名（</a:t>
            </a:r>
            <a:r>
              <a:rPr lang="en-US" altLang="zh-CN" dirty="0"/>
              <a:t>path  name</a:t>
            </a:r>
            <a:r>
              <a:rPr lang="zh-CN" altLang="en-US" dirty="0"/>
              <a:t>）。</a:t>
            </a:r>
          </a:p>
          <a:p>
            <a:pPr lvl="1" eaLnBrk="1" hangingPunct="1">
              <a:defRPr/>
            </a:pPr>
            <a:r>
              <a:rPr lang="zh-CN" altLang="en-US" dirty="0"/>
              <a:t>系统中的每一个文件都有惟一的路径名。</a:t>
            </a:r>
          </a:p>
          <a:p>
            <a:pPr eaLnBrk="1" hangingPunct="1">
              <a:defRPr/>
            </a:pPr>
            <a:r>
              <a:rPr lang="zh-CN" altLang="en-US" dirty="0"/>
              <a:t>（</a:t>
            </a:r>
            <a:r>
              <a:rPr lang="en-US" altLang="zh-CN" dirty="0"/>
              <a:t>3</a:t>
            </a:r>
            <a:r>
              <a:rPr lang="zh-CN" altLang="en-US" dirty="0"/>
              <a:t>）当前目录：为每个进程设置一个</a:t>
            </a:r>
            <a:r>
              <a:rPr lang="zh-CN" altLang="en-US" dirty="0">
                <a:latin typeface="Courier New" panose="02070309020205020404" pitchFamily="49" charset="0"/>
              </a:rPr>
              <a:t>“</a:t>
            </a:r>
            <a:r>
              <a:rPr lang="zh-CN" altLang="en-US" dirty="0"/>
              <a:t>当前目录</a:t>
            </a:r>
            <a:r>
              <a:rPr lang="zh-CN" altLang="en-US" dirty="0">
                <a:latin typeface="Courier New" panose="02070309020205020404" pitchFamily="49" charset="0"/>
              </a:rPr>
              <a:t>”</a:t>
            </a:r>
            <a:r>
              <a:rPr lang="zh-CN" altLang="en-US" dirty="0"/>
              <a:t>，又称为</a:t>
            </a:r>
            <a:r>
              <a:rPr lang="zh-CN" altLang="en-US" dirty="0">
                <a:latin typeface="Courier New" panose="02070309020205020404" pitchFamily="49" charset="0"/>
              </a:rPr>
              <a:t>“</a:t>
            </a:r>
            <a:r>
              <a:rPr lang="zh-CN" altLang="en-US" dirty="0"/>
              <a:t>工作目录</a:t>
            </a:r>
            <a:r>
              <a:rPr lang="zh-CN" altLang="en-US" dirty="0">
                <a:latin typeface="Courier New" panose="02070309020205020404" pitchFamily="49" charset="0"/>
              </a:rPr>
              <a:t>”</a:t>
            </a:r>
            <a:r>
              <a:rPr lang="zh-CN" altLang="en-US" dirty="0"/>
              <a:t>进程对各文件的访问都相对于</a:t>
            </a:r>
            <a:r>
              <a:rPr lang="zh-CN" altLang="en-US" dirty="0">
                <a:latin typeface="Courier New" panose="02070309020205020404" pitchFamily="49" charset="0"/>
              </a:rPr>
              <a:t>“</a:t>
            </a:r>
            <a:r>
              <a:rPr lang="zh-CN" altLang="en-US" dirty="0"/>
              <a:t>当前目录</a:t>
            </a:r>
            <a:r>
              <a:rPr lang="zh-CN" altLang="en-US" dirty="0">
                <a:latin typeface="Courier New" panose="02070309020205020404" pitchFamily="49" charset="0"/>
              </a:rPr>
              <a:t>”</a:t>
            </a:r>
            <a:r>
              <a:rPr lang="zh-CN" altLang="en-US" dirty="0"/>
              <a:t>而进行。</a:t>
            </a:r>
            <a:endParaRPr lang="en-US" altLang="zh-CN" dirty="0"/>
          </a:p>
          <a:p>
            <a:pPr eaLnBrk="1" hangingPunct="1">
              <a:defRPr/>
            </a:pPr>
            <a:r>
              <a:rPr lang="zh-CN" altLang="en-US" dirty="0">
                <a:solidFill>
                  <a:srgbClr val="C00000"/>
                </a:solidFill>
              </a:rPr>
              <a:t>相对路径名</a:t>
            </a:r>
            <a:endParaRPr lang="en-US" altLang="zh-CN" dirty="0">
              <a:solidFill>
                <a:srgbClr val="C00000"/>
              </a:solidFill>
            </a:endParaRPr>
          </a:p>
          <a:p>
            <a:pPr eaLnBrk="1" hangingPunct="1">
              <a:defRPr/>
            </a:pPr>
            <a:r>
              <a:rPr lang="zh-CN" altLang="en-US" dirty="0">
                <a:solidFill>
                  <a:srgbClr val="C00000"/>
                </a:solidFill>
              </a:rPr>
              <a:t>绝对路径名</a:t>
            </a:r>
          </a:p>
          <a:p>
            <a:pPr eaLnBrk="1" hangingPunct="1">
              <a:buFontTx/>
              <a:buNone/>
              <a:defRPr/>
            </a:pPr>
            <a:endParaRPr lang="en-US" altLang="zh-CN" dirty="0"/>
          </a:p>
        </p:txBody>
      </p:sp>
      <p:sp>
        <p:nvSpPr>
          <p:cNvPr id="2" name="标题 1"/>
          <p:cNvSpPr>
            <a:spLocks noGrp="1"/>
          </p:cNvSpPr>
          <p:nvPr>
            <p:ph type="title"/>
          </p:nvPr>
        </p:nvSpPr>
        <p:spPr/>
        <p:txBody>
          <a:bodyPr/>
          <a:lstStyle/>
          <a:p>
            <a:endParaRPr lang="zh-CN" alt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优点</a:t>
            </a:r>
          </a:p>
          <a:p>
            <a:pPr lvl="1"/>
            <a:r>
              <a:rPr lang="zh-CN" altLang="en-US" dirty="0"/>
              <a:t>层次结构清晰，便于管理和保护</a:t>
            </a:r>
          </a:p>
          <a:p>
            <a:pPr lvl="1"/>
            <a:r>
              <a:rPr lang="zh-CN" altLang="en-US" dirty="0"/>
              <a:t> 有利于文件分类</a:t>
            </a:r>
          </a:p>
          <a:p>
            <a:pPr lvl="1"/>
            <a:r>
              <a:rPr lang="zh-CN" altLang="en-US" dirty="0"/>
              <a:t> 解决重名问题</a:t>
            </a:r>
          </a:p>
          <a:p>
            <a:pPr lvl="1"/>
            <a:r>
              <a:rPr lang="zh-CN" altLang="en-US" dirty="0"/>
              <a:t> 提高文件检索速度</a:t>
            </a:r>
          </a:p>
          <a:p>
            <a:pPr lvl="1"/>
            <a:r>
              <a:rPr lang="zh-CN" altLang="en-US" dirty="0"/>
              <a:t> 能进行存取权限的控制 </a:t>
            </a:r>
          </a:p>
          <a:p>
            <a:r>
              <a:rPr lang="zh-CN" altLang="en-US" dirty="0"/>
              <a:t> 缺点</a:t>
            </a:r>
          </a:p>
          <a:p>
            <a:pPr lvl="1"/>
            <a:r>
              <a:rPr lang="zh-CN" altLang="en-US" dirty="0"/>
              <a:t> 查找一个文件按路径名逐层检查，由于</a:t>
            </a:r>
          </a:p>
          <a:p>
            <a:pPr lvl="1"/>
            <a:r>
              <a:rPr lang="zh-CN" altLang="en-US" dirty="0"/>
              <a:t>   每个文件都放在外存，多次访盘影响速度</a:t>
            </a:r>
          </a:p>
        </p:txBody>
      </p:sp>
      <p:sp>
        <p:nvSpPr>
          <p:cNvPr id="3" name="标题 2"/>
          <p:cNvSpPr>
            <a:spLocks noGrp="1"/>
          </p:cNvSpPr>
          <p:nvPr>
            <p:ph type="title"/>
          </p:nvPr>
        </p:nvSpPr>
        <p:spPr/>
        <p:txBody>
          <a:bodyPr/>
          <a:lstStyle/>
          <a:p>
            <a:r>
              <a:rPr lang="zh-CN" altLang="en-US" dirty="0"/>
              <a:t>多级目录的优缺点</a:t>
            </a:r>
            <a:br>
              <a:rPr lang="zh-CN" altLang="en-US" dirty="0"/>
            </a:b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idx="1"/>
          </p:nvPr>
        </p:nvSpPr>
        <p:spPr/>
        <p:txBody>
          <a:bodyPr/>
          <a:lstStyle/>
          <a:p>
            <a:pPr eaLnBrk="1" hangingPunct="1">
              <a:buFontTx/>
              <a:buNone/>
              <a:defRPr/>
            </a:pPr>
            <a:r>
              <a:rPr lang="en-US" altLang="zh-CN"/>
              <a:t>4</a:t>
            </a:r>
            <a:r>
              <a:rPr lang="zh-CN" altLang="en-US"/>
              <a:t>．增加和删除目录 </a:t>
            </a:r>
          </a:p>
          <a:p>
            <a:pPr eaLnBrk="1" hangingPunct="1">
              <a:defRPr/>
            </a:pPr>
            <a:r>
              <a:rPr lang="zh-CN" altLang="en-US">
                <a:solidFill>
                  <a:schemeClr val="accent2"/>
                </a:solidFill>
              </a:rPr>
              <a:t>增加目录</a:t>
            </a:r>
            <a:r>
              <a:rPr lang="zh-CN" altLang="en-US"/>
              <a:t>：在用户要创建一个新文件时，只需查看在自己的</a:t>
            </a:r>
            <a:r>
              <a:rPr lang="en-US" altLang="zh-CN"/>
              <a:t>UFD</a:t>
            </a:r>
            <a:r>
              <a:rPr lang="zh-CN" altLang="en-US"/>
              <a:t>及其子目录中，有无与新建文件相同的文件名。若无，便可在</a:t>
            </a:r>
            <a:r>
              <a:rPr lang="en-US" altLang="zh-CN"/>
              <a:t>UFD</a:t>
            </a:r>
            <a:r>
              <a:rPr lang="zh-CN" altLang="en-US"/>
              <a:t>或其某个子目录中增加一个新目录项。 </a:t>
            </a:r>
          </a:p>
          <a:p>
            <a:pPr eaLnBrk="1" hangingPunct="1">
              <a:defRPr/>
            </a:pPr>
            <a:r>
              <a:rPr lang="zh-CN" altLang="en-US">
                <a:solidFill>
                  <a:schemeClr val="accent2"/>
                </a:solidFill>
              </a:rPr>
              <a:t>目录删除</a:t>
            </a:r>
            <a:r>
              <a:rPr lang="zh-CN" altLang="en-US"/>
              <a:t>采用下述两种方法处理： </a:t>
            </a:r>
          </a:p>
          <a:p>
            <a:pPr eaLnBrk="1" hangingPunct="1">
              <a:buFontTx/>
              <a:buNone/>
              <a:defRPr/>
            </a:pPr>
            <a:r>
              <a:rPr lang="zh-CN" altLang="en-US"/>
              <a:t>（</a:t>
            </a:r>
            <a:r>
              <a:rPr lang="en-US" altLang="zh-CN"/>
              <a:t>1</a:t>
            </a:r>
            <a:r>
              <a:rPr lang="zh-CN" altLang="en-US"/>
              <a:t>）不删除非空目录。 </a:t>
            </a:r>
          </a:p>
          <a:p>
            <a:pPr eaLnBrk="1" hangingPunct="1">
              <a:buFontTx/>
              <a:buNone/>
              <a:defRPr/>
            </a:pPr>
            <a:r>
              <a:rPr lang="zh-CN" altLang="en-US"/>
              <a:t>（</a:t>
            </a:r>
            <a:r>
              <a:rPr lang="en-US" altLang="zh-CN"/>
              <a:t>2</a:t>
            </a:r>
            <a:r>
              <a:rPr lang="zh-CN" altLang="en-US"/>
              <a:t>）可删除非空目录。 </a:t>
            </a:r>
          </a:p>
        </p:txBody>
      </p:sp>
      <p:sp>
        <p:nvSpPr>
          <p:cNvPr id="2" name="标题 1"/>
          <p:cNvSpPr>
            <a:spLocks noGrp="1"/>
          </p:cNvSpPr>
          <p:nvPr>
            <p:ph type="title"/>
          </p:nvPr>
        </p:nvSpPr>
        <p:spPr/>
        <p:txBody>
          <a:bodyPr/>
          <a:lstStyle/>
          <a:p>
            <a:endParaRPr lang="zh-CN" alt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1"/>
          </p:nvPr>
        </p:nvSpPr>
        <p:spPr/>
        <p:txBody>
          <a:bodyPr/>
          <a:lstStyle/>
          <a:p>
            <a:pPr eaLnBrk="1" hangingPunct="1">
              <a:lnSpc>
                <a:spcPct val="90000"/>
              </a:lnSpc>
              <a:buFontTx/>
              <a:buNone/>
              <a:defRPr/>
            </a:pPr>
            <a:r>
              <a:rPr lang="en-US" altLang="zh-CN" dirty="0"/>
              <a:t>★</a:t>
            </a:r>
            <a:r>
              <a:rPr lang="zh-CN" altLang="en-US" dirty="0">
                <a:solidFill>
                  <a:schemeClr val="accent6"/>
                </a:solidFill>
              </a:rPr>
              <a:t>对目录进行查询的方式有两种：线性检索法和</a:t>
            </a:r>
            <a:r>
              <a:rPr lang="en-US" altLang="zh-CN" dirty="0">
                <a:solidFill>
                  <a:schemeClr val="accent6"/>
                </a:solidFill>
              </a:rPr>
              <a:t>Hash</a:t>
            </a:r>
            <a:r>
              <a:rPr lang="zh-CN" altLang="en-US" dirty="0">
                <a:solidFill>
                  <a:schemeClr val="accent6"/>
                </a:solidFill>
              </a:rPr>
              <a:t>方法</a:t>
            </a:r>
            <a:r>
              <a:rPr lang="en-US" altLang="zh-CN" dirty="0">
                <a:solidFill>
                  <a:schemeClr val="accent6"/>
                </a:solidFill>
              </a:rPr>
              <a:t>: </a:t>
            </a:r>
          </a:p>
          <a:p>
            <a:pPr algn="just" eaLnBrk="1" hangingPunct="1">
              <a:lnSpc>
                <a:spcPct val="90000"/>
              </a:lnSpc>
              <a:buFontTx/>
              <a:buNone/>
              <a:defRPr/>
            </a:pPr>
            <a:r>
              <a:rPr lang="en-US" altLang="zh-CN" dirty="0">
                <a:solidFill>
                  <a:srgbClr val="663300"/>
                </a:solidFill>
              </a:rPr>
              <a:t>1</a:t>
            </a:r>
            <a:r>
              <a:rPr lang="zh-CN" altLang="en-US" dirty="0">
                <a:solidFill>
                  <a:srgbClr val="663300"/>
                </a:solidFill>
              </a:rPr>
              <a:t>）．线性检索法</a:t>
            </a:r>
          </a:p>
          <a:p>
            <a:pPr eaLnBrk="1" hangingPunct="1">
              <a:lnSpc>
                <a:spcPct val="90000"/>
              </a:lnSpc>
              <a:defRPr/>
            </a:pPr>
            <a:r>
              <a:rPr lang="zh-CN" altLang="en-US" dirty="0"/>
              <a:t> 线性检索法又称为顺序检索法。 </a:t>
            </a:r>
          </a:p>
          <a:p>
            <a:pPr eaLnBrk="1" hangingPunct="1">
              <a:lnSpc>
                <a:spcPct val="90000"/>
              </a:lnSpc>
              <a:buFontTx/>
              <a:buNone/>
              <a:defRPr/>
            </a:pPr>
            <a:r>
              <a:rPr lang="zh-CN" altLang="en-US" dirty="0"/>
              <a:t>①在单级目录中，利用用户提供的文件名，用顺序查找法直接从文件目录中找到指名文件的目录项。</a:t>
            </a:r>
          </a:p>
          <a:p>
            <a:pPr eaLnBrk="1" hangingPunct="1">
              <a:lnSpc>
                <a:spcPct val="90000"/>
              </a:lnSpc>
              <a:buFontTx/>
              <a:buNone/>
              <a:defRPr/>
            </a:pPr>
            <a:r>
              <a:rPr lang="zh-CN" altLang="en-US" dirty="0"/>
              <a:t>②在树型目录中，用户提供的文件名是由多个文件分量名组成的路径名，此时须对多级目录进行查找。 </a:t>
            </a:r>
          </a:p>
        </p:txBody>
      </p:sp>
      <p:sp>
        <p:nvSpPr>
          <p:cNvPr id="2" name="标题 1"/>
          <p:cNvSpPr>
            <a:spLocks noGrp="1"/>
          </p:cNvSpPr>
          <p:nvPr>
            <p:ph type="title"/>
          </p:nvPr>
        </p:nvSpPr>
        <p:spPr/>
        <p:txBody>
          <a:bodyPr/>
          <a:lstStyle/>
          <a:p>
            <a:r>
              <a:rPr lang="en-US" altLang="zh-CN" dirty="0"/>
              <a:t>2.</a:t>
            </a:r>
            <a:r>
              <a:rPr lang="zh-CN" altLang="en-US" dirty="0"/>
              <a:t>目录查询技术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4690" name="Object 2"/>
          <p:cNvGraphicFramePr>
            <a:graphicFrameLocks noChangeAspect="1"/>
          </p:cNvGraphicFramePr>
          <p:nvPr/>
        </p:nvGraphicFramePr>
        <p:xfrm>
          <a:off x="814388" y="1390650"/>
          <a:ext cx="7515225" cy="4076700"/>
        </p:xfrm>
        <a:graphic>
          <a:graphicData uri="http://schemas.openxmlformats.org/presentationml/2006/ole">
            <mc:AlternateContent xmlns:mc="http://schemas.openxmlformats.org/markup-compatibility/2006">
              <mc:Choice xmlns:v="urn:schemas-microsoft-com:vml" Requires="v">
                <p:oleObj name="图象文档" r:id="rId3" imgW="7214870" imgH="4398010" progId="WangImage.Document">
                  <p:embed/>
                </p:oleObj>
              </mc:Choice>
              <mc:Fallback>
                <p:oleObj name="图象文档" r:id="rId3" imgW="7214870" imgH="4398010" progId="WangImage.Document">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388" y="1390650"/>
                        <a:ext cx="7515225"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p:txBody>
          <a:bodyPr/>
          <a:lstStyle/>
          <a:p>
            <a:pPr>
              <a:lnSpc>
                <a:spcPct val="90000"/>
              </a:lnSpc>
              <a:defRPr/>
            </a:pPr>
            <a:r>
              <a:rPr lang="en-US" altLang="zh-CN" dirty="0"/>
              <a:t> </a:t>
            </a:r>
            <a:r>
              <a:rPr lang="en-US" altLang="zh-CN" dirty="0">
                <a:solidFill>
                  <a:srgbClr val="663300"/>
                </a:solidFill>
              </a:rPr>
              <a:t>2</a:t>
            </a:r>
            <a:r>
              <a:rPr lang="zh-CN" altLang="en-US" dirty="0">
                <a:solidFill>
                  <a:srgbClr val="663300"/>
                </a:solidFill>
              </a:rPr>
              <a:t>）</a:t>
            </a:r>
            <a:r>
              <a:rPr lang="en-US" altLang="zh-CN" dirty="0"/>
              <a:t>Hash</a:t>
            </a:r>
            <a:r>
              <a:rPr lang="zh-CN" altLang="en-US" dirty="0"/>
              <a:t>方法 </a:t>
            </a:r>
            <a:endParaRPr lang="en-US" altLang="zh-CN" dirty="0"/>
          </a:p>
          <a:p>
            <a:pPr>
              <a:lnSpc>
                <a:spcPct val="90000"/>
              </a:lnSpc>
              <a:defRPr/>
            </a:pPr>
            <a:r>
              <a:rPr lang="en-US" altLang="zh-CN" dirty="0">
                <a:solidFill>
                  <a:schemeClr val="accent6"/>
                </a:solidFill>
              </a:rPr>
              <a:t>Hash</a:t>
            </a:r>
            <a:r>
              <a:rPr lang="zh-CN" altLang="en-US" dirty="0">
                <a:solidFill>
                  <a:schemeClr val="accent6"/>
                </a:solidFill>
              </a:rPr>
              <a:t>方法</a:t>
            </a:r>
            <a:r>
              <a:rPr lang="en-US" altLang="zh-CN" dirty="0">
                <a:solidFill>
                  <a:schemeClr val="accent6"/>
                </a:solidFill>
              </a:rPr>
              <a:t>: </a:t>
            </a:r>
            <a:r>
              <a:rPr lang="zh-CN" altLang="en-US" dirty="0"/>
              <a:t>建立了一张</a:t>
            </a:r>
            <a:r>
              <a:rPr lang="en-US" altLang="zh-CN" dirty="0"/>
              <a:t>Hash</a:t>
            </a:r>
            <a:r>
              <a:rPr lang="zh-CN" altLang="en-US" dirty="0"/>
              <a:t>索引文件目录，系统利用用户提供的文件名并将它变换为文件目录的索引值，再利用该索引值到目录中去查找。</a:t>
            </a:r>
          </a:p>
          <a:p>
            <a:pPr eaLnBrk="1" hangingPunct="1">
              <a:lnSpc>
                <a:spcPct val="90000"/>
              </a:lnSpc>
              <a:defRPr/>
            </a:pPr>
            <a:r>
              <a:rPr lang="en-US" altLang="zh-CN" dirty="0"/>
              <a:t>Hash</a:t>
            </a:r>
            <a:r>
              <a:rPr lang="zh-CN" altLang="en-US" dirty="0"/>
              <a:t>方法将显著地提高检索速度。 </a:t>
            </a:r>
          </a:p>
          <a:p>
            <a:pPr eaLnBrk="1" hangingPunct="1">
              <a:lnSpc>
                <a:spcPct val="90000"/>
              </a:lnSpc>
              <a:defRPr/>
            </a:pPr>
            <a:r>
              <a:rPr lang="zh-CN" altLang="en-US" dirty="0"/>
              <a:t>在文件名中使用了通配符</a:t>
            </a:r>
            <a:r>
              <a:rPr lang="zh-CN" altLang="en-US" dirty="0">
                <a:latin typeface="Courier New" panose="02070309020205020404"/>
              </a:rPr>
              <a:t>“</a:t>
            </a:r>
            <a:r>
              <a:rPr lang="zh-CN" altLang="en-US" dirty="0"/>
              <a:t>* </a:t>
            </a:r>
            <a:r>
              <a:rPr lang="zh-CN" altLang="en-US" dirty="0">
                <a:latin typeface="Courier New" panose="02070309020205020404"/>
              </a:rPr>
              <a:t>”</a:t>
            </a:r>
            <a:r>
              <a:rPr lang="zh-CN" altLang="en-US" dirty="0"/>
              <a:t>、</a:t>
            </a:r>
            <a:r>
              <a:rPr lang="zh-CN" altLang="en-US" dirty="0">
                <a:latin typeface="Courier New" panose="02070309020205020404"/>
              </a:rPr>
              <a:t>“</a:t>
            </a:r>
            <a:r>
              <a:rPr lang="zh-CN" altLang="en-US" dirty="0"/>
              <a:t>？</a:t>
            </a:r>
            <a:r>
              <a:rPr lang="zh-CN" altLang="en-US" dirty="0">
                <a:latin typeface="Courier New" panose="02070309020205020404"/>
              </a:rPr>
              <a:t>”</a:t>
            </a:r>
            <a:r>
              <a:rPr lang="zh-CN" altLang="en-US" dirty="0"/>
              <a:t>等，系统便无法利用</a:t>
            </a:r>
            <a:r>
              <a:rPr lang="en-US" altLang="zh-CN" dirty="0"/>
              <a:t>Hash</a:t>
            </a:r>
            <a:r>
              <a:rPr lang="zh-CN" altLang="en-US" dirty="0"/>
              <a:t>法检索目录，因此，需要利用线性查找法查找目录。</a:t>
            </a:r>
            <a:endParaRPr lang="en-US" altLang="zh-CN" dirty="0"/>
          </a:p>
          <a:p>
            <a:pPr eaLnBrk="1" hangingPunct="1">
              <a:lnSpc>
                <a:spcPct val="90000"/>
              </a:lnSpc>
              <a:defRPr/>
            </a:pPr>
            <a:r>
              <a:rPr lang="zh-CN" altLang="en-US" dirty="0"/>
              <a:t>在进行文件名的转换时，有可能把</a:t>
            </a:r>
            <a:r>
              <a:rPr lang="zh-CN" altLang="en-US" dirty="0">
                <a:latin typeface="Courier New" panose="02070309020205020404"/>
              </a:rPr>
              <a:t>多</a:t>
            </a:r>
            <a:r>
              <a:rPr lang="zh-CN" altLang="en-US" dirty="0"/>
              <a:t>个不同的文件名转换为相同的</a:t>
            </a:r>
            <a:r>
              <a:rPr lang="en-US" altLang="zh-CN" dirty="0"/>
              <a:t>Hash</a:t>
            </a:r>
            <a:r>
              <a:rPr lang="zh-CN" altLang="en-US" dirty="0"/>
              <a:t>值，称谓的</a:t>
            </a:r>
            <a:r>
              <a:rPr lang="zh-CN" altLang="en-US" dirty="0">
                <a:solidFill>
                  <a:schemeClr val="accent6"/>
                </a:solidFill>
                <a:latin typeface="Courier New" panose="02070309020205020404"/>
              </a:rPr>
              <a:t>“</a:t>
            </a:r>
            <a:r>
              <a:rPr lang="en-US" altLang="zh-CN" dirty="0">
                <a:solidFill>
                  <a:schemeClr val="accent6"/>
                </a:solidFill>
              </a:rPr>
              <a:t>Hash</a:t>
            </a:r>
            <a:r>
              <a:rPr lang="zh-CN" altLang="en-US" dirty="0">
                <a:solidFill>
                  <a:schemeClr val="accent6"/>
                </a:solidFill>
              </a:rPr>
              <a:t>冲突</a:t>
            </a:r>
            <a:r>
              <a:rPr lang="zh-CN" altLang="en-US" dirty="0">
                <a:solidFill>
                  <a:schemeClr val="accent6"/>
                </a:solidFill>
                <a:latin typeface="Courier New" panose="02070309020205020404"/>
              </a:rPr>
              <a:t>”</a:t>
            </a:r>
            <a:r>
              <a:rPr lang="zh-CN" altLang="en-US" dirty="0">
                <a:solidFill>
                  <a:schemeClr val="accent6"/>
                </a:solidFill>
              </a:rPr>
              <a:t>。</a:t>
            </a:r>
          </a:p>
          <a:p>
            <a:pPr marL="0" indent="0" eaLnBrk="1" hangingPunct="1">
              <a:lnSpc>
                <a:spcPct val="90000"/>
              </a:lnSpc>
              <a:buFont typeface="Wingdings" panose="05000000000000000000" pitchFamily="2" charset="2"/>
              <a:buNone/>
              <a:defRPr/>
            </a:pPr>
            <a:r>
              <a:rPr lang="zh-CN" altLang="en-US" dirty="0"/>
              <a:t>  </a:t>
            </a:r>
          </a:p>
        </p:txBody>
      </p:sp>
      <p:sp>
        <p:nvSpPr>
          <p:cNvPr id="6" name="标题 1"/>
          <p:cNvSpPr>
            <a:spLocks noGrp="1"/>
          </p:cNvSpPr>
          <p:nvPr>
            <p:ph type="title"/>
          </p:nvPr>
        </p:nvSpPr>
        <p:spPr>
          <a:xfrm>
            <a:off x="971550" y="188913"/>
            <a:ext cx="7331075" cy="549275"/>
          </a:xfrm>
        </p:spPr>
        <p:txBody>
          <a:bodyPr/>
          <a:lstStyle/>
          <a:p>
            <a:r>
              <a:rPr lang="en-US" altLang="zh-CN" dirty="0"/>
              <a:t>2.</a:t>
            </a:r>
            <a:r>
              <a:rPr lang="zh-CN" altLang="en-US" dirty="0"/>
              <a:t>目录查询技术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idx="1"/>
          </p:nvPr>
        </p:nvSpPr>
        <p:spPr/>
        <p:txBody>
          <a:bodyPr/>
          <a:lstStyle/>
          <a:p>
            <a:pPr eaLnBrk="1" hangingPunct="1">
              <a:defRPr/>
            </a:pPr>
            <a:r>
              <a:rPr lang="en-US" altLang="zh-CN" dirty="0">
                <a:solidFill>
                  <a:schemeClr val="accent6"/>
                </a:solidFill>
              </a:rPr>
              <a:t>Hash</a:t>
            </a:r>
            <a:r>
              <a:rPr lang="zh-CN" altLang="en-US" dirty="0">
                <a:solidFill>
                  <a:schemeClr val="accent6"/>
                </a:solidFill>
              </a:rPr>
              <a:t>查找过程</a:t>
            </a:r>
            <a:r>
              <a:rPr lang="zh-CN" altLang="en-US" dirty="0"/>
              <a:t>：</a:t>
            </a:r>
          </a:p>
          <a:p>
            <a:pPr algn="just" eaLnBrk="1" hangingPunct="1">
              <a:buFontTx/>
              <a:buNone/>
              <a:defRPr/>
            </a:pPr>
            <a:r>
              <a:rPr lang="zh-CN" altLang="en-US" dirty="0"/>
              <a:t>①在利用</a:t>
            </a:r>
            <a:r>
              <a:rPr lang="en-US" altLang="zh-CN" dirty="0"/>
              <a:t>Hash</a:t>
            </a:r>
            <a:r>
              <a:rPr lang="zh-CN" altLang="en-US" dirty="0"/>
              <a:t>值查找目录时，如果目录表中相应的目录项是空的，则表示系统中并无指定文件。</a:t>
            </a:r>
          </a:p>
          <a:p>
            <a:pPr algn="just" eaLnBrk="1" hangingPunct="1">
              <a:buFontTx/>
              <a:buNone/>
              <a:defRPr/>
            </a:pPr>
            <a:r>
              <a:rPr lang="zh-CN" altLang="en-US" dirty="0"/>
              <a:t>②如果目录项中的文件名与指定文件名相匹配，则表示该目录项正是所要寻找的文件所对应的目录项，故而可从中找到该文件所在的物理地址。  </a:t>
            </a:r>
            <a:endParaRPr lang="en-US" altLang="zh-CN" dirty="0"/>
          </a:p>
          <a:p>
            <a:pPr algn="just" eaLnBrk="1" hangingPunct="1">
              <a:buFontTx/>
              <a:buNone/>
              <a:defRPr/>
            </a:pPr>
            <a:r>
              <a:rPr lang="en-US" altLang="zh-CN" dirty="0"/>
              <a:t>③</a:t>
            </a:r>
            <a:r>
              <a:rPr lang="zh-CN" altLang="en-US" dirty="0"/>
              <a:t>如果在目录表的相应目录项中的文件名与指定文件名并不匹配，则表示发生了</a:t>
            </a:r>
            <a:r>
              <a:rPr lang="zh-CN" altLang="en-US" dirty="0">
                <a:latin typeface="Courier New" panose="02070309020205020404"/>
              </a:rPr>
              <a:t>“</a:t>
            </a:r>
            <a:r>
              <a:rPr lang="en-US" altLang="zh-CN" dirty="0"/>
              <a:t>Hash</a:t>
            </a:r>
            <a:r>
              <a:rPr lang="zh-CN" altLang="en-US" dirty="0"/>
              <a:t>冲突</a:t>
            </a:r>
            <a:r>
              <a:rPr lang="zh-CN" altLang="en-US" dirty="0">
                <a:latin typeface="Courier New" panose="02070309020205020404"/>
              </a:rPr>
              <a:t>”</a:t>
            </a:r>
            <a:r>
              <a:rPr lang="zh-CN" altLang="en-US" dirty="0"/>
              <a:t>。</a:t>
            </a:r>
          </a:p>
          <a:p>
            <a:pPr algn="just" eaLnBrk="1" hangingPunct="1">
              <a:defRPr/>
            </a:pPr>
            <a:r>
              <a:rPr lang="zh-CN" altLang="en-US" dirty="0">
                <a:solidFill>
                  <a:schemeClr val="accent6"/>
                </a:solidFill>
              </a:rPr>
              <a:t>解决</a:t>
            </a:r>
            <a:r>
              <a:rPr lang="en-US" altLang="zh-CN" dirty="0">
                <a:solidFill>
                  <a:schemeClr val="accent6"/>
                </a:solidFill>
              </a:rPr>
              <a:t>Hash</a:t>
            </a:r>
            <a:r>
              <a:rPr lang="zh-CN" altLang="en-US" dirty="0">
                <a:solidFill>
                  <a:schemeClr val="accent6"/>
                </a:solidFill>
              </a:rPr>
              <a:t>冲突的方法 </a:t>
            </a:r>
            <a:r>
              <a:rPr lang="zh-CN" altLang="en-US" dirty="0"/>
              <a:t>：将其</a:t>
            </a:r>
            <a:r>
              <a:rPr lang="en-US" altLang="zh-CN" dirty="0"/>
              <a:t>Hash</a:t>
            </a:r>
            <a:r>
              <a:rPr lang="zh-CN" altLang="en-US" dirty="0"/>
              <a:t>值再加上一个常数（该常数应与目录的长度值互质），形成新的索引值，再返回到第一步重新开始查找。</a:t>
            </a:r>
          </a:p>
          <a:p>
            <a:pPr algn="just" eaLnBrk="1" hangingPunct="1">
              <a:buFontTx/>
              <a:buNone/>
              <a:defRPr/>
            </a:pPr>
            <a:endParaRPr lang="zh-CN" altLang="en-US" dirty="0"/>
          </a:p>
        </p:txBody>
      </p:sp>
      <p:sp>
        <p:nvSpPr>
          <p:cNvPr id="2" name="标题 1"/>
          <p:cNvSpPr>
            <a:spLocks noGrp="1"/>
          </p:cNvSpPr>
          <p:nvPr>
            <p:ph type="title"/>
          </p:nvPr>
        </p:nvSpPr>
        <p:spPr/>
        <p:txBody>
          <a:bodyPr/>
          <a:lstStyle/>
          <a:p>
            <a:endParaRPr lang="zh-CN" altLang="en-US"/>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rrowheads="1"/>
          </p:cNvSpPr>
          <p:nvPr>
            <p:ph type="title"/>
          </p:nvPr>
        </p:nvSpPr>
        <p:spPr/>
        <p:txBody>
          <a:bodyPr/>
          <a:lstStyle/>
          <a:p>
            <a:pPr>
              <a:defRPr/>
            </a:pPr>
            <a:r>
              <a:rPr lang="zh-CN" altLang="en-US" sz="3200" dirty="0">
                <a:solidFill>
                  <a:schemeClr val="accent2"/>
                </a:solidFill>
                <a:ea typeface="仿宋_GB2312" pitchFamily="49" charset="-122"/>
              </a:rPr>
              <a:t>五、文件共享和访问控制</a:t>
            </a:r>
            <a:endParaRPr lang="zh-CN" altLang="en-US" sz="3200" dirty="0">
              <a:solidFill>
                <a:schemeClr val="folHlink"/>
              </a:solidFill>
            </a:endParaRPr>
          </a:p>
        </p:txBody>
      </p:sp>
      <p:sp>
        <p:nvSpPr>
          <p:cNvPr id="194563" name="Rectangle 3"/>
          <p:cNvSpPr>
            <a:spLocks noGrp="1" noRot="1" noChangeArrowheads="1"/>
          </p:cNvSpPr>
          <p:nvPr>
            <p:ph idx="1"/>
          </p:nvPr>
        </p:nvSpPr>
        <p:spPr/>
        <p:txBody>
          <a:bodyPr/>
          <a:lstStyle/>
          <a:p>
            <a:pPr algn="just">
              <a:buNone/>
              <a:defRPr/>
            </a:pPr>
            <a:r>
              <a:rPr lang="zh-CN" altLang="en-US" sz="3200" u="sng" dirty="0">
                <a:solidFill>
                  <a:schemeClr val="folHlink"/>
                </a:solidFill>
                <a:ea typeface="仿宋_GB2312" pitchFamily="49" charset="-122"/>
              </a:rPr>
              <a:t>文件共享的控制</a:t>
            </a:r>
            <a:r>
              <a:rPr lang="zh-CN" altLang="en-US" sz="3200" dirty="0">
                <a:solidFill>
                  <a:schemeClr val="folHlink"/>
                </a:solidFill>
              </a:rPr>
              <a:t> </a:t>
            </a:r>
          </a:p>
          <a:p>
            <a:pPr algn="just">
              <a:buFont typeface="Wingdings" panose="05000000000000000000" pitchFamily="2" charset="2"/>
              <a:buNone/>
              <a:defRPr/>
            </a:pPr>
            <a:endParaRPr lang="en-US" altLang="zh-CN" dirty="0">
              <a:effectLst>
                <a:outerShdw blurRad="38100" dist="38100" dir="2700000" algn="tl">
                  <a:srgbClr val="000000"/>
                </a:outerShdw>
              </a:effectLst>
              <a:ea typeface="仿宋_GB2312" pitchFamily="49" charset="-122"/>
            </a:endParaRPr>
          </a:p>
          <a:p>
            <a:pPr algn="just">
              <a:buFont typeface="Wingdings" panose="05000000000000000000" pitchFamily="2" charset="2"/>
              <a:buNone/>
              <a:defRPr/>
            </a:pPr>
            <a:r>
              <a:rPr lang="zh-CN" altLang="en-US" dirty="0">
                <a:effectLst>
                  <a:outerShdw blurRad="38100" dist="38100" dir="2700000" algn="tl">
                    <a:srgbClr val="000000"/>
                  </a:outerShdw>
                </a:effectLst>
                <a:ea typeface="仿宋_GB2312" pitchFamily="49" charset="-122"/>
              </a:rPr>
              <a:t>文件共享的有效控制涉及两个方面：</a:t>
            </a:r>
          </a:p>
          <a:p>
            <a:pPr algn="just">
              <a:defRPr/>
            </a:pPr>
            <a:endParaRPr lang="zh-CN" altLang="en-US" dirty="0">
              <a:effectLst>
                <a:outerShdw blurRad="38100" dist="38100" dir="2700000" algn="tl">
                  <a:srgbClr val="000000"/>
                </a:outerShdw>
              </a:effectLst>
              <a:ea typeface="仿宋_GB2312" pitchFamily="49" charset="-122"/>
            </a:endParaRPr>
          </a:p>
          <a:p>
            <a:pPr algn="just">
              <a:defRPr/>
            </a:pPr>
            <a:r>
              <a:rPr lang="zh-CN" altLang="en-US" dirty="0">
                <a:effectLst>
                  <a:outerShdw blurRad="38100" dist="38100" dir="2700000" algn="tl">
                    <a:srgbClr val="000000"/>
                  </a:outerShdw>
                </a:effectLst>
                <a:ea typeface="仿宋_GB2312" pitchFamily="49" charset="-122"/>
              </a:rPr>
              <a:t>同时存取（</a:t>
            </a:r>
            <a:r>
              <a:rPr lang="en-US" altLang="zh-CN" dirty="0">
                <a:effectLst>
                  <a:outerShdw blurRad="38100" dist="38100" dir="2700000" algn="tl">
                    <a:srgbClr val="000000"/>
                  </a:outerShdw>
                </a:effectLst>
                <a:ea typeface="仿宋_GB2312" pitchFamily="49" charset="-122"/>
              </a:rPr>
              <a:t>Simultaneous Access</a:t>
            </a:r>
            <a:r>
              <a:rPr lang="zh-CN" altLang="en-US" dirty="0">
                <a:effectLst>
                  <a:outerShdw blurRad="38100" dist="38100" dir="2700000" algn="tl">
                    <a:srgbClr val="000000"/>
                  </a:outerShdw>
                </a:effectLst>
                <a:ea typeface="仿宋_GB2312" pitchFamily="49" charset="-122"/>
              </a:rPr>
              <a:t>）</a:t>
            </a:r>
          </a:p>
          <a:p>
            <a:pPr algn="just">
              <a:defRPr/>
            </a:pPr>
            <a:endParaRPr lang="zh-CN" altLang="en-US" dirty="0">
              <a:effectLst>
                <a:outerShdw blurRad="38100" dist="38100" dir="2700000" algn="tl">
                  <a:srgbClr val="000000"/>
                </a:outerShdw>
              </a:effectLst>
              <a:ea typeface="仿宋_GB2312" pitchFamily="49" charset="-122"/>
            </a:endParaRPr>
          </a:p>
          <a:p>
            <a:pPr algn="just">
              <a:defRPr/>
            </a:pPr>
            <a:r>
              <a:rPr lang="zh-CN" altLang="en-US" dirty="0">
                <a:effectLst>
                  <a:outerShdw blurRad="38100" dist="38100" dir="2700000" algn="tl">
                    <a:srgbClr val="000000"/>
                  </a:outerShdw>
                </a:effectLst>
                <a:ea typeface="仿宋_GB2312" pitchFamily="49" charset="-122"/>
              </a:rPr>
              <a:t>存取权限（</a:t>
            </a:r>
            <a:r>
              <a:rPr lang="en-US" altLang="zh-CN" dirty="0">
                <a:effectLst>
                  <a:outerShdw blurRad="38100" dist="38100" dir="2700000" algn="tl">
                    <a:srgbClr val="000000"/>
                  </a:outerShdw>
                </a:effectLst>
                <a:ea typeface="仿宋_GB2312" pitchFamily="49" charset="-122"/>
              </a:rPr>
              <a:t>Access Rights</a:t>
            </a:r>
            <a:r>
              <a:rPr lang="zh-CN" altLang="en-US" dirty="0">
                <a:effectLst>
                  <a:outerShdw blurRad="38100" dist="38100" dir="2700000" algn="tl">
                    <a:srgbClr val="000000"/>
                  </a:outerShdw>
                </a:effectLst>
                <a:ea typeface="仿宋_GB2312" pitchFamily="49" charset="-122"/>
              </a:rPr>
              <a: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Rot="1" noChangeArrowheads="1"/>
          </p:cNvSpPr>
          <p:nvPr>
            <p:ph type="title"/>
          </p:nvPr>
        </p:nvSpPr>
        <p:spPr/>
        <p:txBody>
          <a:bodyPr/>
          <a:lstStyle/>
          <a:p>
            <a:pPr>
              <a:defRPr/>
            </a:pPr>
            <a:r>
              <a:rPr lang="zh-CN" altLang="en-US" dirty="0">
                <a:solidFill>
                  <a:schemeClr val="folHlink"/>
                </a:solidFill>
              </a:rPr>
              <a:t>文件的属性</a:t>
            </a:r>
          </a:p>
        </p:txBody>
      </p:sp>
      <p:sp>
        <p:nvSpPr>
          <p:cNvPr id="266244" name="Text Box 4"/>
          <p:cNvSpPr txBox="1">
            <a:spLocks noGrp="1" noChangeArrowheads="1"/>
          </p:cNvSpPr>
          <p:nvPr>
            <p:ph idx="1"/>
          </p:nvPr>
        </p:nvSpPr>
        <p:spPr>
          <a:noFill/>
        </p:spPr>
        <p:txBody>
          <a:bodyPr/>
          <a:lstStyle>
            <a:lvl1pPr marL="457200" indent="-457200"/>
            <a:lvl2pPr marL="914400" indent="-457200"/>
            <a:lvl3pPr marL="1371600" indent="-457200"/>
            <a:lvl4pPr marL="1828800" indent="-457200"/>
            <a:lvl5pPr marL="2286000" indent="-457200"/>
            <a:lvl6pPr marL="2743200" indent="-457200"/>
            <a:lvl7pPr marL="3200400" indent="-457200"/>
            <a:lvl8pPr marL="3657600" indent="-457200"/>
            <a:lvl9pPr marL="4114800" indent="-457200"/>
          </a:lstStyle>
          <a:p>
            <a:pPr>
              <a:defRPr/>
            </a:pPr>
            <a:r>
              <a:rPr kumimoji="1" lang="en-US" altLang="zh-CN" dirty="0"/>
              <a:t> </a:t>
            </a:r>
            <a:r>
              <a:rPr kumimoji="1" lang="zh-CN" altLang="en-US" dirty="0"/>
              <a:t>文件的属性可以包括：</a:t>
            </a:r>
          </a:p>
          <a:p>
            <a:pPr lvl="1">
              <a:defRPr/>
            </a:pPr>
            <a:r>
              <a:rPr kumimoji="1" lang="en-US" altLang="zh-CN" dirty="0"/>
              <a:t>(1)</a:t>
            </a:r>
            <a:r>
              <a:rPr kumimoji="1" lang="zh-CN" altLang="en-US" dirty="0"/>
              <a:t>文件类型。</a:t>
            </a:r>
          </a:p>
          <a:p>
            <a:pPr lvl="1">
              <a:defRPr/>
            </a:pPr>
            <a:r>
              <a:rPr kumimoji="1" lang="en-US" altLang="zh-CN" dirty="0"/>
              <a:t>(2) </a:t>
            </a:r>
            <a:r>
              <a:rPr kumimoji="1" lang="zh-CN" altLang="en-US" dirty="0"/>
              <a:t>文件长度。 </a:t>
            </a:r>
          </a:p>
          <a:p>
            <a:pPr lvl="1">
              <a:defRPr/>
            </a:pPr>
            <a:r>
              <a:rPr kumimoji="1" lang="en-US" altLang="zh-CN" dirty="0"/>
              <a:t>(3) </a:t>
            </a:r>
            <a:r>
              <a:rPr kumimoji="1" lang="zh-CN" altLang="en-US" dirty="0"/>
              <a:t>文件的物理位置。 </a:t>
            </a:r>
          </a:p>
          <a:p>
            <a:pPr lvl="1">
              <a:defRPr/>
            </a:pPr>
            <a:r>
              <a:rPr kumimoji="1" lang="en-US" altLang="zh-CN" dirty="0"/>
              <a:t>(4) </a:t>
            </a:r>
            <a:r>
              <a:rPr kumimoji="1" lang="zh-CN" altLang="en-US" dirty="0"/>
              <a:t>文件的建立时间。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3"/>
          <p:cNvSpPr>
            <a:spLocks noGrp="1" noRot="1" noChangeArrowheads="1"/>
          </p:cNvSpPr>
          <p:nvPr>
            <p:ph idx="1"/>
          </p:nvPr>
        </p:nvSpPr>
        <p:spPr/>
        <p:txBody>
          <a:bodyPr/>
          <a:lstStyle/>
          <a:p>
            <a:pPr algn="just">
              <a:lnSpc>
                <a:spcPct val="110000"/>
              </a:lnSpc>
              <a:defRPr/>
            </a:pPr>
            <a:r>
              <a:rPr lang="zh-CN" altLang="en-US" dirty="0">
                <a:ea typeface="仿宋_GB2312" pitchFamily="49" charset="-122"/>
              </a:rPr>
              <a:t>允许多个用户同时读文件内容，但不允许同时修改，或同时读且修改文件内容。</a:t>
            </a:r>
          </a:p>
          <a:p>
            <a:pPr algn="just">
              <a:lnSpc>
                <a:spcPct val="110000"/>
              </a:lnSpc>
              <a:defRPr/>
            </a:pPr>
            <a:r>
              <a:rPr lang="zh-CN" altLang="en-US" dirty="0">
                <a:ea typeface="仿宋_GB2312" pitchFamily="49" charset="-122"/>
              </a:rPr>
              <a:t>共享用户之一修改文件内容时，可以将整个文件作为临界资源，锁定整个文件，不允许其他共享用户同时读或写文件。</a:t>
            </a:r>
          </a:p>
          <a:p>
            <a:pPr algn="just">
              <a:lnSpc>
                <a:spcPct val="110000"/>
              </a:lnSpc>
              <a:defRPr/>
            </a:pPr>
            <a:r>
              <a:rPr lang="zh-CN" altLang="en-US" dirty="0">
                <a:ea typeface="仿宋_GB2312" pitchFamily="49" charset="-122"/>
              </a:rPr>
              <a:t>也可以仅仅锁定指定的一条记录，允许其他共享用户读</a:t>
            </a:r>
            <a:r>
              <a:rPr lang="en-US" altLang="zh-CN" dirty="0">
                <a:ea typeface="仿宋_GB2312" pitchFamily="49" charset="-122"/>
              </a:rPr>
              <a:t>/</a:t>
            </a:r>
            <a:r>
              <a:rPr lang="zh-CN" altLang="en-US" dirty="0">
                <a:ea typeface="仿宋_GB2312" pitchFamily="49" charset="-122"/>
              </a:rPr>
              <a:t>写该文件的其它记录。后者的并发性能更好。</a:t>
            </a:r>
          </a:p>
          <a:p>
            <a:pPr algn="just">
              <a:lnSpc>
                <a:spcPct val="110000"/>
              </a:lnSpc>
              <a:defRPr/>
            </a:pPr>
            <a:r>
              <a:rPr lang="zh-CN" altLang="en-US" dirty="0">
                <a:ea typeface="仿宋_GB2312" pitchFamily="49" charset="-122"/>
              </a:rPr>
              <a:t>控制对文件的同时存取涉及进程的同步与互斥问题。</a:t>
            </a:r>
            <a:endParaRPr lang="zh-CN" altLang="en-US" dirty="0"/>
          </a:p>
        </p:txBody>
      </p:sp>
      <p:sp>
        <p:nvSpPr>
          <p:cNvPr id="195586" name="Rectangle 2"/>
          <p:cNvSpPr>
            <a:spLocks noGrp="1" noRot="1" noChangeArrowheads="1"/>
          </p:cNvSpPr>
          <p:nvPr>
            <p:ph type="title"/>
          </p:nvPr>
        </p:nvSpPr>
        <p:spPr/>
        <p:txBody>
          <a:bodyPr/>
          <a:lstStyle/>
          <a:p>
            <a:pPr>
              <a:defRPr/>
            </a:pPr>
            <a:r>
              <a:rPr lang="zh-CN" altLang="en-US" u="sng" dirty="0">
                <a:solidFill>
                  <a:schemeClr val="folHlink"/>
                </a:solidFill>
                <a:ea typeface="仿宋_GB2312" pitchFamily="49" charset="-122"/>
              </a:rPr>
              <a:t>控制同时存取</a:t>
            </a:r>
            <a:r>
              <a:rPr lang="zh-CN" altLang="en-US" dirty="0">
                <a:solidFill>
                  <a:schemeClr val="folHlink"/>
                </a:solidFill>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rrowheads="1"/>
          </p:cNvSpPr>
          <p:nvPr>
            <p:ph type="title"/>
          </p:nvPr>
        </p:nvSpPr>
        <p:spPr>
          <a:xfrm>
            <a:off x="533400" y="263372"/>
            <a:ext cx="8077200" cy="1066800"/>
          </a:xfrm>
        </p:spPr>
        <p:txBody>
          <a:bodyPr/>
          <a:lstStyle/>
          <a:p>
            <a:pPr>
              <a:defRPr/>
            </a:pPr>
            <a:r>
              <a:rPr lang="zh-CN" altLang="en-US" u="sng">
                <a:solidFill>
                  <a:schemeClr val="folHlink"/>
                </a:solidFill>
                <a:ea typeface="仿宋_GB2312" pitchFamily="49" charset="-122"/>
              </a:rPr>
              <a:t>控制存取权限</a:t>
            </a:r>
          </a:p>
        </p:txBody>
      </p:sp>
      <p:sp>
        <p:nvSpPr>
          <p:cNvPr id="196611" name="Rectangle 3"/>
          <p:cNvSpPr>
            <a:spLocks noGrp="1" noRot="1" noChangeArrowheads="1"/>
          </p:cNvSpPr>
          <p:nvPr>
            <p:ph idx="1"/>
          </p:nvPr>
        </p:nvSpPr>
        <p:spPr>
          <a:xfrm>
            <a:off x="533400" y="1330172"/>
            <a:ext cx="8077200" cy="4498975"/>
          </a:xfrm>
        </p:spPr>
        <p:txBody>
          <a:bodyPr/>
          <a:lstStyle/>
          <a:p>
            <a:pPr>
              <a:lnSpc>
                <a:spcPct val="90000"/>
              </a:lnSpc>
              <a:buFont typeface="Wingdings" panose="05000000000000000000" pitchFamily="2" charset="2"/>
              <a:buNone/>
              <a:defRPr/>
            </a:pPr>
            <a:r>
              <a:rPr lang="zh-CN" altLang="en-US" sz="1800" dirty="0">
                <a:ea typeface="仿宋_GB2312" pitchFamily="49" charset="-122"/>
              </a:rPr>
              <a:t>控制授权用户以合法的方式访问文件，包括：</a:t>
            </a:r>
          </a:p>
          <a:p>
            <a:pPr algn="just">
              <a:lnSpc>
                <a:spcPct val="90000"/>
              </a:lnSpc>
              <a:defRPr/>
            </a:pPr>
            <a:r>
              <a:rPr lang="zh-CN" altLang="en-US" sz="1800" dirty="0">
                <a:solidFill>
                  <a:schemeClr val="folHlink"/>
                </a:solidFill>
                <a:ea typeface="仿宋_GB2312" pitchFamily="49" charset="-122"/>
              </a:rPr>
              <a:t>执行（</a:t>
            </a:r>
            <a:r>
              <a:rPr lang="en-US" altLang="zh-CN" sz="1800" dirty="0">
                <a:solidFill>
                  <a:schemeClr val="folHlink"/>
                </a:solidFill>
                <a:ea typeface="仿宋_GB2312" pitchFamily="49" charset="-122"/>
              </a:rPr>
              <a:t>Execution</a:t>
            </a:r>
            <a:r>
              <a:rPr lang="zh-CN" altLang="en-US" sz="1800" dirty="0">
                <a:solidFill>
                  <a:schemeClr val="folHlink"/>
                </a:solidFill>
                <a:ea typeface="仿宋_GB2312" pitchFamily="49" charset="-122"/>
              </a:rPr>
              <a:t>）</a:t>
            </a:r>
            <a:r>
              <a:rPr lang="zh-CN" altLang="en-US" sz="1800" dirty="0">
                <a:ea typeface="仿宋_GB2312" pitchFamily="49" charset="-122"/>
              </a:rPr>
              <a:t>   </a:t>
            </a:r>
            <a:r>
              <a:rPr lang="en-US" altLang="zh-CN" sz="1800" dirty="0">
                <a:ea typeface="仿宋_GB2312" pitchFamily="49" charset="-122"/>
              </a:rPr>
              <a:t>—  </a:t>
            </a:r>
            <a:r>
              <a:rPr lang="zh-CN" altLang="en-US" sz="1800" dirty="0">
                <a:ea typeface="仿宋_GB2312" pitchFamily="49" charset="-122"/>
              </a:rPr>
              <a:t>用户可以装载并执行程序，但不允许拷贝程序内容。</a:t>
            </a:r>
            <a:endParaRPr lang="en-US" altLang="zh-CN" sz="1800" dirty="0">
              <a:ea typeface="仿宋_GB2312" pitchFamily="49" charset="-122"/>
            </a:endParaRPr>
          </a:p>
          <a:p>
            <a:pPr algn="just">
              <a:lnSpc>
                <a:spcPct val="110000"/>
              </a:lnSpc>
              <a:defRPr/>
            </a:pPr>
            <a:r>
              <a:rPr lang="zh-CN" altLang="en-US" sz="1800" dirty="0">
                <a:solidFill>
                  <a:schemeClr val="folHlink"/>
                </a:solidFill>
                <a:ea typeface="仿宋_GB2312" pitchFamily="49" charset="-122"/>
              </a:rPr>
              <a:t>读（</a:t>
            </a:r>
            <a:r>
              <a:rPr lang="en-US" altLang="zh-CN" sz="1800" dirty="0">
                <a:solidFill>
                  <a:schemeClr val="folHlink"/>
                </a:solidFill>
                <a:ea typeface="仿宋_GB2312" pitchFamily="49" charset="-122"/>
              </a:rPr>
              <a:t>Reading</a:t>
            </a:r>
            <a:r>
              <a:rPr lang="zh-CN" altLang="en-US" sz="1800" dirty="0">
                <a:solidFill>
                  <a:schemeClr val="folHlink"/>
                </a:solidFill>
                <a:ea typeface="仿宋_GB2312" pitchFamily="49" charset="-122"/>
              </a:rPr>
              <a:t>）</a:t>
            </a:r>
            <a:r>
              <a:rPr lang="en-US" altLang="zh-CN" sz="1800" dirty="0">
                <a:ea typeface="仿宋_GB2312" pitchFamily="49" charset="-122"/>
              </a:rPr>
              <a:t>— </a:t>
            </a:r>
            <a:r>
              <a:rPr lang="zh-CN" altLang="en-US" sz="1800" dirty="0">
                <a:solidFill>
                  <a:schemeClr val="folHlink"/>
                </a:solidFill>
                <a:ea typeface="仿宋_GB2312" pitchFamily="49" charset="-122"/>
              </a:rPr>
              <a:t>允许用户读文件内容，包括拷贝和执行文件。</a:t>
            </a:r>
            <a:r>
              <a:rPr lang="zh-CN" altLang="en-US" sz="1800" dirty="0">
                <a:ea typeface="仿宋_GB2312" pitchFamily="49" charset="-122"/>
              </a:rPr>
              <a:t>某些系统严格地将浏览文件内容和拷贝权限分开，可以控制文件只能被浏览（显示），不能被拷贝。</a:t>
            </a:r>
          </a:p>
          <a:p>
            <a:pPr algn="just">
              <a:lnSpc>
                <a:spcPct val="110000"/>
              </a:lnSpc>
              <a:defRPr/>
            </a:pPr>
            <a:r>
              <a:rPr lang="zh-CN" altLang="en-US" sz="1800" dirty="0">
                <a:solidFill>
                  <a:schemeClr val="folHlink"/>
                </a:solidFill>
                <a:ea typeface="仿宋_GB2312" pitchFamily="49" charset="-122"/>
              </a:rPr>
              <a:t>追加（</a:t>
            </a:r>
            <a:r>
              <a:rPr lang="en-US" altLang="zh-CN" sz="1800" dirty="0">
                <a:solidFill>
                  <a:schemeClr val="folHlink"/>
                </a:solidFill>
                <a:ea typeface="仿宋_GB2312" pitchFamily="49" charset="-122"/>
              </a:rPr>
              <a:t>Appending</a:t>
            </a:r>
            <a:r>
              <a:rPr lang="zh-CN" altLang="en-US" sz="1800" dirty="0">
                <a:solidFill>
                  <a:schemeClr val="folHlink"/>
                </a:solidFill>
                <a:ea typeface="仿宋_GB2312" pitchFamily="49" charset="-122"/>
              </a:rPr>
              <a:t>）</a:t>
            </a:r>
            <a:r>
              <a:rPr lang="en-US" altLang="zh-CN" sz="1800" dirty="0">
                <a:ea typeface="仿宋_GB2312" pitchFamily="49" charset="-122"/>
              </a:rPr>
              <a:t>— </a:t>
            </a:r>
            <a:r>
              <a:rPr lang="zh-CN" altLang="en-US" sz="1800" dirty="0">
                <a:ea typeface="仿宋_GB2312" pitchFamily="49" charset="-122"/>
              </a:rPr>
              <a:t>允许用户向文件添加数据，通常只能将数据添加到文件尾。但是，不能修改或删除文件内容。例如，超市收银员只能将新结帐的数据添加到文件中，不允许其修改或删除已有的数据。</a:t>
            </a:r>
            <a:endParaRPr lang="en-US" altLang="zh-CN" sz="1800" dirty="0">
              <a:ea typeface="仿宋_GB2312" pitchFamily="49" charset="-122"/>
            </a:endParaRPr>
          </a:p>
          <a:p>
            <a:pPr algn="just">
              <a:lnSpc>
                <a:spcPct val="110000"/>
              </a:lnSpc>
              <a:defRPr/>
            </a:pPr>
            <a:r>
              <a:rPr lang="zh-CN" altLang="en-US" sz="1800" dirty="0">
                <a:solidFill>
                  <a:schemeClr val="folHlink"/>
                </a:solidFill>
                <a:ea typeface="仿宋_GB2312" pitchFamily="49" charset="-122"/>
              </a:rPr>
              <a:t>更新（</a:t>
            </a:r>
            <a:r>
              <a:rPr lang="en-US" altLang="zh-CN" sz="1800" dirty="0">
                <a:solidFill>
                  <a:schemeClr val="folHlink"/>
                </a:solidFill>
                <a:ea typeface="仿宋_GB2312" pitchFamily="49" charset="-122"/>
              </a:rPr>
              <a:t>Updating</a:t>
            </a:r>
            <a:r>
              <a:rPr lang="zh-CN" altLang="en-US" sz="1800" dirty="0">
                <a:solidFill>
                  <a:schemeClr val="folHlink"/>
                </a:solidFill>
                <a:ea typeface="仿宋_GB2312" pitchFamily="49" charset="-122"/>
              </a:rPr>
              <a:t>）</a:t>
            </a:r>
            <a:r>
              <a:rPr lang="en-US" altLang="zh-CN" sz="1800" dirty="0">
                <a:ea typeface="仿宋_GB2312" pitchFamily="49" charset="-122"/>
              </a:rPr>
              <a:t>— </a:t>
            </a:r>
            <a:r>
              <a:rPr lang="zh-CN" altLang="en-US" sz="1800" dirty="0">
                <a:solidFill>
                  <a:schemeClr val="folHlink"/>
                </a:solidFill>
                <a:ea typeface="仿宋_GB2312" pitchFamily="49" charset="-122"/>
              </a:rPr>
              <a:t>允许用户修改、删除、增加文件内容</a:t>
            </a:r>
            <a:r>
              <a:rPr lang="zh-CN" altLang="en-US" sz="1800" dirty="0">
                <a:ea typeface="仿宋_GB2312" pitchFamily="49" charset="-122"/>
              </a:rPr>
              <a:t>。包括创建文件、重写文件的全部或部分内容、移动文件的全部或部分数据等操作。</a:t>
            </a:r>
          </a:p>
          <a:p>
            <a:pPr algn="just">
              <a:lnSpc>
                <a:spcPct val="110000"/>
              </a:lnSpc>
              <a:defRPr/>
            </a:pPr>
            <a:r>
              <a:rPr lang="zh-CN" altLang="en-US" sz="1800" dirty="0">
                <a:solidFill>
                  <a:schemeClr val="folHlink"/>
                </a:solidFill>
                <a:ea typeface="仿宋_GB2312" pitchFamily="49" charset="-122"/>
              </a:rPr>
              <a:t>更改权限 </a:t>
            </a:r>
            <a:r>
              <a:rPr lang="en-US" altLang="zh-CN" sz="1800" dirty="0">
                <a:solidFill>
                  <a:schemeClr val="folHlink"/>
                </a:solidFill>
                <a:ea typeface="仿宋_GB2312" pitchFamily="49" charset="-122"/>
              </a:rPr>
              <a:t>(Changing protection)</a:t>
            </a:r>
            <a:r>
              <a:rPr lang="en-US" altLang="zh-CN" sz="1800" dirty="0">
                <a:ea typeface="仿宋_GB2312" pitchFamily="49" charset="-122"/>
              </a:rPr>
              <a:t> —</a:t>
            </a:r>
            <a:r>
              <a:rPr lang="zh-CN" altLang="en-US" sz="1800" dirty="0">
                <a:solidFill>
                  <a:schemeClr val="folHlink"/>
                </a:solidFill>
                <a:ea typeface="仿宋_GB2312" pitchFamily="49" charset="-122"/>
              </a:rPr>
              <a:t>一般只有文件主才能更改共享该文件的其他用户对该文件的存取权限。</a:t>
            </a:r>
            <a:r>
              <a:rPr lang="zh-CN" altLang="en-US" sz="1800" dirty="0">
                <a:ea typeface="仿宋_GB2312" pitchFamily="49" charset="-122"/>
              </a:rPr>
              <a:t>有的系统允许文件主将更改文件存取权限赋予其他某个用户，但必须限制授权用户更改的权限范围。</a:t>
            </a:r>
          </a:p>
          <a:p>
            <a:pPr algn="just">
              <a:lnSpc>
                <a:spcPct val="110000"/>
              </a:lnSpc>
              <a:defRPr/>
            </a:pPr>
            <a:r>
              <a:rPr lang="zh-CN" altLang="en-US" sz="1800" dirty="0">
                <a:ea typeface="仿宋_GB2312" pitchFamily="49" charset="-122"/>
              </a:rPr>
              <a:t> </a:t>
            </a:r>
            <a:r>
              <a:rPr lang="zh-CN" altLang="en-US" sz="1800" dirty="0">
                <a:solidFill>
                  <a:schemeClr val="folHlink"/>
                </a:solidFill>
                <a:ea typeface="仿宋_GB2312" pitchFamily="49" charset="-122"/>
              </a:rPr>
              <a:t>删除 </a:t>
            </a:r>
            <a:r>
              <a:rPr lang="en-US" altLang="zh-CN" sz="1800" dirty="0">
                <a:solidFill>
                  <a:schemeClr val="folHlink"/>
                </a:solidFill>
                <a:ea typeface="仿宋_GB2312" pitchFamily="49" charset="-122"/>
              </a:rPr>
              <a:t>(Deletion)    </a:t>
            </a:r>
            <a:r>
              <a:rPr lang="zh-CN" altLang="en-US" sz="1800" dirty="0">
                <a:solidFill>
                  <a:schemeClr val="folHlink"/>
                </a:solidFill>
                <a:ea typeface="仿宋_GB2312" pitchFamily="49" charset="-122"/>
              </a:rPr>
              <a:t>允许用户删除文件</a:t>
            </a:r>
          </a:p>
          <a:p>
            <a:pPr algn="just">
              <a:lnSpc>
                <a:spcPct val="110000"/>
              </a:lnSpc>
              <a:buFont typeface="Wingdings" panose="05000000000000000000" pitchFamily="2" charset="2"/>
              <a:buNone/>
              <a:defRPr/>
            </a:pPr>
            <a:endParaRPr lang="zh-CN" altLang="en-US" sz="1800" dirty="0">
              <a:ea typeface="仿宋_GB2312" pitchFamily="49" charset="-122"/>
            </a:endParaRPr>
          </a:p>
          <a:p>
            <a:pPr>
              <a:lnSpc>
                <a:spcPct val="90000"/>
              </a:lnSpc>
              <a:buFont typeface="Wingdings" panose="05000000000000000000" pitchFamily="2" charset="2"/>
              <a:buNone/>
              <a:defRPr/>
            </a:pPr>
            <a:r>
              <a:rPr lang="zh-CN" altLang="en-US" sz="1800" dirty="0">
                <a:ea typeface="仿宋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Rot="1" noChangeArrowheads="1"/>
          </p:cNvSpPr>
          <p:nvPr>
            <p:ph idx="1"/>
          </p:nvPr>
        </p:nvSpPr>
        <p:spPr>
          <a:xfrm>
            <a:off x="722774" y="5403850"/>
            <a:ext cx="8077200" cy="2908300"/>
          </a:xfrm>
        </p:spPr>
        <p:txBody>
          <a:bodyPr/>
          <a:lstStyle/>
          <a:p>
            <a:pPr>
              <a:lnSpc>
                <a:spcPct val="90000"/>
              </a:lnSpc>
              <a:defRPr/>
            </a:pPr>
            <a:r>
              <a:rPr lang="zh-CN" altLang="en-US" sz="2000" dirty="0"/>
              <a:t>在树型结构的目录中，当有两个</a:t>
            </a:r>
            <a:r>
              <a:rPr lang="en-US" altLang="zh-CN" sz="2000" dirty="0"/>
              <a:t>(</a:t>
            </a:r>
            <a:r>
              <a:rPr lang="zh-CN" altLang="en-US" sz="2000" dirty="0"/>
              <a:t>或多个</a:t>
            </a:r>
            <a:r>
              <a:rPr lang="en-US" altLang="zh-CN" sz="2000" dirty="0"/>
              <a:t>)</a:t>
            </a:r>
            <a:r>
              <a:rPr lang="zh-CN" altLang="en-US" sz="2000" dirty="0"/>
              <a:t>用户要共享一个子目录或文件时，必须将共享文件或子目录链接到两个</a:t>
            </a:r>
            <a:r>
              <a:rPr lang="en-US" altLang="zh-CN" sz="2000" dirty="0"/>
              <a:t>(</a:t>
            </a:r>
            <a:r>
              <a:rPr lang="zh-CN" altLang="en-US" sz="2000" dirty="0"/>
              <a:t>或多个</a:t>
            </a:r>
            <a:r>
              <a:rPr lang="en-US" altLang="zh-CN" sz="2000" dirty="0"/>
              <a:t>)</a:t>
            </a:r>
            <a:r>
              <a:rPr lang="zh-CN" altLang="en-US" sz="2000" dirty="0"/>
              <a:t>用户的目录中，才能方便地找到该文件。此时该文件系统的目录结构已不再是树型结构，而是个有向非循环图。</a:t>
            </a:r>
          </a:p>
        </p:txBody>
      </p:sp>
      <p:pic>
        <p:nvPicPr>
          <p:cNvPr id="1249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781" y="1054201"/>
            <a:ext cx="6548437" cy="406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a:spLocks noGrp="1" noRot="1" noChangeArrowheads="1"/>
          </p:cNvSpPr>
          <p:nvPr>
            <p:ph type="title"/>
          </p:nvPr>
        </p:nvSpPr>
        <p:spPr>
          <a:xfrm>
            <a:off x="722774" y="387708"/>
            <a:ext cx="8077200" cy="666493"/>
          </a:xfrm>
        </p:spPr>
        <p:txBody>
          <a:bodyPr/>
          <a:lstStyle/>
          <a:p>
            <a:pPr>
              <a:defRPr/>
            </a:pPr>
            <a:r>
              <a:rPr lang="zh-CN" altLang="en-US" u="sng" dirty="0">
                <a:solidFill>
                  <a:schemeClr val="folHlink"/>
                </a:solidFill>
                <a:ea typeface="仿宋_GB2312" pitchFamily="49" charset="-122"/>
              </a:rPr>
              <a:t>文件共享的实现</a:t>
            </a:r>
            <a:r>
              <a:rPr lang="zh-CN" altLang="en-US" dirty="0">
                <a:solidFill>
                  <a:schemeClr val="folHlink"/>
                </a:solidFill>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rrowheads="1"/>
          </p:cNvSpPr>
          <p:nvPr>
            <p:ph type="title"/>
          </p:nvPr>
        </p:nvSpPr>
        <p:spPr>
          <a:xfrm>
            <a:off x="533400" y="188913"/>
            <a:ext cx="8077200" cy="666493"/>
          </a:xfrm>
        </p:spPr>
        <p:txBody>
          <a:bodyPr/>
          <a:lstStyle/>
          <a:p>
            <a:pPr>
              <a:defRPr/>
            </a:pPr>
            <a:r>
              <a:rPr lang="zh-CN" altLang="en-US" u="sng" dirty="0">
                <a:solidFill>
                  <a:schemeClr val="folHlink"/>
                </a:solidFill>
                <a:ea typeface="仿宋_GB2312" pitchFamily="49" charset="-122"/>
              </a:rPr>
              <a:t>文件共享的实现</a:t>
            </a:r>
            <a:r>
              <a:rPr lang="zh-CN" altLang="en-US" dirty="0">
                <a:solidFill>
                  <a:schemeClr val="folHlink"/>
                </a:solidFill>
              </a:rPr>
              <a:t> </a:t>
            </a:r>
          </a:p>
        </p:txBody>
      </p:sp>
      <p:sp>
        <p:nvSpPr>
          <p:cNvPr id="200707" name="Rectangle 3"/>
          <p:cNvSpPr>
            <a:spLocks noGrp="1" noRot="1" noChangeArrowheads="1"/>
          </p:cNvSpPr>
          <p:nvPr>
            <p:ph idx="1"/>
          </p:nvPr>
        </p:nvSpPr>
        <p:spPr>
          <a:xfrm>
            <a:off x="533400" y="1404938"/>
            <a:ext cx="8077200" cy="4498975"/>
          </a:xfrm>
        </p:spPr>
        <p:txBody>
          <a:bodyPr/>
          <a:lstStyle/>
          <a:p>
            <a:pPr>
              <a:lnSpc>
                <a:spcPct val="110000"/>
              </a:lnSpc>
              <a:defRPr/>
            </a:pPr>
            <a:r>
              <a:rPr lang="zh-CN" altLang="en-US">
                <a:latin typeface="仿宋_GB2312" pitchFamily="49" charset="-122"/>
                <a:ea typeface="仿宋_GB2312" pitchFamily="49" charset="-122"/>
              </a:rPr>
              <a:t>实现文件共享的实质就是可以从不同地方打开同一个文件</a:t>
            </a:r>
          </a:p>
          <a:p>
            <a:pPr>
              <a:lnSpc>
                <a:spcPct val="110000"/>
              </a:lnSpc>
              <a:defRPr/>
            </a:pPr>
            <a:r>
              <a:rPr lang="zh-CN" altLang="en-US">
                <a:latin typeface="仿宋_GB2312" pitchFamily="49" charset="-122"/>
                <a:ea typeface="仿宋_GB2312" pitchFamily="49" charset="-122"/>
              </a:rPr>
              <a:t>打开文件的首要步骤就是找到文件的目录项，读取文件在外存的起始地址。</a:t>
            </a:r>
          </a:p>
          <a:p>
            <a:pPr>
              <a:lnSpc>
                <a:spcPct val="110000"/>
              </a:lnSpc>
              <a:defRPr/>
            </a:pPr>
            <a:r>
              <a:rPr lang="zh-CN" altLang="en-US">
                <a:solidFill>
                  <a:schemeClr val="folHlink"/>
                </a:solidFill>
                <a:latin typeface="仿宋_GB2312" pitchFamily="49" charset="-122"/>
                <a:ea typeface="仿宋_GB2312" pitchFamily="49" charset="-122"/>
              </a:rPr>
              <a:t>实现文件共享的方式：</a:t>
            </a:r>
          </a:p>
          <a:p>
            <a:pPr lvl="1">
              <a:lnSpc>
                <a:spcPct val="110000"/>
              </a:lnSpc>
              <a:defRPr/>
            </a:pPr>
            <a:r>
              <a:rPr lang="zh-CN" altLang="en-US">
                <a:latin typeface="仿宋_GB2312" pitchFamily="49" charset="-122"/>
                <a:ea typeface="仿宋_GB2312" pitchFamily="49" charset="-122"/>
              </a:rPr>
              <a:t>利用链接目录项实现法、</a:t>
            </a:r>
          </a:p>
          <a:p>
            <a:pPr lvl="1">
              <a:lnSpc>
                <a:spcPct val="110000"/>
              </a:lnSpc>
              <a:defRPr/>
            </a:pPr>
            <a:r>
              <a:rPr lang="zh-CN" altLang="en-US">
                <a:latin typeface="仿宋_GB2312" pitchFamily="49" charset="-122"/>
                <a:ea typeface="仿宋_GB2312" pitchFamily="49" charset="-122"/>
              </a:rPr>
              <a:t>利用索引节点实现法</a:t>
            </a:r>
          </a:p>
          <a:p>
            <a:pPr lvl="1">
              <a:lnSpc>
                <a:spcPct val="110000"/>
              </a:lnSpc>
              <a:defRPr/>
            </a:pPr>
            <a:r>
              <a:rPr lang="zh-CN" altLang="en-US">
                <a:latin typeface="仿宋_GB2312" pitchFamily="49" charset="-122"/>
                <a:ea typeface="仿宋_GB2312" pitchFamily="49" charset="-122"/>
              </a:rPr>
              <a:t>利用符号链实现法等。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rrowheads="1"/>
          </p:cNvSpPr>
          <p:nvPr>
            <p:ph type="title"/>
          </p:nvPr>
        </p:nvSpPr>
        <p:spPr>
          <a:xfrm>
            <a:off x="533400" y="184712"/>
            <a:ext cx="8077200" cy="1066800"/>
          </a:xfrm>
        </p:spPr>
        <p:txBody>
          <a:bodyPr/>
          <a:lstStyle/>
          <a:p>
            <a:pPr>
              <a:defRPr/>
            </a:pPr>
            <a:r>
              <a:rPr lang="en-US" altLang="zh-CN" u="sng">
                <a:solidFill>
                  <a:schemeClr val="folHlink"/>
                </a:solidFill>
                <a:ea typeface="仿宋_GB2312" pitchFamily="49" charset="-122"/>
              </a:rPr>
              <a:t>1.</a:t>
            </a:r>
            <a:r>
              <a:rPr lang="zh-CN" altLang="en-US" u="sng">
                <a:solidFill>
                  <a:schemeClr val="folHlink"/>
                </a:solidFill>
                <a:ea typeface="仿宋_GB2312" pitchFamily="49" charset="-122"/>
              </a:rPr>
              <a:t>链接目录项实现文件共享</a:t>
            </a:r>
            <a:r>
              <a:rPr lang="zh-CN" altLang="en-US">
                <a:solidFill>
                  <a:schemeClr val="folHlink"/>
                </a:solidFill>
              </a:rPr>
              <a:t> </a:t>
            </a:r>
          </a:p>
        </p:txBody>
      </p:sp>
      <p:sp>
        <p:nvSpPr>
          <p:cNvPr id="126979" name="Rectangle 3"/>
          <p:cNvSpPr>
            <a:spLocks noGrp="1" noRot="1" noChangeArrowheads="1"/>
          </p:cNvSpPr>
          <p:nvPr>
            <p:ph idx="1"/>
          </p:nvPr>
        </p:nvSpPr>
        <p:spPr>
          <a:xfrm>
            <a:off x="533400" y="1337237"/>
            <a:ext cx="8077200" cy="5192712"/>
          </a:xfrm>
        </p:spPr>
        <p:txBody>
          <a:bodyPr/>
          <a:lstStyle/>
          <a:p>
            <a:pPr>
              <a:lnSpc>
                <a:spcPct val="110000"/>
              </a:lnSpc>
            </a:pPr>
            <a:r>
              <a:rPr lang="zh-CN" altLang="en-US">
                <a:solidFill>
                  <a:schemeClr val="folHlink"/>
                </a:solidFill>
                <a:latin typeface="仿宋_GB2312" pitchFamily="49" charset="-122"/>
                <a:ea typeface="仿宋_GB2312" pitchFamily="49" charset="-122"/>
              </a:rPr>
              <a:t>文件目录项中设置一个链接指针，用于指向共享文件的目录项。</a:t>
            </a:r>
          </a:p>
          <a:p>
            <a:pPr>
              <a:lnSpc>
                <a:spcPct val="110000"/>
              </a:lnSpc>
            </a:pPr>
            <a:r>
              <a:rPr lang="zh-CN" altLang="en-US">
                <a:latin typeface="仿宋_GB2312" pitchFamily="49" charset="-122"/>
                <a:ea typeface="仿宋_GB2312" pitchFamily="49" charset="-122"/>
              </a:rPr>
              <a:t>访问文件时，根据链接指针内容找到共享文件的目录项，读取该目录项中文件起始位置等信息，操作该文件。</a:t>
            </a:r>
          </a:p>
          <a:p>
            <a:pPr>
              <a:lnSpc>
                <a:spcPct val="110000"/>
              </a:lnSpc>
            </a:pPr>
            <a:r>
              <a:rPr lang="zh-CN" altLang="en-US">
                <a:latin typeface="仿宋_GB2312" pitchFamily="49" charset="-122"/>
                <a:ea typeface="仿宋_GB2312" pitchFamily="49" charset="-122"/>
              </a:rPr>
              <a:t>每当有用户（进程）共享文件时，共享文件目录项中的</a:t>
            </a:r>
            <a:r>
              <a:rPr lang="zh-CN" altLang="en-US">
                <a:latin typeface="Arial" panose="020B0604020202020204" pitchFamily="34" charset="0"/>
                <a:ea typeface="仿宋_GB2312" pitchFamily="49" charset="-122"/>
              </a:rPr>
              <a:t>“</a:t>
            </a:r>
            <a:r>
              <a:rPr lang="zh-CN" altLang="en-US">
                <a:latin typeface="仿宋_GB2312" pitchFamily="49" charset="-122"/>
                <a:ea typeface="仿宋_GB2312" pitchFamily="49" charset="-122"/>
              </a:rPr>
              <a:t>共享计数</a:t>
            </a:r>
            <a:r>
              <a:rPr lang="zh-CN" altLang="en-US">
                <a:latin typeface="Arial" panose="020B0604020202020204" pitchFamily="34" charset="0"/>
                <a:ea typeface="仿宋_GB2312" pitchFamily="49" charset="-122"/>
              </a:rPr>
              <a:t>”</a:t>
            </a:r>
            <a:r>
              <a:rPr lang="zh-CN" altLang="en-US">
                <a:latin typeface="仿宋_GB2312" pitchFamily="49" charset="-122"/>
                <a:ea typeface="仿宋_GB2312" pitchFamily="49" charset="-122"/>
              </a:rPr>
              <a:t>加</a:t>
            </a:r>
            <a:r>
              <a:rPr lang="en-US" altLang="zh-CN">
                <a:latin typeface="仿宋_GB2312" pitchFamily="49" charset="-122"/>
                <a:ea typeface="仿宋_GB2312" pitchFamily="49" charset="-122"/>
              </a:rPr>
              <a:t>1</a:t>
            </a:r>
            <a:r>
              <a:rPr lang="zh-CN" altLang="en-US">
                <a:latin typeface="仿宋_GB2312" pitchFamily="49" charset="-122"/>
                <a:ea typeface="仿宋_GB2312" pitchFamily="49" charset="-122"/>
              </a:rPr>
              <a:t>；当用户不再共享该文件，撤消链接指针时，</a:t>
            </a:r>
            <a:r>
              <a:rPr lang="zh-CN" altLang="en-US">
                <a:latin typeface="Arial" panose="020B0604020202020204" pitchFamily="34" charset="0"/>
                <a:ea typeface="仿宋_GB2312" pitchFamily="49" charset="-122"/>
              </a:rPr>
              <a:t>“</a:t>
            </a:r>
            <a:r>
              <a:rPr lang="zh-CN" altLang="en-US">
                <a:latin typeface="仿宋_GB2312" pitchFamily="49" charset="-122"/>
                <a:ea typeface="仿宋_GB2312" pitchFamily="49" charset="-122"/>
              </a:rPr>
              <a:t>共享计数</a:t>
            </a:r>
            <a:r>
              <a:rPr lang="zh-CN" altLang="en-US">
                <a:latin typeface="Arial" panose="020B0604020202020204" pitchFamily="34" charset="0"/>
                <a:ea typeface="仿宋_GB2312" pitchFamily="49" charset="-122"/>
              </a:rPr>
              <a:t>”</a:t>
            </a:r>
            <a:r>
              <a:rPr lang="zh-CN" altLang="en-US">
                <a:latin typeface="仿宋_GB2312" pitchFamily="49" charset="-122"/>
                <a:ea typeface="仿宋_GB2312" pitchFamily="49" charset="-122"/>
              </a:rPr>
              <a:t>减</a:t>
            </a:r>
            <a:r>
              <a:rPr lang="en-US" altLang="zh-CN">
                <a:latin typeface="仿宋_GB2312" pitchFamily="49" charset="-122"/>
                <a:ea typeface="仿宋_GB2312" pitchFamily="49" charset="-122"/>
              </a:rPr>
              <a:t>1</a:t>
            </a:r>
            <a:r>
              <a:rPr lang="zh-CN" altLang="en-US">
                <a:latin typeface="仿宋_GB2312" pitchFamily="49" charset="-122"/>
                <a:ea typeface="仿宋_GB2312" pitchFamily="49" charset="-122"/>
              </a:rPr>
              <a:t>。</a:t>
            </a:r>
          </a:p>
          <a:p>
            <a:pPr>
              <a:lnSpc>
                <a:spcPct val="110000"/>
              </a:lnSpc>
            </a:pPr>
            <a:r>
              <a:rPr lang="zh-CN" altLang="en-US" i="1" u="sng">
                <a:solidFill>
                  <a:schemeClr val="folHlink"/>
                </a:solidFill>
                <a:latin typeface="仿宋_GB2312" pitchFamily="49" charset="-122"/>
                <a:ea typeface="仿宋_GB2312" pitchFamily="49" charset="-122"/>
              </a:rPr>
              <a:t>只有当共享文件用户数为</a:t>
            </a:r>
            <a:r>
              <a:rPr lang="en-US" altLang="zh-CN" i="1" u="sng">
                <a:solidFill>
                  <a:schemeClr val="folHlink"/>
                </a:solidFill>
                <a:latin typeface="仿宋_GB2312" pitchFamily="49" charset="-122"/>
                <a:ea typeface="仿宋_GB2312" pitchFamily="49" charset="-122"/>
              </a:rPr>
              <a:t>1</a:t>
            </a:r>
            <a:r>
              <a:rPr lang="zh-CN" altLang="en-US" i="1" u="sng">
                <a:solidFill>
                  <a:schemeClr val="folHlink"/>
                </a:solidFill>
                <a:latin typeface="仿宋_GB2312" pitchFamily="49" charset="-122"/>
                <a:ea typeface="仿宋_GB2312" pitchFamily="49" charset="-122"/>
              </a:rPr>
              <a:t>时，才能删除共享文件。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3"/>
          <p:cNvSpPr>
            <a:spLocks noChangeArrowheads="1"/>
          </p:cNvSpPr>
          <p:nvPr/>
        </p:nvSpPr>
        <p:spPr bwMode="auto">
          <a:xfrm>
            <a:off x="468313" y="549275"/>
            <a:ext cx="8135937" cy="482441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nvGrpSpPr>
          <p:cNvPr id="128003" name="Group 34"/>
          <p:cNvGrpSpPr/>
          <p:nvPr/>
        </p:nvGrpSpPr>
        <p:grpSpPr bwMode="auto">
          <a:xfrm>
            <a:off x="1619250" y="908050"/>
            <a:ext cx="5562600" cy="4425950"/>
            <a:chOff x="3060" y="1599"/>
            <a:chExt cx="6480" cy="2961"/>
          </a:xfrm>
        </p:grpSpPr>
        <p:grpSp>
          <p:nvGrpSpPr>
            <p:cNvPr id="128004" name="Group 35"/>
            <p:cNvGrpSpPr/>
            <p:nvPr/>
          </p:nvGrpSpPr>
          <p:grpSpPr bwMode="auto">
            <a:xfrm>
              <a:off x="3060" y="1599"/>
              <a:ext cx="6480" cy="2285"/>
              <a:chOff x="3060" y="1599"/>
              <a:chExt cx="6480" cy="2285"/>
            </a:xfrm>
          </p:grpSpPr>
          <p:sp>
            <p:nvSpPr>
              <p:cNvPr id="128006" name="Text Box 36"/>
              <p:cNvSpPr txBox="1">
                <a:spLocks noChangeArrowheads="1"/>
              </p:cNvSpPr>
              <p:nvPr/>
            </p:nvSpPr>
            <p:spPr bwMode="auto">
              <a:xfrm>
                <a:off x="5760" y="1599"/>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ROOT</a:t>
                </a:r>
              </a:p>
            </p:txBody>
          </p:sp>
          <p:sp>
            <p:nvSpPr>
              <p:cNvPr id="128007" name="Text Box 37"/>
              <p:cNvSpPr txBox="1">
                <a:spLocks noChangeArrowheads="1"/>
              </p:cNvSpPr>
              <p:nvPr/>
            </p:nvSpPr>
            <p:spPr bwMode="auto">
              <a:xfrm>
                <a:off x="5940" y="2220"/>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B</a:t>
                </a:r>
              </a:p>
            </p:txBody>
          </p:sp>
          <p:sp>
            <p:nvSpPr>
              <p:cNvPr id="128008" name="Text Box 38"/>
              <p:cNvSpPr txBox="1">
                <a:spLocks noChangeArrowheads="1"/>
              </p:cNvSpPr>
              <p:nvPr/>
            </p:nvSpPr>
            <p:spPr bwMode="auto">
              <a:xfrm>
                <a:off x="8460" y="2220"/>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C</a:t>
                </a:r>
              </a:p>
            </p:txBody>
          </p:sp>
          <p:sp>
            <p:nvSpPr>
              <p:cNvPr id="128009" name="Text Box 39"/>
              <p:cNvSpPr txBox="1">
                <a:spLocks noChangeArrowheads="1"/>
              </p:cNvSpPr>
              <p:nvPr/>
            </p:nvSpPr>
            <p:spPr bwMode="auto">
              <a:xfrm>
                <a:off x="3600" y="2220"/>
                <a:ext cx="18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A</a:t>
                </a:r>
              </a:p>
            </p:txBody>
          </p:sp>
          <p:sp>
            <p:nvSpPr>
              <p:cNvPr id="128010" name="Line 40"/>
              <p:cNvSpPr>
                <a:spLocks noChangeShapeType="1"/>
              </p:cNvSpPr>
              <p:nvPr/>
            </p:nvSpPr>
            <p:spPr bwMode="auto">
              <a:xfrm flipH="1">
                <a:off x="3780" y="1908"/>
                <a:ext cx="21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8011" name="Line 41"/>
              <p:cNvSpPr>
                <a:spLocks noChangeShapeType="1"/>
              </p:cNvSpPr>
              <p:nvPr/>
            </p:nvSpPr>
            <p:spPr bwMode="auto">
              <a:xfrm>
                <a:off x="5940" y="1908"/>
                <a:ext cx="252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8012" name="Line 42"/>
              <p:cNvSpPr>
                <a:spLocks noChangeShapeType="1"/>
              </p:cNvSpPr>
              <p:nvPr/>
            </p:nvSpPr>
            <p:spPr bwMode="auto">
              <a:xfrm>
                <a:off x="5940" y="190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8013" name="Text Box 43"/>
              <p:cNvSpPr txBox="1">
                <a:spLocks noChangeArrowheads="1"/>
              </p:cNvSpPr>
              <p:nvPr/>
            </p:nvSpPr>
            <p:spPr bwMode="auto">
              <a:xfrm>
                <a:off x="306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A1</a:t>
                </a:r>
              </a:p>
            </p:txBody>
          </p:sp>
          <p:sp>
            <p:nvSpPr>
              <p:cNvPr id="128014" name="Text Box 44"/>
              <p:cNvSpPr txBox="1">
                <a:spLocks noChangeArrowheads="1"/>
              </p:cNvSpPr>
              <p:nvPr/>
            </p:nvSpPr>
            <p:spPr bwMode="auto">
              <a:xfrm>
                <a:off x="360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A2</a:t>
                </a:r>
              </a:p>
            </p:txBody>
          </p:sp>
          <p:sp>
            <p:nvSpPr>
              <p:cNvPr id="128015" name="Text Box 45"/>
              <p:cNvSpPr txBox="1">
                <a:spLocks noChangeArrowheads="1"/>
              </p:cNvSpPr>
              <p:nvPr/>
            </p:nvSpPr>
            <p:spPr bwMode="auto">
              <a:xfrm>
                <a:off x="414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A3</a:t>
                </a:r>
              </a:p>
            </p:txBody>
          </p:sp>
          <p:grpSp>
            <p:nvGrpSpPr>
              <p:cNvPr id="128016" name="Group 46"/>
              <p:cNvGrpSpPr/>
              <p:nvPr/>
            </p:nvGrpSpPr>
            <p:grpSpPr bwMode="auto">
              <a:xfrm>
                <a:off x="3240" y="2532"/>
                <a:ext cx="900" cy="312"/>
                <a:chOff x="3240" y="2532"/>
                <a:chExt cx="900" cy="312"/>
              </a:xfrm>
            </p:grpSpPr>
            <p:sp>
              <p:nvSpPr>
                <p:cNvPr id="128031" name="Line 47"/>
                <p:cNvSpPr>
                  <a:spLocks noChangeShapeType="1"/>
                </p:cNvSpPr>
                <p:nvPr/>
              </p:nvSpPr>
              <p:spPr bwMode="auto">
                <a:xfrm flipH="1">
                  <a:off x="3240" y="2532"/>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8032" name="Line 48"/>
                <p:cNvSpPr>
                  <a:spLocks noChangeShapeType="1"/>
                </p:cNvSpPr>
                <p:nvPr/>
              </p:nvSpPr>
              <p:spPr bwMode="auto">
                <a:xfrm>
                  <a:off x="3600" y="2532"/>
                  <a:ext cx="54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8033" name="Line 49"/>
                <p:cNvSpPr>
                  <a:spLocks noChangeShapeType="1"/>
                </p:cNvSpPr>
                <p:nvPr/>
              </p:nvSpPr>
              <p:spPr bwMode="auto">
                <a:xfrm>
                  <a:off x="3600" y="2532"/>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28017" name="Text Box 50"/>
              <p:cNvSpPr txBox="1">
                <a:spLocks noChangeArrowheads="1"/>
              </p:cNvSpPr>
              <p:nvPr/>
            </p:nvSpPr>
            <p:spPr bwMode="auto">
              <a:xfrm>
                <a:off x="594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B1</a:t>
                </a:r>
              </a:p>
            </p:txBody>
          </p:sp>
          <p:sp>
            <p:nvSpPr>
              <p:cNvPr id="128018" name="Line 51"/>
              <p:cNvSpPr>
                <a:spLocks noChangeShapeType="1"/>
              </p:cNvSpPr>
              <p:nvPr/>
            </p:nvSpPr>
            <p:spPr bwMode="auto">
              <a:xfrm>
                <a:off x="5940" y="2532"/>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8019" name="Text Box 52"/>
              <p:cNvSpPr txBox="1">
                <a:spLocks noChangeArrowheads="1"/>
              </p:cNvSpPr>
              <p:nvPr/>
            </p:nvSpPr>
            <p:spPr bwMode="auto">
              <a:xfrm>
                <a:off x="810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C1</a:t>
                </a:r>
              </a:p>
            </p:txBody>
          </p:sp>
          <p:sp>
            <p:nvSpPr>
              <p:cNvPr id="128020" name="Text Box 53"/>
              <p:cNvSpPr txBox="1">
                <a:spLocks noChangeArrowheads="1"/>
              </p:cNvSpPr>
              <p:nvPr/>
            </p:nvSpPr>
            <p:spPr bwMode="auto">
              <a:xfrm>
                <a:off x="864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C2</a:t>
                </a:r>
              </a:p>
            </p:txBody>
          </p:sp>
          <p:sp>
            <p:nvSpPr>
              <p:cNvPr id="128021" name="Text Box 54"/>
              <p:cNvSpPr txBox="1">
                <a:spLocks noChangeArrowheads="1"/>
              </p:cNvSpPr>
              <p:nvPr/>
            </p:nvSpPr>
            <p:spPr bwMode="auto">
              <a:xfrm>
                <a:off x="9180" y="2844"/>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600">
                    <a:solidFill>
                      <a:srgbClr val="000000"/>
                    </a:solidFill>
                  </a:rPr>
                  <a:t>C3</a:t>
                </a:r>
              </a:p>
            </p:txBody>
          </p:sp>
          <p:grpSp>
            <p:nvGrpSpPr>
              <p:cNvPr id="128022" name="Group 55"/>
              <p:cNvGrpSpPr/>
              <p:nvPr/>
            </p:nvGrpSpPr>
            <p:grpSpPr bwMode="auto">
              <a:xfrm>
                <a:off x="8280" y="2532"/>
                <a:ext cx="900" cy="312"/>
                <a:chOff x="3240" y="2532"/>
                <a:chExt cx="900" cy="312"/>
              </a:xfrm>
            </p:grpSpPr>
            <p:sp>
              <p:nvSpPr>
                <p:cNvPr id="128028" name="Line 56"/>
                <p:cNvSpPr>
                  <a:spLocks noChangeShapeType="1"/>
                </p:cNvSpPr>
                <p:nvPr/>
              </p:nvSpPr>
              <p:spPr bwMode="auto">
                <a:xfrm flipH="1">
                  <a:off x="3240" y="2532"/>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8029" name="Line 57"/>
                <p:cNvSpPr>
                  <a:spLocks noChangeShapeType="1"/>
                </p:cNvSpPr>
                <p:nvPr/>
              </p:nvSpPr>
              <p:spPr bwMode="auto">
                <a:xfrm>
                  <a:off x="3600" y="2532"/>
                  <a:ext cx="54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8030" name="Line 58"/>
                <p:cNvSpPr>
                  <a:spLocks noChangeShapeType="1"/>
                </p:cNvSpPr>
                <p:nvPr/>
              </p:nvSpPr>
              <p:spPr bwMode="auto">
                <a:xfrm>
                  <a:off x="3600" y="2532"/>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28023" name="Text Box 59"/>
              <p:cNvSpPr txBox="1">
                <a:spLocks noChangeArrowheads="1"/>
              </p:cNvSpPr>
              <p:nvPr/>
            </p:nvSpPr>
            <p:spPr bwMode="auto">
              <a:xfrm>
                <a:off x="9180" y="3468"/>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spcBef>
                    <a:spcPct val="0"/>
                  </a:spcBef>
                  <a:buClrTx/>
                  <a:buFontTx/>
                  <a:buNone/>
                </a:pPr>
                <a:r>
                  <a:rPr lang="en-US" altLang="zh-CN" sz="1400">
                    <a:solidFill>
                      <a:srgbClr val="000000"/>
                    </a:solidFill>
                  </a:rPr>
                  <a:t>C31</a:t>
                </a:r>
              </a:p>
            </p:txBody>
          </p:sp>
          <p:sp>
            <p:nvSpPr>
              <p:cNvPr id="128024" name="Line 60"/>
              <p:cNvSpPr>
                <a:spLocks noChangeShapeType="1"/>
              </p:cNvSpPr>
              <p:nvPr/>
            </p:nvSpPr>
            <p:spPr bwMode="auto">
              <a:xfrm>
                <a:off x="9360" y="3156"/>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8025" name="Freeform 61"/>
              <p:cNvSpPr/>
              <p:nvPr/>
            </p:nvSpPr>
            <p:spPr bwMode="auto">
              <a:xfrm>
                <a:off x="6120" y="3156"/>
                <a:ext cx="3060" cy="728"/>
              </a:xfrm>
              <a:custGeom>
                <a:avLst/>
                <a:gdLst>
                  <a:gd name="T0" fmla="*/ 3060 w 3060"/>
                  <a:gd name="T1" fmla="*/ 624 h 728"/>
                  <a:gd name="T2" fmla="*/ 1980 w 3060"/>
                  <a:gd name="T3" fmla="*/ 624 h 728"/>
                  <a:gd name="T4" fmla="*/ 0 w 3060"/>
                  <a:gd name="T5" fmla="*/ 0 h 728"/>
                  <a:gd name="T6" fmla="*/ 0 60000 65536"/>
                  <a:gd name="T7" fmla="*/ 0 60000 65536"/>
                  <a:gd name="T8" fmla="*/ 0 60000 65536"/>
                </a:gdLst>
                <a:ahLst/>
                <a:cxnLst>
                  <a:cxn ang="T6">
                    <a:pos x="T0" y="T1"/>
                  </a:cxn>
                  <a:cxn ang="T7">
                    <a:pos x="T2" y="T3"/>
                  </a:cxn>
                  <a:cxn ang="T8">
                    <a:pos x="T4" y="T5"/>
                  </a:cxn>
                </a:cxnLst>
                <a:rect l="0" t="0" r="r" b="b"/>
                <a:pathLst>
                  <a:path w="3060" h="728">
                    <a:moveTo>
                      <a:pt x="3060" y="624"/>
                    </a:moveTo>
                    <a:cubicBezTo>
                      <a:pt x="2775" y="676"/>
                      <a:pt x="2490" y="728"/>
                      <a:pt x="1980" y="624"/>
                    </a:cubicBezTo>
                    <a:cubicBezTo>
                      <a:pt x="1470" y="520"/>
                      <a:pt x="735" y="260"/>
                      <a:pt x="0" y="0"/>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026" name="Freeform 62"/>
              <p:cNvSpPr/>
              <p:nvPr/>
            </p:nvSpPr>
            <p:spPr bwMode="auto">
              <a:xfrm>
                <a:off x="4320" y="3156"/>
                <a:ext cx="1620" cy="156"/>
              </a:xfrm>
              <a:custGeom>
                <a:avLst/>
                <a:gdLst>
                  <a:gd name="T0" fmla="*/ 0 w 1620"/>
                  <a:gd name="T1" fmla="*/ 0 h 156"/>
                  <a:gd name="T2" fmla="*/ 540 w 1620"/>
                  <a:gd name="T3" fmla="*/ 156 h 156"/>
                  <a:gd name="T4" fmla="*/ 1620 w 1620"/>
                  <a:gd name="T5" fmla="*/ 0 h 156"/>
                  <a:gd name="T6" fmla="*/ 0 60000 65536"/>
                  <a:gd name="T7" fmla="*/ 0 60000 65536"/>
                  <a:gd name="T8" fmla="*/ 0 60000 65536"/>
                </a:gdLst>
                <a:ahLst/>
                <a:cxnLst>
                  <a:cxn ang="T6">
                    <a:pos x="T0" y="T1"/>
                  </a:cxn>
                  <a:cxn ang="T7">
                    <a:pos x="T2" y="T3"/>
                  </a:cxn>
                  <a:cxn ang="T8">
                    <a:pos x="T4" y="T5"/>
                  </a:cxn>
                </a:cxnLst>
                <a:rect l="0" t="0" r="r" b="b"/>
                <a:pathLst>
                  <a:path w="1620" h="156">
                    <a:moveTo>
                      <a:pt x="0" y="0"/>
                    </a:moveTo>
                    <a:cubicBezTo>
                      <a:pt x="135" y="78"/>
                      <a:pt x="270" y="156"/>
                      <a:pt x="540" y="156"/>
                    </a:cubicBezTo>
                    <a:cubicBezTo>
                      <a:pt x="810" y="156"/>
                      <a:pt x="1215" y="78"/>
                      <a:pt x="1620" y="0"/>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28027" name="Freeform 63"/>
              <p:cNvSpPr/>
              <p:nvPr/>
            </p:nvSpPr>
            <p:spPr bwMode="auto">
              <a:xfrm>
                <a:off x="6300" y="3000"/>
                <a:ext cx="1980" cy="338"/>
              </a:xfrm>
              <a:custGeom>
                <a:avLst/>
                <a:gdLst>
                  <a:gd name="T0" fmla="*/ 1980 w 1980"/>
                  <a:gd name="T1" fmla="*/ 156 h 338"/>
                  <a:gd name="T2" fmla="*/ 1260 w 1980"/>
                  <a:gd name="T3" fmla="*/ 312 h 338"/>
                  <a:gd name="T4" fmla="*/ 0 w 1980"/>
                  <a:gd name="T5" fmla="*/ 0 h 338"/>
                  <a:gd name="T6" fmla="*/ 0 60000 65536"/>
                  <a:gd name="T7" fmla="*/ 0 60000 65536"/>
                  <a:gd name="T8" fmla="*/ 0 60000 65536"/>
                </a:gdLst>
                <a:ahLst/>
                <a:cxnLst>
                  <a:cxn ang="T6">
                    <a:pos x="T0" y="T1"/>
                  </a:cxn>
                  <a:cxn ang="T7">
                    <a:pos x="T2" y="T3"/>
                  </a:cxn>
                  <a:cxn ang="T8">
                    <a:pos x="T4" y="T5"/>
                  </a:cxn>
                </a:cxnLst>
                <a:rect l="0" t="0" r="r" b="b"/>
                <a:pathLst>
                  <a:path w="1980" h="338">
                    <a:moveTo>
                      <a:pt x="1980" y="156"/>
                    </a:moveTo>
                    <a:cubicBezTo>
                      <a:pt x="1785" y="247"/>
                      <a:pt x="1590" y="338"/>
                      <a:pt x="1260" y="312"/>
                    </a:cubicBezTo>
                    <a:cubicBezTo>
                      <a:pt x="930" y="286"/>
                      <a:pt x="465" y="143"/>
                      <a:pt x="0" y="0"/>
                    </a:cubicBezTo>
                  </a:path>
                </a:pathLst>
              </a:custGeom>
              <a:noFill/>
              <a:ln w="9525">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28005" name="Text Box 64"/>
            <p:cNvSpPr txBox="1">
              <a:spLocks noChangeArrowheads="1"/>
            </p:cNvSpPr>
            <p:nvPr/>
          </p:nvSpPr>
          <p:spPr bwMode="auto">
            <a:xfrm>
              <a:off x="3420" y="3936"/>
              <a:ext cx="612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2400">
                  <a:solidFill>
                    <a:srgbClr val="000000"/>
                  </a:solidFill>
                </a:rPr>
                <a:t>图  链接目录项实现文件共享</a:t>
              </a:r>
            </a:p>
          </p:txBody>
        </p:sp>
      </p:gr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Rot="1" noChangeArrowheads="1"/>
          </p:cNvSpPr>
          <p:nvPr>
            <p:ph type="title"/>
          </p:nvPr>
        </p:nvSpPr>
        <p:spPr/>
        <p:txBody>
          <a:bodyPr/>
          <a:lstStyle/>
          <a:p>
            <a:pPr>
              <a:defRPr/>
            </a:pPr>
            <a:r>
              <a:rPr lang="en-US" altLang="zh-CN" u="sng">
                <a:solidFill>
                  <a:schemeClr val="folHlink"/>
                </a:solidFill>
                <a:ea typeface="仿宋_GB2312" pitchFamily="49" charset="-122"/>
              </a:rPr>
              <a:t>2.</a:t>
            </a:r>
            <a:r>
              <a:rPr lang="zh-CN" altLang="en-US" u="sng">
                <a:solidFill>
                  <a:schemeClr val="folHlink"/>
                </a:solidFill>
                <a:ea typeface="仿宋_GB2312" pitchFamily="49" charset="-122"/>
              </a:rPr>
              <a:t>利用索引节点实现文件共享</a:t>
            </a:r>
          </a:p>
        </p:txBody>
      </p:sp>
      <p:sp>
        <p:nvSpPr>
          <p:cNvPr id="361475" name="Rectangle 3"/>
          <p:cNvSpPr>
            <a:spLocks noGrp="1" noRot="1" noChangeArrowheads="1"/>
          </p:cNvSpPr>
          <p:nvPr>
            <p:ph idx="1"/>
          </p:nvPr>
        </p:nvSpPr>
        <p:spPr/>
        <p:txBody>
          <a:bodyPr/>
          <a:lstStyle/>
          <a:p>
            <a:pPr>
              <a:lnSpc>
                <a:spcPct val="110000"/>
              </a:lnSpc>
              <a:defRPr/>
            </a:pPr>
            <a:r>
              <a:rPr lang="zh-CN" altLang="en-US"/>
              <a:t>文件的物理地址及其它的文件属性等信息，不再是放在目录项中，而是放在索引结点中。在文件目录中只设置文件名及指向相应索引结点的指针。</a:t>
            </a:r>
          </a:p>
          <a:p>
            <a:pPr>
              <a:lnSpc>
                <a:spcPct val="110000"/>
              </a:lnSpc>
              <a:defRPr/>
            </a:pPr>
            <a:r>
              <a:rPr lang="zh-CN" altLang="en-US"/>
              <a:t>由任何用户对文件进行</a:t>
            </a:r>
            <a:r>
              <a:rPr lang="en-US" altLang="zh-CN"/>
              <a:t>Append </a:t>
            </a:r>
            <a:r>
              <a:rPr lang="zh-CN" altLang="en-US"/>
              <a:t>操作或修改，所引起的相应结点内容的改变</a:t>
            </a:r>
            <a:r>
              <a:rPr lang="en-US" altLang="zh-CN"/>
              <a:t>(</a:t>
            </a:r>
            <a:r>
              <a:rPr lang="zh-CN" altLang="en-US"/>
              <a:t>例如，增加了新的盘块号和文件长度等</a:t>
            </a:r>
            <a:r>
              <a:rPr lang="en-US" altLang="zh-CN"/>
              <a:t>)</a:t>
            </a:r>
            <a:r>
              <a:rPr lang="zh-CN" altLang="en-US"/>
              <a:t>，都是其他用户可见的，从而也就能提供给其他用户来共享。</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rrowheads="1"/>
          </p:cNvSpPr>
          <p:nvPr>
            <p:ph type="title"/>
          </p:nvPr>
        </p:nvSpPr>
        <p:spPr/>
        <p:txBody>
          <a:bodyPr/>
          <a:lstStyle/>
          <a:p>
            <a:pPr>
              <a:defRPr/>
            </a:pPr>
            <a:r>
              <a:rPr lang="en-US" altLang="zh-CN" u="sng" dirty="0">
                <a:solidFill>
                  <a:schemeClr val="folHlink"/>
                </a:solidFill>
                <a:ea typeface="仿宋_GB2312" pitchFamily="49" charset="-122"/>
              </a:rPr>
              <a:t>2.</a:t>
            </a:r>
            <a:r>
              <a:rPr lang="zh-CN" altLang="en-US" u="sng" dirty="0">
                <a:solidFill>
                  <a:schemeClr val="folHlink"/>
                </a:solidFill>
                <a:ea typeface="仿宋_GB2312" pitchFamily="49" charset="-122"/>
              </a:rPr>
              <a:t>利用索引节点实现文件共享</a:t>
            </a:r>
            <a:r>
              <a:rPr lang="zh-CN" altLang="en-US" dirty="0">
                <a:solidFill>
                  <a:schemeClr val="folHlink"/>
                </a:solidFill>
              </a:rPr>
              <a:t> </a:t>
            </a:r>
          </a:p>
        </p:txBody>
      </p:sp>
      <p:sp>
        <p:nvSpPr>
          <p:cNvPr id="205827" name="Rectangle 3"/>
          <p:cNvSpPr>
            <a:spLocks noGrp="1" noRot="1" noChangeArrowheads="1"/>
          </p:cNvSpPr>
          <p:nvPr>
            <p:ph idx="1"/>
          </p:nvPr>
        </p:nvSpPr>
        <p:spPr/>
        <p:txBody>
          <a:bodyPr/>
          <a:lstStyle/>
          <a:p>
            <a:pPr>
              <a:lnSpc>
                <a:spcPct val="110000"/>
              </a:lnSpc>
              <a:defRPr/>
            </a:pPr>
            <a:r>
              <a:rPr lang="en-US" altLang="zh-CN">
                <a:ea typeface="仿宋_GB2312" pitchFamily="49" charset="-122"/>
              </a:rPr>
              <a:t>UNIX</a:t>
            </a:r>
            <a:r>
              <a:rPr lang="zh-CN" altLang="en-US">
                <a:ea typeface="仿宋_GB2312" pitchFamily="49" charset="-122"/>
              </a:rPr>
              <a:t>操作系统的文件目录项中只包含文件名和指向索引节点的指针，文件的物理地址及其它说明信息保存在索引节点中。</a:t>
            </a:r>
          </a:p>
          <a:p>
            <a:pPr>
              <a:lnSpc>
                <a:spcPct val="110000"/>
              </a:lnSpc>
              <a:defRPr/>
            </a:pPr>
            <a:endParaRPr lang="zh-CN" altLang="en-US">
              <a:ea typeface="仿宋_GB2312" pitchFamily="49" charset="-122"/>
            </a:endParaRPr>
          </a:p>
          <a:p>
            <a:pPr>
              <a:lnSpc>
                <a:spcPct val="110000"/>
              </a:lnSpc>
              <a:defRPr/>
            </a:pPr>
            <a:r>
              <a:rPr lang="zh-CN" altLang="en-US">
                <a:ea typeface="仿宋_GB2312" pitchFamily="49" charset="-122"/>
              </a:rPr>
              <a:t>可以</a:t>
            </a:r>
            <a:r>
              <a:rPr lang="zh-CN" altLang="en-US" i="1" u="sng">
                <a:solidFill>
                  <a:schemeClr val="folHlink"/>
                </a:solidFill>
                <a:ea typeface="仿宋_GB2312" pitchFamily="49" charset="-122"/>
              </a:rPr>
              <a:t>通过共享文件索引节点来共享文件</a:t>
            </a:r>
            <a:r>
              <a:rPr lang="zh-CN" altLang="en-US">
                <a:ea typeface="仿宋_GB2312" pitchFamily="49" charset="-122"/>
              </a:rPr>
              <a:t>，即当用户需要共享文件时，在自己的文件目录中新建一个目录项，为共享文件命名</a:t>
            </a:r>
            <a:r>
              <a:rPr lang="en-US" altLang="zh-CN">
                <a:ea typeface="仿宋_GB2312" pitchFamily="49" charset="-122"/>
              </a:rPr>
              <a:t>(</a:t>
            </a:r>
            <a:r>
              <a:rPr lang="zh-CN" altLang="en-US">
                <a:ea typeface="仿宋_GB2312" pitchFamily="49" charset="-122"/>
              </a:rPr>
              <a:t>也可用原名</a:t>
            </a:r>
            <a:r>
              <a:rPr lang="en-US" altLang="zh-CN">
                <a:ea typeface="仿宋_GB2312" pitchFamily="49" charset="-122"/>
              </a:rPr>
              <a:t>)</a:t>
            </a:r>
            <a:r>
              <a:rPr lang="zh-CN" altLang="en-US">
                <a:ea typeface="仿宋_GB2312" pitchFamily="49" charset="-122"/>
              </a:rPr>
              <a:t>，并将索引节点指针指向共享文件的索引节点。</a:t>
            </a:r>
          </a:p>
          <a:p>
            <a:pPr>
              <a:lnSpc>
                <a:spcPct val="110000"/>
              </a:lnSpc>
              <a:buFont typeface="Wingdings" panose="05000000000000000000" pitchFamily="2" charset="2"/>
              <a:buNone/>
              <a:defRPr/>
            </a:pPr>
            <a:r>
              <a:rPr lang="zh-CN" altLang="en-US">
                <a:ea typeface="仿宋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52"/>
          <p:cNvSpPr>
            <a:spLocks noChangeArrowheads="1"/>
          </p:cNvSpPr>
          <p:nvPr/>
        </p:nvSpPr>
        <p:spPr bwMode="auto">
          <a:xfrm>
            <a:off x="179388" y="476250"/>
            <a:ext cx="8713787" cy="6048375"/>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grpSp>
        <p:nvGrpSpPr>
          <p:cNvPr id="131075" name="Group 53"/>
          <p:cNvGrpSpPr/>
          <p:nvPr/>
        </p:nvGrpSpPr>
        <p:grpSpPr bwMode="auto">
          <a:xfrm>
            <a:off x="1835150" y="765175"/>
            <a:ext cx="5257800" cy="5646738"/>
            <a:chOff x="3237" y="5031"/>
            <a:chExt cx="5763" cy="5145"/>
          </a:xfrm>
        </p:grpSpPr>
        <p:grpSp>
          <p:nvGrpSpPr>
            <p:cNvPr id="131076" name="Group 54"/>
            <p:cNvGrpSpPr/>
            <p:nvPr/>
          </p:nvGrpSpPr>
          <p:grpSpPr bwMode="auto">
            <a:xfrm>
              <a:off x="3237" y="5031"/>
              <a:ext cx="5763" cy="5145"/>
              <a:chOff x="2157" y="5031"/>
              <a:chExt cx="5763" cy="5145"/>
            </a:xfrm>
          </p:grpSpPr>
          <p:sp>
            <p:nvSpPr>
              <p:cNvPr id="131081" name="Text Box 55"/>
              <p:cNvSpPr txBox="1">
                <a:spLocks noChangeArrowheads="1"/>
              </p:cNvSpPr>
              <p:nvPr/>
            </p:nvSpPr>
            <p:spPr bwMode="auto">
              <a:xfrm>
                <a:off x="2160" y="9708"/>
                <a:ext cx="55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2400">
                    <a:solidFill>
                      <a:srgbClr val="000000"/>
                    </a:solidFill>
                  </a:rPr>
                  <a:t>  </a:t>
                </a:r>
                <a:r>
                  <a:rPr lang="zh-CN" altLang="en-US" sz="2400">
                    <a:solidFill>
                      <a:srgbClr val="000000"/>
                    </a:solidFill>
                    <a:latin typeface="宋体" panose="02010600030101010101" pitchFamily="2" charset="-122"/>
                  </a:rPr>
                  <a:t>图</a:t>
                </a:r>
                <a:r>
                  <a:rPr lang="zh-CN" altLang="en-US" sz="2400">
                    <a:solidFill>
                      <a:srgbClr val="000000"/>
                    </a:solidFill>
                  </a:rPr>
                  <a:t>  </a:t>
                </a:r>
                <a:r>
                  <a:rPr lang="zh-CN" altLang="en-US" sz="2400">
                    <a:solidFill>
                      <a:srgbClr val="000000"/>
                    </a:solidFill>
                    <a:latin typeface="宋体" panose="02010600030101010101" pitchFamily="2" charset="-122"/>
                  </a:rPr>
                  <a:t>利用索引节点实现文件共享</a:t>
                </a:r>
                <a:endParaRPr lang="zh-CN" altLang="en-US" sz="2400">
                  <a:solidFill>
                    <a:srgbClr val="000000"/>
                  </a:solidFill>
                </a:endParaRPr>
              </a:p>
            </p:txBody>
          </p:sp>
          <p:grpSp>
            <p:nvGrpSpPr>
              <p:cNvPr id="131082" name="Group 56"/>
              <p:cNvGrpSpPr/>
              <p:nvPr/>
            </p:nvGrpSpPr>
            <p:grpSpPr bwMode="auto">
              <a:xfrm>
                <a:off x="2157" y="5031"/>
                <a:ext cx="5763" cy="4521"/>
                <a:chOff x="2157" y="5031"/>
                <a:chExt cx="5763" cy="4521"/>
              </a:xfrm>
            </p:grpSpPr>
            <p:grpSp>
              <p:nvGrpSpPr>
                <p:cNvPr id="131083" name="Group 57"/>
                <p:cNvGrpSpPr/>
                <p:nvPr/>
              </p:nvGrpSpPr>
              <p:grpSpPr bwMode="auto">
                <a:xfrm>
                  <a:off x="2160" y="7524"/>
                  <a:ext cx="1620" cy="2028"/>
                  <a:chOff x="2160" y="7524"/>
                  <a:chExt cx="1620" cy="2028"/>
                </a:xfrm>
              </p:grpSpPr>
              <p:sp>
                <p:nvSpPr>
                  <p:cNvPr id="131115" name="Text Box 58"/>
                  <p:cNvSpPr txBox="1">
                    <a:spLocks noChangeArrowheads="1"/>
                  </p:cNvSpPr>
                  <p:nvPr/>
                </p:nvSpPr>
                <p:spPr bwMode="auto">
                  <a:xfrm>
                    <a:off x="2160" y="7836"/>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H1</a:t>
                    </a:r>
                  </a:p>
                </p:txBody>
              </p:sp>
              <p:sp>
                <p:nvSpPr>
                  <p:cNvPr id="131116" name="Text Box 59"/>
                  <p:cNvSpPr txBox="1">
                    <a:spLocks noChangeArrowheads="1"/>
                  </p:cNvSpPr>
                  <p:nvPr/>
                </p:nvSpPr>
                <p:spPr bwMode="auto">
                  <a:xfrm>
                    <a:off x="2880" y="7836"/>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lang="zh-CN" altLang="zh-CN" sz="1600">
                      <a:solidFill>
                        <a:srgbClr val="000000"/>
                      </a:solidFill>
                    </a:endParaRPr>
                  </a:p>
                </p:txBody>
              </p:sp>
              <p:sp>
                <p:nvSpPr>
                  <p:cNvPr id="131117" name="Text Box 60"/>
                  <p:cNvSpPr txBox="1">
                    <a:spLocks noChangeArrowheads="1"/>
                  </p:cNvSpPr>
                  <p:nvPr/>
                </p:nvSpPr>
                <p:spPr bwMode="auto">
                  <a:xfrm>
                    <a:off x="2160" y="8148"/>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H2</a:t>
                    </a:r>
                  </a:p>
                </p:txBody>
              </p:sp>
              <p:sp>
                <p:nvSpPr>
                  <p:cNvPr id="131118" name="Text Box 61"/>
                  <p:cNvSpPr txBox="1">
                    <a:spLocks noChangeArrowheads="1"/>
                  </p:cNvSpPr>
                  <p:nvPr/>
                </p:nvSpPr>
                <p:spPr bwMode="auto">
                  <a:xfrm>
                    <a:off x="2160" y="8460"/>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H3</a:t>
                    </a:r>
                  </a:p>
                </p:txBody>
              </p:sp>
              <p:sp>
                <p:nvSpPr>
                  <p:cNvPr id="131119" name="Text Box 62"/>
                  <p:cNvSpPr txBox="1">
                    <a:spLocks noChangeArrowheads="1"/>
                  </p:cNvSpPr>
                  <p:nvPr/>
                </p:nvSpPr>
                <p:spPr bwMode="auto">
                  <a:xfrm>
                    <a:off x="2880" y="8148"/>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lang="zh-CN" altLang="zh-CN" sz="1600">
                      <a:solidFill>
                        <a:srgbClr val="000000"/>
                      </a:solidFill>
                    </a:endParaRPr>
                  </a:p>
                </p:txBody>
              </p:sp>
              <p:sp>
                <p:nvSpPr>
                  <p:cNvPr id="131120" name="Text Box 63"/>
                  <p:cNvSpPr txBox="1">
                    <a:spLocks noChangeArrowheads="1"/>
                  </p:cNvSpPr>
                  <p:nvPr/>
                </p:nvSpPr>
                <p:spPr bwMode="auto">
                  <a:xfrm>
                    <a:off x="2880" y="8460"/>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lang="zh-CN" altLang="zh-CN" sz="1600">
                      <a:solidFill>
                        <a:srgbClr val="000000"/>
                      </a:solidFill>
                    </a:endParaRPr>
                  </a:p>
                </p:txBody>
              </p:sp>
              <p:sp>
                <p:nvSpPr>
                  <p:cNvPr id="131121" name="Text Box 64"/>
                  <p:cNvSpPr txBox="1">
                    <a:spLocks noChangeArrowheads="1"/>
                  </p:cNvSpPr>
                  <p:nvPr/>
                </p:nvSpPr>
                <p:spPr bwMode="auto">
                  <a:xfrm>
                    <a:off x="2160" y="9240"/>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400">
                        <a:solidFill>
                          <a:srgbClr val="000000"/>
                        </a:solidFill>
                      </a:rPr>
                      <a:t>User2</a:t>
                    </a:r>
                    <a:r>
                      <a:rPr lang="zh-CN" altLang="en-US" sz="1400">
                        <a:solidFill>
                          <a:srgbClr val="000000"/>
                        </a:solidFill>
                      </a:rPr>
                      <a:t>的目录文件</a:t>
                    </a:r>
                    <a:r>
                      <a:rPr lang="zh-CN" altLang="en-US" sz="1600">
                        <a:solidFill>
                          <a:srgbClr val="000000"/>
                        </a:solidFill>
                      </a:rPr>
                      <a:t> </a:t>
                    </a:r>
                  </a:p>
                </p:txBody>
              </p:sp>
              <p:sp>
                <p:nvSpPr>
                  <p:cNvPr id="131122" name="Text Box 65"/>
                  <p:cNvSpPr txBox="1">
                    <a:spLocks noChangeArrowheads="1"/>
                  </p:cNvSpPr>
                  <p:nvPr/>
                </p:nvSpPr>
                <p:spPr bwMode="auto">
                  <a:xfrm>
                    <a:off x="2160" y="8772"/>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 </a:t>
                    </a:r>
                  </a:p>
                </p:txBody>
              </p:sp>
              <p:sp>
                <p:nvSpPr>
                  <p:cNvPr id="131123" name="Text Box 66"/>
                  <p:cNvSpPr txBox="1">
                    <a:spLocks noChangeArrowheads="1"/>
                  </p:cNvSpPr>
                  <p:nvPr/>
                </p:nvSpPr>
                <p:spPr bwMode="auto">
                  <a:xfrm>
                    <a:off x="2880" y="8772"/>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 …</a:t>
                    </a:r>
                  </a:p>
                </p:txBody>
              </p:sp>
              <p:sp>
                <p:nvSpPr>
                  <p:cNvPr id="131124" name="Text Box 67"/>
                  <p:cNvSpPr txBox="1">
                    <a:spLocks noChangeArrowheads="1"/>
                  </p:cNvSpPr>
                  <p:nvPr/>
                </p:nvSpPr>
                <p:spPr bwMode="auto">
                  <a:xfrm>
                    <a:off x="2160" y="7524"/>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1400">
                        <a:solidFill>
                          <a:srgbClr val="000000"/>
                        </a:solidFill>
                      </a:rPr>
                      <a:t>文件名 索引指针</a:t>
                    </a:r>
                    <a:r>
                      <a:rPr lang="zh-CN" altLang="en-US" sz="1600">
                        <a:solidFill>
                          <a:srgbClr val="000000"/>
                        </a:solidFill>
                      </a:rPr>
                      <a:t>  </a:t>
                    </a:r>
                  </a:p>
                </p:txBody>
              </p:sp>
            </p:grpSp>
            <p:grpSp>
              <p:nvGrpSpPr>
                <p:cNvPr id="131084" name="Group 68"/>
                <p:cNvGrpSpPr/>
                <p:nvPr/>
              </p:nvGrpSpPr>
              <p:grpSpPr bwMode="auto">
                <a:xfrm>
                  <a:off x="2157" y="5031"/>
                  <a:ext cx="2520" cy="2028"/>
                  <a:chOff x="2160" y="5028"/>
                  <a:chExt cx="2520" cy="2028"/>
                </a:xfrm>
              </p:grpSpPr>
              <p:sp>
                <p:nvSpPr>
                  <p:cNvPr id="131100" name="Text Box 69"/>
                  <p:cNvSpPr txBox="1">
                    <a:spLocks noChangeArrowheads="1"/>
                  </p:cNvSpPr>
                  <p:nvPr/>
                </p:nvSpPr>
                <p:spPr bwMode="auto">
                  <a:xfrm>
                    <a:off x="2160" y="6744"/>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400">
                        <a:solidFill>
                          <a:srgbClr val="000000"/>
                        </a:solidFill>
                      </a:rPr>
                      <a:t>User1</a:t>
                    </a:r>
                    <a:r>
                      <a:rPr lang="zh-CN" altLang="en-US" sz="1400">
                        <a:solidFill>
                          <a:srgbClr val="000000"/>
                        </a:solidFill>
                      </a:rPr>
                      <a:t>的目录文件</a:t>
                    </a:r>
                    <a:r>
                      <a:rPr lang="zh-CN" altLang="en-US" sz="1600">
                        <a:solidFill>
                          <a:srgbClr val="000000"/>
                        </a:solidFill>
                      </a:rPr>
                      <a:t>  </a:t>
                    </a:r>
                  </a:p>
                </p:txBody>
              </p:sp>
              <p:grpSp>
                <p:nvGrpSpPr>
                  <p:cNvPr id="131101" name="Group 70"/>
                  <p:cNvGrpSpPr/>
                  <p:nvPr/>
                </p:nvGrpSpPr>
                <p:grpSpPr bwMode="auto">
                  <a:xfrm>
                    <a:off x="2160" y="5028"/>
                    <a:ext cx="2520" cy="1560"/>
                    <a:chOff x="2160" y="5028"/>
                    <a:chExt cx="2520" cy="1560"/>
                  </a:xfrm>
                </p:grpSpPr>
                <p:sp>
                  <p:nvSpPr>
                    <p:cNvPr id="131102" name="Text Box 71"/>
                    <p:cNvSpPr txBox="1">
                      <a:spLocks noChangeArrowheads="1"/>
                    </p:cNvSpPr>
                    <p:nvPr/>
                  </p:nvSpPr>
                  <p:spPr bwMode="auto">
                    <a:xfrm>
                      <a:off x="2160" y="5340"/>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F1</a:t>
                      </a:r>
                    </a:p>
                  </p:txBody>
                </p:sp>
                <p:sp>
                  <p:nvSpPr>
                    <p:cNvPr id="131103" name="Text Box 72"/>
                    <p:cNvSpPr txBox="1">
                      <a:spLocks noChangeArrowheads="1"/>
                    </p:cNvSpPr>
                    <p:nvPr/>
                  </p:nvSpPr>
                  <p:spPr bwMode="auto">
                    <a:xfrm>
                      <a:off x="2880" y="5340"/>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lang="zh-CN" altLang="zh-CN" sz="1600">
                        <a:solidFill>
                          <a:srgbClr val="000000"/>
                        </a:solidFill>
                      </a:endParaRPr>
                    </a:p>
                  </p:txBody>
                </p:sp>
                <p:sp>
                  <p:nvSpPr>
                    <p:cNvPr id="131104" name="Text Box 73"/>
                    <p:cNvSpPr txBox="1">
                      <a:spLocks noChangeArrowheads="1"/>
                    </p:cNvSpPr>
                    <p:nvPr/>
                  </p:nvSpPr>
                  <p:spPr bwMode="auto">
                    <a:xfrm>
                      <a:off x="2160" y="5652"/>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F2</a:t>
                      </a:r>
                    </a:p>
                  </p:txBody>
                </p:sp>
                <p:sp>
                  <p:nvSpPr>
                    <p:cNvPr id="131105" name="Text Box 74"/>
                    <p:cNvSpPr txBox="1">
                      <a:spLocks noChangeArrowheads="1"/>
                    </p:cNvSpPr>
                    <p:nvPr/>
                  </p:nvSpPr>
                  <p:spPr bwMode="auto">
                    <a:xfrm>
                      <a:off x="2160" y="5964"/>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F3</a:t>
                      </a:r>
                    </a:p>
                  </p:txBody>
                </p:sp>
                <p:sp>
                  <p:nvSpPr>
                    <p:cNvPr id="131106" name="Text Box 75"/>
                    <p:cNvSpPr txBox="1">
                      <a:spLocks noChangeArrowheads="1"/>
                    </p:cNvSpPr>
                    <p:nvPr/>
                  </p:nvSpPr>
                  <p:spPr bwMode="auto">
                    <a:xfrm>
                      <a:off x="2880" y="5652"/>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lang="zh-CN" altLang="zh-CN" sz="1600">
                        <a:solidFill>
                          <a:srgbClr val="000000"/>
                        </a:solidFill>
                      </a:endParaRPr>
                    </a:p>
                  </p:txBody>
                </p:sp>
                <p:sp>
                  <p:nvSpPr>
                    <p:cNvPr id="131107" name="Text Box 76"/>
                    <p:cNvSpPr txBox="1">
                      <a:spLocks noChangeArrowheads="1"/>
                    </p:cNvSpPr>
                    <p:nvPr/>
                  </p:nvSpPr>
                  <p:spPr bwMode="auto">
                    <a:xfrm>
                      <a:off x="2880" y="5964"/>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endParaRPr lang="zh-CN" altLang="zh-CN" sz="1600">
                        <a:solidFill>
                          <a:srgbClr val="000000"/>
                        </a:solidFill>
                      </a:endParaRPr>
                    </a:p>
                  </p:txBody>
                </p:sp>
                <p:sp>
                  <p:nvSpPr>
                    <p:cNvPr id="131108" name="Text Box 77"/>
                    <p:cNvSpPr txBox="1">
                      <a:spLocks noChangeArrowheads="1"/>
                    </p:cNvSpPr>
                    <p:nvPr/>
                  </p:nvSpPr>
                  <p:spPr bwMode="auto">
                    <a:xfrm>
                      <a:off x="2160" y="6276"/>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 </a:t>
                      </a:r>
                    </a:p>
                  </p:txBody>
                </p:sp>
                <p:sp>
                  <p:nvSpPr>
                    <p:cNvPr id="131109" name="Text Box 78"/>
                    <p:cNvSpPr txBox="1">
                      <a:spLocks noChangeArrowheads="1"/>
                    </p:cNvSpPr>
                    <p:nvPr/>
                  </p:nvSpPr>
                  <p:spPr bwMode="auto">
                    <a:xfrm>
                      <a:off x="2880" y="6276"/>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 …</a:t>
                      </a:r>
                    </a:p>
                  </p:txBody>
                </p:sp>
                <p:sp>
                  <p:nvSpPr>
                    <p:cNvPr id="131110" name="Line 79"/>
                    <p:cNvSpPr>
                      <a:spLocks noChangeShapeType="1"/>
                    </p:cNvSpPr>
                    <p:nvPr/>
                  </p:nvSpPr>
                  <p:spPr bwMode="auto">
                    <a:xfrm>
                      <a:off x="3240" y="5496"/>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111" name="Text Box 80"/>
                    <p:cNvSpPr txBox="1">
                      <a:spLocks noChangeArrowheads="1"/>
                    </p:cNvSpPr>
                    <p:nvPr/>
                  </p:nvSpPr>
                  <p:spPr bwMode="auto">
                    <a:xfrm>
                      <a:off x="2160" y="5028"/>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1400">
                          <a:solidFill>
                            <a:srgbClr val="000000"/>
                          </a:solidFill>
                        </a:rPr>
                        <a:t>文件名 索引指针</a:t>
                      </a:r>
                      <a:r>
                        <a:rPr lang="zh-CN" altLang="en-US" sz="1600">
                          <a:solidFill>
                            <a:srgbClr val="000000"/>
                          </a:solidFill>
                        </a:rPr>
                        <a:t>  </a:t>
                      </a:r>
                    </a:p>
                  </p:txBody>
                </p:sp>
                <p:sp>
                  <p:nvSpPr>
                    <p:cNvPr id="131112" name="Text Box 81"/>
                    <p:cNvSpPr txBox="1">
                      <a:spLocks noChangeArrowheads="1"/>
                    </p:cNvSpPr>
                    <p:nvPr/>
                  </p:nvSpPr>
                  <p:spPr bwMode="auto">
                    <a:xfrm>
                      <a:off x="3960" y="5340"/>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I</a:t>
                      </a:r>
                      <a:r>
                        <a:rPr lang="zh-CN" altLang="en-US" sz="1600">
                          <a:solidFill>
                            <a:srgbClr val="000000"/>
                          </a:solidFill>
                        </a:rPr>
                        <a:t>节点</a:t>
                      </a:r>
                    </a:p>
                  </p:txBody>
                </p:sp>
                <p:sp>
                  <p:nvSpPr>
                    <p:cNvPr id="131113" name="Text Box 82"/>
                    <p:cNvSpPr txBox="1">
                      <a:spLocks noChangeArrowheads="1"/>
                    </p:cNvSpPr>
                    <p:nvPr/>
                  </p:nvSpPr>
                  <p:spPr bwMode="auto">
                    <a:xfrm>
                      <a:off x="3960" y="5964"/>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I</a:t>
                      </a:r>
                      <a:r>
                        <a:rPr lang="zh-CN" altLang="en-US" sz="1600">
                          <a:solidFill>
                            <a:srgbClr val="000000"/>
                          </a:solidFill>
                        </a:rPr>
                        <a:t>节点</a:t>
                      </a:r>
                    </a:p>
                  </p:txBody>
                </p:sp>
                <p:sp>
                  <p:nvSpPr>
                    <p:cNvPr id="131114" name="Line 83"/>
                    <p:cNvSpPr>
                      <a:spLocks noChangeShapeType="1"/>
                    </p:cNvSpPr>
                    <p:nvPr/>
                  </p:nvSpPr>
                  <p:spPr bwMode="auto">
                    <a:xfrm>
                      <a:off x="3240" y="6120"/>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31085" name="Group 84"/>
                <p:cNvGrpSpPr/>
                <p:nvPr/>
              </p:nvGrpSpPr>
              <p:grpSpPr bwMode="auto">
                <a:xfrm>
                  <a:off x="5760" y="6432"/>
                  <a:ext cx="2160" cy="1092"/>
                  <a:chOff x="7020" y="6432"/>
                  <a:chExt cx="2160" cy="1092"/>
                </a:xfrm>
              </p:grpSpPr>
              <p:sp>
                <p:nvSpPr>
                  <p:cNvPr id="131094" name="Text Box 85"/>
                  <p:cNvSpPr txBox="1">
                    <a:spLocks noChangeArrowheads="1"/>
                  </p:cNvSpPr>
                  <p:nvPr/>
                </p:nvSpPr>
                <p:spPr bwMode="auto">
                  <a:xfrm>
                    <a:off x="7020" y="6432"/>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1600">
                        <a:solidFill>
                          <a:srgbClr val="000000"/>
                        </a:solidFill>
                      </a:rPr>
                      <a:t>共享索引节点</a:t>
                    </a:r>
                  </a:p>
                </p:txBody>
              </p:sp>
              <p:sp>
                <p:nvSpPr>
                  <p:cNvPr id="131095" name="Text Box 86"/>
                  <p:cNvSpPr txBox="1">
                    <a:spLocks noChangeArrowheads="1"/>
                  </p:cNvSpPr>
                  <p:nvPr/>
                </p:nvSpPr>
                <p:spPr bwMode="auto">
                  <a:xfrm>
                    <a:off x="7380" y="6744"/>
                    <a:ext cx="900" cy="78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Count</a:t>
                    </a:r>
                  </a:p>
                  <a:p>
                    <a:pPr algn="ctr">
                      <a:spcBef>
                        <a:spcPct val="0"/>
                      </a:spcBef>
                      <a:buClrTx/>
                      <a:buFontTx/>
                      <a:buNone/>
                    </a:pPr>
                    <a:r>
                      <a:rPr lang="zh-CN" altLang="en-US" sz="1400">
                        <a:solidFill>
                          <a:srgbClr val="000000"/>
                        </a:solidFill>
                      </a:rPr>
                      <a:t>物理地址</a:t>
                    </a:r>
                  </a:p>
                </p:txBody>
              </p:sp>
              <p:sp>
                <p:nvSpPr>
                  <p:cNvPr id="131096" name="Line 87"/>
                  <p:cNvSpPr>
                    <a:spLocks noChangeShapeType="1"/>
                  </p:cNvSpPr>
                  <p:nvPr/>
                </p:nvSpPr>
                <p:spPr bwMode="auto">
                  <a:xfrm>
                    <a:off x="7920" y="7368"/>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1097" name="Group 88"/>
                  <p:cNvGrpSpPr/>
                  <p:nvPr/>
                </p:nvGrpSpPr>
                <p:grpSpPr bwMode="auto">
                  <a:xfrm>
                    <a:off x="8640" y="7056"/>
                    <a:ext cx="540" cy="468"/>
                    <a:chOff x="7380" y="8772"/>
                    <a:chExt cx="540" cy="468"/>
                  </a:xfrm>
                </p:grpSpPr>
                <p:sp>
                  <p:nvSpPr>
                    <p:cNvPr id="131098" name="Oval 89"/>
                    <p:cNvSpPr>
                      <a:spLocks noChangeArrowheads="1"/>
                    </p:cNvSpPr>
                    <p:nvPr/>
                  </p:nvSpPr>
                  <p:spPr bwMode="auto">
                    <a:xfrm>
                      <a:off x="7380" y="8772"/>
                      <a:ext cx="540" cy="468"/>
                    </a:xfrm>
                    <a:prstGeom prst="ellipse">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sp>
                  <p:nvSpPr>
                    <p:cNvPr id="131099" name="Text Box 90"/>
                    <p:cNvSpPr txBox="1">
                      <a:spLocks noChangeArrowheads="1"/>
                    </p:cNvSpPr>
                    <p:nvPr/>
                  </p:nvSpPr>
                  <p:spPr bwMode="auto">
                    <a:xfrm>
                      <a:off x="7380" y="8928"/>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zh-CN" altLang="en-US" sz="1600">
                          <a:solidFill>
                            <a:srgbClr val="000000"/>
                          </a:solidFill>
                        </a:rPr>
                        <a:t>文件</a:t>
                      </a:r>
                    </a:p>
                  </p:txBody>
                </p:sp>
              </p:grpSp>
            </p:grpSp>
            <p:grpSp>
              <p:nvGrpSpPr>
                <p:cNvPr id="131086" name="Group 91"/>
                <p:cNvGrpSpPr/>
                <p:nvPr/>
              </p:nvGrpSpPr>
              <p:grpSpPr bwMode="auto">
                <a:xfrm>
                  <a:off x="3240" y="7056"/>
                  <a:ext cx="2700" cy="1716"/>
                  <a:chOff x="3240" y="7056"/>
                  <a:chExt cx="2700" cy="1716"/>
                </a:xfrm>
              </p:grpSpPr>
              <p:sp>
                <p:nvSpPr>
                  <p:cNvPr id="131087" name="Text Box 92"/>
                  <p:cNvSpPr txBox="1">
                    <a:spLocks noChangeArrowheads="1"/>
                  </p:cNvSpPr>
                  <p:nvPr/>
                </p:nvSpPr>
                <p:spPr bwMode="auto">
                  <a:xfrm>
                    <a:off x="3960" y="7836"/>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I</a:t>
                    </a:r>
                    <a:r>
                      <a:rPr lang="zh-CN" altLang="en-US" sz="1600">
                        <a:solidFill>
                          <a:srgbClr val="000000"/>
                        </a:solidFill>
                      </a:rPr>
                      <a:t>节点</a:t>
                    </a:r>
                  </a:p>
                </p:txBody>
              </p:sp>
              <p:sp>
                <p:nvSpPr>
                  <p:cNvPr id="131088" name="Text Box 93"/>
                  <p:cNvSpPr txBox="1">
                    <a:spLocks noChangeArrowheads="1"/>
                  </p:cNvSpPr>
                  <p:nvPr/>
                </p:nvSpPr>
                <p:spPr bwMode="auto">
                  <a:xfrm>
                    <a:off x="3960" y="8460"/>
                    <a:ext cx="720" cy="3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lang="en-US" altLang="zh-CN" sz="1600">
                        <a:solidFill>
                          <a:srgbClr val="000000"/>
                        </a:solidFill>
                      </a:rPr>
                      <a:t>I</a:t>
                    </a:r>
                    <a:r>
                      <a:rPr lang="zh-CN" altLang="en-US" sz="1600">
                        <a:solidFill>
                          <a:srgbClr val="000000"/>
                        </a:solidFill>
                      </a:rPr>
                      <a:t>节点</a:t>
                    </a:r>
                  </a:p>
                </p:txBody>
              </p:sp>
              <p:sp>
                <p:nvSpPr>
                  <p:cNvPr id="131089" name="Line 94"/>
                  <p:cNvSpPr>
                    <a:spLocks noChangeShapeType="1"/>
                  </p:cNvSpPr>
                  <p:nvPr/>
                </p:nvSpPr>
                <p:spPr bwMode="auto">
                  <a:xfrm>
                    <a:off x="3240" y="7992"/>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0" name="Line 95"/>
                  <p:cNvSpPr>
                    <a:spLocks noChangeShapeType="1"/>
                  </p:cNvSpPr>
                  <p:nvPr/>
                </p:nvSpPr>
                <p:spPr bwMode="auto">
                  <a:xfrm>
                    <a:off x="3240" y="8616"/>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91" name="Line 96"/>
                  <p:cNvSpPr>
                    <a:spLocks noChangeShapeType="1"/>
                  </p:cNvSpPr>
                  <p:nvPr/>
                </p:nvSpPr>
                <p:spPr bwMode="auto">
                  <a:xfrm>
                    <a:off x="3240" y="8304"/>
                    <a:ext cx="2160" cy="0"/>
                  </a:xfrm>
                  <a:prstGeom prst="line">
                    <a:avLst/>
                  </a:prstGeom>
                  <a:noFill/>
                  <a:ln w="9525">
                    <a:solidFill>
                      <a:srgbClr val="000000"/>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31092" name="Line 97"/>
                  <p:cNvSpPr>
                    <a:spLocks noChangeShapeType="1"/>
                  </p:cNvSpPr>
                  <p:nvPr/>
                </p:nvSpPr>
                <p:spPr bwMode="auto">
                  <a:xfrm>
                    <a:off x="5400" y="7056"/>
                    <a:ext cx="0" cy="12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093" name="Line 98"/>
                  <p:cNvSpPr>
                    <a:spLocks noChangeShapeType="1"/>
                  </p:cNvSpPr>
                  <p:nvPr/>
                </p:nvSpPr>
                <p:spPr bwMode="auto">
                  <a:xfrm>
                    <a:off x="5400" y="7056"/>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131077" name="Group 99"/>
            <p:cNvGrpSpPr/>
            <p:nvPr/>
          </p:nvGrpSpPr>
          <p:grpSpPr bwMode="auto">
            <a:xfrm>
              <a:off x="4320" y="5808"/>
              <a:ext cx="2700" cy="936"/>
              <a:chOff x="3240" y="5808"/>
              <a:chExt cx="2700" cy="936"/>
            </a:xfrm>
          </p:grpSpPr>
          <p:sp>
            <p:nvSpPr>
              <p:cNvPr id="131078" name="Line 100"/>
              <p:cNvSpPr>
                <a:spLocks noChangeShapeType="1"/>
              </p:cNvSpPr>
              <p:nvPr/>
            </p:nvSpPr>
            <p:spPr bwMode="auto">
              <a:xfrm>
                <a:off x="5400" y="5808"/>
                <a:ext cx="0" cy="93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1079" name="Line 101"/>
              <p:cNvSpPr>
                <a:spLocks noChangeShapeType="1"/>
              </p:cNvSpPr>
              <p:nvPr/>
            </p:nvSpPr>
            <p:spPr bwMode="auto">
              <a:xfrm>
                <a:off x="5400" y="6744"/>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1080" name="Line 102"/>
              <p:cNvSpPr>
                <a:spLocks noChangeShapeType="1"/>
              </p:cNvSpPr>
              <p:nvPr/>
            </p:nvSpPr>
            <p:spPr bwMode="auto">
              <a:xfrm>
                <a:off x="3240" y="5808"/>
                <a:ext cx="2160" cy="0"/>
              </a:xfrm>
              <a:prstGeom prst="line">
                <a:avLst/>
              </a:prstGeom>
              <a:noFill/>
              <a:ln w="9525">
                <a:solidFill>
                  <a:srgbClr val="000000"/>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Rectangle 3"/>
          <p:cNvSpPr>
            <a:spLocks noGrp="1" noRot="1" noChangeArrowheads="1"/>
          </p:cNvSpPr>
          <p:nvPr>
            <p:ph idx="1"/>
          </p:nvPr>
        </p:nvSpPr>
        <p:spPr>
          <a:xfrm>
            <a:off x="539750" y="1279475"/>
            <a:ext cx="8135938" cy="5761037"/>
          </a:xfrm>
        </p:spPr>
        <p:txBody>
          <a:bodyPr/>
          <a:lstStyle/>
          <a:p>
            <a:pPr>
              <a:lnSpc>
                <a:spcPct val="110000"/>
              </a:lnSpc>
              <a:defRPr/>
            </a:pPr>
            <a:r>
              <a:rPr lang="zh-CN" altLang="en-US" sz="2400" dirty="0"/>
              <a:t>在索引结点中还应有一个链接计数</a:t>
            </a:r>
            <a:r>
              <a:rPr lang="en-US" altLang="zh-CN" sz="2400" dirty="0"/>
              <a:t>count</a:t>
            </a:r>
            <a:r>
              <a:rPr lang="zh-CN" altLang="en-US" sz="2400" dirty="0"/>
              <a:t>，用于表示链接到本索引结点</a:t>
            </a:r>
            <a:r>
              <a:rPr lang="en-US" altLang="zh-CN" sz="2400" dirty="0"/>
              <a:t>(</a:t>
            </a:r>
            <a:r>
              <a:rPr lang="zh-CN" altLang="en-US" sz="2400" dirty="0"/>
              <a:t>亦即文件</a:t>
            </a:r>
            <a:r>
              <a:rPr lang="en-US" altLang="zh-CN" sz="2400" dirty="0"/>
              <a:t>)</a:t>
            </a:r>
            <a:r>
              <a:rPr lang="zh-CN" altLang="en-US" sz="2400" dirty="0"/>
              <a:t>上的用户目录项的数目。</a:t>
            </a:r>
            <a:endParaRPr lang="en-US" altLang="zh-CN" sz="2400" dirty="0"/>
          </a:p>
          <a:p>
            <a:pPr>
              <a:lnSpc>
                <a:spcPct val="110000"/>
              </a:lnSpc>
              <a:defRPr/>
            </a:pPr>
            <a:endParaRPr lang="en-US" altLang="zh-CN" sz="2400" dirty="0"/>
          </a:p>
          <a:p>
            <a:pPr>
              <a:lnSpc>
                <a:spcPct val="110000"/>
              </a:lnSpc>
              <a:defRPr/>
            </a:pPr>
            <a:endParaRPr lang="en-US" altLang="zh-CN" sz="2400" dirty="0"/>
          </a:p>
          <a:p>
            <a:pPr>
              <a:lnSpc>
                <a:spcPct val="110000"/>
              </a:lnSpc>
              <a:defRPr/>
            </a:pPr>
            <a:endParaRPr lang="en-US" altLang="zh-CN" sz="2400" dirty="0"/>
          </a:p>
          <a:p>
            <a:pPr>
              <a:lnSpc>
                <a:spcPct val="110000"/>
              </a:lnSpc>
              <a:defRPr/>
            </a:pPr>
            <a:endParaRPr lang="en-US" altLang="zh-CN" sz="2400" dirty="0"/>
          </a:p>
          <a:p>
            <a:pPr>
              <a:lnSpc>
                <a:spcPct val="110000"/>
              </a:lnSpc>
              <a:defRPr/>
            </a:pPr>
            <a:endParaRPr lang="en-US" altLang="zh-CN" sz="2400" dirty="0"/>
          </a:p>
          <a:p>
            <a:pPr>
              <a:lnSpc>
                <a:spcPct val="110000"/>
              </a:lnSpc>
              <a:defRPr/>
            </a:pPr>
            <a:endParaRPr lang="en-US" altLang="zh-CN" sz="2400" dirty="0"/>
          </a:p>
          <a:p>
            <a:pPr>
              <a:lnSpc>
                <a:spcPct val="110000"/>
              </a:lnSpc>
              <a:defRPr/>
            </a:pPr>
            <a:r>
              <a:rPr lang="zh-CN" altLang="en-US" i="1" u="sng" dirty="0">
                <a:solidFill>
                  <a:schemeClr val="folHlink"/>
                </a:solidFill>
              </a:rPr>
              <a:t>如果用户</a:t>
            </a:r>
            <a:r>
              <a:rPr lang="en-US" altLang="zh-CN" i="1" u="sng" dirty="0">
                <a:solidFill>
                  <a:schemeClr val="folHlink"/>
                </a:solidFill>
              </a:rPr>
              <a:t>C </a:t>
            </a:r>
            <a:r>
              <a:rPr lang="zh-CN" altLang="en-US" i="1" u="sng" dirty="0">
                <a:solidFill>
                  <a:schemeClr val="folHlink"/>
                </a:solidFill>
              </a:rPr>
              <a:t>不再需要此文件，是否能将此文件删除呢？</a:t>
            </a:r>
            <a:endParaRPr lang="zh-CN" altLang="en-US" sz="2400" i="1" u="sng" dirty="0">
              <a:solidFill>
                <a:schemeClr val="folHlink"/>
              </a:solidFill>
            </a:endParaRPr>
          </a:p>
          <a:p>
            <a:pPr>
              <a:lnSpc>
                <a:spcPct val="110000"/>
              </a:lnSpc>
              <a:defRPr/>
            </a:pPr>
            <a:endParaRPr lang="en-US" altLang="zh-CN" sz="2400" i="1" u="sng" dirty="0">
              <a:solidFill>
                <a:schemeClr val="folHlink"/>
              </a:solidFill>
            </a:endParaRPr>
          </a:p>
        </p:txBody>
      </p:sp>
      <p:graphicFrame>
        <p:nvGraphicFramePr>
          <p:cNvPr id="132099" name="对象 1"/>
          <p:cNvGraphicFramePr>
            <a:graphicFrameLocks noChangeAspect="1"/>
          </p:cNvGraphicFramePr>
          <p:nvPr/>
        </p:nvGraphicFramePr>
        <p:xfrm>
          <a:off x="3958432" y="2257375"/>
          <a:ext cx="4752975" cy="3373437"/>
        </p:xfrm>
        <a:graphic>
          <a:graphicData uri="http://schemas.openxmlformats.org/presentationml/2006/ole">
            <mc:AlternateContent xmlns:mc="http://schemas.openxmlformats.org/markup-compatibility/2006">
              <mc:Choice xmlns:v="urn:schemas-microsoft-com:vml" Requires="v">
                <p:oleObj r:id="rId3" imgW="5465445" imgH="3331845" progId="WangImage.Document">
                  <p:embed/>
                </p:oleObj>
              </mc:Choice>
              <mc:Fallback>
                <p:oleObj r:id="rId3" imgW="5465445" imgH="3331845" progId="WangImage.Document">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8432" y="2257375"/>
                        <a:ext cx="4752975" cy="337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矩形 3"/>
          <p:cNvSpPr/>
          <p:nvPr/>
        </p:nvSpPr>
        <p:spPr>
          <a:xfrm>
            <a:off x="611188" y="2257375"/>
            <a:ext cx="3240087" cy="2889250"/>
          </a:xfrm>
          <a:prstGeom prst="rect">
            <a:avLst/>
          </a:prstGeom>
        </p:spPr>
        <p:txBody>
          <a:bodyPr>
            <a:spAutoFit/>
          </a:bodyPr>
          <a:lstStyle/>
          <a:p>
            <a:pPr marL="342900" indent="-342900">
              <a:lnSpc>
                <a:spcPct val="110000"/>
              </a:lnSpc>
              <a:spcBef>
                <a:spcPct val="20000"/>
              </a:spcBef>
              <a:buClr>
                <a:srgbClr val="FFC000"/>
              </a:buClr>
              <a:buFont typeface="Wingdings" panose="05000000000000000000" pitchFamily="2" charset="2"/>
              <a:buChar char="q"/>
              <a:defRPr/>
            </a:pPr>
            <a:r>
              <a:rPr lang="zh-CN" altLang="en-US" b="1" kern="0" dirty="0">
                <a:solidFill>
                  <a:srgbClr val="000000"/>
                </a:solidFill>
                <a:latin typeface="Times New Roman" panose="02020603050405020304"/>
                <a:ea typeface="宋体" panose="02010600030101010101" pitchFamily="2" charset="-122"/>
              </a:rPr>
              <a:t>当用户</a:t>
            </a:r>
            <a:r>
              <a:rPr lang="en-US" altLang="zh-CN" b="1" kern="0" dirty="0">
                <a:solidFill>
                  <a:srgbClr val="000000"/>
                </a:solidFill>
                <a:latin typeface="Times New Roman" panose="02020603050405020304"/>
                <a:ea typeface="宋体" panose="02010600030101010101" pitchFamily="2" charset="-122"/>
              </a:rPr>
              <a:t>C</a:t>
            </a:r>
            <a:r>
              <a:rPr lang="zh-CN" altLang="en-US" b="1" kern="0" dirty="0">
                <a:solidFill>
                  <a:srgbClr val="000000"/>
                </a:solidFill>
                <a:latin typeface="Times New Roman" panose="02020603050405020304"/>
                <a:ea typeface="宋体" panose="02010600030101010101" pitchFamily="2" charset="-122"/>
              </a:rPr>
              <a:t>创建一个新文件时，他便是该文件的所有者，此时将</a:t>
            </a:r>
            <a:r>
              <a:rPr lang="en-US" altLang="zh-CN" b="1" kern="0" dirty="0">
                <a:solidFill>
                  <a:srgbClr val="000000"/>
                </a:solidFill>
                <a:latin typeface="Times New Roman" panose="02020603050405020304"/>
                <a:ea typeface="宋体" panose="02010600030101010101" pitchFamily="2" charset="-122"/>
              </a:rPr>
              <a:t>count </a:t>
            </a:r>
            <a:r>
              <a:rPr lang="zh-CN" altLang="en-US" b="1" kern="0" dirty="0">
                <a:solidFill>
                  <a:srgbClr val="000000"/>
                </a:solidFill>
                <a:latin typeface="Times New Roman" panose="02020603050405020304"/>
                <a:ea typeface="宋体" panose="02010600030101010101" pitchFamily="2" charset="-122"/>
              </a:rPr>
              <a:t>置</a:t>
            </a:r>
            <a:r>
              <a:rPr lang="en-US" altLang="zh-CN" b="1" kern="0" dirty="0">
                <a:solidFill>
                  <a:srgbClr val="000000"/>
                </a:solidFill>
                <a:latin typeface="Times New Roman" panose="02020603050405020304"/>
                <a:ea typeface="宋体" panose="02010600030101010101" pitchFamily="2" charset="-122"/>
              </a:rPr>
              <a:t>1</a:t>
            </a:r>
            <a:r>
              <a:rPr lang="zh-CN" altLang="en-US" b="1" kern="0" dirty="0">
                <a:solidFill>
                  <a:srgbClr val="000000"/>
                </a:solidFill>
                <a:latin typeface="Times New Roman" panose="02020603050405020304"/>
                <a:ea typeface="宋体" panose="02010600030101010101" pitchFamily="2" charset="-122"/>
              </a:rPr>
              <a:t>。</a:t>
            </a:r>
          </a:p>
          <a:p>
            <a:pPr marL="342900" indent="-342900">
              <a:lnSpc>
                <a:spcPct val="110000"/>
              </a:lnSpc>
              <a:spcBef>
                <a:spcPct val="20000"/>
              </a:spcBef>
              <a:buClr>
                <a:srgbClr val="FFC000"/>
              </a:buClr>
              <a:buFont typeface="Wingdings" panose="05000000000000000000" pitchFamily="2" charset="2"/>
              <a:buChar char="q"/>
              <a:defRPr/>
            </a:pPr>
            <a:r>
              <a:rPr lang="zh-CN" altLang="en-US" b="1" kern="0" dirty="0">
                <a:solidFill>
                  <a:srgbClr val="000000"/>
                </a:solidFill>
                <a:latin typeface="Times New Roman" panose="02020603050405020304"/>
                <a:ea typeface="宋体" panose="02010600030101010101" pitchFamily="2" charset="-122"/>
              </a:rPr>
              <a:t>当有用户</a:t>
            </a:r>
            <a:r>
              <a:rPr lang="en-US" altLang="zh-CN" b="1" kern="0" dirty="0">
                <a:solidFill>
                  <a:srgbClr val="000000"/>
                </a:solidFill>
                <a:latin typeface="Times New Roman" panose="02020603050405020304"/>
                <a:ea typeface="宋体" panose="02010600030101010101" pitchFamily="2" charset="-122"/>
              </a:rPr>
              <a:t>B</a:t>
            </a:r>
            <a:r>
              <a:rPr lang="zh-CN" altLang="en-US" b="1" kern="0" dirty="0">
                <a:solidFill>
                  <a:srgbClr val="000000"/>
                </a:solidFill>
                <a:latin typeface="Times New Roman" panose="02020603050405020304"/>
                <a:ea typeface="宋体" panose="02010600030101010101" pitchFamily="2" charset="-122"/>
              </a:rPr>
              <a:t>要共享此文件时，在用户</a:t>
            </a:r>
            <a:r>
              <a:rPr lang="en-US" altLang="zh-CN" b="1" kern="0" dirty="0">
                <a:solidFill>
                  <a:srgbClr val="000000"/>
                </a:solidFill>
                <a:latin typeface="Times New Roman" panose="02020603050405020304"/>
                <a:ea typeface="宋体" panose="02010600030101010101" pitchFamily="2" charset="-122"/>
              </a:rPr>
              <a:t>B </a:t>
            </a:r>
            <a:r>
              <a:rPr lang="zh-CN" altLang="en-US" b="1" kern="0" dirty="0">
                <a:solidFill>
                  <a:srgbClr val="000000"/>
                </a:solidFill>
                <a:latin typeface="Times New Roman" panose="02020603050405020304"/>
                <a:ea typeface="宋体" panose="02010600030101010101" pitchFamily="2" charset="-122"/>
              </a:rPr>
              <a:t>的目录中增加一目录项，并设置一指针指向该文件的索引结点，此时，文件主仍然是</a:t>
            </a:r>
            <a:r>
              <a:rPr lang="en-US" altLang="zh-CN" b="1" kern="0" dirty="0">
                <a:solidFill>
                  <a:srgbClr val="000000"/>
                </a:solidFill>
                <a:latin typeface="Times New Roman" panose="02020603050405020304"/>
                <a:ea typeface="宋体" panose="02010600030101010101" pitchFamily="2" charset="-122"/>
              </a:rPr>
              <a:t>C</a:t>
            </a:r>
            <a:r>
              <a:rPr lang="zh-CN" altLang="en-US" b="1" kern="0" dirty="0">
                <a:solidFill>
                  <a:srgbClr val="000000"/>
                </a:solidFill>
                <a:latin typeface="Times New Roman" panose="02020603050405020304"/>
                <a:ea typeface="宋体" panose="02010600030101010101" pitchFamily="2" charset="-122"/>
              </a:rPr>
              <a:t>，</a:t>
            </a:r>
            <a:r>
              <a:rPr lang="en-US" altLang="zh-CN" b="1" kern="0" dirty="0">
                <a:solidFill>
                  <a:srgbClr val="000000"/>
                </a:solidFill>
                <a:latin typeface="Times New Roman" panose="02020603050405020304"/>
                <a:ea typeface="宋体" panose="02010600030101010101" pitchFamily="2" charset="-122"/>
              </a:rPr>
              <a:t>count=2</a:t>
            </a:r>
            <a:r>
              <a:rPr lang="zh-CN" altLang="en-US" b="1" kern="0" dirty="0">
                <a:solidFill>
                  <a:srgbClr val="000000"/>
                </a:solidFill>
                <a:latin typeface="Times New Roman" panose="02020603050405020304"/>
                <a:ea typeface="宋体" panose="0201060003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3"/>
          <p:cNvSpPr txBox="1">
            <a:spLocks noChangeArrowheads="1"/>
          </p:cNvSpPr>
          <p:nvPr/>
        </p:nvSpPr>
        <p:spPr bwMode="auto">
          <a:xfrm>
            <a:off x="851771" y="1275481"/>
            <a:ext cx="1784463" cy="424732"/>
          </a:xfrm>
          <a:prstGeom prst="rect">
            <a:avLst/>
          </a:prstGeom>
        </p:spPr>
        <p:txBody>
          <a:bodyPr wrap="none">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defTabSz="685800">
              <a:lnSpc>
                <a:spcPct val="90000"/>
              </a:lnSpc>
              <a:spcBef>
                <a:spcPct val="0"/>
              </a:spcBef>
              <a:buClrTx/>
              <a:buNone/>
            </a:pPr>
            <a:r>
              <a:rPr kumimoji="1" lang="en-US" altLang="zh-CN" sz="2400" dirty="0">
                <a:solidFill>
                  <a:schemeClr val="folHlink"/>
                </a:solidFill>
                <a:latin typeface="微软雅黑" panose="020B0503020204020204" pitchFamily="34" charset="-122"/>
                <a:ea typeface="微软雅黑" panose="020B0503020204020204" pitchFamily="34" charset="-122"/>
                <a:cs typeface="+mj-cs"/>
              </a:rPr>
              <a:t>1. </a:t>
            </a:r>
            <a:r>
              <a:rPr kumimoji="1" lang="zh-CN" altLang="en-US" sz="2400" dirty="0">
                <a:solidFill>
                  <a:schemeClr val="folHlink"/>
                </a:solidFill>
                <a:latin typeface="微软雅黑" panose="020B0503020204020204" pitchFamily="34" charset="-122"/>
                <a:ea typeface="微软雅黑" panose="020B0503020204020204" pitchFamily="34" charset="-122"/>
                <a:cs typeface="+mj-cs"/>
              </a:rPr>
              <a:t>文件类型</a:t>
            </a:r>
          </a:p>
        </p:txBody>
      </p:sp>
      <p:sp>
        <p:nvSpPr>
          <p:cNvPr id="19459" name="Text Box 4"/>
          <p:cNvSpPr txBox="1">
            <a:spLocks noChangeArrowheads="1"/>
          </p:cNvSpPr>
          <p:nvPr/>
        </p:nvSpPr>
        <p:spPr bwMode="auto">
          <a:xfrm>
            <a:off x="611188" y="1700213"/>
            <a:ext cx="799306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200000"/>
              </a:lnSpc>
              <a:spcBef>
                <a:spcPct val="0"/>
              </a:spcBef>
              <a:buClrTx/>
              <a:buFontTx/>
              <a:buAutoNum type="arabicParenR"/>
            </a:pPr>
            <a:r>
              <a:rPr kumimoji="1" lang="zh-CN" altLang="en-US" dirty="0">
                <a:solidFill>
                  <a:schemeClr val="folHlink"/>
                </a:solidFill>
              </a:rPr>
              <a:t>按用途分类</a:t>
            </a:r>
          </a:p>
          <a:p>
            <a:pPr eaLnBrk="1" hangingPunct="1">
              <a:spcBef>
                <a:spcPct val="0"/>
              </a:spcBef>
              <a:buClrTx/>
              <a:buFontTx/>
              <a:buNone/>
            </a:pPr>
            <a:r>
              <a:rPr kumimoji="1" lang="en-US" altLang="zh-CN" dirty="0">
                <a:solidFill>
                  <a:schemeClr val="folHlink"/>
                </a:solidFill>
              </a:rPr>
              <a:t>(1)</a:t>
            </a:r>
            <a:r>
              <a:rPr kumimoji="1" lang="zh-CN" altLang="en-US" dirty="0">
                <a:solidFill>
                  <a:schemeClr val="folHlink"/>
                </a:solidFill>
              </a:rPr>
              <a:t>系统文件  </a:t>
            </a:r>
            <a:r>
              <a:rPr kumimoji="1" lang="zh-CN" altLang="en-US" sz="2400" dirty="0">
                <a:latin typeface="Arial" panose="020B0604020202020204" pitchFamily="34" charset="0"/>
              </a:rPr>
              <a:t>这是指由系统软件构成的文件。大多数的系统文件只允许用户调用，但不允许用户去读，更不允许修改；有的系统文件不直接对用户开放</a:t>
            </a:r>
            <a:r>
              <a:rPr kumimoji="1" lang="zh-CN" altLang="en-US" sz="1800" b="0" dirty="0">
                <a:latin typeface="Arial" panose="020B0604020202020204" pitchFamily="34" charset="0"/>
              </a:rPr>
              <a:t>。</a:t>
            </a:r>
          </a:p>
          <a:p>
            <a:pPr eaLnBrk="1" hangingPunct="1">
              <a:spcBef>
                <a:spcPct val="0"/>
              </a:spcBef>
              <a:buClrTx/>
              <a:buFontTx/>
              <a:buNone/>
            </a:pPr>
            <a:endParaRPr kumimoji="1" lang="zh-CN" altLang="en-US" dirty="0"/>
          </a:p>
          <a:p>
            <a:pPr eaLnBrk="1" hangingPunct="1">
              <a:spcBef>
                <a:spcPct val="0"/>
              </a:spcBef>
              <a:buClrTx/>
              <a:buFontTx/>
              <a:buNone/>
            </a:pPr>
            <a:r>
              <a:rPr kumimoji="1" lang="en-US" altLang="zh-CN" dirty="0">
                <a:solidFill>
                  <a:schemeClr val="folHlink"/>
                </a:solidFill>
              </a:rPr>
              <a:t>(2) </a:t>
            </a:r>
            <a:r>
              <a:rPr kumimoji="1" lang="zh-CN" altLang="en-US" dirty="0">
                <a:solidFill>
                  <a:schemeClr val="folHlink"/>
                </a:solidFill>
              </a:rPr>
              <a:t>用户文件</a:t>
            </a:r>
            <a:r>
              <a:rPr kumimoji="1" lang="zh-CN" altLang="en-US" dirty="0"/>
              <a:t> </a:t>
            </a:r>
            <a:r>
              <a:rPr kumimoji="1" lang="zh-CN" altLang="en-US" sz="2400" dirty="0">
                <a:latin typeface="Arial" panose="020B0604020202020204" pitchFamily="34" charset="0"/>
              </a:rPr>
              <a:t>由用户的源代码、目标文件、可执行文件或数据等所构成的文件。</a:t>
            </a:r>
          </a:p>
          <a:p>
            <a:pPr eaLnBrk="1" hangingPunct="1">
              <a:spcBef>
                <a:spcPct val="0"/>
              </a:spcBef>
              <a:buClrTx/>
              <a:buFontTx/>
              <a:buNone/>
            </a:pPr>
            <a:endParaRPr kumimoji="1" lang="zh-CN" altLang="en-US" sz="2400" dirty="0"/>
          </a:p>
          <a:p>
            <a:pPr eaLnBrk="1" hangingPunct="1">
              <a:spcBef>
                <a:spcPct val="0"/>
              </a:spcBef>
              <a:buClrTx/>
              <a:buFontTx/>
              <a:buNone/>
            </a:pPr>
            <a:r>
              <a:rPr kumimoji="1" lang="en-US" altLang="zh-CN" dirty="0">
                <a:solidFill>
                  <a:schemeClr val="folHlink"/>
                </a:solidFill>
              </a:rPr>
              <a:t>(3) </a:t>
            </a:r>
            <a:r>
              <a:rPr kumimoji="1" lang="zh-CN" altLang="en-US" dirty="0">
                <a:solidFill>
                  <a:schemeClr val="folHlink"/>
                </a:solidFill>
              </a:rPr>
              <a:t>库文件</a:t>
            </a:r>
            <a:r>
              <a:rPr kumimoji="1" lang="zh-CN" altLang="en-US" dirty="0"/>
              <a:t> </a:t>
            </a:r>
            <a:r>
              <a:rPr kumimoji="1" lang="zh-CN" altLang="en-US" sz="1800" b="0" dirty="0">
                <a:latin typeface="Arial" panose="020B0604020202020204" pitchFamily="34" charset="0"/>
              </a:rPr>
              <a:t> </a:t>
            </a:r>
            <a:r>
              <a:rPr kumimoji="1" lang="zh-CN" altLang="en-US" sz="2400" dirty="0">
                <a:latin typeface="Arial" panose="020B0604020202020204" pitchFamily="34" charset="0"/>
              </a:rPr>
              <a:t>这是由标准子例程及常用的例程等所构成的文件。这类文件允许用户调用，但不允许修改。</a:t>
            </a:r>
          </a:p>
        </p:txBody>
      </p:sp>
      <p:sp>
        <p:nvSpPr>
          <p:cNvPr id="19460" name="Rectangle 5"/>
          <p:cNvSpPr>
            <a:spLocks noRot="1" noChangeArrowheads="1"/>
          </p:cNvSpPr>
          <p:nvPr/>
        </p:nvSpPr>
        <p:spPr bwMode="auto">
          <a:xfrm>
            <a:off x="851771" y="76200"/>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defTabSz="685800">
              <a:lnSpc>
                <a:spcPct val="90000"/>
              </a:lnSpc>
              <a:spcBef>
                <a:spcPct val="0"/>
              </a:spcBef>
              <a:buClrTx/>
              <a:buNone/>
            </a:pPr>
            <a:r>
              <a:rPr kumimoji="1" lang="en-US" altLang="zh-CN" sz="2400" dirty="0">
                <a:solidFill>
                  <a:schemeClr val="folHlink"/>
                </a:solidFill>
                <a:latin typeface="微软雅黑" panose="020B0503020204020204" pitchFamily="34" charset="-122"/>
                <a:ea typeface="微软雅黑" panose="020B0503020204020204" pitchFamily="34" charset="-122"/>
                <a:cs typeface="+mj-cs"/>
              </a:rPr>
              <a:t>1.2 </a:t>
            </a:r>
            <a:r>
              <a:rPr kumimoji="1" lang="zh-CN" altLang="en-US" sz="2400" dirty="0">
                <a:solidFill>
                  <a:schemeClr val="folHlink"/>
                </a:solidFill>
                <a:latin typeface="微软雅黑" panose="020B0503020204020204" pitchFamily="34" charset="-122"/>
                <a:ea typeface="微软雅黑" panose="020B0503020204020204" pitchFamily="34" charset="-122"/>
                <a:cs typeface="+mj-cs"/>
              </a:rPr>
              <a:t>文件类型和文件系统模型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altLang="zh-CN" sz="4000" dirty="0"/>
              <a:t>3. </a:t>
            </a:r>
            <a:r>
              <a:rPr lang="zh-CN" altLang="en-US" sz="4000" dirty="0"/>
              <a:t>利用符号链实现文件共享</a:t>
            </a:r>
            <a:r>
              <a:rPr lang="zh-CN" altLang="en-US" dirty="0"/>
              <a:t> </a:t>
            </a:r>
          </a:p>
        </p:txBody>
      </p:sp>
      <p:sp>
        <p:nvSpPr>
          <p:cNvPr id="76803" name="Rectangle 3"/>
          <p:cNvSpPr>
            <a:spLocks noGrp="1" noChangeArrowheads="1"/>
          </p:cNvSpPr>
          <p:nvPr>
            <p:ph type="body" idx="1"/>
          </p:nvPr>
        </p:nvSpPr>
        <p:spPr/>
        <p:txBody>
          <a:bodyPr/>
          <a:lstStyle/>
          <a:p>
            <a:pPr marL="0" indent="0" algn="just">
              <a:defRPr/>
            </a:pPr>
            <a:r>
              <a:rPr lang="zh-CN" altLang="en-US" dirty="0">
                <a:effectLst/>
              </a:rPr>
              <a:t>为使</a:t>
            </a:r>
            <a:r>
              <a:rPr lang="en-US" altLang="zh-CN" dirty="0">
                <a:effectLst/>
              </a:rPr>
              <a:t>B</a:t>
            </a:r>
            <a:r>
              <a:rPr lang="zh-CN" altLang="en-US" dirty="0">
                <a:effectLst/>
              </a:rPr>
              <a:t>能共享</a:t>
            </a:r>
            <a:r>
              <a:rPr lang="en-US" altLang="zh-CN" dirty="0">
                <a:effectLst/>
              </a:rPr>
              <a:t>C</a:t>
            </a:r>
            <a:r>
              <a:rPr lang="zh-CN" altLang="en-US" dirty="0">
                <a:effectLst/>
              </a:rPr>
              <a:t>的一个文件</a:t>
            </a:r>
            <a:r>
              <a:rPr lang="en-US" altLang="zh-CN" dirty="0">
                <a:effectLst/>
              </a:rPr>
              <a:t>F</a:t>
            </a:r>
            <a:r>
              <a:rPr lang="zh-CN" altLang="en-US" dirty="0">
                <a:effectLst/>
              </a:rPr>
              <a:t>，可以由系统</a:t>
            </a:r>
            <a:r>
              <a:rPr lang="zh-CN" altLang="en-US" dirty="0">
                <a:solidFill>
                  <a:schemeClr val="accent6"/>
                </a:solidFill>
                <a:effectLst/>
              </a:rPr>
              <a:t>创建一个</a:t>
            </a:r>
            <a:r>
              <a:rPr lang="en-US" altLang="zh-CN" dirty="0">
                <a:solidFill>
                  <a:schemeClr val="accent6"/>
                </a:solidFill>
                <a:effectLst/>
              </a:rPr>
              <a:t>LINK</a:t>
            </a:r>
            <a:r>
              <a:rPr lang="zh-CN" altLang="en-US" dirty="0">
                <a:solidFill>
                  <a:schemeClr val="accent6"/>
                </a:solidFill>
                <a:effectLst/>
              </a:rPr>
              <a:t>类型的新文件</a:t>
            </a:r>
            <a:r>
              <a:rPr lang="zh-CN" altLang="en-US" dirty="0">
                <a:effectLst/>
              </a:rPr>
              <a:t>，也取名为</a:t>
            </a:r>
            <a:r>
              <a:rPr lang="en-US" altLang="zh-CN" dirty="0">
                <a:effectLst/>
              </a:rPr>
              <a:t>F</a:t>
            </a:r>
            <a:r>
              <a:rPr lang="zh-CN" altLang="en-US" dirty="0">
                <a:effectLst/>
              </a:rPr>
              <a:t>并将</a:t>
            </a:r>
            <a:r>
              <a:rPr lang="en-US" altLang="zh-CN" dirty="0">
                <a:effectLst/>
              </a:rPr>
              <a:t>F</a:t>
            </a:r>
            <a:r>
              <a:rPr lang="zh-CN" altLang="en-US" dirty="0">
                <a:effectLst/>
              </a:rPr>
              <a:t>写入</a:t>
            </a:r>
            <a:r>
              <a:rPr lang="en-US" altLang="zh-CN" dirty="0">
                <a:effectLst/>
              </a:rPr>
              <a:t>B</a:t>
            </a:r>
            <a:r>
              <a:rPr lang="zh-CN" altLang="en-US" dirty="0">
                <a:effectLst/>
              </a:rPr>
              <a:t>的目录中，以实现</a:t>
            </a:r>
            <a:r>
              <a:rPr lang="en-US" altLang="zh-CN" dirty="0">
                <a:effectLst/>
              </a:rPr>
              <a:t>B</a:t>
            </a:r>
            <a:r>
              <a:rPr lang="zh-CN" altLang="en-US" dirty="0">
                <a:effectLst/>
              </a:rPr>
              <a:t>的目录与文件</a:t>
            </a:r>
            <a:r>
              <a:rPr lang="en-US" altLang="zh-CN" dirty="0">
                <a:effectLst/>
              </a:rPr>
              <a:t>F</a:t>
            </a:r>
            <a:r>
              <a:rPr lang="zh-CN" altLang="en-US" dirty="0">
                <a:effectLst/>
              </a:rPr>
              <a:t>的链接；在新文件中只包含被创文件</a:t>
            </a:r>
            <a:r>
              <a:rPr lang="en-US" altLang="zh-CN" dirty="0">
                <a:effectLst/>
              </a:rPr>
              <a:t>F</a:t>
            </a:r>
            <a:r>
              <a:rPr lang="zh-CN" altLang="en-US" dirty="0">
                <a:effectLst/>
              </a:rPr>
              <a:t>的路径名。这样的链接方法被称为</a:t>
            </a:r>
            <a:r>
              <a:rPr lang="zh-CN" altLang="en-US" dirty="0">
                <a:solidFill>
                  <a:schemeClr val="accent6"/>
                </a:solidFill>
                <a:effectLst/>
              </a:rPr>
              <a:t>符号链接</a:t>
            </a:r>
            <a:r>
              <a:rPr lang="en-US" altLang="zh-CN" dirty="0">
                <a:solidFill>
                  <a:schemeClr val="accent2"/>
                </a:solidFill>
                <a:effectLst/>
              </a:rPr>
              <a:t>.</a:t>
            </a:r>
          </a:p>
          <a:p>
            <a:pPr marL="0" indent="0" algn="just">
              <a:defRPr/>
            </a:pPr>
            <a:r>
              <a:rPr lang="zh-CN" altLang="en-US" dirty="0">
                <a:effectLst/>
              </a:rPr>
              <a:t>新文件中的路径名，则只被看作是符号链。当</a:t>
            </a:r>
            <a:r>
              <a:rPr lang="en-US" altLang="zh-CN" dirty="0">
                <a:effectLst/>
              </a:rPr>
              <a:t>B</a:t>
            </a:r>
            <a:r>
              <a:rPr lang="zh-CN" altLang="en-US" dirty="0">
                <a:effectLst/>
              </a:rPr>
              <a:t>要访问被链接的文件</a:t>
            </a:r>
            <a:r>
              <a:rPr lang="en-US" altLang="zh-CN" dirty="0">
                <a:effectLst/>
              </a:rPr>
              <a:t>F</a:t>
            </a:r>
            <a:r>
              <a:rPr lang="zh-CN" altLang="en-US" dirty="0">
                <a:effectLst/>
              </a:rPr>
              <a:t>且正要读</a:t>
            </a:r>
            <a:r>
              <a:rPr lang="en-US" altLang="zh-CN" dirty="0">
                <a:effectLst/>
              </a:rPr>
              <a:t>LINK</a:t>
            </a:r>
            <a:r>
              <a:rPr lang="zh-CN" altLang="en-US" dirty="0">
                <a:effectLst/>
              </a:rPr>
              <a:t>类新文件时，将被</a:t>
            </a:r>
            <a:r>
              <a:rPr lang="en-US" altLang="zh-CN" dirty="0">
                <a:effectLst/>
              </a:rPr>
              <a:t>OS</a:t>
            </a:r>
            <a:r>
              <a:rPr lang="zh-CN" altLang="en-US" dirty="0">
                <a:effectLst/>
              </a:rPr>
              <a:t>截获，  </a:t>
            </a:r>
            <a:r>
              <a:rPr lang="en-US" altLang="zh-CN" dirty="0">
                <a:effectLst/>
              </a:rPr>
              <a:t>OS</a:t>
            </a:r>
            <a:r>
              <a:rPr lang="zh-CN" altLang="en-US" dirty="0">
                <a:effectLst/>
              </a:rPr>
              <a:t>根据新文件中的路径名去读该文件，于是就实现了用户</a:t>
            </a:r>
            <a:r>
              <a:rPr lang="en-US" altLang="zh-CN" dirty="0">
                <a:effectLst/>
              </a:rPr>
              <a:t>B</a:t>
            </a:r>
            <a:r>
              <a:rPr lang="zh-CN" altLang="en-US" dirty="0">
                <a:effectLst/>
              </a:rPr>
              <a:t>对文件</a:t>
            </a:r>
            <a:r>
              <a:rPr lang="en-US" altLang="zh-CN" dirty="0">
                <a:effectLst/>
              </a:rPr>
              <a:t>F</a:t>
            </a:r>
            <a:r>
              <a:rPr lang="zh-CN" altLang="en-US" dirty="0">
                <a:effectLst/>
              </a:rPr>
              <a:t>的共享。</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idx="1"/>
          </p:nvPr>
        </p:nvSpPr>
        <p:spPr/>
        <p:txBody>
          <a:bodyPr/>
          <a:lstStyle/>
          <a:p>
            <a:pPr>
              <a:defRPr/>
            </a:pPr>
            <a:r>
              <a:rPr lang="zh-CN" altLang="en-US" dirty="0"/>
              <a:t>在利用符号链方式实现文件共享时，只是文件主才拥有指向其索引结点的指针</a:t>
            </a:r>
            <a:r>
              <a:rPr lang="en-US" altLang="zh-CN" dirty="0"/>
              <a:t>,</a:t>
            </a:r>
            <a:r>
              <a:rPr lang="zh-CN" altLang="en-US" dirty="0"/>
              <a:t>而共享该文件的其它用户，则只有该文件的路径名，并不拥有指向其索引结点的指针。</a:t>
            </a:r>
          </a:p>
          <a:p>
            <a:pPr>
              <a:defRPr/>
            </a:pPr>
            <a:r>
              <a:rPr lang="zh-CN" altLang="en-US" dirty="0"/>
              <a:t>符号链方式优点：能连接任何机器上的文件。</a:t>
            </a:r>
          </a:p>
          <a:p>
            <a:pPr>
              <a:defRPr/>
            </a:pPr>
            <a:r>
              <a:rPr lang="zh-CN" altLang="en-US" dirty="0"/>
              <a:t>每增加一个连接，就增加一个文件名，各用户使用自己的名字去共享文件。</a:t>
            </a:r>
          </a:p>
          <a:p>
            <a:pPr>
              <a:defRPr/>
            </a:pPr>
            <a:r>
              <a:rPr lang="zh-CN" altLang="en-US" dirty="0"/>
              <a:t>缺点：备份可能会产生多个拷贝。</a:t>
            </a:r>
          </a:p>
        </p:txBody>
      </p:sp>
      <p:sp>
        <p:nvSpPr>
          <p:cNvPr id="2" name="标题 1"/>
          <p:cNvSpPr>
            <a:spLocks noGrp="1"/>
          </p:cNvSpPr>
          <p:nvPr>
            <p:ph type="title"/>
          </p:nvPr>
        </p:nvSpPr>
        <p:spPr/>
        <p:txBody>
          <a:bodyPr/>
          <a:lstStyle/>
          <a:p>
            <a:endParaRPr lang="zh-CN" altLang="en-US"/>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rrowheads="1"/>
          </p:cNvSpPr>
          <p:nvPr>
            <p:ph type="title"/>
          </p:nvPr>
        </p:nvSpPr>
        <p:spPr/>
        <p:txBody>
          <a:bodyPr/>
          <a:lstStyle/>
          <a:p>
            <a:pPr>
              <a:defRPr/>
            </a:pPr>
            <a:r>
              <a:rPr lang="en-US" altLang="zh-CN" dirty="0">
                <a:solidFill>
                  <a:schemeClr val="folHlink"/>
                </a:solidFill>
              </a:rPr>
              <a:t> </a:t>
            </a:r>
            <a:r>
              <a:rPr lang="zh-CN" altLang="en-US" u="sng" dirty="0">
                <a:solidFill>
                  <a:schemeClr val="folHlink"/>
                </a:solidFill>
                <a:ea typeface="仿宋_GB2312" pitchFamily="49" charset="-122"/>
              </a:rPr>
              <a:t>利用</a:t>
            </a:r>
            <a:r>
              <a:rPr lang="en-US" altLang="zh-CN" u="sng" dirty="0">
                <a:solidFill>
                  <a:schemeClr val="folHlink"/>
                </a:solidFill>
                <a:ea typeface="仿宋_GB2312" pitchFamily="49" charset="-122"/>
              </a:rPr>
              <a:t>URL</a:t>
            </a:r>
            <a:r>
              <a:rPr lang="zh-CN" altLang="en-US" u="sng" dirty="0">
                <a:solidFill>
                  <a:schemeClr val="folHlink"/>
                </a:solidFill>
                <a:ea typeface="仿宋_GB2312" pitchFamily="49" charset="-122"/>
              </a:rPr>
              <a:t>实现文件共享</a:t>
            </a:r>
          </a:p>
        </p:txBody>
      </p:sp>
      <p:sp>
        <p:nvSpPr>
          <p:cNvPr id="207875" name="Rectangle 3"/>
          <p:cNvSpPr>
            <a:spLocks noGrp="1" noRot="1" noChangeArrowheads="1"/>
          </p:cNvSpPr>
          <p:nvPr>
            <p:ph idx="1"/>
          </p:nvPr>
        </p:nvSpPr>
        <p:spPr/>
        <p:txBody>
          <a:bodyPr/>
          <a:lstStyle/>
          <a:p>
            <a:pPr>
              <a:defRPr/>
            </a:pPr>
            <a:r>
              <a:rPr lang="zh-CN" altLang="en-US" dirty="0">
                <a:ea typeface="仿宋_GB2312" pitchFamily="49" charset="-122"/>
              </a:rPr>
              <a:t>统一资源定位器</a:t>
            </a:r>
            <a:r>
              <a:rPr lang="en-US" altLang="zh-CN" dirty="0">
                <a:ea typeface="仿宋_GB2312" pitchFamily="49" charset="-122"/>
              </a:rPr>
              <a:t>URL (Uniform Resource Locator)</a:t>
            </a:r>
            <a:r>
              <a:rPr lang="zh-CN" altLang="en-US" dirty="0">
                <a:ea typeface="仿宋_GB2312" pitchFamily="49" charset="-122"/>
              </a:rPr>
              <a:t>是</a:t>
            </a:r>
            <a:r>
              <a:rPr lang="en-US" altLang="zh-CN" dirty="0">
                <a:ea typeface="仿宋_GB2312" pitchFamily="49" charset="-122"/>
              </a:rPr>
              <a:t>Internet</a:t>
            </a:r>
            <a:r>
              <a:rPr lang="zh-CN" altLang="en-US" dirty="0">
                <a:ea typeface="仿宋_GB2312" pitchFamily="49" charset="-122"/>
              </a:rPr>
              <a:t>上用来链接超文本文件的一种方法。</a:t>
            </a:r>
          </a:p>
          <a:p>
            <a:pPr>
              <a:defRPr/>
            </a:pPr>
            <a:r>
              <a:rPr lang="zh-CN" altLang="en-US" dirty="0">
                <a:ea typeface="仿宋_GB2312" pitchFamily="49" charset="-122"/>
              </a:rPr>
              <a:t>它可以链接同一台计算机中的本地文件，也可链接</a:t>
            </a:r>
            <a:r>
              <a:rPr lang="en-US" altLang="zh-CN" dirty="0">
                <a:ea typeface="仿宋_GB2312" pitchFamily="49" charset="-122"/>
              </a:rPr>
              <a:t>Internet</a:t>
            </a:r>
            <a:r>
              <a:rPr lang="zh-CN" altLang="en-US" dirty="0">
                <a:ea typeface="仿宋_GB2312" pitchFamily="49" charset="-122"/>
              </a:rPr>
              <a:t>中任何主机上的远程文件。</a:t>
            </a:r>
          </a:p>
          <a:p>
            <a:pPr>
              <a:defRPr/>
            </a:pPr>
            <a:r>
              <a:rPr lang="zh-CN" altLang="en-US" dirty="0">
                <a:ea typeface="仿宋_GB2312" pitchFamily="49" charset="-122"/>
              </a:rPr>
              <a:t>一个完整的</a:t>
            </a:r>
            <a:r>
              <a:rPr lang="en-US" altLang="zh-CN" dirty="0">
                <a:ea typeface="仿宋_GB2312" pitchFamily="49" charset="-122"/>
              </a:rPr>
              <a:t>URL</a:t>
            </a:r>
            <a:r>
              <a:rPr lang="zh-CN" altLang="en-US" dirty="0">
                <a:ea typeface="仿宋_GB2312" pitchFamily="49" charset="-122"/>
              </a:rPr>
              <a:t>包括访问文件的方法（协议）、文件所在的主机域名、目录路径名和文件名几部份。例如， </a:t>
            </a:r>
            <a:r>
              <a:rPr lang="en-US" altLang="zh-CN" sz="2400" dirty="0">
                <a:solidFill>
                  <a:schemeClr val="tx2"/>
                </a:solidFill>
                <a:ea typeface="仿宋_GB2312" pitchFamily="49" charset="-122"/>
                <a:hlinkClick r:id="rId3"/>
              </a:rPr>
              <a:t>http://www.uestc.edu.cn/templates/index2k3/index.html</a:t>
            </a:r>
            <a:r>
              <a:rPr lang="en-US" altLang="zh-CN" sz="2400" dirty="0">
                <a:solidFill>
                  <a:schemeClr val="tx2"/>
                </a:solidFill>
                <a:ea typeface="仿宋_GB2312" pitchFamily="49" charset="-122"/>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ChangeArrowheads="1"/>
          </p:cNvSpPr>
          <p:nvPr/>
        </p:nvSpPr>
        <p:spPr bwMode="auto">
          <a:xfrm>
            <a:off x="2286000"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q"/>
              <a:defRPr sz="28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Font typeface="Wingdings" panose="05000000000000000000" pitchFamily="2" charset="2"/>
              <a:buChar char="Ø"/>
              <a:defRPr sz="24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1800" b="0">
              <a:latin typeface="Arial" panose="020B0604020202020204" pitchFamily="34" charset="0"/>
            </a:endParaRPr>
          </a:p>
        </p:txBody>
      </p:sp>
      <p:pic>
        <p:nvPicPr>
          <p:cNvPr id="1372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836613"/>
            <a:ext cx="8964613" cy="484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6066" name="Rectangle 2"/>
          <p:cNvSpPr>
            <a:spLocks noGrp="1" noRot="1" noChangeArrowheads="1"/>
          </p:cNvSpPr>
          <p:nvPr>
            <p:ph type="title"/>
          </p:nvPr>
        </p:nvSpPr>
        <p:spPr>
          <a:xfrm>
            <a:off x="533400" y="260350"/>
            <a:ext cx="8077200" cy="1066800"/>
          </a:xfrm>
        </p:spPr>
        <p:txBody>
          <a:bodyPr/>
          <a:lstStyle/>
          <a:p>
            <a:pPr>
              <a:defRPr/>
            </a:pPr>
            <a:r>
              <a:rPr lang="zh-CN" altLang="en-US" u="sng" dirty="0">
                <a:solidFill>
                  <a:schemeClr val="folHlink"/>
                </a:solidFill>
                <a:ea typeface="仿宋_GB2312" pitchFamily="49" charset="-122"/>
              </a:rPr>
              <a:t>文件保护</a:t>
            </a:r>
            <a:r>
              <a:rPr lang="zh-CN" altLang="en-US" dirty="0">
                <a:solidFill>
                  <a:schemeClr val="folHlink"/>
                </a:solidFill>
              </a:rPr>
              <a:t> </a:t>
            </a:r>
          </a:p>
        </p:txBody>
      </p:sp>
      <p:sp>
        <p:nvSpPr>
          <p:cNvPr id="216067" name="Rectangle 3"/>
          <p:cNvSpPr>
            <a:spLocks noGrp="1" noRot="1" noChangeArrowheads="1"/>
          </p:cNvSpPr>
          <p:nvPr>
            <p:ph idx="1"/>
          </p:nvPr>
        </p:nvSpPr>
        <p:spPr>
          <a:xfrm>
            <a:off x="539750" y="1412875"/>
            <a:ext cx="8077200" cy="4498975"/>
          </a:xfrm>
        </p:spPr>
        <p:txBody>
          <a:bodyPr/>
          <a:lstStyle/>
          <a:p>
            <a:pPr algn="just">
              <a:lnSpc>
                <a:spcPct val="110000"/>
              </a:lnSpc>
              <a:defRPr/>
            </a:pPr>
            <a:r>
              <a:rPr lang="zh-CN" altLang="en-US">
                <a:ea typeface="仿宋_GB2312" pitchFamily="49" charset="-122"/>
              </a:rPr>
              <a:t>不同对象允许实施的操作各不相同。例如，文件可施加读、写、执行等操作，信号量只能施加</a:t>
            </a:r>
            <a:r>
              <a:rPr lang="en-US" altLang="zh-CN">
                <a:ea typeface="仿宋_GB2312" pitchFamily="49" charset="-122"/>
              </a:rPr>
              <a:t>wait()</a:t>
            </a:r>
            <a:r>
              <a:rPr lang="zh-CN" altLang="en-US">
                <a:ea typeface="仿宋_GB2312" pitchFamily="49" charset="-122"/>
              </a:rPr>
              <a:t>和</a:t>
            </a:r>
            <a:r>
              <a:rPr lang="en-US" altLang="zh-CN">
                <a:ea typeface="仿宋_GB2312" pitchFamily="49" charset="-122"/>
              </a:rPr>
              <a:t>signal()</a:t>
            </a:r>
            <a:r>
              <a:rPr lang="zh-CN" altLang="en-US">
                <a:ea typeface="仿宋_GB2312" pitchFamily="49" charset="-122"/>
              </a:rPr>
              <a:t>操作。</a:t>
            </a:r>
          </a:p>
          <a:p>
            <a:pPr algn="just">
              <a:lnSpc>
                <a:spcPct val="110000"/>
              </a:lnSpc>
              <a:defRPr/>
            </a:pPr>
            <a:r>
              <a:rPr lang="zh-CN" altLang="en-US">
                <a:ea typeface="仿宋_GB2312" pitchFamily="49" charset="-122"/>
              </a:rPr>
              <a:t>因此，</a:t>
            </a:r>
            <a:r>
              <a:rPr lang="zh-CN" altLang="en-US" i="1" u="sng">
                <a:solidFill>
                  <a:schemeClr val="folHlink"/>
                </a:solidFill>
                <a:ea typeface="仿宋_GB2312" pitchFamily="49" charset="-122"/>
              </a:rPr>
              <a:t>系统为所有对象设置一个允许进程实施操作的操作集</a:t>
            </a:r>
            <a:r>
              <a:rPr lang="zh-CN" altLang="en-US">
                <a:ea typeface="仿宋_GB2312" pitchFamily="49" charset="-122"/>
              </a:rPr>
              <a:t>，任何对对象的操作必须符合操作集中的规定，防止未授权进程访问对象。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Rot="1" noChangeArrowheads="1"/>
          </p:cNvSpPr>
          <p:nvPr>
            <p:ph type="title"/>
          </p:nvPr>
        </p:nvSpPr>
        <p:spPr/>
        <p:txBody>
          <a:bodyPr/>
          <a:lstStyle/>
          <a:p>
            <a:pPr>
              <a:defRPr/>
            </a:pPr>
            <a:r>
              <a:rPr lang="en-US" altLang="zh-CN">
                <a:solidFill>
                  <a:schemeClr val="folHlink"/>
                </a:solidFill>
              </a:rPr>
              <a:t>Linux</a:t>
            </a:r>
            <a:r>
              <a:rPr lang="zh-CN" altLang="en-US">
                <a:solidFill>
                  <a:schemeClr val="folHlink"/>
                </a:solidFill>
              </a:rPr>
              <a:t>文件系统</a:t>
            </a:r>
          </a:p>
        </p:txBody>
      </p:sp>
      <p:pic>
        <p:nvPicPr>
          <p:cNvPr id="154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060575"/>
            <a:ext cx="8893175" cy="431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80575"/>
            <a:ext cx="7772400" cy="1143001"/>
          </a:xfrm>
        </p:spPr>
        <p:txBody>
          <a:bodyPr/>
          <a:lstStyle/>
          <a:p>
            <a:pPr>
              <a:defRPr/>
            </a:pPr>
            <a:r>
              <a:rPr lang="zh-CN" altLang="en-US" dirty="0"/>
              <a:t>总结</a:t>
            </a:r>
          </a:p>
        </p:txBody>
      </p:sp>
      <p:sp>
        <p:nvSpPr>
          <p:cNvPr id="3" name="内容占位符 2"/>
          <p:cNvSpPr>
            <a:spLocks noGrp="1"/>
          </p:cNvSpPr>
          <p:nvPr>
            <p:ph idx="1"/>
          </p:nvPr>
        </p:nvSpPr>
        <p:spPr>
          <a:xfrm>
            <a:off x="685800" y="1299751"/>
            <a:ext cx="7772400" cy="4467225"/>
          </a:xfrm>
        </p:spPr>
        <p:txBody>
          <a:bodyPr/>
          <a:lstStyle/>
          <a:p>
            <a:pPr>
              <a:defRPr/>
            </a:pPr>
            <a:r>
              <a:rPr lang="zh-CN" altLang="zh-CN" dirty="0">
                <a:effectLst/>
              </a:rPr>
              <a:t>重点：</a:t>
            </a:r>
          </a:p>
          <a:p>
            <a:pPr lvl="1">
              <a:defRPr/>
            </a:pPr>
            <a:r>
              <a:rPr lang="zh-CN" altLang="zh-CN" dirty="0">
                <a:effectLst/>
              </a:rPr>
              <a:t>文件和文件系统的概念；文件是具有符号名的信息（数据）项的集合；文件是具有符号名的记录的集合；文件是具有符号名的数据项的集合。</a:t>
            </a:r>
          </a:p>
          <a:p>
            <a:pPr lvl="1">
              <a:defRPr/>
            </a:pPr>
            <a:r>
              <a:rPr lang="zh-CN" altLang="zh-CN" dirty="0">
                <a:effectLst/>
              </a:rPr>
              <a:t>文件逻辑结构；顺序文件、索引顺序文件、索引文件、</a:t>
            </a:r>
            <a:r>
              <a:rPr lang="en-US" altLang="zh-CN" dirty="0">
                <a:effectLst/>
              </a:rPr>
              <a:t>HASH</a:t>
            </a:r>
            <a:r>
              <a:rPr lang="zh-CN" altLang="zh-CN" dirty="0">
                <a:effectLst/>
              </a:rPr>
              <a:t>文件；</a:t>
            </a:r>
          </a:p>
          <a:p>
            <a:pPr lvl="1">
              <a:defRPr/>
            </a:pPr>
            <a:r>
              <a:rPr lang="zh-CN" altLang="zh-CN" dirty="0">
                <a:effectLst/>
              </a:rPr>
              <a:t>磁盘存储分配方法；连续分配、链接分配、索引分配；</a:t>
            </a:r>
          </a:p>
          <a:p>
            <a:pPr lvl="1">
              <a:defRPr/>
            </a:pPr>
            <a:r>
              <a:rPr lang="zh-CN" altLang="zh-CN" dirty="0">
                <a:effectLst/>
              </a:rPr>
              <a:t>文件目录及文件控制块；文件存储器分区和空间管理。</a:t>
            </a:r>
          </a:p>
          <a:p>
            <a:pPr lvl="1">
              <a:defRPr/>
            </a:pPr>
            <a:r>
              <a:rPr lang="zh-CN" altLang="zh-CN" dirty="0">
                <a:effectLst/>
              </a:rPr>
              <a:t>磁盘存储管理；位示图、空闲链表、索引。</a:t>
            </a:r>
          </a:p>
          <a:p>
            <a:pPr>
              <a:defRPr/>
            </a:pPr>
            <a:r>
              <a:rPr lang="zh-CN" altLang="zh-CN" dirty="0">
                <a:effectLst/>
              </a:rPr>
              <a:t>难点：</a:t>
            </a:r>
          </a:p>
          <a:p>
            <a:pPr lvl="1">
              <a:defRPr/>
            </a:pPr>
            <a:r>
              <a:rPr lang="zh-CN" altLang="zh-CN" dirty="0">
                <a:effectLst/>
              </a:rPr>
              <a:t>磁盘存储管理；</a:t>
            </a:r>
          </a:p>
          <a:p>
            <a:pPr lvl="1">
              <a:defRPr/>
            </a:pPr>
            <a:r>
              <a:rPr lang="zh-CN" altLang="zh-CN" dirty="0">
                <a:effectLst/>
              </a:rPr>
              <a:t>位示图、空闲链表、</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idx="1"/>
          </p:nvPr>
        </p:nvSpPr>
        <p:spPr/>
        <p:txBody>
          <a:bodyPr/>
          <a:lstStyle/>
          <a:p>
            <a:pPr algn="just">
              <a:buFontTx/>
              <a:buNone/>
              <a:defRPr/>
            </a:pPr>
            <a:r>
              <a:rPr lang="en-US" altLang="zh-CN" dirty="0"/>
              <a:t>1.</a:t>
            </a:r>
            <a:r>
              <a:rPr lang="zh-CN" altLang="en-US" dirty="0"/>
              <a:t>存放在某个磁盘上的文件系统，对于采用混合索引分配方式，其</a:t>
            </a:r>
            <a:r>
              <a:rPr lang="en-US" altLang="zh-CN" dirty="0"/>
              <a:t>FCB</a:t>
            </a:r>
            <a:r>
              <a:rPr lang="zh-CN" altLang="en-US" dirty="0"/>
              <a:t>中共有</a:t>
            </a:r>
            <a:r>
              <a:rPr lang="en-US" altLang="zh-CN" dirty="0"/>
              <a:t>13</a:t>
            </a:r>
            <a:r>
              <a:rPr lang="zh-CN" altLang="en-US" dirty="0"/>
              <a:t>项地址项，第</a:t>
            </a:r>
            <a:r>
              <a:rPr lang="en-US" altLang="zh-CN" dirty="0"/>
              <a:t>0</a:t>
            </a:r>
            <a:r>
              <a:rPr lang="zh-CN" altLang="en-US" dirty="0"/>
              <a:t>～</a:t>
            </a:r>
            <a:r>
              <a:rPr lang="en-US" altLang="zh-CN" dirty="0"/>
              <a:t>9</a:t>
            </a:r>
            <a:r>
              <a:rPr lang="zh-CN" altLang="en-US" dirty="0"/>
              <a:t>个地址项为直接地址，第</a:t>
            </a:r>
            <a:r>
              <a:rPr lang="en-US" altLang="zh-CN" dirty="0"/>
              <a:t>10</a:t>
            </a:r>
            <a:r>
              <a:rPr lang="zh-CN" altLang="en-US" dirty="0"/>
              <a:t>个地址项为一次间接地址，第</a:t>
            </a:r>
            <a:r>
              <a:rPr lang="en-US" altLang="zh-CN" dirty="0"/>
              <a:t>11</a:t>
            </a:r>
            <a:r>
              <a:rPr lang="zh-CN" altLang="en-US" dirty="0"/>
              <a:t>个地址项为二次间接地址，第</a:t>
            </a:r>
            <a:r>
              <a:rPr lang="en-US" altLang="zh-CN" dirty="0"/>
              <a:t>12</a:t>
            </a:r>
            <a:r>
              <a:rPr lang="zh-CN" altLang="en-US" dirty="0"/>
              <a:t>个地址项为三次间接地址。如果每个盘块的大小为</a:t>
            </a:r>
            <a:r>
              <a:rPr lang="en-US" altLang="zh-CN" dirty="0"/>
              <a:t>512</a:t>
            </a:r>
            <a:r>
              <a:rPr lang="zh-CN" altLang="en-US" dirty="0"/>
              <a:t>字节，盘块号需要</a:t>
            </a:r>
            <a:r>
              <a:rPr lang="en-US" altLang="zh-CN" dirty="0"/>
              <a:t>3</a:t>
            </a:r>
            <a:r>
              <a:rPr lang="zh-CN" altLang="en-US" dirty="0"/>
              <a:t>个字节来描述，则每个盘块最多存放</a:t>
            </a:r>
            <a:r>
              <a:rPr lang="en-US" altLang="zh-CN" dirty="0"/>
              <a:t>170</a:t>
            </a:r>
            <a:r>
              <a:rPr lang="zh-CN" altLang="en-US" dirty="0"/>
              <a:t>个盘块地址：（</a:t>
            </a:r>
            <a:r>
              <a:rPr lang="en-US" altLang="zh-CN" dirty="0"/>
              <a:t>10</a:t>
            </a:r>
            <a:r>
              <a:rPr lang="zh-CN" altLang="en-US" dirty="0"/>
              <a:t>分）</a:t>
            </a:r>
          </a:p>
          <a:p>
            <a:pPr algn="just">
              <a:buFontTx/>
              <a:buNone/>
              <a:defRPr/>
            </a:pPr>
            <a:r>
              <a:rPr lang="en-US" altLang="zh-CN" dirty="0"/>
              <a:t>(1) </a:t>
            </a:r>
            <a:r>
              <a:rPr lang="zh-CN" altLang="en-US" dirty="0"/>
              <a:t>该文件系统允许的最大长度是多少？</a:t>
            </a:r>
          </a:p>
          <a:p>
            <a:pPr algn="just">
              <a:buFontTx/>
              <a:buNone/>
              <a:defRPr/>
            </a:pPr>
            <a:r>
              <a:rPr lang="en-US" altLang="zh-CN" dirty="0"/>
              <a:t>(2) </a:t>
            </a:r>
            <a:r>
              <a:rPr lang="zh-CN" altLang="en-US" dirty="0"/>
              <a:t>将文件的字节偏移量</a:t>
            </a:r>
            <a:r>
              <a:rPr lang="en-US" altLang="zh-CN" dirty="0"/>
              <a:t>5000</a:t>
            </a:r>
            <a:r>
              <a:rPr lang="zh-CN" altLang="en-US" dirty="0"/>
              <a:t>、</a:t>
            </a:r>
            <a:r>
              <a:rPr lang="en-US" altLang="zh-CN" dirty="0"/>
              <a:t>15000</a:t>
            </a:r>
            <a:r>
              <a:rPr lang="zh-CN" altLang="en-US" dirty="0"/>
              <a:t>、</a:t>
            </a:r>
            <a:r>
              <a:rPr lang="en-US" altLang="zh-CN" dirty="0"/>
              <a:t>150000</a:t>
            </a:r>
            <a:r>
              <a:rPr lang="zh-CN" altLang="en-US" dirty="0"/>
              <a:t>转换为物理块号和块内偏移量。</a:t>
            </a:r>
          </a:p>
          <a:p>
            <a:pPr algn="just">
              <a:buFontTx/>
              <a:buNone/>
              <a:defRPr/>
            </a:pPr>
            <a:r>
              <a:rPr lang="en-US" altLang="zh-CN" dirty="0"/>
              <a:t>(3) </a:t>
            </a:r>
            <a:r>
              <a:rPr lang="zh-CN" altLang="en-US" dirty="0"/>
              <a:t>假设某文件的索引结点已在内存中，但其他信息均在外存，为了访问该文件中某个位置的内容，最多需要几次访问磁盘？</a:t>
            </a:r>
          </a:p>
          <a:p>
            <a:pPr algn="just">
              <a:buFontTx/>
              <a:buNone/>
              <a:defRPr/>
            </a:pPr>
            <a:endParaRPr lang="zh-CN" altLang="en-US" dirty="0"/>
          </a:p>
          <a:p>
            <a:pPr>
              <a:defRPr/>
            </a:pPr>
            <a:endParaRPr lang="en-US" altLang="zh-CN" dirty="0"/>
          </a:p>
        </p:txBody>
      </p:sp>
      <p:sp>
        <p:nvSpPr>
          <p:cNvPr id="2" name="标题 1"/>
          <p:cNvSpPr>
            <a:spLocks noGrp="1"/>
          </p:cNvSpPr>
          <p:nvPr>
            <p:ph type="title"/>
          </p:nvPr>
        </p:nvSpPr>
        <p:spPr>
          <a:xfrm>
            <a:off x="1085902" y="277406"/>
            <a:ext cx="7330537" cy="549275"/>
          </a:xfrm>
        </p:spPr>
        <p:txBody>
          <a:bodyPr/>
          <a:lstStyle/>
          <a:p>
            <a:r>
              <a:rPr lang="zh-CN" altLang="en-US" dirty="0"/>
              <a:t>练习题：</a:t>
            </a:r>
            <a:r>
              <a:rPr lang="en-US" altLang="zh-CN" dirty="0"/>
              <a:t>1</a:t>
            </a:r>
            <a:endParaRPr lang="zh-CN" altLang="en-US" dirty="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pPr>
              <a:defRPr/>
            </a:pPr>
            <a:r>
              <a:rPr lang="zh-CN" altLang="en-US" sz="1800" dirty="0"/>
              <a:t>答：</a:t>
            </a:r>
          </a:p>
          <a:p>
            <a:pPr>
              <a:defRPr/>
            </a:pPr>
            <a:r>
              <a:rPr lang="zh-CN" altLang="en-US" sz="1800" dirty="0"/>
              <a:t>（</a:t>
            </a:r>
            <a:r>
              <a:rPr lang="en-US" altLang="zh-CN" sz="1800" dirty="0"/>
              <a:t>1</a:t>
            </a:r>
            <a:r>
              <a:rPr lang="zh-CN" altLang="en-US" sz="1800" dirty="0"/>
              <a:t>）文件的最大长度为：</a:t>
            </a:r>
          </a:p>
          <a:p>
            <a:pPr>
              <a:defRPr/>
            </a:pPr>
            <a:r>
              <a:rPr lang="zh-CN" altLang="en-US" sz="1800" dirty="0"/>
              <a:t>    </a:t>
            </a:r>
            <a:r>
              <a:rPr lang="en-US" altLang="zh-CN" sz="1800" dirty="0"/>
              <a:t>10+170+170</a:t>
            </a:r>
            <a:r>
              <a:rPr lang="en-US" altLang="zh-CN" sz="1800" baseline="30000" dirty="0"/>
              <a:t>2</a:t>
            </a:r>
            <a:r>
              <a:rPr lang="en-US" altLang="zh-CN" sz="1800" dirty="0"/>
              <a:t>+170</a:t>
            </a:r>
            <a:r>
              <a:rPr lang="en-US" altLang="zh-CN" sz="1800" baseline="30000" dirty="0"/>
              <a:t>3</a:t>
            </a:r>
            <a:r>
              <a:rPr lang="en-US" altLang="zh-CN" sz="1800" dirty="0"/>
              <a:t>=4942080</a:t>
            </a:r>
            <a:r>
              <a:rPr lang="zh-CN" altLang="en-US" sz="1800" dirty="0"/>
              <a:t>块</a:t>
            </a:r>
            <a:r>
              <a:rPr lang="en-US" altLang="zh-CN" sz="1800" dirty="0"/>
              <a:t>=2471040KB</a:t>
            </a:r>
            <a:r>
              <a:rPr lang="zh-CN" altLang="en-US" sz="1800" dirty="0"/>
              <a:t>（</a:t>
            </a:r>
            <a:r>
              <a:rPr lang="en-US" altLang="zh-CN" sz="1800" dirty="0"/>
              <a:t>2</a:t>
            </a:r>
            <a:r>
              <a:rPr lang="zh-CN" altLang="en-US" sz="1800" dirty="0"/>
              <a:t>分）</a:t>
            </a:r>
          </a:p>
          <a:p>
            <a:pPr>
              <a:defRPr/>
            </a:pPr>
            <a:r>
              <a:rPr lang="zh-CN" altLang="en-US" sz="1800" dirty="0"/>
              <a:t>（</a:t>
            </a:r>
            <a:r>
              <a:rPr lang="en-US" altLang="zh-CN" sz="1800" dirty="0"/>
              <a:t>2</a:t>
            </a:r>
            <a:r>
              <a:rPr lang="zh-CN" altLang="en-US" sz="1800" dirty="0"/>
              <a:t>）</a:t>
            </a:r>
          </a:p>
          <a:p>
            <a:pPr>
              <a:defRPr/>
            </a:pPr>
            <a:r>
              <a:rPr lang="zh-CN" altLang="en-US" sz="1800" dirty="0"/>
              <a:t> </a:t>
            </a:r>
            <a:r>
              <a:rPr lang="en-US" altLang="zh-CN" sz="1800" dirty="0"/>
              <a:t>5000/512</a:t>
            </a:r>
            <a:r>
              <a:rPr lang="zh-CN" altLang="en-US" sz="1800" dirty="0"/>
              <a:t>得商</a:t>
            </a:r>
            <a:r>
              <a:rPr lang="en-US" altLang="zh-CN" sz="1800" dirty="0"/>
              <a:t>9</a:t>
            </a:r>
            <a:r>
              <a:rPr lang="zh-CN" altLang="en-US" sz="1800" dirty="0"/>
              <a:t>，余数为</a:t>
            </a:r>
            <a:r>
              <a:rPr lang="en-US" altLang="zh-CN" sz="1800" dirty="0"/>
              <a:t>392</a:t>
            </a:r>
            <a:r>
              <a:rPr lang="zh-CN" altLang="en-US" sz="1800" dirty="0"/>
              <a:t>。即逻辑块号为</a:t>
            </a:r>
            <a:r>
              <a:rPr lang="en-US" altLang="zh-CN" sz="1800" dirty="0"/>
              <a:t>9</a:t>
            </a:r>
            <a:r>
              <a:rPr lang="zh-CN" altLang="en-US" sz="1800" dirty="0"/>
              <a:t>，块内偏移为</a:t>
            </a:r>
            <a:r>
              <a:rPr lang="en-US" altLang="zh-CN" sz="1800" dirty="0"/>
              <a:t>392</a:t>
            </a:r>
            <a:r>
              <a:rPr lang="zh-CN" altLang="en-US" sz="1800" dirty="0"/>
              <a:t>。故可直接从该文件的</a:t>
            </a:r>
            <a:r>
              <a:rPr lang="en-US" altLang="zh-CN" sz="1800" dirty="0"/>
              <a:t>FCB</a:t>
            </a:r>
            <a:r>
              <a:rPr lang="zh-CN" altLang="en-US" sz="1800" dirty="0"/>
              <a:t>的第</a:t>
            </a:r>
            <a:r>
              <a:rPr lang="en-US" altLang="zh-CN" sz="1800" dirty="0"/>
              <a:t>9</a:t>
            </a:r>
            <a:r>
              <a:rPr lang="zh-CN" altLang="en-US" sz="1800" dirty="0"/>
              <a:t>个地址处得到物理盘块号，块内偏移为</a:t>
            </a:r>
            <a:r>
              <a:rPr lang="en-US" altLang="zh-CN" sz="1800" dirty="0"/>
              <a:t>392</a:t>
            </a:r>
            <a:r>
              <a:rPr lang="zh-CN" altLang="en-US" sz="1800" dirty="0"/>
              <a:t>。（</a:t>
            </a:r>
            <a:r>
              <a:rPr lang="en-US" altLang="zh-CN" sz="1800" dirty="0"/>
              <a:t>2</a:t>
            </a:r>
            <a:r>
              <a:rPr lang="zh-CN" altLang="en-US" sz="1800" dirty="0"/>
              <a:t>分）</a:t>
            </a:r>
          </a:p>
          <a:p>
            <a:pPr>
              <a:defRPr/>
            </a:pPr>
            <a:r>
              <a:rPr lang="zh-CN" altLang="en-US" sz="1800" dirty="0"/>
              <a:t>   </a:t>
            </a:r>
            <a:r>
              <a:rPr lang="en-US" altLang="zh-CN" sz="1800" dirty="0"/>
              <a:t>15000/512</a:t>
            </a:r>
            <a:r>
              <a:rPr lang="zh-CN" altLang="en-US" sz="1800" dirty="0"/>
              <a:t>得商为</a:t>
            </a:r>
            <a:r>
              <a:rPr lang="en-US" altLang="zh-CN" sz="1800" dirty="0"/>
              <a:t>29</a:t>
            </a:r>
            <a:r>
              <a:rPr lang="zh-CN" altLang="en-US" sz="1800" dirty="0"/>
              <a:t>，余数为</a:t>
            </a:r>
            <a:r>
              <a:rPr lang="en-US" altLang="zh-CN" sz="1800" dirty="0"/>
              <a:t>152</a:t>
            </a:r>
            <a:r>
              <a:rPr lang="zh-CN" altLang="en-US" sz="1800" dirty="0"/>
              <a:t>。即逻辑块号为</a:t>
            </a:r>
            <a:r>
              <a:rPr lang="en-US" altLang="zh-CN" sz="1800" dirty="0"/>
              <a:t>29</a:t>
            </a:r>
            <a:r>
              <a:rPr lang="zh-CN" altLang="en-US" sz="1800" dirty="0"/>
              <a:t>，块内偏移为</a:t>
            </a:r>
            <a:r>
              <a:rPr lang="en-US" altLang="zh-CN" sz="1800" dirty="0"/>
              <a:t>152</a:t>
            </a:r>
            <a:r>
              <a:rPr lang="zh-CN" altLang="en-US" sz="1800" dirty="0"/>
              <a:t>。由于</a:t>
            </a:r>
            <a:r>
              <a:rPr lang="en-US" altLang="zh-CN" sz="1800" dirty="0"/>
              <a:t>10≤29&lt;10+170,</a:t>
            </a:r>
            <a:r>
              <a:rPr lang="zh-CN" altLang="en-US" sz="1800" dirty="0"/>
              <a:t>而</a:t>
            </a:r>
            <a:r>
              <a:rPr lang="en-US" altLang="zh-CN" sz="1800" dirty="0"/>
              <a:t>29-10=19</a:t>
            </a:r>
            <a:r>
              <a:rPr lang="zh-CN" altLang="en-US" sz="1800" dirty="0"/>
              <a:t>，故可从</a:t>
            </a:r>
            <a:r>
              <a:rPr lang="en-US" altLang="zh-CN" sz="1800" dirty="0"/>
              <a:t>FCB</a:t>
            </a:r>
            <a:r>
              <a:rPr lang="zh-CN" altLang="en-US" sz="1800" dirty="0"/>
              <a:t>的第</a:t>
            </a:r>
            <a:r>
              <a:rPr lang="en-US" altLang="zh-CN" sz="1800" dirty="0"/>
              <a:t>10</a:t>
            </a:r>
            <a:r>
              <a:rPr lang="zh-CN" altLang="en-US" sz="1800" dirty="0"/>
              <a:t>个地址项，即一次间址项中得到一次间址块；并从一次间址块的</a:t>
            </a:r>
            <a:r>
              <a:rPr lang="en-US" altLang="zh-CN" sz="1800" dirty="0"/>
              <a:t>19</a:t>
            </a:r>
            <a:r>
              <a:rPr lang="zh-CN" altLang="en-US" sz="1800" dirty="0"/>
              <a:t>项中获得对应的物理盘块号，块内偏移为</a:t>
            </a:r>
            <a:r>
              <a:rPr lang="en-US" altLang="zh-CN" sz="1800" dirty="0"/>
              <a:t>152</a:t>
            </a:r>
            <a:r>
              <a:rPr lang="zh-CN" altLang="en-US" sz="1800" dirty="0"/>
              <a:t>。（</a:t>
            </a:r>
            <a:r>
              <a:rPr lang="en-US" altLang="zh-CN" sz="1800" dirty="0"/>
              <a:t>2</a:t>
            </a:r>
            <a:r>
              <a:rPr lang="zh-CN" altLang="en-US" sz="1800" dirty="0"/>
              <a:t>分）</a:t>
            </a:r>
          </a:p>
          <a:p>
            <a:pPr>
              <a:defRPr/>
            </a:pPr>
            <a:r>
              <a:rPr lang="zh-CN" altLang="en-US" sz="1800" dirty="0"/>
              <a:t>  </a:t>
            </a:r>
            <a:r>
              <a:rPr lang="en-US" altLang="zh-CN" sz="1800" dirty="0"/>
              <a:t>150000/512</a:t>
            </a:r>
            <a:r>
              <a:rPr lang="zh-CN" altLang="en-US" sz="1800" dirty="0"/>
              <a:t>得商为</a:t>
            </a:r>
            <a:r>
              <a:rPr lang="en-US" altLang="zh-CN" sz="1800" dirty="0"/>
              <a:t>292</a:t>
            </a:r>
            <a:r>
              <a:rPr lang="zh-CN" altLang="en-US" sz="1800" dirty="0"/>
              <a:t>，余数为</a:t>
            </a:r>
            <a:r>
              <a:rPr lang="en-US" altLang="zh-CN" sz="1800" dirty="0"/>
              <a:t>496</a:t>
            </a:r>
            <a:r>
              <a:rPr lang="zh-CN" altLang="en-US" sz="1800" dirty="0"/>
              <a:t>。即逻辑块号为</a:t>
            </a:r>
            <a:r>
              <a:rPr lang="en-US" altLang="zh-CN" sz="1800" dirty="0"/>
              <a:t>292</a:t>
            </a:r>
            <a:r>
              <a:rPr lang="zh-CN" altLang="en-US" sz="1800" dirty="0"/>
              <a:t>，块内偏移为</a:t>
            </a:r>
            <a:r>
              <a:rPr lang="en-US" altLang="zh-CN" sz="1800" dirty="0"/>
              <a:t>496</a:t>
            </a:r>
            <a:r>
              <a:rPr lang="zh-CN" altLang="en-US" sz="1800" dirty="0"/>
              <a:t>。由于</a:t>
            </a:r>
            <a:r>
              <a:rPr lang="en-US" altLang="zh-CN" sz="1800" dirty="0"/>
              <a:t>10+170≤292</a:t>
            </a:r>
            <a:r>
              <a:rPr lang="zh-CN" altLang="en-US" sz="1800" dirty="0"/>
              <a:t>，故可从</a:t>
            </a:r>
            <a:r>
              <a:rPr lang="en-US" altLang="zh-CN" sz="1800" dirty="0"/>
              <a:t>FCB</a:t>
            </a:r>
            <a:r>
              <a:rPr lang="zh-CN" altLang="en-US" sz="1800" dirty="0"/>
              <a:t>的第</a:t>
            </a:r>
            <a:r>
              <a:rPr lang="en-US" altLang="zh-CN" sz="1800" dirty="0"/>
              <a:t>11</a:t>
            </a:r>
            <a:r>
              <a:rPr lang="zh-CN" altLang="en-US" sz="1800" dirty="0"/>
              <a:t>个地址项，即二次间址项中获得第</a:t>
            </a:r>
            <a:r>
              <a:rPr lang="en-US" altLang="zh-CN" sz="1800" dirty="0"/>
              <a:t>1</a:t>
            </a:r>
            <a:r>
              <a:rPr lang="zh-CN" altLang="en-US" sz="1800" dirty="0"/>
              <a:t>个一次间址块；并从该一次间址块的</a:t>
            </a:r>
            <a:r>
              <a:rPr lang="en-US" altLang="zh-CN" sz="1800" dirty="0"/>
              <a:t>112</a:t>
            </a:r>
            <a:r>
              <a:rPr lang="zh-CN" altLang="en-US" sz="1800" dirty="0"/>
              <a:t>项中获得对应的物理盘块号，块内偏移为</a:t>
            </a:r>
            <a:r>
              <a:rPr lang="en-US" altLang="zh-CN" sz="1800" dirty="0"/>
              <a:t>496</a:t>
            </a:r>
            <a:r>
              <a:rPr lang="zh-CN" altLang="en-US" sz="1800" dirty="0"/>
              <a:t>。（</a:t>
            </a:r>
            <a:r>
              <a:rPr lang="en-US" altLang="zh-CN" sz="1800" dirty="0"/>
              <a:t>2</a:t>
            </a:r>
            <a:r>
              <a:rPr lang="zh-CN" altLang="en-US" sz="1800" dirty="0"/>
              <a:t>分）</a:t>
            </a:r>
          </a:p>
          <a:p>
            <a:pPr>
              <a:defRPr/>
            </a:pPr>
            <a:r>
              <a:rPr lang="en-US" altLang="zh-CN" sz="1800" dirty="0"/>
              <a:t>(3) </a:t>
            </a:r>
            <a:r>
              <a:rPr lang="zh-CN" altLang="en-US" sz="1800" dirty="0"/>
              <a:t>由于文件的索引结点已在内存，为了访问文件中的某个位置的内容，最少需要</a:t>
            </a:r>
            <a:r>
              <a:rPr lang="en-US" altLang="zh-CN" sz="1800" dirty="0"/>
              <a:t>1</a:t>
            </a:r>
            <a:r>
              <a:rPr lang="zh-CN" altLang="en-US" sz="1800" dirty="0"/>
              <a:t>次访问磁盘（即通过直接地址直接读文件盘块），最多需要</a:t>
            </a:r>
            <a:r>
              <a:rPr lang="en-US" altLang="zh-CN" sz="1800" dirty="0"/>
              <a:t>4</a:t>
            </a:r>
            <a:r>
              <a:rPr lang="zh-CN" altLang="en-US" sz="1800" dirty="0"/>
              <a:t>次访问磁盘（第一次是读三次间址块，第二次读二次间址块，第三次读一次间址块，第四次是读文件盘块）（</a:t>
            </a:r>
            <a:r>
              <a:rPr lang="en-US" altLang="zh-CN" sz="1800" dirty="0"/>
              <a:t>2</a:t>
            </a:r>
            <a:r>
              <a:rPr lang="zh-CN" altLang="en-US" sz="1800" dirty="0"/>
              <a:t>分）</a:t>
            </a:r>
          </a:p>
          <a:p>
            <a:pPr>
              <a:defRPr/>
            </a:pPr>
            <a:endParaRPr lang="zh-CN" altLang="en-US" sz="1800" dirty="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idx="1"/>
          </p:nvPr>
        </p:nvSpPr>
        <p:spPr/>
        <p:txBody>
          <a:bodyPr/>
          <a:lstStyle/>
          <a:p>
            <a:pPr algn="just">
              <a:buFontTx/>
              <a:buNone/>
              <a:defRPr/>
            </a:pPr>
            <a:r>
              <a:rPr lang="en-US" altLang="zh-CN" dirty="0"/>
              <a:t>2</a:t>
            </a:r>
            <a:r>
              <a:rPr lang="zh-CN" altLang="en-US" dirty="0"/>
              <a:t>．有一个磁盘组共用</a:t>
            </a:r>
            <a:r>
              <a:rPr lang="en-US" altLang="zh-CN" dirty="0"/>
              <a:t>10</a:t>
            </a:r>
            <a:r>
              <a:rPr lang="zh-CN" altLang="en-US" dirty="0"/>
              <a:t>个盘面，每个盘面上有</a:t>
            </a:r>
            <a:r>
              <a:rPr lang="en-US" altLang="zh-CN" dirty="0"/>
              <a:t>100</a:t>
            </a:r>
            <a:r>
              <a:rPr lang="zh-CN" altLang="en-US" dirty="0"/>
              <a:t>个磁道，每个磁道有</a:t>
            </a:r>
            <a:r>
              <a:rPr lang="en-US" altLang="zh-CN" dirty="0"/>
              <a:t>16</a:t>
            </a:r>
            <a:r>
              <a:rPr lang="zh-CN" altLang="en-US" dirty="0"/>
              <a:t>个扇区，假定以扇区为单位，若使用位示图管理磁盘空间，问位示图需要占多少空间？若空闲表的每个空闲表项占用</a:t>
            </a:r>
            <a:r>
              <a:rPr lang="en-US" altLang="zh-CN" dirty="0"/>
              <a:t>5</a:t>
            </a:r>
            <a:r>
              <a:rPr lang="zh-CN" altLang="en-US" dirty="0"/>
              <a:t>个字节，问什么时候空闲表大于位示图？</a:t>
            </a:r>
          </a:p>
          <a:p>
            <a:pPr algn="just">
              <a:buFontTx/>
              <a:buNone/>
              <a:defRPr/>
            </a:pPr>
            <a:endParaRPr lang="en-US" altLang="zh-CN" dirty="0"/>
          </a:p>
        </p:txBody>
      </p:sp>
      <p:sp>
        <p:nvSpPr>
          <p:cNvPr id="2" name="标题 1"/>
          <p:cNvSpPr>
            <a:spLocks noGrp="1"/>
          </p:cNvSpPr>
          <p:nvPr>
            <p:ph type="title"/>
          </p:nvPr>
        </p:nvSpPr>
        <p:spPr/>
        <p:txBody>
          <a:bodyPr/>
          <a:lstStyle/>
          <a:p>
            <a:r>
              <a:rPr lang="zh-CN" altLang="en-US" dirty="0"/>
              <a:t>练习题：</a:t>
            </a:r>
            <a:r>
              <a:rPr lang="en-US" altLang="zh-CN" dirty="0"/>
              <a:t>2</a:t>
            </a:r>
            <a:endParaRPr lang="zh-CN" altLang="en-US" dirty="0"/>
          </a:p>
        </p:txBody>
      </p:sp>
      <p:sp>
        <p:nvSpPr>
          <p:cNvPr id="4" name="内容占位符 2"/>
          <p:cNvSpPr txBox="1"/>
          <p:nvPr/>
        </p:nvSpPr>
        <p:spPr>
          <a:xfrm>
            <a:off x="457200" y="2785627"/>
            <a:ext cx="8229600" cy="388620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anose="020B0604020202020204" pitchFamily="34" charset="0"/>
              <a:buChar char="▪"/>
              <a:defRPr sz="2400" b="1" kern="1200">
                <a:solidFill>
                  <a:schemeClr val="tx1"/>
                </a:solidFill>
                <a:latin typeface="华文楷体" panose="02010600040101010101" pitchFamily="2" charset="-122"/>
                <a:ea typeface="华文楷体" panose="02010600040101010101"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anose="020B0604020202020204"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62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620" algn="l" defTabSz="685800" rtl="0" eaLnBrk="1" latinLnBrk="0" hangingPunct="1">
              <a:lnSpc>
                <a:spcPct val="100000"/>
              </a:lnSpc>
              <a:spcBef>
                <a:spcPts val="450"/>
              </a:spcBef>
              <a:buClr>
                <a:schemeClr val="accent1">
                  <a:lumMod val="75000"/>
                </a:schemeClr>
              </a:buClr>
              <a:buSzPct val="100000"/>
              <a:buFont typeface="Arial" panose="020B0604020202020204"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6pPr>
            <a:lvl7pPr marL="12001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8pPr>
            <a:lvl9pPr marL="1408430" indent="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None/>
              <a:defRPr sz="1050" kern="1200">
                <a:solidFill>
                  <a:schemeClr val="tx1"/>
                </a:solidFill>
                <a:latin typeface="+mn-lt"/>
                <a:ea typeface="+mn-ea"/>
                <a:cs typeface="+mn-cs"/>
              </a:defRPr>
            </a:lvl9pPr>
          </a:lstStyle>
          <a:p>
            <a:r>
              <a:rPr lang="zh-CN" altLang="en-US" dirty="0"/>
              <a:t>位示图大小：</a:t>
            </a:r>
            <a:endParaRPr lang="en-US" altLang="zh-CN" dirty="0"/>
          </a:p>
          <a:p>
            <a:endParaRPr lang="en-US" altLang="zh-CN" dirty="0"/>
          </a:p>
          <a:p>
            <a:endParaRPr lang="en-US" altLang="zh-CN" dirty="0"/>
          </a:p>
          <a:p>
            <a:endParaRPr lang="en-US" altLang="zh-CN" dirty="0"/>
          </a:p>
          <a:p>
            <a:r>
              <a:rPr lang="zh-CN" altLang="en-US" dirty="0"/>
              <a:t>空闲表的表项：</a:t>
            </a:r>
            <a:endParaRPr lang="en-US" altLang="zh-CN" dirty="0"/>
          </a:p>
          <a:p>
            <a:endParaRPr lang="en-US" altLang="zh-CN" dirty="0"/>
          </a:p>
          <a:p>
            <a:pPr marL="0" indent="0">
              <a:buFont typeface="Arial" panose="020B0604020202020204" pitchFamily="34" charset="0"/>
              <a:buNone/>
            </a:pPr>
            <a:r>
              <a:rPr lang="zh-CN" altLang="en-US" dirty="0"/>
              <a:t>当空闲表的表项超过</a:t>
            </a:r>
            <a:r>
              <a:rPr lang="en-US" altLang="zh-CN" dirty="0"/>
              <a:t>400</a:t>
            </a:r>
            <a:r>
              <a:rPr lang="zh-CN" altLang="en-US" dirty="0"/>
              <a:t>个时，空闲表所占空间大于位示图</a:t>
            </a:r>
            <a:endParaRPr lang="en-US" altLang="zh-CN" dirty="0"/>
          </a:p>
          <a:p>
            <a:pPr marL="0" indent="0">
              <a:buFont typeface="Arial" panose="020B0604020202020204" pitchFamily="34" charset="0"/>
              <a:buNone/>
            </a:pPr>
            <a:endParaRPr lang="zh-CN" altLang="en-US" dirty="0"/>
          </a:p>
        </p:txBody>
      </p:sp>
      <p:graphicFrame>
        <p:nvGraphicFramePr>
          <p:cNvPr id="5" name="对象 4"/>
          <p:cNvGraphicFramePr>
            <a:graphicFrameLocks noChangeAspect="1"/>
          </p:cNvGraphicFramePr>
          <p:nvPr/>
        </p:nvGraphicFramePr>
        <p:xfrm>
          <a:off x="2454772" y="2975311"/>
          <a:ext cx="4989830" cy="1171854"/>
        </p:xfrm>
        <a:graphic>
          <a:graphicData uri="http://schemas.openxmlformats.org/presentationml/2006/ole">
            <mc:AlternateContent xmlns:mc="http://schemas.openxmlformats.org/markup-compatibility/2006">
              <mc:Choice xmlns:v="urn:schemas-microsoft-com:vml" Requires="v">
                <p:oleObj name="Equation" r:id="rId3" imgW="40233600" imgH="9448800" progId="Equation.DSMT4">
                  <p:embed/>
                </p:oleObj>
              </mc:Choice>
              <mc:Fallback>
                <p:oleObj name="Equation" r:id="rId3" imgW="40233600" imgH="9448800" progId="Equation.DSMT4">
                  <p:embed/>
                  <p:pic>
                    <p:nvPicPr>
                      <p:cNvPr id="0" name="对象 3"/>
                      <p:cNvPicPr/>
                      <p:nvPr/>
                    </p:nvPicPr>
                    <p:blipFill>
                      <a:blip r:embed="rId4"/>
                      <a:stretch>
                        <a:fillRect/>
                      </a:stretch>
                    </p:blipFill>
                    <p:spPr>
                      <a:xfrm>
                        <a:off x="2454772" y="2975311"/>
                        <a:ext cx="4989830" cy="1171854"/>
                      </a:xfrm>
                      <a:prstGeom prst="rect">
                        <a:avLst/>
                      </a:prstGeom>
                      <a:solidFill>
                        <a:schemeClr val="bg1"/>
                      </a:solidFill>
                    </p:spPr>
                  </p:pic>
                </p:oleObj>
              </mc:Fallback>
            </mc:AlternateContent>
          </a:graphicData>
        </a:graphic>
      </p:graphicFrame>
      <p:sp>
        <p:nvSpPr>
          <p:cNvPr id="6" name="文本框 5"/>
          <p:cNvSpPr txBox="1"/>
          <p:nvPr/>
        </p:nvSpPr>
        <p:spPr>
          <a:xfrm>
            <a:off x="3120887" y="3662419"/>
            <a:ext cx="4572000" cy="369332"/>
          </a:xfrm>
          <a:prstGeom prst="rect">
            <a:avLst/>
          </a:prstGeom>
          <a:noFill/>
        </p:spPr>
        <p:txBody>
          <a:bodyPr wrap="square">
            <a:spAutoFit/>
          </a:bodyPr>
          <a:lstStyle/>
          <a:p>
            <a:endParaRPr lang="zh-CN" altLang="en-US" dirty="0"/>
          </a:p>
        </p:txBody>
      </p:sp>
      <p:graphicFrame>
        <p:nvGraphicFramePr>
          <p:cNvPr id="7" name="对象 6"/>
          <p:cNvGraphicFramePr>
            <a:graphicFrameLocks noChangeAspect="1"/>
          </p:cNvGraphicFramePr>
          <p:nvPr/>
        </p:nvGraphicFramePr>
        <p:xfrm>
          <a:off x="3120887" y="4598900"/>
          <a:ext cx="3352800" cy="1349298"/>
        </p:xfrm>
        <a:graphic>
          <a:graphicData uri="http://schemas.openxmlformats.org/presentationml/2006/ole">
            <mc:AlternateContent xmlns:mc="http://schemas.openxmlformats.org/markup-compatibility/2006">
              <mc:Choice xmlns:v="urn:schemas-microsoft-com:vml" Requires="v">
                <p:oleObj name="Equation" r:id="rId5" imgW="24993600" imgH="10058400" progId="Equation.DSMT4">
                  <p:embed/>
                </p:oleObj>
              </mc:Choice>
              <mc:Fallback>
                <p:oleObj name="Equation" r:id="rId5" imgW="24993600" imgH="10058400" progId="Equation.DSMT4">
                  <p:embed/>
                  <p:pic>
                    <p:nvPicPr>
                      <p:cNvPr id="0" name="对象 6"/>
                      <p:cNvPicPr/>
                      <p:nvPr/>
                    </p:nvPicPr>
                    <p:blipFill>
                      <a:blip r:embed="rId6"/>
                      <a:stretch>
                        <a:fillRect/>
                      </a:stretch>
                    </p:blipFill>
                    <p:spPr>
                      <a:xfrm>
                        <a:off x="3120887" y="4598900"/>
                        <a:ext cx="3352800" cy="1349298"/>
                      </a:xfrm>
                      <a:prstGeom prst="rect">
                        <a:avLst/>
                      </a:prstGeom>
                      <a:solidFill>
                        <a:schemeClr val="bg1"/>
                      </a:solidFill>
                    </p:spPr>
                  </p:pic>
                </p:oleObj>
              </mc:Fallback>
            </mc:AlternateContent>
          </a:graphicData>
        </a:graphic>
      </p:graphicFrame>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 name="COMMONDATA" val="eyJoZGlkIjoiMzEwNTM5NzYwMDRjMzkwZTVkZjY2ODkwMGIxNGU0OTUifQ=="/>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菱形网格业务演示文稿（宽屏）</Template>
  <TotalTime>109</TotalTime>
  <Words>9101</Words>
  <Application>Microsoft Office PowerPoint</Application>
  <PresentationFormat>全屏显示(4:3)</PresentationFormat>
  <Paragraphs>889</Paragraphs>
  <Slides>100</Slides>
  <Notes>39</Notes>
  <HiddenSlides>1</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100</vt:i4>
      </vt:variant>
    </vt:vector>
  </HeadingPairs>
  <TitlesOfParts>
    <vt:vector size="117" baseType="lpstr">
      <vt:lpstr>仿宋_GB2312</vt:lpstr>
      <vt:lpstr>黑体</vt:lpstr>
      <vt:lpstr>华文楷体</vt:lpstr>
      <vt:lpstr>楷体</vt:lpstr>
      <vt:lpstr>宋体</vt:lpstr>
      <vt:lpstr>微软雅黑</vt:lpstr>
      <vt:lpstr>Arial</vt:lpstr>
      <vt:lpstr>Courier New</vt:lpstr>
      <vt:lpstr>Symbol</vt:lpstr>
      <vt:lpstr>Times New Roman</vt:lpstr>
      <vt:lpstr>Wingdings</vt:lpstr>
      <vt:lpstr>菱形网格 16x9</vt:lpstr>
      <vt:lpstr>Visio</vt:lpstr>
      <vt:lpstr>VISIO</vt:lpstr>
      <vt:lpstr>图象文档</vt:lpstr>
      <vt:lpstr>WangImage.Document</vt:lpstr>
      <vt:lpstr>Equation</vt:lpstr>
      <vt:lpstr>第六章 文件系统 </vt:lpstr>
      <vt:lpstr>问题？</vt:lpstr>
      <vt:lpstr>本章主要内容</vt:lpstr>
      <vt:lpstr>一、 文件系统概述</vt:lpstr>
      <vt:lpstr>1.1文件、记录和数据项</vt:lpstr>
      <vt:lpstr>1.1文件、记录和数据项</vt:lpstr>
      <vt:lpstr>1.1文件、记录和数据项</vt:lpstr>
      <vt:lpstr>文件的属性</vt:lpstr>
      <vt:lpstr>PowerPoint 演示文稿</vt:lpstr>
      <vt:lpstr>PowerPoint 演示文稿</vt:lpstr>
      <vt:lpstr>PowerPoint 演示文稿</vt:lpstr>
      <vt:lpstr>4) 按组织形式和处理方式分类</vt:lpstr>
      <vt:lpstr>PowerPoint 演示文稿</vt:lpstr>
      <vt:lpstr> 1) 对象及其属性</vt:lpstr>
      <vt:lpstr>2) 对对象操纵和管理的软件集合</vt:lpstr>
      <vt:lpstr>PowerPoint 演示文稿</vt:lpstr>
      <vt:lpstr>示例：文件操作 </vt:lpstr>
      <vt:lpstr>文件操作实例（Linux）</vt:lpstr>
      <vt:lpstr>二、文件的物理结构 </vt:lpstr>
      <vt:lpstr>文件存储空间分配的有关问题 </vt:lpstr>
      <vt:lpstr>2.1 文件的物理组织—存储空间的管理 </vt:lpstr>
      <vt:lpstr>2.1.1.连续分配 </vt:lpstr>
      <vt:lpstr>PowerPoint 演示文稿</vt:lpstr>
      <vt:lpstr>2.1.1.连续分配 </vt:lpstr>
      <vt:lpstr>2.1.1.连续分配</vt:lpstr>
      <vt:lpstr>PowerPoint 演示文稿</vt:lpstr>
      <vt:lpstr>2.1.2.链接分配</vt:lpstr>
      <vt:lpstr>2.1.2.链接分配</vt:lpstr>
      <vt:lpstr>PowerPoint 演示文稿</vt:lpstr>
      <vt:lpstr>2.1.2.1隐式链接</vt:lpstr>
      <vt:lpstr>2.1.2.2 显式链接</vt:lpstr>
      <vt:lpstr>2.1.2.2 显式链接</vt:lpstr>
      <vt:lpstr>2.1.2.2 显式链接</vt:lpstr>
      <vt:lpstr>2.1.2.3  索引分配</vt:lpstr>
      <vt:lpstr>2.1.2.3  索引分配</vt:lpstr>
      <vt:lpstr>PowerPoint 演示文稿</vt:lpstr>
      <vt:lpstr>2.1.2.3  索引分配</vt:lpstr>
      <vt:lpstr>2.1.2.3  索引分配</vt:lpstr>
      <vt:lpstr>两级索引分配</vt:lpstr>
      <vt:lpstr>2.1.2.3  索引分配</vt:lpstr>
      <vt:lpstr>三、文件存储空间的管理</vt:lpstr>
      <vt:lpstr>文件存储空间的管理方法：</vt:lpstr>
      <vt:lpstr>1.空闲分区表 </vt:lpstr>
      <vt:lpstr>1.空闲分区表</vt:lpstr>
      <vt:lpstr>1.空闲分区表</vt:lpstr>
      <vt:lpstr>1.空闲分区表</vt:lpstr>
      <vt:lpstr>2. 空闲链表法 </vt:lpstr>
      <vt:lpstr>1）空闲盘块链</vt:lpstr>
      <vt:lpstr>2) 空闲盘区链</vt:lpstr>
      <vt:lpstr>2) 空闲盘区链</vt:lpstr>
      <vt:lpstr>2) 空闲盘区链:  问题</vt:lpstr>
      <vt:lpstr>3 位示图</vt:lpstr>
      <vt:lpstr>3 位示图</vt:lpstr>
      <vt:lpstr>（2）.盘块的分配</vt:lpstr>
      <vt:lpstr>（3）．盘块的回收</vt:lpstr>
      <vt:lpstr>位示图 优点</vt:lpstr>
      <vt:lpstr>位示图 缺点</vt:lpstr>
      <vt:lpstr>4）成组链接法 </vt:lpstr>
      <vt:lpstr>4. 成组链接法</vt:lpstr>
      <vt:lpstr>四、 文件目录</vt:lpstr>
      <vt:lpstr>四、 文件目录</vt:lpstr>
      <vt:lpstr>文件控制块的内容 </vt:lpstr>
      <vt:lpstr>PowerPoint 演示文稿</vt:lpstr>
      <vt:lpstr>目录内容的组织方式及分析</vt:lpstr>
      <vt:lpstr>目录文件及操作</vt:lpstr>
      <vt:lpstr>目录结构</vt:lpstr>
      <vt:lpstr>单级目录结构</vt:lpstr>
      <vt:lpstr>单级目录结构分析</vt:lpstr>
      <vt:lpstr>两级目录结构</vt:lpstr>
      <vt:lpstr>两级目录结构分析</vt:lpstr>
      <vt:lpstr>层次目录结构 —多级目录结构 </vt:lpstr>
      <vt:lpstr>PowerPoint 演示文稿</vt:lpstr>
      <vt:lpstr>多级目录的优缺点 </vt:lpstr>
      <vt:lpstr>PowerPoint 演示文稿</vt:lpstr>
      <vt:lpstr>2.目录查询技术 </vt:lpstr>
      <vt:lpstr>PowerPoint 演示文稿</vt:lpstr>
      <vt:lpstr>2.目录查询技术 </vt:lpstr>
      <vt:lpstr>PowerPoint 演示文稿</vt:lpstr>
      <vt:lpstr>五、文件共享和访问控制</vt:lpstr>
      <vt:lpstr>控制同时存取 </vt:lpstr>
      <vt:lpstr>控制存取权限</vt:lpstr>
      <vt:lpstr>文件共享的实现 </vt:lpstr>
      <vt:lpstr>文件共享的实现 </vt:lpstr>
      <vt:lpstr>1.链接目录项实现文件共享 </vt:lpstr>
      <vt:lpstr>PowerPoint 演示文稿</vt:lpstr>
      <vt:lpstr>2.利用索引节点实现文件共享</vt:lpstr>
      <vt:lpstr>2.利用索引节点实现文件共享 </vt:lpstr>
      <vt:lpstr>PowerPoint 演示文稿</vt:lpstr>
      <vt:lpstr>PowerPoint 演示文稿</vt:lpstr>
      <vt:lpstr>3. 利用符号链实现文件共享 </vt:lpstr>
      <vt:lpstr>PowerPoint 演示文稿</vt:lpstr>
      <vt:lpstr> 利用URL实现文件共享</vt:lpstr>
      <vt:lpstr>PowerPoint 演示文稿</vt:lpstr>
      <vt:lpstr>文件保护 </vt:lpstr>
      <vt:lpstr>Linux文件系统</vt:lpstr>
      <vt:lpstr>总结</vt:lpstr>
      <vt:lpstr>练习题：1</vt:lpstr>
      <vt:lpstr>PowerPoint 演示文稿</vt:lpstr>
      <vt:lpstr>练习题：2</vt:lpstr>
      <vt:lpstr>感谢观看！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mupalise@outlook.com</cp:lastModifiedBy>
  <cp:revision>419</cp:revision>
  <dcterms:created xsi:type="dcterms:W3CDTF">2018-03-05T08:16:00Z</dcterms:created>
  <dcterms:modified xsi:type="dcterms:W3CDTF">2025-04-18T07:08:56Z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77D7E10406054A34B02E668843763E13_12</vt:lpwstr>
  </property>
  <property fmtid="{D5CDD505-2E9C-101B-9397-08002B2CF9AE}" pid="9" name="KSOProductBuildVer">
    <vt:lpwstr>2052-12.1.0.16729</vt:lpwstr>
  </property>
</Properties>
</file>