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5" r:id="rId2"/>
  </p:sldMasterIdLst>
  <p:notesMasterIdLst>
    <p:notesMasterId r:id="rId83"/>
  </p:notesMasterIdLst>
  <p:handoutMasterIdLst>
    <p:handoutMasterId r:id="rId84"/>
  </p:handoutMasterIdLst>
  <p:sldIdLst>
    <p:sldId id="271" r:id="rId3"/>
    <p:sldId id="331" r:id="rId4"/>
    <p:sldId id="430" r:id="rId5"/>
    <p:sldId id="281" r:id="rId6"/>
    <p:sldId id="297" r:id="rId7"/>
    <p:sldId id="298" r:id="rId8"/>
    <p:sldId id="299" r:id="rId9"/>
    <p:sldId id="301" r:id="rId10"/>
    <p:sldId id="300" r:id="rId11"/>
    <p:sldId id="284" r:id="rId12"/>
    <p:sldId id="286" r:id="rId13"/>
    <p:sldId id="306" r:id="rId14"/>
    <p:sldId id="307" r:id="rId15"/>
    <p:sldId id="308" r:id="rId16"/>
    <p:sldId id="309" r:id="rId17"/>
    <p:sldId id="310" r:id="rId18"/>
    <p:sldId id="311" r:id="rId19"/>
    <p:sldId id="312" r:id="rId20"/>
    <p:sldId id="313" r:id="rId21"/>
    <p:sldId id="314" r:id="rId22"/>
    <p:sldId id="316" r:id="rId23"/>
    <p:sldId id="317" r:id="rId24"/>
    <p:sldId id="318" r:id="rId25"/>
    <p:sldId id="319" r:id="rId26"/>
    <p:sldId id="320" r:id="rId27"/>
    <p:sldId id="323" r:id="rId28"/>
    <p:sldId id="324" r:id="rId29"/>
    <p:sldId id="431" r:id="rId30"/>
    <p:sldId id="325" r:id="rId31"/>
    <p:sldId id="326" r:id="rId32"/>
    <p:sldId id="332" r:id="rId33"/>
    <p:sldId id="413" r:id="rId34"/>
    <p:sldId id="414" r:id="rId35"/>
    <p:sldId id="333" r:id="rId36"/>
    <p:sldId id="334" r:id="rId37"/>
    <p:sldId id="335" r:id="rId38"/>
    <p:sldId id="336" r:id="rId39"/>
    <p:sldId id="337" r:id="rId40"/>
    <p:sldId id="338" r:id="rId41"/>
    <p:sldId id="339" r:id="rId42"/>
    <p:sldId id="340" r:id="rId43"/>
    <p:sldId id="341" r:id="rId44"/>
    <p:sldId id="376" r:id="rId45"/>
    <p:sldId id="432" r:id="rId46"/>
    <p:sldId id="380" r:id="rId47"/>
    <p:sldId id="381" r:id="rId48"/>
    <p:sldId id="382" r:id="rId49"/>
    <p:sldId id="384" r:id="rId50"/>
    <p:sldId id="385" r:id="rId51"/>
    <p:sldId id="388" r:id="rId52"/>
    <p:sldId id="389" r:id="rId53"/>
    <p:sldId id="390" r:id="rId54"/>
    <p:sldId id="391" r:id="rId55"/>
    <p:sldId id="392" r:id="rId56"/>
    <p:sldId id="393" r:id="rId57"/>
    <p:sldId id="394" r:id="rId58"/>
    <p:sldId id="395" r:id="rId59"/>
    <p:sldId id="396" r:id="rId60"/>
    <p:sldId id="397" r:id="rId61"/>
    <p:sldId id="401" r:id="rId62"/>
    <p:sldId id="402" r:id="rId63"/>
    <p:sldId id="403" r:id="rId64"/>
    <p:sldId id="404" r:id="rId65"/>
    <p:sldId id="405" r:id="rId66"/>
    <p:sldId id="406" r:id="rId67"/>
    <p:sldId id="407" r:id="rId68"/>
    <p:sldId id="429" r:id="rId69"/>
    <p:sldId id="425" r:id="rId70"/>
    <p:sldId id="420" r:id="rId71"/>
    <p:sldId id="417" r:id="rId72"/>
    <p:sldId id="418" r:id="rId73"/>
    <p:sldId id="419" r:id="rId74"/>
    <p:sldId id="422" r:id="rId75"/>
    <p:sldId id="421" r:id="rId76"/>
    <p:sldId id="423" r:id="rId77"/>
    <p:sldId id="428" r:id="rId78"/>
    <p:sldId id="424" r:id="rId79"/>
    <p:sldId id="426" r:id="rId80"/>
    <p:sldId id="427" r:id="rId81"/>
    <p:sldId id="411" r:id="rId82"/>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51">
          <p15:clr>
            <a:srgbClr val="A4A3A4"/>
          </p15:clr>
        </p15:guide>
        <p15:guide id="2" pos="7289">
          <p15:clr>
            <a:srgbClr val="A4A3A4"/>
          </p15:clr>
        </p15:guide>
        <p15:guide id="3" orient="horz" pos="421">
          <p15:clr>
            <a:srgbClr val="A4A3A4"/>
          </p15:clr>
        </p15:guide>
        <p15:guide id="4" orient="horz" pos="38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05" autoAdjust="0"/>
    <p:restoredTop sz="86074" autoAdjust="0"/>
  </p:normalViewPr>
  <p:slideViewPr>
    <p:cSldViewPr snapToGrid="0">
      <p:cViewPr varScale="1">
        <p:scale>
          <a:sx n="116" d="100"/>
          <a:sy n="116" d="100"/>
        </p:scale>
        <p:origin x="224" y="312"/>
      </p:cViewPr>
      <p:guideLst>
        <p:guide pos="451"/>
        <p:guide pos="7289"/>
        <p:guide orient="horz" pos="421"/>
        <p:guide orient="horz" pos="3859"/>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 d="1"/>
        <a:sy n="1" d="1"/>
      </p:scale>
      <p:origin x="0" y="0"/>
    </p:cViewPr>
  </p:notesTextViewPr>
  <p:sorterViewPr>
    <p:cViewPr varScale="1">
      <p:scale>
        <a:sx n="100" d="100"/>
        <a:sy n="100" d="100"/>
      </p:scale>
      <p:origin x="0" y="-20264"/>
    </p:cViewPr>
  </p:sorterViewPr>
  <p:notesViewPr>
    <p:cSldViewPr snapToGrid="0">
      <p:cViewPr varScale="1">
        <p:scale>
          <a:sx n="99" d="100"/>
          <a:sy n="99"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handoutMaster" Target="handoutMasters/handoutMaster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s>
</file>

<file path=ppt/_rels/viewProps.xml.rels><?xml version="1.0" encoding="UTF-8" standalone="yes"?>
<Relationships xmlns="http://schemas.openxmlformats.org/package/2006/relationships"><Relationship Id="rId3" Type="http://schemas.openxmlformats.org/officeDocument/2006/relationships/slide" Target="slides/slide73.xml"/><Relationship Id="rId2" Type="http://schemas.openxmlformats.org/officeDocument/2006/relationships/slide" Target="slides/slide72.xml"/><Relationship Id="rId1" Type="http://schemas.openxmlformats.org/officeDocument/2006/relationships/slide" Target="slides/slide71.xml"/><Relationship Id="rId5" Type="http://schemas.openxmlformats.org/officeDocument/2006/relationships/slide" Target="slides/slide75.xml"/><Relationship Id="rId4" Type="http://schemas.openxmlformats.org/officeDocument/2006/relationships/slide" Target="slides/slide7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623279-B2AB-41DA-BF80-8EF0CF3D6FDA}" type="doc">
      <dgm:prSet loTypeId="urn:microsoft.com/office/officeart/2009/3/layout/RandomtoResultProcess" loCatId="process" qsTypeId="urn:microsoft.com/office/officeart/2005/8/quickstyle/simple2" qsCatId="simple" csTypeId="urn:microsoft.com/office/officeart/2005/8/colors/accent1_2" csCatId="accent1" phldr="1"/>
      <dgm:spPr/>
      <dgm:t>
        <a:bodyPr/>
        <a:lstStyle/>
        <a:p>
          <a:endParaRPr lang="zh-CN" altLang="en-US"/>
        </a:p>
      </dgm:t>
    </dgm:pt>
    <dgm:pt modelId="{0CADD84E-8740-48F9-86DE-80EFBC34E64C}">
      <dgm:prSet phldrT="[文本]"/>
      <dgm:spPr/>
      <dgm:t>
        <a:bodyPr/>
        <a:lstStyle/>
        <a:p>
          <a:r>
            <a:rPr lang="zh-CN" altLang="en-US" dirty="0">
              <a:latin typeface="+mn-ea"/>
            </a:rPr>
            <a:t>需求分析概述</a:t>
          </a:r>
          <a:endParaRPr lang="zh-CN" altLang="en-US" dirty="0"/>
        </a:p>
      </dgm:t>
    </dgm:pt>
    <dgm:pt modelId="{3901120E-2841-471B-BBE5-1017722D3B4B}" type="parTrans" cxnId="{27B83550-1C5A-4CD6-B1D3-DCC4B2B901A6}">
      <dgm:prSet/>
      <dgm:spPr/>
      <dgm:t>
        <a:bodyPr/>
        <a:lstStyle/>
        <a:p>
          <a:endParaRPr lang="zh-CN" altLang="en-US"/>
        </a:p>
      </dgm:t>
    </dgm:pt>
    <dgm:pt modelId="{88D34B0F-BC80-4F43-83BD-E611236AAE8F}" type="sibTrans" cxnId="{27B83550-1C5A-4CD6-B1D3-DCC4B2B901A6}">
      <dgm:prSet/>
      <dgm:spPr/>
      <dgm:t>
        <a:bodyPr/>
        <a:lstStyle/>
        <a:p>
          <a:endParaRPr lang="zh-CN" altLang="en-US"/>
        </a:p>
      </dgm:t>
    </dgm:pt>
    <dgm:pt modelId="{82B188B4-7AAA-40B3-8876-F1C0201026B1}">
      <dgm:prSet phldrT="[文本]"/>
      <dgm:spPr/>
      <dgm:t>
        <a:bodyPr/>
        <a:lstStyle/>
        <a:p>
          <a:r>
            <a:rPr lang="zh-CN" altLang="en-US">
              <a:latin typeface="+mn-ea"/>
            </a:rPr>
            <a:t>面向过程的分析方法</a:t>
          </a:r>
          <a:endParaRPr lang="zh-CN" altLang="en-US" dirty="0"/>
        </a:p>
      </dgm:t>
    </dgm:pt>
    <dgm:pt modelId="{47A0DB95-D98A-40C9-B208-3D49DC49C757}" type="parTrans" cxnId="{526A8D6C-E1E4-4BEF-B858-EBD0DD342931}">
      <dgm:prSet/>
      <dgm:spPr/>
      <dgm:t>
        <a:bodyPr/>
        <a:lstStyle/>
        <a:p>
          <a:endParaRPr lang="zh-CN" altLang="en-US"/>
        </a:p>
      </dgm:t>
    </dgm:pt>
    <dgm:pt modelId="{2C5CAEE6-1CC7-4F28-98C3-01AC3F9C53EC}" type="sibTrans" cxnId="{526A8D6C-E1E4-4BEF-B858-EBD0DD342931}">
      <dgm:prSet/>
      <dgm:spPr/>
      <dgm:t>
        <a:bodyPr/>
        <a:lstStyle/>
        <a:p>
          <a:endParaRPr lang="zh-CN" altLang="en-US"/>
        </a:p>
      </dgm:t>
    </dgm:pt>
    <dgm:pt modelId="{5E21AA58-F801-44CC-A7AC-1AA9D4E670F1}">
      <dgm:prSet phldrT="[文本]"/>
      <dgm:spPr/>
      <dgm:t>
        <a:bodyPr/>
        <a:lstStyle/>
        <a:p>
          <a:r>
            <a:rPr lang="zh-CN" altLang="en-US">
              <a:latin typeface="+mn-ea"/>
            </a:rPr>
            <a:t>面向对象的分析方法</a:t>
          </a:r>
          <a:endParaRPr lang="zh-CN" altLang="en-US" dirty="0"/>
        </a:p>
      </dgm:t>
    </dgm:pt>
    <dgm:pt modelId="{4F51258C-8F88-4C7D-BC98-F7F935362EC2}" type="parTrans" cxnId="{83472F00-EFD7-4CBA-AF02-66EE0D34C08E}">
      <dgm:prSet/>
      <dgm:spPr/>
      <dgm:t>
        <a:bodyPr/>
        <a:lstStyle/>
        <a:p>
          <a:endParaRPr lang="zh-CN" altLang="en-US"/>
        </a:p>
      </dgm:t>
    </dgm:pt>
    <dgm:pt modelId="{6A6EC1FC-8D70-4319-A4A8-8108D1F02889}" type="sibTrans" cxnId="{83472F00-EFD7-4CBA-AF02-66EE0D34C08E}">
      <dgm:prSet/>
      <dgm:spPr/>
      <dgm:t>
        <a:bodyPr/>
        <a:lstStyle/>
        <a:p>
          <a:endParaRPr lang="zh-CN" altLang="en-US"/>
        </a:p>
      </dgm:t>
    </dgm:pt>
    <dgm:pt modelId="{047AF3BE-F22C-440D-962E-C23238FCDB6B}">
      <dgm:prSet phldrT="[文本]"/>
      <dgm:spPr/>
      <dgm:t>
        <a:bodyPr/>
        <a:lstStyle/>
        <a:p>
          <a:r>
            <a:rPr lang="zh-CN" altLang="en-US">
              <a:latin typeface="+mn-ea"/>
            </a:rPr>
            <a:t>小结</a:t>
          </a:r>
          <a:endParaRPr lang="zh-CN" altLang="en-US" dirty="0"/>
        </a:p>
      </dgm:t>
    </dgm:pt>
    <dgm:pt modelId="{EDDE4C9E-EDBE-4CC2-8ED1-7D5A49063890}" type="parTrans" cxnId="{531382F4-E7E5-446D-9D4D-D72FECCE241E}">
      <dgm:prSet/>
      <dgm:spPr/>
      <dgm:t>
        <a:bodyPr/>
        <a:lstStyle/>
        <a:p>
          <a:endParaRPr lang="zh-CN" altLang="en-US"/>
        </a:p>
      </dgm:t>
    </dgm:pt>
    <dgm:pt modelId="{C07E1EDA-E804-44EF-9583-C8A055327579}" type="sibTrans" cxnId="{531382F4-E7E5-446D-9D4D-D72FECCE241E}">
      <dgm:prSet/>
      <dgm:spPr/>
      <dgm:t>
        <a:bodyPr/>
        <a:lstStyle/>
        <a:p>
          <a:endParaRPr lang="zh-CN" altLang="en-US"/>
        </a:p>
      </dgm:t>
    </dgm:pt>
    <dgm:pt modelId="{B0BEAAC8-0355-453F-AD67-F8AB2F17841F}" type="pres">
      <dgm:prSet presAssocID="{4A623279-B2AB-41DA-BF80-8EF0CF3D6FDA}" presName="Name0" presStyleCnt="0">
        <dgm:presLayoutVars>
          <dgm:dir/>
          <dgm:animOne val="branch"/>
          <dgm:animLvl val="lvl"/>
        </dgm:presLayoutVars>
      </dgm:prSet>
      <dgm:spPr/>
    </dgm:pt>
    <dgm:pt modelId="{CEAF3440-5A74-4AD6-BB61-0101CD5D07B5}" type="pres">
      <dgm:prSet presAssocID="{0CADD84E-8740-48F9-86DE-80EFBC34E64C}" presName="chaos" presStyleCnt="0"/>
      <dgm:spPr/>
    </dgm:pt>
    <dgm:pt modelId="{74819056-4B26-4AFF-909F-FABA70F96496}" type="pres">
      <dgm:prSet presAssocID="{0CADD84E-8740-48F9-86DE-80EFBC34E64C}" presName="parTx1" presStyleLbl="revTx" presStyleIdx="0" presStyleCnt="3"/>
      <dgm:spPr/>
    </dgm:pt>
    <dgm:pt modelId="{F86930E4-E044-4BAC-AFBD-E8234838811C}" type="pres">
      <dgm:prSet presAssocID="{0CADD84E-8740-48F9-86DE-80EFBC34E64C}" presName="c1" presStyleLbl="node1" presStyleIdx="0" presStyleCnt="19"/>
      <dgm:spPr/>
    </dgm:pt>
    <dgm:pt modelId="{E3C1877C-BCAB-42F6-8109-9C8451B14009}" type="pres">
      <dgm:prSet presAssocID="{0CADD84E-8740-48F9-86DE-80EFBC34E64C}" presName="c2" presStyleLbl="node1" presStyleIdx="1" presStyleCnt="19"/>
      <dgm:spPr/>
    </dgm:pt>
    <dgm:pt modelId="{B7F3D104-69F9-461B-B4D7-FF5617F40094}" type="pres">
      <dgm:prSet presAssocID="{0CADD84E-8740-48F9-86DE-80EFBC34E64C}" presName="c3" presStyleLbl="node1" presStyleIdx="2" presStyleCnt="19"/>
      <dgm:spPr/>
    </dgm:pt>
    <dgm:pt modelId="{C2ADA180-1306-4F92-8290-4FFBD27D6C1D}" type="pres">
      <dgm:prSet presAssocID="{0CADD84E-8740-48F9-86DE-80EFBC34E64C}" presName="c4" presStyleLbl="node1" presStyleIdx="3" presStyleCnt="19"/>
      <dgm:spPr/>
    </dgm:pt>
    <dgm:pt modelId="{F4B427E0-CB75-4DBB-9871-A4047DB24453}" type="pres">
      <dgm:prSet presAssocID="{0CADD84E-8740-48F9-86DE-80EFBC34E64C}" presName="c5" presStyleLbl="node1" presStyleIdx="4" presStyleCnt="19"/>
      <dgm:spPr/>
    </dgm:pt>
    <dgm:pt modelId="{AF1CCA8D-15F0-4F64-84F1-4B9B3F8EDA35}" type="pres">
      <dgm:prSet presAssocID="{0CADD84E-8740-48F9-86DE-80EFBC34E64C}" presName="c6" presStyleLbl="node1" presStyleIdx="5" presStyleCnt="19"/>
      <dgm:spPr/>
    </dgm:pt>
    <dgm:pt modelId="{3F820E5E-6085-4CE4-B909-C086F8ED7375}" type="pres">
      <dgm:prSet presAssocID="{0CADD84E-8740-48F9-86DE-80EFBC34E64C}" presName="c7" presStyleLbl="node1" presStyleIdx="6" presStyleCnt="19"/>
      <dgm:spPr/>
    </dgm:pt>
    <dgm:pt modelId="{22407ABF-1243-493F-A529-6804821C0163}" type="pres">
      <dgm:prSet presAssocID="{0CADD84E-8740-48F9-86DE-80EFBC34E64C}" presName="c8" presStyleLbl="node1" presStyleIdx="7" presStyleCnt="19"/>
      <dgm:spPr/>
    </dgm:pt>
    <dgm:pt modelId="{DD17888B-7804-4043-8F07-6A4A5D799F4E}" type="pres">
      <dgm:prSet presAssocID="{0CADD84E-8740-48F9-86DE-80EFBC34E64C}" presName="c9" presStyleLbl="node1" presStyleIdx="8" presStyleCnt="19"/>
      <dgm:spPr/>
    </dgm:pt>
    <dgm:pt modelId="{209212DF-3024-48B9-80C9-B8C402972D5E}" type="pres">
      <dgm:prSet presAssocID="{0CADD84E-8740-48F9-86DE-80EFBC34E64C}" presName="c10" presStyleLbl="node1" presStyleIdx="9" presStyleCnt="19"/>
      <dgm:spPr/>
    </dgm:pt>
    <dgm:pt modelId="{832C86CB-E3C1-4210-AC05-766773AF463C}" type="pres">
      <dgm:prSet presAssocID="{0CADD84E-8740-48F9-86DE-80EFBC34E64C}" presName="c11" presStyleLbl="node1" presStyleIdx="10" presStyleCnt="19"/>
      <dgm:spPr/>
    </dgm:pt>
    <dgm:pt modelId="{EAE184FE-66CB-455A-BE44-2BA91FE99AED}" type="pres">
      <dgm:prSet presAssocID="{0CADD84E-8740-48F9-86DE-80EFBC34E64C}" presName="c12" presStyleLbl="node1" presStyleIdx="11" presStyleCnt="19"/>
      <dgm:spPr/>
    </dgm:pt>
    <dgm:pt modelId="{9A84E500-6A20-423F-A137-DA0B96B0E5AF}" type="pres">
      <dgm:prSet presAssocID="{0CADD84E-8740-48F9-86DE-80EFBC34E64C}" presName="c13" presStyleLbl="node1" presStyleIdx="12" presStyleCnt="19"/>
      <dgm:spPr/>
    </dgm:pt>
    <dgm:pt modelId="{7708AEC2-E9A1-4ED4-89E2-47CBC8641EF7}" type="pres">
      <dgm:prSet presAssocID="{0CADD84E-8740-48F9-86DE-80EFBC34E64C}" presName="c14" presStyleLbl="node1" presStyleIdx="13" presStyleCnt="19"/>
      <dgm:spPr/>
    </dgm:pt>
    <dgm:pt modelId="{DB1664BF-A236-4815-B205-A044FE86A4DB}" type="pres">
      <dgm:prSet presAssocID="{0CADD84E-8740-48F9-86DE-80EFBC34E64C}" presName="c15" presStyleLbl="node1" presStyleIdx="14" presStyleCnt="19"/>
      <dgm:spPr/>
    </dgm:pt>
    <dgm:pt modelId="{3C33AA5F-E636-4F74-98E0-AC480D23734D}" type="pres">
      <dgm:prSet presAssocID="{0CADD84E-8740-48F9-86DE-80EFBC34E64C}" presName="c16" presStyleLbl="node1" presStyleIdx="15" presStyleCnt="19"/>
      <dgm:spPr/>
    </dgm:pt>
    <dgm:pt modelId="{172C77DD-120A-4CA6-B69D-E2976C7D07CC}" type="pres">
      <dgm:prSet presAssocID="{0CADD84E-8740-48F9-86DE-80EFBC34E64C}" presName="c17" presStyleLbl="node1" presStyleIdx="16" presStyleCnt="19"/>
      <dgm:spPr/>
    </dgm:pt>
    <dgm:pt modelId="{19D8E43B-AB03-4AB6-BC85-14A4A006105F}" type="pres">
      <dgm:prSet presAssocID="{0CADD84E-8740-48F9-86DE-80EFBC34E64C}" presName="c18" presStyleLbl="node1" presStyleIdx="17" presStyleCnt="19"/>
      <dgm:spPr/>
    </dgm:pt>
    <dgm:pt modelId="{7E6029EA-B847-4BA0-B1DB-76C5AC286B74}" type="pres">
      <dgm:prSet presAssocID="{88D34B0F-BC80-4F43-83BD-E611236AAE8F}" presName="chevronComposite1" presStyleCnt="0"/>
      <dgm:spPr/>
    </dgm:pt>
    <dgm:pt modelId="{8409AF22-F6BE-4C3F-B501-FC449E4B307B}" type="pres">
      <dgm:prSet presAssocID="{88D34B0F-BC80-4F43-83BD-E611236AAE8F}" presName="chevron1" presStyleLbl="sibTrans2D1" presStyleIdx="0" presStyleCnt="3"/>
      <dgm:spPr/>
    </dgm:pt>
    <dgm:pt modelId="{B1759CF8-4348-4CBF-9765-262EB4C06276}" type="pres">
      <dgm:prSet presAssocID="{88D34B0F-BC80-4F43-83BD-E611236AAE8F}" presName="spChevron1" presStyleCnt="0"/>
      <dgm:spPr/>
    </dgm:pt>
    <dgm:pt modelId="{44091E5B-E1DB-4091-BDCD-D54A1190195F}" type="pres">
      <dgm:prSet presAssocID="{82B188B4-7AAA-40B3-8876-F1C0201026B1}" presName="middle" presStyleCnt="0"/>
      <dgm:spPr/>
    </dgm:pt>
    <dgm:pt modelId="{33E537B8-E39E-4400-A1B6-ABBF28889FB1}" type="pres">
      <dgm:prSet presAssocID="{82B188B4-7AAA-40B3-8876-F1C0201026B1}" presName="parTxMid" presStyleLbl="revTx" presStyleIdx="1" presStyleCnt="3"/>
      <dgm:spPr/>
    </dgm:pt>
    <dgm:pt modelId="{0307D5DE-1B7B-444D-AB0B-B72BBFCFA799}" type="pres">
      <dgm:prSet presAssocID="{82B188B4-7AAA-40B3-8876-F1C0201026B1}" presName="spMid" presStyleCnt="0"/>
      <dgm:spPr/>
    </dgm:pt>
    <dgm:pt modelId="{9BB81F7F-FEDC-4218-903E-365748B939FA}" type="pres">
      <dgm:prSet presAssocID="{2C5CAEE6-1CC7-4F28-98C3-01AC3F9C53EC}" presName="chevronComposite1" presStyleCnt="0"/>
      <dgm:spPr/>
    </dgm:pt>
    <dgm:pt modelId="{1F70AA2D-EFDB-44B5-947E-81844BB4A469}" type="pres">
      <dgm:prSet presAssocID="{2C5CAEE6-1CC7-4F28-98C3-01AC3F9C53EC}" presName="chevron1" presStyleLbl="sibTrans2D1" presStyleIdx="1" presStyleCnt="3"/>
      <dgm:spPr/>
    </dgm:pt>
    <dgm:pt modelId="{4B84C471-EBBD-4F14-A4E9-FF48D07FFC88}" type="pres">
      <dgm:prSet presAssocID="{2C5CAEE6-1CC7-4F28-98C3-01AC3F9C53EC}" presName="spChevron1" presStyleCnt="0"/>
      <dgm:spPr/>
    </dgm:pt>
    <dgm:pt modelId="{F11FF02B-5593-40EE-98FE-A36BCDF49219}" type="pres">
      <dgm:prSet presAssocID="{5E21AA58-F801-44CC-A7AC-1AA9D4E670F1}" presName="middle" presStyleCnt="0"/>
      <dgm:spPr/>
    </dgm:pt>
    <dgm:pt modelId="{0E00BBCF-D880-46D9-9590-E14FFE4AC286}" type="pres">
      <dgm:prSet presAssocID="{5E21AA58-F801-44CC-A7AC-1AA9D4E670F1}" presName="parTxMid" presStyleLbl="revTx" presStyleIdx="2" presStyleCnt="3"/>
      <dgm:spPr/>
    </dgm:pt>
    <dgm:pt modelId="{2A157EFC-88DA-403C-96BE-1C170B0BC928}" type="pres">
      <dgm:prSet presAssocID="{5E21AA58-F801-44CC-A7AC-1AA9D4E670F1}" presName="spMid" presStyleCnt="0"/>
      <dgm:spPr/>
    </dgm:pt>
    <dgm:pt modelId="{EF152550-3AA3-4183-81BF-67A5E59D4873}" type="pres">
      <dgm:prSet presAssocID="{6A6EC1FC-8D70-4319-A4A8-8108D1F02889}" presName="chevronComposite1" presStyleCnt="0"/>
      <dgm:spPr/>
    </dgm:pt>
    <dgm:pt modelId="{E3166C3A-D22E-4045-BD14-8A514CCDEBC5}" type="pres">
      <dgm:prSet presAssocID="{6A6EC1FC-8D70-4319-A4A8-8108D1F02889}" presName="chevron1" presStyleLbl="sibTrans2D1" presStyleIdx="2" presStyleCnt="3"/>
      <dgm:spPr/>
    </dgm:pt>
    <dgm:pt modelId="{4444DDF9-E9A1-4A82-890E-11869E4BC9F9}" type="pres">
      <dgm:prSet presAssocID="{6A6EC1FC-8D70-4319-A4A8-8108D1F02889}" presName="spChevron1" presStyleCnt="0"/>
      <dgm:spPr/>
    </dgm:pt>
    <dgm:pt modelId="{2485BAD1-1DFF-4DA0-B07E-0507FD2B26D2}" type="pres">
      <dgm:prSet presAssocID="{047AF3BE-F22C-440D-962E-C23238FCDB6B}" presName="last" presStyleCnt="0"/>
      <dgm:spPr/>
    </dgm:pt>
    <dgm:pt modelId="{1F627A5C-54D8-4B78-B6A0-D09CC32365A0}" type="pres">
      <dgm:prSet presAssocID="{047AF3BE-F22C-440D-962E-C23238FCDB6B}" presName="circleTx" presStyleLbl="node1" presStyleIdx="18" presStyleCnt="19"/>
      <dgm:spPr/>
    </dgm:pt>
    <dgm:pt modelId="{44B1CAE8-9BDF-44B9-90E4-1C2BF07352AE}" type="pres">
      <dgm:prSet presAssocID="{047AF3BE-F22C-440D-962E-C23238FCDB6B}" presName="spN" presStyleCnt="0"/>
      <dgm:spPr/>
    </dgm:pt>
  </dgm:ptLst>
  <dgm:cxnLst>
    <dgm:cxn modelId="{83472F00-EFD7-4CBA-AF02-66EE0D34C08E}" srcId="{4A623279-B2AB-41DA-BF80-8EF0CF3D6FDA}" destId="{5E21AA58-F801-44CC-A7AC-1AA9D4E670F1}" srcOrd="2" destOrd="0" parTransId="{4F51258C-8F88-4C7D-BC98-F7F935362EC2}" sibTransId="{6A6EC1FC-8D70-4319-A4A8-8108D1F02889}"/>
    <dgm:cxn modelId="{27B83550-1C5A-4CD6-B1D3-DCC4B2B901A6}" srcId="{4A623279-B2AB-41DA-BF80-8EF0CF3D6FDA}" destId="{0CADD84E-8740-48F9-86DE-80EFBC34E64C}" srcOrd="0" destOrd="0" parTransId="{3901120E-2841-471B-BBE5-1017722D3B4B}" sibTransId="{88D34B0F-BC80-4F43-83BD-E611236AAE8F}"/>
    <dgm:cxn modelId="{5B6AFD59-2591-4CEE-9507-482E75DDA071}" type="presOf" srcId="{82B188B4-7AAA-40B3-8876-F1C0201026B1}" destId="{33E537B8-E39E-4400-A1B6-ABBF28889FB1}" srcOrd="0" destOrd="0" presId="urn:microsoft.com/office/officeart/2009/3/layout/RandomtoResultProcess"/>
    <dgm:cxn modelId="{526A8D6C-E1E4-4BEF-B858-EBD0DD342931}" srcId="{4A623279-B2AB-41DA-BF80-8EF0CF3D6FDA}" destId="{82B188B4-7AAA-40B3-8876-F1C0201026B1}" srcOrd="1" destOrd="0" parTransId="{47A0DB95-D98A-40C9-B208-3D49DC49C757}" sibTransId="{2C5CAEE6-1CC7-4F28-98C3-01AC3F9C53EC}"/>
    <dgm:cxn modelId="{20B0B27D-372A-42EE-9A4E-10F07FC9CE49}" type="presOf" srcId="{0CADD84E-8740-48F9-86DE-80EFBC34E64C}" destId="{74819056-4B26-4AFF-909F-FABA70F96496}" srcOrd="0" destOrd="0" presId="urn:microsoft.com/office/officeart/2009/3/layout/RandomtoResultProcess"/>
    <dgm:cxn modelId="{A69BEBB8-048F-44CB-8E18-34AEA8F0FB4C}" type="presOf" srcId="{5E21AA58-F801-44CC-A7AC-1AA9D4E670F1}" destId="{0E00BBCF-D880-46D9-9590-E14FFE4AC286}" srcOrd="0" destOrd="0" presId="urn:microsoft.com/office/officeart/2009/3/layout/RandomtoResultProcess"/>
    <dgm:cxn modelId="{3DAFF9C4-0299-40F0-8E02-DB405BE1E829}" type="presOf" srcId="{4A623279-B2AB-41DA-BF80-8EF0CF3D6FDA}" destId="{B0BEAAC8-0355-453F-AD67-F8AB2F17841F}" srcOrd="0" destOrd="0" presId="urn:microsoft.com/office/officeart/2009/3/layout/RandomtoResultProcess"/>
    <dgm:cxn modelId="{427C3CE7-12B0-4131-A486-4303BCF3F903}" type="presOf" srcId="{047AF3BE-F22C-440D-962E-C23238FCDB6B}" destId="{1F627A5C-54D8-4B78-B6A0-D09CC32365A0}" srcOrd="0" destOrd="0" presId="urn:microsoft.com/office/officeart/2009/3/layout/RandomtoResultProcess"/>
    <dgm:cxn modelId="{531382F4-E7E5-446D-9D4D-D72FECCE241E}" srcId="{4A623279-B2AB-41DA-BF80-8EF0CF3D6FDA}" destId="{047AF3BE-F22C-440D-962E-C23238FCDB6B}" srcOrd="3" destOrd="0" parTransId="{EDDE4C9E-EDBE-4CC2-8ED1-7D5A49063890}" sibTransId="{C07E1EDA-E804-44EF-9583-C8A055327579}"/>
    <dgm:cxn modelId="{E941AF97-FB99-4582-A430-360FAD1C5323}" type="presParOf" srcId="{B0BEAAC8-0355-453F-AD67-F8AB2F17841F}" destId="{CEAF3440-5A74-4AD6-BB61-0101CD5D07B5}" srcOrd="0" destOrd="0" presId="urn:microsoft.com/office/officeart/2009/3/layout/RandomtoResultProcess"/>
    <dgm:cxn modelId="{436B6752-D032-43B9-91A2-F7BC1477D4DC}" type="presParOf" srcId="{CEAF3440-5A74-4AD6-BB61-0101CD5D07B5}" destId="{74819056-4B26-4AFF-909F-FABA70F96496}" srcOrd="0" destOrd="0" presId="urn:microsoft.com/office/officeart/2009/3/layout/RandomtoResultProcess"/>
    <dgm:cxn modelId="{DBCB553F-1330-4B96-ACDF-49E0B711EACD}" type="presParOf" srcId="{CEAF3440-5A74-4AD6-BB61-0101CD5D07B5}" destId="{F86930E4-E044-4BAC-AFBD-E8234838811C}" srcOrd="1" destOrd="0" presId="urn:microsoft.com/office/officeart/2009/3/layout/RandomtoResultProcess"/>
    <dgm:cxn modelId="{C81DE5D5-81A6-487B-B40E-5097FA023794}" type="presParOf" srcId="{CEAF3440-5A74-4AD6-BB61-0101CD5D07B5}" destId="{E3C1877C-BCAB-42F6-8109-9C8451B14009}" srcOrd="2" destOrd="0" presId="urn:microsoft.com/office/officeart/2009/3/layout/RandomtoResultProcess"/>
    <dgm:cxn modelId="{36955FEA-6F2F-4C44-9F3B-E86CABB5641B}" type="presParOf" srcId="{CEAF3440-5A74-4AD6-BB61-0101CD5D07B5}" destId="{B7F3D104-69F9-461B-B4D7-FF5617F40094}" srcOrd="3" destOrd="0" presId="urn:microsoft.com/office/officeart/2009/3/layout/RandomtoResultProcess"/>
    <dgm:cxn modelId="{F171DE87-E640-47DE-8E4E-6C0F554C2B6F}" type="presParOf" srcId="{CEAF3440-5A74-4AD6-BB61-0101CD5D07B5}" destId="{C2ADA180-1306-4F92-8290-4FFBD27D6C1D}" srcOrd="4" destOrd="0" presId="urn:microsoft.com/office/officeart/2009/3/layout/RandomtoResultProcess"/>
    <dgm:cxn modelId="{E7E4AC9B-2520-404B-88A8-7021DC4FCF8B}" type="presParOf" srcId="{CEAF3440-5A74-4AD6-BB61-0101CD5D07B5}" destId="{F4B427E0-CB75-4DBB-9871-A4047DB24453}" srcOrd="5" destOrd="0" presId="urn:microsoft.com/office/officeart/2009/3/layout/RandomtoResultProcess"/>
    <dgm:cxn modelId="{590E2C48-4BAF-47B9-A0F2-829504909A05}" type="presParOf" srcId="{CEAF3440-5A74-4AD6-BB61-0101CD5D07B5}" destId="{AF1CCA8D-15F0-4F64-84F1-4B9B3F8EDA35}" srcOrd="6" destOrd="0" presId="urn:microsoft.com/office/officeart/2009/3/layout/RandomtoResultProcess"/>
    <dgm:cxn modelId="{6FE4A3DD-B3F4-4794-BC63-62BBFB44F5DD}" type="presParOf" srcId="{CEAF3440-5A74-4AD6-BB61-0101CD5D07B5}" destId="{3F820E5E-6085-4CE4-B909-C086F8ED7375}" srcOrd="7" destOrd="0" presId="urn:microsoft.com/office/officeart/2009/3/layout/RandomtoResultProcess"/>
    <dgm:cxn modelId="{5C0627CF-F257-404F-AE2C-48BEFBE4CC75}" type="presParOf" srcId="{CEAF3440-5A74-4AD6-BB61-0101CD5D07B5}" destId="{22407ABF-1243-493F-A529-6804821C0163}" srcOrd="8" destOrd="0" presId="urn:microsoft.com/office/officeart/2009/3/layout/RandomtoResultProcess"/>
    <dgm:cxn modelId="{FA82C671-785E-4AC3-B506-75A895FB971B}" type="presParOf" srcId="{CEAF3440-5A74-4AD6-BB61-0101CD5D07B5}" destId="{DD17888B-7804-4043-8F07-6A4A5D799F4E}" srcOrd="9" destOrd="0" presId="urn:microsoft.com/office/officeart/2009/3/layout/RandomtoResultProcess"/>
    <dgm:cxn modelId="{84728B7C-303B-409C-843F-33D1351CE202}" type="presParOf" srcId="{CEAF3440-5A74-4AD6-BB61-0101CD5D07B5}" destId="{209212DF-3024-48B9-80C9-B8C402972D5E}" srcOrd="10" destOrd="0" presId="urn:microsoft.com/office/officeart/2009/3/layout/RandomtoResultProcess"/>
    <dgm:cxn modelId="{698F2318-F8DF-4F6A-AB5B-BD32697D8313}" type="presParOf" srcId="{CEAF3440-5A74-4AD6-BB61-0101CD5D07B5}" destId="{832C86CB-E3C1-4210-AC05-766773AF463C}" srcOrd="11" destOrd="0" presId="urn:microsoft.com/office/officeart/2009/3/layout/RandomtoResultProcess"/>
    <dgm:cxn modelId="{7DE698A4-EBD2-4871-9474-B9FBADD81CD1}" type="presParOf" srcId="{CEAF3440-5A74-4AD6-BB61-0101CD5D07B5}" destId="{EAE184FE-66CB-455A-BE44-2BA91FE99AED}" srcOrd="12" destOrd="0" presId="urn:microsoft.com/office/officeart/2009/3/layout/RandomtoResultProcess"/>
    <dgm:cxn modelId="{11007ABB-F201-4005-B25F-140682660CCC}" type="presParOf" srcId="{CEAF3440-5A74-4AD6-BB61-0101CD5D07B5}" destId="{9A84E500-6A20-423F-A137-DA0B96B0E5AF}" srcOrd="13" destOrd="0" presId="urn:microsoft.com/office/officeart/2009/3/layout/RandomtoResultProcess"/>
    <dgm:cxn modelId="{AC1EE03F-4816-430E-B72F-D33CECBF0183}" type="presParOf" srcId="{CEAF3440-5A74-4AD6-BB61-0101CD5D07B5}" destId="{7708AEC2-E9A1-4ED4-89E2-47CBC8641EF7}" srcOrd="14" destOrd="0" presId="urn:microsoft.com/office/officeart/2009/3/layout/RandomtoResultProcess"/>
    <dgm:cxn modelId="{B1569833-7AE6-4C9B-A3FA-324552B07A54}" type="presParOf" srcId="{CEAF3440-5A74-4AD6-BB61-0101CD5D07B5}" destId="{DB1664BF-A236-4815-B205-A044FE86A4DB}" srcOrd="15" destOrd="0" presId="urn:microsoft.com/office/officeart/2009/3/layout/RandomtoResultProcess"/>
    <dgm:cxn modelId="{4ACFF60C-F975-4987-A180-7973F413F65D}" type="presParOf" srcId="{CEAF3440-5A74-4AD6-BB61-0101CD5D07B5}" destId="{3C33AA5F-E636-4F74-98E0-AC480D23734D}" srcOrd="16" destOrd="0" presId="urn:microsoft.com/office/officeart/2009/3/layout/RandomtoResultProcess"/>
    <dgm:cxn modelId="{AFEAA6C5-21C1-4419-9630-A1D3E541F078}" type="presParOf" srcId="{CEAF3440-5A74-4AD6-BB61-0101CD5D07B5}" destId="{172C77DD-120A-4CA6-B69D-E2976C7D07CC}" srcOrd="17" destOrd="0" presId="urn:microsoft.com/office/officeart/2009/3/layout/RandomtoResultProcess"/>
    <dgm:cxn modelId="{E22D57A6-E40A-43E9-96EA-F34020C32167}" type="presParOf" srcId="{CEAF3440-5A74-4AD6-BB61-0101CD5D07B5}" destId="{19D8E43B-AB03-4AB6-BC85-14A4A006105F}" srcOrd="18" destOrd="0" presId="urn:microsoft.com/office/officeart/2009/3/layout/RandomtoResultProcess"/>
    <dgm:cxn modelId="{501CB2B9-553E-45D3-9323-C36D6648BD57}" type="presParOf" srcId="{B0BEAAC8-0355-453F-AD67-F8AB2F17841F}" destId="{7E6029EA-B847-4BA0-B1DB-76C5AC286B74}" srcOrd="1" destOrd="0" presId="urn:microsoft.com/office/officeart/2009/3/layout/RandomtoResultProcess"/>
    <dgm:cxn modelId="{7E95C445-3EEE-4D42-95F8-178BAA91E9B2}" type="presParOf" srcId="{7E6029EA-B847-4BA0-B1DB-76C5AC286B74}" destId="{8409AF22-F6BE-4C3F-B501-FC449E4B307B}" srcOrd="0" destOrd="0" presId="urn:microsoft.com/office/officeart/2009/3/layout/RandomtoResultProcess"/>
    <dgm:cxn modelId="{6BBA01DB-5AAA-46A3-9166-14E12719823E}" type="presParOf" srcId="{7E6029EA-B847-4BA0-B1DB-76C5AC286B74}" destId="{B1759CF8-4348-4CBF-9765-262EB4C06276}" srcOrd="1" destOrd="0" presId="urn:microsoft.com/office/officeart/2009/3/layout/RandomtoResultProcess"/>
    <dgm:cxn modelId="{96C5607F-F488-42F1-AD80-268D4FF75E42}" type="presParOf" srcId="{B0BEAAC8-0355-453F-AD67-F8AB2F17841F}" destId="{44091E5B-E1DB-4091-BDCD-D54A1190195F}" srcOrd="2" destOrd="0" presId="urn:microsoft.com/office/officeart/2009/3/layout/RandomtoResultProcess"/>
    <dgm:cxn modelId="{69110589-A912-4431-99F6-5B3121656EC1}" type="presParOf" srcId="{44091E5B-E1DB-4091-BDCD-D54A1190195F}" destId="{33E537B8-E39E-4400-A1B6-ABBF28889FB1}" srcOrd="0" destOrd="0" presId="urn:microsoft.com/office/officeart/2009/3/layout/RandomtoResultProcess"/>
    <dgm:cxn modelId="{9C776E75-71AE-4C7B-A54A-E7AA460189A8}" type="presParOf" srcId="{44091E5B-E1DB-4091-BDCD-D54A1190195F}" destId="{0307D5DE-1B7B-444D-AB0B-B72BBFCFA799}" srcOrd="1" destOrd="0" presId="urn:microsoft.com/office/officeart/2009/3/layout/RandomtoResultProcess"/>
    <dgm:cxn modelId="{C0380BDF-3FC0-4B97-9834-6ECB51D1A0F7}" type="presParOf" srcId="{B0BEAAC8-0355-453F-AD67-F8AB2F17841F}" destId="{9BB81F7F-FEDC-4218-903E-365748B939FA}" srcOrd="3" destOrd="0" presId="urn:microsoft.com/office/officeart/2009/3/layout/RandomtoResultProcess"/>
    <dgm:cxn modelId="{98FC9867-AF42-462A-91C6-856AB1224B6B}" type="presParOf" srcId="{9BB81F7F-FEDC-4218-903E-365748B939FA}" destId="{1F70AA2D-EFDB-44B5-947E-81844BB4A469}" srcOrd="0" destOrd="0" presId="urn:microsoft.com/office/officeart/2009/3/layout/RandomtoResultProcess"/>
    <dgm:cxn modelId="{524C6C32-569F-4615-9FA6-BCECE3E82BB0}" type="presParOf" srcId="{9BB81F7F-FEDC-4218-903E-365748B939FA}" destId="{4B84C471-EBBD-4F14-A4E9-FF48D07FFC88}" srcOrd="1" destOrd="0" presId="urn:microsoft.com/office/officeart/2009/3/layout/RandomtoResultProcess"/>
    <dgm:cxn modelId="{79EBF919-7200-41AE-8FC1-830C6979C8BA}" type="presParOf" srcId="{B0BEAAC8-0355-453F-AD67-F8AB2F17841F}" destId="{F11FF02B-5593-40EE-98FE-A36BCDF49219}" srcOrd="4" destOrd="0" presId="urn:microsoft.com/office/officeart/2009/3/layout/RandomtoResultProcess"/>
    <dgm:cxn modelId="{4ECD45E3-2EF6-4BD7-8F08-07D16D16EAF7}" type="presParOf" srcId="{F11FF02B-5593-40EE-98FE-A36BCDF49219}" destId="{0E00BBCF-D880-46D9-9590-E14FFE4AC286}" srcOrd="0" destOrd="0" presId="urn:microsoft.com/office/officeart/2009/3/layout/RandomtoResultProcess"/>
    <dgm:cxn modelId="{04C189D5-A03B-4F15-BB0D-772D3DDFEE6F}" type="presParOf" srcId="{F11FF02B-5593-40EE-98FE-A36BCDF49219}" destId="{2A157EFC-88DA-403C-96BE-1C170B0BC928}" srcOrd="1" destOrd="0" presId="urn:microsoft.com/office/officeart/2009/3/layout/RandomtoResultProcess"/>
    <dgm:cxn modelId="{FF83003B-6E54-4DD7-BFA3-E847FEC60269}" type="presParOf" srcId="{B0BEAAC8-0355-453F-AD67-F8AB2F17841F}" destId="{EF152550-3AA3-4183-81BF-67A5E59D4873}" srcOrd="5" destOrd="0" presId="urn:microsoft.com/office/officeart/2009/3/layout/RandomtoResultProcess"/>
    <dgm:cxn modelId="{91198012-CD0A-4E0A-A016-AE0AA6D271B8}" type="presParOf" srcId="{EF152550-3AA3-4183-81BF-67A5E59D4873}" destId="{E3166C3A-D22E-4045-BD14-8A514CCDEBC5}" srcOrd="0" destOrd="0" presId="urn:microsoft.com/office/officeart/2009/3/layout/RandomtoResultProcess"/>
    <dgm:cxn modelId="{2A495D43-B4D1-4D22-BEC6-70886C7E5A10}" type="presParOf" srcId="{EF152550-3AA3-4183-81BF-67A5E59D4873}" destId="{4444DDF9-E9A1-4A82-890E-11869E4BC9F9}" srcOrd="1" destOrd="0" presId="urn:microsoft.com/office/officeart/2009/3/layout/RandomtoResultProcess"/>
    <dgm:cxn modelId="{CB994D82-0201-4406-85E5-68D5266F1B20}" type="presParOf" srcId="{B0BEAAC8-0355-453F-AD67-F8AB2F17841F}" destId="{2485BAD1-1DFF-4DA0-B07E-0507FD2B26D2}" srcOrd="6" destOrd="0" presId="urn:microsoft.com/office/officeart/2009/3/layout/RandomtoResultProcess"/>
    <dgm:cxn modelId="{E1E747A8-7AB5-43EC-B13F-413D9ECDF7A2}" type="presParOf" srcId="{2485BAD1-1DFF-4DA0-B07E-0507FD2B26D2}" destId="{1F627A5C-54D8-4B78-B6A0-D09CC32365A0}" srcOrd="0" destOrd="0" presId="urn:microsoft.com/office/officeart/2009/3/layout/RandomtoResultProcess"/>
    <dgm:cxn modelId="{C60B712D-C3B6-4BAB-BA39-9238DD9404DD}" type="presParOf" srcId="{2485BAD1-1DFF-4DA0-B07E-0507FD2B26D2}" destId="{44B1CAE8-9BDF-44B9-90E4-1C2BF07352AE}" srcOrd="1" destOrd="0" presId="urn:microsoft.com/office/officeart/2009/3/layout/RandomtoResult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F7B2D4-CFEA-41AA-86AA-70BFB8F8557C}"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zh-CN" altLang="en-US"/>
        </a:p>
      </dgm:t>
    </dgm:pt>
    <dgm:pt modelId="{930618AE-8D79-44D3-B71F-3DC8FD9FD485}">
      <dgm:prSet/>
      <dgm:spPr/>
      <dgm:t>
        <a:bodyPr/>
        <a:lstStyle/>
        <a:p>
          <a:pPr rtl="0"/>
          <a:r>
            <a:rPr lang="zh-CN"/>
            <a:t>活动模型</a:t>
          </a:r>
        </a:p>
      </dgm:t>
    </dgm:pt>
    <dgm:pt modelId="{CC280437-E884-4637-AE7D-474F13538AE5}" type="parTrans" cxnId="{69F10D6A-1B74-44AB-8445-7022CCB3A710}">
      <dgm:prSet/>
      <dgm:spPr/>
      <dgm:t>
        <a:bodyPr/>
        <a:lstStyle/>
        <a:p>
          <a:endParaRPr lang="zh-CN" altLang="en-US"/>
        </a:p>
      </dgm:t>
    </dgm:pt>
    <dgm:pt modelId="{E4FC9C63-E104-4D6A-9D56-799C72CDB98D}" type="sibTrans" cxnId="{69F10D6A-1B74-44AB-8445-7022CCB3A710}">
      <dgm:prSet/>
      <dgm:spPr/>
      <dgm:t>
        <a:bodyPr/>
        <a:lstStyle/>
        <a:p>
          <a:endParaRPr lang="zh-CN" altLang="en-US"/>
        </a:p>
      </dgm:t>
    </dgm:pt>
    <dgm:pt modelId="{197D31A4-AF2F-41B4-9572-EDACF8EBBA55}">
      <dgm:prSet/>
      <dgm:spPr/>
      <dgm:t>
        <a:bodyPr/>
        <a:lstStyle/>
        <a:p>
          <a:pPr rtl="0"/>
          <a:r>
            <a:rPr lang="zh-CN" dirty="0"/>
            <a:t>能够图形化显示</a:t>
          </a:r>
          <a:r>
            <a:rPr lang="zh-CN" dirty="0">
              <a:solidFill>
                <a:srgbClr val="FF0000"/>
              </a:solidFill>
            </a:rPr>
            <a:t>用例的事件流</a:t>
          </a:r>
        </a:p>
      </dgm:t>
    </dgm:pt>
    <dgm:pt modelId="{CBE11E67-210B-48C0-AAE8-455E433A0874}" type="parTrans" cxnId="{7EDBAC77-930A-448A-9A3D-6D87836EC213}">
      <dgm:prSet/>
      <dgm:spPr/>
      <dgm:t>
        <a:bodyPr/>
        <a:lstStyle/>
        <a:p>
          <a:endParaRPr lang="zh-CN" altLang="en-US"/>
        </a:p>
      </dgm:t>
    </dgm:pt>
    <dgm:pt modelId="{EC170457-6733-4B4C-885F-0B41103D0C3A}" type="sibTrans" cxnId="{7EDBAC77-930A-448A-9A3D-6D87836EC213}">
      <dgm:prSet/>
      <dgm:spPr/>
      <dgm:t>
        <a:bodyPr/>
        <a:lstStyle/>
        <a:p>
          <a:endParaRPr lang="zh-CN" altLang="en-US"/>
        </a:p>
      </dgm:t>
    </dgm:pt>
    <dgm:pt modelId="{BD162D48-00A6-453F-A661-657AE23EC918}">
      <dgm:prSet/>
      <dgm:spPr/>
      <dgm:t>
        <a:bodyPr/>
        <a:lstStyle/>
        <a:p>
          <a:pPr rtl="0"/>
          <a:r>
            <a:rPr lang="zh-CN" dirty="0"/>
            <a:t>也能用于</a:t>
          </a:r>
          <a:r>
            <a:rPr lang="en-US" dirty="0"/>
            <a:t>:</a:t>
          </a:r>
          <a:endParaRPr lang="zh-CN" dirty="0"/>
        </a:p>
      </dgm:t>
    </dgm:pt>
    <dgm:pt modelId="{10B559C7-0C09-4EFD-8A0B-EECB928DC626}" type="parTrans" cxnId="{C880E5CB-FB41-443C-A341-1A05823F014A}">
      <dgm:prSet/>
      <dgm:spPr/>
      <dgm:t>
        <a:bodyPr/>
        <a:lstStyle/>
        <a:p>
          <a:endParaRPr lang="zh-CN" altLang="en-US"/>
        </a:p>
      </dgm:t>
    </dgm:pt>
    <dgm:pt modelId="{F577B0F1-6F30-4AE8-BC27-F5FBB415FE43}" type="sibTrans" cxnId="{C880E5CB-FB41-443C-A341-1A05823F014A}">
      <dgm:prSet/>
      <dgm:spPr/>
      <dgm:t>
        <a:bodyPr/>
        <a:lstStyle/>
        <a:p>
          <a:endParaRPr lang="zh-CN" altLang="en-US"/>
        </a:p>
      </dgm:t>
    </dgm:pt>
    <dgm:pt modelId="{E8E690DF-3573-4C2C-8330-E686EED8A582}">
      <dgm:prSet/>
      <dgm:spPr/>
      <dgm:t>
        <a:bodyPr/>
        <a:lstStyle/>
        <a:p>
          <a:pPr rtl="0"/>
          <a:r>
            <a:rPr lang="zh-CN" dirty="0"/>
            <a:t>在用例创建之前，在</a:t>
          </a:r>
          <a:r>
            <a:rPr lang="zh-CN" dirty="0">
              <a:solidFill>
                <a:srgbClr val="FF0000"/>
              </a:solidFill>
            </a:rPr>
            <a:t>高层抽象</a:t>
          </a:r>
          <a:r>
            <a:rPr lang="zh-CN" dirty="0"/>
            <a:t>上理解业务过程</a:t>
          </a:r>
        </a:p>
      </dgm:t>
    </dgm:pt>
    <dgm:pt modelId="{1CB128C9-FF96-4879-A5C1-95EF046B176E}" type="parTrans" cxnId="{5919751F-4DFC-48AA-8AF3-526EBF5E1C92}">
      <dgm:prSet/>
      <dgm:spPr/>
      <dgm:t>
        <a:bodyPr/>
        <a:lstStyle/>
        <a:p>
          <a:endParaRPr lang="zh-CN" altLang="en-US"/>
        </a:p>
      </dgm:t>
    </dgm:pt>
    <dgm:pt modelId="{F01F0C2C-2E03-4A5A-8A5F-FECD8C2C5B1D}" type="sibTrans" cxnId="{5919751F-4DFC-48AA-8AF3-526EBF5E1C92}">
      <dgm:prSet/>
      <dgm:spPr/>
      <dgm:t>
        <a:bodyPr/>
        <a:lstStyle/>
        <a:p>
          <a:endParaRPr lang="zh-CN" altLang="en-US"/>
        </a:p>
      </dgm:t>
    </dgm:pt>
    <dgm:pt modelId="{51E9FE9C-554F-4765-A70D-F73A5A3ACF61}">
      <dgm:prSet/>
      <dgm:spPr/>
      <dgm:t>
        <a:bodyPr/>
        <a:lstStyle/>
        <a:p>
          <a:pPr rtl="0"/>
          <a:r>
            <a:rPr lang="zh-CN" dirty="0"/>
            <a:t>在更</a:t>
          </a:r>
          <a:r>
            <a:rPr lang="zh-CN" dirty="0">
              <a:solidFill>
                <a:srgbClr val="FF0000"/>
              </a:solidFill>
            </a:rPr>
            <a:t>低层抽象</a:t>
          </a:r>
          <a:r>
            <a:rPr lang="zh-CN" dirty="0"/>
            <a:t>上，设计复杂的顺序算法或设计多线程应用中的并发</a:t>
          </a:r>
        </a:p>
      </dgm:t>
    </dgm:pt>
    <dgm:pt modelId="{425B55E7-8F6A-4648-BBFC-0F21371044D6}" type="parTrans" cxnId="{27297E9E-58DD-409F-ABDA-DE4879EAC75E}">
      <dgm:prSet/>
      <dgm:spPr/>
      <dgm:t>
        <a:bodyPr/>
        <a:lstStyle/>
        <a:p>
          <a:endParaRPr lang="zh-CN" altLang="en-US"/>
        </a:p>
      </dgm:t>
    </dgm:pt>
    <dgm:pt modelId="{7F7BAA66-E243-4974-8900-4294329F67D8}" type="sibTrans" cxnId="{27297E9E-58DD-409F-ABDA-DE4879EAC75E}">
      <dgm:prSet/>
      <dgm:spPr/>
      <dgm:t>
        <a:bodyPr/>
        <a:lstStyle/>
        <a:p>
          <a:endParaRPr lang="zh-CN" altLang="en-US"/>
        </a:p>
      </dgm:t>
    </dgm:pt>
    <dgm:pt modelId="{E3FC5E54-D237-4876-A2C8-0F5FBA90798B}">
      <dgm:prSet/>
      <dgm:spPr/>
      <dgm:t>
        <a:bodyPr/>
        <a:lstStyle/>
        <a:p>
          <a:pPr rtl="0"/>
          <a:r>
            <a:rPr lang="zh-CN"/>
            <a:t>展示计算的步骤</a:t>
          </a:r>
        </a:p>
      </dgm:t>
    </dgm:pt>
    <dgm:pt modelId="{3335FD45-FA02-4120-85DB-8D29BBD5DB9A}" type="parTrans" cxnId="{5CDEE87B-7AA3-4461-8377-0771CAF47E3E}">
      <dgm:prSet/>
      <dgm:spPr/>
      <dgm:t>
        <a:bodyPr/>
        <a:lstStyle/>
        <a:p>
          <a:endParaRPr lang="zh-CN" altLang="en-US"/>
        </a:p>
      </dgm:t>
    </dgm:pt>
    <dgm:pt modelId="{74CEB435-3E98-4B4F-B571-BE8D8B9BA7EA}" type="sibTrans" cxnId="{5CDEE87B-7AA3-4461-8377-0771CAF47E3E}">
      <dgm:prSet/>
      <dgm:spPr/>
      <dgm:t>
        <a:bodyPr/>
        <a:lstStyle/>
        <a:p>
          <a:endParaRPr lang="zh-CN" altLang="en-US"/>
        </a:p>
      </dgm:t>
    </dgm:pt>
    <dgm:pt modelId="{57E3BF35-7107-4426-96D8-A61B94933FA5}">
      <dgm:prSet/>
      <dgm:spPr/>
      <dgm:t>
        <a:bodyPr/>
        <a:lstStyle/>
        <a:p>
          <a:pPr rtl="0"/>
          <a:r>
            <a:rPr lang="zh-CN"/>
            <a:t>每一步都是做某事的一个状态</a:t>
          </a:r>
        </a:p>
      </dgm:t>
    </dgm:pt>
    <dgm:pt modelId="{8D4BF8D3-90B0-43CA-B0C2-BCB187706B1C}" type="parTrans" cxnId="{785710FB-8827-4C0B-987D-E64BC774471B}">
      <dgm:prSet/>
      <dgm:spPr/>
      <dgm:t>
        <a:bodyPr/>
        <a:lstStyle/>
        <a:p>
          <a:endParaRPr lang="zh-CN" altLang="en-US"/>
        </a:p>
      </dgm:t>
    </dgm:pt>
    <dgm:pt modelId="{07BAC674-9F37-45D2-97DC-3F6838176E3C}" type="sibTrans" cxnId="{785710FB-8827-4C0B-987D-E64BC774471B}">
      <dgm:prSet/>
      <dgm:spPr/>
      <dgm:t>
        <a:bodyPr/>
        <a:lstStyle/>
        <a:p>
          <a:endParaRPr lang="zh-CN" altLang="en-US"/>
        </a:p>
      </dgm:t>
    </dgm:pt>
    <dgm:pt modelId="{F4C15204-8893-46B5-B91E-467C7F934B9E}">
      <dgm:prSet/>
      <dgm:spPr/>
      <dgm:t>
        <a:bodyPr/>
        <a:lstStyle/>
        <a:p>
          <a:pPr rtl="0"/>
          <a:r>
            <a:rPr lang="zh-CN" dirty="0"/>
            <a:t>执行步骤称为</a:t>
          </a:r>
          <a:r>
            <a:rPr lang="zh-CN" dirty="0">
              <a:solidFill>
                <a:srgbClr val="FF0000"/>
              </a:solidFill>
            </a:rPr>
            <a:t>动作</a:t>
          </a:r>
        </a:p>
      </dgm:t>
    </dgm:pt>
    <dgm:pt modelId="{49378F48-0EAC-4CCE-BEF3-675B274EACD3}" type="parTrans" cxnId="{FB84E827-8CBE-4AB9-BA8F-5CB220C1C380}">
      <dgm:prSet/>
      <dgm:spPr/>
      <dgm:t>
        <a:bodyPr/>
        <a:lstStyle/>
        <a:p>
          <a:endParaRPr lang="zh-CN" altLang="en-US"/>
        </a:p>
      </dgm:t>
    </dgm:pt>
    <dgm:pt modelId="{D89D418C-6AC3-47B4-A966-F57693883D7D}" type="sibTrans" cxnId="{FB84E827-8CBE-4AB9-BA8F-5CB220C1C380}">
      <dgm:prSet/>
      <dgm:spPr/>
      <dgm:t>
        <a:bodyPr/>
        <a:lstStyle/>
        <a:p>
          <a:endParaRPr lang="zh-CN" altLang="en-US"/>
        </a:p>
      </dgm:t>
    </dgm:pt>
    <dgm:pt modelId="{D91994D6-2857-41E6-B8BB-653728EF0950}">
      <dgm:prSet/>
      <dgm:spPr/>
      <dgm:t>
        <a:bodyPr/>
        <a:lstStyle/>
        <a:p>
          <a:pPr rtl="0"/>
          <a:r>
            <a:rPr lang="zh-CN" dirty="0"/>
            <a:t>描述哪些步骤被顺序执行、哪些可被并发地执行</a:t>
          </a:r>
        </a:p>
      </dgm:t>
    </dgm:pt>
    <dgm:pt modelId="{1F0BD5D5-5372-4ED6-ACA7-1A02AF7C88D1}" type="parTrans" cxnId="{D658E712-5D79-4CC1-BCD6-7B186A605921}">
      <dgm:prSet/>
      <dgm:spPr/>
      <dgm:t>
        <a:bodyPr/>
        <a:lstStyle/>
        <a:p>
          <a:endParaRPr lang="zh-CN" altLang="en-US"/>
        </a:p>
      </dgm:t>
    </dgm:pt>
    <dgm:pt modelId="{A13C2C9F-7BDE-4CE8-A944-D27FB7AF8082}" type="sibTrans" cxnId="{D658E712-5D79-4CC1-BCD6-7B186A605921}">
      <dgm:prSet/>
      <dgm:spPr/>
      <dgm:t>
        <a:bodyPr/>
        <a:lstStyle/>
        <a:p>
          <a:endParaRPr lang="zh-CN" altLang="en-US"/>
        </a:p>
      </dgm:t>
    </dgm:pt>
    <dgm:pt modelId="{31DFCAB3-808D-469D-9C11-0C0FC08C0849}">
      <dgm:prSet/>
      <dgm:spPr/>
      <dgm:t>
        <a:bodyPr/>
        <a:lstStyle/>
        <a:p>
          <a:pPr rtl="0"/>
          <a:r>
            <a:rPr lang="zh-CN" dirty="0">
              <a:solidFill>
                <a:srgbClr val="FF0000"/>
              </a:solidFill>
            </a:rPr>
            <a:t>控制流</a:t>
          </a:r>
          <a:r>
            <a:rPr lang="en-US" dirty="0"/>
            <a:t> – </a:t>
          </a:r>
          <a:r>
            <a:rPr lang="zh-CN" dirty="0"/>
            <a:t>控制从一个动作到下一个动作的流</a:t>
          </a:r>
        </a:p>
      </dgm:t>
    </dgm:pt>
    <dgm:pt modelId="{4F6A92AA-093B-45F8-AC4A-37E49B3AD79C}" type="parTrans" cxnId="{7DAA65A2-BC65-4A0B-9384-D546DF30702E}">
      <dgm:prSet/>
      <dgm:spPr/>
      <dgm:t>
        <a:bodyPr/>
        <a:lstStyle/>
        <a:p>
          <a:endParaRPr lang="zh-CN" altLang="en-US"/>
        </a:p>
      </dgm:t>
    </dgm:pt>
    <dgm:pt modelId="{FCFBDD27-CAA6-4123-A478-E2BCB870AE6E}" type="sibTrans" cxnId="{7DAA65A2-BC65-4A0B-9384-D546DF30702E}">
      <dgm:prSet/>
      <dgm:spPr/>
      <dgm:t>
        <a:bodyPr/>
        <a:lstStyle/>
        <a:p>
          <a:endParaRPr lang="zh-CN" altLang="en-US"/>
        </a:p>
      </dgm:t>
    </dgm:pt>
    <dgm:pt modelId="{620BF8E5-708A-440D-8E83-EB110D629ABF}" type="pres">
      <dgm:prSet presAssocID="{44F7B2D4-CFEA-41AA-86AA-70BFB8F8557C}" presName="Name0" presStyleCnt="0">
        <dgm:presLayoutVars>
          <dgm:dir/>
          <dgm:animLvl val="lvl"/>
          <dgm:resizeHandles val="exact"/>
        </dgm:presLayoutVars>
      </dgm:prSet>
      <dgm:spPr/>
    </dgm:pt>
    <dgm:pt modelId="{E02E9268-0F9A-4D8A-A4F4-3B61B54E0A42}" type="pres">
      <dgm:prSet presAssocID="{930618AE-8D79-44D3-B71F-3DC8FD9FD485}" presName="composite" presStyleCnt="0"/>
      <dgm:spPr/>
    </dgm:pt>
    <dgm:pt modelId="{2D2F0ACD-FA8C-491E-B4CF-9EDEACEA9E04}" type="pres">
      <dgm:prSet presAssocID="{930618AE-8D79-44D3-B71F-3DC8FD9FD485}" presName="parTx" presStyleLbl="alignNode1" presStyleIdx="0" presStyleCnt="2">
        <dgm:presLayoutVars>
          <dgm:chMax val="0"/>
          <dgm:chPref val="0"/>
          <dgm:bulletEnabled val="1"/>
        </dgm:presLayoutVars>
      </dgm:prSet>
      <dgm:spPr/>
    </dgm:pt>
    <dgm:pt modelId="{21F9EFD3-B30D-4839-9C51-381B4CD2B962}" type="pres">
      <dgm:prSet presAssocID="{930618AE-8D79-44D3-B71F-3DC8FD9FD485}" presName="desTx" presStyleLbl="alignAccFollowNode1" presStyleIdx="0" presStyleCnt="2">
        <dgm:presLayoutVars>
          <dgm:bulletEnabled val="1"/>
        </dgm:presLayoutVars>
      </dgm:prSet>
      <dgm:spPr/>
    </dgm:pt>
    <dgm:pt modelId="{CCF7143A-7312-4796-BFB5-8F1FF4537773}" type="pres">
      <dgm:prSet presAssocID="{E4FC9C63-E104-4D6A-9D56-799C72CDB98D}" presName="space" presStyleCnt="0"/>
      <dgm:spPr/>
    </dgm:pt>
    <dgm:pt modelId="{0D2AC792-6358-4115-B9F9-4F88AF0AB910}" type="pres">
      <dgm:prSet presAssocID="{E3FC5E54-D237-4876-A2C8-0F5FBA90798B}" presName="composite" presStyleCnt="0"/>
      <dgm:spPr/>
    </dgm:pt>
    <dgm:pt modelId="{0BCE69BC-1B78-48E4-B243-9878B5F910EE}" type="pres">
      <dgm:prSet presAssocID="{E3FC5E54-D237-4876-A2C8-0F5FBA90798B}" presName="parTx" presStyleLbl="alignNode1" presStyleIdx="1" presStyleCnt="2">
        <dgm:presLayoutVars>
          <dgm:chMax val="0"/>
          <dgm:chPref val="0"/>
          <dgm:bulletEnabled val="1"/>
        </dgm:presLayoutVars>
      </dgm:prSet>
      <dgm:spPr/>
    </dgm:pt>
    <dgm:pt modelId="{D980D59B-89F1-45DA-8300-11492F7CDCE3}" type="pres">
      <dgm:prSet presAssocID="{E3FC5E54-D237-4876-A2C8-0F5FBA90798B}" presName="desTx" presStyleLbl="alignAccFollowNode1" presStyleIdx="1" presStyleCnt="2">
        <dgm:presLayoutVars>
          <dgm:bulletEnabled val="1"/>
        </dgm:presLayoutVars>
      </dgm:prSet>
      <dgm:spPr/>
    </dgm:pt>
  </dgm:ptLst>
  <dgm:cxnLst>
    <dgm:cxn modelId="{7A162905-AB61-4A04-89CC-759C3DA5C253}" type="presOf" srcId="{57E3BF35-7107-4426-96D8-A61B94933FA5}" destId="{D980D59B-89F1-45DA-8300-11492F7CDCE3}" srcOrd="0" destOrd="0" presId="urn:microsoft.com/office/officeart/2005/8/layout/hList1"/>
    <dgm:cxn modelId="{D658E712-5D79-4CC1-BCD6-7B186A605921}" srcId="{E3FC5E54-D237-4876-A2C8-0F5FBA90798B}" destId="{D91994D6-2857-41E6-B8BB-653728EF0950}" srcOrd="2" destOrd="0" parTransId="{1F0BD5D5-5372-4ED6-ACA7-1A02AF7C88D1}" sibTransId="{A13C2C9F-7BDE-4CE8-A944-D27FB7AF8082}"/>
    <dgm:cxn modelId="{5919751F-4DFC-48AA-8AF3-526EBF5E1C92}" srcId="{BD162D48-00A6-453F-A661-657AE23EC918}" destId="{E8E690DF-3573-4C2C-8330-E686EED8A582}" srcOrd="0" destOrd="0" parTransId="{1CB128C9-FF96-4879-A5C1-95EF046B176E}" sibTransId="{F01F0C2C-2E03-4A5A-8A5F-FECD8C2C5B1D}"/>
    <dgm:cxn modelId="{FB84E827-8CBE-4AB9-BA8F-5CB220C1C380}" srcId="{E3FC5E54-D237-4876-A2C8-0F5FBA90798B}" destId="{F4C15204-8893-46B5-B91E-467C7F934B9E}" srcOrd="1" destOrd="0" parTransId="{49378F48-0EAC-4CCE-BEF3-675B274EACD3}" sibTransId="{D89D418C-6AC3-47B4-A966-F57693883D7D}"/>
    <dgm:cxn modelId="{7B64B737-BB2C-4DD7-AFE5-F0B4A2B683DB}" type="presOf" srcId="{31DFCAB3-808D-469D-9C11-0C0FC08C0849}" destId="{D980D59B-89F1-45DA-8300-11492F7CDCE3}" srcOrd="0" destOrd="3" presId="urn:microsoft.com/office/officeart/2005/8/layout/hList1"/>
    <dgm:cxn modelId="{0B966751-A59C-4273-A3C1-E198F800A6EA}" type="presOf" srcId="{BD162D48-00A6-453F-A661-657AE23EC918}" destId="{21F9EFD3-B30D-4839-9C51-381B4CD2B962}" srcOrd="0" destOrd="1" presId="urn:microsoft.com/office/officeart/2005/8/layout/hList1"/>
    <dgm:cxn modelId="{69F10D6A-1B74-44AB-8445-7022CCB3A710}" srcId="{44F7B2D4-CFEA-41AA-86AA-70BFB8F8557C}" destId="{930618AE-8D79-44D3-B71F-3DC8FD9FD485}" srcOrd="0" destOrd="0" parTransId="{CC280437-E884-4637-AE7D-474F13538AE5}" sibTransId="{E4FC9C63-E104-4D6A-9D56-799C72CDB98D}"/>
    <dgm:cxn modelId="{5ECF786D-6615-4F4E-8803-1E5C360C9396}" type="presOf" srcId="{44F7B2D4-CFEA-41AA-86AA-70BFB8F8557C}" destId="{620BF8E5-708A-440D-8E83-EB110D629ABF}" srcOrd="0" destOrd="0" presId="urn:microsoft.com/office/officeart/2005/8/layout/hList1"/>
    <dgm:cxn modelId="{7EDBAC77-930A-448A-9A3D-6D87836EC213}" srcId="{930618AE-8D79-44D3-B71F-3DC8FD9FD485}" destId="{197D31A4-AF2F-41B4-9572-EDACF8EBBA55}" srcOrd="0" destOrd="0" parTransId="{CBE11E67-210B-48C0-AAE8-455E433A0874}" sibTransId="{EC170457-6733-4B4C-885F-0B41103D0C3A}"/>
    <dgm:cxn modelId="{5CDEE87B-7AA3-4461-8377-0771CAF47E3E}" srcId="{44F7B2D4-CFEA-41AA-86AA-70BFB8F8557C}" destId="{E3FC5E54-D237-4876-A2C8-0F5FBA90798B}" srcOrd="1" destOrd="0" parTransId="{3335FD45-FA02-4120-85DB-8D29BBD5DB9A}" sibTransId="{74CEB435-3E98-4B4F-B571-BE8D8B9BA7EA}"/>
    <dgm:cxn modelId="{27297E9E-58DD-409F-ABDA-DE4879EAC75E}" srcId="{BD162D48-00A6-453F-A661-657AE23EC918}" destId="{51E9FE9C-554F-4765-A70D-F73A5A3ACF61}" srcOrd="1" destOrd="0" parTransId="{425B55E7-8F6A-4648-BBFC-0F21371044D6}" sibTransId="{7F7BAA66-E243-4974-8900-4294329F67D8}"/>
    <dgm:cxn modelId="{858EBA9E-20EE-4656-9F91-1BD3B5B336F7}" type="presOf" srcId="{E8E690DF-3573-4C2C-8330-E686EED8A582}" destId="{21F9EFD3-B30D-4839-9C51-381B4CD2B962}" srcOrd="0" destOrd="2" presId="urn:microsoft.com/office/officeart/2005/8/layout/hList1"/>
    <dgm:cxn modelId="{5EA149A2-82D3-410C-9C6C-40B6EEB03018}" type="presOf" srcId="{D91994D6-2857-41E6-B8BB-653728EF0950}" destId="{D980D59B-89F1-45DA-8300-11492F7CDCE3}" srcOrd="0" destOrd="2" presId="urn:microsoft.com/office/officeart/2005/8/layout/hList1"/>
    <dgm:cxn modelId="{7DAA65A2-BC65-4A0B-9384-D546DF30702E}" srcId="{E3FC5E54-D237-4876-A2C8-0F5FBA90798B}" destId="{31DFCAB3-808D-469D-9C11-0C0FC08C0849}" srcOrd="3" destOrd="0" parTransId="{4F6A92AA-093B-45F8-AC4A-37E49B3AD79C}" sibTransId="{FCFBDD27-CAA6-4123-A478-E2BCB870AE6E}"/>
    <dgm:cxn modelId="{4356A3C8-1599-4A91-8491-45594C8F66D8}" type="presOf" srcId="{930618AE-8D79-44D3-B71F-3DC8FD9FD485}" destId="{2D2F0ACD-FA8C-491E-B4CF-9EDEACEA9E04}" srcOrd="0" destOrd="0" presId="urn:microsoft.com/office/officeart/2005/8/layout/hList1"/>
    <dgm:cxn modelId="{C880E5CB-FB41-443C-A341-1A05823F014A}" srcId="{930618AE-8D79-44D3-B71F-3DC8FD9FD485}" destId="{BD162D48-00A6-453F-A661-657AE23EC918}" srcOrd="1" destOrd="0" parTransId="{10B559C7-0C09-4EFD-8A0B-EECB928DC626}" sibTransId="{F577B0F1-6F30-4AE8-BC27-F5FBB415FE43}"/>
    <dgm:cxn modelId="{3BBD4AD3-7EE4-495E-BBA3-AF203552147E}" type="presOf" srcId="{197D31A4-AF2F-41B4-9572-EDACF8EBBA55}" destId="{21F9EFD3-B30D-4839-9C51-381B4CD2B962}" srcOrd="0" destOrd="0" presId="urn:microsoft.com/office/officeart/2005/8/layout/hList1"/>
    <dgm:cxn modelId="{7186BCD5-489E-498D-BF55-2F00ED6210AA}" type="presOf" srcId="{E3FC5E54-D237-4876-A2C8-0F5FBA90798B}" destId="{0BCE69BC-1B78-48E4-B243-9878B5F910EE}" srcOrd="0" destOrd="0" presId="urn:microsoft.com/office/officeart/2005/8/layout/hList1"/>
    <dgm:cxn modelId="{DA50E3E2-1699-48A3-8C24-C162583737BF}" type="presOf" srcId="{51E9FE9C-554F-4765-A70D-F73A5A3ACF61}" destId="{21F9EFD3-B30D-4839-9C51-381B4CD2B962}" srcOrd="0" destOrd="3" presId="urn:microsoft.com/office/officeart/2005/8/layout/hList1"/>
    <dgm:cxn modelId="{29083FF6-5DBE-4335-B8E3-A1E633486B42}" type="presOf" srcId="{F4C15204-8893-46B5-B91E-467C7F934B9E}" destId="{D980D59B-89F1-45DA-8300-11492F7CDCE3}" srcOrd="0" destOrd="1" presId="urn:microsoft.com/office/officeart/2005/8/layout/hList1"/>
    <dgm:cxn modelId="{785710FB-8827-4C0B-987D-E64BC774471B}" srcId="{E3FC5E54-D237-4876-A2C8-0F5FBA90798B}" destId="{57E3BF35-7107-4426-96D8-A61B94933FA5}" srcOrd="0" destOrd="0" parTransId="{8D4BF8D3-90B0-43CA-B0C2-BCB187706B1C}" sibTransId="{07BAC674-9F37-45D2-97DC-3F6838176E3C}"/>
    <dgm:cxn modelId="{50C06920-A4C8-4768-8D11-7EBE02071EBA}" type="presParOf" srcId="{620BF8E5-708A-440D-8E83-EB110D629ABF}" destId="{E02E9268-0F9A-4D8A-A4F4-3B61B54E0A42}" srcOrd="0" destOrd="0" presId="urn:microsoft.com/office/officeart/2005/8/layout/hList1"/>
    <dgm:cxn modelId="{887AE09A-9FB5-4EC6-8667-80E4D359D96A}" type="presParOf" srcId="{E02E9268-0F9A-4D8A-A4F4-3B61B54E0A42}" destId="{2D2F0ACD-FA8C-491E-B4CF-9EDEACEA9E04}" srcOrd="0" destOrd="0" presId="urn:microsoft.com/office/officeart/2005/8/layout/hList1"/>
    <dgm:cxn modelId="{22ACD7AD-5889-4F28-A61F-649C655267D7}" type="presParOf" srcId="{E02E9268-0F9A-4D8A-A4F4-3B61B54E0A42}" destId="{21F9EFD3-B30D-4839-9C51-381B4CD2B962}" srcOrd="1" destOrd="0" presId="urn:microsoft.com/office/officeart/2005/8/layout/hList1"/>
    <dgm:cxn modelId="{A99D2CB0-7309-4463-8D4F-A45FFCD739F7}" type="presParOf" srcId="{620BF8E5-708A-440D-8E83-EB110D629ABF}" destId="{CCF7143A-7312-4796-BFB5-8F1FF4537773}" srcOrd="1" destOrd="0" presId="urn:microsoft.com/office/officeart/2005/8/layout/hList1"/>
    <dgm:cxn modelId="{BDC07171-0D60-45BC-BDF9-9C45C5FF7343}" type="presParOf" srcId="{620BF8E5-708A-440D-8E83-EB110D629ABF}" destId="{0D2AC792-6358-4115-B9F9-4F88AF0AB910}" srcOrd="2" destOrd="0" presId="urn:microsoft.com/office/officeart/2005/8/layout/hList1"/>
    <dgm:cxn modelId="{8F883580-8E10-4A7A-A1F7-603C37E2CACD}" type="presParOf" srcId="{0D2AC792-6358-4115-B9F9-4F88AF0AB910}" destId="{0BCE69BC-1B78-48E4-B243-9878B5F910EE}" srcOrd="0" destOrd="0" presId="urn:microsoft.com/office/officeart/2005/8/layout/hList1"/>
    <dgm:cxn modelId="{EA89233D-E5A1-4108-9414-8AA6A40CB847}" type="presParOf" srcId="{0D2AC792-6358-4115-B9F9-4F88AF0AB910}" destId="{D980D59B-89F1-45DA-8300-11492F7CDCE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819056-4B26-4AFF-909F-FABA70F96496}">
      <dsp:nvSpPr>
        <dsp:cNvPr id="0" name=""/>
        <dsp:cNvSpPr/>
      </dsp:nvSpPr>
      <dsp:spPr>
        <a:xfrm>
          <a:off x="126392" y="1644030"/>
          <a:ext cx="1864065" cy="6142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latin typeface="+mn-ea"/>
            </a:rPr>
            <a:t>需求分析概述</a:t>
          </a:r>
          <a:endParaRPr lang="zh-CN" altLang="en-US" sz="2300" kern="1200" dirty="0"/>
        </a:p>
      </dsp:txBody>
      <dsp:txXfrm>
        <a:off x="126392" y="1644030"/>
        <a:ext cx="1864065" cy="614294"/>
      </dsp:txXfrm>
    </dsp:sp>
    <dsp:sp modelId="{F86930E4-E044-4BAC-AFBD-E8234838811C}">
      <dsp:nvSpPr>
        <dsp:cNvPr id="0" name=""/>
        <dsp:cNvSpPr/>
      </dsp:nvSpPr>
      <dsp:spPr>
        <a:xfrm>
          <a:off x="124274" y="1457200"/>
          <a:ext cx="148277" cy="14827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E3C1877C-BCAB-42F6-8109-9C8451B14009}">
      <dsp:nvSpPr>
        <dsp:cNvPr id="0" name=""/>
        <dsp:cNvSpPr/>
      </dsp:nvSpPr>
      <dsp:spPr>
        <a:xfrm>
          <a:off x="228068" y="1249611"/>
          <a:ext cx="148277" cy="14827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B7F3D104-69F9-461B-B4D7-FF5617F40094}">
      <dsp:nvSpPr>
        <dsp:cNvPr id="0" name=""/>
        <dsp:cNvSpPr/>
      </dsp:nvSpPr>
      <dsp:spPr>
        <a:xfrm>
          <a:off x="477175" y="1291129"/>
          <a:ext cx="233008" cy="23300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C2ADA180-1306-4F92-8290-4FFBD27D6C1D}">
      <dsp:nvSpPr>
        <dsp:cNvPr id="0" name=""/>
        <dsp:cNvSpPr/>
      </dsp:nvSpPr>
      <dsp:spPr>
        <a:xfrm>
          <a:off x="684764" y="1062781"/>
          <a:ext cx="148277" cy="14827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F4B427E0-CB75-4DBB-9871-A4047DB24453}">
      <dsp:nvSpPr>
        <dsp:cNvPr id="0" name=""/>
        <dsp:cNvSpPr/>
      </dsp:nvSpPr>
      <dsp:spPr>
        <a:xfrm>
          <a:off x="954630" y="979745"/>
          <a:ext cx="148277" cy="14827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AF1CCA8D-15F0-4F64-84F1-4B9B3F8EDA35}">
      <dsp:nvSpPr>
        <dsp:cNvPr id="0" name=""/>
        <dsp:cNvSpPr/>
      </dsp:nvSpPr>
      <dsp:spPr>
        <a:xfrm>
          <a:off x="1286772" y="1125058"/>
          <a:ext cx="148277" cy="14827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3F820E5E-6085-4CE4-B909-C086F8ED7375}">
      <dsp:nvSpPr>
        <dsp:cNvPr id="0" name=""/>
        <dsp:cNvSpPr/>
      </dsp:nvSpPr>
      <dsp:spPr>
        <a:xfrm>
          <a:off x="1494361" y="1228852"/>
          <a:ext cx="233008" cy="23300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22407ABF-1243-493F-A529-6804821C0163}">
      <dsp:nvSpPr>
        <dsp:cNvPr id="0" name=""/>
        <dsp:cNvSpPr/>
      </dsp:nvSpPr>
      <dsp:spPr>
        <a:xfrm>
          <a:off x="1784986" y="1457200"/>
          <a:ext cx="148277" cy="14827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DD17888B-7804-4043-8F07-6A4A5D799F4E}">
      <dsp:nvSpPr>
        <dsp:cNvPr id="0" name=""/>
        <dsp:cNvSpPr/>
      </dsp:nvSpPr>
      <dsp:spPr>
        <a:xfrm>
          <a:off x="1909540" y="1685548"/>
          <a:ext cx="148277" cy="14827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209212DF-3024-48B9-80C9-B8C402972D5E}">
      <dsp:nvSpPr>
        <dsp:cNvPr id="0" name=""/>
        <dsp:cNvSpPr/>
      </dsp:nvSpPr>
      <dsp:spPr>
        <a:xfrm>
          <a:off x="830076" y="1249611"/>
          <a:ext cx="381286" cy="38128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32C86CB-E3C1-4210-AC05-766773AF463C}">
      <dsp:nvSpPr>
        <dsp:cNvPr id="0" name=""/>
        <dsp:cNvSpPr/>
      </dsp:nvSpPr>
      <dsp:spPr>
        <a:xfrm>
          <a:off x="20479" y="2038450"/>
          <a:ext cx="148277" cy="14827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EAE184FE-66CB-455A-BE44-2BA91FE99AED}">
      <dsp:nvSpPr>
        <dsp:cNvPr id="0" name=""/>
        <dsp:cNvSpPr/>
      </dsp:nvSpPr>
      <dsp:spPr>
        <a:xfrm>
          <a:off x="145032" y="2225280"/>
          <a:ext cx="233008" cy="23300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9A84E500-6A20-423F-A137-DA0B96B0E5AF}">
      <dsp:nvSpPr>
        <dsp:cNvPr id="0" name=""/>
        <dsp:cNvSpPr/>
      </dsp:nvSpPr>
      <dsp:spPr>
        <a:xfrm>
          <a:off x="456416" y="2391351"/>
          <a:ext cx="338920" cy="33892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7708AEC2-E9A1-4ED4-89E2-47CBC8641EF7}">
      <dsp:nvSpPr>
        <dsp:cNvPr id="0" name=""/>
        <dsp:cNvSpPr/>
      </dsp:nvSpPr>
      <dsp:spPr>
        <a:xfrm>
          <a:off x="892353" y="2661217"/>
          <a:ext cx="148277" cy="14827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DB1664BF-A236-4815-B205-A044FE86A4DB}">
      <dsp:nvSpPr>
        <dsp:cNvPr id="0" name=""/>
        <dsp:cNvSpPr/>
      </dsp:nvSpPr>
      <dsp:spPr>
        <a:xfrm>
          <a:off x="975389" y="2391351"/>
          <a:ext cx="233008" cy="23300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3C33AA5F-E636-4F74-98E0-AC480D23734D}">
      <dsp:nvSpPr>
        <dsp:cNvPr id="0" name=""/>
        <dsp:cNvSpPr/>
      </dsp:nvSpPr>
      <dsp:spPr>
        <a:xfrm>
          <a:off x="1182978" y="2681976"/>
          <a:ext cx="148277" cy="14827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172C77DD-120A-4CA6-B69D-E2976C7D07CC}">
      <dsp:nvSpPr>
        <dsp:cNvPr id="0" name=""/>
        <dsp:cNvSpPr/>
      </dsp:nvSpPr>
      <dsp:spPr>
        <a:xfrm>
          <a:off x="1369808" y="2349833"/>
          <a:ext cx="338920" cy="33892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19D8E43B-AB03-4AB6-BC85-14A4A006105F}">
      <dsp:nvSpPr>
        <dsp:cNvPr id="0" name=""/>
        <dsp:cNvSpPr/>
      </dsp:nvSpPr>
      <dsp:spPr>
        <a:xfrm>
          <a:off x="1826504" y="2266798"/>
          <a:ext cx="233008" cy="23300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409AF22-F6BE-4C3F-B501-FC449E4B307B}">
      <dsp:nvSpPr>
        <dsp:cNvPr id="0" name=""/>
        <dsp:cNvSpPr/>
      </dsp:nvSpPr>
      <dsp:spPr>
        <a:xfrm>
          <a:off x="2059512" y="1290784"/>
          <a:ext cx="684311" cy="1306425"/>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33E537B8-E39E-4400-A1B6-ABBF28889FB1}">
      <dsp:nvSpPr>
        <dsp:cNvPr id="0" name=""/>
        <dsp:cNvSpPr/>
      </dsp:nvSpPr>
      <dsp:spPr>
        <a:xfrm>
          <a:off x="2743824" y="1291418"/>
          <a:ext cx="1866304" cy="1306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zh-CN" altLang="en-US" sz="2300" kern="1200">
              <a:latin typeface="+mn-ea"/>
            </a:rPr>
            <a:t>面向过程的分析方法</a:t>
          </a:r>
          <a:endParaRPr lang="zh-CN" altLang="en-US" sz="2300" kern="1200" dirty="0"/>
        </a:p>
      </dsp:txBody>
      <dsp:txXfrm>
        <a:off x="2743824" y="1291418"/>
        <a:ext cx="1866304" cy="1306413"/>
      </dsp:txXfrm>
    </dsp:sp>
    <dsp:sp modelId="{1F70AA2D-EFDB-44B5-947E-81844BB4A469}">
      <dsp:nvSpPr>
        <dsp:cNvPr id="0" name=""/>
        <dsp:cNvSpPr/>
      </dsp:nvSpPr>
      <dsp:spPr>
        <a:xfrm>
          <a:off x="4610128" y="1290784"/>
          <a:ext cx="684311" cy="1306425"/>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0E00BBCF-D880-46D9-9590-E14FFE4AC286}">
      <dsp:nvSpPr>
        <dsp:cNvPr id="0" name=""/>
        <dsp:cNvSpPr/>
      </dsp:nvSpPr>
      <dsp:spPr>
        <a:xfrm>
          <a:off x="5294440" y="1291418"/>
          <a:ext cx="1866304" cy="1306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zh-CN" altLang="en-US" sz="2300" kern="1200">
              <a:latin typeface="+mn-ea"/>
            </a:rPr>
            <a:t>面向对象的分析方法</a:t>
          </a:r>
          <a:endParaRPr lang="zh-CN" altLang="en-US" sz="2300" kern="1200" dirty="0"/>
        </a:p>
      </dsp:txBody>
      <dsp:txXfrm>
        <a:off x="5294440" y="1291418"/>
        <a:ext cx="1866304" cy="1306413"/>
      </dsp:txXfrm>
    </dsp:sp>
    <dsp:sp modelId="{E3166C3A-D22E-4045-BD14-8A514CCDEBC5}">
      <dsp:nvSpPr>
        <dsp:cNvPr id="0" name=""/>
        <dsp:cNvSpPr/>
      </dsp:nvSpPr>
      <dsp:spPr>
        <a:xfrm>
          <a:off x="7160745" y="1290784"/>
          <a:ext cx="684311" cy="1306425"/>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1F627A5C-54D8-4B78-B6A0-D09CC32365A0}">
      <dsp:nvSpPr>
        <dsp:cNvPr id="0" name=""/>
        <dsp:cNvSpPr/>
      </dsp:nvSpPr>
      <dsp:spPr>
        <a:xfrm>
          <a:off x="7919709" y="1182818"/>
          <a:ext cx="1586358" cy="158635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r>
            <a:rPr lang="zh-CN" altLang="en-US" sz="2300" kern="1200">
              <a:latin typeface="+mn-ea"/>
            </a:rPr>
            <a:t>小结</a:t>
          </a:r>
          <a:endParaRPr lang="zh-CN" altLang="en-US" sz="2300" kern="1200" dirty="0"/>
        </a:p>
      </dsp:txBody>
      <dsp:txXfrm>
        <a:off x="8152026" y="1415135"/>
        <a:ext cx="1121724" cy="11217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2F0ACD-FA8C-491E-B4CF-9EDEACEA9E04}">
      <dsp:nvSpPr>
        <dsp:cNvPr id="0" name=""/>
        <dsp:cNvSpPr/>
      </dsp:nvSpPr>
      <dsp:spPr>
        <a:xfrm>
          <a:off x="47" y="39765"/>
          <a:ext cx="4557712" cy="662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rtl="0">
            <a:lnSpc>
              <a:spcPct val="90000"/>
            </a:lnSpc>
            <a:spcBef>
              <a:spcPct val="0"/>
            </a:spcBef>
            <a:spcAft>
              <a:spcPct val="35000"/>
            </a:spcAft>
            <a:buNone/>
          </a:pPr>
          <a:r>
            <a:rPr lang="zh-CN" sz="2300" kern="1200"/>
            <a:t>活动模型</a:t>
          </a:r>
        </a:p>
      </dsp:txBody>
      <dsp:txXfrm>
        <a:off x="47" y="39765"/>
        <a:ext cx="4557712" cy="662400"/>
      </dsp:txXfrm>
    </dsp:sp>
    <dsp:sp modelId="{21F9EFD3-B30D-4839-9C51-381B4CD2B962}">
      <dsp:nvSpPr>
        <dsp:cNvPr id="0" name=""/>
        <dsp:cNvSpPr/>
      </dsp:nvSpPr>
      <dsp:spPr>
        <a:xfrm>
          <a:off x="47" y="702165"/>
          <a:ext cx="4557712" cy="372496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zh-CN" sz="2300" kern="1200" dirty="0"/>
            <a:t>能够图形化显示</a:t>
          </a:r>
          <a:r>
            <a:rPr lang="zh-CN" sz="2300" kern="1200" dirty="0">
              <a:solidFill>
                <a:srgbClr val="FF0000"/>
              </a:solidFill>
            </a:rPr>
            <a:t>用例的事件流</a:t>
          </a:r>
        </a:p>
        <a:p>
          <a:pPr marL="228600" lvl="1" indent="-228600" algn="l" defTabSz="1022350" rtl="0">
            <a:lnSpc>
              <a:spcPct val="90000"/>
            </a:lnSpc>
            <a:spcBef>
              <a:spcPct val="0"/>
            </a:spcBef>
            <a:spcAft>
              <a:spcPct val="15000"/>
            </a:spcAft>
            <a:buChar char="•"/>
          </a:pPr>
          <a:r>
            <a:rPr lang="zh-CN" sz="2300" kern="1200" dirty="0"/>
            <a:t>也能用于</a:t>
          </a:r>
          <a:r>
            <a:rPr lang="en-US" sz="2300" kern="1200" dirty="0"/>
            <a:t>:</a:t>
          </a:r>
          <a:endParaRPr lang="zh-CN" sz="2300" kern="1200" dirty="0"/>
        </a:p>
        <a:p>
          <a:pPr marL="457200" lvl="2" indent="-228600" algn="l" defTabSz="1022350" rtl="0">
            <a:lnSpc>
              <a:spcPct val="90000"/>
            </a:lnSpc>
            <a:spcBef>
              <a:spcPct val="0"/>
            </a:spcBef>
            <a:spcAft>
              <a:spcPct val="15000"/>
            </a:spcAft>
            <a:buChar char="•"/>
          </a:pPr>
          <a:r>
            <a:rPr lang="zh-CN" sz="2300" kern="1200" dirty="0"/>
            <a:t>在用例创建之前，在</a:t>
          </a:r>
          <a:r>
            <a:rPr lang="zh-CN" sz="2300" kern="1200" dirty="0">
              <a:solidFill>
                <a:srgbClr val="FF0000"/>
              </a:solidFill>
            </a:rPr>
            <a:t>高层抽象</a:t>
          </a:r>
          <a:r>
            <a:rPr lang="zh-CN" sz="2300" kern="1200" dirty="0"/>
            <a:t>上理解业务过程</a:t>
          </a:r>
        </a:p>
        <a:p>
          <a:pPr marL="457200" lvl="2" indent="-228600" algn="l" defTabSz="1022350" rtl="0">
            <a:lnSpc>
              <a:spcPct val="90000"/>
            </a:lnSpc>
            <a:spcBef>
              <a:spcPct val="0"/>
            </a:spcBef>
            <a:spcAft>
              <a:spcPct val="15000"/>
            </a:spcAft>
            <a:buChar char="•"/>
          </a:pPr>
          <a:r>
            <a:rPr lang="zh-CN" sz="2300" kern="1200" dirty="0"/>
            <a:t>在更</a:t>
          </a:r>
          <a:r>
            <a:rPr lang="zh-CN" sz="2300" kern="1200" dirty="0">
              <a:solidFill>
                <a:srgbClr val="FF0000"/>
              </a:solidFill>
            </a:rPr>
            <a:t>低层抽象</a:t>
          </a:r>
          <a:r>
            <a:rPr lang="zh-CN" sz="2300" kern="1200" dirty="0"/>
            <a:t>上，设计复杂的顺序算法或设计多线程应用中的并发</a:t>
          </a:r>
        </a:p>
      </dsp:txBody>
      <dsp:txXfrm>
        <a:off x="47" y="702165"/>
        <a:ext cx="4557712" cy="3724965"/>
      </dsp:txXfrm>
    </dsp:sp>
    <dsp:sp modelId="{0BCE69BC-1B78-48E4-B243-9878B5F910EE}">
      <dsp:nvSpPr>
        <dsp:cNvPr id="0" name=""/>
        <dsp:cNvSpPr/>
      </dsp:nvSpPr>
      <dsp:spPr>
        <a:xfrm>
          <a:off x="5195839" y="39765"/>
          <a:ext cx="4557712" cy="662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rtl="0">
            <a:lnSpc>
              <a:spcPct val="90000"/>
            </a:lnSpc>
            <a:spcBef>
              <a:spcPct val="0"/>
            </a:spcBef>
            <a:spcAft>
              <a:spcPct val="35000"/>
            </a:spcAft>
            <a:buNone/>
          </a:pPr>
          <a:r>
            <a:rPr lang="zh-CN" sz="2300" kern="1200"/>
            <a:t>展示计算的步骤</a:t>
          </a:r>
        </a:p>
      </dsp:txBody>
      <dsp:txXfrm>
        <a:off x="5195839" y="39765"/>
        <a:ext cx="4557712" cy="662400"/>
      </dsp:txXfrm>
    </dsp:sp>
    <dsp:sp modelId="{D980D59B-89F1-45DA-8300-11492F7CDCE3}">
      <dsp:nvSpPr>
        <dsp:cNvPr id="0" name=""/>
        <dsp:cNvSpPr/>
      </dsp:nvSpPr>
      <dsp:spPr>
        <a:xfrm>
          <a:off x="5195839" y="702165"/>
          <a:ext cx="4557712" cy="372496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zh-CN" sz="2300" kern="1200"/>
            <a:t>每一步都是做某事的一个状态</a:t>
          </a:r>
        </a:p>
        <a:p>
          <a:pPr marL="228600" lvl="1" indent="-228600" algn="l" defTabSz="1022350" rtl="0">
            <a:lnSpc>
              <a:spcPct val="90000"/>
            </a:lnSpc>
            <a:spcBef>
              <a:spcPct val="0"/>
            </a:spcBef>
            <a:spcAft>
              <a:spcPct val="15000"/>
            </a:spcAft>
            <a:buChar char="•"/>
          </a:pPr>
          <a:r>
            <a:rPr lang="zh-CN" sz="2300" kern="1200" dirty="0"/>
            <a:t>执行步骤称为</a:t>
          </a:r>
          <a:r>
            <a:rPr lang="zh-CN" sz="2300" kern="1200" dirty="0">
              <a:solidFill>
                <a:srgbClr val="FF0000"/>
              </a:solidFill>
            </a:rPr>
            <a:t>动作</a:t>
          </a:r>
        </a:p>
        <a:p>
          <a:pPr marL="228600" lvl="1" indent="-228600" algn="l" defTabSz="1022350" rtl="0">
            <a:lnSpc>
              <a:spcPct val="90000"/>
            </a:lnSpc>
            <a:spcBef>
              <a:spcPct val="0"/>
            </a:spcBef>
            <a:spcAft>
              <a:spcPct val="15000"/>
            </a:spcAft>
            <a:buChar char="•"/>
          </a:pPr>
          <a:r>
            <a:rPr lang="zh-CN" sz="2300" kern="1200" dirty="0"/>
            <a:t>描述哪些步骤被顺序执行、哪些可被并发地执行</a:t>
          </a:r>
        </a:p>
        <a:p>
          <a:pPr marL="228600" lvl="1" indent="-228600" algn="l" defTabSz="1022350" rtl="0">
            <a:lnSpc>
              <a:spcPct val="90000"/>
            </a:lnSpc>
            <a:spcBef>
              <a:spcPct val="0"/>
            </a:spcBef>
            <a:spcAft>
              <a:spcPct val="15000"/>
            </a:spcAft>
            <a:buChar char="•"/>
          </a:pPr>
          <a:r>
            <a:rPr lang="zh-CN" sz="2300" kern="1200" dirty="0">
              <a:solidFill>
                <a:srgbClr val="FF0000"/>
              </a:solidFill>
            </a:rPr>
            <a:t>控制流</a:t>
          </a:r>
          <a:r>
            <a:rPr lang="en-US" sz="2300" kern="1200" dirty="0"/>
            <a:t> – </a:t>
          </a:r>
          <a:r>
            <a:rPr lang="zh-CN" sz="2300" kern="1200" dirty="0"/>
            <a:t>控制从一个动作到下一个动作的流</a:t>
          </a:r>
        </a:p>
      </dsp:txBody>
      <dsp:txXfrm>
        <a:off x="5195839" y="702165"/>
        <a:ext cx="4557712" cy="3724965"/>
      </dsp:txXfrm>
    </dsp:sp>
  </dsp:spTree>
</dsp:drawing>
</file>

<file path=ppt/diagrams/layout1.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0176C01-2996-41EA-87C6-D94E8BA12DB2}" type="datetime2">
              <a:rPr lang="zh-CN" altLang="en-US" smtClean="0">
                <a:latin typeface="微软雅黑" panose="020B0503020204020204" pitchFamily="34" charset="-122"/>
                <a:ea typeface="微软雅黑" panose="020B0503020204020204" pitchFamily="34" charset="-122"/>
              </a:rPr>
              <a:t>2020年7月6日 Monday</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lang="zh-CN" altLang="en-US" smtClean="0"/>
              <a:t>2020年7月6日 Monday</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lang="en-US" altLang="zh-CN" smtClean="0"/>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lgn="r" eaLnBrk="1" hangingPunct="1">
              <a:lnSpc>
                <a:spcPct val="100000"/>
              </a:lnSpc>
              <a:spcBef>
                <a:spcPct val="0"/>
              </a:spcBef>
              <a:buClrTx/>
              <a:buFontTx/>
              <a:buNone/>
              <a:defRPr/>
            </a:pPr>
            <a:fld id="{49CD1C7F-0836-45EF-B0D5-C8289C26A76C}" type="slidenum">
              <a:rPr kumimoji="0" lang="zh-CN" altLang="en-US" sz="1200" b="0" smtClean="0">
                <a:latin typeface="Arial" panose="020B0604020202020204" pitchFamily="34" charset="0"/>
                <a:ea typeface="宋体" panose="02010600030101010101" pitchFamily="2" charset="-122"/>
              </a:rPr>
              <a:t>1</a:t>
            </a:fld>
            <a:endParaRPr kumimoji="0" lang="en-US" altLang="zh-CN" sz="1200" b="0">
              <a:latin typeface="Arial" panose="020B0604020202020204" pitchFamily="34" charset="0"/>
              <a:ea typeface="宋体" panose="02010600030101010101" pitchFamily="2" charset="-122"/>
            </a:endParaRPr>
          </a:p>
        </p:txBody>
      </p:sp>
      <p:sp>
        <p:nvSpPr>
          <p:cNvPr id="52227" name="Rectangle 2"/>
          <p:cNvSpPr>
            <a:spLocks noGrp="1" noRot="1" noChangeAspect="1" noChangeArrowheads="1" noTextEdit="1"/>
          </p:cNvSpPr>
          <p:nvPr>
            <p:ph type="sldImg"/>
          </p:nvPr>
        </p:nvSpPr>
        <p:spPr>
          <a:xfrm>
            <a:off x="381000" y="685800"/>
            <a:ext cx="6096000" cy="3429000"/>
          </a:xfrm>
        </p:spPr>
      </p:sp>
      <p:sp>
        <p:nvSpPr>
          <p:cNvPr id="522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21</a:t>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26</a:t>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olidFill>
                <a:schemeClr val="accent1"/>
              </a:solidFill>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31</a:t>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：描述银行取款过程的数据流图</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b="1" dirty="0">
              <a:latin typeface="Arial" panose="020B0604020202020204" pitchFamily="34" charset="0"/>
              <a:ea typeface="宋体" panose="02010600030101010101" pitchFamily="2" charset="-122"/>
            </a:endParaRPr>
          </a:p>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45</a:t>
            </a:fld>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itchFamily="34" charset="0"/>
            </a:endParaRPr>
          </a:p>
        </p:txBody>
      </p:sp>
    </p:spTree>
    <p:extLst>
      <p:ext uri="{BB962C8B-B14F-4D97-AF65-F5344CB8AC3E}">
        <p14:creationId xmlns:p14="http://schemas.microsoft.com/office/powerpoint/2010/main" val="37532673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b="1" dirty="0">
              <a:latin typeface="Arial" panose="020B0604020202020204" pitchFamily="34" charset="0"/>
              <a:ea typeface="宋体" panose="02010600030101010101" pitchFamily="2" charset="-122"/>
            </a:endParaRPr>
          </a:p>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lgn="r" eaLnBrk="1" hangingPunct="1">
              <a:lnSpc>
                <a:spcPct val="100000"/>
              </a:lnSpc>
              <a:spcBef>
                <a:spcPct val="0"/>
              </a:spcBef>
              <a:buClrTx/>
              <a:buFontTx/>
              <a:buNone/>
              <a:defRPr/>
            </a:pPr>
            <a:fld id="{49CD1C7F-0836-45EF-B0D5-C8289C26A76C}" type="slidenum">
              <a:rPr kumimoji="0" lang="zh-CN" altLang="en-US" sz="1200" b="0" smtClean="0">
                <a:latin typeface="Arial" panose="020B0604020202020204" pitchFamily="34" charset="0"/>
                <a:ea typeface="宋体" panose="02010600030101010101" pitchFamily="2" charset="-122"/>
              </a:rPr>
              <a:t>80</a:t>
            </a:fld>
            <a:endParaRPr kumimoji="0" lang="en-US" altLang="zh-CN" sz="1200" b="0">
              <a:latin typeface="Arial" panose="020B0604020202020204" pitchFamily="34" charset="0"/>
              <a:ea typeface="宋体" panose="02010600030101010101" pitchFamily="2" charset="-122"/>
            </a:endParaRPr>
          </a:p>
        </p:txBody>
      </p:sp>
      <p:sp>
        <p:nvSpPr>
          <p:cNvPr id="52227" name="Rectangle 2"/>
          <p:cNvSpPr>
            <a:spLocks noGrp="1" noRot="1" noChangeAspect="1" noChangeArrowheads="1" noTextEdit="1"/>
          </p:cNvSpPr>
          <p:nvPr>
            <p:ph type="sldImg"/>
          </p:nvPr>
        </p:nvSpPr>
        <p:spPr>
          <a:xfrm>
            <a:off x="381000" y="685800"/>
            <a:ext cx="6096000" cy="3429000"/>
          </a:xfrm>
        </p:spPr>
      </p:sp>
      <p:sp>
        <p:nvSpPr>
          <p:cNvPr id="522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4</a:t>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如果需求不准确，修正需求错误的代价就会如图所示，曾指数级剧增。</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b="1" dirty="0">
              <a:latin typeface="Arial" panose="020B0604020202020204" pitchFamily="34" charset="0"/>
              <a:ea typeface="宋体" panose="02010600030101010101" pitchFamily="2" charset="-122"/>
            </a:endParaRPr>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eaLnBrk="1" hangingPunct="1"/>
            <a:endParaRPr lang="zh-CN" altLang="en-US" dirty="0">
              <a:latin typeface="Arial" panose="020B0604020202020204" pitchFamily="34" charset="0"/>
            </a:endParaRPr>
          </a:p>
          <a:p>
            <a:pPr algn="just" eaLnBrk="1" hangingPunct="1"/>
            <a:endParaRPr lang="zh-CN" altLang="en-US" dirty="0">
              <a:latin typeface="Arial" panose="020B0604020202020204" pitchFamily="34" charset="0"/>
            </a:endParaRPr>
          </a:p>
          <a:p>
            <a:pPr algn="just" eaLnBrk="1" hangingPunct="1"/>
            <a:r>
              <a:rPr lang="zh-CN" altLang="en-US" b="1" dirty="0">
                <a:latin typeface="Arial" panose="020B0604020202020204" pitchFamily="34" charset="0"/>
                <a:sym typeface="+mn-ea"/>
              </a:rPr>
              <a:t>客户说不清楚需求</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sym typeface="+mn-ea"/>
              </a:rPr>
              <a:t>有些客户对需求只有朦胧的感觉，当然说不清楚具体的需求。例如全国各地的很多政府机构在搞网络建设，这些单位的领导和办公人员大多不清楚计算机网络有什么用，反而要软件系统分析人员替他们设想需求。这类工程的需求是如此的主观，以致产生很多贪污腐败现象。</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sym typeface="+mn-ea"/>
              </a:rPr>
              <a:t>有些客户心里非常清楚想要什么，但却说不明白。读者可能很不以为然。就举日常生活的事例吧，比如说买鞋子。我们非常了解自已的脚，但没法说清楚脚的大小和形状。只能拿鞋子去试，试穿时感觉到舒服才会买鞋（居然也有神通广大的售货员，看一眼客户的手，就知道应该穿什么样的鞋）。</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sym typeface="+mn-ea"/>
              </a:rPr>
              <a:t>如果客户本身就懂软件开发，能把需求说得清清楚楚，这样的需求分析将会非常轻松、愉快。如果客户全不懂软件，但信任软件开发方，这事也好办。分析人员可以引导客户，先阐述常规的需求，再由客户否定不需要的，最终确定客户真正的需求。最怕的就是“不懂装懂”或者“半懂充内行”的客户，他们会提出不切实际的需求。如果这些客户甚至觉得自己是上帝的爸爸，那么沟通和协商都会很困难。</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sym typeface="+mn-ea"/>
              </a:rPr>
              <a:t> </a:t>
            </a:r>
            <a:endParaRPr lang="zh-CN" altLang="en-US" dirty="0">
              <a:latin typeface="Arial" panose="020B0604020202020204" pitchFamily="34" charset="0"/>
            </a:endParaRPr>
          </a:p>
          <a:p>
            <a:pPr algn="just" eaLnBrk="1" hangingPunct="1"/>
            <a:r>
              <a:rPr lang="zh-CN" altLang="en-US" b="1" dirty="0">
                <a:latin typeface="Arial" panose="020B0604020202020204" pitchFamily="34" charset="0"/>
                <a:sym typeface="+mn-ea"/>
              </a:rPr>
              <a:t>需求自身经常变动</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sym typeface="+mn-ea"/>
              </a:rPr>
              <a:t>唐僧曾说：“妖要是有了仁慈之心，就不再是妖，是人妖。”（</a:t>
            </a:r>
            <a:r>
              <a:rPr lang="en-US" altLang="zh-CN" dirty="0">
                <a:latin typeface="Arial" panose="020B0604020202020204" pitchFamily="34" charset="0"/>
                <a:sym typeface="+mn-ea"/>
              </a:rPr>
              <a:t>《</a:t>
            </a:r>
            <a:r>
              <a:rPr lang="zh-CN" altLang="en-US" dirty="0">
                <a:latin typeface="Arial" panose="020B0604020202020204" pitchFamily="34" charset="0"/>
                <a:sym typeface="+mn-ea"/>
              </a:rPr>
              <a:t>大话西游之大圣娶亲</a:t>
            </a:r>
            <a:r>
              <a:rPr lang="en-US" altLang="zh-CN" dirty="0">
                <a:latin typeface="Arial" panose="020B0604020202020204" pitchFamily="34" charset="0"/>
                <a:sym typeface="+mn-ea"/>
              </a:rPr>
              <a:t>》</a:t>
            </a:r>
            <a:r>
              <a:rPr lang="zh-CN" altLang="en-US" dirty="0">
                <a:latin typeface="Arial" panose="020B0604020202020204" pitchFamily="34" charset="0"/>
                <a:sym typeface="+mn-ea"/>
              </a:rPr>
              <a:t>）</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sym typeface="+mn-ea"/>
              </a:rPr>
              <a:t>连妖都会变心，别说人了。所以喜新厌旧乃人之常情，世界也因此变得多姿多彩。</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sym typeface="+mn-ea"/>
              </a:rPr>
              <a:t>软件的需求会变化吗？</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sym typeface="+mn-ea"/>
              </a:rPr>
              <a:t>答：据历史记载，没有一个软件的需求改动少于三次。唯一只改动需求两次的客户是个死人。这个可怜的家伙还是在运送第三次需求的路上被车子撞死的。</a:t>
            </a:r>
            <a:r>
              <a:rPr lang="en-US" altLang="zh-CN" dirty="0">
                <a:latin typeface="Arial" panose="020B0604020202020204" pitchFamily="34" charset="0"/>
                <a:sym typeface="+mn-ea"/>
              </a:rPr>
              <a:t>[Cline 1995]</a:t>
            </a:r>
            <a:endParaRPr lang="en-US" altLang="zh-CN" dirty="0">
              <a:latin typeface="Arial" panose="020B0604020202020204" pitchFamily="34" charset="0"/>
            </a:endParaRPr>
          </a:p>
          <a:p>
            <a:pPr algn="just" eaLnBrk="1" hangingPunct="1"/>
            <a:r>
              <a:rPr lang="zh-CN" altLang="en-US" dirty="0">
                <a:latin typeface="Arial" panose="020B0604020202020204" pitchFamily="34" charset="0"/>
                <a:sym typeface="+mn-ea"/>
              </a:rPr>
              <a:t>让我们先接受“需求会变动”这个事实吧，免得在需求变动时惊慌失措。明白“需求会变动”这个道理后，在进行需求分析时就要留点神：</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sym typeface="+mn-ea"/>
              </a:rPr>
              <a:t>（</a:t>
            </a:r>
            <a:r>
              <a:rPr lang="en-US" altLang="zh-CN" dirty="0">
                <a:latin typeface="Arial" panose="020B0604020202020204" pitchFamily="34" charset="0"/>
                <a:sym typeface="+mn-ea"/>
              </a:rPr>
              <a:t>1</a:t>
            </a:r>
            <a:r>
              <a:rPr lang="zh-CN" altLang="en-US" dirty="0">
                <a:latin typeface="Arial" panose="020B0604020202020204" pitchFamily="34" charset="0"/>
                <a:sym typeface="+mn-ea"/>
              </a:rPr>
              <a:t>）尽可能地分析清楚哪些是稳定的需求，哪些是易变的需求。以便在进行系统设计时，将软件的核心建筑在稳定的需求上，否则将会吃尽苦头。</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sym typeface="+mn-ea"/>
              </a:rPr>
              <a:t>（</a:t>
            </a:r>
            <a:r>
              <a:rPr lang="en-US" altLang="zh-CN" dirty="0">
                <a:latin typeface="Arial" panose="020B0604020202020204" pitchFamily="34" charset="0"/>
                <a:sym typeface="+mn-ea"/>
              </a:rPr>
              <a:t>2</a:t>
            </a:r>
            <a:r>
              <a:rPr lang="zh-CN" altLang="en-US" dirty="0">
                <a:latin typeface="Arial" panose="020B0604020202020204" pitchFamily="34" charset="0"/>
                <a:sym typeface="+mn-ea"/>
              </a:rPr>
              <a:t>）在合同中一定要说清楚“做什么”和“不做什么”。如果合同含含糊糊，日后扯皮的事情就多。要防止象韩复渠那样，在别人请他喝酒吃饭时他什么都点头（人家就更加献殷勤），吃完了他就宣布刚才答应的事都不算数，便扬长而去。</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sym typeface="+mn-ea"/>
              </a:rPr>
              <a:t> </a:t>
            </a:r>
            <a:endParaRPr lang="zh-CN" altLang="en-US" dirty="0">
              <a:latin typeface="Arial" panose="020B0604020202020204" pitchFamily="34" charset="0"/>
            </a:endParaRPr>
          </a:p>
          <a:p>
            <a:pPr algn="just" eaLnBrk="1" hangingPunct="1"/>
            <a:r>
              <a:rPr lang="zh-CN" altLang="en-US" b="1" dirty="0">
                <a:latin typeface="Arial" panose="020B0604020202020204" pitchFamily="34" charset="0"/>
                <a:sym typeface="+mn-ea"/>
              </a:rPr>
              <a:t>分析人员或客户理解有误</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ea typeface="楷体_GB2312" pitchFamily="49" charset="-122"/>
                <a:sym typeface="+mn-ea"/>
              </a:rPr>
              <a:t>有个外星人间谍潜伏到地球刺探情报，它给上司写了一份报告：“主宰地球的是车。它们喝汽油，靠四个轮子滚动前进。嗓门极大，在夜里双眼能射出强光。</a:t>
            </a:r>
            <a:r>
              <a:rPr lang="en-US" altLang="zh-CN" dirty="0">
                <a:latin typeface="Arial" panose="020B0604020202020204" pitchFamily="34" charset="0"/>
                <a:ea typeface="楷体_GB2312" pitchFamily="49" charset="-122"/>
                <a:sym typeface="+mn-ea"/>
              </a:rPr>
              <a:t>……</a:t>
            </a:r>
            <a:r>
              <a:rPr lang="zh-CN" altLang="en-US" dirty="0">
                <a:latin typeface="Arial" panose="020B0604020202020204" pitchFamily="34" charset="0"/>
                <a:ea typeface="楷体_GB2312" pitchFamily="49" charset="-122"/>
                <a:sym typeface="+mn-ea"/>
              </a:rPr>
              <a:t>有趣的是，车里住着一种叫作‘人’的寄生虫，这些寄生虫完全控制了车。”</a:t>
            </a:r>
            <a:endParaRPr lang="zh-CN" altLang="en-US" dirty="0">
              <a:latin typeface="Arial" panose="020B0604020202020204" pitchFamily="34" charset="0"/>
              <a:ea typeface="楷体_GB2312" pitchFamily="49" charset="-122"/>
            </a:endParaRPr>
          </a:p>
          <a:p>
            <a:pPr algn="just" eaLnBrk="1" hangingPunct="1"/>
            <a:r>
              <a:rPr lang="zh-CN" altLang="en-US" dirty="0">
                <a:latin typeface="Arial" panose="020B0604020202020204" pitchFamily="34" charset="0"/>
                <a:sym typeface="+mn-ea"/>
              </a:rPr>
              <a:t>软件系统分析人员不可能都是全才。客户表达的需求，不同的分析人员可能有不同的理解。如果分析人员理解错了，可能会导致开发人员白干活，吃力不讨好。我读中学时候最怕写作文逃题，如果逃题了，不管作文写得多长，总是零分。所以分析人员写好需求说明书后，要请客户方的各个代表验证。如果问题很复杂，双方都不太明白，就有必要请开发人员快速构造软件的原型，双方再次论证需求说明书是否正确。</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sym typeface="+mn-ea"/>
              </a:rPr>
              <a:t>由于客户大多不懂软件，他们可能觉得软件是万能的，会提出一些无法实现的需求。有时客户还会把软件系统分析人员的建议或答复给想歪了。</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ea typeface="楷体_GB2312" pitchFamily="49" charset="-122"/>
                <a:sym typeface="+mn-ea"/>
              </a:rPr>
              <a:t>有一个软件人员滔滔不绝地向客户讲解在“信息高速公路上做广告”的种种好处，客户听得津津有味。最后，心动的客户对软件人员说：“好得很，就让我们马上行动起来吧。请您决定广告牌的尺寸和放在哪条高速公路上，我立即派人去做。”</a:t>
            </a:r>
            <a:endParaRPr lang="zh-CN" altLang="en-US" dirty="0">
              <a:latin typeface="Arial" panose="020B0604020202020204" pitchFamily="34" charset="0"/>
              <a:ea typeface="楷体_GB2312" pitchFamily="49" charset="-122"/>
            </a:endParaRPr>
          </a:p>
          <a:p>
            <a:pPr algn="just" eaLnBrk="1" hangingPunct="1"/>
            <a:r>
              <a:rPr lang="zh-CN" altLang="en-US" dirty="0">
                <a:latin typeface="宋体" panose="02010600030101010101" pitchFamily="2" charset="-122"/>
                <a:sym typeface="+mn-ea"/>
              </a:rPr>
              <a:t>为什么软件系统分析员的工资要比普通程序员高？就是因为需求分析困难嘛</a:t>
            </a:r>
            <a:r>
              <a:rPr lang="zh-CN" altLang="en-US" dirty="0">
                <a:latin typeface="Arial" panose="020B0604020202020204" pitchFamily="34" charset="0"/>
                <a:sym typeface="+mn-ea"/>
              </a:rPr>
              <a:t> </a:t>
            </a:r>
            <a:endParaRPr lang="zh-CN" altLang="en-US" dirty="0">
              <a:latin typeface="Arial" panose="020B0604020202020204" pitchFamily="34" charset="0"/>
            </a:endParaRPr>
          </a:p>
          <a:p>
            <a:endParaRPr kumimoji="0" lang="zh-CN" altLang="en-US" b="1" i="0" u="none" strike="noStrike" kern="1200" cap="none" spc="0" normalizeH="0" baseline="0" noProof="0" dirty="0">
              <a:ln>
                <a:noFill/>
              </a:ln>
              <a:solidFill>
                <a:srgbClr val="FFCC66"/>
              </a:solidFill>
              <a:effectLst/>
              <a:uLnTx/>
              <a:uFillTx/>
              <a:latin typeface="Arial" panose="020B0604020202020204" pitchFamily="34" charset="0"/>
              <a:ea typeface="宋体" panose="02010600030101010101" pitchFamily="2" charset="-122"/>
              <a:cs typeface="+mn-ea"/>
            </a:endParaRPr>
          </a:p>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10</a:t>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11</a:t>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lvl="1"/>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首页">
    <p:spTree>
      <p:nvGrpSpPr>
        <p:cNvPr id="1" name=""/>
        <p:cNvGrpSpPr/>
        <p:nvPr/>
      </p:nvGrpSpPr>
      <p:grpSpPr>
        <a:xfrm>
          <a:off x="0" y="0"/>
          <a:ext cx="0" cy="0"/>
          <a:chOff x="0" y="0"/>
          <a:chExt cx="0" cy="0"/>
        </a:xfrm>
      </p:grpSpPr>
      <p:grpSp>
        <p:nvGrpSpPr>
          <p:cNvPr id="5" name="组 4"/>
          <p:cNvGrpSpPr/>
          <p:nvPr userDrawn="1"/>
        </p:nvGrpSpPr>
        <p:grpSpPr bwMode="hidden">
          <a:xfrm>
            <a:off x="-1" y="0"/>
            <a:ext cx="12192002" cy="6858000"/>
            <a:chOff x="-1" y="0"/>
            <a:chExt cx="12192002" cy="6858000"/>
          </a:xfrm>
        </p:grpSpPr>
        <p:cxnSp>
          <p:nvCxnSpPr>
            <p:cNvPr id="6" name="直接连接符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接连接符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接连接符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接连接符​​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接连接符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1293845" y="3421150"/>
            <a:ext cx="9604310" cy="1871475"/>
          </a:xfrm>
          <a:prstGeom prst="rect">
            <a:avLst/>
          </a:prstGeom>
        </p:spPr>
        <p:txBody>
          <a:bodyPr rtlCol="0" anchor="b">
            <a:noAutofit/>
          </a:bodyPr>
          <a:lstStyle>
            <a:lvl1pPr algn="l">
              <a:lnSpc>
                <a:spcPct val="100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hasCustomPrompt="1"/>
          </p:nvPr>
        </p:nvSpPr>
        <p:spPr>
          <a:xfrm>
            <a:off x="1293845" y="5432564"/>
            <a:ext cx="9604310" cy="457200"/>
          </a:xfrm>
          <a:prstGeom prst="rect">
            <a:avLst/>
          </a:prstGeom>
        </p:spPr>
        <p:txBody>
          <a:bodyPr rtlCol="0">
            <a:normAutofit/>
          </a:bodyPr>
          <a:lstStyle>
            <a:lvl1pPr marL="0" indent="0" algn="l">
              <a:spcBef>
                <a:spcPts val="0"/>
              </a:spcBef>
              <a:buNone/>
              <a:defRPr sz="2000" b="0">
                <a:solidFill>
                  <a:schemeClr val="accent1">
                    <a:lumMod val="7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dirty="0"/>
          </a:p>
        </p:txBody>
      </p:sp>
      <p:cxnSp>
        <p:nvCxnSpPr>
          <p:cNvPr id="58" name="直接连接符​​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7" name="图片 5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24629" y="58735"/>
            <a:ext cx="6342743" cy="3561284"/>
          </a:xfrm>
          <a:prstGeom prst="ellipse">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内容占位符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6" name="页脚占位符 5"/>
          <p:cNvSpPr>
            <a:spLocks noGrp="1"/>
          </p:cNvSpPr>
          <p:nvPr>
            <p:ph type="ftr" sz="quarter" idx="11"/>
          </p:nvPr>
        </p:nvSpPr>
        <p:spPr/>
        <p:txBody>
          <a:bodyPr rtlCol="0"/>
          <a:lstStyle/>
          <a:p>
            <a:pPr rtl="0"/>
            <a:endParaRPr lang="zh-CN" altLang="en-US" dirty="0"/>
          </a:p>
        </p:txBody>
      </p:sp>
      <p:sp>
        <p:nvSpPr>
          <p:cNvPr id="5" name="日期占位符 4"/>
          <p:cNvSpPr>
            <a:spLocks noGrp="1"/>
          </p:cNvSpPr>
          <p:nvPr>
            <p:ph type="dt" sz="half" idx="10"/>
          </p:nvPr>
        </p:nvSpPr>
        <p:spPr/>
        <p:txBody>
          <a:bodyPr rtlCol="0"/>
          <a:lstStyle>
            <a:lvl1pPr>
              <a:defRPr/>
            </a:lvl1pPr>
          </a:lstStyle>
          <a:p>
            <a:endParaRPr lang="zh-CN" altLang="en-US" dirty="0"/>
          </a:p>
        </p:txBody>
      </p:sp>
      <p:sp>
        <p:nvSpPr>
          <p:cNvPr id="7" name="灯片编号占位符 6"/>
          <p:cNvSpPr>
            <a:spLocks noGrp="1"/>
          </p:cNvSpPr>
          <p:nvPr>
            <p:ph type="sldNum" sz="quarter" idx="12"/>
          </p:nvPr>
        </p:nvSpPr>
        <p:spPr/>
        <p:txBody>
          <a:bodyPr rtlCol="0"/>
          <a:lstStyle/>
          <a:p>
            <a:pPr rtl="0"/>
            <a:fld id="{E31375A4-56A4-47D6-9801-1991572033F7}" type="slidenum">
              <a:rPr lang="en-US" altLang="zh-CN" smtClean="0"/>
              <a:t>‹#›</a:t>
            </a:fld>
            <a:endParaRPr lang="zh-CN" altLang="en-US" dirty="0"/>
          </a:p>
        </p:txBody>
      </p:sp>
    </p:spTree>
    <p:extLst>
      <p:ext uri="{BB962C8B-B14F-4D97-AF65-F5344CB8AC3E}">
        <p14:creationId xmlns:p14="http://schemas.microsoft.com/office/powerpoint/2010/main" val="214278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4" name="内容占位符 3"/>
          <p:cNvSpPr>
            <a:spLocks noGrp="1"/>
          </p:cNvSpPr>
          <p:nvPr>
            <p:ph sz="half" idx="2"/>
          </p:nvPr>
        </p:nvSpPr>
        <p:spPr>
          <a:xfrm>
            <a:off x="1295400" y="2503713"/>
            <a:ext cx="4572000" cy="3287487"/>
          </a:xfr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文本占位符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6" name="内容占位符 5"/>
          <p:cNvSpPr>
            <a:spLocks noGrp="1"/>
          </p:cNvSpPr>
          <p:nvPr>
            <p:ph sz="quarter" idx="4"/>
          </p:nvPr>
        </p:nvSpPr>
        <p:spPr>
          <a:xfrm>
            <a:off x="6324600" y="2503713"/>
            <a:ext cx="4572000" cy="3287487"/>
          </a:xfr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9" name="灯片编号占位符 8"/>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E31375A4-56A4-47D6-9801-1991572033F7}" type="slidenum">
              <a:rPr lang="en-US" altLang="zh-CN" smtClean="0"/>
              <a:pPr/>
              <a:t>‹#›</a:t>
            </a:fld>
            <a:endParaRPr lang="zh-CN" altLang="en-US" dirty="0"/>
          </a:p>
        </p:txBody>
      </p:sp>
    </p:spTree>
    <p:extLst>
      <p:ext uri="{BB962C8B-B14F-4D97-AF65-F5344CB8AC3E}">
        <p14:creationId xmlns:p14="http://schemas.microsoft.com/office/powerpoint/2010/main" val="951482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3" name="日期占位符 2"/>
          <p:cNvSpPr>
            <a:spLocks noGrp="1"/>
          </p:cNvSpPr>
          <p:nvPr>
            <p:ph type="dt" sz="half" idx="10"/>
          </p:nvPr>
        </p:nvSpPr>
        <p:spPr/>
        <p:txBody>
          <a:bodyPr rtlCol="0"/>
          <a:lstStyle>
            <a:lvl1pPr>
              <a:defRPr/>
            </a:lvl1pPr>
          </a:lstStyle>
          <a:p>
            <a:endParaRPr lang="zh-CN" altLang="en-US" dirty="0"/>
          </a:p>
        </p:txBody>
      </p:sp>
      <p:sp>
        <p:nvSpPr>
          <p:cNvPr id="5" name="灯片编号占位符 4"/>
          <p:cNvSpPr>
            <a:spLocks noGrp="1"/>
          </p:cNvSpPr>
          <p:nvPr>
            <p:ph type="sldNum" sz="quarter" idx="12"/>
          </p:nvPr>
        </p:nvSpPr>
        <p:spPr/>
        <p:txBody>
          <a:bodyPr rtlCol="0"/>
          <a:lstStyle/>
          <a:p>
            <a:pPr rtl="0"/>
            <a:fld id="{E31375A4-56A4-47D6-9801-1991572033F7}" type="slidenum">
              <a:rPr lang="en-US" altLang="zh-CN" noProof="0" smtClean="0"/>
              <a:t>‹#›</a:t>
            </a:fld>
            <a:endParaRPr lang="zh-CN" altLang="en-US" noProof="0" dirty="0"/>
          </a:p>
        </p:txBody>
      </p:sp>
    </p:spTree>
    <p:extLst>
      <p:ext uri="{BB962C8B-B14F-4D97-AF65-F5344CB8AC3E}">
        <p14:creationId xmlns:p14="http://schemas.microsoft.com/office/powerpoint/2010/main" val="128727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161" name="组 160"/>
          <p:cNvGrpSpPr/>
          <p:nvPr userDrawn="1"/>
        </p:nvGrpSpPr>
        <p:grpSpPr bwMode="hidden">
          <a:xfrm>
            <a:off x="-1" y="0"/>
            <a:ext cx="12192002" cy="6858000"/>
            <a:chOff x="-1" y="0"/>
            <a:chExt cx="12192002" cy="6858000"/>
          </a:xfrm>
        </p:grpSpPr>
        <p:cxnSp>
          <p:nvCxnSpPr>
            <p:cNvPr id="162" name="直接连接符​​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组 177"/>
            <p:cNvGrpSpPr/>
            <p:nvPr userDrawn="1"/>
          </p:nvGrpSpPr>
          <p:grpSpPr bwMode="hidden">
            <a:xfrm>
              <a:off x="-1" y="0"/>
              <a:ext cx="12192001" cy="6858000"/>
              <a:chOff x="-1" y="0"/>
              <a:chExt cx="12192001" cy="6858000"/>
            </a:xfrm>
          </p:grpSpPr>
          <p:cxnSp>
            <p:nvCxnSpPr>
              <p:cNvPr id="196" name="直接连接符​​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组 200"/>
              <p:cNvGrpSpPr/>
              <p:nvPr/>
            </p:nvGrpSpPr>
            <p:grpSpPr bwMode="hidden">
              <a:xfrm>
                <a:off x="6327885" y="0"/>
                <a:ext cx="5864115" cy="5898673"/>
                <a:chOff x="6327885" y="0"/>
                <a:chExt cx="5864115" cy="5898673"/>
              </a:xfrm>
            </p:grpSpPr>
            <p:cxnSp>
              <p:nvCxnSpPr>
                <p:cNvPr id="207" name="直接连接符​​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直接连接符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组 178"/>
            <p:cNvGrpSpPr/>
            <p:nvPr userDrawn="1"/>
          </p:nvGrpSpPr>
          <p:grpSpPr bwMode="hidden">
            <a:xfrm flipH="1">
              <a:off x="0" y="0"/>
              <a:ext cx="12192001" cy="6858000"/>
              <a:chOff x="-1" y="0"/>
              <a:chExt cx="12192001" cy="6858000"/>
            </a:xfrm>
          </p:grpSpPr>
          <p:cxnSp>
            <p:nvCxnSpPr>
              <p:cNvPr id="180" name="直接连接符​​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组 184"/>
              <p:cNvGrpSpPr/>
              <p:nvPr/>
            </p:nvGrpSpPr>
            <p:grpSpPr bwMode="hidden">
              <a:xfrm>
                <a:off x="6327885" y="0"/>
                <a:ext cx="5864115" cy="5898673"/>
                <a:chOff x="6327885" y="0"/>
                <a:chExt cx="5864115" cy="5898673"/>
              </a:xfrm>
            </p:grpSpPr>
            <p:cxnSp>
              <p:nvCxnSpPr>
                <p:cNvPr id="191" name="直接连接符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直接连接符​​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页脚占位符 212"/>
          <p:cNvSpPr>
            <a:spLocks noGrp="1"/>
          </p:cNvSpPr>
          <p:nvPr>
            <p:ph type="ftr" sz="quarter" idx="11"/>
          </p:nvPr>
        </p:nvSpPr>
        <p:spPr/>
        <p:txBody>
          <a:bodyPr rtlCol="0"/>
          <a:lstStyle/>
          <a:p>
            <a:pPr rtl="0"/>
            <a:endParaRPr lang="zh-CN" altLang="en-US" dirty="0"/>
          </a:p>
        </p:txBody>
      </p:sp>
      <p:sp>
        <p:nvSpPr>
          <p:cNvPr id="212" name="日期占位符 211"/>
          <p:cNvSpPr>
            <a:spLocks noGrp="1"/>
          </p:cNvSpPr>
          <p:nvPr>
            <p:ph type="dt" sz="half" idx="10"/>
          </p:nvPr>
        </p:nvSpPr>
        <p:spPr/>
        <p:txBody>
          <a:bodyPr rtlCol="0"/>
          <a:lstStyle>
            <a:lvl1pPr>
              <a:defRPr/>
            </a:lvl1pPr>
          </a:lstStyle>
          <a:p>
            <a:endParaRPr lang="zh-CN" altLang="en-US" dirty="0"/>
          </a:p>
        </p:txBody>
      </p:sp>
      <p:sp>
        <p:nvSpPr>
          <p:cNvPr id="214" name="幻灯片编号占位符 213"/>
          <p:cNvSpPr>
            <a:spLocks noGrp="1"/>
          </p:cNvSpPr>
          <p:nvPr>
            <p:ph type="sldNum" sz="quarter" idx="12"/>
          </p:nvPr>
        </p:nvSpPr>
        <p:spPr/>
        <p:txBody>
          <a:bodyPr rtlCol="0"/>
          <a:lstStyle/>
          <a:p>
            <a:pPr rtl="0"/>
            <a:fld id="{E31375A4-56A4-47D6-9801-1991572033F7}" type="slidenum">
              <a:rPr lang="en-US" altLang="zh-CN" smtClean="0"/>
              <a:pPr/>
              <a:t>‹#›</a:t>
            </a:fld>
            <a:endParaRPr lang="zh-CN" altLang="en-US" dirty="0"/>
          </a:p>
        </p:txBody>
      </p:sp>
    </p:spTree>
    <p:extLst>
      <p:ext uri="{BB962C8B-B14F-4D97-AF65-F5344CB8AC3E}">
        <p14:creationId xmlns:p14="http://schemas.microsoft.com/office/powerpoint/2010/main" val="163453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Tx" preserve="1">
  <p:cSld name="带标题的内容">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1" y="0"/>
            <a:ext cx="12192002" cy="6858000"/>
            <a:chOff x="-1" y="0"/>
            <a:chExt cx="12192002" cy="6858000"/>
          </a:xfrm>
        </p:grpSpPr>
        <p:cxnSp>
          <p:nvCxnSpPr>
            <p:cNvPr id="10" name="直接连接符​​(S)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接连接符​​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接连接符​​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接连接符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接连接符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913152" y="571500"/>
            <a:ext cx="3657600" cy="2197100"/>
          </a:xfr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43197" y="571500"/>
            <a:ext cx="6217920" cy="5715000"/>
          </a:xfr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cxnSp>
        <p:nvCxnSpPr>
          <p:cNvPr id="60" name="直接连接符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5" name="日期占位符 4"/>
          <p:cNvSpPr>
            <a:spLocks noGrp="1"/>
          </p:cNvSpPr>
          <p:nvPr>
            <p:ph type="dt" sz="half" idx="10"/>
          </p:nvPr>
        </p:nvSpPr>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endParaRPr lang="zh-CN" altLang="en-US" dirty="0"/>
          </a:p>
        </p:txBody>
      </p:sp>
      <p:sp>
        <p:nvSpPr>
          <p:cNvPr id="8" name="幻灯片编号占位符 7"/>
          <p:cNvSpPr>
            <a:spLocks noGrp="1"/>
          </p:cNvSpPr>
          <p:nvPr>
            <p:ph type="sldNum" sz="quarter" idx="12"/>
          </p:nvPr>
        </p:nvSpPr>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pPr/>
              <a:t>‹#›</a:t>
            </a:fld>
            <a:endParaRPr lang="zh-CN" altLang="en-US" noProof="0" dirty="0"/>
          </a:p>
        </p:txBody>
      </p:sp>
    </p:spTree>
    <p:extLst>
      <p:ext uri="{BB962C8B-B14F-4D97-AF65-F5344CB8AC3E}">
        <p14:creationId xmlns:p14="http://schemas.microsoft.com/office/powerpoint/2010/main" val="250453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组 7"/>
          <p:cNvGrpSpPr/>
          <p:nvPr/>
        </p:nvGrpSpPr>
        <p:grpSpPr bwMode="hidden">
          <a:xfrm>
            <a:off x="-1" y="0"/>
            <a:ext cx="12192002" cy="6858000"/>
            <a:chOff x="-1" y="0"/>
            <a:chExt cx="12192002" cy="6858000"/>
          </a:xfrm>
        </p:grpSpPr>
        <p:cxnSp>
          <p:nvCxnSpPr>
            <p:cNvPr id="9" name="直接连接符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组 24"/>
            <p:cNvGrpSpPr/>
            <p:nvPr/>
          </p:nvGrpSpPr>
          <p:grpSpPr bwMode="hidden">
            <a:xfrm>
              <a:off x="-1" y="0"/>
              <a:ext cx="12192001" cy="6858000"/>
              <a:chOff x="-1" y="0"/>
              <a:chExt cx="12192001" cy="6858000"/>
            </a:xfrm>
          </p:grpSpPr>
          <p:cxnSp>
            <p:nvCxnSpPr>
              <p:cNvPr id="43" name="直接连接符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组 47"/>
              <p:cNvGrpSpPr/>
              <p:nvPr/>
            </p:nvGrpSpPr>
            <p:grpSpPr bwMode="hidden">
              <a:xfrm>
                <a:off x="6327885" y="0"/>
                <a:ext cx="5864115" cy="5898673"/>
                <a:chOff x="6327885" y="0"/>
                <a:chExt cx="5864115" cy="5898673"/>
              </a:xfrm>
            </p:grpSpPr>
            <p:cxnSp>
              <p:nvCxnSpPr>
                <p:cNvPr id="54" name="直接连接符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直接连接符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组 25"/>
            <p:cNvGrpSpPr/>
            <p:nvPr/>
          </p:nvGrpSpPr>
          <p:grpSpPr bwMode="hidden">
            <a:xfrm flipH="1">
              <a:off x="0" y="0"/>
              <a:ext cx="12192001" cy="6858000"/>
              <a:chOff x="-1" y="0"/>
              <a:chExt cx="12192001" cy="6858000"/>
            </a:xfrm>
          </p:grpSpPr>
          <p:cxnSp>
            <p:nvCxnSpPr>
              <p:cNvPr id="27" name="直接连接符​​(S)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组 31"/>
              <p:cNvGrpSpPr/>
              <p:nvPr/>
            </p:nvGrpSpPr>
            <p:grpSpPr bwMode="hidden">
              <a:xfrm>
                <a:off x="6327885" y="0"/>
                <a:ext cx="5864115" cy="5898673"/>
                <a:chOff x="6327885" y="0"/>
                <a:chExt cx="5864115" cy="5898673"/>
              </a:xfrm>
            </p:grpSpPr>
            <p:cxnSp>
              <p:nvCxnSpPr>
                <p:cNvPr id="38" name="直接连接符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直接连接符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矩形​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59" name="直接连接符​​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7909560" y="576072"/>
            <a:ext cx="3657600" cy="2194560"/>
          </a:xfr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descr="为添加图像预留的空占位符。单击占位符，选择要添加的图像。"/>
          <p:cNvSpPr>
            <a:spLocks noGrp="1"/>
          </p:cNvSpPr>
          <p:nvPr>
            <p:ph type="pic" idx="1"/>
          </p:nvPr>
        </p:nvSpPr>
        <p:spPr>
          <a:xfrm>
            <a:off x="4412" y="-159"/>
            <a:ext cx="7315200" cy="6858000"/>
          </a:xfrm>
        </p:spPr>
        <p:txBody>
          <a:bodyPr tIns="457200" rtlCol="0">
            <a:normAutofit/>
          </a:bodyPr>
          <a:lstStyle>
            <a:lvl1pPr marL="0" indent="0" algn="ctr">
              <a:buNone/>
              <a:defRPr sz="2000">
                <a:latin typeface="微软雅黑" panose="020B0503020204020204" pitchFamily="34" charset="-122"/>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spTree>
    <p:extLst>
      <p:ext uri="{BB962C8B-B14F-4D97-AF65-F5344CB8AC3E}">
        <p14:creationId xmlns:p14="http://schemas.microsoft.com/office/powerpoint/2010/main" val="348677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4" name="日期占位符 3"/>
          <p:cNvSpPr>
            <a:spLocks noGrp="1"/>
          </p:cNvSpPr>
          <p:nvPr>
            <p:ph type="dt" sz="half" idx="10"/>
          </p:nvPr>
        </p:nvSpPr>
        <p:spPr/>
        <p:txBody>
          <a:bodyPr rtlCol="0"/>
          <a:lstStyle>
            <a:lvl1pPr>
              <a:defRPr/>
            </a:lvl1pPr>
          </a:lstStyle>
          <a:p>
            <a:endParaRPr lang="zh-CN" altLang="en-US" dirty="0"/>
          </a:p>
        </p:txBody>
      </p:sp>
      <p:sp>
        <p:nvSpPr>
          <p:cNvPr id="6" name="灯片编号占位符 5"/>
          <p:cNvSpPr>
            <a:spLocks noGrp="1"/>
          </p:cNvSpPr>
          <p:nvPr>
            <p:ph type="sldNum" sz="quarter" idx="12"/>
          </p:nvPr>
        </p:nvSpPr>
        <p:spPr/>
        <p:txBody>
          <a:bodyPr rtlCol="0"/>
          <a:lstStyle/>
          <a:p>
            <a:pPr rtl="0"/>
            <a:fld id="{E31375A4-56A4-47D6-9801-1991572033F7}" type="slidenum">
              <a:rPr lang="en-US" altLang="zh-CN" noProof="0" smtClean="0"/>
              <a:t>‹#›</a:t>
            </a:fld>
            <a:endParaRPr lang="zh-CN" altLang="en-US" noProof="0" dirty="0"/>
          </a:p>
        </p:txBody>
      </p:sp>
    </p:spTree>
    <p:extLst>
      <p:ext uri="{BB962C8B-B14F-4D97-AF65-F5344CB8AC3E}">
        <p14:creationId xmlns:p14="http://schemas.microsoft.com/office/powerpoint/2010/main" val="1131139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209314" y="489856"/>
            <a:ext cx="1687286" cy="5301343"/>
          </a:xfrm>
        </p:spPr>
        <p:txBody>
          <a:bodyPr vert="eaVert"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a:xfrm>
            <a:off x="1295399" y="489856"/>
            <a:ext cx="7587344" cy="5301343"/>
          </a:xfrm>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4" name="日期占位符 3"/>
          <p:cNvSpPr>
            <a:spLocks noGrp="1"/>
          </p:cNvSpPr>
          <p:nvPr>
            <p:ph type="dt" sz="half" idx="10"/>
          </p:nvPr>
        </p:nvSpPr>
        <p:spPr/>
        <p:txBody>
          <a:bodyPr rtlCol="0"/>
          <a:lstStyle>
            <a:lvl1pPr>
              <a:defRPr/>
            </a:lvl1pPr>
          </a:lstStyle>
          <a:p>
            <a:endParaRPr lang="zh-CN" altLang="en-US" dirty="0"/>
          </a:p>
        </p:txBody>
      </p:sp>
      <p:sp>
        <p:nvSpPr>
          <p:cNvPr id="6" name="灯片编号占位符 5"/>
          <p:cNvSpPr>
            <a:spLocks noGrp="1"/>
          </p:cNvSpPr>
          <p:nvPr>
            <p:ph type="sldNum" sz="quarter" idx="12"/>
          </p:nvPr>
        </p:nvSpPr>
        <p:spPr/>
        <p:txBody>
          <a:bodyPr rtlCol="0"/>
          <a:lstStyle/>
          <a:p>
            <a:pPr rtl="0"/>
            <a:fld id="{E31375A4-56A4-47D6-9801-1991572033F7}" type="slidenum">
              <a:rPr lang="en-US" altLang="zh-CN" noProof="0" smtClean="0"/>
              <a:t>‹#›</a:t>
            </a:fld>
            <a:endParaRPr lang="zh-CN" altLang="en-US" noProof="0" dirty="0"/>
          </a:p>
        </p:txBody>
      </p:sp>
    </p:spTree>
    <p:extLst>
      <p:ext uri="{BB962C8B-B14F-4D97-AF65-F5344CB8AC3E}">
        <p14:creationId xmlns:p14="http://schemas.microsoft.com/office/powerpoint/2010/main" val="136286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1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CN" altLang="en-US" dirty="0"/>
              <a:t>单击此处编辑母版标题样式</a:t>
            </a:r>
            <a:endParaRPr lang="en-US" dirty="0"/>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9" name="Content Placeholder 8"/>
          <p:cNvSpPr>
            <a:spLocks noGrp="1"/>
          </p:cNvSpPr>
          <p:nvPr>
            <p:ph sz="quarter" idx="13"/>
          </p:nvPr>
        </p:nvSpPr>
        <p:spPr>
          <a:xfrm>
            <a:off x="487680" y="1600200"/>
            <a:ext cx="5388864" cy="452628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3"/>
          <p:cNvSpPr>
            <a:spLocks noGrp="1"/>
          </p:cNvSpPr>
          <p:nvPr>
            <p:ph type="dt" sz="half" idx="14"/>
          </p:nvPr>
        </p:nvSpPr>
        <p:spPr/>
        <p:txBody>
          <a:bodyPr/>
          <a:lstStyle>
            <a:lvl1pPr>
              <a:defRPr/>
            </a:lvl1pPr>
          </a:lstStyle>
          <a:p>
            <a:pPr>
              <a:defRPr/>
            </a:pPr>
            <a:endParaRPr lang="en-US" dirty="0"/>
          </a:p>
        </p:txBody>
      </p:sp>
      <p:sp>
        <p:nvSpPr>
          <p:cNvPr id="6" name="Footer Placeholder 4"/>
          <p:cNvSpPr>
            <a:spLocks noGrp="1"/>
          </p:cNvSpPr>
          <p:nvPr>
            <p:ph type="ftr" sz="quarter" idx="15"/>
          </p:nvPr>
        </p:nvSpPr>
        <p:spPr/>
        <p:txBody>
          <a:bodyPr/>
          <a:lstStyle>
            <a:lvl1pPr>
              <a:defRPr/>
            </a:lvl1pPr>
          </a:lstStyle>
          <a:p>
            <a:pPr>
              <a:defRPr/>
            </a:pPr>
            <a:endParaRPr lang="en-US" dirty="0"/>
          </a:p>
        </p:txBody>
      </p:sp>
      <p:sp>
        <p:nvSpPr>
          <p:cNvPr id="7" name="Slide Number Placeholder 5"/>
          <p:cNvSpPr>
            <a:spLocks noGrp="1"/>
          </p:cNvSpPr>
          <p:nvPr>
            <p:ph type="sldNum" sz="quarter" idx="16"/>
          </p:nvPr>
        </p:nvSpPr>
        <p:spPr/>
        <p:txBody>
          <a:bodyPr/>
          <a:lstStyle>
            <a:lvl1pPr>
              <a:defRPr/>
            </a:lvl1pPr>
          </a:lstStyle>
          <a:p>
            <a:pPr>
              <a:defRPr/>
            </a:pPr>
            <a:fld id="{D900907F-742A-4540-B3A5-D874F0735AA6}" type="slidenum">
              <a:rPr lang="zh-CN" altLang="en-US"/>
              <a:pPr>
                <a:defRPr/>
              </a:pPr>
              <a:t>‹#›</a:t>
            </a:fld>
            <a:r>
              <a:rPr lang="en-US" altLang="zh-CN"/>
              <a:t>/23</a:t>
            </a:r>
            <a:endParaRPr lang="zh-CN" altLang="en-US"/>
          </a:p>
        </p:txBody>
      </p:sp>
    </p:spTree>
    <p:extLst>
      <p:ext uri="{BB962C8B-B14F-4D97-AF65-F5344CB8AC3E}">
        <p14:creationId xmlns:p14="http://schemas.microsoft.com/office/powerpoint/2010/main" val="1201166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571501" y="0"/>
            <a:ext cx="5202767" cy="668780"/>
          </a:xfrm>
          <a:prstGeom prst="rect">
            <a:avLst/>
          </a:prstGeom>
        </p:spPr>
        <p:txBody>
          <a:bodyPr rtlCol="0"/>
          <a:lstStyle>
            <a:lvl1pPr>
              <a:lnSpc>
                <a:spcPct val="130000"/>
              </a:lnSpc>
              <a:defRPr sz="3200"/>
            </a:lvl1pPr>
          </a:lstStyle>
          <a:p>
            <a:pPr rtl="0"/>
            <a:r>
              <a:rPr lang="zh-CN" altLang="en-US" dirty="0"/>
              <a:t>单击此处编辑母版标题样式</a:t>
            </a:r>
          </a:p>
        </p:txBody>
      </p:sp>
      <p:sp>
        <p:nvSpPr>
          <p:cNvPr id="8" name="矩形 7"/>
          <p:cNvSpPr/>
          <p:nvPr userDrawn="1"/>
        </p:nvSpPr>
        <p:spPr>
          <a:xfrm>
            <a:off x="0" y="0"/>
            <a:ext cx="368300" cy="668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过渡页">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组 6"/>
          <p:cNvGrpSpPr/>
          <p:nvPr userDrawn="1"/>
        </p:nvGrpSpPr>
        <p:grpSpPr bwMode="hidden">
          <a:xfrm>
            <a:off x="-1" y="0"/>
            <a:ext cx="12192002" cy="6858000"/>
            <a:chOff x="-1" y="0"/>
            <a:chExt cx="12192002" cy="6858000"/>
          </a:xfrm>
        </p:grpSpPr>
        <p:cxnSp>
          <p:nvCxnSpPr>
            <p:cNvPr id="8" name="直接连接符​​(S)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组 23"/>
            <p:cNvGrpSpPr/>
            <p:nvPr userDrawn="1"/>
          </p:nvGrpSpPr>
          <p:grpSpPr bwMode="hidden">
            <a:xfrm>
              <a:off x="-1" y="0"/>
              <a:ext cx="12192001" cy="6858000"/>
              <a:chOff x="-1" y="0"/>
              <a:chExt cx="12192001" cy="6858000"/>
            </a:xfrm>
          </p:grpSpPr>
          <p:cxnSp>
            <p:nvCxnSpPr>
              <p:cNvPr id="42" name="直接连接符​​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组 46"/>
              <p:cNvGrpSpPr/>
              <p:nvPr/>
            </p:nvGrpSpPr>
            <p:grpSpPr bwMode="hidden">
              <a:xfrm>
                <a:off x="6327885" y="0"/>
                <a:ext cx="5864115" cy="5898673"/>
                <a:chOff x="6327885" y="0"/>
                <a:chExt cx="5864115" cy="5898673"/>
              </a:xfrm>
            </p:grpSpPr>
            <p:cxnSp>
              <p:nvCxnSpPr>
                <p:cNvPr id="53" name="直接连接符​​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连接符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 24"/>
            <p:cNvGrpSpPr/>
            <p:nvPr userDrawn="1"/>
          </p:nvGrpSpPr>
          <p:grpSpPr bwMode="hidden">
            <a:xfrm flipH="1">
              <a:off x="0" y="0"/>
              <a:ext cx="12192001" cy="6858000"/>
              <a:chOff x="-1" y="0"/>
              <a:chExt cx="12192001" cy="6858000"/>
            </a:xfrm>
          </p:grpSpPr>
          <p:cxnSp>
            <p:nvCxnSpPr>
              <p:cNvPr id="26" name="直接连接符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组 30"/>
              <p:cNvGrpSpPr/>
              <p:nvPr/>
            </p:nvGrpSpPr>
            <p:grpSpPr bwMode="hidden">
              <a:xfrm>
                <a:off x="6327885" y="0"/>
                <a:ext cx="5864115" cy="5898673"/>
                <a:chOff x="6327885" y="0"/>
                <a:chExt cx="5864115" cy="5898673"/>
              </a:xfrm>
            </p:grpSpPr>
            <p:cxnSp>
              <p:nvCxnSpPr>
                <p:cNvPr id="37" name="直接连接符​​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295400" y="2541573"/>
            <a:ext cx="9601200" cy="2743200"/>
          </a:xfrm>
          <a:prstGeom prst="rect">
            <a:avLst/>
          </a:prstGeom>
        </p:spPr>
        <p:txBody>
          <a:bodyPr rtlCol="0" anchor="b">
            <a:normAutofit/>
          </a:bodyPr>
          <a:lstStyle>
            <a:lvl1pPr>
              <a:lnSpc>
                <a:spcPct val="85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hasCustomPrompt="1"/>
          </p:nvPr>
        </p:nvSpPr>
        <p:spPr>
          <a:xfrm>
            <a:off x="1295400" y="5431536"/>
            <a:ext cx="9601200" cy="457200"/>
          </a:xfrm>
          <a:prstGeom prst="rect">
            <a:avLst/>
          </a:prstGeom>
        </p:spPr>
        <p:txBody>
          <a:bodyPr rtlCol="0">
            <a:normAutofit/>
          </a:bodyPr>
          <a:lstStyle>
            <a:lvl1pPr marL="0" indent="0">
              <a:spcBef>
                <a:spcPts val="0"/>
              </a:spcBef>
              <a:buNone/>
              <a:defRPr sz="2000" b="0">
                <a:solidFill>
                  <a:schemeClr val="tx1"/>
                </a:solidFill>
                <a:latin typeface="微软雅黑" panose="020B0503020204020204" pitchFamily="34" charset="-122"/>
                <a:ea typeface="微软雅黑"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noProof="0"/>
              <a:t>编辑母版文本样式</a:t>
            </a:r>
          </a:p>
        </p:txBody>
      </p:sp>
      <p:cxnSp>
        <p:nvCxnSpPr>
          <p:cNvPr id="58" name="直接连接符​​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Tx" preserve="1">
  <p:cSld name="目录页">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1" y="0"/>
            <a:ext cx="12192002" cy="6858000"/>
            <a:chOff x="-1" y="0"/>
            <a:chExt cx="12192002" cy="6858000"/>
          </a:xfrm>
        </p:grpSpPr>
        <p:cxnSp>
          <p:nvCxnSpPr>
            <p:cNvPr id="10" name="直接连接符​​(S)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接连接符​​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接连接符​​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接连接符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接连接符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913152" y="571500"/>
            <a:ext cx="3657600" cy="2197100"/>
          </a:xfrm>
          <a:prstGeom prst="rect">
            <a:avLst/>
          </a:prstGeo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hasCustomPrompt="1"/>
          </p:nvPr>
        </p:nvSpPr>
        <p:spPr>
          <a:xfrm>
            <a:off x="543197" y="571500"/>
            <a:ext cx="6217920" cy="5715000"/>
          </a:xfrm>
          <a:prstGeom prst="rect">
            <a:avLst/>
          </a:prstGeo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hasCustomPrompt="1"/>
          </p:nvPr>
        </p:nvSpPr>
        <p:spPr>
          <a:xfrm>
            <a:off x="7913152" y="2995012"/>
            <a:ext cx="3657600" cy="2285950"/>
          </a:xfrm>
          <a:prstGeom prst="rect">
            <a:avLst/>
          </a:prstGeom>
        </p:spPr>
        <p:txBody>
          <a:bodyPr rtlCol="0">
            <a:normAutofit/>
          </a:bodyPr>
          <a:lstStyle>
            <a:lvl1pPr marL="0" indent="0">
              <a:spcBef>
                <a:spcPts val="1200"/>
              </a:spcBef>
              <a:buNone/>
              <a:defRPr sz="16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cxnSp>
        <p:nvCxnSpPr>
          <p:cNvPr id="60" name="直接连接符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页脚占位符 5"/>
          <p:cNvSpPr>
            <a:spLocks noGrp="1"/>
          </p:cNvSpPr>
          <p:nvPr>
            <p:ph type="ftr" sz="quarter" idx="11"/>
          </p:nvPr>
        </p:nvSpPr>
        <p:spPr>
          <a:xfrm>
            <a:off x="609601" y="6289679"/>
            <a:ext cx="6128030" cy="222436"/>
          </a:xfrm>
          <a:prstGeom prst="rect">
            <a:avLst/>
          </a:prstGeom>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5" name="日期占位符 4"/>
          <p:cNvSpPr>
            <a:spLocks noGrp="1"/>
          </p:cNvSpPr>
          <p:nvPr>
            <p:ph type="dt" sz="half" idx="10"/>
          </p:nvPr>
        </p:nvSpPr>
        <p:spPr>
          <a:xfrm>
            <a:off x="8992717" y="6289679"/>
            <a:ext cx="1267271" cy="222436"/>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lang="zh-CN" altLang="en-US" smtClean="0"/>
              <a:t>2020年7月6日 Monday</a:t>
            </a:fld>
            <a:endParaRPr lang="zh-CN" altLang="en-US" dirty="0"/>
          </a:p>
        </p:txBody>
      </p:sp>
      <p:sp>
        <p:nvSpPr>
          <p:cNvPr id="8" name="幻灯片编号占位符 7"/>
          <p:cNvSpPr>
            <a:spLocks noGrp="1"/>
          </p:cNvSpPr>
          <p:nvPr>
            <p:ph type="sldNum" sz="quarter" idx="12"/>
          </p:nvPr>
        </p:nvSpPr>
        <p:spPr>
          <a:xfrm>
            <a:off x="10665311" y="6289679"/>
            <a:ext cx="918882" cy="222436"/>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t>‹#›</a:t>
            </a:fld>
            <a:endParaRPr lang="zh-CN" altLang="en-U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pPr>
              <a:defRPr/>
            </a:pPr>
            <a:r>
              <a:rPr lang="en-US" altLang="zh-CN"/>
              <a:t>© Pearson Education 2007</a:t>
            </a:r>
            <a:endParaRPr lang="en-AU" altLang="zh-CN"/>
          </a:p>
        </p:txBody>
      </p:sp>
      <p:sp>
        <p:nvSpPr>
          <p:cNvPr id="5" name="Footer Placeholder 4"/>
          <p:cNvSpPr>
            <a:spLocks noGrp="1"/>
          </p:cNvSpPr>
          <p:nvPr>
            <p:ph type="ftr" sz="quarter" idx="11"/>
          </p:nvPr>
        </p:nvSpPr>
        <p:spPr/>
        <p:txBody>
          <a:bodyPr/>
          <a:lstStyle/>
          <a:p>
            <a:pPr>
              <a:defRPr/>
            </a:pPr>
            <a:r>
              <a:rPr lang="en-AU" altLang="zh-CN"/>
              <a:t>Chapter 3 (Maciaszek - RASD 3/e)</a:t>
            </a:r>
          </a:p>
        </p:txBody>
      </p:sp>
      <p:sp>
        <p:nvSpPr>
          <p:cNvPr id="6" name="Slide Number Placeholder 5"/>
          <p:cNvSpPr>
            <a:spLocks noGrp="1"/>
          </p:cNvSpPr>
          <p:nvPr>
            <p:ph type="sldNum" sz="quarter" idx="12"/>
          </p:nvPr>
        </p:nvSpPr>
        <p:spPr/>
        <p:txBody>
          <a:bodyPr/>
          <a:lstStyle/>
          <a:p>
            <a:fld id="{29A99FCB-A803-42B6-B2BD-FFF2A424A5AE}" type="slidenum">
              <a:rPr lang="en-AU" altLang="zh-CN" smtClean="0"/>
              <a:pPr/>
              <a:t>‹#›</a:t>
            </a:fld>
            <a:endParaRPr lang="en-AU" altLang="zh-CN"/>
          </a:p>
        </p:txBody>
      </p:sp>
      <p:sp>
        <p:nvSpPr>
          <p:cNvPr id="7" name="Rectangle 6"/>
          <p:cNvSpPr/>
          <p:nvPr userDrawn="1"/>
        </p:nvSpPr>
        <p:spPr>
          <a:xfrm>
            <a:off x="-6743" y="0"/>
            <a:ext cx="12192000" cy="484632"/>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矩形 7"/>
          <p:cNvSpPr/>
          <p:nvPr userDrawn="1"/>
        </p:nvSpPr>
        <p:spPr>
          <a:xfrm>
            <a:off x="-1" y="64603"/>
            <a:ext cx="12185258"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nchor="ctr">
            <a:spAutoFit/>
          </a:bodyPr>
          <a:lstStyle/>
          <a:p>
            <a:pPr lvl="0" algn="ctr" rtl="0" eaLnBrk="0" fontAlgn="base" hangingPunct="0">
              <a:spcBef>
                <a:spcPct val="0"/>
              </a:spcBef>
              <a:spcAft>
                <a:spcPct val="0"/>
              </a:spcAft>
            </a:pPr>
            <a:r>
              <a:rPr lang="zh-CN" altLang="en-US" sz="1800" kern="1200" dirty="0">
                <a:solidFill>
                  <a:schemeClr val="tx1"/>
                </a:solidFill>
                <a:effectLst/>
                <a:latin typeface="+mn-lt"/>
                <a:ea typeface="+mn-ea"/>
                <a:cs typeface="+mn-cs"/>
              </a:rPr>
              <a:t>用例视图                    活动视图</a:t>
            </a:r>
            <a:r>
              <a:rPr lang="zh-CN" altLang="en-US" sz="1800" kern="1200" baseline="0" dirty="0">
                <a:solidFill>
                  <a:schemeClr val="tx1"/>
                </a:solidFill>
                <a:effectLst/>
                <a:latin typeface="+mn-lt"/>
                <a:ea typeface="+mn-ea"/>
                <a:cs typeface="+mn-cs"/>
              </a:rPr>
              <a:t>                    </a:t>
            </a:r>
            <a:r>
              <a:rPr lang="zh-CN" altLang="en-US" sz="1800" kern="1200" dirty="0">
                <a:solidFill>
                  <a:schemeClr val="tx1"/>
                </a:solidFill>
                <a:effectLst/>
                <a:latin typeface="+mn-lt"/>
                <a:ea typeface="+mn-ea"/>
                <a:cs typeface="+mn-cs"/>
              </a:rPr>
              <a:t>结构视图</a:t>
            </a:r>
            <a:r>
              <a:rPr lang="zh-CN" altLang="en-US" sz="1800" kern="1200" baseline="0" dirty="0">
                <a:solidFill>
                  <a:schemeClr val="tx1"/>
                </a:solidFill>
                <a:effectLst/>
                <a:latin typeface="+mn-lt"/>
                <a:ea typeface="+mn-ea"/>
                <a:cs typeface="+mn-cs"/>
              </a:rPr>
              <a:t>                    </a:t>
            </a:r>
            <a:r>
              <a:rPr lang="zh-CN" altLang="en-US" sz="1800" kern="1200" dirty="0">
                <a:solidFill>
                  <a:schemeClr val="tx1"/>
                </a:solidFill>
                <a:effectLst/>
                <a:latin typeface="+mn-lt"/>
                <a:ea typeface="+mn-ea"/>
                <a:cs typeface="+mn-cs"/>
              </a:rPr>
              <a:t>交互视图</a:t>
            </a:r>
            <a:r>
              <a:rPr lang="zh-CN" altLang="en-US" sz="1800" kern="1200" baseline="0" dirty="0">
                <a:solidFill>
                  <a:schemeClr val="tx1"/>
                </a:solidFill>
                <a:effectLst/>
                <a:latin typeface="+mn-lt"/>
                <a:ea typeface="+mn-ea"/>
                <a:cs typeface="+mn-cs"/>
              </a:rPr>
              <a:t>                    </a:t>
            </a:r>
            <a:r>
              <a:rPr lang="zh-CN" altLang="en-US" sz="1800" kern="1200" dirty="0">
                <a:solidFill>
                  <a:schemeClr val="tx1"/>
                </a:solidFill>
                <a:effectLst/>
                <a:latin typeface="+mn-lt"/>
                <a:ea typeface="+mn-ea"/>
                <a:cs typeface="+mn-cs"/>
              </a:rPr>
              <a:t>状态机视图</a:t>
            </a:r>
            <a:r>
              <a:rPr lang="zh-CN" altLang="en-US" sz="1800" kern="1200" baseline="0" dirty="0">
                <a:solidFill>
                  <a:schemeClr val="tx1"/>
                </a:solidFill>
                <a:effectLst/>
                <a:latin typeface="+mn-lt"/>
                <a:ea typeface="+mn-ea"/>
                <a:cs typeface="+mn-cs"/>
              </a:rPr>
              <a:t>                    </a:t>
            </a:r>
            <a:r>
              <a:rPr lang="zh-CN" altLang="en-US" sz="1800" kern="1200" dirty="0">
                <a:solidFill>
                  <a:schemeClr val="tx1"/>
                </a:solidFill>
                <a:effectLst/>
                <a:latin typeface="+mn-lt"/>
                <a:ea typeface="+mn-ea"/>
                <a:cs typeface="+mn-cs"/>
              </a:rPr>
              <a:t>实现视图</a:t>
            </a:r>
          </a:p>
        </p:txBody>
      </p:sp>
      <p:cxnSp>
        <p:nvCxnSpPr>
          <p:cNvPr id="9" name="直接连接符 8"/>
          <p:cNvCxnSpPr/>
          <p:nvPr userDrawn="1"/>
        </p:nvCxnSpPr>
        <p:spPr>
          <a:xfrm>
            <a:off x="1919536" y="0"/>
            <a:ext cx="0" cy="484632"/>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userDrawn="1"/>
        </p:nvCxnSpPr>
        <p:spPr>
          <a:xfrm>
            <a:off x="3935760" y="0"/>
            <a:ext cx="0" cy="484632"/>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p:nvPr userDrawn="1"/>
        </p:nvCxnSpPr>
        <p:spPr>
          <a:xfrm>
            <a:off x="6023992" y="-7960"/>
            <a:ext cx="0" cy="484632"/>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p:nvPr userDrawn="1"/>
        </p:nvCxnSpPr>
        <p:spPr>
          <a:xfrm>
            <a:off x="8040216" y="0"/>
            <a:ext cx="0" cy="484632"/>
          </a:xfrm>
          <a:prstGeom prst="line">
            <a:avLst/>
          </a:prstGeom>
        </p:spPr>
        <p:style>
          <a:lnRef idx="1">
            <a:schemeClr val="dk1"/>
          </a:lnRef>
          <a:fillRef idx="0">
            <a:schemeClr val="dk1"/>
          </a:fillRef>
          <a:effectRef idx="0">
            <a:schemeClr val="dk1"/>
          </a:effectRef>
          <a:fontRef idx="minor">
            <a:schemeClr val="tx1"/>
          </a:fontRef>
        </p:style>
      </p:cxnSp>
      <p:cxnSp>
        <p:nvCxnSpPr>
          <p:cNvPr id="13" name="直接连接符 12"/>
          <p:cNvCxnSpPr/>
          <p:nvPr userDrawn="1"/>
        </p:nvCxnSpPr>
        <p:spPr>
          <a:xfrm>
            <a:off x="10344472" y="-7960"/>
            <a:ext cx="0" cy="48463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68358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 name="组 4"/>
          <p:cNvGrpSpPr/>
          <p:nvPr userDrawn="1"/>
        </p:nvGrpSpPr>
        <p:grpSpPr bwMode="hidden">
          <a:xfrm>
            <a:off x="-1" y="0"/>
            <a:ext cx="12192002" cy="6858000"/>
            <a:chOff x="-1" y="0"/>
            <a:chExt cx="12192002" cy="6858000"/>
          </a:xfrm>
        </p:grpSpPr>
        <p:cxnSp>
          <p:nvCxnSpPr>
            <p:cNvPr id="6" name="直接连接符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接连接符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接连接符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接连接符​​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接连接符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1293845" y="1909346"/>
            <a:ext cx="9604310" cy="3383280"/>
          </a:xfrm>
        </p:spPr>
        <p:txBody>
          <a:bodyPr rtlCol="0" anchor="b">
            <a:normAutofit/>
          </a:bodyPr>
          <a:lstStyle>
            <a:lvl1pPr algn="l">
              <a:lnSpc>
                <a:spcPct val="100000"/>
              </a:lnSpc>
              <a:defRPr sz="8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dirty="0"/>
          </a:p>
        </p:txBody>
      </p:sp>
      <p:cxnSp>
        <p:nvCxnSpPr>
          <p:cNvPr id="58" name="直接连接符​​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2074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idx="1"/>
          </p:nvPr>
        </p:nvSpPr>
        <p:spPr/>
        <p:txBody>
          <a:bodyPr rtlCol="0"/>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页脚占位符 4"/>
          <p:cNvSpPr>
            <a:spLocks noGrp="1"/>
          </p:cNvSpPr>
          <p:nvPr>
            <p:ph type="ftr" sz="quarter" idx="11"/>
          </p:nvPr>
        </p:nvSpPr>
        <p:spPr/>
        <p:txBody>
          <a:bodyPr rtlCol="0"/>
          <a:lstStyle/>
          <a:p>
            <a:pPr rtl="0"/>
            <a:endParaRPr lang="zh-CN" altLang="en-US" dirty="0"/>
          </a:p>
        </p:txBody>
      </p:sp>
      <p:sp>
        <p:nvSpPr>
          <p:cNvPr id="4" name="日期占位符 3"/>
          <p:cNvSpPr>
            <a:spLocks noGrp="1"/>
          </p:cNvSpPr>
          <p:nvPr>
            <p:ph type="dt" sz="half" idx="10"/>
          </p:nvPr>
        </p:nvSpPr>
        <p:spPr/>
        <p:txBody>
          <a:bodyPr rtlCol="0"/>
          <a:lstStyle>
            <a:lvl1pPr>
              <a:defRPr/>
            </a:lvl1pPr>
          </a:lstStyle>
          <a:p>
            <a:endParaRPr lang="zh-CN" altLang="en-US" dirty="0"/>
          </a:p>
        </p:txBody>
      </p:sp>
      <p:sp>
        <p:nvSpPr>
          <p:cNvPr id="6" name="灯片编号占位符 5"/>
          <p:cNvSpPr>
            <a:spLocks noGrp="1"/>
          </p:cNvSpPr>
          <p:nvPr>
            <p:ph type="sldNum" sz="quarter" idx="12"/>
          </p:nvPr>
        </p:nvSpPr>
        <p:spPr/>
        <p:txBody>
          <a:bodyPr rtlCol="0"/>
          <a:lstStyle/>
          <a:p>
            <a:pPr rtl="0"/>
            <a:fld id="{E31375A4-56A4-47D6-9801-1991572033F7}" type="slidenum">
              <a:rPr lang="en-US" altLang="zh-CN" smtClean="0"/>
              <a:t>‹#›</a:t>
            </a:fld>
            <a:endParaRPr lang="zh-CN" altLang="en-US" dirty="0"/>
          </a:p>
        </p:txBody>
      </p:sp>
    </p:spTree>
    <p:extLst>
      <p:ext uri="{BB962C8B-B14F-4D97-AF65-F5344CB8AC3E}">
        <p14:creationId xmlns:p14="http://schemas.microsoft.com/office/powerpoint/2010/main" val="243314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组 6"/>
          <p:cNvGrpSpPr/>
          <p:nvPr userDrawn="1"/>
        </p:nvGrpSpPr>
        <p:grpSpPr bwMode="hidden">
          <a:xfrm>
            <a:off x="-1" y="0"/>
            <a:ext cx="12192002" cy="6858000"/>
            <a:chOff x="-1" y="0"/>
            <a:chExt cx="12192002" cy="6858000"/>
          </a:xfrm>
        </p:grpSpPr>
        <p:cxnSp>
          <p:nvCxnSpPr>
            <p:cNvPr id="8" name="直接连接符​​(S)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组 23"/>
            <p:cNvGrpSpPr/>
            <p:nvPr userDrawn="1"/>
          </p:nvGrpSpPr>
          <p:grpSpPr bwMode="hidden">
            <a:xfrm>
              <a:off x="-1" y="0"/>
              <a:ext cx="12192001" cy="6858000"/>
              <a:chOff x="-1" y="0"/>
              <a:chExt cx="12192001" cy="6858000"/>
            </a:xfrm>
          </p:grpSpPr>
          <p:cxnSp>
            <p:nvCxnSpPr>
              <p:cNvPr id="42" name="直接连接符​​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组 46"/>
              <p:cNvGrpSpPr/>
              <p:nvPr/>
            </p:nvGrpSpPr>
            <p:grpSpPr bwMode="hidden">
              <a:xfrm>
                <a:off x="6327885" y="0"/>
                <a:ext cx="5864115" cy="5898673"/>
                <a:chOff x="6327885" y="0"/>
                <a:chExt cx="5864115" cy="5898673"/>
              </a:xfrm>
            </p:grpSpPr>
            <p:cxnSp>
              <p:nvCxnSpPr>
                <p:cNvPr id="53" name="直接连接符​​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连接符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 24"/>
            <p:cNvGrpSpPr/>
            <p:nvPr userDrawn="1"/>
          </p:nvGrpSpPr>
          <p:grpSpPr bwMode="hidden">
            <a:xfrm flipH="1">
              <a:off x="0" y="0"/>
              <a:ext cx="12192001" cy="6858000"/>
              <a:chOff x="-1" y="0"/>
              <a:chExt cx="12192001" cy="6858000"/>
            </a:xfrm>
          </p:grpSpPr>
          <p:cxnSp>
            <p:nvCxnSpPr>
              <p:cNvPr id="26" name="直接连接符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组 30"/>
              <p:cNvGrpSpPr/>
              <p:nvPr/>
            </p:nvGrpSpPr>
            <p:grpSpPr bwMode="hidden">
              <a:xfrm>
                <a:off x="6327885" y="0"/>
                <a:ext cx="5864115" cy="5898673"/>
                <a:chOff x="6327885" y="0"/>
                <a:chExt cx="5864115" cy="5898673"/>
              </a:xfrm>
            </p:grpSpPr>
            <p:cxnSp>
              <p:nvCxnSpPr>
                <p:cNvPr id="37" name="直接连接符​​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latin typeface="微软雅黑" panose="020B0503020204020204" pitchFamily="34" charset="-122"/>
                <a:ea typeface="微软雅黑"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noProof="0"/>
              <a:t>编辑母版文本样式</a:t>
            </a:r>
          </a:p>
        </p:txBody>
      </p:sp>
      <p:cxnSp>
        <p:nvCxnSpPr>
          <p:cNvPr id="58" name="直接连接符​​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98723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0" y="0"/>
            <a:ext cx="12192000" cy="6738256"/>
            <a:chOff x="-1" y="0"/>
            <a:chExt cx="12192002" cy="6858000"/>
          </a:xfrm>
        </p:grpSpPr>
        <p:cxnSp>
          <p:nvCxnSpPr>
            <p:cNvPr id="97" name="直接连接符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接连接符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接连接符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接连接符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接连接符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148" name="直接连接符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1" y="-195943"/>
            <a:ext cx="12192002" cy="6858000"/>
            <a:chOff x="-1" y="0"/>
            <a:chExt cx="12192002" cy="6858000"/>
          </a:xfrm>
        </p:grpSpPr>
        <p:cxnSp>
          <p:nvCxnSpPr>
            <p:cNvPr id="97" name="直接连接符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接连接符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接连接符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接连接符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接连接符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占位符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cxnSp>
        <p:nvCxnSpPr>
          <p:cNvPr id="148" name="直接连接符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页脚占位符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4" name="日期占位符 3"/>
          <p:cNvSpPr>
            <a:spLocks noGrp="1"/>
          </p:cNvSpPr>
          <p:nvPr>
            <p:ph type="dt" sz="half" idx="2"/>
          </p:nvPr>
        </p:nvSpPr>
        <p:spPr>
          <a:xfrm>
            <a:off x="8992717" y="6289679"/>
            <a:ext cx="1267271"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pPr/>
              <a:t>‹#›</a:t>
            </a:fld>
            <a:endParaRPr lang="zh-CN" altLang="en-US" noProof="0" dirty="0"/>
          </a:p>
        </p:txBody>
      </p:sp>
    </p:spTree>
    <p:extLst>
      <p:ext uri="{BB962C8B-B14F-4D97-AF65-F5344CB8AC3E}">
        <p14:creationId xmlns:p14="http://schemas.microsoft.com/office/powerpoint/2010/main" val="2425735005"/>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wmf"/><Relationship Id="rId7" Type="http://schemas.openxmlformats.org/officeDocument/2006/relationships/image" Target="../media/image11.wmf"/><Relationship Id="rId12" Type="http://schemas.openxmlformats.org/officeDocument/2006/relationships/image" Target="../media/image16.w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wmf"/><Relationship Id="rId11" Type="http://schemas.openxmlformats.org/officeDocument/2006/relationships/image" Target="../media/image15.wmf"/><Relationship Id="rId5" Type="http://schemas.openxmlformats.org/officeDocument/2006/relationships/image" Target="../media/image9.wmf"/><Relationship Id="rId10" Type="http://schemas.openxmlformats.org/officeDocument/2006/relationships/image" Target="../media/image14.wmf"/><Relationship Id="rId4" Type="http://schemas.openxmlformats.org/officeDocument/2006/relationships/image" Target="../media/image8.wmf"/><Relationship Id="rId9" Type="http://schemas.openxmlformats.org/officeDocument/2006/relationships/image" Target="../media/image13.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6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ctrTitle"/>
          </p:nvPr>
        </p:nvSpPr>
        <p:spPr>
          <a:xfrm>
            <a:off x="752022" y="3429000"/>
            <a:ext cx="11067415" cy="1863725"/>
          </a:xfrm>
        </p:spPr>
        <p:txBody>
          <a:bodyPr/>
          <a:lstStyle/>
          <a:p>
            <a:pPr algn="ctr"/>
            <a:r>
              <a:rPr lang="zh-CN" altLang="en-US" dirty="0">
                <a:solidFill>
                  <a:schemeClr val="tx1">
                    <a:lumMod val="90000"/>
                    <a:lumOff val="10000"/>
                  </a:schemeClr>
                </a:solidFill>
                <a:latin typeface="+mn-lt"/>
                <a:ea typeface="+mn-ea"/>
                <a:cs typeface="+mn-ea"/>
                <a:sym typeface="+mn-lt"/>
              </a:rPr>
              <a:t>第三章 需求分析</a:t>
            </a:r>
          </a:p>
        </p:txBody>
      </p:sp>
      <p:sp>
        <p:nvSpPr>
          <p:cNvPr id="10" name="副标题 9"/>
          <p:cNvSpPr>
            <a:spLocks noGrp="1"/>
          </p:cNvSpPr>
          <p:nvPr>
            <p:ph type="subTitle" idx="1"/>
          </p:nvPr>
        </p:nvSpPr>
        <p:spPr>
          <a:xfrm>
            <a:off x="1293845" y="5925324"/>
            <a:ext cx="9604310" cy="457200"/>
          </a:xfrm>
        </p:spPr>
        <p:txBody>
          <a:bodyPr>
            <a:normAutofit/>
          </a:bodyPr>
          <a:lstStyle/>
          <a:p>
            <a:pPr algn="ctr">
              <a:lnSpc>
                <a:spcPct val="80000"/>
              </a:lnSpc>
              <a:buClrTx/>
              <a:defRPr/>
            </a:pPr>
            <a:r>
              <a:rPr lang="zh-CN" altLang="en-US" b="1" dirty="0">
                <a:latin typeface="+mn-lt"/>
                <a:ea typeface="+mn-ea"/>
                <a:cs typeface="+mn-ea"/>
                <a:sym typeface="+mn-lt"/>
              </a:rPr>
              <a:t>授课教师：</a:t>
            </a:r>
            <a:r>
              <a:rPr lang="en-US" altLang="zh-CN" b="1" dirty="0">
                <a:latin typeface="+mn-lt"/>
                <a:ea typeface="+mn-ea"/>
                <a:cs typeface="+mn-ea"/>
                <a:sym typeface="+mn-lt"/>
              </a:rPr>
              <a:t>xxx</a:t>
            </a:r>
            <a:r>
              <a:rPr lang="zh-CN" altLang="en-US" b="1" dirty="0">
                <a:latin typeface="+mn-lt"/>
                <a:ea typeface="+mn-ea"/>
                <a:cs typeface="+mn-ea"/>
                <a:sym typeface="+mn-lt"/>
              </a:rPr>
              <a:t>     电子邮箱：</a:t>
            </a:r>
            <a:r>
              <a:rPr lang="en-US" altLang="zh-CN" b="1" dirty="0">
                <a:latin typeface="+mn-lt"/>
                <a:ea typeface="+mn-ea"/>
                <a:cs typeface="+mn-ea"/>
                <a:sym typeface="+mn-lt"/>
              </a:rPr>
              <a:t>xxx@xxx</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dirty="0">
                <a:latin typeface="+mn-lt"/>
                <a:ea typeface="+mn-ea"/>
                <a:cs typeface="+mn-ea"/>
                <a:sym typeface="+mn-lt"/>
              </a:rPr>
              <a:t>需求获取面临的挑战</a:t>
            </a:r>
          </a:p>
        </p:txBody>
      </p:sp>
      <p:grpSp>
        <p:nvGrpSpPr>
          <p:cNvPr id="2" name="42128a8c-3440-4571-bedf-8942cb5465c0"/>
          <p:cNvGrpSpPr>
            <a:grpSpLocks noChangeAspect="1"/>
          </p:cNvGrpSpPr>
          <p:nvPr/>
        </p:nvGrpSpPr>
        <p:grpSpPr>
          <a:xfrm>
            <a:off x="379730" y="1728470"/>
            <a:ext cx="7941945" cy="4158615"/>
            <a:chOff x="604134" y="1728682"/>
            <a:chExt cx="9498993" cy="4158615"/>
          </a:xfrm>
        </p:grpSpPr>
        <p:sp>
          <p:nvSpPr>
            <p:cNvPr id="4" name="矩形: 圆角 3"/>
            <p:cNvSpPr/>
            <p:nvPr/>
          </p:nvSpPr>
          <p:spPr>
            <a:xfrm>
              <a:off x="604134" y="1728682"/>
              <a:ext cx="3693420" cy="4067810"/>
            </a:xfrm>
            <a:prstGeom prst="roundRect">
              <a:avLst>
                <a:gd name="adj" fmla="val 0"/>
              </a:avLst>
            </a:prstGeom>
            <a:blipFill dpi="0" rotWithShape="1">
              <a:blip r:embed="rId3" cstate="print">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400">
                <a:sym typeface="+mn-lt"/>
              </a:endParaRPr>
            </a:p>
          </p:txBody>
        </p:sp>
        <p:cxnSp>
          <p:nvCxnSpPr>
            <p:cNvPr id="5" name="直接连接符 4"/>
            <p:cNvCxnSpPr/>
            <p:nvPr/>
          </p:nvCxnSpPr>
          <p:spPr>
            <a:xfrm>
              <a:off x="6007447" y="2461690"/>
              <a:ext cx="608012" cy="0"/>
            </a:xfrm>
            <a:prstGeom prst="line">
              <a:avLst/>
            </a:prstGeom>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6" name="直接连接符 5"/>
            <p:cNvCxnSpPr/>
            <p:nvPr/>
          </p:nvCxnSpPr>
          <p:spPr>
            <a:xfrm>
              <a:off x="6477347" y="3732580"/>
              <a:ext cx="471908" cy="0"/>
            </a:xfrm>
            <a:prstGeom prst="line">
              <a:avLst/>
            </a:prstGeom>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7" name="直接连接符 6"/>
            <p:cNvCxnSpPr/>
            <p:nvPr/>
          </p:nvCxnSpPr>
          <p:spPr>
            <a:xfrm>
              <a:off x="6112222" y="4917804"/>
              <a:ext cx="503237" cy="0"/>
            </a:xfrm>
            <a:prstGeom prst="line">
              <a:avLst/>
            </a:prstGeom>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8" name="弧形 7"/>
            <p:cNvSpPr/>
            <p:nvPr/>
          </p:nvSpPr>
          <p:spPr>
            <a:xfrm>
              <a:off x="2313719" y="1778194"/>
              <a:ext cx="4018496" cy="4018496"/>
            </a:xfrm>
            <a:prstGeom prst="arc">
              <a:avLst>
                <a:gd name="adj1" fmla="val 16196982"/>
                <a:gd name="adj2" fmla="val 5380091"/>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endParaRPr lang="en-US" sz="1600" kern="0">
                <a:solidFill>
                  <a:prstClr val="black"/>
                </a:solidFill>
                <a:cs typeface="Arial" panose="020B0604020202020204" pitchFamily="34" charset="0"/>
                <a:sym typeface="+mn-lt"/>
              </a:endParaRPr>
            </a:p>
          </p:txBody>
        </p:sp>
        <p:cxnSp>
          <p:nvCxnSpPr>
            <p:cNvPr id="3" name="直接连接符 2"/>
            <p:cNvCxnSpPr/>
            <p:nvPr/>
          </p:nvCxnSpPr>
          <p:spPr>
            <a:xfrm flipH="1">
              <a:off x="4872789" y="2598821"/>
              <a:ext cx="743300" cy="46944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flipV="1">
              <a:off x="4874405" y="3695770"/>
              <a:ext cx="1221208" cy="26708"/>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flipV="1">
              <a:off x="4874405" y="4384601"/>
              <a:ext cx="862383" cy="393126"/>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6772210" y="2182707"/>
              <a:ext cx="3265805" cy="460375"/>
            </a:xfrm>
            <a:prstGeom prst="rect">
              <a:avLst/>
            </a:prstGeom>
          </p:spPr>
          <p:txBody>
            <a:bodyPr wrap="square">
              <a:spAutoFit/>
            </a:bodyPr>
            <a:lstStyle/>
            <a:p>
              <a:pPr>
                <a:spcBef>
                  <a:spcPts val="800"/>
                </a:spcBef>
                <a:buClr>
                  <a:srgbClr val="E24848"/>
                </a:buClr>
              </a:pPr>
              <a:r>
                <a:rPr lang="zh-CN" altLang="en-US" sz="2400" b="1" dirty="0">
                  <a:solidFill>
                    <a:schemeClr val="bg1">
                      <a:lumMod val="50000"/>
                    </a:schemeClr>
                  </a:solidFill>
                  <a:cs typeface="+mn-ea"/>
                  <a:sym typeface="+mn-lt"/>
                </a:rPr>
                <a:t>客户说不清楚需求</a:t>
              </a:r>
            </a:p>
          </p:txBody>
        </p:sp>
        <p:sp>
          <p:nvSpPr>
            <p:cNvPr id="23" name="矩形 22"/>
            <p:cNvSpPr/>
            <p:nvPr/>
          </p:nvSpPr>
          <p:spPr>
            <a:xfrm>
              <a:off x="7080527" y="3490172"/>
              <a:ext cx="2154555" cy="460375"/>
            </a:xfrm>
            <a:prstGeom prst="rect">
              <a:avLst/>
            </a:prstGeom>
          </p:spPr>
          <p:txBody>
            <a:bodyPr wrap="square">
              <a:spAutoFit/>
            </a:bodyPr>
            <a:lstStyle/>
            <a:p>
              <a:pPr algn="l">
                <a:spcBef>
                  <a:spcPts val="800"/>
                </a:spcBef>
                <a:buClr>
                  <a:srgbClr val="E24848"/>
                </a:buClr>
              </a:pPr>
              <a:r>
                <a:rPr lang="zh-CN" altLang="en-US" sz="2400" b="1" dirty="0">
                  <a:solidFill>
                    <a:schemeClr val="bg1">
                      <a:lumMod val="50000"/>
                    </a:schemeClr>
                  </a:solidFill>
                  <a:cs typeface="+mn-ea"/>
                  <a:sym typeface="+mn-lt"/>
                </a:rPr>
                <a:t>需求易变性</a:t>
              </a:r>
            </a:p>
          </p:txBody>
        </p:sp>
        <p:sp>
          <p:nvSpPr>
            <p:cNvPr id="25" name="矩形 24"/>
            <p:cNvSpPr/>
            <p:nvPr/>
          </p:nvSpPr>
          <p:spPr>
            <a:xfrm>
              <a:off x="6665872" y="4688417"/>
              <a:ext cx="3437255" cy="1198880"/>
            </a:xfrm>
            <a:prstGeom prst="rect">
              <a:avLst/>
            </a:prstGeom>
          </p:spPr>
          <p:txBody>
            <a:bodyPr wrap="square">
              <a:spAutoFit/>
            </a:bodyPr>
            <a:lstStyle/>
            <a:p>
              <a:pPr>
                <a:spcBef>
                  <a:spcPts val="800"/>
                </a:spcBef>
                <a:buClr>
                  <a:srgbClr val="E24848"/>
                </a:buClr>
              </a:pPr>
              <a:r>
                <a:rPr lang="zh-CN" altLang="en-US" sz="2400" b="1">
                  <a:solidFill>
                    <a:schemeClr val="bg1">
                      <a:lumMod val="50000"/>
                    </a:schemeClr>
                  </a:solidFill>
                  <a:cs typeface="+mn-ea"/>
                  <a:sym typeface="+mn-lt"/>
                </a:rPr>
                <a:t>问题的复杂性和对问题空间理解的不完备性与不一致性</a:t>
              </a:r>
            </a:p>
          </p:txBody>
        </p:sp>
        <p:sp>
          <p:nvSpPr>
            <p:cNvPr id="27" name="椭圆 26"/>
            <p:cNvSpPr/>
            <p:nvPr/>
          </p:nvSpPr>
          <p:spPr>
            <a:xfrm>
              <a:off x="5689167" y="2124353"/>
              <a:ext cx="674674" cy="674674"/>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en-US" altLang="zh-CN" sz="2400" kern="0" dirty="0">
                  <a:solidFill>
                    <a:schemeClr val="bg1">
                      <a:lumMod val="50000"/>
                    </a:schemeClr>
                  </a:solidFill>
                  <a:cs typeface="Arial" panose="020B0604020202020204" pitchFamily="34" charset="0"/>
                  <a:sym typeface="+mn-lt"/>
                </a:rPr>
                <a:t>1</a:t>
              </a:r>
            </a:p>
          </p:txBody>
        </p:sp>
        <p:sp>
          <p:nvSpPr>
            <p:cNvPr id="28" name="椭圆 27"/>
            <p:cNvSpPr/>
            <p:nvPr/>
          </p:nvSpPr>
          <p:spPr>
            <a:xfrm>
              <a:off x="5934063" y="3352410"/>
              <a:ext cx="674674" cy="674674"/>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en-US" sz="2400" kern="0">
                  <a:solidFill>
                    <a:schemeClr val="bg1">
                      <a:lumMod val="50000"/>
                    </a:schemeClr>
                  </a:solidFill>
                  <a:cs typeface="Arial" panose="020B0604020202020204" pitchFamily="34" charset="0"/>
                  <a:sym typeface="+mn-lt"/>
                </a:rPr>
                <a:t>2</a:t>
              </a:r>
            </a:p>
          </p:txBody>
        </p:sp>
        <p:sp>
          <p:nvSpPr>
            <p:cNvPr id="29" name="椭圆 28"/>
            <p:cNvSpPr/>
            <p:nvPr/>
          </p:nvSpPr>
          <p:spPr>
            <a:xfrm>
              <a:off x="5654877" y="4581102"/>
              <a:ext cx="674674" cy="674674"/>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en-US" sz="2400" kern="0">
                  <a:solidFill>
                    <a:schemeClr val="bg1">
                      <a:lumMod val="50000"/>
                    </a:schemeClr>
                  </a:solidFill>
                  <a:cs typeface="Arial" panose="020B0604020202020204" pitchFamily="34" charset="0"/>
                  <a:sym typeface="+mn-lt"/>
                </a:rPr>
                <a:t>3</a:t>
              </a:r>
            </a:p>
          </p:txBody>
        </p:sp>
        <p:grpSp>
          <p:nvGrpSpPr>
            <p:cNvPr id="30" name="组合 20"/>
            <p:cNvGrpSpPr/>
            <p:nvPr/>
          </p:nvGrpSpPr>
          <p:grpSpPr>
            <a:xfrm>
              <a:off x="818972" y="3159761"/>
              <a:ext cx="3481186" cy="1205865"/>
              <a:chOff x="7991799" y="2967447"/>
              <a:chExt cx="3481186" cy="1205865"/>
            </a:xfrm>
          </p:grpSpPr>
          <p:sp>
            <p:nvSpPr>
              <p:cNvPr id="31" name="矩形 30"/>
              <p:cNvSpPr/>
              <p:nvPr/>
            </p:nvSpPr>
            <p:spPr>
              <a:xfrm>
                <a:off x="7991799" y="2967447"/>
                <a:ext cx="3481186" cy="1205865"/>
              </a:xfrm>
              <a:prstGeom prst="rect">
                <a:avLst/>
              </a:prstGeom>
              <a:solidFill>
                <a:schemeClr val="tx1">
                  <a:alpha val="70000"/>
                </a:schemeClr>
              </a:solidFill>
              <a:ln w="25400" cap="flat">
                <a:noFill/>
                <a:miter lim="4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txBody>
              <a:bodyPr anchor="ctr"/>
              <a:lstStyle/>
              <a:p>
                <a:pPr algn="ctr"/>
                <a:endParaRPr sz="2400"/>
              </a:p>
            </p:txBody>
          </p:sp>
          <p:sp>
            <p:nvSpPr>
              <p:cNvPr id="32" name="矩形 31"/>
              <p:cNvSpPr/>
              <p:nvPr/>
            </p:nvSpPr>
            <p:spPr>
              <a:xfrm>
                <a:off x="8391568" y="3419219"/>
                <a:ext cx="1920480" cy="221889"/>
              </a:xfrm>
              <a:prstGeom prst="rect">
                <a:avLst/>
              </a:prstGeom>
            </p:spPr>
            <p:txBody>
              <a:bodyPr wrap="none" lIns="96000" tIns="0" rIns="96000" bIns="0" anchor="ctr" anchorCtr="1">
                <a:noAutofit/>
              </a:bodyPr>
              <a:lstStyle/>
              <a:p>
                <a:pPr algn="ctr" defTabSz="1218565">
                  <a:defRPr/>
                </a:pPr>
                <a:r>
                  <a:rPr lang="zh-CN" altLang="en-US" sz="2400" b="1" dirty="0">
                    <a:solidFill>
                      <a:schemeClr val="bg1"/>
                    </a:solidFill>
                  </a:rPr>
                  <a:t>需求获取面临的</a:t>
                </a:r>
              </a:p>
            </p:txBody>
          </p:sp>
        </p:grpSp>
        <p:sp>
          <p:nvSpPr>
            <p:cNvPr id="33" name="椭圆 32"/>
            <p:cNvSpPr/>
            <p:nvPr/>
          </p:nvSpPr>
          <p:spPr>
            <a:xfrm>
              <a:off x="3541848" y="2952297"/>
              <a:ext cx="1561578" cy="1561578"/>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zh-CN" altLang="en-US" sz="3200" b="1" kern="0" dirty="0">
                  <a:solidFill>
                    <a:srgbClr val="FF0000"/>
                  </a:solidFill>
                  <a:cs typeface="Arial" panose="020B0604020202020204" pitchFamily="34" charset="0"/>
                  <a:sym typeface="+mn-lt"/>
                </a:rPr>
                <a:t>挑战</a:t>
              </a:r>
            </a:p>
          </p:txBody>
        </p:sp>
      </p:grpSp>
      <p:sp>
        <p:nvSpPr>
          <p:cNvPr id="37" name="TextBox 26"/>
          <p:cNvSpPr txBox="1"/>
          <p:nvPr/>
        </p:nvSpPr>
        <p:spPr>
          <a:xfrm>
            <a:off x="8105775" y="668655"/>
            <a:ext cx="3991610" cy="5510530"/>
          </a:xfrm>
          <a:prstGeom prst="roundRect">
            <a:avLst>
              <a:gd name="adj" fmla="val 50000"/>
            </a:avLst>
          </a:prstGeom>
          <a:solidFill>
            <a:schemeClr val="accent1"/>
          </a:solidFill>
        </p:spPr>
        <p:txBody>
          <a:bodyPr wrap="none" lIns="182880" tIns="91440" rIns="182880" bIns="91440" anchor="ctr" anchorCtr="0">
            <a:noAutofit/>
          </a:bodyPr>
          <a:lstStyle/>
          <a:p>
            <a:pPr marL="429895" algn="r">
              <a:lnSpc>
                <a:spcPct val="140000"/>
              </a:lnSpc>
            </a:pPr>
            <a:endParaRPr lang="zh-CN" altLang="en-US" sz="1400" b="1" dirty="0">
              <a:solidFill>
                <a:srgbClr val="FFFFFF"/>
              </a:solidFill>
            </a:endParaRPr>
          </a:p>
        </p:txBody>
      </p:sp>
      <p:sp>
        <p:nvSpPr>
          <p:cNvPr id="38" name="文本框 37"/>
          <p:cNvSpPr txBox="1"/>
          <p:nvPr/>
        </p:nvSpPr>
        <p:spPr>
          <a:xfrm>
            <a:off x="8646160" y="1153160"/>
            <a:ext cx="3028315" cy="4556125"/>
          </a:xfrm>
          <a:prstGeom prst="rect">
            <a:avLst/>
          </a:prstGeom>
          <a:noFill/>
        </p:spPr>
        <p:txBody>
          <a:bodyPr wrap="square" rtlCol="0" anchor="t">
            <a:spAutoFit/>
          </a:bodyPr>
          <a:lstStyle/>
          <a:p>
            <a:pPr marL="0" marR="0" lvl="0" indent="0" algn="just" defTabSz="914400" rtl="0" eaLnBrk="1" fontAlgn="base" latinLnBrk="0" hangingPunct="1">
              <a:lnSpc>
                <a:spcPct val="110000"/>
              </a:lnSpc>
              <a:spcBef>
                <a:spcPct val="0"/>
              </a:spcBef>
              <a:spcAft>
                <a:spcPct val="0"/>
              </a:spcAft>
              <a:buClrTx/>
              <a:buSzTx/>
              <a:buFontTx/>
              <a:buNone/>
              <a:defRPr/>
            </a:pPr>
            <a:r>
              <a:rPr lang="zh-CN" altLang="en-US" sz="2400" b="1" dirty="0">
                <a:solidFill>
                  <a:schemeClr val="lt1"/>
                </a:solidFill>
                <a:cs typeface="+mn-ea"/>
                <a:sym typeface="+mn-ea"/>
              </a:rPr>
              <a:t>经验：</a:t>
            </a:r>
          </a:p>
          <a:p>
            <a:pPr marL="0" marR="0" lvl="0" indent="0" algn="just" defTabSz="914400" rtl="0" eaLnBrk="1" fontAlgn="base" latinLnBrk="0" hangingPunct="1">
              <a:lnSpc>
                <a:spcPct val="110000"/>
              </a:lnSpc>
              <a:spcBef>
                <a:spcPct val="0"/>
              </a:spcBef>
              <a:spcAft>
                <a:spcPct val="0"/>
              </a:spcAft>
              <a:buClrTx/>
              <a:buSzTx/>
              <a:buFontTx/>
              <a:buNone/>
              <a:defRPr/>
            </a:pPr>
            <a:r>
              <a:rPr lang="zh-CN" altLang="en-US" sz="2400" b="1" dirty="0">
                <a:solidFill>
                  <a:schemeClr val="lt1"/>
                </a:solidFill>
                <a:cs typeface="+mn-ea"/>
                <a:sym typeface="+mn-ea"/>
              </a:rPr>
              <a:t>1）尽可能地分析清楚哪些是稳定的需求，哪些是易变的需求。以便在进行系统设计时，将软件的核心建筑在稳定的需求上，否则将会吃尽苦头。2） 在合同中一定要说清楚“做什么”和“不做什么”。</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blinds(horizontal)">
                                      <p:cBhvr>
                                        <p:cTn id="7" dur="500"/>
                                        <p:tgtEl>
                                          <p:spTgt spid="102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checkerboard(across)">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37"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24181" y="0"/>
            <a:ext cx="5202767" cy="668780"/>
          </a:xfrm>
        </p:spPr>
        <p:txBody>
          <a:bodyPr/>
          <a:lstStyle/>
          <a:p>
            <a:r>
              <a:rPr lang="zh-CN" altLang="en-US">
                <a:latin typeface="+mn-lt"/>
                <a:ea typeface="+mn-ea"/>
                <a:cs typeface="+mn-ea"/>
                <a:sym typeface="+mn-lt"/>
              </a:rPr>
              <a:t>需求诱导十原则</a:t>
            </a:r>
          </a:p>
        </p:txBody>
      </p:sp>
      <p:grpSp>
        <p:nvGrpSpPr>
          <p:cNvPr id="7" name="组合 6"/>
          <p:cNvGrpSpPr/>
          <p:nvPr/>
        </p:nvGrpSpPr>
        <p:grpSpPr>
          <a:xfrm>
            <a:off x="264160" y="866140"/>
            <a:ext cx="11044555" cy="4345940"/>
            <a:chOff x="1375862" y="1140742"/>
            <a:chExt cx="9932672" cy="4345658"/>
          </a:xfrm>
        </p:grpSpPr>
        <p:grpSp>
          <p:nvGrpSpPr>
            <p:cNvPr id="4" name="组合 3"/>
            <p:cNvGrpSpPr/>
            <p:nvPr/>
          </p:nvGrpSpPr>
          <p:grpSpPr>
            <a:xfrm>
              <a:off x="4199342" y="1140742"/>
              <a:ext cx="3764132" cy="3762597"/>
              <a:chOff x="4199342" y="1966245"/>
              <a:chExt cx="3764132" cy="3762597"/>
            </a:xfrm>
          </p:grpSpPr>
          <p:sp>
            <p:nvSpPr>
              <p:cNvPr id="53" name="椭圆 52"/>
              <p:cNvSpPr/>
              <p:nvPr/>
            </p:nvSpPr>
            <p:spPr bwMode="auto">
              <a:xfrm>
                <a:off x="4199342" y="1966245"/>
                <a:ext cx="3764132" cy="3762597"/>
              </a:xfrm>
              <a:prstGeom prst="ellipse">
                <a:avLst/>
              </a:prstGeom>
              <a:noFill/>
              <a:ln w="9525" cap="rnd">
                <a:solidFill>
                  <a:schemeClr val="tx2">
                    <a:lumMod val="20000"/>
                    <a:lumOff val="80000"/>
                  </a:schemeClr>
                </a:solidFill>
                <a:prstDash val="solid"/>
                <a:round/>
              </a:ln>
            </p:spPr>
            <p:txBody>
              <a:bodyPr anchor="ctr"/>
              <a:lstStyle/>
              <a:p>
                <a:pPr algn="ctr"/>
                <a:endParaRPr sz="2400"/>
              </a:p>
            </p:txBody>
          </p:sp>
          <p:sp>
            <p:nvSpPr>
              <p:cNvPr id="54" name="椭圆 53"/>
              <p:cNvSpPr/>
              <p:nvPr/>
            </p:nvSpPr>
            <p:spPr bwMode="auto">
              <a:xfrm>
                <a:off x="4480441" y="2247346"/>
                <a:ext cx="3201165" cy="3199628"/>
              </a:xfrm>
              <a:prstGeom prst="ellipse">
                <a:avLst/>
              </a:prstGeom>
              <a:noFill/>
              <a:ln w="9525" cap="rnd">
                <a:solidFill>
                  <a:schemeClr val="tx2">
                    <a:lumMod val="20000"/>
                    <a:lumOff val="80000"/>
                  </a:schemeClr>
                </a:solidFill>
                <a:prstDash val="solid"/>
                <a:round/>
              </a:ln>
            </p:spPr>
            <p:txBody>
              <a:bodyPr anchor="ctr"/>
              <a:lstStyle/>
              <a:p>
                <a:pPr algn="ctr"/>
                <a:endParaRPr sz="2400"/>
              </a:p>
            </p:txBody>
          </p:sp>
        </p:grpSp>
        <p:grpSp>
          <p:nvGrpSpPr>
            <p:cNvPr id="5" name="组合 4"/>
            <p:cNvGrpSpPr/>
            <p:nvPr/>
          </p:nvGrpSpPr>
          <p:grpSpPr>
            <a:xfrm>
              <a:off x="5125593" y="2027055"/>
              <a:ext cx="1954647" cy="3459345"/>
              <a:chOff x="5101641" y="2822878"/>
              <a:chExt cx="1925269" cy="3261988"/>
            </a:xfrm>
          </p:grpSpPr>
          <p:sp>
            <p:nvSpPr>
              <p:cNvPr id="37" name="矩形 36"/>
              <p:cNvSpPr/>
              <p:nvPr/>
            </p:nvSpPr>
            <p:spPr bwMode="auto">
              <a:xfrm>
                <a:off x="5928485" y="4683089"/>
                <a:ext cx="264772" cy="271580"/>
              </a:xfrm>
              <a:prstGeom prst="rect">
                <a:avLst/>
              </a:prstGeom>
              <a:solidFill>
                <a:schemeClr val="tx1">
                  <a:lumMod val="75000"/>
                  <a:lumOff val="25000"/>
                </a:schemeClr>
              </a:solidFill>
              <a:ln>
                <a:noFill/>
              </a:ln>
            </p:spPr>
            <p:txBody>
              <a:bodyPr anchor="ctr"/>
              <a:lstStyle/>
              <a:p>
                <a:pPr algn="ctr"/>
                <a:endParaRPr sz="2400"/>
              </a:p>
            </p:txBody>
          </p:sp>
          <p:sp>
            <p:nvSpPr>
              <p:cNvPr id="39" name="矩形 38"/>
              <p:cNvSpPr/>
              <p:nvPr/>
            </p:nvSpPr>
            <p:spPr bwMode="auto">
              <a:xfrm>
                <a:off x="5792317" y="4919114"/>
                <a:ext cx="543917" cy="1165752"/>
              </a:xfrm>
              <a:prstGeom prst="rect">
                <a:avLst/>
              </a:prstGeom>
              <a:solidFill>
                <a:schemeClr val="tx1">
                  <a:lumMod val="75000"/>
                  <a:lumOff val="25000"/>
                </a:schemeClr>
              </a:solidFill>
              <a:ln>
                <a:noFill/>
              </a:ln>
            </p:spPr>
            <p:txBody>
              <a:bodyPr anchor="ctr"/>
              <a:lstStyle/>
              <a:p>
                <a:pPr algn="ctr"/>
                <a:endParaRPr sz="2400"/>
              </a:p>
            </p:txBody>
          </p:sp>
          <p:sp>
            <p:nvSpPr>
              <p:cNvPr id="52" name="任意多边形: 形状 51"/>
              <p:cNvSpPr/>
              <p:nvPr/>
            </p:nvSpPr>
            <p:spPr bwMode="auto">
              <a:xfrm>
                <a:off x="5101641" y="2822878"/>
                <a:ext cx="1925269" cy="1924513"/>
              </a:xfrm>
              <a:custGeom>
                <a:avLst/>
                <a:gdLst>
                  <a:gd name="T0" fmla="*/ 538 w 1076"/>
                  <a:gd name="T1" fmla="*/ 1076 h 1076"/>
                  <a:gd name="T2" fmla="*/ 0 w 1076"/>
                  <a:gd name="T3" fmla="*/ 538 h 1076"/>
                  <a:gd name="T4" fmla="*/ 538 w 1076"/>
                  <a:gd name="T5" fmla="*/ 0 h 1076"/>
                  <a:gd name="T6" fmla="*/ 1076 w 1076"/>
                  <a:gd name="T7" fmla="*/ 538 h 1076"/>
                  <a:gd name="T8" fmla="*/ 538 w 1076"/>
                  <a:gd name="T9" fmla="*/ 1076 h 1076"/>
                  <a:gd name="T10" fmla="*/ 538 w 1076"/>
                  <a:gd name="T11" fmla="*/ 80 h 1076"/>
                  <a:gd name="T12" fmla="*/ 80 w 1076"/>
                  <a:gd name="T13" fmla="*/ 538 h 1076"/>
                  <a:gd name="T14" fmla="*/ 538 w 1076"/>
                  <a:gd name="T15" fmla="*/ 996 h 1076"/>
                  <a:gd name="T16" fmla="*/ 996 w 1076"/>
                  <a:gd name="T17" fmla="*/ 538 h 1076"/>
                  <a:gd name="T18" fmla="*/ 538 w 1076"/>
                  <a:gd name="T19" fmla="*/ 80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6" h="1076">
                    <a:moveTo>
                      <a:pt x="538" y="1076"/>
                    </a:moveTo>
                    <a:cubicBezTo>
                      <a:pt x="241" y="1076"/>
                      <a:pt x="0" y="835"/>
                      <a:pt x="0" y="538"/>
                    </a:cubicBezTo>
                    <a:cubicBezTo>
                      <a:pt x="0" y="242"/>
                      <a:pt x="241" y="0"/>
                      <a:pt x="538" y="0"/>
                    </a:cubicBezTo>
                    <a:cubicBezTo>
                      <a:pt x="835" y="0"/>
                      <a:pt x="1076" y="242"/>
                      <a:pt x="1076" y="538"/>
                    </a:cubicBezTo>
                    <a:cubicBezTo>
                      <a:pt x="1076" y="835"/>
                      <a:pt x="835" y="1076"/>
                      <a:pt x="538" y="1076"/>
                    </a:cubicBezTo>
                    <a:close/>
                    <a:moveTo>
                      <a:pt x="538" y="80"/>
                    </a:moveTo>
                    <a:cubicBezTo>
                      <a:pt x="286" y="80"/>
                      <a:pt x="80" y="286"/>
                      <a:pt x="80" y="538"/>
                    </a:cubicBezTo>
                    <a:cubicBezTo>
                      <a:pt x="80" y="791"/>
                      <a:pt x="286" y="996"/>
                      <a:pt x="538" y="996"/>
                    </a:cubicBezTo>
                    <a:cubicBezTo>
                      <a:pt x="791" y="996"/>
                      <a:pt x="996" y="791"/>
                      <a:pt x="996" y="538"/>
                    </a:cubicBezTo>
                    <a:cubicBezTo>
                      <a:pt x="996" y="286"/>
                      <a:pt x="791" y="80"/>
                      <a:pt x="538" y="80"/>
                    </a:cubicBezTo>
                    <a:close/>
                  </a:path>
                </a:pathLst>
              </a:custGeom>
              <a:solidFill>
                <a:schemeClr val="tx1">
                  <a:lumMod val="75000"/>
                  <a:lumOff val="25000"/>
                </a:schemeClr>
              </a:solidFill>
              <a:ln>
                <a:noFill/>
              </a:ln>
            </p:spPr>
            <p:txBody>
              <a:bodyPr anchor="ctr"/>
              <a:lstStyle/>
              <a:p>
                <a:pPr algn="ctr"/>
                <a:endParaRPr sz="2400"/>
              </a:p>
            </p:txBody>
          </p:sp>
        </p:grpSp>
        <p:grpSp>
          <p:nvGrpSpPr>
            <p:cNvPr id="278" name="组合 277"/>
            <p:cNvGrpSpPr/>
            <p:nvPr/>
          </p:nvGrpSpPr>
          <p:grpSpPr>
            <a:xfrm>
              <a:off x="1375862" y="1400233"/>
              <a:ext cx="9932672" cy="3190875"/>
              <a:chOff x="1031897" y="1669300"/>
              <a:chExt cx="7449503" cy="2393154"/>
            </a:xfrm>
          </p:grpSpPr>
          <p:sp>
            <p:nvSpPr>
              <p:cNvPr id="280" name="文本框 22"/>
              <p:cNvSpPr txBox="1"/>
              <p:nvPr/>
            </p:nvSpPr>
            <p:spPr>
              <a:xfrm>
                <a:off x="6673554" y="1669300"/>
                <a:ext cx="1728311" cy="447675"/>
              </a:xfrm>
              <a:prstGeom prst="rect">
                <a:avLst/>
              </a:prstGeom>
              <a:noFill/>
            </p:spPr>
            <p:txBody>
              <a:bodyPr wrap="none">
                <a:normAutofit/>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2400" b="1" dirty="0">
                    <a:solidFill>
                      <a:schemeClr val="accent4"/>
                    </a:solidFill>
                  </a:rPr>
                  <a:t>2.</a:t>
                </a:r>
                <a:r>
                  <a:rPr lang="zh-CN" altLang="en-US" sz="2400" b="1" dirty="0">
                    <a:solidFill>
                      <a:schemeClr val="accent4"/>
                    </a:solidFill>
                  </a:rPr>
                  <a:t>有准备的沟通</a:t>
                </a:r>
              </a:p>
            </p:txBody>
          </p:sp>
          <p:sp>
            <p:nvSpPr>
              <p:cNvPr id="282" name="文本框 24"/>
              <p:cNvSpPr txBox="1"/>
              <p:nvPr/>
            </p:nvSpPr>
            <p:spPr>
              <a:xfrm>
                <a:off x="6985974" y="2723717"/>
                <a:ext cx="1494949" cy="477202"/>
              </a:xfrm>
              <a:prstGeom prst="rect">
                <a:avLst/>
              </a:prstGeom>
              <a:noFill/>
            </p:spPr>
            <p:txBody>
              <a:bodyPr wrap="none">
                <a:normAutofit/>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sz="2400" b="1" dirty="0">
                    <a:solidFill>
                      <a:schemeClr val="accent6"/>
                    </a:solidFill>
                  </a:rPr>
                  <a:t>3. 需要有人推动</a:t>
                </a:r>
              </a:p>
            </p:txBody>
          </p:sp>
          <p:sp>
            <p:nvSpPr>
              <p:cNvPr id="284" name="文本框 26"/>
              <p:cNvSpPr txBox="1"/>
              <p:nvPr/>
            </p:nvSpPr>
            <p:spPr>
              <a:xfrm>
                <a:off x="6674031" y="3721936"/>
                <a:ext cx="1807369" cy="340518"/>
              </a:xfrm>
              <a:prstGeom prst="rect">
                <a:avLst/>
              </a:prstGeom>
              <a:noFill/>
            </p:spPr>
            <p:txBody>
              <a:bodyPr wrap="none">
                <a:noAutofit/>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dirty="0">
                    <a:solidFill>
                      <a:schemeClr val="accent5"/>
                    </a:solidFill>
                  </a:rPr>
                  <a:t>4. 最好当面沟通</a:t>
                </a:r>
              </a:p>
            </p:txBody>
          </p:sp>
          <p:sp>
            <p:nvSpPr>
              <p:cNvPr id="286" name="文本框 28"/>
              <p:cNvSpPr txBox="1"/>
              <p:nvPr/>
            </p:nvSpPr>
            <p:spPr>
              <a:xfrm flipH="1">
                <a:off x="1443377" y="1669300"/>
                <a:ext cx="1233487" cy="448151"/>
              </a:xfrm>
              <a:prstGeom prst="rect">
                <a:avLst/>
              </a:prstGeom>
              <a:noFill/>
            </p:spPr>
            <p:txBody>
              <a:bodyPr wrap="none">
                <a:normAutofit/>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2400" b="1" dirty="0">
                    <a:solidFill>
                      <a:schemeClr val="accent1"/>
                    </a:solidFill>
                  </a:rPr>
                  <a:t>1.</a:t>
                </a:r>
                <a:r>
                  <a:rPr lang="zh-CN" altLang="en-US" sz="2400" b="1" dirty="0">
                    <a:solidFill>
                      <a:schemeClr val="accent1"/>
                    </a:solidFill>
                  </a:rPr>
                  <a:t>倾听</a:t>
                </a:r>
              </a:p>
            </p:txBody>
          </p:sp>
          <p:sp>
            <p:nvSpPr>
              <p:cNvPr id="288" name="文本框 30"/>
              <p:cNvSpPr txBox="1"/>
              <p:nvPr/>
            </p:nvSpPr>
            <p:spPr>
              <a:xfrm flipH="1">
                <a:off x="1165524" y="2627514"/>
                <a:ext cx="1313021" cy="371475"/>
              </a:xfrm>
              <a:prstGeom prst="rect">
                <a:avLst/>
              </a:prstGeom>
              <a:noFill/>
            </p:spPr>
            <p:txBody>
              <a:bodyPr wrap="none">
                <a:normAutofit/>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400" b="1" dirty="0">
                    <a:solidFill>
                      <a:schemeClr val="accent2"/>
                    </a:solidFill>
                  </a:rPr>
                  <a:t>6. 保持通力协作</a:t>
                </a:r>
              </a:p>
            </p:txBody>
          </p:sp>
          <p:sp>
            <p:nvSpPr>
              <p:cNvPr id="290" name="文本框 32"/>
              <p:cNvSpPr txBox="1"/>
              <p:nvPr/>
            </p:nvSpPr>
            <p:spPr>
              <a:xfrm flipH="1">
                <a:off x="1031897" y="3635131"/>
                <a:ext cx="1504634" cy="357164"/>
              </a:xfrm>
              <a:prstGeom prst="rect">
                <a:avLst/>
              </a:prstGeom>
              <a:noFill/>
            </p:spPr>
            <p:txBody>
              <a:bodyPr wrap="none">
                <a:noAutofit/>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400" b="1" dirty="0">
                    <a:solidFill>
                      <a:schemeClr val="accent3"/>
                    </a:solidFill>
                  </a:rPr>
                  <a:t>5. 记录所有决定</a:t>
                </a:r>
              </a:p>
            </p:txBody>
          </p:sp>
          <p:cxnSp>
            <p:nvCxnSpPr>
              <p:cNvPr id="291" name="直接连接符 290"/>
              <p:cNvCxnSpPr/>
              <p:nvPr/>
            </p:nvCxnSpPr>
            <p:spPr>
              <a:xfrm flipH="1">
                <a:off x="2309862" y="2821885"/>
                <a:ext cx="435197" cy="0"/>
              </a:xfrm>
              <a:prstGeom prst="line">
                <a:avLst/>
              </a:prstGeom>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92" name="直接连接符 291"/>
              <p:cNvCxnSpPr/>
              <p:nvPr/>
            </p:nvCxnSpPr>
            <p:spPr>
              <a:xfrm flipH="1">
                <a:off x="2677030" y="3813843"/>
                <a:ext cx="435197" cy="0"/>
              </a:xfrm>
              <a:prstGeom prst="line">
                <a:avLst/>
              </a:prstGeom>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93" name="直接连接符 292"/>
              <p:cNvCxnSpPr/>
              <p:nvPr/>
            </p:nvCxnSpPr>
            <p:spPr>
              <a:xfrm flipH="1">
                <a:off x="2677030" y="1885104"/>
                <a:ext cx="435197" cy="0"/>
              </a:xfrm>
              <a:prstGeom prst="line">
                <a:avLst/>
              </a:prstGeom>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94" name="直接连接符 293"/>
              <p:cNvCxnSpPr/>
              <p:nvPr/>
            </p:nvCxnSpPr>
            <p:spPr>
              <a:xfrm>
                <a:off x="6398940" y="2821885"/>
                <a:ext cx="435197" cy="0"/>
              </a:xfrm>
              <a:prstGeom prst="line">
                <a:avLst/>
              </a:prstGeom>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95" name="直接连接符 294"/>
              <p:cNvCxnSpPr/>
              <p:nvPr/>
            </p:nvCxnSpPr>
            <p:spPr>
              <a:xfrm>
                <a:off x="6031772" y="3813843"/>
                <a:ext cx="435197" cy="0"/>
              </a:xfrm>
              <a:prstGeom prst="line">
                <a:avLst/>
              </a:prstGeom>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96" name="直接连接符 295"/>
              <p:cNvCxnSpPr/>
              <p:nvPr/>
            </p:nvCxnSpPr>
            <p:spPr>
              <a:xfrm>
                <a:off x="6031772" y="1885104"/>
                <a:ext cx="435197" cy="0"/>
              </a:xfrm>
              <a:prstGeom prst="line">
                <a:avLst/>
              </a:prstGeom>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97" name="任意多边形: 形状 199"/>
              <p:cNvSpPr/>
              <p:nvPr/>
            </p:nvSpPr>
            <p:spPr bwMode="auto">
              <a:xfrm>
                <a:off x="5188380" y="1709404"/>
                <a:ext cx="554648" cy="554152"/>
              </a:xfrm>
              <a:custGeom>
                <a:avLst/>
                <a:gdLst>
                  <a:gd name="T0" fmla="*/ 390 w 474"/>
                  <a:gd name="T1" fmla="*/ 390 h 474"/>
                  <a:gd name="T2" fmla="*/ 84 w 474"/>
                  <a:gd name="T3" fmla="*/ 390 h 474"/>
                  <a:gd name="T4" fmla="*/ 84 w 474"/>
                  <a:gd name="T5" fmla="*/ 84 h 474"/>
                  <a:gd name="T6" fmla="*/ 390 w 474"/>
                  <a:gd name="T7" fmla="*/ 84 h 474"/>
                  <a:gd name="T8" fmla="*/ 390 w 474"/>
                  <a:gd name="T9" fmla="*/ 390 h 474"/>
                </a:gdLst>
                <a:ahLst/>
                <a:cxnLst>
                  <a:cxn ang="0">
                    <a:pos x="T0" y="T1"/>
                  </a:cxn>
                  <a:cxn ang="0">
                    <a:pos x="T2" y="T3"/>
                  </a:cxn>
                  <a:cxn ang="0">
                    <a:pos x="T4" y="T5"/>
                  </a:cxn>
                  <a:cxn ang="0">
                    <a:pos x="T6" y="T7"/>
                  </a:cxn>
                  <a:cxn ang="0">
                    <a:pos x="T8" y="T9"/>
                  </a:cxn>
                </a:cxnLst>
                <a:rect l="0" t="0" r="r" b="b"/>
                <a:pathLst>
                  <a:path w="474" h="474">
                    <a:moveTo>
                      <a:pt x="390" y="390"/>
                    </a:moveTo>
                    <a:cubicBezTo>
                      <a:pt x="306" y="474"/>
                      <a:pt x="169" y="474"/>
                      <a:pt x="84" y="390"/>
                    </a:cubicBezTo>
                    <a:cubicBezTo>
                      <a:pt x="0" y="305"/>
                      <a:pt x="0" y="168"/>
                      <a:pt x="84" y="84"/>
                    </a:cubicBezTo>
                    <a:cubicBezTo>
                      <a:pt x="169" y="0"/>
                      <a:pt x="306" y="0"/>
                      <a:pt x="390" y="84"/>
                    </a:cubicBezTo>
                    <a:cubicBezTo>
                      <a:pt x="474" y="168"/>
                      <a:pt x="474" y="305"/>
                      <a:pt x="390" y="390"/>
                    </a:cubicBezTo>
                    <a:close/>
                  </a:path>
                </a:pathLst>
              </a:custGeom>
              <a:solidFill>
                <a:schemeClr val="accent4"/>
              </a:solidFill>
              <a:ln w="58738" cap="flat">
                <a:solidFill>
                  <a:schemeClr val="accent5">
                    <a:lumMod val="20000"/>
                    <a:lumOff val="80000"/>
                  </a:schemeClr>
                </a:solidFill>
                <a:prstDash val="solid"/>
                <a:miter lim="800000"/>
              </a:ln>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p>
            </p:txBody>
          </p:sp>
          <p:sp>
            <p:nvSpPr>
              <p:cNvPr id="299" name="任意多边形: 形状 201"/>
              <p:cNvSpPr/>
              <p:nvPr/>
            </p:nvSpPr>
            <p:spPr bwMode="auto">
              <a:xfrm>
                <a:off x="3400932" y="3496234"/>
                <a:ext cx="554153" cy="554152"/>
              </a:xfrm>
              <a:custGeom>
                <a:avLst/>
                <a:gdLst>
                  <a:gd name="T0" fmla="*/ 84 w 474"/>
                  <a:gd name="T1" fmla="*/ 84 h 474"/>
                  <a:gd name="T2" fmla="*/ 390 w 474"/>
                  <a:gd name="T3" fmla="*/ 84 h 474"/>
                  <a:gd name="T4" fmla="*/ 390 w 474"/>
                  <a:gd name="T5" fmla="*/ 390 h 474"/>
                  <a:gd name="T6" fmla="*/ 84 w 474"/>
                  <a:gd name="T7" fmla="*/ 390 h 474"/>
                  <a:gd name="T8" fmla="*/ 84 w 474"/>
                  <a:gd name="T9" fmla="*/ 84 h 474"/>
                </a:gdLst>
                <a:ahLst/>
                <a:cxnLst>
                  <a:cxn ang="0">
                    <a:pos x="T0" y="T1"/>
                  </a:cxn>
                  <a:cxn ang="0">
                    <a:pos x="T2" y="T3"/>
                  </a:cxn>
                  <a:cxn ang="0">
                    <a:pos x="T4" y="T5"/>
                  </a:cxn>
                  <a:cxn ang="0">
                    <a:pos x="T6" y="T7"/>
                  </a:cxn>
                  <a:cxn ang="0">
                    <a:pos x="T8" y="T9"/>
                  </a:cxn>
                </a:cxnLst>
                <a:rect l="0" t="0" r="r" b="b"/>
                <a:pathLst>
                  <a:path w="474" h="474">
                    <a:moveTo>
                      <a:pt x="84" y="84"/>
                    </a:moveTo>
                    <a:cubicBezTo>
                      <a:pt x="168" y="0"/>
                      <a:pt x="305" y="0"/>
                      <a:pt x="390" y="84"/>
                    </a:cubicBezTo>
                    <a:cubicBezTo>
                      <a:pt x="474" y="169"/>
                      <a:pt x="474" y="306"/>
                      <a:pt x="390" y="390"/>
                    </a:cubicBezTo>
                    <a:cubicBezTo>
                      <a:pt x="305" y="474"/>
                      <a:pt x="168" y="474"/>
                      <a:pt x="84" y="390"/>
                    </a:cubicBezTo>
                    <a:cubicBezTo>
                      <a:pt x="0" y="306"/>
                      <a:pt x="0" y="169"/>
                      <a:pt x="84" y="84"/>
                    </a:cubicBezTo>
                    <a:close/>
                  </a:path>
                </a:pathLst>
              </a:custGeom>
              <a:solidFill>
                <a:schemeClr val="accent3"/>
              </a:solidFill>
              <a:ln w="58738" cap="flat">
                <a:solidFill>
                  <a:schemeClr val="accent1">
                    <a:lumMod val="20000"/>
                    <a:lumOff val="80000"/>
                  </a:schemeClr>
                </a:solidFill>
                <a:prstDash val="solid"/>
                <a:miter lim="800000"/>
              </a:ln>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p>
            </p:txBody>
          </p:sp>
          <p:sp>
            <p:nvSpPr>
              <p:cNvPr id="300" name="椭圆 299"/>
              <p:cNvSpPr/>
              <p:nvPr/>
            </p:nvSpPr>
            <p:spPr bwMode="auto">
              <a:xfrm>
                <a:off x="5584056" y="2627535"/>
                <a:ext cx="505214" cy="504719"/>
              </a:xfrm>
              <a:prstGeom prst="ellipse">
                <a:avLst/>
              </a:prstGeom>
              <a:solidFill>
                <a:schemeClr val="accent6"/>
              </a:solidFill>
              <a:ln w="58738" cap="flat">
                <a:solidFill>
                  <a:schemeClr val="accent6">
                    <a:lumMod val="20000"/>
                    <a:lumOff val="80000"/>
                  </a:schemeClr>
                </a:solidFill>
                <a:prstDash val="solid"/>
                <a:miter lim="800000"/>
              </a:ln>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p>
            </p:txBody>
          </p:sp>
          <p:sp>
            <p:nvSpPr>
              <p:cNvPr id="303" name="任意多边形: 形状 205"/>
              <p:cNvSpPr/>
              <p:nvPr/>
            </p:nvSpPr>
            <p:spPr bwMode="auto">
              <a:xfrm>
                <a:off x="3400932" y="1709404"/>
                <a:ext cx="554153" cy="554152"/>
              </a:xfrm>
              <a:custGeom>
                <a:avLst/>
                <a:gdLst>
                  <a:gd name="T0" fmla="*/ 390 w 474"/>
                  <a:gd name="T1" fmla="*/ 84 h 474"/>
                  <a:gd name="T2" fmla="*/ 390 w 474"/>
                  <a:gd name="T3" fmla="*/ 390 h 474"/>
                  <a:gd name="T4" fmla="*/ 84 w 474"/>
                  <a:gd name="T5" fmla="*/ 390 h 474"/>
                  <a:gd name="T6" fmla="*/ 84 w 474"/>
                  <a:gd name="T7" fmla="*/ 84 h 474"/>
                  <a:gd name="T8" fmla="*/ 390 w 474"/>
                  <a:gd name="T9" fmla="*/ 84 h 474"/>
                </a:gdLst>
                <a:ahLst/>
                <a:cxnLst>
                  <a:cxn ang="0">
                    <a:pos x="T0" y="T1"/>
                  </a:cxn>
                  <a:cxn ang="0">
                    <a:pos x="T2" y="T3"/>
                  </a:cxn>
                  <a:cxn ang="0">
                    <a:pos x="T4" y="T5"/>
                  </a:cxn>
                  <a:cxn ang="0">
                    <a:pos x="T6" y="T7"/>
                  </a:cxn>
                  <a:cxn ang="0">
                    <a:pos x="T8" y="T9"/>
                  </a:cxn>
                </a:cxnLst>
                <a:rect l="0" t="0" r="r" b="b"/>
                <a:pathLst>
                  <a:path w="474" h="474">
                    <a:moveTo>
                      <a:pt x="390" y="84"/>
                    </a:moveTo>
                    <a:cubicBezTo>
                      <a:pt x="474" y="168"/>
                      <a:pt x="474" y="305"/>
                      <a:pt x="390" y="390"/>
                    </a:cubicBezTo>
                    <a:cubicBezTo>
                      <a:pt x="305" y="474"/>
                      <a:pt x="168" y="474"/>
                      <a:pt x="84" y="390"/>
                    </a:cubicBezTo>
                    <a:cubicBezTo>
                      <a:pt x="0" y="305"/>
                      <a:pt x="0" y="168"/>
                      <a:pt x="84" y="84"/>
                    </a:cubicBezTo>
                    <a:cubicBezTo>
                      <a:pt x="168" y="0"/>
                      <a:pt x="305" y="0"/>
                      <a:pt x="390" y="84"/>
                    </a:cubicBezTo>
                    <a:close/>
                  </a:path>
                </a:pathLst>
              </a:custGeom>
              <a:solidFill>
                <a:schemeClr val="accent1"/>
              </a:solidFill>
              <a:ln w="58738" cap="flat">
                <a:solidFill>
                  <a:schemeClr val="accent3">
                    <a:lumMod val="20000"/>
                    <a:lumOff val="80000"/>
                  </a:schemeClr>
                </a:solidFill>
                <a:prstDash val="solid"/>
                <a:miter lim="800000"/>
              </a:ln>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p>
            </p:txBody>
          </p:sp>
          <p:sp>
            <p:nvSpPr>
              <p:cNvPr id="304" name="椭圆 303"/>
              <p:cNvSpPr/>
              <p:nvPr/>
            </p:nvSpPr>
            <p:spPr bwMode="auto">
              <a:xfrm>
                <a:off x="3054729" y="2627535"/>
                <a:ext cx="505214" cy="504719"/>
              </a:xfrm>
              <a:prstGeom prst="ellipse">
                <a:avLst/>
              </a:prstGeom>
              <a:solidFill>
                <a:schemeClr val="accent2"/>
              </a:solidFill>
              <a:ln w="58738" cap="flat">
                <a:solidFill>
                  <a:schemeClr val="accent2">
                    <a:lumMod val="20000"/>
                    <a:lumOff val="80000"/>
                  </a:schemeClr>
                </a:solidFill>
                <a:prstDash val="solid"/>
                <a:miter lim="800000"/>
              </a:ln>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dirty="0"/>
              </a:p>
            </p:txBody>
          </p:sp>
          <p:sp>
            <p:nvSpPr>
              <p:cNvPr id="305" name="任意多边形: 形状 207"/>
              <p:cNvSpPr/>
              <p:nvPr/>
            </p:nvSpPr>
            <p:spPr bwMode="auto">
              <a:xfrm>
                <a:off x="5188380" y="3496234"/>
                <a:ext cx="554648" cy="554152"/>
              </a:xfrm>
              <a:custGeom>
                <a:avLst/>
                <a:gdLst>
                  <a:gd name="T0" fmla="*/ 84 w 474"/>
                  <a:gd name="T1" fmla="*/ 390 h 474"/>
                  <a:gd name="T2" fmla="*/ 84 w 474"/>
                  <a:gd name="T3" fmla="*/ 84 h 474"/>
                  <a:gd name="T4" fmla="*/ 390 w 474"/>
                  <a:gd name="T5" fmla="*/ 84 h 474"/>
                  <a:gd name="T6" fmla="*/ 390 w 474"/>
                  <a:gd name="T7" fmla="*/ 390 h 474"/>
                  <a:gd name="T8" fmla="*/ 84 w 474"/>
                  <a:gd name="T9" fmla="*/ 390 h 474"/>
                </a:gdLst>
                <a:ahLst/>
                <a:cxnLst>
                  <a:cxn ang="0">
                    <a:pos x="T0" y="T1"/>
                  </a:cxn>
                  <a:cxn ang="0">
                    <a:pos x="T2" y="T3"/>
                  </a:cxn>
                  <a:cxn ang="0">
                    <a:pos x="T4" y="T5"/>
                  </a:cxn>
                  <a:cxn ang="0">
                    <a:pos x="T6" y="T7"/>
                  </a:cxn>
                  <a:cxn ang="0">
                    <a:pos x="T8" y="T9"/>
                  </a:cxn>
                </a:cxnLst>
                <a:rect l="0" t="0" r="r" b="b"/>
                <a:pathLst>
                  <a:path w="474" h="474">
                    <a:moveTo>
                      <a:pt x="84" y="390"/>
                    </a:moveTo>
                    <a:cubicBezTo>
                      <a:pt x="0" y="306"/>
                      <a:pt x="0" y="169"/>
                      <a:pt x="84" y="84"/>
                    </a:cubicBezTo>
                    <a:cubicBezTo>
                      <a:pt x="169" y="0"/>
                      <a:pt x="306" y="0"/>
                      <a:pt x="390" y="84"/>
                    </a:cubicBezTo>
                    <a:cubicBezTo>
                      <a:pt x="474" y="169"/>
                      <a:pt x="474" y="306"/>
                      <a:pt x="390" y="390"/>
                    </a:cubicBezTo>
                    <a:cubicBezTo>
                      <a:pt x="306" y="474"/>
                      <a:pt x="169" y="474"/>
                      <a:pt x="84" y="390"/>
                    </a:cubicBezTo>
                    <a:close/>
                  </a:path>
                </a:pathLst>
              </a:custGeom>
              <a:solidFill>
                <a:schemeClr val="accent5"/>
              </a:solidFill>
              <a:ln w="58738" cap="flat">
                <a:solidFill>
                  <a:schemeClr val="accent5">
                    <a:lumMod val="20000"/>
                    <a:lumOff val="80000"/>
                  </a:schemeClr>
                </a:solidFill>
                <a:prstDash val="solid"/>
                <a:miter lim="800000"/>
              </a:ln>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p>
            </p:txBody>
          </p:sp>
          <p:sp>
            <p:nvSpPr>
              <p:cNvPr id="308" name="任意多边形: 形状 210"/>
              <p:cNvSpPr/>
              <p:nvPr/>
            </p:nvSpPr>
            <p:spPr bwMode="auto">
              <a:xfrm>
                <a:off x="3214827" y="2818146"/>
                <a:ext cx="190692" cy="107943"/>
              </a:xfrm>
              <a:custGeom>
                <a:avLst/>
                <a:gdLst>
                  <a:gd name="connsiteX0" fmla="*/ 41704 w 608173"/>
                  <a:gd name="connsiteY0" fmla="*/ 319001 h 344263"/>
                  <a:gd name="connsiteX1" fmla="*/ 496145 w 608173"/>
                  <a:gd name="connsiteY1" fmla="*/ 319001 h 344263"/>
                  <a:gd name="connsiteX2" fmla="*/ 496145 w 608173"/>
                  <a:gd name="connsiteY2" fmla="*/ 344263 h 344263"/>
                  <a:gd name="connsiteX3" fmla="*/ 41704 w 608173"/>
                  <a:gd name="connsiteY3" fmla="*/ 344263 h 344263"/>
                  <a:gd name="connsiteX4" fmla="*/ 595179 w 608173"/>
                  <a:gd name="connsiteY4" fmla="*/ 298 h 344263"/>
                  <a:gd name="connsiteX5" fmla="*/ 607886 w 608173"/>
                  <a:gd name="connsiteY5" fmla="*/ 7524 h 344263"/>
                  <a:gd name="connsiteX6" fmla="*/ 572255 w 608173"/>
                  <a:gd name="connsiteY6" fmla="*/ 44041 h 344263"/>
                  <a:gd name="connsiteX7" fmla="*/ 519041 w 608173"/>
                  <a:gd name="connsiteY7" fmla="*/ 74581 h 344263"/>
                  <a:gd name="connsiteX8" fmla="*/ 518106 w 608173"/>
                  <a:gd name="connsiteY8" fmla="*/ 75235 h 344263"/>
                  <a:gd name="connsiteX9" fmla="*/ 400270 w 608173"/>
                  <a:gd name="connsiteY9" fmla="*/ 133325 h 344263"/>
                  <a:gd name="connsiteX10" fmla="*/ 303382 w 608173"/>
                  <a:gd name="connsiteY10" fmla="*/ 252963 h 344263"/>
                  <a:gd name="connsiteX11" fmla="*/ 242406 w 608173"/>
                  <a:gd name="connsiteY11" fmla="*/ 282942 h 344263"/>
                  <a:gd name="connsiteX12" fmla="*/ 285800 w 608173"/>
                  <a:gd name="connsiteY12" fmla="*/ 189735 h 344263"/>
                  <a:gd name="connsiteX13" fmla="*/ 196955 w 608173"/>
                  <a:gd name="connsiteY13" fmla="*/ 233537 h 344263"/>
                  <a:gd name="connsiteX14" fmla="*/ 194617 w 608173"/>
                  <a:gd name="connsiteY14" fmla="*/ 240261 h 344263"/>
                  <a:gd name="connsiteX15" fmla="*/ 194898 w 608173"/>
                  <a:gd name="connsiteY15" fmla="*/ 240821 h 344263"/>
                  <a:gd name="connsiteX16" fmla="*/ 192560 w 608173"/>
                  <a:gd name="connsiteY16" fmla="*/ 241942 h 344263"/>
                  <a:gd name="connsiteX17" fmla="*/ 192279 w 608173"/>
                  <a:gd name="connsiteY17" fmla="*/ 242129 h 344263"/>
                  <a:gd name="connsiteX18" fmla="*/ 132893 w 608173"/>
                  <a:gd name="connsiteY18" fmla="*/ 265197 h 344263"/>
                  <a:gd name="connsiteX19" fmla="*/ 132519 w 608173"/>
                  <a:gd name="connsiteY19" fmla="*/ 265384 h 344263"/>
                  <a:gd name="connsiteX20" fmla="*/ 132426 w 608173"/>
                  <a:gd name="connsiteY20" fmla="*/ 265290 h 344263"/>
                  <a:gd name="connsiteX21" fmla="*/ 107269 w 608173"/>
                  <a:gd name="connsiteY21" fmla="*/ 269213 h 344263"/>
                  <a:gd name="connsiteX22" fmla="*/ 92025 w 608173"/>
                  <a:gd name="connsiteY22" fmla="*/ 263142 h 344263"/>
                  <a:gd name="connsiteX23" fmla="*/ 102405 w 608173"/>
                  <a:gd name="connsiteY23" fmla="*/ 240728 h 344263"/>
                  <a:gd name="connsiteX24" fmla="*/ 87442 w 608173"/>
                  <a:gd name="connsiteY24" fmla="*/ 228400 h 344263"/>
                  <a:gd name="connsiteX25" fmla="*/ 65184 w 608173"/>
                  <a:gd name="connsiteY25" fmla="*/ 210188 h 344263"/>
                  <a:gd name="connsiteX26" fmla="*/ 60602 w 608173"/>
                  <a:gd name="connsiteY26" fmla="*/ 216072 h 344263"/>
                  <a:gd name="connsiteX27" fmla="*/ 26186 w 608173"/>
                  <a:gd name="connsiteY27" fmla="*/ 232976 h 344263"/>
                  <a:gd name="connsiteX28" fmla="*/ 41149 w 608173"/>
                  <a:gd name="connsiteY28" fmla="*/ 190389 h 344263"/>
                  <a:gd name="connsiteX29" fmla="*/ 4770 w 608173"/>
                  <a:gd name="connsiteY29" fmla="*/ 160410 h 344263"/>
                  <a:gd name="connsiteX30" fmla="*/ 0 w 608173"/>
                  <a:gd name="connsiteY30" fmla="*/ 155553 h 344263"/>
                  <a:gd name="connsiteX31" fmla="*/ 41897 w 608173"/>
                  <a:gd name="connsiteY31" fmla="*/ 134913 h 344263"/>
                  <a:gd name="connsiteX32" fmla="*/ 73414 w 608173"/>
                  <a:gd name="connsiteY32" fmla="*/ 144626 h 344263"/>
                  <a:gd name="connsiteX33" fmla="*/ 81176 w 608173"/>
                  <a:gd name="connsiteY33" fmla="*/ 142665 h 344263"/>
                  <a:gd name="connsiteX34" fmla="*/ 93334 w 608173"/>
                  <a:gd name="connsiteY34" fmla="*/ 150790 h 344263"/>
                  <a:gd name="connsiteX35" fmla="*/ 132145 w 608173"/>
                  <a:gd name="connsiteY35" fmla="*/ 162838 h 344263"/>
                  <a:gd name="connsiteX36" fmla="*/ 286829 w 608173"/>
                  <a:gd name="connsiteY36" fmla="*/ 86535 h 344263"/>
                  <a:gd name="connsiteX37" fmla="*/ 252694 w 608173"/>
                  <a:gd name="connsiteY37" fmla="*/ 63280 h 344263"/>
                  <a:gd name="connsiteX38" fmla="*/ 297677 w 608173"/>
                  <a:gd name="connsiteY38" fmla="*/ 41146 h 344263"/>
                  <a:gd name="connsiteX39" fmla="*/ 362581 w 608173"/>
                  <a:gd name="connsiteY39" fmla="*/ 49178 h 344263"/>
                  <a:gd name="connsiteX40" fmla="*/ 442354 w 608173"/>
                  <a:gd name="connsiteY40" fmla="*/ 9766 h 344263"/>
                  <a:gd name="connsiteX41" fmla="*/ 476209 w 608173"/>
                  <a:gd name="connsiteY41" fmla="*/ 520 h 344263"/>
                  <a:gd name="connsiteX42" fmla="*/ 465828 w 608173"/>
                  <a:gd name="connsiteY42" fmla="*/ 14529 h 344263"/>
                  <a:gd name="connsiteX43" fmla="*/ 499776 w 608173"/>
                  <a:gd name="connsiteY43" fmla="*/ 25923 h 344263"/>
                  <a:gd name="connsiteX44" fmla="*/ 522595 w 608173"/>
                  <a:gd name="connsiteY44" fmla="*/ 14716 h 344263"/>
                  <a:gd name="connsiteX45" fmla="*/ 529516 w 608173"/>
                  <a:gd name="connsiteY45" fmla="*/ 11260 h 344263"/>
                  <a:gd name="connsiteX46" fmla="*/ 535407 w 608173"/>
                  <a:gd name="connsiteY46" fmla="*/ 8925 h 344263"/>
                  <a:gd name="connsiteX47" fmla="*/ 542422 w 608173"/>
                  <a:gd name="connsiteY47" fmla="*/ 6871 h 344263"/>
                  <a:gd name="connsiteX48" fmla="*/ 553083 w 608173"/>
                  <a:gd name="connsiteY48" fmla="*/ 6310 h 344263"/>
                  <a:gd name="connsiteX49" fmla="*/ 595179 w 608173"/>
                  <a:gd name="connsiteY49" fmla="*/ 298 h 34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608173" h="344263">
                    <a:moveTo>
                      <a:pt x="41704" y="319001"/>
                    </a:moveTo>
                    <a:lnTo>
                      <a:pt x="496145" y="319001"/>
                    </a:lnTo>
                    <a:lnTo>
                      <a:pt x="496145" y="344263"/>
                    </a:lnTo>
                    <a:lnTo>
                      <a:pt x="41704" y="344263"/>
                    </a:lnTo>
                    <a:close/>
                    <a:moveTo>
                      <a:pt x="595179" y="298"/>
                    </a:moveTo>
                    <a:cubicBezTo>
                      <a:pt x="603444" y="1267"/>
                      <a:pt x="606810" y="4442"/>
                      <a:pt x="607886" y="7524"/>
                    </a:cubicBezTo>
                    <a:cubicBezTo>
                      <a:pt x="607886" y="7524"/>
                      <a:pt x="613778" y="20413"/>
                      <a:pt x="572255" y="44041"/>
                    </a:cubicBezTo>
                    <a:cubicBezTo>
                      <a:pt x="538307" y="63374"/>
                      <a:pt x="536249" y="65709"/>
                      <a:pt x="519041" y="74581"/>
                    </a:cubicBezTo>
                    <a:cubicBezTo>
                      <a:pt x="518761" y="74768"/>
                      <a:pt x="518387" y="75048"/>
                      <a:pt x="518106" y="75235"/>
                    </a:cubicBezTo>
                    <a:lnTo>
                      <a:pt x="400270" y="133325"/>
                    </a:lnTo>
                    <a:lnTo>
                      <a:pt x="303382" y="252963"/>
                    </a:lnTo>
                    <a:lnTo>
                      <a:pt x="242406" y="282942"/>
                    </a:lnTo>
                    <a:lnTo>
                      <a:pt x="285800" y="189735"/>
                    </a:lnTo>
                    <a:lnTo>
                      <a:pt x="196955" y="233537"/>
                    </a:lnTo>
                    <a:cubicBezTo>
                      <a:pt x="196768" y="236339"/>
                      <a:pt x="195926" y="238673"/>
                      <a:pt x="194617" y="240261"/>
                    </a:cubicBezTo>
                    <a:lnTo>
                      <a:pt x="194898" y="240821"/>
                    </a:lnTo>
                    <a:lnTo>
                      <a:pt x="192560" y="241942"/>
                    </a:lnTo>
                    <a:cubicBezTo>
                      <a:pt x="192466" y="242036"/>
                      <a:pt x="192373" y="242036"/>
                      <a:pt x="192279" y="242129"/>
                    </a:cubicBezTo>
                    <a:cubicBezTo>
                      <a:pt x="170863" y="252682"/>
                      <a:pt x="150008" y="260714"/>
                      <a:pt x="132893" y="265197"/>
                    </a:cubicBezTo>
                    <a:lnTo>
                      <a:pt x="132519" y="265384"/>
                    </a:lnTo>
                    <a:lnTo>
                      <a:pt x="132426" y="265290"/>
                    </a:lnTo>
                    <a:cubicBezTo>
                      <a:pt x="122606" y="267812"/>
                      <a:pt x="114002" y="269213"/>
                      <a:pt x="107269" y="269213"/>
                    </a:cubicBezTo>
                    <a:cubicBezTo>
                      <a:pt x="99132" y="269213"/>
                      <a:pt x="94082" y="267158"/>
                      <a:pt x="92025" y="263142"/>
                    </a:cubicBezTo>
                    <a:cubicBezTo>
                      <a:pt x="89219" y="257445"/>
                      <a:pt x="93614" y="249507"/>
                      <a:pt x="102405" y="240728"/>
                    </a:cubicBezTo>
                    <a:lnTo>
                      <a:pt x="87442" y="228400"/>
                    </a:lnTo>
                    <a:lnTo>
                      <a:pt x="65184" y="210188"/>
                    </a:lnTo>
                    <a:lnTo>
                      <a:pt x="60602" y="216072"/>
                    </a:lnTo>
                    <a:lnTo>
                      <a:pt x="26186" y="232976"/>
                    </a:lnTo>
                    <a:lnTo>
                      <a:pt x="41149" y="190389"/>
                    </a:lnTo>
                    <a:lnTo>
                      <a:pt x="4770" y="160410"/>
                    </a:lnTo>
                    <a:lnTo>
                      <a:pt x="0" y="155553"/>
                    </a:lnTo>
                    <a:lnTo>
                      <a:pt x="41897" y="134913"/>
                    </a:lnTo>
                    <a:lnTo>
                      <a:pt x="73414" y="144626"/>
                    </a:lnTo>
                    <a:lnTo>
                      <a:pt x="81176" y="142665"/>
                    </a:lnTo>
                    <a:lnTo>
                      <a:pt x="93334" y="150790"/>
                    </a:lnTo>
                    <a:lnTo>
                      <a:pt x="132145" y="162838"/>
                    </a:lnTo>
                    <a:lnTo>
                      <a:pt x="286829" y="86535"/>
                    </a:lnTo>
                    <a:lnTo>
                      <a:pt x="252694" y="63280"/>
                    </a:lnTo>
                    <a:lnTo>
                      <a:pt x="297677" y="41146"/>
                    </a:lnTo>
                    <a:lnTo>
                      <a:pt x="362581" y="49178"/>
                    </a:lnTo>
                    <a:lnTo>
                      <a:pt x="442354" y="9766"/>
                    </a:lnTo>
                    <a:cubicBezTo>
                      <a:pt x="450210" y="5937"/>
                      <a:pt x="462742" y="2481"/>
                      <a:pt x="476209" y="520"/>
                    </a:cubicBezTo>
                    <a:cubicBezTo>
                      <a:pt x="468166" y="3602"/>
                      <a:pt x="462368" y="7338"/>
                      <a:pt x="465828" y="14529"/>
                    </a:cubicBezTo>
                    <a:cubicBezTo>
                      <a:pt x="472094" y="27044"/>
                      <a:pt x="487244" y="32180"/>
                      <a:pt x="499776" y="25923"/>
                    </a:cubicBezTo>
                    <a:lnTo>
                      <a:pt x="522595" y="14716"/>
                    </a:lnTo>
                    <a:lnTo>
                      <a:pt x="529516" y="11260"/>
                    </a:lnTo>
                    <a:cubicBezTo>
                      <a:pt x="531480" y="10326"/>
                      <a:pt x="533444" y="9579"/>
                      <a:pt x="535407" y="8925"/>
                    </a:cubicBezTo>
                    <a:cubicBezTo>
                      <a:pt x="537839" y="8085"/>
                      <a:pt x="540271" y="7431"/>
                      <a:pt x="542422" y="6871"/>
                    </a:cubicBezTo>
                    <a:cubicBezTo>
                      <a:pt x="546069" y="7151"/>
                      <a:pt x="549903" y="7151"/>
                      <a:pt x="553083" y="6310"/>
                    </a:cubicBezTo>
                    <a:cubicBezTo>
                      <a:pt x="573751" y="567"/>
                      <a:pt x="586914" y="-671"/>
                      <a:pt x="595179" y="298"/>
                    </a:cubicBezTo>
                    <a:close/>
                  </a:path>
                </a:pathLst>
              </a:custGeom>
              <a:solidFill>
                <a:schemeClr val="bg1"/>
              </a:solidFill>
              <a:ln>
                <a:noFill/>
              </a:ln>
              <a:effectLst/>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p>
            </p:txBody>
          </p:sp>
        </p:grpSp>
      </p:grpSp>
      <p:grpSp>
        <p:nvGrpSpPr>
          <p:cNvPr id="2" name="组合 1"/>
          <p:cNvGrpSpPr/>
          <p:nvPr/>
        </p:nvGrpSpPr>
        <p:grpSpPr>
          <a:xfrm>
            <a:off x="3125470" y="1125855"/>
            <a:ext cx="4810125" cy="3292475"/>
            <a:chOff x="4922" y="1773"/>
            <a:chExt cx="7575" cy="5185"/>
          </a:xfrm>
        </p:grpSpPr>
        <p:pic>
          <p:nvPicPr>
            <p:cNvPr id="25604" name="Picture 6" descr="C:\Users\blues\AppData\Local\Microsoft\Windows\Temporary Internet Files\Content.IE5\I41Q8PNL\MC90035540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52" y="1793"/>
              <a:ext cx="1288" cy="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4" descr="C:\Users\blues\AppData\Local\Microsoft\Windows\Temporary Internet Files\Content.IE5\7HQZBPSA\MC90001710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76" y="1773"/>
              <a:ext cx="1640"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Picture 2" descr="C:\Users\blues\AppData\Local\Microsoft\Windows\Temporary Internet Files\Content.IE5\991F58WW\MC900251689[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197" y="3476"/>
              <a:ext cx="1301" cy="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6" name="Picture 3" descr="C:\Users\blues\AppData\Local\Microsoft\Windows\Temporary Internet Files\Content.IE5\NSWDZB10\MC900056432[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270" y="5594"/>
              <a:ext cx="1188" cy="1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0" name="Picture 2" descr="C:\Users\blues\AppData\Local\Microsoft\Windows\Temporary Internet Files\Content.IE5\WRZS06EV\MC900055090[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2" y="5609"/>
              <a:ext cx="1384" cy="1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4" descr="C:\Users\blues\AppData\Local\Microsoft\Windows\Temporary Internet Files\Content.IE5\NSWDZB10\MC900436996[1].wm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22" y="3527"/>
              <a:ext cx="1397" cy="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 name="组合 11"/>
          <p:cNvGrpSpPr/>
          <p:nvPr/>
        </p:nvGrpSpPr>
        <p:grpSpPr>
          <a:xfrm>
            <a:off x="9373235" y="5084445"/>
            <a:ext cx="2519680" cy="1562735"/>
            <a:chOff x="14761" y="8007"/>
            <a:chExt cx="3968" cy="2461"/>
          </a:xfrm>
        </p:grpSpPr>
        <p:sp>
          <p:nvSpPr>
            <p:cNvPr id="8" name="文本框 7"/>
            <p:cNvSpPr txBox="1"/>
            <p:nvPr/>
          </p:nvSpPr>
          <p:spPr>
            <a:xfrm>
              <a:off x="14761" y="9744"/>
              <a:ext cx="3968" cy="725"/>
            </a:xfrm>
            <a:prstGeom prst="rect">
              <a:avLst/>
            </a:prstGeom>
            <a:noFill/>
          </p:spPr>
          <p:txBody>
            <a:bodyPr wrap="square" rtlCol="0" anchor="t">
              <a:spAutoFit/>
            </a:bodyPr>
            <a:lstStyle/>
            <a:p>
              <a:pPr marL="0" indent="0">
                <a:buFont typeface="Arial" panose="020B0604020202020204" pitchFamily="34" charset="0"/>
                <a:buNone/>
              </a:pPr>
              <a:r>
                <a:rPr lang="zh-CN" altLang="en-US" sz="2400" b="1" dirty="0">
                  <a:sym typeface="+mn-ea"/>
                </a:rPr>
                <a:t>10. 谈判双赢原则</a:t>
              </a:r>
              <a:endParaRPr lang="zh-CN" altLang="en-US" sz="2400" b="1" dirty="0"/>
            </a:p>
          </p:txBody>
        </p:sp>
        <p:pic>
          <p:nvPicPr>
            <p:cNvPr id="34820" name="Picture 2" descr="C:\Users\blues\AppData\Local\Microsoft\Windows\Temporary Internet Files\Content.IE5\991F58WW\MC900429193[1].wmf"/>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6087" y="8007"/>
              <a:ext cx="1536" cy="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组合 8"/>
          <p:cNvGrpSpPr/>
          <p:nvPr/>
        </p:nvGrpSpPr>
        <p:grpSpPr>
          <a:xfrm>
            <a:off x="264160" y="5264785"/>
            <a:ext cx="3139440" cy="1530985"/>
            <a:chOff x="416" y="8291"/>
            <a:chExt cx="4944" cy="2411"/>
          </a:xfrm>
        </p:grpSpPr>
        <p:sp>
          <p:nvSpPr>
            <p:cNvPr id="31747" name="内容占位符 2"/>
            <p:cNvSpPr>
              <a:spLocks noGrp="1"/>
            </p:cNvSpPr>
            <p:nvPr/>
          </p:nvSpPr>
          <p:spPr>
            <a:xfrm>
              <a:off x="416" y="9768"/>
              <a:ext cx="4944" cy="934"/>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marL="0" algn="l" eaLnBrk="1" fontAlgn="auto" hangingPunct="1">
                <a:buNone/>
              </a:pPr>
              <a:r>
                <a:rPr lang="zh-CN" altLang="en-US" sz="2400" dirty="0">
                  <a:solidFill>
                    <a:schemeClr val="tx1"/>
                  </a:solidFill>
                  <a:latin typeface="+mn-lt"/>
                </a:rPr>
                <a:t>7. 聚焦并协调话题</a:t>
              </a:r>
            </a:p>
          </p:txBody>
        </p:sp>
        <p:pic>
          <p:nvPicPr>
            <p:cNvPr id="31748" name="Picture 2" descr="C:\Users\blues\AppData\Local\Microsoft\Windows\Temporary Internet Files\Content.IE5\9B95I6FR\MC900293474[1].wm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362" y="8291"/>
              <a:ext cx="2470" cy="1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 name="组合 10"/>
          <p:cNvGrpSpPr/>
          <p:nvPr/>
        </p:nvGrpSpPr>
        <p:grpSpPr>
          <a:xfrm>
            <a:off x="6412865" y="5253990"/>
            <a:ext cx="2349500" cy="1393190"/>
            <a:chOff x="10099" y="8274"/>
            <a:chExt cx="3700" cy="2194"/>
          </a:xfrm>
        </p:grpSpPr>
        <p:sp>
          <p:nvSpPr>
            <p:cNvPr id="3" name="文本框 2"/>
            <p:cNvSpPr txBox="1"/>
            <p:nvPr/>
          </p:nvSpPr>
          <p:spPr>
            <a:xfrm>
              <a:off x="10099" y="9744"/>
              <a:ext cx="3701" cy="725"/>
            </a:xfrm>
            <a:prstGeom prst="rect">
              <a:avLst/>
            </a:prstGeom>
            <a:noFill/>
          </p:spPr>
          <p:txBody>
            <a:bodyPr wrap="square" rtlCol="0" anchor="t">
              <a:spAutoFit/>
            </a:bodyPr>
            <a:lstStyle/>
            <a:p>
              <a:r>
                <a:rPr lang="zh-CN" altLang="en-US" sz="2400" b="1" dirty="0">
                  <a:sym typeface="+mn-ea"/>
                </a:rPr>
                <a:t>9. 继续前进原则</a:t>
              </a:r>
              <a:endParaRPr lang="zh-CN" altLang="en-US" sz="2400" b="1" dirty="0"/>
            </a:p>
          </p:txBody>
        </p:sp>
        <p:pic>
          <p:nvPicPr>
            <p:cNvPr id="33796" name="Picture 2" descr="C:\Users\blues\AppData\Local\Microsoft\Windows\Temporary Internet Files\Content.IE5\WRZS06EV\MC900349169[1].wmf"/>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1721" y="8274"/>
              <a:ext cx="1332" cy="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组合 9"/>
          <p:cNvGrpSpPr/>
          <p:nvPr/>
        </p:nvGrpSpPr>
        <p:grpSpPr>
          <a:xfrm>
            <a:off x="3500755" y="5265420"/>
            <a:ext cx="2562860" cy="1530350"/>
            <a:chOff x="5513" y="8292"/>
            <a:chExt cx="4036" cy="2410"/>
          </a:xfrm>
        </p:grpSpPr>
        <p:sp>
          <p:nvSpPr>
            <p:cNvPr id="32771" name="内容占位符 2"/>
            <p:cNvSpPr>
              <a:spLocks noGrp="1"/>
            </p:cNvSpPr>
            <p:nvPr/>
          </p:nvSpPr>
          <p:spPr>
            <a:xfrm>
              <a:off x="5513" y="9770"/>
              <a:ext cx="4036" cy="932"/>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marL="0" algn="l" eaLnBrk="1" fontAlgn="auto" hangingPunct="1">
                <a:buFont typeface="Arial" panose="020B0604020202020204" pitchFamily="34" charset="0"/>
                <a:buNone/>
              </a:pPr>
              <a:r>
                <a:rPr lang="zh-CN" altLang="en-US" sz="2400" dirty="0">
                  <a:latin typeface="+mn-lt"/>
                </a:rPr>
                <a:t>8. 采用图形表示</a:t>
              </a:r>
            </a:p>
          </p:txBody>
        </p:sp>
        <p:pic>
          <p:nvPicPr>
            <p:cNvPr id="32772" name="Picture 4" descr="C:\Users\blues\AppData\Local\Microsoft\Windows\Temporary Internet Files\Content.IE5\7HQZBPSA\MC900230563[1].wmf"/>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516" y="8292"/>
              <a:ext cx="1694" cy="1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heckerboard(across)">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heckerboard(across)">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checkerboard(across)">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checkerboard(across)">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checkerboard(across)">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3.3 </a:t>
            </a:r>
            <a:r>
              <a:rPr lang="zh-CN" altLang="en-US"/>
              <a:t>需求分析</a:t>
            </a:r>
            <a:r>
              <a:rPr lang="en-US" altLang="zh-CN"/>
              <a:t>/</a:t>
            </a:r>
            <a:r>
              <a:rPr lang="zh-CN" altLang="en-US"/>
              <a:t>管理的过程</a:t>
            </a:r>
          </a:p>
        </p:txBody>
      </p:sp>
      <p:grpSp>
        <p:nvGrpSpPr>
          <p:cNvPr id="4" name="f059f60a-c12d-48c9-bdc0-62aacfffedbc"/>
          <p:cNvGrpSpPr>
            <a:grpSpLocks noChangeAspect="1"/>
          </p:cNvGrpSpPr>
          <p:nvPr/>
        </p:nvGrpSpPr>
        <p:grpSpPr>
          <a:xfrm>
            <a:off x="3530953" y="1830070"/>
            <a:ext cx="7455747" cy="2291548"/>
            <a:chOff x="4422726" y="1908460"/>
            <a:chExt cx="7021204" cy="2157990"/>
          </a:xfrm>
        </p:grpSpPr>
        <p:sp>
          <p:nvSpPr>
            <p:cNvPr id="8" name="Arrow: Right 29"/>
            <p:cNvSpPr/>
            <p:nvPr/>
          </p:nvSpPr>
          <p:spPr>
            <a:xfrm>
              <a:off x="7137200" y="2177010"/>
              <a:ext cx="950209" cy="302785"/>
            </a:xfrm>
            <a:prstGeom prst="rightArrow">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pPr>
              <a:endParaRPr sz="1400" b="1"/>
            </a:p>
          </p:txBody>
        </p:sp>
        <p:sp>
          <p:nvSpPr>
            <p:cNvPr id="9" name="TextBox 30"/>
            <p:cNvSpPr txBox="1"/>
            <p:nvPr/>
          </p:nvSpPr>
          <p:spPr>
            <a:xfrm>
              <a:off x="4422726" y="1908460"/>
              <a:ext cx="2714104" cy="839792"/>
            </a:xfrm>
            <a:prstGeom prst="roundRect">
              <a:avLst>
                <a:gd name="adj" fmla="val 50000"/>
              </a:avLst>
            </a:prstGeom>
            <a:solidFill>
              <a:srgbClr val="7030A0"/>
            </a:solidFill>
          </p:spPr>
          <p:txBody>
            <a:bodyPr wrap="none" lIns="182880" tIns="91440" rIns="182880" bIns="91440" anchor="ctr" anchorCtr="0">
              <a:normAutofit/>
            </a:bodyPr>
            <a:lstStyle/>
            <a:p>
              <a:pPr marL="429895" algn="ctr">
                <a:lnSpc>
                  <a:spcPct val="120000"/>
                </a:lnSpc>
              </a:pPr>
              <a:r>
                <a:rPr lang="zh-CN" altLang="en-US" sz="2400" b="1" dirty="0">
                  <a:solidFill>
                    <a:srgbClr val="FFFFFF"/>
                  </a:solidFill>
                </a:rPr>
                <a:t>需求获取</a:t>
              </a:r>
            </a:p>
          </p:txBody>
        </p:sp>
        <p:sp>
          <p:nvSpPr>
            <p:cNvPr id="11" name="TextBox 33"/>
            <p:cNvSpPr txBox="1"/>
            <p:nvPr/>
          </p:nvSpPr>
          <p:spPr>
            <a:xfrm>
              <a:off x="8173091" y="1916833"/>
              <a:ext cx="2714104" cy="839792"/>
            </a:xfrm>
            <a:prstGeom prst="roundRect">
              <a:avLst>
                <a:gd name="adj" fmla="val 50000"/>
              </a:avLst>
            </a:prstGeom>
            <a:solidFill>
              <a:schemeClr val="accent1"/>
            </a:solidFill>
          </p:spPr>
          <p:txBody>
            <a:bodyPr wrap="none" lIns="182880" tIns="91440" rIns="182880" bIns="91440" anchor="ctr" anchorCtr="0">
              <a:normAutofit/>
            </a:bodyPr>
            <a:lstStyle/>
            <a:p>
              <a:pPr marL="429895" algn="ctr">
                <a:lnSpc>
                  <a:spcPct val="120000"/>
                </a:lnSpc>
              </a:pPr>
              <a:r>
                <a:rPr lang="zh-CN" altLang="en-US" sz="2400" b="1" dirty="0">
                  <a:solidFill>
                    <a:srgbClr val="FFFFFF"/>
                  </a:solidFill>
                </a:rPr>
                <a:t>需求提炼</a:t>
              </a:r>
            </a:p>
          </p:txBody>
        </p:sp>
        <p:sp>
          <p:nvSpPr>
            <p:cNvPr id="13" name="Arrow: U-Turn 35"/>
            <p:cNvSpPr/>
            <p:nvPr/>
          </p:nvSpPr>
          <p:spPr>
            <a:xfrm rot="5400000">
              <a:off x="10387357" y="2741374"/>
              <a:ext cx="1556220" cy="556926"/>
            </a:xfrm>
            <a:prstGeom prst="uturn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pPr>
              <a:endParaRPr sz="1400" b="1"/>
            </a:p>
          </p:txBody>
        </p:sp>
        <p:sp>
          <p:nvSpPr>
            <p:cNvPr id="14" name="TextBox 37"/>
            <p:cNvSpPr txBox="1"/>
            <p:nvPr/>
          </p:nvSpPr>
          <p:spPr>
            <a:xfrm>
              <a:off x="8179670" y="3226658"/>
              <a:ext cx="2714104" cy="839792"/>
            </a:xfrm>
            <a:prstGeom prst="roundRect">
              <a:avLst>
                <a:gd name="adj" fmla="val 50000"/>
              </a:avLst>
            </a:prstGeom>
            <a:solidFill>
              <a:schemeClr val="accent4"/>
            </a:solidFill>
          </p:spPr>
          <p:txBody>
            <a:bodyPr wrap="none" lIns="182880" tIns="91440" rIns="182880" bIns="91440" anchor="ctr" anchorCtr="0">
              <a:noAutofit/>
            </a:bodyPr>
            <a:lstStyle/>
            <a:p>
              <a:pPr marL="429895" algn="ctr">
                <a:lnSpc>
                  <a:spcPct val="140000"/>
                </a:lnSpc>
              </a:pPr>
              <a:r>
                <a:rPr lang="zh-CN" altLang="en-US" sz="2400" b="1" dirty="0">
                  <a:solidFill>
                    <a:srgbClr val="FFFFFF"/>
                  </a:solidFill>
                </a:rPr>
                <a:t>需求描述</a:t>
              </a:r>
            </a:p>
          </p:txBody>
        </p:sp>
        <p:sp>
          <p:nvSpPr>
            <p:cNvPr id="16" name="Arrow: Right 39"/>
            <p:cNvSpPr/>
            <p:nvPr/>
          </p:nvSpPr>
          <p:spPr>
            <a:xfrm rot="10800000">
              <a:off x="7238662" y="3495526"/>
              <a:ext cx="990870" cy="302583"/>
            </a:xfrm>
            <a:prstGeom prst="rightArrow">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pPr>
              <a:endParaRPr sz="1400" b="1"/>
            </a:p>
          </p:txBody>
        </p:sp>
        <p:sp>
          <p:nvSpPr>
            <p:cNvPr id="17" name="TextBox 41"/>
            <p:cNvSpPr txBox="1"/>
            <p:nvPr/>
          </p:nvSpPr>
          <p:spPr>
            <a:xfrm>
              <a:off x="4524508" y="3226658"/>
              <a:ext cx="2714104" cy="839792"/>
            </a:xfrm>
            <a:prstGeom prst="roundRect">
              <a:avLst>
                <a:gd name="adj" fmla="val 50000"/>
              </a:avLst>
            </a:prstGeom>
            <a:solidFill>
              <a:schemeClr val="accent5"/>
            </a:solidFill>
          </p:spPr>
          <p:txBody>
            <a:bodyPr wrap="none" lIns="182880" tIns="91440" rIns="182880" bIns="91440" anchor="ctr" anchorCtr="0">
              <a:noAutofit/>
            </a:bodyPr>
            <a:lstStyle/>
            <a:p>
              <a:pPr marL="429895" algn="ctr">
                <a:lnSpc>
                  <a:spcPct val="140000"/>
                </a:lnSpc>
              </a:pPr>
              <a:r>
                <a:rPr lang="zh-CN" altLang="en-US" sz="2400" b="1" dirty="0">
                  <a:solidFill>
                    <a:srgbClr val="FFFFFF"/>
                  </a:solidFill>
                </a:rPr>
                <a:t>需求验证</a:t>
              </a:r>
            </a:p>
          </p:txBody>
        </p:sp>
      </p:grpSp>
      <p:sp>
        <p:nvSpPr>
          <p:cNvPr id="8206" name="Text Box 13"/>
          <p:cNvSpPr txBox="1">
            <a:spLocks noChangeArrowheads="1"/>
          </p:cNvSpPr>
          <p:nvPr/>
        </p:nvSpPr>
        <p:spPr bwMode="auto">
          <a:xfrm>
            <a:off x="1370965" y="1829753"/>
            <a:ext cx="611188"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vert="eaVert">
            <a:spAutoFit/>
          </a:bodyPr>
          <a:lstStyle>
            <a:lvl1pPr algn="l" eaLnBrk="0" hangingPunct="0">
              <a:spcBef>
                <a:spcPct val="20000"/>
              </a:spcBef>
              <a:buFont typeface="Arial" panose="020B0604020202020204" pitchFamily="34" charset="0"/>
              <a:buChar char="•"/>
              <a:defRPr sz="2400" b="1">
                <a:solidFill>
                  <a:sysClr val="windowText" lastClr="000000"/>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sz="2800">
                <a:solidFill>
                  <a:schemeClr val="tx1"/>
                </a:solidFill>
                <a:latin typeface="Times New Roman" panose="02020603050405020304" pitchFamily="18" charset="0"/>
              </a:rPr>
              <a:t>需求确认</a:t>
            </a:r>
          </a:p>
        </p:txBody>
      </p:sp>
      <p:sp>
        <p:nvSpPr>
          <p:cNvPr id="8207" name="Text Box 14"/>
          <p:cNvSpPr txBox="1">
            <a:spLocks noChangeArrowheads="1"/>
          </p:cNvSpPr>
          <p:nvPr/>
        </p:nvSpPr>
        <p:spPr bwMode="auto">
          <a:xfrm>
            <a:off x="610553" y="5317490"/>
            <a:ext cx="213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a:spAutoFit/>
          </a:bodyPr>
          <a:lstStyle>
            <a:lvl1pPr algn="l" eaLnBrk="0" hangingPunct="0">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sz="2800">
                <a:solidFill>
                  <a:schemeClr val="tx1"/>
                </a:solidFill>
                <a:latin typeface="Times New Roman" panose="02020603050405020304" pitchFamily="18" charset="0"/>
              </a:rPr>
              <a:t>需求变更</a:t>
            </a:r>
          </a:p>
        </p:txBody>
      </p:sp>
      <p:sp>
        <p:nvSpPr>
          <p:cNvPr id="5" name="内容占位符 16"/>
          <p:cNvSpPr txBox="1"/>
          <p:nvPr/>
        </p:nvSpPr>
        <p:spPr>
          <a:xfrm>
            <a:off x="3707765" y="873125"/>
            <a:ext cx="2529840" cy="1059180"/>
          </a:xfrm>
          <a:prstGeom prst="rect">
            <a:avLst/>
          </a:prstGeom>
        </p:spPr>
        <p:txBody>
          <a:bodyPr>
            <a:norm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sz="2800" b="0" i="0" u="none" strike="noStrike" kern="1200" cap="none" spc="0" normalizeH="0" baseline="0" noProof="0" dirty="0">
                <a:ln>
                  <a:noFill/>
                </a:ln>
                <a:solidFill>
                  <a:schemeClr val="tx2">
                    <a:lumMod val="50000"/>
                    <a:lumOff val="50000"/>
                  </a:schemeClr>
                </a:solidFill>
                <a:effectLst/>
                <a:uLnTx/>
                <a:uFillTx/>
                <a:latin typeface="微软雅黑" panose="020B0503020204020204" pitchFamily="34" charset="-122"/>
                <a:ea typeface="微软雅黑" panose="020B0503020204020204" pitchFamily="34" charset="-122"/>
                <a:cs typeface="+mn-cs"/>
              </a:rPr>
              <a:t> </a:t>
            </a:r>
            <a:r>
              <a:rPr kumimoji="0" lang="zh-CN" sz="2800" b="0" i="0" u="none" strike="noStrike" kern="1200" cap="none" spc="0" normalizeH="0" baseline="0" noProof="0" dirty="0">
                <a:ln>
                  <a:noFill/>
                </a:ln>
                <a:solidFill>
                  <a:schemeClr val="tx2">
                    <a:lumMod val="50000"/>
                    <a:lumOff val="50000"/>
                  </a:schemeClr>
                </a:solidFill>
                <a:effectLst/>
                <a:uLnTx/>
                <a:uFillTx/>
                <a:latin typeface="微软雅黑" panose="020B0503020204020204" pitchFamily="34" charset="-122"/>
                <a:ea typeface="微软雅黑" panose="020B0503020204020204" pitchFamily="34" charset="-122"/>
                <a:cs typeface="+mn-cs"/>
              </a:rPr>
              <a:t>请见上一讲</a:t>
            </a:r>
            <a:r>
              <a:rPr kumimoji="0"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endParaRPr kumimoji="0" 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206"/>
                                        </p:tgtEl>
                                        <p:attrNameLst>
                                          <p:attrName>style.visibility</p:attrName>
                                        </p:attrNameLst>
                                      </p:cBhvr>
                                      <p:to>
                                        <p:strVal val="visible"/>
                                      </p:to>
                                    </p:set>
                                    <p:animEffect transition="in" filter="checkerboard(across)">
                                      <p:cBhvr>
                                        <p:cTn id="7" dur="500"/>
                                        <p:tgtEl>
                                          <p:spTgt spid="820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207"/>
                                        </p:tgtEl>
                                        <p:attrNameLst>
                                          <p:attrName>style.visibility</p:attrName>
                                        </p:attrNameLst>
                                      </p:cBhvr>
                                      <p:to>
                                        <p:strVal val="visible"/>
                                      </p:to>
                                    </p:set>
                                    <p:animEffect transition="in" filter="checkerboard(across)">
                                      <p:cBhvr>
                                        <p:cTn id="12" dur="500"/>
                                        <p:tgtEl>
                                          <p:spTgt spid="820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6" grpId="0"/>
      <p:bldP spid="8207"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0" y="0"/>
            <a:ext cx="7704455" cy="744855"/>
          </a:xfrm>
        </p:spPr>
        <p:txBody>
          <a:bodyPr/>
          <a:lstStyle/>
          <a:p>
            <a:r>
              <a:rPr lang="zh-CN" altLang="en-US"/>
              <a:t>第二步：需求提炼（需求分析）</a:t>
            </a:r>
          </a:p>
        </p:txBody>
      </p:sp>
      <p:grpSp>
        <p:nvGrpSpPr>
          <p:cNvPr id="5" name="Group 3"/>
          <p:cNvGrpSpPr/>
          <p:nvPr/>
        </p:nvGrpSpPr>
        <p:grpSpPr bwMode="auto">
          <a:xfrm>
            <a:off x="307975" y="1216031"/>
            <a:ext cx="11218545" cy="1754162"/>
            <a:chOff x="0" y="230"/>
            <a:chExt cx="3984" cy="812"/>
          </a:xfrm>
        </p:grpSpPr>
        <p:sp>
          <p:nvSpPr>
            <p:cNvPr id="39941" name="AutoShape 4"/>
            <p:cNvSpPr>
              <a:spLocks noChangeArrowheads="1"/>
            </p:cNvSpPr>
            <p:nvPr/>
          </p:nvSpPr>
          <p:spPr bwMode="auto">
            <a:xfrm>
              <a:off x="0" y="230"/>
              <a:ext cx="3984" cy="812"/>
            </a:xfrm>
            <a:prstGeom prst="roundRect">
              <a:avLst>
                <a:gd name="adj" fmla="val 10889"/>
              </a:avLst>
            </a:prstGeom>
            <a:gradFill rotWithShape="1">
              <a:gsLst>
                <a:gs pos="0">
                  <a:srgbClr val="DDDDDD"/>
                </a:gs>
                <a:gs pos="50000">
                  <a:srgbClr val="F3F3F3"/>
                </a:gs>
                <a:gs pos="100000">
                  <a:srgbClr val="DDDDDD"/>
                </a:gs>
              </a:gsLst>
              <a:lin ang="2700000" scaled="1"/>
            </a:gradFill>
            <a:ln w="38100">
              <a:solidFill>
                <a:srgbClr val="FFFFFF"/>
              </a:solidFill>
              <a:round/>
            </a:ln>
            <a:effectLst>
              <a:outerShdw dist="135003" dir="2928844" algn="ctr" rotWithShape="0">
                <a:srgbClr val="000000">
                  <a:alpha val="50000"/>
                </a:srgbClr>
              </a:outerShdw>
            </a:effectLst>
          </p:spPr>
          <p:txBody>
            <a:bodyPr wrap="none" anchor="ctr"/>
            <a:lstStyle>
              <a:lvl1pPr algn="l" eaLnBrk="0" hangingPunct="0">
                <a:spcBef>
                  <a:spcPct val="20000"/>
                </a:spcBef>
                <a:buFont typeface="Arial" panose="020B0604020202020204" pitchFamily="34" charset="0"/>
                <a:buChar char="•"/>
                <a:defRPr sz="2400" b="1">
                  <a:solidFill>
                    <a:sysClr val="windowText" lastClr="000000"/>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9pPr>
            </a:lstStyle>
            <a:p>
              <a:pPr algn="ctr" eaLnBrk="1" hangingPunct="1">
                <a:spcBef>
                  <a:spcPct val="30000"/>
                </a:spcBef>
                <a:buFont typeface="Wingdings" panose="05000000000000000000" pitchFamily="2" charset="2"/>
                <a:buNone/>
              </a:pPr>
              <a:endParaRPr lang="zh-CN" altLang="en-US">
                <a:latin typeface="Times New Roman" panose="02020603050405020304" pitchFamily="18" charset="0"/>
              </a:endParaRPr>
            </a:p>
          </p:txBody>
        </p:sp>
        <p:grpSp>
          <p:nvGrpSpPr>
            <p:cNvPr id="39942" name="Group 5"/>
            <p:cNvGrpSpPr/>
            <p:nvPr/>
          </p:nvGrpSpPr>
          <p:grpSpPr bwMode="auto">
            <a:xfrm>
              <a:off x="68" y="261"/>
              <a:ext cx="799" cy="519"/>
              <a:chOff x="-19" y="177"/>
              <a:chExt cx="799" cy="519"/>
            </a:xfrm>
          </p:grpSpPr>
          <p:sp>
            <p:nvSpPr>
              <p:cNvPr id="9" name="AutoShape 6"/>
              <p:cNvSpPr>
                <a:spLocks noChangeArrowheads="1"/>
              </p:cNvSpPr>
              <p:nvPr/>
            </p:nvSpPr>
            <p:spPr bwMode="auto">
              <a:xfrm>
                <a:off x="12" y="177"/>
                <a:ext cx="768" cy="519"/>
              </a:xfrm>
              <a:prstGeom prst="roundRect">
                <a:avLst>
                  <a:gd name="adj" fmla="val 11921"/>
                </a:avLst>
              </a:prstGeom>
              <a:gradFill rotWithShape="1">
                <a:gsLst>
                  <a:gs pos="0">
                    <a:srgbClr val="6076B4"/>
                  </a:gs>
                  <a:gs pos="100000">
                    <a:srgbClr val="6076B4">
                      <a:gamma/>
                      <a:shade val="69804"/>
                      <a:invGamma/>
                    </a:srgbClr>
                  </a:gs>
                </a:gsLst>
                <a:lin ang="5400000" scaled="1"/>
              </a:gradFill>
              <a:ln w="38100" cmpd="sng">
                <a:solidFill>
                  <a:sysClr val="window" lastClr="FFFFFF"/>
                </a:solidFill>
                <a:round/>
              </a:ln>
              <a:effectLst/>
            </p:spPr>
            <p:txBody>
              <a:bodyPr wrap="none" anchor="ctr"/>
              <a:lstStyle/>
              <a:p>
                <a:pPr>
                  <a:defRPr/>
                </a:pPr>
                <a:endParaRPr lang="zh-CN" altLang="en-US"/>
              </a:p>
            </p:txBody>
          </p:sp>
          <p:sp>
            <p:nvSpPr>
              <p:cNvPr id="10" name="未知"/>
              <p:cNvSpPr/>
              <p:nvPr/>
            </p:nvSpPr>
            <p:spPr bwMode="auto">
              <a:xfrm>
                <a:off x="-19" y="188"/>
                <a:ext cx="383" cy="373"/>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6076B4">
                      <a:gamma/>
                      <a:tint val="54510"/>
                      <a:invGamma/>
                    </a:srgbClr>
                  </a:gs>
                  <a:gs pos="50000">
                    <a:srgbClr val="6076B4">
                      <a:alpha val="0"/>
                    </a:srgbClr>
                  </a:gs>
                  <a:gs pos="100000">
                    <a:srgbClr val="6076B4">
                      <a:gamma/>
                      <a:tint val="54510"/>
                      <a:invGamma/>
                    </a:srgbClr>
                  </a:gs>
                </a:gsLst>
                <a:lin ang="2700000" scaled="1"/>
              </a:gradFill>
              <a:ln w="9525">
                <a:noFill/>
                <a:round/>
              </a:ln>
            </p:spPr>
            <p:txBody>
              <a:bodyPr/>
              <a:lstStyle/>
              <a:p>
                <a:pPr>
                  <a:defRPr/>
                </a:pPr>
                <a:endParaRPr lang="zh-CN" altLang="en-US"/>
              </a:p>
            </p:txBody>
          </p:sp>
          <p:sp>
            <p:nvSpPr>
              <p:cNvPr id="11" name="Text Box 8"/>
              <p:cNvSpPr txBox="1">
                <a:spLocks noChangeArrowheads="1"/>
              </p:cNvSpPr>
              <p:nvPr/>
            </p:nvSpPr>
            <p:spPr bwMode="auto">
              <a:xfrm>
                <a:off x="62" y="291"/>
                <a:ext cx="667" cy="270"/>
              </a:xfrm>
              <a:prstGeom prst="rect">
                <a:avLst/>
              </a:prstGeom>
              <a:noFill/>
              <a:ln w="9525">
                <a:noFill/>
                <a:miter lim="800000"/>
              </a:ln>
              <a:effectLst>
                <a:outerShdw dist="35921" dir="2700000" algn="ctr" rotWithShape="0">
                  <a:sysClr val="windowText" lastClr="000000"/>
                </a:outerShdw>
              </a:effectLst>
            </p:spPr>
            <p:txBody>
              <a:bodyPr wrap="square">
                <a:spAutoFit/>
              </a:bodyPr>
              <a:lstStyle/>
              <a:p>
                <a:pPr eaLnBrk="0" hangingPunct="0">
                  <a:defRPr/>
                </a:pPr>
                <a:r>
                  <a:rPr lang="zh-CN" sz="3200" dirty="0">
                    <a:solidFill>
                      <a:srgbClr val="FFFFFF"/>
                    </a:solidFill>
                    <a:effectLst>
                      <a:outerShdw blurRad="38100" dist="38100" dir="2700000" algn="tl">
                        <a:srgbClr val="C0C0C0"/>
                      </a:outerShdw>
                    </a:effectLst>
                    <a:latin typeface="Arial" panose="020B0604020202020204" pitchFamily="34" charset="0"/>
                    <a:ea typeface="宋体" panose="02010600030101010101" pitchFamily="2" charset="-122"/>
                  </a:rPr>
                  <a:t>定义</a:t>
                </a:r>
              </a:p>
            </p:txBody>
          </p:sp>
        </p:grpSp>
        <p:sp>
          <p:nvSpPr>
            <p:cNvPr id="8" name="Text Box 9"/>
            <p:cNvSpPr txBox="1">
              <a:spLocks noChangeArrowheads="1"/>
            </p:cNvSpPr>
            <p:nvPr/>
          </p:nvSpPr>
          <p:spPr bwMode="auto">
            <a:xfrm>
              <a:off x="960" y="230"/>
              <a:ext cx="2928" cy="812"/>
            </a:xfrm>
            <a:prstGeom prst="rect">
              <a:avLst/>
            </a:prstGeom>
            <a:noFill/>
            <a:ln w="9525">
              <a:noFill/>
              <a:miter lim="800000"/>
            </a:ln>
            <a:effectLst/>
          </p:spPr>
          <p:txBody>
            <a:bodyPr>
              <a:spAutoFit/>
            </a:bodyPr>
            <a:lstStyle/>
            <a:p>
              <a:pPr marL="228600" indent="-228600" algn="l">
                <a:lnSpc>
                  <a:spcPct val="150000"/>
                </a:lnSpc>
                <a:spcBef>
                  <a:spcPts val="1800"/>
                </a:spcBef>
                <a:spcAft>
                  <a:spcPts val="0"/>
                </a:spcAft>
                <a:buClr>
                  <a:schemeClr val="accent1">
                    <a:lumMod val="75000"/>
                  </a:schemeClr>
                </a:buClr>
                <a:buFont typeface="Arial" panose="020B0604020202020204" pitchFamily="34" charset="0"/>
                <a:buChar char="▪"/>
                <a:defRPr/>
              </a:pPr>
              <a:r>
                <a:rPr sz="2400" noProof="0" dirty="0">
                  <a:ln>
                    <a:noFill/>
                  </a:ln>
                  <a:effectLst/>
                  <a:uLnTx/>
                  <a:uFillTx/>
                  <a:latin typeface="微软雅黑" panose="020B0503020204020204" pitchFamily="34" charset="-122"/>
                  <a:ea typeface="微软雅黑" panose="020B0503020204020204" pitchFamily="34" charset="-122"/>
                </a:rPr>
                <a:t>对应用问题及环境的理解和分析，为问题涉及的信息、功能及系统行为建立模型。将用户需求精确化、完全化，最终形成下一步的需求规格说明书。</a:t>
              </a:r>
            </a:p>
          </p:txBody>
        </p:sp>
      </p:grpSp>
      <p:sp>
        <p:nvSpPr>
          <p:cNvPr id="24579" name="内容占位符 6"/>
          <p:cNvSpPr>
            <a:spLocks noGrp="1"/>
          </p:cNvSpPr>
          <p:nvPr/>
        </p:nvSpPr>
        <p:spPr>
          <a:xfrm>
            <a:off x="484505" y="3599180"/>
            <a:ext cx="11140440" cy="273685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r>
              <a:rPr b="0" noProof="0" dirty="0">
                <a:ln>
                  <a:noFill/>
                </a:ln>
                <a:effectLst/>
                <a:uLnTx/>
                <a:uFillTx/>
                <a:latin typeface="微软雅黑" panose="020B0503020204020204" pitchFamily="34" charset="-122"/>
                <a:ea typeface="微软雅黑" panose="020B0503020204020204" pitchFamily="34" charset="-122"/>
              </a:rPr>
              <a:t>需求</a:t>
            </a:r>
            <a:r>
              <a:rPr lang="zh-CN" b="0" noProof="0" dirty="0">
                <a:ln>
                  <a:noFill/>
                </a:ln>
                <a:effectLst/>
                <a:uLnTx/>
                <a:uFillTx/>
                <a:latin typeface="微软雅黑" panose="020B0503020204020204" pitchFamily="34" charset="-122"/>
                <a:ea typeface="微软雅黑" panose="020B0503020204020204" pitchFamily="34" charset="-122"/>
              </a:rPr>
              <a:t>提炼（需求</a:t>
            </a:r>
            <a:r>
              <a:rPr b="0" noProof="0" dirty="0">
                <a:ln>
                  <a:noFill/>
                </a:ln>
                <a:effectLst/>
                <a:uLnTx/>
                <a:uFillTx/>
                <a:latin typeface="微软雅黑" panose="020B0503020204020204" pitchFamily="34" charset="-122"/>
                <a:ea typeface="微软雅黑" panose="020B0503020204020204" pitchFamily="34" charset="-122"/>
              </a:rPr>
              <a:t>分析</a:t>
            </a:r>
            <a:r>
              <a:rPr lang="zh-CN" b="0" noProof="0" dirty="0">
                <a:ln>
                  <a:noFill/>
                </a:ln>
                <a:effectLst/>
                <a:uLnTx/>
                <a:uFillTx/>
                <a:latin typeface="微软雅黑" panose="020B0503020204020204" pitchFamily="34" charset="-122"/>
                <a:ea typeface="微软雅黑" panose="020B0503020204020204" pitchFamily="34" charset="-122"/>
              </a:rPr>
              <a:t>）</a:t>
            </a:r>
            <a:r>
              <a:rPr b="0" noProof="0" dirty="0">
                <a:ln>
                  <a:noFill/>
                </a:ln>
                <a:effectLst/>
                <a:uLnTx/>
                <a:uFillTx/>
                <a:latin typeface="微软雅黑" panose="020B0503020204020204" pitchFamily="34" charset="-122"/>
                <a:ea typeface="微软雅黑" panose="020B0503020204020204" pitchFamily="34" charset="-122"/>
              </a:rPr>
              <a:t>的</a:t>
            </a:r>
            <a:r>
              <a:rPr b="0" noProof="0" dirty="0">
                <a:ln>
                  <a:noFill/>
                </a:ln>
                <a:solidFill>
                  <a:srgbClr val="FF0000"/>
                </a:solidFill>
                <a:effectLst/>
                <a:uLnTx/>
                <a:uFillTx/>
                <a:latin typeface="微软雅黑" panose="020B0503020204020204" pitchFamily="34" charset="-122"/>
                <a:ea typeface="微软雅黑" panose="020B0503020204020204" pitchFamily="34" charset="-122"/>
              </a:rPr>
              <a:t>核心</a:t>
            </a:r>
            <a:r>
              <a:rPr b="0" noProof="0" dirty="0">
                <a:ln>
                  <a:noFill/>
                </a:ln>
                <a:effectLst/>
                <a:uLnTx/>
                <a:uFillTx/>
                <a:latin typeface="微软雅黑" panose="020B0503020204020204" pitchFamily="34" charset="-122"/>
                <a:ea typeface="微软雅黑" panose="020B0503020204020204" pitchFamily="34" charset="-122"/>
              </a:rPr>
              <a:t>在于</a:t>
            </a:r>
            <a:r>
              <a:rPr b="0" noProof="0" dirty="0">
                <a:ln>
                  <a:noFill/>
                </a:ln>
                <a:solidFill>
                  <a:schemeClr val="accent1"/>
                </a:solidFill>
                <a:effectLst/>
                <a:uLnTx/>
                <a:uFillTx/>
                <a:latin typeface="微软雅黑" panose="020B0503020204020204" pitchFamily="34" charset="-122"/>
                <a:ea typeface="微软雅黑" panose="020B0503020204020204" pitchFamily="34" charset="-122"/>
              </a:rPr>
              <a:t>建立分析模型</a:t>
            </a:r>
            <a:r>
              <a:rPr b="0" noProof="0" dirty="0">
                <a:ln>
                  <a:noFill/>
                </a:ln>
                <a:effectLst/>
                <a:uLnTx/>
                <a:uFillTx/>
                <a:latin typeface="微软雅黑" panose="020B0503020204020204" pitchFamily="34" charset="-122"/>
                <a:ea typeface="微软雅黑" panose="020B0503020204020204" pitchFamily="34" charset="-122"/>
              </a:rPr>
              <a:t>。</a:t>
            </a:r>
          </a:p>
          <a:p>
            <a:r>
              <a:rPr b="0" noProof="0" dirty="0">
                <a:ln>
                  <a:noFill/>
                </a:ln>
                <a:effectLst/>
                <a:uLnTx/>
                <a:uFillTx/>
                <a:latin typeface="微软雅黑" panose="020B0503020204020204" pitchFamily="34" charset="-122"/>
                <a:ea typeface="微软雅黑" panose="020B0503020204020204" pitchFamily="34" charset="-122"/>
              </a:rPr>
              <a:t>需求</a:t>
            </a:r>
            <a:r>
              <a:rPr lang="zh-CN" b="0" noProof="0" dirty="0">
                <a:ln>
                  <a:noFill/>
                </a:ln>
                <a:effectLst/>
                <a:uLnTx/>
                <a:uFillTx/>
                <a:latin typeface="微软雅黑" panose="020B0503020204020204" pitchFamily="34" charset="-122"/>
                <a:ea typeface="微软雅黑" panose="020B0503020204020204" pitchFamily="34" charset="-122"/>
              </a:rPr>
              <a:t>提炼（需求分析）</a:t>
            </a:r>
            <a:r>
              <a:rPr b="0" noProof="0" dirty="0">
                <a:ln>
                  <a:noFill/>
                </a:ln>
                <a:effectLst/>
                <a:uLnTx/>
                <a:uFillTx/>
                <a:latin typeface="微软雅黑" panose="020B0503020204020204" pitchFamily="34" charset="-122"/>
                <a:ea typeface="微软雅黑" panose="020B0503020204020204" pitchFamily="34" charset="-122"/>
              </a:rPr>
              <a:t>采用多种形式描述需求，通过建立需求的</a:t>
            </a:r>
            <a:r>
              <a:rPr b="0" noProof="0" dirty="0">
                <a:ln>
                  <a:noFill/>
                </a:ln>
                <a:solidFill>
                  <a:schemeClr val="accent1"/>
                </a:solidFill>
                <a:effectLst/>
                <a:uLnTx/>
                <a:uFillTx/>
                <a:latin typeface="微软雅黑" panose="020B0503020204020204" pitchFamily="34" charset="-122"/>
                <a:ea typeface="微软雅黑" panose="020B0503020204020204" pitchFamily="34" charset="-122"/>
              </a:rPr>
              <a:t>多种视图</a:t>
            </a:r>
            <a:r>
              <a:rPr b="0" noProof="0" dirty="0">
                <a:ln>
                  <a:noFill/>
                </a:ln>
                <a:effectLst/>
                <a:uLnTx/>
                <a:uFillTx/>
                <a:latin typeface="微软雅黑" panose="020B0503020204020204" pitchFamily="34" charset="-122"/>
                <a:ea typeface="微软雅黑" panose="020B0503020204020204" pitchFamily="34" charset="-122"/>
              </a:rPr>
              <a:t>，揭示出一些更深的问题。</a:t>
            </a:r>
          </a:p>
          <a:p>
            <a:r>
              <a:rPr b="0" noProof="0" dirty="0">
                <a:ln>
                  <a:noFill/>
                </a:ln>
                <a:effectLst/>
                <a:uLnTx/>
                <a:uFillTx/>
                <a:latin typeface="微软雅黑" panose="020B0503020204020204" pitchFamily="34" charset="-122"/>
                <a:ea typeface="微软雅黑" panose="020B0503020204020204" pitchFamily="34" charset="-122"/>
              </a:rPr>
              <a:t>需求</a:t>
            </a:r>
            <a:r>
              <a:rPr lang="zh-CN" b="0" noProof="0" dirty="0">
                <a:ln>
                  <a:noFill/>
                </a:ln>
                <a:effectLst/>
                <a:uLnTx/>
                <a:uFillTx/>
                <a:latin typeface="微软雅黑" panose="020B0503020204020204" pitchFamily="34" charset="-122"/>
                <a:ea typeface="微软雅黑" panose="020B0503020204020204" pitchFamily="34" charset="-122"/>
              </a:rPr>
              <a:t>提炼（需求</a:t>
            </a:r>
            <a:r>
              <a:rPr b="0" noProof="0" dirty="0">
                <a:ln>
                  <a:noFill/>
                </a:ln>
                <a:effectLst/>
                <a:uLnTx/>
                <a:uFillTx/>
                <a:latin typeface="微软雅黑" panose="020B0503020204020204" pitchFamily="34" charset="-122"/>
                <a:ea typeface="微软雅黑" panose="020B0503020204020204" pitchFamily="34" charset="-122"/>
              </a:rPr>
              <a:t>分析</a:t>
            </a:r>
            <a:r>
              <a:rPr lang="zh-CN" b="0" noProof="0" dirty="0">
                <a:ln>
                  <a:noFill/>
                </a:ln>
                <a:effectLst/>
                <a:uLnTx/>
                <a:uFillTx/>
                <a:latin typeface="微软雅黑" panose="020B0503020204020204" pitchFamily="34" charset="-122"/>
                <a:ea typeface="微软雅黑" panose="020B0503020204020204" pitchFamily="34" charset="-122"/>
              </a:rPr>
              <a:t>）</a:t>
            </a:r>
            <a:r>
              <a:rPr b="0" noProof="0" dirty="0">
                <a:ln>
                  <a:noFill/>
                </a:ln>
                <a:effectLst/>
                <a:uLnTx/>
                <a:uFillTx/>
                <a:latin typeface="微软雅黑" panose="020B0503020204020204" pitchFamily="34" charset="-122"/>
                <a:ea typeface="微软雅黑" panose="020B0503020204020204" pitchFamily="34" charset="-122"/>
              </a:rPr>
              <a:t>还包括与客户的交流以澄清某些易混淆的问题，并明确</a:t>
            </a:r>
            <a:r>
              <a:rPr b="0" noProof="0" dirty="0">
                <a:ln>
                  <a:noFill/>
                </a:ln>
                <a:solidFill>
                  <a:schemeClr val="accent1"/>
                </a:solidFill>
                <a:effectLst/>
                <a:uLnTx/>
                <a:uFillTx/>
                <a:latin typeface="微软雅黑" panose="020B0503020204020204" pitchFamily="34" charset="-122"/>
                <a:ea typeface="微软雅黑" panose="020B0503020204020204" pitchFamily="34" charset="-122"/>
              </a:rPr>
              <a:t>哪些需求更为重要</a:t>
            </a:r>
            <a:r>
              <a:rPr b="0" noProof="0" dirty="0">
                <a:ln>
                  <a:noFill/>
                </a:ln>
                <a:effectLst/>
                <a:uLnTx/>
                <a:uFillTx/>
                <a:latin typeface="微软雅黑" panose="020B0503020204020204" pitchFamily="34" charset="-122"/>
                <a:ea typeface="微软雅黑" panose="020B0503020204020204" pitchFamily="34" charset="-122"/>
              </a:rPr>
              <a:t>，其目的是确保所有风险承担者尽早地对项目</a:t>
            </a:r>
            <a:r>
              <a:rPr b="0" noProof="0" dirty="0">
                <a:ln>
                  <a:noFill/>
                </a:ln>
                <a:solidFill>
                  <a:schemeClr val="accent1"/>
                </a:solidFill>
                <a:effectLst/>
                <a:uLnTx/>
                <a:uFillTx/>
                <a:latin typeface="微软雅黑" panose="020B0503020204020204" pitchFamily="34" charset="-122"/>
                <a:ea typeface="微软雅黑" panose="020B0503020204020204" pitchFamily="34" charset="-122"/>
              </a:rPr>
              <a:t>达成共识</a:t>
            </a:r>
            <a:r>
              <a:rPr b="0" noProof="0" dirty="0">
                <a:ln>
                  <a:noFill/>
                </a:ln>
                <a:effectLst/>
                <a:uLnTx/>
                <a:uFillTx/>
                <a:latin typeface="微软雅黑" panose="020B0503020204020204" pitchFamily="34" charset="-122"/>
                <a:ea typeface="微软雅黑" panose="020B0503020204020204" pitchFamily="34" charset="-122"/>
              </a:rPr>
              <a:t>并对将来的产品有个相同而清晰的认识。</a:t>
            </a:r>
          </a:p>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57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需求分析模型</a:t>
            </a:r>
          </a:p>
        </p:txBody>
      </p:sp>
      <p:sp>
        <p:nvSpPr>
          <p:cNvPr id="3" name="标题 1"/>
          <p:cNvSpPr>
            <a:spLocks noGrp="1"/>
          </p:cNvSpPr>
          <p:nvPr/>
        </p:nvSpPr>
        <p:spPr>
          <a:xfrm>
            <a:off x="457200" y="0"/>
            <a:ext cx="8229600" cy="1600200"/>
          </a:xfrm>
          <a:prstGeom prst="rect">
            <a:avLst/>
          </a:prstGeom>
        </p:spPr>
        <p:txBody>
          <a:bodyPr vert="horz" lIns="91440" tIns="45720" rIns="91440" bIns="45720" rtlCol="0" anchor="b">
            <a:noAutofit/>
          </a:bodyPr>
          <a:lstStyle>
            <a:lvl1pPr algn="ctr" rtl="0" eaLnBrk="0" fontAlgn="base" hangingPunct="0">
              <a:lnSpc>
                <a:spcPts val="5800"/>
              </a:lnSpc>
              <a:spcBef>
                <a:spcPct val="0"/>
              </a:spcBef>
              <a:spcAft>
                <a:spcPct val="0"/>
              </a:spcAft>
              <a:defRPr sz="5400" b="1" kern="1200">
                <a:solidFill>
                  <a:srgbClr val="2F5897"/>
                </a:solidFill>
                <a:effectLst>
                  <a:outerShdw blurRad="63500" dist="38100" dir="5400000" algn="t" rotWithShape="0">
                    <a:prstClr val="black">
                      <a:alpha val="25000"/>
                    </a:prstClr>
                  </a:outerShdw>
                </a:effectLst>
                <a:latin typeface="Franklin Gothic Book" panose="020B0503020102020204" charset="0"/>
                <a:ea typeface="+mn-ea"/>
                <a:cs typeface="+mn-ea"/>
              </a:defRPr>
            </a:lvl1pPr>
            <a:lvl2pPr algn="ctr" rtl="0" eaLnBrk="0" fontAlgn="base" hangingPunct="0">
              <a:lnSpc>
                <a:spcPts val="5800"/>
              </a:lnSpc>
              <a:spcBef>
                <a:spcPct val="0"/>
              </a:spcBef>
              <a:spcAft>
                <a:spcPct val="0"/>
              </a:spcAft>
              <a:defRPr sz="5400">
                <a:solidFill>
                  <a:srgbClr val="2F5897"/>
                </a:solidFill>
                <a:latin typeface="Franklin Gothic Book" panose="020B0503020102020204" charset="0"/>
              </a:defRPr>
            </a:lvl2pPr>
            <a:lvl3pPr algn="ctr" rtl="0" eaLnBrk="0" fontAlgn="base" hangingPunct="0">
              <a:lnSpc>
                <a:spcPts val="5800"/>
              </a:lnSpc>
              <a:spcBef>
                <a:spcPct val="0"/>
              </a:spcBef>
              <a:spcAft>
                <a:spcPct val="0"/>
              </a:spcAft>
              <a:defRPr sz="5400">
                <a:solidFill>
                  <a:srgbClr val="2F5897"/>
                </a:solidFill>
                <a:latin typeface="Franklin Gothic Book" panose="020B0503020102020204" charset="0"/>
              </a:defRPr>
            </a:lvl3pPr>
            <a:lvl4pPr algn="ctr" rtl="0" eaLnBrk="0" fontAlgn="base" hangingPunct="0">
              <a:lnSpc>
                <a:spcPts val="5800"/>
              </a:lnSpc>
              <a:spcBef>
                <a:spcPct val="0"/>
              </a:spcBef>
              <a:spcAft>
                <a:spcPct val="0"/>
              </a:spcAft>
              <a:defRPr sz="5400">
                <a:solidFill>
                  <a:srgbClr val="2F5897"/>
                </a:solidFill>
                <a:latin typeface="Franklin Gothic Book" panose="020B0503020102020204" charset="0"/>
              </a:defRPr>
            </a:lvl4pPr>
            <a:lvl5pPr algn="ctr" rtl="0" eaLnBrk="0" fontAlgn="base" hangingPunct="0">
              <a:lnSpc>
                <a:spcPts val="5800"/>
              </a:lnSpc>
              <a:spcBef>
                <a:spcPct val="0"/>
              </a:spcBef>
              <a:spcAft>
                <a:spcPct val="0"/>
              </a:spcAft>
              <a:defRPr sz="5400">
                <a:solidFill>
                  <a:srgbClr val="2F5897"/>
                </a:solidFill>
                <a:latin typeface="Franklin Gothic Book" panose="020B0503020102020204" charset="0"/>
              </a:defRPr>
            </a:lvl5pPr>
            <a:lvl6pPr marL="457200" algn="ctr" rtl="0" fontAlgn="base">
              <a:lnSpc>
                <a:spcPts val="5800"/>
              </a:lnSpc>
              <a:spcBef>
                <a:spcPct val="0"/>
              </a:spcBef>
              <a:spcAft>
                <a:spcPct val="0"/>
              </a:spcAft>
              <a:defRPr sz="5400">
                <a:solidFill>
                  <a:srgbClr val="2F5897"/>
                </a:solidFill>
                <a:latin typeface="Palatino Linotype" panose="02040502050505030304" pitchFamily="18" charset="0"/>
              </a:defRPr>
            </a:lvl6pPr>
            <a:lvl7pPr marL="914400" algn="ctr" rtl="0" fontAlgn="base">
              <a:lnSpc>
                <a:spcPts val="5800"/>
              </a:lnSpc>
              <a:spcBef>
                <a:spcPct val="0"/>
              </a:spcBef>
              <a:spcAft>
                <a:spcPct val="0"/>
              </a:spcAft>
              <a:defRPr sz="5400">
                <a:solidFill>
                  <a:srgbClr val="2F5897"/>
                </a:solidFill>
                <a:latin typeface="Palatino Linotype" panose="02040502050505030304" pitchFamily="18" charset="0"/>
              </a:defRPr>
            </a:lvl7pPr>
            <a:lvl8pPr marL="1371600" algn="ctr" rtl="0" fontAlgn="base">
              <a:lnSpc>
                <a:spcPts val="5800"/>
              </a:lnSpc>
              <a:spcBef>
                <a:spcPct val="0"/>
              </a:spcBef>
              <a:spcAft>
                <a:spcPct val="0"/>
              </a:spcAft>
              <a:defRPr sz="5400">
                <a:solidFill>
                  <a:srgbClr val="2F5897"/>
                </a:solidFill>
                <a:latin typeface="Palatino Linotype" panose="02040502050505030304" pitchFamily="18" charset="0"/>
              </a:defRPr>
            </a:lvl8pPr>
            <a:lvl9pPr marL="1828800" algn="ctr" rtl="0" fontAlgn="base">
              <a:lnSpc>
                <a:spcPts val="5800"/>
              </a:lnSpc>
              <a:spcBef>
                <a:spcPct val="0"/>
              </a:spcBef>
              <a:spcAft>
                <a:spcPct val="0"/>
              </a:spcAft>
              <a:defRPr sz="5400">
                <a:solidFill>
                  <a:srgbClr val="2F5897"/>
                </a:solidFill>
                <a:latin typeface="Palatino Linotype" panose="02040502050505030304" pitchFamily="18" charset="0"/>
              </a:defRPr>
            </a:lvl9pPr>
          </a:lstStyle>
          <a:p>
            <a:pPr>
              <a:defRPr/>
            </a:pPr>
            <a:endParaRPr lang="zh-CN" altLang="en-US" dirty="0"/>
          </a:p>
        </p:txBody>
      </p:sp>
      <p:pic>
        <p:nvPicPr>
          <p:cNvPr id="409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755775"/>
            <a:ext cx="11123930" cy="426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圆角矩形标注 3"/>
          <p:cNvSpPr/>
          <p:nvPr/>
        </p:nvSpPr>
        <p:spPr>
          <a:xfrm>
            <a:off x="250825" y="1179513"/>
            <a:ext cx="1800225" cy="1152525"/>
          </a:xfrm>
          <a:prstGeom prst="wedgeRoundRectCallout">
            <a:avLst>
              <a:gd name="adj1" fmla="val -11045"/>
              <a:gd name="adj2" fmla="val 79975"/>
              <a:gd name="adj3" fmla="val 16667"/>
            </a:avLst>
          </a:prstGeom>
          <a:solidFill>
            <a:sysClr val="window" lastClr="FFFFFF"/>
          </a:solidFill>
          <a:ln w="28575" cap="flat" cmpd="sng" algn="ctr">
            <a:solidFill>
              <a:srgbClr val="9C5252"/>
            </a:solidFill>
            <a:prstDash val="solid"/>
          </a:ln>
          <a:effectLst/>
        </p:spPr>
        <p:txBody>
          <a:bodyPr anchor="ctr"/>
          <a:lstStyle/>
          <a:p>
            <a:pPr>
              <a:defRPr/>
            </a:pPr>
            <a:r>
              <a:rPr lang="zh-CN" altLang="en-US" dirty="0">
                <a:solidFill>
                  <a:srgbClr val="FF0000"/>
                </a:solidFill>
              </a:rPr>
              <a:t>柜台取款</a:t>
            </a:r>
          </a:p>
        </p:txBody>
      </p:sp>
      <p:sp>
        <p:nvSpPr>
          <p:cNvPr id="6" name="圆角矩形标注 5"/>
          <p:cNvSpPr/>
          <p:nvPr/>
        </p:nvSpPr>
        <p:spPr>
          <a:xfrm>
            <a:off x="4537393" y="496253"/>
            <a:ext cx="2089150" cy="1584325"/>
          </a:xfrm>
          <a:prstGeom prst="wedgeRoundRectCallout">
            <a:avLst>
              <a:gd name="adj1" fmla="val -19628"/>
              <a:gd name="adj2" fmla="val 96921"/>
              <a:gd name="adj3" fmla="val 16667"/>
            </a:avLst>
          </a:prstGeom>
          <a:solidFill>
            <a:sysClr val="window" lastClr="FFFFFF"/>
          </a:solidFill>
          <a:ln w="28575" cap="flat" cmpd="sng" algn="ctr">
            <a:solidFill>
              <a:srgbClr val="9C5252"/>
            </a:solidFill>
            <a:prstDash val="solid"/>
          </a:ln>
          <a:effectLst/>
        </p:spPr>
        <p:txBody>
          <a:bodyPr anchor="ctr"/>
          <a:lstStyle/>
          <a:p>
            <a:pPr>
              <a:defRPr/>
            </a:pPr>
            <a:r>
              <a:rPr lang="zh-CN" altLang="en-US" dirty="0">
                <a:solidFill>
                  <a:srgbClr val="FF0000"/>
                </a:solidFill>
              </a:rPr>
              <a:t>客户</a:t>
            </a:r>
            <a:r>
              <a:rPr lang="en-US" altLang="zh-CN" dirty="0">
                <a:solidFill>
                  <a:srgbClr val="FF0000"/>
                </a:solidFill>
              </a:rPr>
              <a:t>-&gt;</a:t>
            </a:r>
            <a:r>
              <a:rPr lang="zh-CN" altLang="en-US" dirty="0">
                <a:solidFill>
                  <a:srgbClr val="FF0000"/>
                </a:solidFill>
              </a:rPr>
              <a:t>柜台</a:t>
            </a:r>
            <a:r>
              <a:rPr lang="en-US" altLang="zh-CN" dirty="0">
                <a:solidFill>
                  <a:srgbClr val="FF0000"/>
                </a:solidFill>
              </a:rPr>
              <a:t>-&gt;</a:t>
            </a:r>
            <a:r>
              <a:rPr lang="zh-CN" altLang="en-US" dirty="0">
                <a:solidFill>
                  <a:srgbClr val="FF0000"/>
                </a:solidFill>
              </a:rPr>
              <a:t>营业员</a:t>
            </a:r>
            <a:r>
              <a:rPr lang="en-US" altLang="zh-CN" dirty="0">
                <a:solidFill>
                  <a:srgbClr val="FF0000"/>
                </a:solidFill>
              </a:rPr>
              <a:t>-&gt;</a:t>
            </a:r>
            <a:r>
              <a:rPr lang="zh-CN" altLang="en-US" dirty="0">
                <a:solidFill>
                  <a:srgbClr val="FF0000"/>
                </a:solidFill>
              </a:rPr>
              <a:t>银行主机</a:t>
            </a:r>
            <a:r>
              <a:rPr lang="en-US" altLang="zh-CN" dirty="0">
                <a:solidFill>
                  <a:srgbClr val="FF0000"/>
                </a:solidFill>
              </a:rPr>
              <a:t>-&gt;…</a:t>
            </a:r>
            <a:endParaRPr lang="zh-CN" altLang="en-US" dirty="0">
              <a:solidFill>
                <a:srgbClr val="FF0000"/>
              </a:solidFill>
            </a:endParaRPr>
          </a:p>
        </p:txBody>
      </p:sp>
      <p:sp>
        <p:nvSpPr>
          <p:cNvPr id="7" name="圆角矩形标注 6"/>
          <p:cNvSpPr/>
          <p:nvPr/>
        </p:nvSpPr>
        <p:spPr>
          <a:xfrm>
            <a:off x="8079105" y="836930"/>
            <a:ext cx="1800225" cy="1152525"/>
          </a:xfrm>
          <a:prstGeom prst="wedgeRoundRectCallout">
            <a:avLst>
              <a:gd name="adj1" fmla="val -22231"/>
              <a:gd name="adj2" fmla="val 111285"/>
              <a:gd name="adj3" fmla="val 16667"/>
            </a:avLst>
          </a:prstGeom>
          <a:solidFill>
            <a:sysClr val="window" lastClr="FFFFFF"/>
          </a:solidFill>
          <a:ln w="28575" cap="flat" cmpd="sng" algn="ctr">
            <a:solidFill>
              <a:srgbClr val="9C5252"/>
            </a:solidFill>
            <a:prstDash val="solid"/>
          </a:ln>
          <a:effectLst/>
        </p:spPr>
        <p:txBody>
          <a:bodyPr anchor="ctr"/>
          <a:lstStyle/>
          <a:p>
            <a:pPr>
              <a:defRPr/>
            </a:pPr>
            <a:r>
              <a:rPr lang="zh-CN" altLang="en-US" dirty="0">
                <a:solidFill>
                  <a:srgbClr val="FF0000"/>
                </a:solidFill>
              </a:rPr>
              <a:t>客户、银行、现金</a:t>
            </a:r>
          </a:p>
        </p:txBody>
      </p:sp>
      <p:sp>
        <p:nvSpPr>
          <p:cNvPr id="8" name="圆角矩形标注 7"/>
          <p:cNvSpPr/>
          <p:nvPr/>
        </p:nvSpPr>
        <p:spPr>
          <a:xfrm>
            <a:off x="8457565" y="5516880"/>
            <a:ext cx="1800225" cy="1152525"/>
          </a:xfrm>
          <a:prstGeom prst="wedgeRoundRectCallout">
            <a:avLst>
              <a:gd name="adj1" fmla="val -30621"/>
              <a:gd name="adj2" fmla="val -72932"/>
              <a:gd name="adj3" fmla="val 16667"/>
            </a:avLst>
          </a:prstGeom>
          <a:solidFill>
            <a:sysClr val="window" lastClr="FFFFFF"/>
          </a:solidFill>
          <a:ln w="28575" cap="flat" cmpd="sng" algn="ctr">
            <a:solidFill>
              <a:srgbClr val="9C5252"/>
            </a:solidFill>
            <a:prstDash val="solid"/>
          </a:ln>
          <a:effectLst/>
        </p:spPr>
        <p:txBody>
          <a:bodyPr anchor="ctr"/>
          <a:lstStyle/>
          <a:p>
            <a:pPr>
              <a:defRPr/>
            </a:pPr>
            <a:r>
              <a:rPr lang="zh-CN" altLang="en-US" dirty="0">
                <a:solidFill>
                  <a:srgbClr val="FF0000"/>
                </a:solidFill>
              </a:rPr>
              <a:t>客户、系统、现金</a:t>
            </a:r>
          </a:p>
        </p:txBody>
      </p:sp>
      <p:sp>
        <p:nvSpPr>
          <p:cNvPr id="9" name="圆角矩形标注 8"/>
          <p:cNvSpPr/>
          <p:nvPr/>
        </p:nvSpPr>
        <p:spPr>
          <a:xfrm>
            <a:off x="4051935" y="5516563"/>
            <a:ext cx="2232025" cy="1152525"/>
          </a:xfrm>
          <a:prstGeom prst="wedgeRoundRectCallout">
            <a:avLst>
              <a:gd name="adj1" fmla="val 1716"/>
              <a:gd name="adj2" fmla="val -68563"/>
              <a:gd name="adj3" fmla="val 16667"/>
            </a:avLst>
          </a:prstGeom>
          <a:solidFill>
            <a:sysClr val="window" lastClr="FFFFFF"/>
          </a:solidFill>
          <a:ln w="28575" cap="flat" cmpd="sng" algn="ctr">
            <a:solidFill>
              <a:srgbClr val="9C5252"/>
            </a:solidFill>
            <a:prstDash val="solid"/>
          </a:ln>
          <a:effectLst/>
        </p:spPr>
        <p:txBody>
          <a:bodyPr anchor="ctr"/>
          <a:lstStyle/>
          <a:p>
            <a:pPr>
              <a:defRPr/>
            </a:pPr>
            <a:r>
              <a:rPr lang="zh-CN" altLang="en-US" dirty="0">
                <a:solidFill>
                  <a:srgbClr val="FF0000"/>
                </a:solidFill>
              </a:rPr>
              <a:t>客户</a:t>
            </a:r>
            <a:r>
              <a:rPr lang="en-US" altLang="zh-CN" dirty="0">
                <a:solidFill>
                  <a:srgbClr val="FF0000"/>
                </a:solidFill>
              </a:rPr>
              <a:t>-&gt;ATM</a:t>
            </a:r>
            <a:r>
              <a:rPr lang="zh-CN" altLang="en-US" dirty="0">
                <a:solidFill>
                  <a:srgbClr val="FF0000"/>
                </a:solidFill>
              </a:rPr>
              <a:t>机</a:t>
            </a:r>
            <a:r>
              <a:rPr lang="en-US" altLang="zh-CN" dirty="0">
                <a:solidFill>
                  <a:srgbClr val="FF0000"/>
                </a:solidFill>
              </a:rPr>
              <a:t>-&gt;</a:t>
            </a:r>
            <a:r>
              <a:rPr lang="zh-CN" altLang="en-US" dirty="0">
                <a:solidFill>
                  <a:srgbClr val="FF0000"/>
                </a:solidFill>
              </a:rPr>
              <a:t>银行主机</a:t>
            </a:r>
            <a:r>
              <a:rPr lang="en-US" altLang="zh-CN" dirty="0">
                <a:solidFill>
                  <a:srgbClr val="FF0000"/>
                </a:solidFill>
              </a:rPr>
              <a:t>-&gt;…</a:t>
            </a:r>
            <a:endParaRPr lang="zh-CN" altLang="en-US" dirty="0">
              <a:solidFill>
                <a:srgbClr val="FF0000"/>
              </a:solidFill>
            </a:endParaRPr>
          </a:p>
        </p:txBody>
      </p:sp>
      <p:sp>
        <p:nvSpPr>
          <p:cNvPr id="10" name="圆角矩形标注 9"/>
          <p:cNvSpPr/>
          <p:nvPr/>
        </p:nvSpPr>
        <p:spPr>
          <a:xfrm>
            <a:off x="456883" y="5623243"/>
            <a:ext cx="1798637" cy="1152525"/>
          </a:xfrm>
          <a:prstGeom prst="wedgeRoundRectCallout">
            <a:avLst>
              <a:gd name="adj1" fmla="val 14124"/>
              <a:gd name="adj2" fmla="val -66379"/>
              <a:gd name="adj3" fmla="val 16667"/>
            </a:avLst>
          </a:prstGeom>
          <a:solidFill>
            <a:sysClr val="window" lastClr="FFFFFF"/>
          </a:solidFill>
          <a:ln w="28575" cap="flat" cmpd="sng" algn="ctr">
            <a:solidFill>
              <a:srgbClr val="9C5252"/>
            </a:solidFill>
            <a:prstDash val="solid"/>
          </a:ln>
          <a:effectLst/>
        </p:spPr>
        <p:txBody>
          <a:bodyPr anchor="ctr"/>
          <a:lstStyle/>
          <a:p>
            <a:pPr>
              <a:defRPr/>
            </a:pPr>
            <a:r>
              <a:rPr lang="en-US" altLang="zh-CN" dirty="0">
                <a:solidFill>
                  <a:srgbClr val="FF0000"/>
                </a:solidFill>
              </a:rPr>
              <a:t>ATM</a:t>
            </a:r>
            <a:r>
              <a:rPr lang="zh-CN" altLang="en-US" dirty="0">
                <a:solidFill>
                  <a:srgbClr val="FF0000"/>
                </a:solidFill>
              </a:rPr>
              <a:t>取款</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6" grpId="0" bldLvl="0" animBg="1"/>
      <p:bldP spid="7" grpId="0" bldLvl="0" animBg="1"/>
      <p:bldP spid="8" grpId="0" bldLvl="0" animBg="1"/>
      <p:bldP spid="9" grpId="0" bldLvl="0" animBg="1"/>
      <p:bldP spid="10"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第三步：需求规格说明书</a:t>
            </a:r>
          </a:p>
        </p:txBody>
      </p:sp>
      <p:sp>
        <p:nvSpPr>
          <p:cNvPr id="7" name="内容占位符 11"/>
          <p:cNvSpPr>
            <a:spLocks noGrp="1"/>
          </p:cNvSpPr>
          <p:nvPr/>
        </p:nvSpPr>
        <p:spPr>
          <a:xfrm>
            <a:off x="320040" y="3860800"/>
            <a:ext cx="11532870" cy="2768600"/>
          </a:xfrm>
          <a:prstGeom prst="rect">
            <a:avLst/>
          </a:prstGeom>
          <a:noFill/>
          <a:ln w="9525">
            <a:noFill/>
          </a:ln>
        </p:spPr>
        <p:txBody>
          <a:bodyPr wrap="square" lIns="91440" tIns="45720" rIns="91440" bIns="45720" anchor="t"/>
          <a:lst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Char char="•"/>
              <a:defRPr sz="2000">
                <a:solidFill>
                  <a:schemeClr val="tx1"/>
                </a:solidFill>
                <a:latin typeface="+mn-lt"/>
                <a:ea typeface="+mn-ea"/>
              </a:defRPr>
            </a:lvl9pPr>
          </a:lstStyle>
          <a:p>
            <a:r>
              <a:rPr sz="2400" noProof="0" dirty="0">
                <a:ln>
                  <a:noFill/>
                </a:ln>
                <a:effectLst/>
                <a:uLnTx/>
                <a:uFillTx/>
                <a:latin typeface="微软雅黑" panose="020B0503020204020204" pitchFamily="34" charset="-122"/>
                <a:ea typeface="微软雅黑" panose="020B0503020204020204" pitchFamily="34" charset="-122"/>
              </a:rPr>
              <a:t>需求分析工作</a:t>
            </a:r>
            <a:r>
              <a:rPr sz="2400" noProof="0" dirty="0">
                <a:ln>
                  <a:noFill/>
                </a:ln>
                <a:solidFill>
                  <a:schemeClr val="accent1"/>
                </a:solidFill>
                <a:effectLst/>
                <a:uLnTx/>
                <a:uFillTx/>
                <a:latin typeface="微软雅黑" panose="020B0503020204020204" pitchFamily="34" charset="-122"/>
                <a:ea typeface="微软雅黑" panose="020B0503020204020204" pitchFamily="34" charset="-122"/>
              </a:rPr>
              <a:t>完成的一个基本标志</a:t>
            </a:r>
            <a:r>
              <a:rPr sz="2400" noProof="0" dirty="0">
                <a:ln>
                  <a:noFill/>
                </a:ln>
                <a:effectLst/>
                <a:uLnTx/>
                <a:uFillTx/>
                <a:latin typeface="微软雅黑" panose="020B0503020204020204" pitchFamily="34" charset="-122"/>
                <a:ea typeface="微软雅黑" panose="020B0503020204020204" pitchFamily="34" charset="-122"/>
              </a:rPr>
              <a:t>是形成了一份完整的、规范的需求规格说明书。</a:t>
            </a:r>
          </a:p>
          <a:p>
            <a:pPr marL="0" indent="0">
              <a:buNone/>
            </a:pPr>
            <a:endParaRPr sz="2400" noProof="0" dirty="0">
              <a:ln>
                <a:noFill/>
              </a:ln>
              <a:effectLst/>
              <a:uLnTx/>
              <a:uFillTx/>
              <a:latin typeface="微软雅黑" panose="020B0503020204020204" pitchFamily="34" charset="-122"/>
              <a:ea typeface="微软雅黑" panose="020B0503020204020204" pitchFamily="34" charset="-122"/>
            </a:endParaRPr>
          </a:p>
          <a:p>
            <a:r>
              <a:rPr sz="2400" noProof="0" dirty="0">
                <a:ln>
                  <a:noFill/>
                </a:ln>
                <a:solidFill>
                  <a:schemeClr val="accent1"/>
                </a:solidFill>
                <a:effectLst/>
                <a:uLnTx/>
                <a:uFillTx/>
                <a:latin typeface="微软雅黑" panose="020B0503020204020204" pitchFamily="34" charset="-122"/>
                <a:ea typeface="微软雅黑" panose="020B0503020204020204" pitchFamily="34" charset="-122"/>
              </a:rPr>
              <a:t>需求规格说明书</a:t>
            </a:r>
            <a:r>
              <a:rPr sz="2400" noProof="0" dirty="0">
                <a:ln>
                  <a:noFill/>
                </a:ln>
                <a:effectLst/>
                <a:uLnTx/>
                <a:uFillTx/>
                <a:latin typeface="微软雅黑" panose="020B0503020204020204" pitchFamily="34" charset="-122"/>
                <a:ea typeface="微软雅黑" panose="020B0503020204020204" pitchFamily="34" charset="-122"/>
              </a:rPr>
              <a:t>的编制是为了使用户和软件开发者双方对该软件的初始规定有一个共同的理解，使之成为整个开发工作的基础。</a:t>
            </a:r>
            <a:endParaRPr lang="zh-CN" altLang="en-US" sz="2800" b="1" dirty="0"/>
          </a:p>
          <a:p>
            <a:endParaRPr lang="zh-CN" altLang="en-US" sz="2800" b="1" dirty="0"/>
          </a:p>
        </p:txBody>
      </p:sp>
      <p:grpSp>
        <p:nvGrpSpPr>
          <p:cNvPr id="3" name="Group 3"/>
          <p:cNvGrpSpPr/>
          <p:nvPr/>
        </p:nvGrpSpPr>
        <p:grpSpPr>
          <a:xfrm>
            <a:off x="457200" y="1334765"/>
            <a:ext cx="11522710" cy="1965965"/>
            <a:chOff x="0" y="230"/>
            <a:chExt cx="3984" cy="911"/>
          </a:xfrm>
        </p:grpSpPr>
        <p:sp>
          <p:nvSpPr>
            <p:cNvPr id="34822" name="AutoShape 4"/>
            <p:cNvSpPr>
              <a:spLocks noChangeArrowheads="1"/>
            </p:cNvSpPr>
            <p:nvPr/>
          </p:nvSpPr>
          <p:spPr bwMode="auto">
            <a:xfrm>
              <a:off x="0" y="230"/>
              <a:ext cx="3984" cy="911"/>
            </a:xfrm>
            <a:prstGeom prst="roundRect">
              <a:avLst>
                <a:gd name="adj" fmla="val 10889"/>
              </a:avLst>
            </a:prstGeom>
            <a:gradFill rotWithShape="1">
              <a:gsLst>
                <a:gs pos="0">
                  <a:srgbClr val="DDDDDD"/>
                </a:gs>
                <a:gs pos="50000">
                  <a:srgbClr val="F3F3F3"/>
                </a:gs>
                <a:gs pos="100000">
                  <a:srgbClr val="DDDDDD"/>
                </a:gs>
              </a:gsLst>
              <a:lin ang="2700000" scaled="1"/>
            </a:gradFill>
            <a:ln w="38100">
              <a:solidFill>
                <a:srgbClr val="FFFFFF"/>
              </a:solidFill>
              <a:round/>
            </a:ln>
            <a:effectLst>
              <a:outerShdw dist="135003" dir="2928844" algn="ctr" rotWithShape="0">
                <a:srgbClr val="000000">
                  <a:alpha val="50000"/>
                </a:srgb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36869" name="Group 5"/>
            <p:cNvGrpSpPr/>
            <p:nvPr/>
          </p:nvGrpSpPr>
          <p:grpSpPr>
            <a:xfrm>
              <a:off x="68" y="272"/>
              <a:ext cx="799" cy="830"/>
              <a:chOff x="-19" y="188"/>
              <a:chExt cx="799" cy="830"/>
            </a:xfrm>
          </p:grpSpPr>
          <p:sp>
            <p:nvSpPr>
              <p:cNvPr id="12" name="AutoShape 6"/>
              <p:cNvSpPr>
                <a:spLocks noChangeArrowheads="1"/>
              </p:cNvSpPr>
              <p:nvPr/>
            </p:nvSpPr>
            <p:spPr bwMode="auto">
              <a:xfrm>
                <a:off x="12" y="271"/>
                <a:ext cx="768" cy="747"/>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cmpd="sng">
                <a:solidFill>
                  <a:schemeClr val="bg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未知"/>
              <p:cNvSpPr/>
              <p:nvPr/>
            </p:nvSpPr>
            <p:spPr bwMode="auto">
              <a:xfrm>
                <a:off x="-19" y="188"/>
                <a:ext cx="383" cy="373"/>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54510"/>
                      <a:invGamma/>
                    </a:schemeClr>
                  </a:gs>
                  <a:gs pos="50000">
                    <a:schemeClr val="accent1">
                      <a:alpha val="0"/>
                    </a:schemeClr>
                  </a:gs>
                  <a:gs pos="100000">
                    <a:schemeClr val="accent1">
                      <a:gamma/>
                      <a:tint val="54510"/>
                      <a:invGamma/>
                    </a:schemeClr>
                  </a:gs>
                </a:gsLst>
                <a:lin ang="27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 name="Text Box 8"/>
              <p:cNvSpPr txBox="1">
                <a:spLocks noChangeArrowheads="1"/>
              </p:cNvSpPr>
              <p:nvPr/>
            </p:nvSpPr>
            <p:spPr bwMode="auto">
              <a:xfrm>
                <a:off x="78" y="504"/>
                <a:ext cx="667" cy="270"/>
              </a:xfrm>
              <a:prstGeom prst="rect">
                <a:avLst/>
              </a:prstGeom>
              <a:noFill/>
              <a:ln w="9525">
                <a:noFill/>
                <a:miter lim="800000"/>
              </a:ln>
              <a:effectLst>
                <a:outerShdw dist="35921" dir="2700000" algn="ctr" rotWithShape="0">
                  <a:schemeClr val="tx1"/>
                </a:outerShdw>
              </a:effectLst>
            </p:spPr>
            <p:txBody>
              <a:bodyPr>
                <a:spAutoFit/>
              </a:bodyPr>
              <a:lstStyle/>
              <a:p>
                <a:pPr marR="0" defTabSz="914400" rtl="0" eaLnBrk="0" hangingPunct="0">
                  <a:buClrTx/>
                  <a:buSzTx/>
                  <a:buFontTx/>
                  <a:buNone/>
                  <a:defRPr/>
                </a:pPr>
                <a:r>
                  <a:rPr kumimoji="0" lang="zh-CN" sz="3200" kern="1200" cap="none" spc="0" normalizeH="0" baseline="0" noProof="0" dirty="0">
                    <a:solidFill>
                      <a:srgbClr val="FFFFFF"/>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定义</a:t>
                </a:r>
              </a:p>
            </p:txBody>
          </p:sp>
        </p:grpSp>
        <p:sp>
          <p:nvSpPr>
            <p:cNvPr id="36873" name="Text Box 9"/>
            <p:cNvSpPr txBox="1"/>
            <p:nvPr/>
          </p:nvSpPr>
          <p:spPr>
            <a:xfrm>
              <a:off x="928" y="407"/>
              <a:ext cx="2928" cy="556"/>
            </a:xfrm>
            <a:prstGeom prst="rect">
              <a:avLst/>
            </a:prstGeom>
            <a:noFill/>
            <a:ln w="9525">
              <a:noFill/>
            </a:ln>
          </p:spPr>
          <p:txBody>
            <a:bodyPr anchor="t">
              <a:spAutoFit/>
            </a:bodyPr>
            <a:lstStyle/>
            <a:p>
              <a:pPr algn="just"/>
              <a:r>
                <a:rPr sz="2400" noProof="0" dirty="0">
                  <a:ln>
                    <a:noFill/>
                  </a:ln>
                  <a:solidFill>
                    <a:schemeClr val="tx1"/>
                  </a:solidFill>
                  <a:effectLst/>
                  <a:uLnTx/>
                  <a:uFillTx/>
                  <a:latin typeface="微软雅黑" panose="020B0503020204020204" pitchFamily="34" charset="-122"/>
                  <a:ea typeface="微软雅黑" panose="020B0503020204020204" pitchFamily="34" charset="-122"/>
                </a:rPr>
                <a:t>软件需求规格说明书（SRS）------软件系统的需求规格说明，是对待开发系统的行为的完整描述。它包含了功能性需求和非功能性需求。</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第四步：需求验证</a:t>
            </a:r>
          </a:p>
        </p:txBody>
      </p:sp>
      <p:grpSp>
        <p:nvGrpSpPr>
          <p:cNvPr id="4" name="组合 3"/>
          <p:cNvGrpSpPr/>
          <p:nvPr/>
        </p:nvGrpSpPr>
        <p:grpSpPr>
          <a:xfrm>
            <a:off x="457200" y="823595"/>
            <a:ext cx="11186160" cy="5440045"/>
            <a:chOff x="720" y="1297"/>
            <a:chExt cx="17616" cy="8567"/>
          </a:xfrm>
        </p:grpSpPr>
        <p:sp>
          <p:nvSpPr>
            <p:cNvPr id="41986" name="Rectangle 3"/>
            <p:cNvSpPr>
              <a:spLocks noGrp="1"/>
            </p:cNvSpPr>
            <p:nvPr/>
          </p:nvSpPr>
          <p:spPr>
            <a:xfrm>
              <a:off x="720" y="1297"/>
              <a:ext cx="17616" cy="2687"/>
            </a:xfrm>
            <a:prstGeom prst="rect">
              <a:avLst/>
            </a:prstGeom>
            <a:noFill/>
            <a:ln w="9525">
              <a:noFill/>
            </a:ln>
          </p:spPr>
          <p:txBody>
            <a:bodyPr wrap="square" lIns="91440" tIns="45720" rIns="91440" bIns="45720" anchor="t"/>
            <a:lstStyle>
              <a:lvl1pPr marL="342900" indent="-342900" algn="l" rtl="0" eaLnBrk="0" fontAlgn="base" hangingPunct="0">
                <a:spcBef>
                  <a:spcPct val="20000"/>
                </a:spcBef>
                <a:spcAft>
                  <a:spcPct val="0"/>
                </a:spcAft>
                <a:buClr>
                  <a:srgbClr val="3366FF"/>
                </a:buClr>
                <a:buSzPct val="80000"/>
                <a:buFont typeface="Wingdings" panose="05000000000000000000" pitchFamily="2" charset="2"/>
                <a:buChar char="l"/>
                <a:defRPr sz="3200">
                  <a:solidFill>
                    <a:srgbClr val="000000"/>
                  </a:solidFill>
                  <a:latin typeface="Times New Roman" panose="02020603050405020304" pitchFamily="18" charset="0"/>
                  <a:ea typeface="宋体" panose="02010600030101010101" pitchFamily="2" charset="-122"/>
                  <a:cs typeface="+mn-ea"/>
                </a:defRPr>
              </a:lvl1pPr>
              <a:lvl2pPr marL="742950" indent="-285750" algn="l" rtl="0" eaLnBrk="0" fontAlgn="base" hangingPunct="0">
                <a:spcBef>
                  <a:spcPct val="20000"/>
                </a:spcBef>
                <a:spcAft>
                  <a:spcPct val="0"/>
                </a:spcAft>
                <a:buClr>
                  <a:srgbClr val="000000"/>
                </a:buClr>
                <a:buSzPct val="90000"/>
                <a:buChar char="–"/>
                <a:defRPr sz="2800">
                  <a:solidFill>
                    <a:srgbClr val="000000"/>
                  </a:solidFill>
                  <a:latin typeface="Times New Roman" panose="02020603050405020304" pitchFamily="18" charset="0"/>
                  <a:ea typeface="宋体" panose="02010600030101010101" pitchFamily="2" charset="-122"/>
                </a:defRPr>
              </a:lvl2pPr>
              <a:lvl3pPr marL="1143000" indent="-228600" algn="l" rtl="0" eaLnBrk="0" fontAlgn="base" hangingPunct="0">
                <a:spcBef>
                  <a:spcPct val="20000"/>
                </a:spcBef>
                <a:spcAft>
                  <a:spcPct val="0"/>
                </a:spcAft>
                <a:buClr>
                  <a:srgbClr val="00FFFF"/>
                </a:buClr>
                <a:buSzPct val="60000"/>
                <a:buFont typeface="Wingdings" panose="05000000000000000000" pitchFamily="2" charset="2"/>
                <a:buChar char="l"/>
                <a:defRPr sz="2400">
                  <a:solidFill>
                    <a:srgbClr val="000000"/>
                  </a:solidFill>
                  <a:latin typeface="Times New Roman" panose="02020603050405020304" pitchFamily="18" charset="0"/>
                  <a:ea typeface="宋体" panose="02010600030101010101" pitchFamily="2" charset="-122"/>
                </a:defRPr>
              </a:lvl3pPr>
              <a:lvl4pPr marL="1600200" indent="-228600" algn="l" rtl="0" eaLnBrk="0" fontAlgn="base" hangingPunct="0">
                <a:spcBef>
                  <a:spcPct val="20000"/>
                </a:spcBef>
                <a:spcAft>
                  <a:spcPct val="0"/>
                </a:spcAft>
                <a:buClr>
                  <a:srgbClr val="000000"/>
                </a:buClr>
                <a:buChar char="–"/>
                <a:defRPr sz="2000">
                  <a:solidFill>
                    <a:srgbClr val="000000"/>
                  </a:solidFill>
                  <a:latin typeface="Times New Roman" panose="02020603050405020304" pitchFamily="18" charset="0"/>
                  <a:ea typeface="宋体" panose="02010600030101010101" pitchFamily="2" charset="-122"/>
                </a:defRPr>
              </a:lvl4pPr>
              <a:lvl5pPr marL="2057400" indent="-228600" algn="l" rtl="0" eaLnBrk="0" fontAlgn="base" hangingPunct="0">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5pPr>
              <a:lvl6pPr marL="2514600" indent="-228600" algn="l" rtl="0" fontAlgn="base">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6pPr>
              <a:lvl7pPr marL="2971800" indent="-228600" algn="l" rtl="0" fontAlgn="base">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7pPr>
              <a:lvl8pPr marL="3429000" indent="-228600" algn="l" rtl="0" fontAlgn="base">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8pPr>
              <a:lvl9pPr marL="3886200" indent="-228600" algn="l" rtl="0" fontAlgn="base">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9pPr>
            </a:lstStyle>
            <a:p>
              <a:pPr marL="0" indent="0" defTabSz="914400">
                <a:buFont typeface="Arial" panose="020B0604020202020204" pitchFamily="34" charset="0"/>
                <a:buNone/>
                <a:tabLst>
                  <a:tab pos="2865120" algn="l"/>
                </a:tabLst>
              </a:pPr>
              <a:r>
                <a:rPr lang="zh-CN" altLang="en-US" sz="1800" b="1" dirty="0"/>
                <a:t>       </a:t>
              </a:r>
              <a:r>
                <a:rPr sz="240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需求验证的</a:t>
              </a:r>
              <a:r>
                <a:rPr sz="240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重要性</a:t>
              </a:r>
              <a:r>
                <a:rPr sz="240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如果在后续的开发或当系统投入使用时才发现需求文档中的错误，就会导致更大代价的返工。由需求问题而对系统做变更的成本比修改设计或代码错误的成本要大的多。假设需求阶段引入1个错误的需求，设计时对这个需求需要5~10条设计实现，1条设计需要 5~10条程序，1条程序需要3~5种测试组合测试。       </a:t>
              </a:r>
              <a:r>
                <a:rPr lang="zh-CN" altLang="en-US" sz="1800" b="1" dirty="0"/>
                <a:t>                                                           </a:t>
              </a:r>
            </a:p>
          </p:txBody>
        </p:sp>
        <p:grpSp>
          <p:nvGrpSpPr>
            <p:cNvPr id="3" name="组合 2"/>
            <p:cNvGrpSpPr/>
            <p:nvPr/>
          </p:nvGrpSpPr>
          <p:grpSpPr>
            <a:xfrm>
              <a:off x="963" y="4920"/>
              <a:ext cx="12480" cy="4944"/>
              <a:chOff x="963" y="4920"/>
              <a:chExt cx="12480" cy="4944"/>
            </a:xfrm>
          </p:grpSpPr>
          <p:sp>
            <p:nvSpPr>
              <p:cNvPr id="41987" name="Rectangle 4"/>
              <p:cNvSpPr/>
              <p:nvPr/>
            </p:nvSpPr>
            <p:spPr>
              <a:xfrm>
                <a:off x="2163" y="4920"/>
                <a:ext cx="2400" cy="600"/>
              </a:xfrm>
              <a:prstGeom prst="rect">
                <a:avLst/>
              </a:prstGeom>
              <a:noFill/>
              <a:ln w="9525" cap="flat" cmpd="sng">
                <a:solidFill>
                  <a:srgbClr val="000000"/>
                </a:solidFill>
                <a:prstDash val="solid"/>
                <a:miter/>
                <a:headEnd type="none" w="med" len="med"/>
                <a:tailEnd type="none" w="med" len="med"/>
              </a:ln>
            </p:spPr>
            <p:txBody>
              <a:bodyPr wrap="none" anchor="ctr"/>
              <a:lstStyle/>
              <a:p>
                <a:endParaRPr lang="zh-CN" altLang="en-US" b="1" dirty="0">
                  <a:latin typeface="Arial" panose="020B0604020202020204" pitchFamily="34" charset="0"/>
                  <a:ea typeface="宋体" panose="02010600030101010101" pitchFamily="2" charset="-122"/>
                </a:endParaRPr>
              </a:p>
            </p:txBody>
          </p:sp>
          <p:sp>
            <p:nvSpPr>
              <p:cNvPr id="41988" name="Text Box 5"/>
              <p:cNvSpPr txBox="1"/>
              <p:nvPr/>
            </p:nvSpPr>
            <p:spPr>
              <a:xfrm>
                <a:off x="2763" y="4920"/>
                <a:ext cx="2160" cy="720"/>
              </a:xfrm>
              <a:prstGeom prst="rect">
                <a:avLst/>
              </a:prstGeom>
              <a:noFill/>
              <a:ln w="9525">
                <a:noFill/>
              </a:ln>
            </p:spPr>
            <p:txBody>
              <a:bodyPr anchor="t">
                <a:spAutoFit/>
              </a:bodyPr>
              <a:lstStyle/>
              <a:p>
                <a:pPr>
                  <a:spcBef>
                    <a:spcPct val="50000"/>
                  </a:spcBef>
                </a:pPr>
                <a:endParaRPr lang="zh-CN" altLang="en-US" sz="2400" b="1" dirty="0">
                  <a:latin typeface="Times New Roman" panose="02020603050405020304" pitchFamily="18" charset="0"/>
                  <a:ea typeface="黑体" panose="02010609060101010101" pitchFamily="2" charset="-122"/>
                </a:endParaRPr>
              </a:p>
            </p:txBody>
          </p:sp>
          <p:sp>
            <p:nvSpPr>
              <p:cNvPr id="41989" name="Text Box 6"/>
              <p:cNvSpPr txBox="1"/>
              <p:nvPr/>
            </p:nvSpPr>
            <p:spPr>
              <a:xfrm>
                <a:off x="2283" y="4920"/>
                <a:ext cx="2400" cy="625"/>
              </a:xfrm>
              <a:prstGeom prst="rect">
                <a:avLst/>
              </a:prstGeom>
              <a:noFill/>
              <a:ln w="9525">
                <a:noFill/>
              </a:ln>
            </p:spPr>
            <p:txBody>
              <a:bodyPr anchor="t">
                <a:spAutoFit/>
              </a:bodyPr>
              <a:lstStyle/>
              <a:p>
                <a:pPr>
                  <a:spcBef>
                    <a:spcPct val="50000"/>
                  </a:spcBef>
                </a:pPr>
                <a:r>
                  <a:rPr lang="zh-CN" altLang="en-US" b="1" dirty="0">
                    <a:latin typeface="Times New Roman" panose="02020603050405020304" pitchFamily="18" charset="0"/>
                    <a:ea typeface="黑体" panose="02010609060101010101" pitchFamily="2" charset="-122"/>
                  </a:rPr>
                  <a:t>原始需求</a:t>
                </a:r>
              </a:p>
            </p:txBody>
          </p:sp>
          <p:sp>
            <p:nvSpPr>
              <p:cNvPr id="41990" name="AutoShape 8"/>
              <p:cNvSpPr/>
              <p:nvPr/>
            </p:nvSpPr>
            <p:spPr>
              <a:xfrm>
                <a:off x="3363" y="5520"/>
                <a:ext cx="120" cy="360"/>
              </a:xfrm>
              <a:prstGeom prst="downArrow">
                <a:avLst>
                  <a:gd name="adj1" fmla="val 50000"/>
                  <a:gd name="adj2" fmla="val 75000"/>
                </a:avLst>
              </a:prstGeom>
              <a:solidFill>
                <a:srgbClr val="00FFFF"/>
              </a:solidFill>
              <a:ln w="9525" cap="flat" cmpd="sng">
                <a:solidFill>
                  <a:srgbClr val="000000"/>
                </a:solidFill>
                <a:prstDash val="solid"/>
                <a:miter/>
                <a:headEnd type="none" w="med" len="med"/>
                <a:tailEnd type="none" w="med" len="med"/>
              </a:ln>
            </p:spPr>
            <p:txBody>
              <a:bodyPr wrap="none" anchor="ctr"/>
              <a:lstStyle/>
              <a:p>
                <a:endParaRPr lang="zh-CN" altLang="en-US" b="1" dirty="0">
                  <a:latin typeface="Arial" panose="020B0604020202020204" pitchFamily="34" charset="0"/>
                  <a:ea typeface="宋体" panose="02010600030101010101" pitchFamily="2" charset="-122"/>
                </a:endParaRPr>
              </a:p>
            </p:txBody>
          </p:sp>
          <p:sp>
            <p:nvSpPr>
              <p:cNvPr id="41991" name="Rectangle 9"/>
              <p:cNvSpPr/>
              <p:nvPr/>
            </p:nvSpPr>
            <p:spPr>
              <a:xfrm>
                <a:off x="1203" y="5880"/>
                <a:ext cx="5520" cy="720"/>
              </a:xfrm>
              <a:prstGeom prst="rect">
                <a:avLst/>
              </a:prstGeom>
              <a:noFill/>
              <a:ln w="9525" cap="flat" cmpd="sng">
                <a:solidFill>
                  <a:srgbClr val="000000"/>
                </a:solidFill>
                <a:prstDash val="solid"/>
                <a:miter/>
                <a:headEnd type="none" w="med" len="med"/>
                <a:tailEnd type="none" w="med" len="med"/>
              </a:ln>
            </p:spPr>
            <p:txBody>
              <a:bodyPr wrap="none" anchor="ctr"/>
              <a:lstStyle/>
              <a:p>
                <a:endParaRPr lang="zh-CN" altLang="en-US" b="1" dirty="0">
                  <a:latin typeface="Arial" panose="020B0604020202020204" pitchFamily="34" charset="0"/>
                  <a:ea typeface="宋体" panose="02010600030101010101" pitchFamily="2" charset="-122"/>
                </a:endParaRPr>
              </a:p>
            </p:txBody>
          </p:sp>
          <p:sp>
            <p:nvSpPr>
              <p:cNvPr id="41992" name="Text Box 10"/>
              <p:cNvSpPr txBox="1"/>
              <p:nvPr/>
            </p:nvSpPr>
            <p:spPr>
              <a:xfrm>
                <a:off x="1083" y="6000"/>
                <a:ext cx="5640" cy="578"/>
              </a:xfrm>
              <a:prstGeom prst="rect">
                <a:avLst/>
              </a:prstGeom>
              <a:noFill/>
              <a:ln w="9525">
                <a:noFill/>
              </a:ln>
            </p:spPr>
            <p:txBody>
              <a:bodyPr anchor="t">
                <a:spAutoFit/>
              </a:bodyPr>
              <a:lstStyle/>
              <a:p>
                <a:pPr>
                  <a:spcBef>
                    <a:spcPct val="50000"/>
                  </a:spcBef>
                </a:pPr>
                <a:r>
                  <a:rPr lang="zh-CN" altLang="en-US" sz="1800" b="1" dirty="0">
                    <a:solidFill>
                      <a:srgbClr val="FF3300"/>
                    </a:solidFill>
                    <a:latin typeface="Times New Roman" panose="02020603050405020304" pitchFamily="18" charset="0"/>
                    <a:ea typeface="黑体" panose="02010609060101010101" pitchFamily="2" charset="-122"/>
                  </a:rPr>
                  <a:t>正确的规格说明</a:t>
                </a:r>
                <a:r>
                  <a:rPr lang="zh-CN" altLang="en-US" sz="1800" b="1" dirty="0">
                    <a:latin typeface="Times New Roman" panose="02020603050405020304" pitchFamily="18" charset="0"/>
                    <a:ea typeface="黑体" panose="02010609060101010101" pitchFamily="2" charset="-122"/>
                  </a:rPr>
                  <a:t>  </a:t>
                </a:r>
                <a:r>
                  <a:rPr lang="zh-CN" altLang="en-US" sz="1800" b="1" dirty="0">
                    <a:solidFill>
                      <a:srgbClr val="0000FF"/>
                    </a:solidFill>
                    <a:latin typeface="Times New Roman" panose="02020603050405020304" pitchFamily="18" charset="0"/>
                    <a:ea typeface="黑体" panose="02010609060101010101" pitchFamily="2" charset="-122"/>
                  </a:rPr>
                  <a:t>错误的规格说明</a:t>
                </a:r>
              </a:p>
            </p:txBody>
          </p:sp>
          <p:sp>
            <p:nvSpPr>
              <p:cNvPr id="41993" name="Line 12"/>
              <p:cNvSpPr/>
              <p:nvPr/>
            </p:nvSpPr>
            <p:spPr>
              <a:xfrm>
                <a:off x="3843" y="5880"/>
                <a:ext cx="0" cy="720"/>
              </a:xfrm>
              <a:prstGeom prst="line">
                <a:avLst/>
              </a:prstGeom>
              <a:ln w="9525" cap="flat" cmpd="sng">
                <a:solidFill>
                  <a:srgbClr val="000000"/>
                </a:solidFill>
                <a:prstDash val="solid"/>
                <a:round/>
                <a:headEnd type="none" w="med" len="med"/>
                <a:tailEnd type="none" w="med" len="med"/>
              </a:ln>
            </p:spPr>
          </p:sp>
          <p:sp>
            <p:nvSpPr>
              <p:cNvPr id="41994" name="Rectangle 13"/>
              <p:cNvSpPr/>
              <p:nvPr/>
            </p:nvSpPr>
            <p:spPr>
              <a:xfrm>
                <a:off x="1203" y="7080"/>
                <a:ext cx="7800" cy="600"/>
              </a:xfrm>
              <a:prstGeom prst="rect">
                <a:avLst/>
              </a:prstGeom>
              <a:noFill/>
              <a:ln w="9525" cap="flat" cmpd="sng">
                <a:solidFill>
                  <a:srgbClr val="000000"/>
                </a:solidFill>
                <a:prstDash val="solid"/>
                <a:miter/>
                <a:headEnd type="none" w="med" len="med"/>
                <a:tailEnd type="none" w="med" len="med"/>
              </a:ln>
            </p:spPr>
            <p:txBody>
              <a:bodyPr wrap="none" anchor="ctr"/>
              <a:lstStyle/>
              <a:p>
                <a:endParaRPr lang="zh-CN" altLang="en-US" b="1" dirty="0">
                  <a:latin typeface="Arial" panose="020B0604020202020204" pitchFamily="34" charset="0"/>
                  <a:ea typeface="宋体" panose="02010600030101010101" pitchFamily="2" charset="-122"/>
                </a:endParaRPr>
              </a:p>
            </p:txBody>
          </p:sp>
          <p:sp>
            <p:nvSpPr>
              <p:cNvPr id="41995" name="Text Box 14"/>
              <p:cNvSpPr txBox="1"/>
              <p:nvPr/>
            </p:nvSpPr>
            <p:spPr>
              <a:xfrm>
                <a:off x="1083" y="7080"/>
                <a:ext cx="8040" cy="580"/>
              </a:xfrm>
              <a:prstGeom prst="rect">
                <a:avLst/>
              </a:prstGeom>
              <a:noFill/>
              <a:ln w="9525">
                <a:noFill/>
              </a:ln>
            </p:spPr>
            <p:txBody>
              <a:bodyPr anchor="t">
                <a:spAutoFit/>
              </a:bodyPr>
              <a:lstStyle/>
              <a:p>
                <a:pPr>
                  <a:spcBef>
                    <a:spcPct val="50000"/>
                  </a:spcBef>
                </a:pPr>
                <a:r>
                  <a:rPr lang="zh-CN" altLang="en-US" b="1" dirty="0">
                    <a:solidFill>
                      <a:srgbClr val="FF3300"/>
                    </a:solidFill>
                    <a:latin typeface="Times New Roman" panose="02020603050405020304" pitchFamily="18" charset="0"/>
                    <a:ea typeface="黑体" panose="02010609060101010101" pitchFamily="2" charset="-122"/>
                  </a:rPr>
                  <a:t>正确的设计</a:t>
                </a:r>
                <a:r>
                  <a:rPr lang="zh-CN" altLang="en-US" b="1" dirty="0">
                    <a:latin typeface="Times New Roman" panose="02020603050405020304" pitchFamily="18" charset="0"/>
                    <a:ea typeface="黑体" panose="02010609060101010101" pitchFamily="2" charset="-122"/>
                  </a:rPr>
                  <a:t>        </a:t>
                </a:r>
                <a:r>
                  <a:rPr lang="zh-CN" altLang="en-US" b="1" dirty="0">
                    <a:solidFill>
                      <a:schemeClr val="accent5"/>
                    </a:solidFill>
                    <a:latin typeface="Times New Roman" panose="02020603050405020304" pitchFamily="18" charset="0"/>
                    <a:ea typeface="黑体" panose="02010609060101010101" pitchFamily="2" charset="-122"/>
                  </a:rPr>
                  <a:t>错误的设计</a:t>
                </a:r>
                <a:r>
                  <a:rPr lang="zh-CN" altLang="en-US" b="1" dirty="0">
                    <a:latin typeface="Times New Roman" panose="02020603050405020304" pitchFamily="18" charset="0"/>
                    <a:ea typeface="黑体" panose="02010609060101010101" pitchFamily="2" charset="-122"/>
                  </a:rPr>
                  <a:t>  </a:t>
                </a:r>
                <a:r>
                  <a:rPr lang="zh-CN" altLang="en-US" b="1" dirty="0">
                    <a:solidFill>
                      <a:srgbClr val="0000FF"/>
                    </a:solidFill>
                    <a:latin typeface="Times New Roman" panose="02020603050405020304" pitchFamily="18" charset="0"/>
                    <a:ea typeface="黑体" panose="02010609060101010101" pitchFamily="2" charset="-122"/>
                  </a:rPr>
                  <a:t>对错误需求的设计</a:t>
                </a:r>
              </a:p>
            </p:txBody>
          </p:sp>
          <p:sp>
            <p:nvSpPr>
              <p:cNvPr id="41996" name="Line 15"/>
              <p:cNvSpPr/>
              <p:nvPr/>
            </p:nvSpPr>
            <p:spPr>
              <a:xfrm>
                <a:off x="3363" y="7080"/>
                <a:ext cx="0" cy="600"/>
              </a:xfrm>
              <a:prstGeom prst="line">
                <a:avLst/>
              </a:prstGeom>
              <a:ln w="9525" cap="flat" cmpd="sng">
                <a:solidFill>
                  <a:srgbClr val="000000"/>
                </a:solidFill>
                <a:prstDash val="solid"/>
                <a:round/>
                <a:headEnd type="none" w="med" len="med"/>
                <a:tailEnd type="none" w="med" len="med"/>
              </a:ln>
            </p:spPr>
          </p:sp>
          <p:sp>
            <p:nvSpPr>
              <p:cNvPr id="41997" name="Line 16"/>
              <p:cNvSpPr/>
              <p:nvPr/>
            </p:nvSpPr>
            <p:spPr>
              <a:xfrm>
                <a:off x="5643" y="7080"/>
                <a:ext cx="0" cy="600"/>
              </a:xfrm>
              <a:prstGeom prst="line">
                <a:avLst/>
              </a:prstGeom>
              <a:ln w="9525" cap="flat" cmpd="sng">
                <a:solidFill>
                  <a:srgbClr val="000000"/>
                </a:solidFill>
                <a:prstDash val="solid"/>
                <a:round/>
                <a:headEnd type="none" w="med" len="med"/>
                <a:tailEnd type="none" w="med" len="med"/>
              </a:ln>
            </p:spPr>
          </p:sp>
          <p:sp>
            <p:nvSpPr>
              <p:cNvPr id="41998" name="Line 17"/>
              <p:cNvSpPr/>
              <p:nvPr/>
            </p:nvSpPr>
            <p:spPr>
              <a:xfrm>
                <a:off x="3843" y="6600"/>
                <a:ext cx="1800" cy="480"/>
              </a:xfrm>
              <a:prstGeom prst="line">
                <a:avLst/>
              </a:prstGeom>
              <a:ln w="9525" cap="flat" cmpd="sng">
                <a:solidFill>
                  <a:srgbClr val="000000"/>
                </a:solidFill>
                <a:prstDash val="solid"/>
                <a:round/>
                <a:headEnd type="none" w="med" len="med"/>
                <a:tailEnd type="triangle" w="med" len="med"/>
              </a:ln>
            </p:spPr>
          </p:sp>
          <p:sp>
            <p:nvSpPr>
              <p:cNvPr id="41999" name="Line 19"/>
              <p:cNvSpPr/>
              <p:nvPr/>
            </p:nvSpPr>
            <p:spPr>
              <a:xfrm>
                <a:off x="6723" y="6600"/>
                <a:ext cx="2160" cy="480"/>
              </a:xfrm>
              <a:prstGeom prst="line">
                <a:avLst/>
              </a:prstGeom>
              <a:ln w="9525" cap="flat" cmpd="sng">
                <a:solidFill>
                  <a:srgbClr val="000000"/>
                </a:solidFill>
                <a:prstDash val="solid"/>
                <a:round/>
                <a:headEnd type="none" w="med" len="med"/>
                <a:tailEnd type="triangle" w="med" len="med"/>
              </a:ln>
            </p:spPr>
          </p:sp>
          <p:sp>
            <p:nvSpPr>
              <p:cNvPr id="42000" name="Line 20"/>
              <p:cNvSpPr/>
              <p:nvPr/>
            </p:nvSpPr>
            <p:spPr>
              <a:xfrm>
                <a:off x="1203" y="6600"/>
                <a:ext cx="0" cy="480"/>
              </a:xfrm>
              <a:prstGeom prst="line">
                <a:avLst/>
              </a:prstGeom>
              <a:ln w="9525" cap="flat" cmpd="sng">
                <a:solidFill>
                  <a:srgbClr val="000000"/>
                </a:solidFill>
                <a:prstDash val="solid"/>
                <a:round/>
                <a:headEnd type="none" w="med" len="med"/>
                <a:tailEnd type="triangle" w="med" len="med"/>
              </a:ln>
            </p:spPr>
          </p:sp>
          <p:sp>
            <p:nvSpPr>
              <p:cNvPr id="42001" name="Rectangle 21"/>
              <p:cNvSpPr/>
              <p:nvPr/>
            </p:nvSpPr>
            <p:spPr>
              <a:xfrm>
                <a:off x="1203" y="8160"/>
                <a:ext cx="11040" cy="600"/>
              </a:xfrm>
              <a:prstGeom prst="rect">
                <a:avLst/>
              </a:prstGeom>
              <a:noFill/>
              <a:ln w="9525" cap="flat" cmpd="sng">
                <a:solidFill>
                  <a:srgbClr val="000000"/>
                </a:solidFill>
                <a:prstDash val="solid"/>
                <a:miter/>
                <a:headEnd type="none" w="med" len="med"/>
                <a:tailEnd type="none" w="med" len="med"/>
              </a:ln>
            </p:spPr>
            <p:txBody>
              <a:bodyPr wrap="none" anchor="ctr"/>
              <a:lstStyle/>
              <a:p>
                <a:endParaRPr lang="zh-CN" altLang="en-US" b="1" dirty="0">
                  <a:latin typeface="Arial" panose="020B0604020202020204" pitchFamily="34" charset="0"/>
                  <a:ea typeface="宋体" panose="02010600030101010101" pitchFamily="2" charset="-122"/>
                </a:endParaRPr>
              </a:p>
            </p:txBody>
          </p:sp>
          <p:sp>
            <p:nvSpPr>
              <p:cNvPr id="42002" name="Text Box 22"/>
              <p:cNvSpPr txBox="1"/>
              <p:nvPr/>
            </p:nvSpPr>
            <p:spPr>
              <a:xfrm>
                <a:off x="963" y="8160"/>
                <a:ext cx="11520" cy="580"/>
              </a:xfrm>
              <a:prstGeom prst="rect">
                <a:avLst/>
              </a:prstGeom>
              <a:noFill/>
              <a:ln w="9525">
                <a:noFill/>
              </a:ln>
            </p:spPr>
            <p:txBody>
              <a:bodyPr anchor="t">
                <a:spAutoFit/>
              </a:bodyPr>
              <a:lstStyle/>
              <a:p>
                <a:pPr>
                  <a:spcBef>
                    <a:spcPct val="50000"/>
                  </a:spcBef>
                </a:pPr>
                <a:r>
                  <a:rPr lang="zh-CN" altLang="en-US" b="1" dirty="0">
                    <a:solidFill>
                      <a:srgbClr val="FF3300"/>
                    </a:solidFill>
                    <a:latin typeface="Times New Roman" panose="02020603050405020304" pitchFamily="18" charset="0"/>
                    <a:ea typeface="黑体" panose="02010609060101010101" pitchFamily="2" charset="-122"/>
                  </a:rPr>
                  <a:t>正确的编码</a:t>
                </a:r>
                <a:r>
                  <a:rPr lang="zh-CN" altLang="en-US" b="1" dirty="0">
                    <a:latin typeface="Times New Roman" panose="02020603050405020304" pitchFamily="18" charset="0"/>
                    <a:ea typeface="黑体" panose="02010609060101010101" pitchFamily="2" charset="-122"/>
                  </a:rPr>
                  <a:t>       </a:t>
                </a:r>
                <a:r>
                  <a:rPr lang="zh-CN" altLang="en-US" b="1" dirty="0">
                    <a:solidFill>
                      <a:srgbClr val="33CCCC"/>
                    </a:solidFill>
                    <a:latin typeface="Times New Roman" panose="02020603050405020304" pitchFamily="18" charset="0"/>
                    <a:ea typeface="黑体" panose="02010609060101010101" pitchFamily="2" charset="-122"/>
                  </a:rPr>
                  <a:t>错误的编码</a:t>
                </a:r>
                <a:r>
                  <a:rPr lang="zh-CN" altLang="en-US" b="1" dirty="0">
                    <a:latin typeface="Times New Roman" panose="02020603050405020304" pitchFamily="18" charset="0"/>
                    <a:ea typeface="黑体" panose="02010609060101010101" pitchFamily="2" charset="-122"/>
                  </a:rPr>
                  <a:t>      </a:t>
                </a:r>
                <a:r>
                  <a:rPr lang="zh-CN" altLang="en-US" b="1" dirty="0">
                    <a:solidFill>
                      <a:schemeClr val="accent5"/>
                    </a:solidFill>
                    <a:latin typeface="Times New Roman" panose="02020603050405020304" pitchFamily="18" charset="0"/>
                    <a:ea typeface="黑体" panose="02010609060101010101" pitchFamily="2" charset="-122"/>
                  </a:rPr>
                  <a:t>对错误设计的编码</a:t>
                </a:r>
                <a:r>
                  <a:rPr lang="zh-CN" altLang="en-US" b="1" dirty="0">
                    <a:solidFill>
                      <a:srgbClr val="FFFF00"/>
                    </a:solidFill>
                    <a:latin typeface="Times New Roman" panose="02020603050405020304" pitchFamily="18" charset="0"/>
                    <a:ea typeface="黑体" panose="02010609060101010101" pitchFamily="2" charset="-122"/>
                  </a:rPr>
                  <a:t>  </a:t>
                </a:r>
                <a:r>
                  <a:rPr lang="zh-CN" altLang="en-US" b="1" dirty="0">
                    <a:latin typeface="Times New Roman" panose="02020603050405020304" pitchFamily="18" charset="0"/>
                    <a:ea typeface="黑体" panose="02010609060101010101" pitchFamily="2" charset="-122"/>
                  </a:rPr>
                  <a:t> </a:t>
                </a:r>
                <a:r>
                  <a:rPr lang="zh-CN" altLang="en-US" b="1" dirty="0">
                    <a:solidFill>
                      <a:srgbClr val="0000FF"/>
                    </a:solidFill>
                    <a:latin typeface="Times New Roman" panose="02020603050405020304" pitchFamily="18" charset="0"/>
                    <a:ea typeface="黑体" panose="02010609060101010101" pitchFamily="2" charset="-122"/>
                  </a:rPr>
                  <a:t>对错误需求的编码</a:t>
                </a:r>
              </a:p>
            </p:txBody>
          </p:sp>
          <p:sp>
            <p:nvSpPr>
              <p:cNvPr id="42003" name="Line 23"/>
              <p:cNvSpPr/>
              <p:nvPr/>
            </p:nvSpPr>
            <p:spPr>
              <a:xfrm>
                <a:off x="3363" y="8160"/>
                <a:ext cx="0" cy="600"/>
              </a:xfrm>
              <a:prstGeom prst="line">
                <a:avLst/>
              </a:prstGeom>
              <a:ln w="9525" cap="flat" cmpd="sng">
                <a:solidFill>
                  <a:srgbClr val="000000"/>
                </a:solidFill>
                <a:prstDash val="solid"/>
                <a:round/>
                <a:headEnd type="none" w="med" len="med"/>
                <a:tailEnd type="none" w="med" len="med"/>
              </a:ln>
            </p:spPr>
          </p:sp>
          <p:sp>
            <p:nvSpPr>
              <p:cNvPr id="42004" name="Line 24"/>
              <p:cNvSpPr/>
              <p:nvPr/>
            </p:nvSpPr>
            <p:spPr>
              <a:xfrm>
                <a:off x="5523" y="8160"/>
                <a:ext cx="0" cy="600"/>
              </a:xfrm>
              <a:prstGeom prst="line">
                <a:avLst/>
              </a:prstGeom>
              <a:ln w="9525" cap="flat" cmpd="sng">
                <a:solidFill>
                  <a:srgbClr val="000000"/>
                </a:solidFill>
                <a:prstDash val="solid"/>
                <a:round/>
                <a:headEnd type="none" w="med" len="med"/>
                <a:tailEnd type="none" w="med" len="med"/>
              </a:ln>
            </p:spPr>
          </p:sp>
          <p:sp>
            <p:nvSpPr>
              <p:cNvPr id="42005" name="Line 25"/>
              <p:cNvSpPr/>
              <p:nvPr/>
            </p:nvSpPr>
            <p:spPr>
              <a:xfrm>
                <a:off x="8883" y="8160"/>
                <a:ext cx="0" cy="600"/>
              </a:xfrm>
              <a:prstGeom prst="line">
                <a:avLst/>
              </a:prstGeom>
              <a:ln w="9525" cap="flat" cmpd="sng">
                <a:solidFill>
                  <a:srgbClr val="000000"/>
                </a:solidFill>
                <a:prstDash val="solid"/>
                <a:round/>
                <a:headEnd type="none" w="med" len="med"/>
                <a:tailEnd type="none" w="med" len="med"/>
              </a:ln>
            </p:spPr>
          </p:sp>
          <p:sp>
            <p:nvSpPr>
              <p:cNvPr id="42006" name="Line 26"/>
              <p:cNvSpPr/>
              <p:nvPr/>
            </p:nvSpPr>
            <p:spPr>
              <a:xfrm>
                <a:off x="1203" y="7680"/>
                <a:ext cx="0" cy="480"/>
              </a:xfrm>
              <a:prstGeom prst="line">
                <a:avLst/>
              </a:prstGeom>
              <a:ln w="9525" cap="flat" cmpd="sng">
                <a:solidFill>
                  <a:srgbClr val="000000"/>
                </a:solidFill>
                <a:prstDash val="solid"/>
                <a:round/>
                <a:headEnd type="none" w="med" len="med"/>
                <a:tailEnd type="triangle" w="med" len="med"/>
              </a:ln>
            </p:spPr>
          </p:sp>
          <p:sp>
            <p:nvSpPr>
              <p:cNvPr id="42007" name="Line 27"/>
              <p:cNvSpPr/>
              <p:nvPr/>
            </p:nvSpPr>
            <p:spPr>
              <a:xfrm>
                <a:off x="3363" y="7680"/>
                <a:ext cx="2160" cy="480"/>
              </a:xfrm>
              <a:prstGeom prst="line">
                <a:avLst/>
              </a:prstGeom>
              <a:ln w="9525" cap="flat" cmpd="sng">
                <a:solidFill>
                  <a:srgbClr val="000000"/>
                </a:solidFill>
                <a:prstDash val="solid"/>
                <a:round/>
                <a:headEnd type="none" w="med" len="med"/>
                <a:tailEnd type="triangle" w="med" len="med"/>
              </a:ln>
            </p:spPr>
          </p:sp>
          <p:sp>
            <p:nvSpPr>
              <p:cNvPr id="42008" name="Line 28"/>
              <p:cNvSpPr/>
              <p:nvPr/>
            </p:nvSpPr>
            <p:spPr>
              <a:xfrm>
                <a:off x="5643" y="7680"/>
                <a:ext cx="3240" cy="480"/>
              </a:xfrm>
              <a:prstGeom prst="line">
                <a:avLst/>
              </a:prstGeom>
              <a:ln w="9525" cap="flat" cmpd="sng">
                <a:solidFill>
                  <a:srgbClr val="000000"/>
                </a:solidFill>
                <a:prstDash val="solid"/>
                <a:round/>
                <a:headEnd type="none" w="med" len="med"/>
                <a:tailEnd type="triangle" w="med" len="med"/>
              </a:ln>
            </p:spPr>
          </p:sp>
          <p:sp>
            <p:nvSpPr>
              <p:cNvPr id="42009" name="Line 29"/>
              <p:cNvSpPr/>
              <p:nvPr/>
            </p:nvSpPr>
            <p:spPr>
              <a:xfrm>
                <a:off x="9003" y="7680"/>
                <a:ext cx="3240" cy="480"/>
              </a:xfrm>
              <a:prstGeom prst="line">
                <a:avLst/>
              </a:prstGeom>
              <a:ln w="9525" cap="flat" cmpd="sng">
                <a:solidFill>
                  <a:srgbClr val="000000"/>
                </a:solidFill>
                <a:prstDash val="solid"/>
                <a:round/>
                <a:headEnd type="none" w="med" len="med"/>
                <a:tailEnd type="triangle" w="med" len="med"/>
              </a:ln>
            </p:spPr>
          </p:sp>
          <p:sp>
            <p:nvSpPr>
              <p:cNvPr id="42010" name="Rectangle 30"/>
              <p:cNvSpPr/>
              <p:nvPr/>
            </p:nvSpPr>
            <p:spPr>
              <a:xfrm>
                <a:off x="1203" y="9240"/>
                <a:ext cx="11040" cy="600"/>
              </a:xfrm>
              <a:prstGeom prst="rect">
                <a:avLst/>
              </a:prstGeom>
              <a:noFill/>
              <a:ln w="9525" cap="flat" cmpd="sng">
                <a:solidFill>
                  <a:srgbClr val="000000"/>
                </a:solidFill>
                <a:prstDash val="solid"/>
                <a:miter/>
                <a:headEnd type="none" w="med" len="med"/>
                <a:tailEnd type="none" w="med" len="med"/>
              </a:ln>
            </p:spPr>
            <p:txBody>
              <a:bodyPr wrap="none" anchor="ctr"/>
              <a:lstStyle/>
              <a:p>
                <a:endParaRPr lang="zh-CN" altLang="en-US" b="1" dirty="0">
                  <a:latin typeface="Arial" panose="020B0604020202020204" pitchFamily="34" charset="0"/>
                  <a:ea typeface="宋体" panose="02010600030101010101" pitchFamily="2" charset="-122"/>
                </a:endParaRPr>
              </a:p>
            </p:txBody>
          </p:sp>
          <p:sp>
            <p:nvSpPr>
              <p:cNvPr id="42011" name="Text Box 31"/>
              <p:cNvSpPr txBox="1"/>
              <p:nvPr/>
            </p:nvSpPr>
            <p:spPr>
              <a:xfrm>
                <a:off x="1083" y="9240"/>
                <a:ext cx="10800" cy="580"/>
              </a:xfrm>
              <a:prstGeom prst="rect">
                <a:avLst/>
              </a:prstGeom>
              <a:noFill/>
              <a:ln w="9525">
                <a:noFill/>
              </a:ln>
            </p:spPr>
            <p:txBody>
              <a:bodyPr anchor="t">
                <a:spAutoFit/>
              </a:bodyPr>
              <a:lstStyle/>
              <a:p>
                <a:pPr>
                  <a:spcBef>
                    <a:spcPct val="50000"/>
                  </a:spcBef>
                </a:pPr>
                <a:r>
                  <a:rPr lang="zh-CN" altLang="en-US" b="1" dirty="0">
                    <a:solidFill>
                      <a:srgbClr val="FF3300"/>
                    </a:solidFill>
                    <a:latin typeface="Times New Roman" panose="02020603050405020304" pitchFamily="18" charset="0"/>
                    <a:ea typeface="黑体" panose="02010609060101010101" pitchFamily="2" charset="-122"/>
                  </a:rPr>
                  <a:t>正确功能</a:t>
                </a:r>
                <a:r>
                  <a:rPr lang="zh-CN" altLang="en-US" b="1" dirty="0">
                    <a:latin typeface="Times New Roman" panose="02020603050405020304" pitchFamily="18" charset="0"/>
                    <a:ea typeface="黑体" panose="02010609060101010101" pitchFamily="2" charset="-122"/>
                  </a:rPr>
                  <a:t>           </a:t>
                </a:r>
                <a:r>
                  <a:rPr lang="zh-CN" altLang="en-US" b="1" dirty="0">
                    <a:solidFill>
                      <a:srgbClr val="0000FF"/>
                    </a:solidFill>
                    <a:latin typeface="Times New Roman" panose="02020603050405020304" pitchFamily="18" charset="0"/>
                    <a:ea typeface="黑体" panose="02010609060101010101" pitchFamily="2" charset="-122"/>
                  </a:rPr>
                  <a:t>测试到的错误                    没有测试到的错误</a:t>
                </a:r>
                <a:r>
                  <a:rPr lang="zh-CN" altLang="en-US" b="1" dirty="0">
                    <a:latin typeface="Times New Roman" panose="02020603050405020304" pitchFamily="18" charset="0"/>
                    <a:ea typeface="黑体" panose="02010609060101010101" pitchFamily="2" charset="-122"/>
                  </a:rPr>
                  <a:t>         </a:t>
                </a:r>
              </a:p>
            </p:txBody>
          </p:sp>
          <p:sp>
            <p:nvSpPr>
              <p:cNvPr id="42012" name="Line 32"/>
              <p:cNvSpPr/>
              <p:nvPr/>
            </p:nvSpPr>
            <p:spPr>
              <a:xfrm>
                <a:off x="3363" y="9240"/>
                <a:ext cx="0" cy="600"/>
              </a:xfrm>
              <a:prstGeom prst="line">
                <a:avLst/>
              </a:prstGeom>
              <a:ln w="9525" cap="flat" cmpd="sng">
                <a:solidFill>
                  <a:srgbClr val="000000"/>
                </a:solidFill>
                <a:prstDash val="solid"/>
                <a:round/>
                <a:headEnd type="none" w="med" len="med"/>
                <a:tailEnd type="none" w="med" len="med"/>
              </a:ln>
            </p:spPr>
          </p:sp>
          <p:sp>
            <p:nvSpPr>
              <p:cNvPr id="42013" name="Line 33"/>
              <p:cNvSpPr/>
              <p:nvPr/>
            </p:nvSpPr>
            <p:spPr>
              <a:xfrm>
                <a:off x="7443" y="9240"/>
                <a:ext cx="0" cy="600"/>
              </a:xfrm>
              <a:prstGeom prst="line">
                <a:avLst/>
              </a:prstGeom>
              <a:ln w="9525" cap="flat" cmpd="sng">
                <a:solidFill>
                  <a:srgbClr val="000000"/>
                </a:solidFill>
                <a:prstDash val="solid"/>
                <a:round/>
                <a:headEnd type="none" w="med" len="med"/>
                <a:tailEnd type="none" w="med" len="med"/>
              </a:ln>
            </p:spPr>
          </p:sp>
          <p:sp>
            <p:nvSpPr>
              <p:cNvPr id="42014" name="Line 34"/>
              <p:cNvSpPr/>
              <p:nvPr/>
            </p:nvSpPr>
            <p:spPr>
              <a:xfrm>
                <a:off x="1203" y="8760"/>
                <a:ext cx="0" cy="480"/>
              </a:xfrm>
              <a:prstGeom prst="line">
                <a:avLst/>
              </a:prstGeom>
              <a:ln w="9525" cap="flat" cmpd="sng">
                <a:solidFill>
                  <a:srgbClr val="000000"/>
                </a:solidFill>
                <a:prstDash val="solid"/>
                <a:round/>
                <a:headEnd type="none" w="med" len="med"/>
                <a:tailEnd type="triangle" w="med" len="med"/>
              </a:ln>
            </p:spPr>
          </p:sp>
          <p:sp>
            <p:nvSpPr>
              <p:cNvPr id="42015" name="Line 35"/>
              <p:cNvSpPr/>
              <p:nvPr/>
            </p:nvSpPr>
            <p:spPr>
              <a:xfrm>
                <a:off x="3363" y="8760"/>
                <a:ext cx="0" cy="480"/>
              </a:xfrm>
              <a:prstGeom prst="line">
                <a:avLst/>
              </a:prstGeom>
              <a:ln w="9525" cap="flat" cmpd="sng">
                <a:solidFill>
                  <a:srgbClr val="000000"/>
                </a:solidFill>
                <a:prstDash val="solid"/>
                <a:round/>
                <a:headEnd type="none" w="med" len="med"/>
                <a:tailEnd type="triangle" w="med" len="med"/>
              </a:ln>
            </p:spPr>
          </p:sp>
          <p:sp>
            <p:nvSpPr>
              <p:cNvPr id="42016" name="Line 36"/>
              <p:cNvSpPr/>
              <p:nvPr/>
            </p:nvSpPr>
            <p:spPr>
              <a:xfrm>
                <a:off x="12243" y="8760"/>
                <a:ext cx="0" cy="480"/>
              </a:xfrm>
              <a:prstGeom prst="line">
                <a:avLst/>
              </a:prstGeom>
              <a:ln w="9525" cap="flat" cmpd="sng">
                <a:solidFill>
                  <a:srgbClr val="000000"/>
                </a:solidFill>
                <a:prstDash val="solid"/>
                <a:round/>
                <a:headEnd type="none" w="med" len="med"/>
                <a:tailEnd type="triangle" w="med" len="med"/>
              </a:ln>
            </p:spPr>
          </p:sp>
          <p:sp>
            <p:nvSpPr>
              <p:cNvPr id="42017" name="Text Box 37"/>
              <p:cNvSpPr txBox="1"/>
              <p:nvPr/>
            </p:nvSpPr>
            <p:spPr>
              <a:xfrm>
                <a:off x="6603" y="5880"/>
                <a:ext cx="6600" cy="625"/>
              </a:xfrm>
              <a:prstGeom prst="rect">
                <a:avLst/>
              </a:prstGeom>
              <a:noFill/>
              <a:ln w="9525">
                <a:noFill/>
              </a:ln>
            </p:spPr>
            <p:txBody>
              <a:bodyPr anchor="t">
                <a:spAutoFit/>
              </a:bodyPr>
              <a:lstStyle/>
              <a:p>
                <a:pPr>
                  <a:spcBef>
                    <a:spcPct val="50000"/>
                  </a:spcBef>
                </a:pPr>
                <a:r>
                  <a:rPr lang="zh-CN" altLang="en-US" b="1" dirty="0">
                    <a:latin typeface="Times New Roman" panose="02020603050405020304" pitchFamily="18" charset="0"/>
                    <a:ea typeface="黑体" panose="02010609060101010101" pitchFamily="2" charset="-122"/>
                  </a:rPr>
                  <a:t>一个错误的需求，纠正成本100元</a:t>
                </a:r>
              </a:p>
            </p:txBody>
          </p:sp>
          <p:sp>
            <p:nvSpPr>
              <p:cNvPr id="42018" name="Text Box 39"/>
              <p:cNvSpPr txBox="1"/>
              <p:nvPr/>
            </p:nvSpPr>
            <p:spPr>
              <a:xfrm>
                <a:off x="8763" y="6960"/>
                <a:ext cx="4440" cy="1345"/>
              </a:xfrm>
              <a:prstGeom prst="rect">
                <a:avLst/>
              </a:prstGeom>
              <a:noFill/>
              <a:ln w="9525">
                <a:noFill/>
              </a:ln>
            </p:spPr>
            <p:txBody>
              <a:bodyPr anchor="t">
                <a:spAutoFit/>
              </a:bodyPr>
              <a:lstStyle/>
              <a:p>
                <a:pPr>
                  <a:spcBef>
                    <a:spcPct val="50000"/>
                  </a:spcBef>
                </a:pPr>
                <a:r>
                  <a:rPr lang="en-US" altLang="zh-CN" b="1" dirty="0">
                    <a:latin typeface="Times New Roman" panose="02020603050405020304" pitchFamily="18" charset="0"/>
                    <a:ea typeface="黑体" panose="02010609060101010101" pitchFamily="2" charset="-122"/>
                    <a:sym typeface="cajcd fnta1"/>
                  </a:rPr>
                  <a:t>×10   </a:t>
                </a:r>
                <a:r>
                  <a:rPr lang="zh-CN" altLang="en-US" b="1" dirty="0">
                    <a:latin typeface="Times New Roman" panose="02020603050405020304" pitchFamily="18" charset="0"/>
                    <a:ea typeface="黑体" panose="02010609060101010101" pitchFamily="2" charset="-122"/>
                  </a:rPr>
                  <a:t>纠正成本1000元</a:t>
                </a:r>
              </a:p>
              <a:p>
                <a:pPr>
                  <a:spcBef>
                    <a:spcPct val="50000"/>
                  </a:spcBef>
                </a:pPr>
                <a:endParaRPr lang="zh-CN" altLang="en-US" b="1" dirty="0">
                  <a:latin typeface="Times New Roman" panose="02020603050405020304" pitchFamily="18" charset="0"/>
                  <a:ea typeface="黑体" panose="02010609060101010101" pitchFamily="2" charset="-122"/>
                </a:endParaRPr>
              </a:p>
            </p:txBody>
          </p:sp>
          <p:sp>
            <p:nvSpPr>
              <p:cNvPr id="42019" name="Text Box 41"/>
              <p:cNvSpPr txBox="1"/>
              <p:nvPr/>
            </p:nvSpPr>
            <p:spPr>
              <a:xfrm>
                <a:off x="12123" y="8160"/>
                <a:ext cx="1320" cy="625"/>
              </a:xfrm>
              <a:prstGeom prst="rect">
                <a:avLst/>
              </a:prstGeom>
              <a:noFill/>
              <a:ln w="9525">
                <a:noFill/>
              </a:ln>
            </p:spPr>
            <p:txBody>
              <a:bodyPr anchor="t">
                <a:spAutoFit/>
              </a:bodyPr>
              <a:lstStyle/>
              <a:p>
                <a:pPr>
                  <a:spcBef>
                    <a:spcPct val="50000"/>
                  </a:spcBef>
                </a:pPr>
                <a:r>
                  <a:rPr lang="en-US" altLang="zh-CN" b="1" dirty="0">
                    <a:latin typeface="Times New Roman" panose="02020603050405020304" pitchFamily="18" charset="0"/>
                    <a:ea typeface="黑体" panose="02010609060101010101" pitchFamily="2" charset="-122"/>
                    <a:sym typeface="cajcd fnta1"/>
                  </a:rPr>
                  <a:t>×10</a:t>
                </a:r>
              </a:p>
            </p:txBody>
          </p:sp>
          <p:sp>
            <p:nvSpPr>
              <p:cNvPr id="42020" name="Text Box 42"/>
              <p:cNvSpPr txBox="1"/>
              <p:nvPr/>
            </p:nvSpPr>
            <p:spPr>
              <a:xfrm>
                <a:off x="12123" y="9240"/>
                <a:ext cx="1080" cy="625"/>
              </a:xfrm>
              <a:prstGeom prst="rect">
                <a:avLst/>
              </a:prstGeom>
              <a:noFill/>
              <a:ln w="9525">
                <a:noFill/>
              </a:ln>
            </p:spPr>
            <p:txBody>
              <a:bodyPr anchor="t">
                <a:spAutoFit/>
              </a:bodyPr>
              <a:lstStyle/>
              <a:p>
                <a:pPr>
                  <a:spcBef>
                    <a:spcPct val="50000"/>
                  </a:spcBef>
                </a:pPr>
                <a:r>
                  <a:rPr lang="en-US" altLang="zh-CN" b="1" dirty="0">
                    <a:latin typeface="Times New Roman" panose="02020603050405020304" pitchFamily="18" charset="0"/>
                    <a:ea typeface="黑体" panose="02010609060101010101" pitchFamily="2" charset="-122"/>
                    <a:sym typeface="cajcd fnta1"/>
                  </a:rPr>
                  <a:t>×5</a:t>
                </a:r>
              </a:p>
            </p:txBody>
          </p:sp>
        </p:grpSp>
      </p:grpSp>
      <p:sp>
        <p:nvSpPr>
          <p:cNvPr id="42" name="TextBox 41"/>
          <p:cNvSpPr txBox="1"/>
          <p:nvPr/>
        </p:nvSpPr>
        <p:spPr>
          <a:xfrm>
            <a:off x="5061268" y="2976880"/>
            <a:ext cx="6781800" cy="1200150"/>
          </a:xfrm>
          <a:prstGeom prst="rect">
            <a:avLst/>
          </a:prstGeom>
          <a:solidFill>
            <a:srgbClr val="FF0000"/>
          </a:solidFill>
          <a:ln w="9525" cap="flat" cmpd="sng" algn="ctr">
            <a:solidFill>
              <a:srgbClr val="3366FF"/>
            </a:solidFill>
            <a:prstDash val="solid"/>
          </a:ln>
          <a:effectLst>
            <a:outerShdw blurRad="40000" dist="23000" dir="5400000" rotWithShape="0">
              <a:srgbClr val="000000">
                <a:alpha val="35000"/>
              </a:srgbClr>
            </a:outerShdw>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72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ea"/>
              </a:rPr>
              <a:t>$100</a:t>
            </a:r>
            <a:r>
              <a:rPr kumimoji="0" lang="en-US" altLang="zh-CN" sz="72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ea"/>
                <a:sym typeface="Wingdings" panose="05000000000000000000" pitchFamily="2" charset="2"/>
              </a:rPr>
              <a:t></a:t>
            </a:r>
            <a:r>
              <a:rPr kumimoji="0" lang="en-US" altLang="zh-CN" sz="72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ea"/>
              </a:rPr>
              <a:t>$</a:t>
            </a:r>
            <a:r>
              <a:rPr kumimoji="0" lang="en-US" altLang="zh-CN" sz="72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ea"/>
                <a:sym typeface="Wingdings" panose="05000000000000000000" pitchFamily="2" charset="2"/>
              </a:rPr>
              <a:t>50000!!</a:t>
            </a:r>
            <a:endParaRPr kumimoji="0" lang="zh-CN" altLang="en-US" sz="72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box(in)">
                                      <p:cBhvr>
                                        <p:cTn id="17" dur="2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2"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需求验证的工作</a:t>
            </a:r>
          </a:p>
        </p:txBody>
      </p:sp>
      <p:sp>
        <p:nvSpPr>
          <p:cNvPr id="43009" name="Rectangle 1027"/>
          <p:cNvSpPr>
            <a:spLocks noGrp="1"/>
          </p:cNvSpPr>
          <p:nvPr/>
        </p:nvSpPr>
        <p:spPr>
          <a:xfrm>
            <a:off x="457200" y="1005840"/>
            <a:ext cx="11094085" cy="4526280"/>
          </a:xfrm>
          <a:prstGeom prst="rect">
            <a:avLst/>
          </a:prstGeom>
          <a:noFill/>
          <a:ln w="9525">
            <a:noFill/>
          </a:ln>
        </p:spPr>
        <p:txBody>
          <a:bodyPr wrap="square" lIns="91440" tIns="45720" rIns="91440" bIns="45720" anchor="t"/>
          <a:lstStyle>
            <a:lvl1pPr marL="342900" indent="-342900" algn="l" rtl="0" eaLnBrk="0" fontAlgn="base" hangingPunct="0">
              <a:spcBef>
                <a:spcPct val="20000"/>
              </a:spcBef>
              <a:spcAft>
                <a:spcPct val="0"/>
              </a:spcAft>
              <a:buClr>
                <a:srgbClr val="3366FF"/>
              </a:buClr>
              <a:buSzPct val="80000"/>
              <a:buFont typeface="Wingdings" panose="05000000000000000000" pitchFamily="2" charset="2"/>
              <a:buChar char="l"/>
              <a:defRPr sz="3200">
                <a:solidFill>
                  <a:srgbClr val="000000"/>
                </a:solidFill>
                <a:latin typeface="Times New Roman" panose="02020603050405020304" pitchFamily="18" charset="0"/>
                <a:ea typeface="宋体" panose="02010600030101010101" pitchFamily="2" charset="-122"/>
                <a:cs typeface="+mn-ea"/>
              </a:defRPr>
            </a:lvl1pPr>
            <a:lvl2pPr marL="742950" indent="-285750" algn="l" rtl="0" eaLnBrk="0" fontAlgn="base" hangingPunct="0">
              <a:spcBef>
                <a:spcPct val="20000"/>
              </a:spcBef>
              <a:spcAft>
                <a:spcPct val="0"/>
              </a:spcAft>
              <a:buClr>
                <a:srgbClr val="000000"/>
              </a:buClr>
              <a:buSzPct val="90000"/>
              <a:buChar char="–"/>
              <a:defRPr sz="2800">
                <a:solidFill>
                  <a:srgbClr val="000000"/>
                </a:solidFill>
                <a:latin typeface="Times New Roman" panose="02020603050405020304" pitchFamily="18" charset="0"/>
                <a:ea typeface="宋体" panose="02010600030101010101" pitchFamily="2" charset="-122"/>
              </a:defRPr>
            </a:lvl2pPr>
            <a:lvl3pPr marL="1143000" indent="-228600" algn="l" rtl="0" eaLnBrk="0" fontAlgn="base" hangingPunct="0">
              <a:spcBef>
                <a:spcPct val="20000"/>
              </a:spcBef>
              <a:spcAft>
                <a:spcPct val="0"/>
              </a:spcAft>
              <a:buClr>
                <a:srgbClr val="00FFFF"/>
              </a:buClr>
              <a:buSzPct val="60000"/>
              <a:buFont typeface="Wingdings" panose="05000000000000000000" pitchFamily="2" charset="2"/>
              <a:buChar char="l"/>
              <a:defRPr sz="2400">
                <a:solidFill>
                  <a:srgbClr val="000000"/>
                </a:solidFill>
                <a:latin typeface="Times New Roman" panose="02020603050405020304" pitchFamily="18" charset="0"/>
                <a:ea typeface="宋体" panose="02010600030101010101" pitchFamily="2" charset="-122"/>
              </a:defRPr>
            </a:lvl3pPr>
            <a:lvl4pPr marL="1600200" indent="-228600" algn="l" rtl="0" eaLnBrk="0" fontAlgn="base" hangingPunct="0">
              <a:spcBef>
                <a:spcPct val="20000"/>
              </a:spcBef>
              <a:spcAft>
                <a:spcPct val="0"/>
              </a:spcAft>
              <a:buClr>
                <a:srgbClr val="000000"/>
              </a:buClr>
              <a:buChar char="–"/>
              <a:defRPr sz="2000">
                <a:solidFill>
                  <a:srgbClr val="000000"/>
                </a:solidFill>
                <a:latin typeface="Times New Roman" panose="02020603050405020304" pitchFamily="18" charset="0"/>
                <a:ea typeface="宋体" panose="02010600030101010101" pitchFamily="2" charset="-122"/>
              </a:defRPr>
            </a:lvl4pPr>
            <a:lvl5pPr marL="2057400" indent="-228600" algn="l" rtl="0" eaLnBrk="0" fontAlgn="base" hangingPunct="0">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5pPr>
            <a:lvl6pPr marL="2514600" indent="-228600" algn="l" rtl="0" fontAlgn="base">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6pPr>
            <a:lvl7pPr marL="2971800" indent="-228600" algn="l" rtl="0" fontAlgn="base">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7pPr>
            <a:lvl8pPr marL="3429000" indent="-228600" algn="l" rtl="0" fontAlgn="base">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8pPr>
            <a:lvl9pPr marL="3886200" indent="-228600" algn="l" rtl="0" fontAlgn="base">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9pPr>
          </a:lstStyle>
          <a:p>
            <a:pPr marL="0" indent="0">
              <a:buFont typeface="Arial" panose="020B0604020202020204" pitchFamily="34" charset="0"/>
              <a:buNone/>
            </a:pPr>
            <a:r>
              <a:rPr lang="zh-CN" altLang="en-US" sz="2800" b="1" dirty="0"/>
              <a:t>    对需求文档需执行以下类型的检查：</a:t>
            </a:r>
          </a:p>
          <a:p>
            <a:pPr marL="0" indent="0">
              <a:buFont typeface="Arial" panose="020B0604020202020204" pitchFamily="34" charset="0"/>
              <a:buNone/>
            </a:pPr>
            <a:r>
              <a:rPr lang="zh-CN" altLang="en-US" sz="2800" b="1" dirty="0"/>
              <a:t>         （1）有效性检查 </a:t>
            </a:r>
          </a:p>
          <a:p>
            <a:pPr marL="0" indent="0">
              <a:buFont typeface="Arial" panose="020B0604020202020204" pitchFamily="34" charset="0"/>
              <a:buNone/>
            </a:pPr>
            <a:r>
              <a:rPr lang="zh-CN" altLang="en-US" sz="2800" b="1" dirty="0"/>
              <a:t>                  检查不同用户使用不同功能的</a:t>
            </a:r>
            <a:r>
              <a:rPr lang="zh-CN" altLang="en-US" sz="2800" b="1" dirty="0">
                <a:solidFill>
                  <a:srgbClr val="FF0000"/>
                </a:solidFill>
              </a:rPr>
              <a:t>有效性</a:t>
            </a:r>
            <a:r>
              <a:rPr lang="zh-CN" altLang="en-US" sz="2800" b="1" dirty="0"/>
              <a:t>。</a:t>
            </a:r>
          </a:p>
          <a:p>
            <a:pPr marL="0" indent="0">
              <a:buFont typeface="Arial" panose="020B0604020202020204" pitchFamily="34" charset="0"/>
              <a:buNone/>
            </a:pPr>
            <a:r>
              <a:rPr lang="zh-CN" altLang="en-US" sz="2800" b="1" dirty="0"/>
              <a:t>         （2）一致性检查</a:t>
            </a:r>
          </a:p>
          <a:p>
            <a:pPr marL="0" indent="0">
              <a:buFont typeface="Arial" panose="020B0604020202020204" pitchFamily="34" charset="0"/>
              <a:buNone/>
            </a:pPr>
            <a:r>
              <a:rPr lang="zh-CN" altLang="en-US" sz="2800" b="1" dirty="0"/>
              <a:t>                  在文档中，需求之间不应该</a:t>
            </a:r>
            <a:r>
              <a:rPr lang="zh-CN" altLang="en-US" sz="2800" b="1" dirty="0">
                <a:solidFill>
                  <a:srgbClr val="FF0000"/>
                </a:solidFill>
              </a:rPr>
              <a:t>冲突</a:t>
            </a:r>
            <a:r>
              <a:rPr lang="zh-CN" altLang="en-US" sz="2800" b="1" dirty="0"/>
              <a:t>。</a:t>
            </a:r>
          </a:p>
          <a:p>
            <a:pPr marL="0" indent="0">
              <a:buFont typeface="Arial" panose="020B0604020202020204" pitchFamily="34" charset="0"/>
              <a:buNone/>
            </a:pPr>
            <a:r>
              <a:rPr lang="zh-CN" altLang="en-US" sz="2800" b="1" dirty="0"/>
              <a:t>         （3）完备性检查</a:t>
            </a:r>
          </a:p>
          <a:p>
            <a:pPr marL="0" indent="0">
              <a:buFont typeface="Arial" panose="020B0604020202020204" pitchFamily="34" charset="0"/>
              <a:buNone/>
            </a:pPr>
            <a:r>
              <a:rPr lang="zh-CN" altLang="en-US" sz="2800" b="1" dirty="0"/>
              <a:t>                  需求文档应该包括</a:t>
            </a:r>
            <a:r>
              <a:rPr lang="zh-CN" altLang="en-US" sz="2800" b="1" dirty="0">
                <a:solidFill>
                  <a:srgbClr val="FF0000"/>
                </a:solidFill>
              </a:rPr>
              <a:t>所有</a:t>
            </a:r>
            <a:r>
              <a:rPr lang="zh-CN" altLang="en-US" sz="2800" b="1" dirty="0"/>
              <a:t>用户想要的</a:t>
            </a:r>
            <a:r>
              <a:rPr lang="zh-CN" altLang="en-US" sz="2800" b="1" dirty="0">
                <a:solidFill>
                  <a:srgbClr val="FF0000"/>
                </a:solidFill>
              </a:rPr>
              <a:t>功能和约束</a:t>
            </a:r>
            <a:r>
              <a:rPr lang="zh-CN" altLang="en-US" sz="2800" b="1" dirty="0"/>
              <a:t>。</a:t>
            </a:r>
          </a:p>
          <a:p>
            <a:pPr marL="0" indent="0">
              <a:buFont typeface="Arial" panose="020B0604020202020204" pitchFamily="34" charset="0"/>
              <a:buNone/>
            </a:pPr>
            <a:r>
              <a:rPr lang="zh-CN" altLang="en-US" sz="2800" b="1" dirty="0"/>
              <a:t>         （4）现实性检查</a:t>
            </a:r>
          </a:p>
          <a:p>
            <a:pPr marL="0" indent="0">
              <a:buFont typeface="Arial" panose="020B0604020202020204" pitchFamily="34" charset="0"/>
              <a:buNone/>
            </a:pPr>
            <a:r>
              <a:rPr lang="zh-CN" altLang="en-US" sz="2800" b="1" dirty="0"/>
              <a:t>                   检查保证能利用</a:t>
            </a:r>
            <a:r>
              <a:rPr lang="zh-CN" altLang="en-US" sz="2800" b="1" dirty="0">
                <a:solidFill>
                  <a:srgbClr val="FF0000"/>
                </a:solidFill>
              </a:rPr>
              <a:t>现有技术</a:t>
            </a:r>
            <a:r>
              <a:rPr lang="zh-CN" altLang="en-US" sz="2800" b="1" dirty="0"/>
              <a:t>实现需求。</a:t>
            </a:r>
          </a:p>
          <a:p>
            <a:pPr marL="0" indent="0">
              <a:buFont typeface="Arial" panose="020B0604020202020204" pitchFamily="34" charset="0"/>
              <a:buNone/>
            </a:pPr>
            <a:r>
              <a:rPr lang="zh-CN" altLang="en-US" sz="2800" b="1" dirty="0"/>
              <a:t>         </a:t>
            </a:r>
          </a:p>
          <a:p>
            <a:pPr marL="0" indent="0">
              <a:buFont typeface="Arial" panose="020B0604020202020204" pitchFamily="34" charset="0"/>
              <a:buNone/>
            </a:pPr>
            <a:endParaRPr lang="zh-CN" altLang="en-US" sz="28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009"/>
                                        </p:tgtEl>
                                        <p:attrNameLst>
                                          <p:attrName>style.visibility</p:attrName>
                                        </p:attrNameLst>
                                      </p:cBhvr>
                                      <p:to>
                                        <p:strVal val="visible"/>
                                      </p:to>
                                    </p:set>
                                    <p:animEffect transition="in" filter="blinds(horizontal)">
                                      <p:cBhvr>
                                        <p:cTn id="12" dur="500"/>
                                        <p:tgtEl>
                                          <p:spTgt spid="430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300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需求验证技术</a:t>
            </a:r>
          </a:p>
        </p:txBody>
      </p:sp>
      <p:sp>
        <p:nvSpPr>
          <p:cNvPr id="54275" name="Rectangle 3"/>
          <p:cNvSpPr>
            <a:spLocks noGrp="1" noChangeArrowheads="1"/>
          </p:cNvSpPr>
          <p:nvPr/>
        </p:nvSpPr>
        <p:spPr>
          <a:xfrm>
            <a:off x="320040" y="1295400"/>
            <a:ext cx="11017885" cy="452628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ysClr val="windowText" lastClr="000000"/>
                </a:solidFill>
                <a:latin typeface="Franklin Gothic Medium" panose="020B0603020102020204" pitchFamily="34" charset="0"/>
                <a:ea typeface="+mn-ea"/>
                <a:cs typeface="+mn-ea"/>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5pPr>
            <a:lvl6pPr marL="25146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6pPr>
            <a:lvl7pPr marL="29718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7pPr>
            <a:lvl8pPr marL="34290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8pPr>
            <a:lvl9pPr marL="38862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9pPr>
          </a:lstStyle>
          <a:p>
            <a:pPr marL="0" indent="0">
              <a:buFont typeface="Arial" panose="020B0604020202020204" pitchFamily="34" charset="0"/>
              <a:buNone/>
            </a:pPr>
            <a:r>
              <a:rPr sz="2400"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sz="2800"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（1）需求评审</a:t>
            </a:r>
          </a:p>
          <a:p>
            <a:pPr marL="0" indent="0">
              <a:buFont typeface="Arial" panose="020B0604020202020204" pitchFamily="34" charset="0"/>
              <a:buNone/>
            </a:pPr>
            <a:endParaRPr sz="2800" b="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indent="0">
              <a:buFont typeface="Arial" panose="020B0604020202020204" pitchFamily="34" charset="0"/>
              <a:buNone/>
            </a:pPr>
            <a:r>
              <a:rPr sz="2800"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（2）利用原型检验系统是否符合用户的真正需要</a:t>
            </a:r>
          </a:p>
          <a:p>
            <a:pPr marL="0" indent="0">
              <a:buFont typeface="Arial" panose="020B0604020202020204" pitchFamily="34" charset="0"/>
              <a:buNone/>
            </a:pPr>
            <a:endParaRPr sz="2800" b="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algn="l">
              <a:buFont typeface="Arial" panose="020B0604020202020204" pitchFamily="34" charset="0"/>
              <a:buNone/>
            </a:pPr>
            <a:r>
              <a:rPr sz="2800"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（3）对每个需求编写概念性的测试用例。</a:t>
            </a:r>
          </a:p>
          <a:p>
            <a:pPr marL="0" algn="l">
              <a:buFont typeface="Arial" panose="020B0604020202020204" pitchFamily="34" charset="0"/>
              <a:buNone/>
            </a:pPr>
            <a:endParaRPr sz="2800" b="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algn="l">
              <a:buFont typeface="Arial" panose="020B0604020202020204" pitchFamily="34" charset="0"/>
              <a:buNone/>
            </a:pPr>
            <a:r>
              <a:rPr sz="2800"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（4）编写用户手册。用浅显易懂的语言描述用户可见的功能。</a:t>
            </a:r>
          </a:p>
          <a:p>
            <a:pPr marL="0" algn="l">
              <a:buFont typeface="Arial" panose="020B0604020202020204" pitchFamily="34" charset="0"/>
              <a:buNone/>
            </a:pPr>
            <a:endParaRPr sz="2800" b="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algn="l">
              <a:buFont typeface="Arial" panose="020B0604020202020204" pitchFamily="34" charset="0"/>
              <a:buNone/>
            </a:pPr>
            <a:r>
              <a:rPr sz="2800"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（5）自动的一致性分析。可用CASE工具检验需求模型的一致性。</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fade">
                                      <p:cBhvr>
                                        <p:cTn id="7" dur="500"/>
                                        <p:tgtEl>
                                          <p:spTgt spid="5427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animEffect transition="in" filter="fade">
                                      <p:cBhvr>
                                        <p:cTn id="11" dur="500"/>
                                        <p:tgtEl>
                                          <p:spTgt spid="54275">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4275">
                                            <p:txEl>
                                              <p:pRg st="4" end="4"/>
                                            </p:txEl>
                                          </p:spTgt>
                                        </p:tgtEl>
                                        <p:attrNameLst>
                                          <p:attrName>style.visibility</p:attrName>
                                        </p:attrNameLst>
                                      </p:cBhvr>
                                      <p:to>
                                        <p:strVal val="visible"/>
                                      </p:to>
                                    </p:set>
                                    <p:animEffect transition="in" filter="fade">
                                      <p:cBhvr>
                                        <p:cTn id="15" dur="500"/>
                                        <p:tgtEl>
                                          <p:spTgt spid="54275">
                                            <p:txEl>
                                              <p:pRg st="4" end="4"/>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4275">
                                            <p:txEl>
                                              <p:pRg st="6" end="6"/>
                                            </p:txEl>
                                          </p:spTgt>
                                        </p:tgtEl>
                                        <p:attrNameLst>
                                          <p:attrName>style.visibility</p:attrName>
                                        </p:attrNameLst>
                                      </p:cBhvr>
                                      <p:to>
                                        <p:strVal val="visible"/>
                                      </p:to>
                                    </p:set>
                                    <p:animEffect transition="in" filter="fade">
                                      <p:cBhvr>
                                        <p:cTn id="19" dur="500"/>
                                        <p:tgtEl>
                                          <p:spTgt spid="54275">
                                            <p:txEl>
                                              <p:pRg st="6" end="6"/>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4275">
                                            <p:txEl>
                                              <p:pRg st="8" end="8"/>
                                            </p:txEl>
                                          </p:spTgt>
                                        </p:tgtEl>
                                        <p:attrNameLst>
                                          <p:attrName>style.visibility</p:attrName>
                                        </p:attrNameLst>
                                      </p:cBhvr>
                                      <p:to>
                                        <p:strVal val="visible"/>
                                      </p:to>
                                    </p:set>
                                    <p:animEffect transition="in" filter="fade">
                                      <p:cBhvr>
                                        <p:cTn id="23" dur="500"/>
                                        <p:tgtEl>
                                          <p:spTgt spid="542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需求分析</a:t>
            </a:r>
            <a:r>
              <a:rPr lang="en-US" altLang="zh-CN"/>
              <a:t>/</a:t>
            </a:r>
            <a:r>
              <a:rPr lang="zh-CN" altLang="en-US"/>
              <a:t>管理的过程</a:t>
            </a:r>
          </a:p>
        </p:txBody>
      </p:sp>
      <p:grpSp>
        <p:nvGrpSpPr>
          <p:cNvPr id="7" name="组合 6"/>
          <p:cNvGrpSpPr/>
          <p:nvPr/>
        </p:nvGrpSpPr>
        <p:grpSpPr>
          <a:xfrm>
            <a:off x="610870" y="5068570"/>
            <a:ext cx="5948045" cy="891540"/>
            <a:chOff x="962" y="7982"/>
            <a:chExt cx="9367" cy="1404"/>
          </a:xfrm>
        </p:grpSpPr>
        <p:sp>
          <p:nvSpPr>
            <p:cNvPr id="8207" name="Text Box 14"/>
            <p:cNvSpPr txBox="1">
              <a:spLocks noChangeArrowheads="1"/>
            </p:cNvSpPr>
            <p:nvPr/>
          </p:nvSpPr>
          <p:spPr bwMode="auto">
            <a:xfrm>
              <a:off x="962" y="8374"/>
              <a:ext cx="3360" cy="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a:spAutoFit/>
            </a:bodyPr>
            <a:lstStyle>
              <a:lvl1pPr algn="l" eaLnBrk="0" hangingPunct="0">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sz="2800">
                  <a:solidFill>
                    <a:schemeClr val="tx1"/>
                  </a:solidFill>
                  <a:latin typeface="Times New Roman" panose="02020603050405020304" pitchFamily="18" charset="0"/>
                </a:rPr>
                <a:t>需求变更</a:t>
              </a:r>
            </a:p>
          </p:txBody>
        </p:sp>
        <p:sp>
          <p:nvSpPr>
            <p:cNvPr id="5" name="TextBox 30"/>
            <p:cNvSpPr txBox="1"/>
            <p:nvPr/>
          </p:nvSpPr>
          <p:spPr>
            <a:xfrm>
              <a:off x="5791" y="7982"/>
              <a:ext cx="4539" cy="1404"/>
            </a:xfrm>
            <a:prstGeom prst="roundRect">
              <a:avLst>
                <a:gd name="adj" fmla="val 50000"/>
              </a:avLst>
            </a:prstGeom>
            <a:solidFill>
              <a:schemeClr val="accent2"/>
            </a:solidFill>
          </p:spPr>
          <p:txBody>
            <a:bodyPr wrap="none" lIns="182880" tIns="91440" rIns="182880" bIns="91440" anchor="ctr" anchorCtr="0">
              <a:normAutofit/>
            </a:bodyPr>
            <a:lstStyle/>
            <a:p>
              <a:pPr marL="429895" algn="ctr">
                <a:lnSpc>
                  <a:spcPct val="120000"/>
                </a:lnSpc>
              </a:pPr>
              <a:r>
                <a:rPr lang="zh-CN" altLang="en-US" sz="2400" b="1" dirty="0">
                  <a:solidFill>
                    <a:srgbClr val="FFFFFF"/>
                  </a:solidFill>
                </a:rPr>
                <a:t>需求变更</a:t>
              </a:r>
            </a:p>
          </p:txBody>
        </p:sp>
      </p:grpSp>
      <p:grpSp>
        <p:nvGrpSpPr>
          <p:cNvPr id="2" name="组合 1"/>
          <p:cNvGrpSpPr/>
          <p:nvPr/>
        </p:nvGrpSpPr>
        <p:grpSpPr>
          <a:xfrm>
            <a:off x="1370965" y="1830070"/>
            <a:ext cx="9615805" cy="2291715"/>
            <a:chOff x="2159" y="2882"/>
            <a:chExt cx="15143" cy="3609"/>
          </a:xfrm>
        </p:grpSpPr>
        <p:grpSp>
          <p:nvGrpSpPr>
            <p:cNvPr id="4" name="f059f60a-c12d-48c9-bdc0-62aacfffedbc"/>
            <p:cNvGrpSpPr>
              <a:grpSpLocks noChangeAspect="1"/>
            </p:cNvGrpSpPr>
            <p:nvPr/>
          </p:nvGrpSpPr>
          <p:grpSpPr>
            <a:xfrm>
              <a:off x="5561" y="2882"/>
              <a:ext cx="11741" cy="3609"/>
              <a:chOff x="4422726" y="1908460"/>
              <a:chExt cx="7021204" cy="2157990"/>
            </a:xfrm>
          </p:grpSpPr>
          <p:sp>
            <p:nvSpPr>
              <p:cNvPr id="8" name="Arrow: Right 29"/>
              <p:cNvSpPr/>
              <p:nvPr/>
            </p:nvSpPr>
            <p:spPr>
              <a:xfrm>
                <a:off x="7137200" y="2177010"/>
                <a:ext cx="950209" cy="302785"/>
              </a:xfrm>
              <a:prstGeom prst="rightArrow">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pPr>
                <a:endParaRPr sz="1400" b="1"/>
              </a:p>
            </p:txBody>
          </p:sp>
          <p:sp>
            <p:nvSpPr>
              <p:cNvPr id="9" name="TextBox 30"/>
              <p:cNvSpPr txBox="1"/>
              <p:nvPr/>
            </p:nvSpPr>
            <p:spPr>
              <a:xfrm>
                <a:off x="4422726" y="1908460"/>
                <a:ext cx="2714104" cy="839792"/>
              </a:xfrm>
              <a:prstGeom prst="roundRect">
                <a:avLst>
                  <a:gd name="adj" fmla="val 50000"/>
                </a:avLst>
              </a:prstGeom>
              <a:solidFill>
                <a:srgbClr val="7030A0"/>
              </a:solidFill>
            </p:spPr>
            <p:txBody>
              <a:bodyPr wrap="none" lIns="182880" tIns="91440" rIns="182880" bIns="91440" anchor="ctr" anchorCtr="0">
                <a:normAutofit/>
              </a:bodyPr>
              <a:lstStyle/>
              <a:p>
                <a:pPr marL="429895" algn="ctr">
                  <a:lnSpc>
                    <a:spcPct val="120000"/>
                  </a:lnSpc>
                </a:pPr>
                <a:r>
                  <a:rPr lang="zh-CN" altLang="en-US" sz="2400" b="1" dirty="0">
                    <a:solidFill>
                      <a:srgbClr val="FFFFFF"/>
                    </a:solidFill>
                  </a:rPr>
                  <a:t>需求获取</a:t>
                </a:r>
              </a:p>
            </p:txBody>
          </p:sp>
          <p:sp>
            <p:nvSpPr>
              <p:cNvPr id="11" name="TextBox 33"/>
              <p:cNvSpPr txBox="1"/>
              <p:nvPr/>
            </p:nvSpPr>
            <p:spPr>
              <a:xfrm>
                <a:off x="8173091" y="1916833"/>
                <a:ext cx="2714104" cy="839792"/>
              </a:xfrm>
              <a:prstGeom prst="roundRect">
                <a:avLst>
                  <a:gd name="adj" fmla="val 50000"/>
                </a:avLst>
              </a:prstGeom>
              <a:solidFill>
                <a:schemeClr val="accent1"/>
              </a:solidFill>
            </p:spPr>
            <p:txBody>
              <a:bodyPr wrap="none" lIns="182880" tIns="91440" rIns="182880" bIns="91440" anchor="ctr" anchorCtr="0">
                <a:normAutofit/>
              </a:bodyPr>
              <a:lstStyle/>
              <a:p>
                <a:pPr marL="429895" algn="ctr">
                  <a:lnSpc>
                    <a:spcPct val="120000"/>
                  </a:lnSpc>
                </a:pPr>
                <a:r>
                  <a:rPr lang="zh-CN" altLang="en-US" sz="2400" b="1" dirty="0">
                    <a:solidFill>
                      <a:srgbClr val="FFFFFF"/>
                    </a:solidFill>
                  </a:rPr>
                  <a:t>需求提炼</a:t>
                </a:r>
              </a:p>
            </p:txBody>
          </p:sp>
          <p:sp>
            <p:nvSpPr>
              <p:cNvPr id="13" name="Arrow: U-Turn 35"/>
              <p:cNvSpPr/>
              <p:nvPr/>
            </p:nvSpPr>
            <p:spPr>
              <a:xfrm rot="5400000">
                <a:off x="10387357" y="2741374"/>
                <a:ext cx="1556220" cy="556926"/>
              </a:xfrm>
              <a:prstGeom prst="uturn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pPr>
                <a:endParaRPr sz="1400" b="1"/>
              </a:p>
            </p:txBody>
          </p:sp>
          <p:sp>
            <p:nvSpPr>
              <p:cNvPr id="14" name="TextBox 37"/>
              <p:cNvSpPr txBox="1"/>
              <p:nvPr/>
            </p:nvSpPr>
            <p:spPr>
              <a:xfrm>
                <a:off x="8179670" y="3226658"/>
                <a:ext cx="2714104" cy="839792"/>
              </a:xfrm>
              <a:prstGeom prst="roundRect">
                <a:avLst>
                  <a:gd name="adj" fmla="val 50000"/>
                </a:avLst>
              </a:prstGeom>
              <a:solidFill>
                <a:schemeClr val="accent4"/>
              </a:solidFill>
            </p:spPr>
            <p:txBody>
              <a:bodyPr wrap="none" lIns="182880" tIns="91440" rIns="182880" bIns="91440" anchor="ctr" anchorCtr="0">
                <a:noAutofit/>
              </a:bodyPr>
              <a:lstStyle/>
              <a:p>
                <a:pPr marL="429895" algn="ctr">
                  <a:lnSpc>
                    <a:spcPct val="140000"/>
                  </a:lnSpc>
                </a:pPr>
                <a:r>
                  <a:rPr lang="zh-CN" altLang="en-US" sz="2400" b="1" dirty="0">
                    <a:solidFill>
                      <a:srgbClr val="FFFFFF"/>
                    </a:solidFill>
                  </a:rPr>
                  <a:t>需求描述</a:t>
                </a:r>
              </a:p>
            </p:txBody>
          </p:sp>
          <p:sp>
            <p:nvSpPr>
              <p:cNvPr id="16" name="Arrow: Right 39"/>
              <p:cNvSpPr/>
              <p:nvPr/>
            </p:nvSpPr>
            <p:spPr>
              <a:xfrm rot="10800000">
                <a:off x="7238662" y="3495526"/>
                <a:ext cx="990870" cy="302583"/>
              </a:xfrm>
              <a:prstGeom prst="rightArrow">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pPr>
                <a:endParaRPr sz="1400" b="1"/>
              </a:p>
            </p:txBody>
          </p:sp>
          <p:sp>
            <p:nvSpPr>
              <p:cNvPr id="17" name="TextBox 41"/>
              <p:cNvSpPr txBox="1"/>
              <p:nvPr/>
            </p:nvSpPr>
            <p:spPr>
              <a:xfrm>
                <a:off x="4524508" y="3226658"/>
                <a:ext cx="2714104" cy="839792"/>
              </a:xfrm>
              <a:prstGeom prst="roundRect">
                <a:avLst>
                  <a:gd name="adj" fmla="val 50000"/>
                </a:avLst>
              </a:prstGeom>
              <a:solidFill>
                <a:schemeClr val="accent5"/>
              </a:solidFill>
            </p:spPr>
            <p:txBody>
              <a:bodyPr wrap="none" lIns="182880" tIns="91440" rIns="182880" bIns="91440" anchor="ctr" anchorCtr="0">
                <a:noAutofit/>
              </a:bodyPr>
              <a:lstStyle/>
              <a:p>
                <a:pPr marL="429895" algn="ctr">
                  <a:lnSpc>
                    <a:spcPct val="140000"/>
                  </a:lnSpc>
                </a:pPr>
                <a:r>
                  <a:rPr lang="zh-CN" altLang="en-US" sz="2400" b="1" dirty="0">
                    <a:solidFill>
                      <a:srgbClr val="FFFFFF"/>
                    </a:solidFill>
                  </a:rPr>
                  <a:t>需求验证</a:t>
                </a:r>
              </a:p>
            </p:txBody>
          </p:sp>
        </p:grpSp>
        <p:sp>
          <p:nvSpPr>
            <p:cNvPr id="8206" name="Text Box 13"/>
            <p:cNvSpPr txBox="1">
              <a:spLocks noChangeArrowheads="1"/>
            </p:cNvSpPr>
            <p:nvPr/>
          </p:nvSpPr>
          <p:spPr bwMode="auto">
            <a:xfrm>
              <a:off x="2159" y="2882"/>
              <a:ext cx="963" cy="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vert="eaVert">
              <a:spAutoFit/>
            </a:bodyPr>
            <a:lstStyle>
              <a:lvl1pPr algn="l" eaLnBrk="0" hangingPunct="0">
                <a:spcBef>
                  <a:spcPct val="20000"/>
                </a:spcBef>
                <a:buFont typeface="Arial" panose="020B0604020202020204" pitchFamily="34" charset="0"/>
                <a:buChar char="•"/>
                <a:defRPr sz="2400" b="1">
                  <a:solidFill>
                    <a:sysClr val="windowText" lastClr="000000"/>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sz="2800">
                  <a:solidFill>
                    <a:schemeClr val="tx1"/>
                  </a:solidFill>
                  <a:latin typeface="Times New Roman" panose="02020603050405020304" pitchFamily="18" charset="0"/>
                </a:rPr>
                <a:t>需求确认</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heckerboard(across)">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zh-CN" altLang="en-US"/>
              <a:t>第三章 需求分析</a:t>
            </a:r>
            <a:endParaRPr lang="zh-CN" altLang="en-US" dirty="0"/>
          </a:p>
        </p:txBody>
      </p:sp>
      <p:graphicFrame>
        <p:nvGraphicFramePr>
          <p:cNvPr id="3" name="内容占位符 2"/>
          <p:cNvGraphicFramePr>
            <a:graphicFrameLocks noGrp="1"/>
          </p:cNvGraphicFramePr>
          <p:nvPr>
            <p:ph idx="1"/>
            <p:extLst/>
          </p:nvPr>
        </p:nvGraphicFramePr>
        <p:xfrm>
          <a:off x="1295400" y="1981200"/>
          <a:ext cx="960120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172" name="Text Box 3"/>
          <p:cNvSpPr txBox="1">
            <a:spLocks noChangeArrowheads="1"/>
          </p:cNvSpPr>
          <p:nvPr/>
        </p:nvSpPr>
        <p:spPr bwMode="auto">
          <a:xfrm>
            <a:off x="3184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zh-CN" altLang="en-US" sz="1800" b="1" i="0" u="none" strike="noStrike" kern="1200" cap="none" spc="0" normalizeH="0" baseline="0" noProof="0">
              <a:ln>
                <a:noFill/>
              </a:ln>
              <a:solidFill>
                <a:srgbClr val="2D2E2D"/>
              </a:solidFill>
              <a:effectLst/>
              <a:uLnTx/>
              <a:uFillTx/>
              <a:latin typeface="Arial" pitchFamily="34" charset="0"/>
              <a:ea typeface="宋体" pitchFamily="2" charset="-122"/>
              <a:cs typeface="+mn-cs"/>
            </a:endParaRP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1375A4-56A4-47D6-9801-1991572033F7}" type="slidenum">
              <a:rPr kumimoji="0" lang="en-US" altLang="zh-CN" sz="1100" b="0" i="0" u="none" strike="noStrike" kern="1200" cap="none" spc="0" normalizeH="0" baseline="0" noProof="0" smtClean="0">
                <a:ln>
                  <a:noFill/>
                </a:ln>
                <a:solidFill>
                  <a:srgbClr val="2D2E2D">
                    <a:lumMod val="90000"/>
                    <a:lumOff val="10000"/>
                  </a:srgbClr>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100" b="0" i="0" u="none" strike="noStrike" kern="1200" cap="none" spc="0" normalizeH="0" baseline="0" noProof="0" dirty="0">
              <a:ln>
                <a:noFill/>
              </a:ln>
              <a:solidFill>
                <a:srgbClr val="2D2E2D">
                  <a:lumMod val="90000"/>
                  <a:lumOff val="10000"/>
                </a:srgb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817273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需求变更处理流程</a:t>
            </a:r>
          </a:p>
        </p:txBody>
      </p:sp>
      <p:pic>
        <p:nvPicPr>
          <p:cNvPr id="49154" name="Picture 6" descr="8"/>
          <p:cNvPicPr>
            <a:picLocks noGrp="1" noChangeAspect="1"/>
          </p:cNvPicPr>
          <p:nvPr/>
        </p:nvPicPr>
        <p:blipFill>
          <a:blip r:embed="rId2"/>
          <a:stretch>
            <a:fillRect/>
          </a:stretch>
        </p:blipFill>
        <p:spPr>
          <a:xfrm>
            <a:off x="3162935" y="771525"/>
            <a:ext cx="5516245" cy="531114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blinds(horizontal)">
                                      <p:cBhvr>
                                        <p:cTn id="7" dur="500"/>
                                        <p:tgtEl>
                                          <p:spTgt spid="49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dirty="0">
                <a:latin typeface="+mn-lt"/>
                <a:ea typeface="+mn-ea"/>
                <a:cs typeface="+mn-ea"/>
                <a:sym typeface="+mn-lt"/>
              </a:rPr>
              <a:t>3.4 </a:t>
            </a:r>
            <a:r>
              <a:rPr dirty="0">
                <a:latin typeface="+mn-lt"/>
                <a:ea typeface="+mn-ea"/>
                <a:cs typeface="+mn-ea"/>
                <a:sym typeface="+mn-lt"/>
              </a:rPr>
              <a:t>需求分析的任务</a:t>
            </a:r>
          </a:p>
        </p:txBody>
      </p:sp>
      <p:sp>
        <p:nvSpPr>
          <p:cNvPr id="2" name="内容占位符 16"/>
          <p:cNvSpPr txBox="1"/>
          <p:nvPr/>
        </p:nvSpPr>
        <p:spPr>
          <a:xfrm>
            <a:off x="1281430" y="1346835"/>
            <a:ext cx="9829800" cy="2004060"/>
          </a:xfrm>
          <a:prstGeom prst="rect">
            <a:avLst/>
          </a:prstGeom>
        </p:spPr>
        <p:txBody>
          <a:bodyPr>
            <a:norm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建立分析模型 </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编写需求说明 </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endParaRPr kumimoji="0"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2296" name="AutoShape 5"/>
          <p:cNvSpPr>
            <a:spLocks noChangeArrowheads="1"/>
          </p:cNvSpPr>
          <p:nvPr/>
        </p:nvSpPr>
        <p:spPr bwMode="auto">
          <a:xfrm>
            <a:off x="3102293" y="3701098"/>
            <a:ext cx="5286375" cy="1357312"/>
          </a:xfrm>
          <a:prstGeom prst="wedgeRectCallout">
            <a:avLst>
              <a:gd name="adj1" fmla="val -44480"/>
              <a:gd name="adj2" fmla="val -110233"/>
            </a:avLst>
          </a:prstGeom>
        </p:spPr>
        <p:style>
          <a:lnRef idx="2">
            <a:schemeClr val="accent1">
              <a:shade val="50000"/>
            </a:schemeClr>
          </a:lnRef>
          <a:fillRef idx="1">
            <a:schemeClr val="accent1"/>
          </a:fillRef>
          <a:effectRef idx="0">
            <a:schemeClr val="accent1"/>
          </a:effectRef>
          <a:fontRef idx="minor">
            <a:schemeClr val="lt1"/>
          </a:fontRef>
        </p:style>
        <p:txBody>
          <a:bodyPr/>
          <a:lstStyle>
            <a:lvl1pPr algn="l" eaLnBrk="0" hangingPunct="0">
              <a:spcBef>
                <a:spcPct val="20000"/>
              </a:spcBef>
              <a:buFont typeface="Arial" panose="020B0604020202020204" pitchFamily="34" charset="0"/>
              <a:buChar char="•"/>
              <a:defRPr sz="2400" b="1">
                <a:solidFill>
                  <a:sysClr val="windowText" lastClr="000000"/>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9pPr>
          </a:lstStyle>
          <a:p>
            <a:pPr algn="just" eaLnBrk="1" hangingPunct="1">
              <a:spcBef>
                <a:spcPct val="30000"/>
              </a:spcBef>
              <a:buFont typeface="Wingdings" panose="05000000000000000000" pitchFamily="2" charset="2"/>
              <a:buNone/>
            </a:pPr>
            <a:r>
              <a:rPr lang="zh-CN" altLang="en-US" sz="2800" noProof="0" dirty="0">
                <a:solidFill>
                  <a:schemeClr val="bg1"/>
                </a:solidFill>
                <a:latin typeface="Arial" panose="020B0604020202020204" pitchFamily="34" charset="0"/>
                <a:ea typeface="宋体" panose="02010600030101010101" pitchFamily="2" charset="-122"/>
                <a:cs typeface="+mn-ea"/>
              </a:rPr>
              <a:t>用《需求规格说明书》规范的形式准确地表达用户的需求。  </a:t>
            </a:r>
            <a:endParaRPr lang="zh-CN" altLang="zh-CN">
              <a:solidFill>
                <a:srgbClr val="000000"/>
              </a:solidFill>
              <a:latin typeface="宋体" panose="02010600030101010101" pitchFamily="2" charset="-122"/>
              <a:ea typeface="宋体" panose="02010600030101010101" pitchFamily="2" charset="-122"/>
            </a:endParaRPr>
          </a:p>
          <a:p>
            <a:pPr algn="ctr" eaLnBrk="1" hangingPunct="1">
              <a:spcBef>
                <a:spcPct val="30000"/>
              </a:spcBef>
              <a:buFont typeface="Wingdings" panose="05000000000000000000" pitchFamily="2" charset="2"/>
              <a:buNone/>
            </a:pPr>
            <a:endParaRPr lang="en-US" altLang="zh-CN">
              <a:solidFill>
                <a:srgbClr val="000000"/>
              </a:solidFill>
              <a:latin typeface="宋体" panose="02010600030101010101" pitchFamily="2" charset="-122"/>
              <a:ea typeface="宋体" panose="02010600030101010101" pitchFamily="2" charset="-122"/>
            </a:endParaRPr>
          </a:p>
        </p:txBody>
      </p:sp>
      <p:sp>
        <p:nvSpPr>
          <p:cNvPr id="8" name="AutoShape 5"/>
          <p:cNvSpPr/>
          <p:nvPr/>
        </p:nvSpPr>
        <p:spPr>
          <a:xfrm>
            <a:off x="6694170" y="1149985"/>
            <a:ext cx="5286375" cy="1357313"/>
          </a:xfrm>
          <a:prstGeom prst="wedgeRectCallout">
            <a:avLst>
              <a:gd name="adj1" fmla="val -98396"/>
              <a:gd name="adj2" fmla="val -4619"/>
            </a:avLst>
          </a:prstGeom>
          <a:solidFill>
            <a:schemeClr val="accent6">
              <a:lumMod val="60000"/>
              <a:lumOff val="40000"/>
            </a:schemeClr>
          </a:solidFill>
          <a:ln w="9525" cap="flat" cmpd="sng">
            <a:solidFill>
              <a:srgbClr val="FF0000"/>
            </a:solidFill>
            <a:prstDash val="solid"/>
            <a:miter/>
            <a:headEnd type="none" w="med" len="med"/>
            <a:tailEnd type="none" w="med" len="med"/>
          </a:ln>
        </p:spPr>
        <p:txBody>
          <a:bodyPr anchor="t"/>
          <a:lstStyle/>
          <a:p>
            <a:pPr algn="just"/>
            <a:r>
              <a:rPr lang="zh-CN" altLang="en-US" sz="2800" b="1" noProof="0" dirty="0">
                <a:solidFill>
                  <a:schemeClr val="bg1"/>
                </a:solidFill>
                <a:latin typeface="Arial" panose="020B0604020202020204" pitchFamily="34" charset="0"/>
                <a:ea typeface="宋体" panose="02010600030101010101" pitchFamily="2" charset="-122"/>
                <a:cs typeface="+mn-ea"/>
              </a:rPr>
              <a:t>准确地定义</a:t>
            </a:r>
            <a:r>
              <a:rPr lang="zh-CN" altLang="en-US" sz="2800" b="1" dirty="0">
                <a:solidFill>
                  <a:schemeClr val="bg2"/>
                </a:solidFill>
                <a:latin typeface="宋体" panose="02010600030101010101" pitchFamily="2" charset="-122"/>
                <a:ea typeface="宋体" panose="02010600030101010101" pitchFamily="2" charset="-122"/>
              </a:rPr>
              <a:t>未来系统的</a:t>
            </a:r>
            <a:r>
              <a:rPr lang="zh-CN" altLang="en-US" sz="2800" b="1" u="sng" dirty="0">
                <a:solidFill>
                  <a:schemeClr val="bg2"/>
                </a:solidFill>
                <a:latin typeface="宋体" panose="02010600030101010101" pitchFamily="2" charset="-122"/>
                <a:ea typeface="宋体" panose="02010600030101010101" pitchFamily="2" charset="-122"/>
              </a:rPr>
              <a:t>目标</a:t>
            </a:r>
            <a:r>
              <a:rPr lang="zh-CN" altLang="en-US" sz="2800" b="1" dirty="0">
                <a:solidFill>
                  <a:schemeClr val="bg2"/>
                </a:solidFill>
                <a:latin typeface="宋体" panose="02010600030101010101" pitchFamily="2" charset="-122"/>
                <a:ea typeface="宋体" panose="02010600030101010101" pitchFamily="2" charset="-122"/>
              </a:rPr>
              <a:t>，确定为</a:t>
            </a:r>
            <a:r>
              <a:rPr lang="zh-CN" altLang="en-US" sz="2800" b="1" noProof="0" dirty="0">
                <a:solidFill>
                  <a:schemeClr val="bg1"/>
                </a:solidFill>
                <a:latin typeface="Arial" panose="020B0604020202020204" pitchFamily="34" charset="0"/>
                <a:ea typeface="宋体" panose="02010600030101010101" pitchFamily="2" charset="-122"/>
                <a:cs typeface="+mn-ea"/>
              </a:rPr>
              <a:t>了满足用户的需求系统必须做什么</a:t>
            </a:r>
            <a:r>
              <a:rPr lang="zh-CN" altLang="en-US" sz="2800" b="1" dirty="0">
                <a:solidFill>
                  <a:schemeClr val="bg2"/>
                </a:solidFill>
                <a:latin typeface="宋体" panose="02010600030101010101" pitchFamily="2" charset="-122"/>
                <a:ea typeface="宋体" panose="02010600030101010101" pitchFamily="2" charset="-122"/>
              </a:rPr>
              <a:t>。 </a:t>
            </a:r>
            <a:endParaRPr lang="zh-CN" altLang="zh-CN" sz="2800" b="1" dirty="0">
              <a:solidFill>
                <a:schemeClr val="bg2"/>
              </a:solidFill>
              <a:latin typeface="宋体" panose="02010600030101010101" pitchFamily="2" charset="-122"/>
              <a:ea typeface="宋体" panose="02010600030101010101" pitchFamily="2" charset="-122"/>
            </a:endParaRPr>
          </a:p>
          <a:p>
            <a:endParaRPr lang="en-US" altLang="zh-CN" sz="2800" b="1" dirty="0">
              <a:solidFill>
                <a:schemeClr val="bg2"/>
              </a:solidFill>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xit" presetSubtype="10" fill="hold" grpId="1" nodeType="clickEffect">
                                  <p:stCondLst>
                                    <p:cond delay="0"/>
                                  </p:stCondLst>
                                  <p:childTnLst>
                                    <p:animEffect transition="out" filter="checkerboard(across)">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296"/>
                                        </p:tgtEl>
                                        <p:attrNameLst>
                                          <p:attrName>style.visibility</p:attrName>
                                        </p:attrNameLst>
                                      </p:cBhvr>
                                      <p:to>
                                        <p:strVal val="visible"/>
                                      </p:to>
                                    </p:set>
                                    <p:animEffect transition="in" filter="blinds(horizontal)">
                                      <p:cBhvr>
                                        <p:cTn id="27" dur="500"/>
                                        <p:tgtEl>
                                          <p:spTgt spid="12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p:bldP spid="12296" grpId="0" bldLvl="0" animBg="1"/>
      <p:bldP spid="8" grpId="0" bldLvl="0" animBg="1"/>
      <p:bldP spid="8" grpId="1"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2"/>
          <p:cNvSpPr>
            <a:spLocks noGrp="1"/>
          </p:cNvSpPr>
          <p:nvPr/>
        </p:nvSpPr>
        <p:spPr>
          <a:xfrm>
            <a:off x="571500" y="2026920"/>
            <a:ext cx="10549255" cy="3839845"/>
          </a:xfrm>
          <a:prstGeom prst="rect">
            <a:avLst/>
          </a:prstGeom>
          <a:noFill/>
          <a:ln w="9525">
            <a:noFill/>
          </a:ln>
        </p:spPr>
        <p:txBody>
          <a:bodyPr wrap="square" lIns="91440" tIns="45720" rIns="91440" bIns="45720" anchor="t"/>
          <a:lst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Char char="•"/>
              <a:defRPr sz="2000">
                <a:solidFill>
                  <a:schemeClr val="tx1"/>
                </a:solidFill>
                <a:latin typeface="+mn-lt"/>
                <a:ea typeface="+mn-ea"/>
              </a:defRPr>
            </a:lvl9pPr>
          </a:lstStyle>
          <a:p>
            <a:pPr marL="0" indent="0">
              <a:buNone/>
            </a:pPr>
            <a:r>
              <a:rPr lang="en-US" altLang="zh-CN" sz="2400" dirty="0">
                <a:latin typeface="+mn-ea"/>
                <a:cs typeface="+mn-ea"/>
              </a:rPr>
              <a:t>1</a:t>
            </a:r>
            <a:r>
              <a:rPr lang="zh-CN" altLang="en-US" sz="2400" dirty="0">
                <a:latin typeface="+mn-ea"/>
                <a:cs typeface="+mn-ea"/>
              </a:rPr>
              <a:t>、识别主要客户和共利益者</a:t>
            </a:r>
            <a:endParaRPr lang="en-US" altLang="zh-CN" sz="2400" dirty="0">
              <a:latin typeface="+mn-ea"/>
              <a:cs typeface="+mn-ea"/>
            </a:endParaRPr>
          </a:p>
          <a:p>
            <a:pPr marL="0" indent="0">
              <a:buNone/>
            </a:pPr>
            <a:r>
              <a:rPr lang="en-US" altLang="zh-CN" sz="2400" dirty="0">
                <a:latin typeface="+mn-ea"/>
                <a:cs typeface="+mn-ea"/>
              </a:rPr>
              <a:t>2</a:t>
            </a:r>
            <a:r>
              <a:rPr lang="zh-CN" altLang="en-US" sz="2400" dirty="0">
                <a:latin typeface="+mn-ea"/>
                <a:cs typeface="+mn-ea"/>
              </a:rPr>
              <a:t>、与主要客户会谈“上下文无关的问题”，以确定</a:t>
            </a:r>
            <a:endParaRPr lang="en-US" altLang="zh-CN" sz="2400" dirty="0">
              <a:latin typeface="+mn-ea"/>
              <a:cs typeface="+mn-ea"/>
            </a:endParaRPr>
          </a:p>
          <a:p>
            <a:pPr marL="857250" lvl="1" indent="-457200">
              <a:buAutoNum type="circleNumDbPlain"/>
            </a:pPr>
            <a:r>
              <a:rPr lang="zh-CN" altLang="en-US" sz="2000" dirty="0">
                <a:latin typeface="+mn-ea"/>
                <a:cs typeface="+mn-ea"/>
              </a:rPr>
              <a:t>业务需要和商业价值</a:t>
            </a:r>
            <a:endParaRPr lang="en-US" altLang="zh-CN" sz="2000" dirty="0">
              <a:latin typeface="+mn-ea"/>
              <a:cs typeface="+mn-ea"/>
            </a:endParaRPr>
          </a:p>
          <a:p>
            <a:pPr marL="857250" lvl="1" indent="-457200">
              <a:buAutoNum type="circleNumDbPlain"/>
            </a:pPr>
            <a:r>
              <a:rPr lang="zh-CN" altLang="en-US" sz="2000" dirty="0">
                <a:latin typeface="+mn-ea"/>
                <a:cs typeface="+mn-ea"/>
              </a:rPr>
              <a:t>最终用户的特性</a:t>
            </a:r>
            <a:r>
              <a:rPr lang="en-US" altLang="zh-CN" sz="2000" dirty="0">
                <a:latin typeface="+mn-ea"/>
                <a:cs typeface="+mn-ea"/>
              </a:rPr>
              <a:t>\</a:t>
            </a:r>
            <a:r>
              <a:rPr lang="zh-CN" altLang="en-US" sz="2000" dirty="0">
                <a:latin typeface="+mn-ea"/>
                <a:cs typeface="+mn-ea"/>
              </a:rPr>
              <a:t>需要</a:t>
            </a:r>
            <a:endParaRPr lang="en-US" altLang="zh-CN" sz="2000" dirty="0">
              <a:latin typeface="+mn-ea"/>
              <a:cs typeface="+mn-ea"/>
            </a:endParaRPr>
          </a:p>
          <a:p>
            <a:pPr marL="857250" lvl="1" indent="-457200">
              <a:buAutoNum type="circleNumDbPlain"/>
            </a:pPr>
            <a:r>
              <a:rPr lang="zh-CN" altLang="en-US" sz="2000" dirty="0">
                <a:latin typeface="+mn-ea"/>
                <a:cs typeface="+mn-ea"/>
              </a:rPr>
              <a:t>需要的用户可见输出</a:t>
            </a:r>
            <a:endParaRPr lang="en-US" altLang="zh-CN" sz="2000" dirty="0">
              <a:latin typeface="+mn-ea"/>
              <a:cs typeface="+mn-ea"/>
            </a:endParaRPr>
          </a:p>
          <a:p>
            <a:pPr marL="857250" lvl="1" indent="-457200">
              <a:buAutoNum type="circleNumDbPlain"/>
            </a:pPr>
            <a:r>
              <a:rPr lang="zh-CN" altLang="en-US" sz="2000" dirty="0">
                <a:latin typeface="+mn-ea"/>
                <a:cs typeface="+mn-ea"/>
              </a:rPr>
              <a:t>业务约束</a:t>
            </a:r>
            <a:endParaRPr lang="en-US" altLang="zh-CN" sz="2400" dirty="0">
              <a:latin typeface="+mn-ea"/>
              <a:cs typeface="+mn-ea"/>
            </a:endParaRPr>
          </a:p>
          <a:p>
            <a:pPr marL="0" indent="0">
              <a:buNone/>
            </a:pPr>
            <a:r>
              <a:rPr lang="en-US" altLang="zh-CN" sz="2400" dirty="0">
                <a:latin typeface="+mn-ea"/>
                <a:cs typeface="+mn-ea"/>
              </a:rPr>
              <a:t>3</a:t>
            </a:r>
            <a:r>
              <a:rPr lang="zh-CN" altLang="en-US" sz="2400" dirty="0">
                <a:latin typeface="+mn-ea"/>
                <a:cs typeface="+mn-ea"/>
              </a:rPr>
              <a:t>、写一页项目范围的说明</a:t>
            </a:r>
            <a:endParaRPr lang="en-US" altLang="zh-CN" sz="2400" dirty="0">
              <a:latin typeface="+mn-ea"/>
              <a:cs typeface="+mn-ea"/>
            </a:endParaRPr>
          </a:p>
          <a:p>
            <a:pPr marL="0" indent="0">
              <a:buNone/>
            </a:pPr>
            <a:r>
              <a:rPr lang="en-US" altLang="zh-CN" sz="2400" dirty="0">
                <a:latin typeface="+mn-ea"/>
                <a:cs typeface="+mn-ea"/>
              </a:rPr>
              <a:t>4</a:t>
            </a:r>
            <a:r>
              <a:rPr lang="zh-CN" altLang="en-US" sz="2400" dirty="0">
                <a:latin typeface="+mn-ea"/>
                <a:cs typeface="+mn-ea"/>
              </a:rPr>
              <a:t>、评审范围说明，并应客户要求做出相应修改</a:t>
            </a:r>
            <a:endParaRPr lang="en-US" altLang="zh-CN" sz="2400" dirty="0">
              <a:latin typeface="+mn-ea"/>
              <a:cs typeface="+mn-ea"/>
            </a:endParaRPr>
          </a:p>
        </p:txBody>
      </p:sp>
      <p:sp>
        <p:nvSpPr>
          <p:cNvPr id="4" name="标题 1"/>
          <p:cNvSpPr>
            <a:spLocks noGrp="1"/>
          </p:cNvSpPr>
          <p:nvPr/>
        </p:nvSpPr>
        <p:spPr>
          <a:xfrm>
            <a:off x="571501" y="45720"/>
            <a:ext cx="5202767" cy="668780"/>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a:t>3.5 </a:t>
            </a:r>
            <a:r>
              <a:rPr lang="zh-CN" altLang="en-US"/>
              <a:t>软件需求规格文档编制</a:t>
            </a:r>
            <a:endParaRPr lang="en-US" altLang="zh-CN"/>
          </a:p>
        </p:txBody>
      </p:sp>
      <p:sp>
        <p:nvSpPr>
          <p:cNvPr id="14" name="TextBox 37"/>
          <p:cNvSpPr txBox="1"/>
          <p:nvPr/>
        </p:nvSpPr>
        <p:spPr>
          <a:xfrm>
            <a:off x="1094740" y="924560"/>
            <a:ext cx="4085590" cy="891540"/>
          </a:xfrm>
          <a:prstGeom prst="roundRect">
            <a:avLst>
              <a:gd name="adj" fmla="val 50000"/>
            </a:avLst>
          </a:prstGeom>
          <a:solidFill>
            <a:schemeClr val="accent4"/>
          </a:solidFill>
        </p:spPr>
        <p:txBody>
          <a:bodyPr wrap="none" lIns="182880" tIns="91440" rIns="182880" bIns="91440" anchor="ctr" anchorCtr="0">
            <a:noAutofit/>
          </a:bodyPr>
          <a:lstStyle/>
          <a:p>
            <a:pPr marL="429895" algn="l">
              <a:lnSpc>
                <a:spcPct val="140000"/>
              </a:lnSpc>
            </a:pPr>
            <a:r>
              <a:rPr lang="zh-CN" altLang="en-US" sz="2400" b="1" dirty="0">
                <a:solidFill>
                  <a:srgbClr val="FFFFFF"/>
                </a:solidFill>
              </a:rPr>
              <a:t>沟通活动通用任务集</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heckerboard(across)">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8674"/>
                                        </p:tgtEl>
                                        <p:attrNameLst>
                                          <p:attrName>style.visibility</p:attrName>
                                        </p:attrNameLst>
                                      </p:cBhvr>
                                      <p:to>
                                        <p:strVal val="visible"/>
                                      </p:to>
                                    </p:set>
                                    <p:animEffect transition="in" filter="checkerboard(across)">
                                      <p:cBhvr>
                                        <p:cTn id="17" dur="500"/>
                                        <p:tgtEl>
                                          <p:spTgt spid="28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P spid="4" grpId="0"/>
      <p:bldP spid="14"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37"/>
          <p:cNvSpPr txBox="1"/>
          <p:nvPr/>
        </p:nvSpPr>
        <p:spPr>
          <a:xfrm>
            <a:off x="1140460" y="922020"/>
            <a:ext cx="4085590" cy="891540"/>
          </a:xfrm>
          <a:prstGeom prst="roundRect">
            <a:avLst>
              <a:gd name="adj" fmla="val 50000"/>
            </a:avLst>
          </a:prstGeom>
          <a:solidFill>
            <a:schemeClr val="accent4"/>
          </a:solidFill>
        </p:spPr>
        <p:txBody>
          <a:bodyPr wrap="none" lIns="182880" tIns="91440" rIns="182880" bIns="91440" anchor="ctr" anchorCtr="0">
            <a:noAutofit/>
          </a:bodyPr>
          <a:lstStyle/>
          <a:p>
            <a:pPr marL="429895" algn="l">
              <a:lnSpc>
                <a:spcPct val="140000"/>
              </a:lnSpc>
            </a:pPr>
            <a:r>
              <a:rPr lang="zh-CN" altLang="en-US" sz="2400" b="1" dirty="0">
                <a:solidFill>
                  <a:srgbClr val="FFFFFF"/>
                </a:solidFill>
              </a:rPr>
              <a:t>沟通活动通用任务集</a:t>
            </a:r>
          </a:p>
        </p:txBody>
      </p:sp>
      <p:sp>
        <p:nvSpPr>
          <p:cNvPr id="29698" name="内容占位符 2"/>
          <p:cNvSpPr>
            <a:spLocks noGrp="1"/>
          </p:cNvSpPr>
          <p:nvPr/>
        </p:nvSpPr>
        <p:spPr>
          <a:xfrm>
            <a:off x="805815" y="1813560"/>
            <a:ext cx="10426065" cy="4585970"/>
          </a:xfrm>
          <a:prstGeom prst="rect">
            <a:avLst/>
          </a:prstGeom>
          <a:noFill/>
          <a:ln w="9525">
            <a:noFill/>
          </a:ln>
        </p:spPr>
        <p:txBody>
          <a:bodyPr wrap="square" lIns="91440" tIns="45720" rIns="91440" bIns="45720" anchor="t"/>
          <a:lst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Char char="•"/>
              <a:defRPr sz="2000">
                <a:solidFill>
                  <a:schemeClr val="tx1"/>
                </a:solidFill>
                <a:latin typeface="+mn-lt"/>
                <a:ea typeface="+mn-ea"/>
              </a:defRPr>
            </a:lvl9pPr>
          </a:lstStyle>
          <a:p>
            <a:pPr marL="0" indent="0">
              <a:buNone/>
            </a:pPr>
            <a:r>
              <a:rPr lang="en-US" altLang="zh-CN" sz="2400" dirty="0">
                <a:latin typeface="+mn-ea"/>
                <a:cs typeface="+mn-ea"/>
              </a:rPr>
              <a:t>5</a:t>
            </a:r>
            <a:r>
              <a:rPr lang="zh-CN" altLang="en-US" sz="2400" dirty="0">
                <a:latin typeface="+mn-ea"/>
                <a:cs typeface="+mn-ea"/>
              </a:rPr>
              <a:t>、与客户</a:t>
            </a:r>
            <a:r>
              <a:rPr lang="en-US" altLang="zh-CN" sz="2400" dirty="0">
                <a:latin typeface="+mn-ea"/>
                <a:cs typeface="+mn-ea"/>
              </a:rPr>
              <a:t>/</a:t>
            </a:r>
            <a:r>
              <a:rPr lang="zh-CN" altLang="en-US" sz="2400" dirty="0">
                <a:latin typeface="+mn-ea"/>
                <a:cs typeface="+mn-ea"/>
              </a:rPr>
              <a:t>最终用户进行协作，确定：</a:t>
            </a:r>
            <a:endParaRPr lang="en-US" altLang="zh-CN" sz="2400" dirty="0">
              <a:latin typeface="+mn-ea"/>
              <a:cs typeface="+mn-ea"/>
            </a:endParaRPr>
          </a:p>
          <a:p>
            <a:pPr marL="857250" lvl="1" indent="-457200">
              <a:buAutoNum type="circleNumDbPlain"/>
            </a:pPr>
            <a:r>
              <a:rPr lang="zh-CN" altLang="en-US" sz="2000" dirty="0">
                <a:latin typeface="+mn-ea"/>
                <a:cs typeface="+mn-ea"/>
              </a:rPr>
              <a:t>采用标准格式记录客户可见的使用场景</a:t>
            </a:r>
            <a:endParaRPr lang="en-US" altLang="zh-CN" sz="2000" dirty="0">
              <a:latin typeface="+mn-ea"/>
              <a:cs typeface="+mn-ea"/>
            </a:endParaRPr>
          </a:p>
          <a:p>
            <a:pPr marL="857250" lvl="1" indent="-457200">
              <a:buAutoNum type="circleNumDbPlain"/>
            </a:pPr>
            <a:r>
              <a:rPr lang="zh-CN" altLang="en-US" sz="2000" dirty="0">
                <a:latin typeface="+mn-ea"/>
                <a:cs typeface="+mn-ea"/>
              </a:rPr>
              <a:t>输入和输出</a:t>
            </a:r>
            <a:endParaRPr lang="en-US" altLang="zh-CN" sz="2000" dirty="0">
              <a:latin typeface="+mn-ea"/>
              <a:cs typeface="+mn-ea"/>
            </a:endParaRPr>
          </a:p>
          <a:p>
            <a:pPr marL="857250" lvl="1" indent="-457200">
              <a:buAutoNum type="circleNumDbPlain"/>
            </a:pPr>
            <a:r>
              <a:rPr lang="zh-CN" altLang="en-US" sz="2000" dirty="0">
                <a:latin typeface="+mn-ea"/>
                <a:cs typeface="+mn-ea"/>
              </a:rPr>
              <a:t>重要的软件特性、功能和行为</a:t>
            </a:r>
            <a:endParaRPr lang="en-US" altLang="zh-CN" sz="2000" dirty="0">
              <a:latin typeface="+mn-ea"/>
              <a:cs typeface="+mn-ea"/>
            </a:endParaRPr>
          </a:p>
          <a:p>
            <a:pPr marL="857250" lvl="1" indent="-457200">
              <a:buAutoNum type="circleNumDbPlain"/>
            </a:pPr>
            <a:r>
              <a:rPr lang="zh-CN" altLang="en-US" sz="2000" dirty="0">
                <a:latin typeface="+mn-ea"/>
                <a:cs typeface="+mn-ea"/>
              </a:rPr>
              <a:t>客户定义的商业风险</a:t>
            </a:r>
            <a:endParaRPr lang="en-US" altLang="zh-CN" sz="2000" dirty="0">
              <a:latin typeface="+mn-ea"/>
              <a:cs typeface="+mn-ea"/>
            </a:endParaRPr>
          </a:p>
          <a:p>
            <a:pPr marL="0" indent="0">
              <a:buNone/>
            </a:pPr>
            <a:r>
              <a:rPr lang="en-US" altLang="zh-CN" sz="2400" dirty="0">
                <a:latin typeface="+mn-ea"/>
                <a:cs typeface="+mn-ea"/>
              </a:rPr>
              <a:t>6</a:t>
            </a:r>
            <a:r>
              <a:rPr lang="zh-CN" altLang="en-US" sz="2400" dirty="0">
                <a:latin typeface="+mn-ea"/>
                <a:cs typeface="+mn-ea"/>
              </a:rPr>
              <a:t>、描述场景、输入</a:t>
            </a:r>
            <a:r>
              <a:rPr lang="en-US" altLang="zh-CN" sz="2400" dirty="0">
                <a:latin typeface="+mn-ea"/>
                <a:cs typeface="+mn-ea"/>
              </a:rPr>
              <a:t>/</a:t>
            </a:r>
            <a:r>
              <a:rPr lang="zh-CN" altLang="en-US" sz="2400" dirty="0">
                <a:latin typeface="+mn-ea"/>
                <a:cs typeface="+mn-ea"/>
              </a:rPr>
              <a:t>输出、特性</a:t>
            </a:r>
            <a:r>
              <a:rPr lang="en-US" altLang="zh-CN" sz="2400" dirty="0">
                <a:latin typeface="+mn-ea"/>
                <a:cs typeface="+mn-ea"/>
              </a:rPr>
              <a:t>/</a:t>
            </a:r>
            <a:r>
              <a:rPr lang="zh-CN" altLang="en-US" sz="2400" dirty="0">
                <a:latin typeface="+mn-ea"/>
                <a:cs typeface="+mn-ea"/>
              </a:rPr>
              <a:t>功能以及风险</a:t>
            </a:r>
            <a:endParaRPr lang="en-US" altLang="zh-CN" sz="2400" dirty="0">
              <a:latin typeface="+mn-ea"/>
              <a:cs typeface="+mn-ea"/>
            </a:endParaRPr>
          </a:p>
          <a:p>
            <a:pPr marL="0" indent="0">
              <a:buNone/>
            </a:pPr>
            <a:r>
              <a:rPr lang="en-US" altLang="zh-CN" sz="2400" dirty="0">
                <a:latin typeface="+mn-ea"/>
                <a:cs typeface="+mn-ea"/>
              </a:rPr>
              <a:t>7</a:t>
            </a:r>
            <a:r>
              <a:rPr lang="zh-CN" altLang="en-US" sz="2400" dirty="0">
                <a:latin typeface="+mn-ea"/>
                <a:cs typeface="+mn-ea"/>
              </a:rPr>
              <a:t>、与客户细化场景、输入</a:t>
            </a:r>
            <a:r>
              <a:rPr lang="en-US" altLang="zh-CN" sz="2400" dirty="0">
                <a:latin typeface="+mn-ea"/>
                <a:cs typeface="+mn-ea"/>
              </a:rPr>
              <a:t>/</a:t>
            </a:r>
            <a:r>
              <a:rPr lang="zh-CN" altLang="en-US" sz="2400" dirty="0">
                <a:latin typeface="+mn-ea"/>
                <a:cs typeface="+mn-ea"/>
              </a:rPr>
              <a:t>输出、特性</a:t>
            </a:r>
            <a:r>
              <a:rPr lang="en-US" altLang="zh-CN" sz="2400" dirty="0">
                <a:latin typeface="+mn-ea"/>
                <a:cs typeface="+mn-ea"/>
              </a:rPr>
              <a:t>/</a:t>
            </a:r>
            <a:r>
              <a:rPr lang="zh-CN" altLang="en-US" sz="2400" dirty="0">
                <a:latin typeface="+mn-ea"/>
                <a:cs typeface="+mn-ea"/>
              </a:rPr>
              <a:t>功能以及风险</a:t>
            </a:r>
            <a:endParaRPr lang="en-US" altLang="zh-CN" sz="2400" dirty="0">
              <a:latin typeface="+mn-ea"/>
              <a:cs typeface="+mn-ea"/>
            </a:endParaRPr>
          </a:p>
          <a:p>
            <a:pPr marL="0" indent="0">
              <a:buNone/>
            </a:pPr>
            <a:r>
              <a:rPr lang="en-US" altLang="zh-CN" sz="2400" dirty="0">
                <a:latin typeface="+mn-ea"/>
                <a:cs typeface="+mn-ea"/>
              </a:rPr>
              <a:t>8</a:t>
            </a:r>
            <a:r>
              <a:rPr lang="zh-CN" altLang="en-US" sz="2400" dirty="0">
                <a:latin typeface="+mn-ea"/>
                <a:cs typeface="+mn-ea"/>
              </a:rPr>
              <a:t>、为每个用户场景、特性、功能和行为分配客户定义的优先级</a:t>
            </a:r>
            <a:endParaRPr lang="en-US" altLang="zh-CN" sz="2400" dirty="0">
              <a:latin typeface="+mn-ea"/>
              <a:cs typeface="+mn-ea"/>
            </a:endParaRPr>
          </a:p>
          <a:p>
            <a:pPr marL="0" indent="0">
              <a:buNone/>
            </a:pPr>
            <a:r>
              <a:rPr lang="en-US" altLang="zh-CN" sz="2400" dirty="0">
                <a:latin typeface="+mn-ea"/>
                <a:cs typeface="+mn-ea"/>
              </a:rPr>
              <a:t>9</a:t>
            </a:r>
            <a:r>
              <a:rPr lang="zh-CN" altLang="en-US" sz="2400" dirty="0">
                <a:latin typeface="+mn-ea"/>
                <a:cs typeface="+mn-ea"/>
              </a:rPr>
              <a:t>、回顾搜集的所有信息并修订</a:t>
            </a:r>
            <a:endParaRPr lang="en-US" altLang="zh-CN" sz="2400" dirty="0">
              <a:latin typeface="+mn-ea"/>
              <a:cs typeface="+mn-ea"/>
            </a:endParaRPr>
          </a:p>
          <a:p>
            <a:pPr marL="0" indent="0">
              <a:buNone/>
            </a:pPr>
            <a:r>
              <a:rPr lang="en-US" altLang="zh-CN" sz="2400" dirty="0">
                <a:latin typeface="+mn-ea"/>
                <a:cs typeface="+mn-ea"/>
              </a:rPr>
              <a:t>10</a:t>
            </a:r>
            <a:r>
              <a:rPr lang="zh-CN" altLang="en-US" sz="2400" dirty="0">
                <a:latin typeface="+mn-ea"/>
                <a:cs typeface="+mn-ea"/>
              </a:rPr>
              <a:t>、为计划活动做准备</a:t>
            </a:r>
          </a:p>
        </p:txBody>
      </p:sp>
      <p:sp>
        <p:nvSpPr>
          <p:cNvPr id="2" name="标题 1"/>
          <p:cNvSpPr>
            <a:spLocks noGrp="1"/>
          </p:cNvSpPr>
          <p:nvPr/>
        </p:nvSpPr>
        <p:spPr>
          <a:xfrm>
            <a:off x="571501" y="45720"/>
            <a:ext cx="5202767" cy="668780"/>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a:t>3.5 </a:t>
            </a:r>
            <a:r>
              <a:rPr lang="zh-CN" altLang="en-US"/>
              <a:t>软件需求规格文档编制</a:t>
            </a:r>
            <a:endParaRPr lang="en-US" alt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checkerboard(across)">
                                      <p:cBhvr>
                                        <p:cTn id="7" dur="500"/>
                                        <p:tgtEl>
                                          <p:spTgt spid="2969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内容占位符 2"/>
          <p:cNvSpPr>
            <a:spLocks noGrp="1"/>
          </p:cNvSpPr>
          <p:nvPr/>
        </p:nvSpPr>
        <p:spPr>
          <a:xfrm>
            <a:off x="694055" y="1394460"/>
            <a:ext cx="10804525" cy="4069715"/>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ysClr val="windowText" lastClr="000000"/>
                </a:solidFill>
                <a:latin typeface="Franklin Gothic Medium" panose="020B0603020102020204" pitchFamily="34" charset="0"/>
                <a:ea typeface="+mn-ea"/>
                <a:cs typeface="+mn-ea"/>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5pPr>
            <a:lvl6pPr marL="25146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6pPr>
            <a:lvl7pPr marL="29718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7pPr>
            <a:lvl8pPr marL="34290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8pPr>
            <a:lvl9pPr marL="38862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9pPr>
          </a:lstStyle>
          <a:p>
            <a:r>
              <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从现实中分离功能，即描述要“</a:t>
            </a:r>
            <a:r>
              <a:rPr b="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做什么</a:t>
            </a:r>
            <a:r>
              <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”而不是“怎样实现”</a:t>
            </a:r>
          </a:p>
          <a:p>
            <a:r>
              <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要求使用</a:t>
            </a:r>
            <a:r>
              <a:rPr b="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面向处理</a:t>
            </a:r>
            <a:r>
              <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的规格说明语言（或称系统定义语言）</a:t>
            </a:r>
          </a:p>
          <a:p>
            <a:pPr algn="l"/>
            <a:r>
              <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如果被开发软件只是一个大系统中的一个元素，那么</a:t>
            </a:r>
            <a:r>
              <a:rPr b="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整个大系统</a:t>
            </a:r>
            <a:r>
              <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也包括在规格说明的描述之中</a:t>
            </a:r>
          </a:p>
          <a:p>
            <a:pPr algn="l"/>
            <a:r>
              <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规格说明必须包括</a:t>
            </a:r>
            <a:r>
              <a:rPr b="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系统运行环境</a:t>
            </a:r>
            <a:endPar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a:r>
              <a:rPr b="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规格说明必须是一个</a:t>
            </a:r>
            <a:r>
              <a:rPr lang="zh-CN" altLang="en-US" b="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认识</a:t>
            </a:r>
            <a:r>
              <a:rPr b="0" noProof="0" dirty="0" err="1">
                <a:ln>
                  <a:noFill/>
                </a:ln>
                <a:solidFill>
                  <a:srgbClr val="FF0000"/>
                </a:solidFill>
                <a:effectLst/>
                <a:uLnTx/>
                <a:uFillTx/>
                <a:latin typeface="微软雅黑" panose="020B0503020204020204" pitchFamily="34" charset="-122"/>
                <a:ea typeface="微软雅黑" panose="020B0503020204020204" pitchFamily="34" charset="-122"/>
                <a:cs typeface="+mn-cs"/>
              </a:rPr>
              <a:t>模型</a:t>
            </a:r>
            <a:endPar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a:r>
              <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规格说明必须是</a:t>
            </a:r>
            <a:r>
              <a:rPr b="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可操作的</a:t>
            </a:r>
            <a:endPar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a:r>
              <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规格说明必须</a:t>
            </a:r>
            <a:r>
              <a:rPr b="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容许不完备性并允许扩充</a:t>
            </a:r>
            <a:endPar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a:r>
              <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规格说明必须</a:t>
            </a:r>
            <a:r>
              <a:rPr b="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局部化</a:t>
            </a:r>
            <a:r>
              <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和</a:t>
            </a:r>
            <a:r>
              <a:rPr b="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松散耦合</a:t>
            </a:r>
          </a:p>
        </p:txBody>
      </p:sp>
      <p:sp>
        <p:nvSpPr>
          <p:cNvPr id="3" name="标题 2"/>
          <p:cNvSpPr>
            <a:spLocks noGrp="1"/>
          </p:cNvSpPr>
          <p:nvPr>
            <p:ph type="title"/>
          </p:nvPr>
        </p:nvSpPr>
        <p:spPr/>
        <p:txBody>
          <a:bodyPr/>
          <a:lstStyle/>
          <a:p>
            <a:r>
              <a:rPr lang="en-US" altLang="zh-CN">
                <a:sym typeface="+mn-ea"/>
              </a:rPr>
              <a:t>软件需求规格说明的原则</a:t>
            </a:r>
            <a:endParaRPr lang="en-US" altLang="zh-CN" dirty="0">
              <a:sym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checkerboard(across)">
                                      <p:cBhvr>
                                        <p:cTn id="7" dur="500"/>
                                        <p:tgtEl>
                                          <p:spTgt spid="45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p:cNvSpPr>
          <p:nvPr/>
        </p:nvSpPr>
        <p:spPr>
          <a:xfrm>
            <a:off x="457200" y="1295400"/>
            <a:ext cx="11500485" cy="5191760"/>
          </a:xfrm>
          <a:prstGeom prst="rect">
            <a:avLst/>
          </a:prstGeom>
          <a:noFill/>
          <a:ln w="9525">
            <a:noFill/>
          </a:ln>
        </p:spPr>
        <p:txBody>
          <a:bodyPr wrap="square" lIns="91440" tIns="45720" rIns="91440" bIns="45720" anchor="t"/>
          <a:lstStyle>
            <a:lvl1pPr marL="342900" indent="-342900" algn="l" rtl="0" eaLnBrk="0" fontAlgn="base" hangingPunct="0">
              <a:spcBef>
                <a:spcPct val="20000"/>
              </a:spcBef>
              <a:spcAft>
                <a:spcPct val="0"/>
              </a:spcAft>
              <a:buClr>
                <a:srgbClr val="3366FF"/>
              </a:buClr>
              <a:buSzPct val="80000"/>
              <a:buFont typeface="Wingdings" panose="05000000000000000000" pitchFamily="2" charset="2"/>
              <a:buChar char="l"/>
              <a:defRPr sz="3200">
                <a:solidFill>
                  <a:srgbClr val="000000"/>
                </a:solidFill>
                <a:latin typeface="Times New Roman" panose="02020603050405020304" pitchFamily="18" charset="0"/>
                <a:ea typeface="宋体" panose="02010600030101010101" pitchFamily="2" charset="-122"/>
                <a:cs typeface="+mn-ea"/>
              </a:defRPr>
            </a:lvl1pPr>
            <a:lvl2pPr marL="742950" indent="-285750" algn="l" rtl="0" eaLnBrk="0" fontAlgn="base" hangingPunct="0">
              <a:spcBef>
                <a:spcPct val="20000"/>
              </a:spcBef>
              <a:spcAft>
                <a:spcPct val="0"/>
              </a:spcAft>
              <a:buClr>
                <a:srgbClr val="000000"/>
              </a:buClr>
              <a:buSzPct val="90000"/>
              <a:buChar char="–"/>
              <a:defRPr sz="2800">
                <a:solidFill>
                  <a:srgbClr val="000000"/>
                </a:solidFill>
                <a:latin typeface="Times New Roman" panose="02020603050405020304" pitchFamily="18" charset="0"/>
                <a:ea typeface="宋体" panose="02010600030101010101" pitchFamily="2" charset="-122"/>
              </a:defRPr>
            </a:lvl2pPr>
            <a:lvl3pPr marL="1143000" indent="-228600" algn="l" rtl="0" eaLnBrk="0" fontAlgn="base" hangingPunct="0">
              <a:spcBef>
                <a:spcPct val="20000"/>
              </a:spcBef>
              <a:spcAft>
                <a:spcPct val="0"/>
              </a:spcAft>
              <a:buClr>
                <a:srgbClr val="00FFFF"/>
              </a:buClr>
              <a:buSzPct val="60000"/>
              <a:buFont typeface="Wingdings" panose="05000000000000000000" pitchFamily="2" charset="2"/>
              <a:buChar char="l"/>
              <a:defRPr sz="2400">
                <a:solidFill>
                  <a:srgbClr val="000000"/>
                </a:solidFill>
                <a:latin typeface="Times New Roman" panose="02020603050405020304" pitchFamily="18" charset="0"/>
                <a:ea typeface="宋体" panose="02010600030101010101" pitchFamily="2" charset="-122"/>
              </a:defRPr>
            </a:lvl3pPr>
            <a:lvl4pPr marL="1600200" indent="-228600" algn="l" rtl="0" eaLnBrk="0" fontAlgn="base" hangingPunct="0">
              <a:spcBef>
                <a:spcPct val="20000"/>
              </a:spcBef>
              <a:spcAft>
                <a:spcPct val="0"/>
              </a:spcAft>
              <a:buClr>
                <a:srgbClr val="000000"/>
              </a:buClr>
              <a:buChar char="–"/>
              <a:defRPr sz="2000">
                <a:solidFill>
                  <a:srgbClr val="000000"/>
                </a:solidFill>
                <a:latin typeface="Times New Roman" panose="02020603050405020304" pitchFamily="18" charset="0"/>
                <a:ea typeface="宋体" panose="02010600030101010101" pitchFamily="2" charset="-122"/>
              </a:defRPr>
            </a:lvl4pPr>
            <a:lvl5pPr marL="2057400" indent="-228600" algn="l" rtl="0" eaLnBrk="0" fontAlgn="base" hangingPunct="0">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5pPr>
            <a:lvl6pPr marL="2514600" indent="-228600" algn="l" rtl="0" fontAlgn="base">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6pPr>
            <a:lvl7pPr marL="2971800" indent="-228600" algn="l" rtl="0" fontAlgn="base">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7pPr>
            <a:lvl8pPr marL="3429000" indent="-228600" algn="l" rtl="0" fontAlgn="base">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8pPr>
            <a:lvl9pPr marL="3886200" indent="-228600" algn="l" rtl="0" fontAlgn="base">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9pPr>
          </a:lstStyle>
          <a:p>
            <a:pPr marL="0" indent="0">
              <a:buFont typeface="Arial" panose="020B0604020202020204" pitchFamily="34" charset="0"/>
              <a:buNone/>
            </a:pPr>
            <a:r>
              <a:rPr lang="en-US" altLang="zh-CN" sz="1800" b="1" dirty="0"/>
              <a:t>    </a:t>
            </a:r>
            <a:r>
              <a:rPr lang="en-US" altLang="zh-CN" sz="2400" b="1" dirty="0"/>
              <a:t> </a:t>
            </a:r>
            <a:r>
              <a:rPr lang="en-US" altLang="zh-CN" sz="2400" b="1" dirty="0">
                <a:latin typeface="+mn-ea"/>
                <a:ea typeface="+mn-ea"/>
              </a:rPr>
              <a:t> </a:t>
            </a:r>
            <a:r>
              <a:rPr lang="en-US" altLang="zh-CN" sz="2400" dirty="0">
                <a:latin typeface="+mn-ea"/>
                <a:ea typeface="+mn-ea"/>
              </a:rPr>
              <a:t>IEEE</a:t>
            </a:r>
            <a:r>
              <a:rPr lang="zh-CN" altLang="en-US" sz="2400" dirty="0">
                <a:latin typeface="+mn-ea"/>
                <a:ea typeface="+mn-ea"/>
              </a:rPr>
              <a:t>标准为需求文档提出了以下结构，组织机构内部可以基于此标准扩展：</a:t>
            </a:r>
            <a:endParaRPr lang="zh-CN" altLang="en-US" sz="2400" b="1" dirty="0"/>
          </a:p>
          <a:p>
            <a:pPr marL="0" indent="0">
              <a:buFont typeface="Arial" panose="020B0604020202020204" pitchFamily="34" charset="0"/>
              <a:buNone/>
            </a:pPr>
            <a:r>
              <a:rPr lang="zh-CN" altLang="en-US" sz="1800" b="1" dirty="0"/>
              <a:t>                        </a:t>
            </a:r>
          </a:p>
        </p:txBody>
      </p:sp>
      <p:sp>
        <p:nvSpPr>
          <p:cNvPr id="8" name="矩形 7"/>
          <p:cNvSpPr/>
          <p:nvPr/>
        </p:nvSpPr>
        <p:spPr>
          <a:xfrm>
            <a:off x="3977005" y="2344420"/>
            <a:ext cx="4653915" cy="1630045"/>
          </a:xfrm>
          <a:prstGeom prst="rect">
            <a:avLst/>
          </a:prstGeom>
          <a:noFill/>
          <a:ln w="9525" cap="flat" cmpd="sng">
            <a:solidFill>
              <a:srgbClr val="000000"/>
            </a:solidFill>
            <a:prstDash val="solid"/>
            <a:miter/>
            <a:headEnd type="none" w="med" len="med"/>
            <a:tailEnd type="none" w="med" len="med"/>
          </a:ln>
        </p:spPr>
        <p:txBody>
          <a:bodyPr wrap="square" anchor="t">
            <a:spAutoFit/>
          </a:bodyPr>
          <a:lstStyle/>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a. </a:t>
            </a:r>
            <a:r>
              <a:rPr lang="zh-CN" altLang="en-US" sz="2000" b="1" dirty="0">
                <a:latin typeface="Arial" panose="020B0604020202020204" pitchFamily="34" charset="0"/>
                <a:ea typeface="宋体" panose="02010600030101010101" pitchFamily="2" charset="-122"/>
              </a:rPr>
              <a:t>需求文档的目的</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b. </a:t>
            </a:r>
            <a:r>
              <a:rPr lang="zh-CN" altLang="en-US" sz="2000" b="1" dirty="0">
                <a:latin typeface="Arial" panose="020B0604020202020204" pitchFamily="34" charset="0"/>
                <a:ea typeface="宋体" panose="02010600030101010101" pitchFamily="2" charset="-122"/>
              </a:rPr>
              <a:t>文档约定</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c. </a:t>
            </a:r>
            <a:r>
              <a:rPr lang="zh-CN" altLang="en-US" sz="2000" b="1" dirty="0">
                <a:latin typeface="Arial" panose="020B0604020202020204" pitchFamily="34" charset="0"/>
                <a:ea typeface="宋体" panose="02010600030101010101" pitchFamily="2" charset="-122"/>
              </a:rPr>
              <a:t>预期的读者和阅读建议</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d. </a:t>
            </a:r>
            <a:r>
              <a:rPr lang="zh-CN" altLang="en-US" sz="2000" b="1" dirty="0">
                <a:latin typeface="Arial" panose="020B0604020202020204" pitchFamily="34" charset="0"/>
                <a:ea typeface="宋体" panose="02010600030101010101" pitchFamily="2" charset="-122"/>
              </a:rPr>
              <a:t>产品范围</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e. </a:t>
            </a:r>
            <a:r>
              <a:rPr lang="zh-CN" altLang="en-US" sz="2000" b="1" dirty="0">
                <a:latin typeface="Arial" panose="020B0604020202020204" pitchFamily="34" charset="0"/>
                <a:ea typeface="宋体" panose="02010600030101010101" pitchFamily="2" charset="-122"/>
              </a:rPr>
              <a:t>参考文献</a:t>
            </a:r>
          </a:p>
        </p:txBody>
      </p:sp>
      <p:sp>
        <p:nvSpPr>
          <p:cNvPr id="9" name="矩形 8"/>
          <p:cNvSpPr/>
          <p:nvPr/>
        </p:nvSpPr>
        <p:spPr>
          <a:xfrm>
            <a:off x="3977005" y="2527935"/>
            <a:ext cx="4653915" cy="1938020"/>
          </a:xfrm>
          <a:prstGeom prst="rect">
            <a:avLst/>
          </a:prstGeom>
          <a:noFill/>
          <a:ln w="9525" cap="flat" cmpd="sng">
            <a:solidFill>
              <a:srgbClr val="000000"/>
            </a:solidFill>
            <a:prstDash val="solid"/>
            <a:miter/>
            <a:headEnd type="none" w="med" len="med"/>
            <a:tailEnd type="none" w="med" len="med"/>
          </a:ln>
        </p:spPr>
        <p:txBody>
          <a:bodyPr wrap="square" anchor="t">
            <a:spAutoFit/>
          </a:bodyPr>
          <a:lstStyle/>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a. </a:t>
            </a:r>
            <a:r>
              <a:rPr lang="zh-CN" altLang="en-US" sz="2000" b="1" dirty="0">
                <a:latin typeface="Arial" panose="020B0604020202020204" pitchFamily="34" charset="0"/>
                <a:ea typeface="宋体" panose="02010600030101010101" pitchFamily="2" charset="-122"/>
              </a:rPr>
              <a:t>产品前景</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b. </a:t>
            </a:r>
            <a:r>
              <a:rPr lang="zh-CN" altLang="en-US" sz="2000" b="1" dirty="0">
                <a:latin typeface="Arial" panose="020B0604020202020204" pitchFamily="34" charset="0"/>
                <a:ea typeface="宋体" panose="02010600030101010101" pitchFamily="2" charset="-122"/>
              </a:rPr>
              <a:t>产品功能与优先级</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c. </a:t>
            </a:r>
            <a:r>
              <a:rPr lang="zh-CN" altLang="en-US" sz="2000" b="1" dirty="0">
                <a:latin typeface="Arial" panose="020B0604020202020204" pitchFamily="34" charset="0"/>
                <a:ea typeface="宋体" panose="02010600030101010101" pitchFamily="2" charset="-122"/>
              </a:rPr>
              <a:t>用户特征</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d. </a:t>
            </a:r>
            <a:r>
              <a:rPr lang="zh-CN" altLang="en-US" sz="2000" b="1" dirty="0">
                <a:latin typeface="Arial" panose="020B0604020202020204" pitchFamily="34" charset="0"/>
                <a:ea typeface="宋体" panose="02010600030101010101" pitchFamily="2" charset="-122"/>
              </a:rPr>
              <a:t>运行环境</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e. </a:t>
            </a:r>
            <a:r>
              <a:rPr lang="zh-CN" altLang="en-US" sz="2000" b="1" dirty="0">
                <a:latin typeface="Arial" panose="020B0604020202020204" pitchFamily="34" charset="0"/>
                <a:ea typeface="宋体" panose="02010600030101010101" pitchFamily="2" charset="-122"/>
              </a:rPr>
              <a:t>设计与实现上的限制</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f. </a:t>
            </a:r>
            <a:r>
              <a:rPr lang="zh-CN" altLang="en-US" sz="2000" b="1" dirty="0">
                <a:latin typeface="Arial" panose="020B0604020202020204" pitchFamily="34" charset="0"/>
                <a:ea typeface="宋体" panose="02010600030101010101" pitchFamily="2" charset="-122"/>
              </a:rPr>
              <a:t>假设和依赖性</a:t>
            </a:r>
            <a:endParaRPr lang="en-US" altLang="zh-CN" sz="2000" b="1" dirty="0">
              <a:latin typeface="Arial" panose="020B0604020202020204" pitchFamily="34" charset="0"/>
              <a:ea typeface="宋体" panose="02010600030101010101" pitchFamily="2" charset="-122"/>
            </a:endParaRPr>
          </a:p>
        </p:txBody>
      </p:sp>
      <p:sp>
        <p:nvSpPr>
          <p:cNvPr id="39941" name="矩形 3"/>
          <p:cNvSpPr/>
          <p:nvPr/>
        </p:nvSpPr>
        <p:spPr>
          <a:xfrm>
            <a:off x="665480" y="2975610"/>
            <a:ext cx="1909445" cy="368300"/>
          </a:xfrm>
          <a:prstGeom prst="rect">
            <a:avLst/>
          </a:prstGeom>
          <a:noFill/>
          <a:ln w="9525">
            <a:noFill/>
          </a:ln>
        </p:spPr>
        <p:txBody>
          <a:bodyPr wrap="square" anchor="t">
            <a:spAutoFit/>
          </a:bodyPr>
          <a:lstStyle/>
          <a:p>
            <a:pPr>
              <a:buFont typeface="Arial" panose="020B0604020202020204" pitchFamily="34" charset="0"/>
              <a:buNone/>
            </a:pPr>
            <a:r>
              <a:rPr lang="zh-CN" altLang="en-US" b="1" dirty="0">
                <a:latin typeface="Arial" panose="020B0604020202020204" pitchFamily="34" charset="0"/>
                <a:ea typeface="宋体" panose="02010600030101010101" pitchFamily="2" charset="-122"/>
              </a:rPr>
              <a:t>（2）综合描述</a:t>
            </a:r>
          </a:p>
        </p:txBody>
      </p:sp>
      <p:sp>
        <p:nvSpPr>
          <p:cNvPr id="39942" name="矩形 4"/>
          <p:cNvSpPr/>
          <p:nvPr/>
        </p:nvSpPr>
        <p:spPr>
          <a:xfrm>
            <a:off x="665480" y="2159635"/>
            <a:ext cx="1383030" cy="368300"/>
          </a:xfrm>
          <a:prstGeom prst="rect">
            <a:avLst/>
          </a:prstGeom>
          <a:noFill/>
          <a:ln w="9525">
            <a:noFill/>
          </a:ln>
        </p:spPr>
        <p:txBody>
          <a:bodyPr wrap="square" anchor="t">
            <a:spAutoFit/>
          </a:bodyPr>
          <a:lstStyle/>
          <a:p>
            <a:r>
              <a:rPr lang="zh-CN" altLang="en-US" b="1" dirty="0">
                <a:latin typeface="Arial" panose="020B0604020202020204" pitchFamily="34" charset="0"/>
                <a:ea typeface="宋体" panose="02010600030101010101" pitchFamily="2" charset="-122"/>
              </a:rPr>
              <a:t>（1）引言</a:t>
            </a:r>
          </a:p>
        </p:txBody>
      </p:sp>
      <p:sp>
        <p:nvSpPr>
          <p:cNvPr id="39943" name="矩形 6"/>
          <p:cNvSpPr/>
          <p:nvPr/>
        </p:nvSpPr>
        <p:spPr>
          <a:xfrm>
            <a:off x="665480" y="3791585"/>
            <a:ext cx="1909445" cy="368300"/>
          </a:xfrm>
          <a:prstGeom prst="rect">
            <a:avLst/>
          </a:prstGeom>
          <a:noFill/>
          <a:ln w="9525">
            <a:noFill/>
          </a:ln>
        </p:spPr>
        <p:txBody>
          <a:bodyPr wrap="square" anchor="t">
            <a:spAutoFit/>
          </a:bodyPr>
          <a:lstStyle/>
          <a:p>
            <a:pPr>
              <a:buFont typeface="Arial" panose="020B0604020202020204" pitchFamily="34" charset="0"/>
              <a:buNone/>
            </a:pPr>
            <a:r>
              <a:rPr lang="zh-CN" altLang="en-US" b="1" dirty="0">
                <a:latin typeface="Arial" panose="020B0604020202020204" pitchFamily="34" charset="0"/>
                <a:ea typeface="宋体" panose="02010600030101010101" pitchFamily="2" charset="-122"/>
              </a:rPr>
              <a:t>（3）需求描述</a:t>
            </a:r>
          </a:p>
        </p:txBody>
      </p:sp>
      <p:sp>
        <p:nvSpPr>
          <p:cNvPr id="13" name="矩形 12"/>
          <p:cNvSpPr/>
          <p:nvPr/>
        </p:nvSpPr>
        <p:spPr>
          <a:xfrm>
            <a:off x="3794125" y="2159635"/>
            <a:ext cx="8270240" cy="2861310"/>
          </a:xfrm>
          <a:prstGeom prst="rect">
            <a:avLst/>
          </a:prstGeom>
          <a:noFill/>
          <a:ln w="9525" cap="flat" cmpd="sng">
            <a:solidFill>
              <a:srgbClr val="000000"/>
            </a:solidFill>
            <a:prstDash val="solid"/>
            <a:miter/>
            <a:headEnd type="none" w="med" len="med"/>
            <a:tailEnd type="none" w="med" len="med"/>
          </a:ln>
        </p:spPr>
        <p:txBody>
          <a:bodyPr wrap="square" anchor="t">
            <a:spAutoFit/>
          </a:bodyPr>
          <a:lstStyle/>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a. </a:t>
            </a:r>
            <a:r>
              <a:rPr lang="zh-CN" altLang="en-US" sz="2000" b="1" dirty="0">
                <a:latin typeface="Arial" panose="020B0604020202020204" pitchFamily="34" charset="0"/>
                <a:ea typeface="宋体" panose="02010600030101010101" pitchFamily="2" charset="-122"/>
              </a:rPr>
              <a:t>功能需求</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b. </a:t>
            </a:r>
            <a:r>
              <a:rPr lang="zh-CN" altLang="en-US" sz="2000" b="1" dirty="0">
                <a:latin typeface="Arial" panose="020B0604020202020204" pitchFamily="34" charset="0"/>
                <a:ea typeface="宋体" panose="02010600030101010101" pitchFamily="2" charset="-122"/>
              </a:rPr>
              <a:t>数据需求：与功能有关的数据定义和数据关系</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c. </a:t>
            </a:r>
            <a:r>
              <a:rPr lang="zh-CN" altLang="en-US" sz="2000" b="1" dirty="0">
                <a:latin typeface="Arial" panose="020B0604020202020204" pitchFamily="34" charset="0"/>
                <a:ea typeface="宋体" panose="02010600030101010101" pitchFamily="2" charset="-122"/>
              </a:rPr>
              <a:t>性能需求：响应时间、容量要求、用户数等</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d. </a:t>
            </a:r>
            <a:r>
              <a:rPr lang="zh-CN" altLang="en-US" sz="2000" b="1" dirty="0">
                <a:latin typeface="Arial" panose="020B0604020202020204" pitchFamily="34" charset="0"/>
                <a:ea typeface="宋体" panose="02010600030101010101" pitchFamily="2" charset="-122"/>
              </a:rPr>
              <a:t>外部接口：用户界面、软硬件接口、通信接口</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e. </a:t>
            </a:r>
            <a:r>
              <a:rPr lang="zh-CN" altLang="en-US" sz="2000" b="1" dirty="0">
                <a:latin typeface="Arial" panose="020B0604020202020204" pitchFamily="34" charset="0"/>
                <a:ea typeface="宋体" panose="02010600030101010101" pitchFamily="2" charset="-122"/>
              </a:rPr>
              <a:t>设计约束：软件支持环境、报表、数据命名等</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f. </a:t>
            </a:r>
            <a:r>
              <a:rPr lang="zh-CN" altLang="en-US" sz="2000" b="1" dirty="0">
                <a:latin typeface="Arial" panose="020B0604020202020204" pitchFamily="34" charset="0"/>
                <a:ea typeface="宋体" panose="02010600030101010101" pitchFamily="2" charset="-122"/>
              </a:rPr>
              <a:t>软件质量属性（可维护性、可靠性、可移植性、可用性、安全性等）</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g. </a:t>
            </a:r>
            <a:r>
              <a:rPr lang="zh-CN" altLang="en-US" sz="2000" b="1" dirty="0">
                <a:latin typeface="Arial" panose="020B0604020202020204" pitchFamily="34" charset="0"/>
                <a:ea typeface="宋体" panose="02010600030101010101" pitchFamily="2" charset="-122"/>
              </a:rPr>
              <a:t>其他需求</a:t>
            </a:r>
          </a:p>
          <a:p>
            <a:pPr>
              <a:buFont typeface="Arial" panose="020B0604020202020204" pitchFamily="34" charset="0"/>
              <a:buNone/>
            </a:pPr>
            <a:r>
              <a:rPr lang="zh-CN" altLang="en-US" sz="2000" b="1" dirty="0">
                <a:solidFill>
                  <a:srgbClr val="FF0000"/>
                </a:solidFill>
                <a:latin typeface="Arial" panose="020B0604020202020204" pitchFamily="34" charset="0"/>
                <a:ea typeface="宋体" panose="02010600030101010101" pitchFamily="2" charset="-122"/>
              </a:rPr>
              <a:t>          这一节是文档中最实质性的部分，由于在机构组织的实践中存在极大的变数，对这一节定义的标准结构可以进行增删。</a:t>
            </a:r>
          </a:p>
        </p:txBody>
      </p:sp>
      <p:sp>
        <p:nvSpPr>
          <p:cNvPr id="39945" name="矩形 8"/>
          <p:cNvSpPr/>
          <p:nvPr/>
        </p:nvSpPr>
        <p:spPr>
          <a:xfrm>
            <a:off x="665480" y="4622800"/>
            <a:ext cx="3022600" cy="645160"/>
          </a:xfrm>
          <a:prstGeom prst="rect">
            <a:avLst/>
          </a:prstGeom>
          <a:noFill/>
          <a:ln w="9525">
            <a:noFill/>
          </a:ln>
        </p:spPr>
        <p:txBody>
          <a:bodyPr wrap="square" anchor="t">
            <a:spAutoFit/>
          </a:bodyPr>
          <a:lstStyle/>
          <a:p>
            <a:pPr>
              <a:buFont typeface="Arial" panose="020B0604020202020204" pitchFamily="34" charset="0"/>
              <a:buNone/>
            </a:pPr>
            <a:r>
              <a:rPr lang="zh-CN" altLang="en-US" b="1" dirty="0">
                <a:latin typeface="Arial" panose="020B0604020202020204" pitchFamily="34" charset="0"/>
                <a:ea typeface="宋体" panose="02010600030101010101" pitchFamily="2" charset="-122"/>
              </a:rPr>
              <a:t>（4）附录（词汇表、分析模型、待定问题列表）</a:t>
            </a:r>
          </a:p>
        </p:txBody>
      </p:sp>
      <p:sp>
        <p:nvSpPr>
          <p:cNvPr id="39946" name="矩形 9"/>
          <p:cNvSpPr/>
          <p:nvPr/>
        </p:nvSpPr>
        <p:spPr>
          <a:xfrm>
            <a:off x="665480" y="5615305"/>
            <a:ext cx="2388235" cy="368300"/>
          </a:xfrm>
          <a:prstGeom prst="rect">
            <a:avLst/>
          </a:prstGeom>
          <a:noFill/>
          <a:ln w="9525">
            <a:noFill/>
          </a:ln>
        </p:spPr>
        <p:txBody>
          <a:bodyPr wrap="square" anchor="t">
            <a:spAutoFit/>
          </a:bodyPr>
          <a:lstStyle/>
          <a:p>
            <a:pPr>
              <a:buFont typeface="Arial" panose="020B0604020202020204" pitchFamily="34" charset="0"/>
              <a:buNone/>
            </a:pPr>
            <a:r>
              <a:rPr lang="zh-CN" altLang="en-US" b="1" dirty="0">
                <a:latin typeface="Arial" panose="020B0604020202020204" pitchFamily="34" charset="0"/>
                <a:ea typeface="宋体" panose="02010600030101010101" pitchFamily="2" charset="-122"/>
              </a:rPr>
              <a:t>（5）索引              </a:t>
            </a:r>
          </a:p>
        </p:txBody>
      </p:sp>
      <p:sp>
        <p:nvSpPr>
          <p:cNvPr id="16" name="圆角矩形 15"/>
          <p:cNvSpPr/>
          <p:nvPr/>
        </p:nvSpPr>
        <p:spPr>
          <a:xfrm>
            <a:off x="755650" y="2159635"/>
            <a:ext cx="1998980" cy="647700"/>
          </a:xfrm>
          <a:prstGeom prst="roundRect">
            <a:avLst/>
          </a:prstGeom>
          <a:noFill/>
          <a:ln w="25400" cap="flat" cmpd="sng" algn="ctr">
            <a:solidFill>
              <a:srgbClr val="FF0000"/>
            </a:solidFill>
            <a:prstDash val="dash"/>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ea"/>
            </a:endParaRPr>
          </a:p>
        </p:txBody>
      </p:sp>
      <p:sp>
        <p:nvSpPr>
          <p:cNvPr id="17" name="圆角矩形 16"/>
          <p:cNvSpPr/>
          <p:nvPr/>
        </p:nvSpPr>
        <p:spPr>
          <a:xfrm>
            <a:off x="755650" y="2912110"/>
            <a:ext cx="1998980" cy="647700"/>
          </a:xfrm>
          <a:prstGeom prst="roundRect">
            <a:avLst/>
          </a:prstGeom>
          <a:noFill/>
          <a:ln w="25400" cap="flat" cmpd="sng" algn="ctr">
            <a:solidFill>
              <a:srgbClr val="FF0000"/>
            </a:solidFill>
            <a:prstDash val="dash"/>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ea"/>
            </a:endParaRPr>
          </a:p>
        </p:txBody>
      </p:sp>
      <p:sp>
        <p:nvSpPr>
          <p:cNvPr id="18" name="圆角矩形 17"/>
          <p:cNvSpPr/>
          <p:nvPr/>
        </p:nvSpPr>
        <p:spPr>
          <a:xfrm>
            <a:off x="755650" y="3791585"/>
            <a:ext cx="1998980" cy="647700"/>
          </a:xfrm>
          <a:prstGeom prst="roundRect">
            <a:avLst/>
          </a:prstGeom>
          <a:noFill/>
          <a:ln w="25400" cap="flat" cmpd="sng" algn="ctr">
            <a:solidFill>
              <a:srgbClr val="FF0000"/>
            </a:solidFill>
            <a:prstDash val="dash"/>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ea"/>
            </a:endParaRPr>
          </a:p>
        </p:txBody>
      </p:sp>
      <p:sp>
        <p:nvSpPr>
          <p:cNvPr id="3" name="标题 1"/>
          <p:cNvSpPr>
            <a:spLocks noGrp="1"/>
          </p:cNvSpPr>
          <p:nvPr/>
        </p:nvSpPr>
        <p:spPr>
          <a:xfrm>
            <a:off x="510540" y="15240"/>
            <a:ext cx="6654800" cy="668655"/>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zh-CN" altLang="en-US"/>
              <a:t>软件需求规格说明的结构</a:t>
            </a:r>
            <a:endParaRPr lang="en-US" alt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checkerboard(across)">
                                      <p:cBhvr>
                                        <p:cTn id="7" dur="500"/>
                                        <p:tgtEl>
                                          <p:spTgt spid="3993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9942"/>
                                        </p:tgtEl>
                                        <p:attrNameLst>
                                          <p:attrName>style.visibility</p:attrName>
                                        </p:attrNameLst>
                                      </p:cBhvr>
                                      <p:to>
                                        <p:strVal val="visible"/>
                                      </p:to>
                                    </p:set>
                                    <p:animEffect transition="in" filter="checkerboard(across)">
                                      <p:cBhvr>
                                        <p:cTn id="12" dur="500"/>
                                        <p:tgtEl>
                                          <p:spTgt spid="3994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9941"/>
                                        </p:tgtEl>
                                        <p:attrNameLst>
                                          <p:attrName>style.visibility</p:attrName>
                                        </p:attrNameLst>
                                      </p:cBhvr>
                                      <p:to>
                                        <p:strVal val="visible"/>
                                      </p:to>
                                    </p:set>
                                    <p:animEffect transition="in" filter="checkerboard(across)">
                                      <p:cBhvr>
                                        <p:cTn id="17" dur="500"/>
                                        <p:tgtEl>
                                          <p:spTgt spid="3994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9943"/>
                                        </p:tgtEl>
                                        <p:attrNameLst>
                                          <p:attrName>style.visibility</p:attrName>
                                        </p:attrNameLst>
                                      </p:cBhvr>
                                      <p:to>
                                        <p:strVal val="visible"/>
                                      </p:to>
                                    </p:set>
                                    <p:animEffect transition="in" filter="checkerboard(across)">
                                      <p:cBhvr>
                                        <p:cTn id="22" dur="500"/>
                                        <p:tgtEl>
                                          <p:spTgt spid="39943"/>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9945"/>
                                        </p:tgtEl>
                                        <p:attrNameLst>
                                          <p:attrName>style.visibility</p:attrName>
                                        </p:attrNameLst>
                                      </p:cBhvr>
                                      <p:to>
                                        <p:strVal val="visible"/>
                                      </p:to>
                                    </p:set>
                                    <p:animEffect transition="in" filter="checkerboard(across)">
                                      <p:cBhvr>
                                        <p:cTn id="27" dur="500"/>
                                        <p:tgtEl>
                                          <p:spTgt spid="39945"/>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9946"/>
                                        </p:tgtEl>
                                        <p:attrNameLst>
                                          <p:attrName>style.visibility</p:attrName>
                                        </p:attrNameLst>
                                      </p:cBhvr>
                                      <p:to>
                                        <p:strVal val="visible"/>
                                      </p:to>
                                    </p:set>
                                    <p:animEffect transition="in" filter="checkerboard(across)">
                                      <p:cBhvr>
                                        <p:cTn id="32" dur="500"/>
                                        <p:tgtEl>
                                          <p:spTgt spid="39946"/>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heel(1)">
                                      <p:cBhvr>
                                        <p:cTn id="37" dur="500"/>
                                        <p:tgtEl>
                                          <p:spTgt spid="1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6"/>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8"/>
                                        </p:tgtEl>
                                        <p:attrNameLst>
                                          <p:attrName>style.visibility</p:attrName>
                                        </p:attrNameLst>
                                      </p:cBhvr>
                                      <p:to>
                                        <p:strVal val="hidden"/>
                                      </p:to>
                                    </p:set>
                                  </p:childTnLst>
                                </p:cTn>
                              </p:par>
                              <p:par>
                                <p:cTn id="47" presetID="21" presetClass="entr" presetSubtype="1"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heel(1)">
                                      <p:cBhvr>
                                        <p:cTn id="49" dur="500"/>
                                        <p:tgtEl>
                                          <p:spTgt spid="1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17"/>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9"/>
                                        </p:tgtEl>
                                        <p:attrNameLst>
                                          <p:attrName>style.visibility</p:attrName>
                                        </p:attrNameLst>
                                      </p:cBhvr>
                                      <p:to>
                                        <p:strVal val="hidden"/>
                                      </p:to>
                                    </p:set>
                                  </p:childTnLst>
                                </p:cTn>
                              </p:par>
                              <p:par>
                                <p:cTn id="59" presetID="10" presetClass="entr" presetSubtype="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par>
                                <p:cTn id="62" presetID="21" presetClass="entr" presetSubtype="1" fill="hold" grpId="0" nodeType="with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wheel(1)">
                                      <p:cBhvr>
                                        <p:cTn id="6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p:bldP spid="8" grpId="0" bldLvl="0" animBg="1"/>
      <p:bldP spid="8" grpId="1" bldLvl="0" animBg="1"/>
      <p:bldP spid="9" grpId="0" bldLvl="0" animBg="1"/>
      <p:bldP spid="9" grpId="1" bldLvl="0" animBg="1"/>
      <p:bldP spid="39941" grpId="0"/>
      <p:bldP spid="39942" grpId="0"/>
      <p:bldP spid="39943" grpId="0"/>
      <p:bldP spid="13" grpId="0" bldLvl="0" animBg="1"/>
      <p:bldP spid="39945" grpId="0"/>
      <p:bldP spid="39946" grpId="0"/>
      <p:bldP spid="16" grpId="0" bldLvl="0" animBg="1"/>
      <p:bldP spid="16" grpId="1" bldLvl="0" animBg="1"/>
      <p:bldP spid="17" grpId="0" bldLvl="0" animBg="1"/>
      <p:bldP spid="17" grpId="1" bldLvl="0" animBg="1"/>
      <p:bldP spid="18"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267335" y="0"/>
            <a:ext cx="5506720" cy="668655"/>
          </a:xfrm>
        </p:spPr>
        <p:txBody>
          <a:bodyPr/>
          <a:lstStyle/>
          <a:p>
            <a:r>
              <a:rPr lang="en-US" dirty="0">
                <a:latin typeface="+mn-lt"/>
                <a:ea typeface="+mn-ea"/>
                <a:cs typeface="+mn-ea"/>
                <a:sym typeface="+mn-lt"/>
              </a:rPr>
              <a:t>3.6 </a:t>
            </a:r>
            <a:r>
              <a:rPr dirty="0">
                <a:latin typeface="+mn-lt"/>
                <a:ea typeface="+mn-ea"/>
                <a:cs typeface="+mn-ea"/>
                <a:sym typeface="+mn-lt"/>
              </a:rPr>
              <a:t>需求分析模型</a:t>
            </a:r>
            <a:r>
              <a:rPr lang="zh-CN" dirty="0">
                <a:latin typeface="+mn-lt"/>
                <a:ea typeface="+mn-ea"/>
                <a:cs typeface="+mn-ea"/>
                <a:sym typeface="+mn-lt"/>
              </a:rPr>
              <a:t>概述</a:t>
            </a:r>
          </a:p>
        </p:txBody>
      </p:sp>
      <p:sp>
        <p:nvSpPr>
          <p:cNvPr id="3" name="Rectangle 3"/>
          <p:cNvSpPr>
            <a:spLocks noGrp="1"/>
          </p:cNvSpPr>
          <p:nvPr/>
        </p:nvSpPr>
        <p:spPr>
          <a:xfrm>
            <a:off x="615950" y="2171700"/>
            <a:ext cx="11174095" cy="3290570"/>
          </a:xfrm>
          <a:prstGeom prst="rect">
            <a:avLst/>
          </a:prstGeom>
          <a:noFill/>
          <a:ln w="9525">
            <a:noFill/>
          </a:ln>
        </p:spPr>
        <p:txBody>
          <a:bodyPr wrap="square" lIns="91440" tIns="45720" rIns="91440" bIns="45720" anchor="t"/>
          <a:lst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Char char="•"/>
              <a:defRPr sz="2000">
                <a:solidFill>
                  <a:schemeClr val="tx1"/>
                </a:solidFill>
                <a:latin typeface="+mn-lt"/>
                <a:ea typeface="+mn-ea"/>
              </a:defRPr>
            </a:lvl9pPr>
          </a:lstStyle>
          <a:p>
            <a:r>
              <a:rPr lang="zh-CN" altLang="en-US" sz="2800" dirty="0">
                <a:latin typeface="+mn-ea"/>
              </a:rPr>
              <a:t>面向过程分析模型</a:t>
            </a:r>
          </a:p>
          <a:p>
            <a:pPr marL="0" indent="0">
              <a:buNone/>
            </a:pPr>
            <a:endParaRPr lang="zh-CN" altLang="en-US" sz="2800" dirty="0">
              <a:latin typeface="+mn-ea"/>
            </a:endParaRPr>
          </a:p>
          <a:p>
            <a:r>
              <a:rPr lang="zh-CN" altLang="en-US" sz="2800" dirty="0">
                <a:latin typeface="+mn-ea"/>
              </a:rPr>
              <a:t>面向对象分析模型</a:t>
            </a:r>
            <a:endParaRPr lang="zh-CN" altLang="en-US" b="1" dirty="0"/>
          </a:p>
        </p:txBody>
      </p:sp>
      <p:sp>
        <p:nvSpPr>
          <p:cNvPr id="7" name="圆角矩形标注 6"/>
          <p:cNvSpPr/>
          <p:nvPr/>
        </p:nvSpPr>
        <p:spPr>
          <a:xfrm>
            <a:off x="4335145" y="982345"/>
            <a:ext cx="7150100" cy="1189355"/>
          </a:xfrm>
          <a:prstGeom prst="wedgeRoundRectCallout">
            <a:avLst>
              <a:gd name="adj1" fmla="val -58051"/>
              <a:gd name="adj2" fmla="val 5383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ea"/>
              </a:rPr>
              <a:t>其</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ea"/>
              </a:rPr>
              <a:t>基本思想</a:t>
            </a:r>
            <a:r>
              <a:rPr kumimoji="0" lang="zh-CN" altLang="en-US" sz="2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ea"/>
              </a:rPr>
              <a:t>是用系统工程的思想和工程化的方法，根据用户至上的原则，自始自终按照</a:t>
            </a:r>
            <a:r>
              <a:rPr kumimoji="0" lang="zh-CN" altLang="en-US" sz="2400" b="1" i="0" u="sng" strike="noStrike" kern="1200" cap="none" spc="0" normalizeH="0" baseline="0" noProof="0" dirty="0">
                <a:ln>
                  <a:noFill/>
                </a:ln>
                <a:solidFill>
                  <a:schemeClr val="accent1">
                    <a:lumMod val="20000"/>
                    <a:lumOff val="80000"/>
                  </a:schemeClr>
                </a:solidFill>
                <a:effectLst/>
                <a:uLnTx/>
                <a:uFillTx/>
                <a:latin typeface="Times New Roman" panose="02020603050405020304" pitchFamily="18" charset="0"/>
                <a:ea typeface="宋体" panose="02010600030101010101" pitchFamily="2" charset="-122"/>
                <a:cs typeface="+mn-ea"/>
              </a:rPr>
              <a:t>结构化、模块化，自顶向下</a:t>
            </a:r>
            <a:r>
              <a:rPr kumimoji="0" lang="zh-CN" altLang="en-US" sz="2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ea"/>
              </a:rPr>
              <a:t>地对系统进行分析与设计。</a:t>
            </a:r>
          </a:p>
        </p:txBody>
      </p:sp>
      <p:sp>
        <p:nvSpPr>
          <p:cNvPr id="4" name="圆角矩形标注 3"/>
          <p:cNvSpPr/>
          <p:nvPr/>
        </p:nvSpPr>
        <p:spPr>
          <a:xfrm>
            <a:off x="2284730" y="4054475"/>
            <a:ext cx="5883275" cy="1187450"/>
          </a:xfrm>
          <a:prstGeom prst="wedgeRoundRectCallout">
            <a:avLst>
              <a:gd name="adj1" fmla="val -35093"/>
              <a:gd name="adj2" fmla="val -66138"/>
              <a:gd name="adj3" fmla="val 16667"/>
            </a:avLst>
          </a:prstGeom>
          <a:solidFill>
            <a:schemeClr val="accent6">
              <a:lumMod val="60000"/>
              <a:lumOff val="40000"/>
            </a:schemeClr>
          </a:solidFill>
          <a:ln w="25400" cap="flat" cmpd="sng" algn="ctr">
            <a:solidFill>
              <a:srgbClr val="3366FF"/>
            </a:solidFill>
            <a:prstDash val="soli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bg1"/>
                </a:solidFill>
                <a:effectLst/>
                <a:uLnTx/>
                <a:uFillTx/>
                <a:latin typeface="+mn-ea"/>
                <a:cs typeface="+mn-ea"/>
              </a:rPr>
              <a:t>由</a:t>
            </a:r>
            <a:r>
              <a:rPr kumimoji="0" lang="en-US" altLang="zh-CN" sz="2000" b="1" i="0" u="none" strike="noStrike" kern="1200" cap="none" spc="0" normalizeH="0" baseline="0" noProof="0" dirty="0">
                <a:ln>
                  <a:noFill/>
                </a:ln>
                <a:solidFill>
                  <a:schemeClr val="accent1"/>
                </a:solidFill>
                <a:effectLst/>
                <a:uLnTx/>
                <a:uFillTx/>
                <a:latin typeface="+mn-ea"/>
                <a:cs typeface="+mn-ea"/>
              </a:rPr>
              <a:t>5</a:t>
            </a:r>
            <a:r>
              <a:rPr kumimoji="0" lang="zh-CN" altLang="en-US" sz="2000" b="1" i="0" u="none" strike="noStrike" kern="1200" cap="none" spc="0" normalizeH="0" baseline="0" noProof="0" dirty="0">
                <a:ln>
                  <a:noFill/>
                </a:ln>
                <a:solidFill>
                  <a:schemeClr val="accent1"/>
                </a:solidFill>
                <a:effectLst/>
                <a:uLnTx/>
                <a:uFillTx/>
                <a:latin typeface="+mn-ea"/>
                <a:cs typeface="+mn-ea"/>
              </a:rPr>
              <a:t>个层次</a:t>
            </a:r>
            <a:r>
              <a:rPr kumimoji="0" lang="zh-CN" altLang="en-US" sz="2000" b="1" i="0" u="none" strike="noStrike" kern="1200" cap="none" spc="0" normalizeH="0" baseline="0" noProof="0" dirty="0">
                <a:ln>
                  <a:noFill/>
                </a:ln>
                <a:solidFill>
                  <a:schemeClr val="bg1"/>
                </a:solidFill>
                <a:effectLst/>
                <a:uLnTx/>
                <a:uFillTx/>
                <a:latin typeface="+mn-ea"/>
                <a:cs typeface="+mn-ea"/>
              </a:rPr>
              <a:t>（主题层、对象类层、结构层、属性层和服务层）和</a:t>
            </a:r>
            <a:r>
              <a:rPr kumimoji="0" lang="en-US" altLang="zh-CN" sz="2000" b="1" i="0" u="none" strike="noStrike" kern="1200" cap="none" spc="0" normalizeH="0" baseline="0" noProof="0" dirty="0">
                <a:ln>
                  <a:noFill/>
                </a:ln>
                <a:solidFill>
                  <a:schemeClr val="accent1"/>
                </a:solidFill>
                <a:effectLst/>
                <a:uLnTx/>
                <a:uFillTx/>
                <a:latin typeface="+mn-ea"/>
                <a:cs typeface="+mn-ea"/>
              </a:rPr>
              <a:t>5</a:t>
            </a:r>
            <a:r>
              <a:rPr kumimoji="0" lang="zh-CN" altLang="en-US" sz="2000" b="1" i="0" u="none" strike="noStrike" kern="1200" cap="none" spc="0" normalizeH="0" baseline="0" noProof="0" dirty="0">
                <a:ln>
                  <a:noFill/>
                </a:ln>
                <a:solidFill>
                  <a:schemeClr val="accent1"/>
                </a:solidFill>
                <a:effectLst/>
                <a:uLnTx/>
                <a:uFillTx/>
                <a:latin typeface="+mn-ea"/>
                <a:cs typeface="+mn-ea"/>
              </a:rPr>
              <a:t>个活动</a:t>
            </a:r>
            <a:r>
              <a:rPr kumimoji="0" lang="zh-CN" altLang="en-US" sz="2000" b="1" i="0" u="none" strike="noStrike" kern="1200" cap="none" spc="0" normalizeH="0" baseline="0" noProof="0" dirty="0">
                <a:ln>
                  <a:noFill/>
                </a:ln>
                <a:solidFill>
                  <a:schemeClr val="bg1"/>
                </a:solidFill>
                <a:effectLst/>
                <a:uLnTx/>
                <a:uFillTx/>
                <a:latin typeface="+mn-ea"/>
                <a:cs typeface="+mn-ea"/>
              </a:rPr>
              <a:t>（标识对象类、标识结构、定义主题、定义属性和定义服务）组成。</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heckerboard(across)">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P spid="7" grpId="0" bldLvl="0" animBg="1"/>
      <p:bldP spid="4"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分析模型描述工具</a:t>
            </a:r>
          </a:p>
        </p:txBody>
      </p:sp>
      <p:graphicFrame>
        <p:nvGraphicFramePr>
          <p:cNvPr id="7" name="内容占位符 7"/>
          <p:cNvGraphicFramePr>
            <a:graphicFrameLocks noGrp="1"/>
          </p:cNvGraphicFramePr>
          <p:nvPr/>
        </p:nvGraphicFramePr>
        <p:xfrm>
          <a:off x="838200" y="1479550"/>
          <a:ext cx="10288905" cy="4134169"/>
        </p:xfrm>
        <a:graphic>
          <a:graphicData uri="http://schemas.openxmlformats.org/drawingml/2006/table">
            <a:tbl>
              <a:tblPr firstRow="1" bandRow="1">
                <a:effectLst/>
                <a:tableStyleId>{5940675A-B579-460E-94D1-54222C63F5DA}</a:tableStyleId>
              </a:tblPr>
              <a:tblGrid>
                <a:gridCol w="2623820">
                  <a:extLst>
                    <a:ext uri="{9D8B030D-6E8A-4147-A177-3AD203B41FA5}">
                      <a16:colId xmlns:a16="http://schemas.microsoft.com/office/drawing/2014/main" val="20000"/>
                    </a:ext>
                  </a:extLst>
                </a:gridCol>
                <a:gridCol w="3781425">
                  <a:extLst>
                    <a:ext uri="{9D8B030D-6E8A-4147-A177-3AD203B41FA5}">
                      <a16:colId xmlns:a16="http://schemas.microsoft.com/office/drawing/2014/main" val="20001"/>
                    </a:ext>
                  </a:extLst>
                </a:gridCol>
                <a:gridCol w="3883660">
                  <a:extLst>
                    <a:ext uri="{9D8B030D-6E8A-4147-A177-3AD203B41FA5}">
                      <a16:colId xmlns:a16="http://schemas.microsoft.com/office/drawing/2014/main" val="20002"/>
                    </a:ext>
                  </a:extLst>
                </a:gridCol>
              </a:tblGrid>
              <a:tr h="1033780">
                <a:tc>
                  <a:txBody>
                    <a:bodyPr/>
                    <a:lstStyle/>
                    <a:p>
                      <a:pPr algn="ctr"/>
                      <a:endParaRPr lang="zh-CN" altLang="en-US" sz="2800" b="1" dirty="0">
                        <a:solidFill>
                          <a:srgbClr val="FFFFFF"/>
                        </a:solidFill>
                        <a:latin typeface="Times New Roman" panose="02020603050405020304" pitchFamily="18" charset="0"/>
                        <a:ea typeface="宋体" panose="02010600030101010101" pitchFamily="2" charset="-122"/>
                      </a:endParaRPr>
                    </a:p>
                  </a:txBody>
                  <a:tcPr marT="45729" marB="45729" anchor="ctr">
                    <a:lnL w="12700" cmpd="sng">
                      <a:solidFill>
                        <a:srgbClr val="FFFFFF"/>
                      </a:solidFill>
                    </a:lnL>
                    <a:lnR w="12700" cmpd="sng">
                      <a:solidFill>
                        <a:srgbClr val="FFFFFF"/>
                      </a:solidFill>
                    </a:lnR>
                    <a:lnT w="12700" cmpd="sng">
                      <a:solidFill>
                        <a:srgbClr val="FFFFFF"/>
                      </a:solidFill>
                    </a:lnT>
                    <a:lnB w="38100" cmpd="sng">
                      <a:solidFill>
                        <a:srgbClr val="FFFFFF"/>
                      </a:solidFill>
                    </a:lnB>
                    <a:solidFill>
                      <a:schemeClr val="accent1"/>
                    </a:solidFill>
                  </a:tcPr>
                </a:tc>
                <a:tc>
                  <a:txBody>
                    <a:bodyPr/>
                    <a:lstStyle/>
                    <a:p>
                      <a:pPr algn="ctr"/>
                      <a:r>
                        <a:rPr lang="zh-CN" altLang="en-US" sz="2400" b="1" dirty="0">
                          <a:solidFill>
                            <a:schemeClr val="bg1"/>
                          </a:solidFill>
                          <a:latin typeface="Times New Roman" panose="02020603050405020304" pitchFamily="18" charset="0"/>
                          <a:ea typeface="宋体" panose="02010600030101010101" pitchFamily="2" charset="-122"/>
                        </a:rPr>
                        <a:t>面向过程的需求分析</a:t>
                      </a:r>
                    </a:p>
                  </a:txBody>
                  <a:tcPr marT="45729" marB="45729" anchor="ctr">
                    <a:lnL w="12700" cmpd="sng">
                      <a:solidFill>
                        <a:srgbClr val="FFFFFF"/>
                      </a:solidFill>
                    </a:lnL>
                    <a:lnR w="12700" cmpd="sng">
                      <a:solidFill>
                        <a:srgbClr val="FFFFFF"/>
                      </a:solidFill>
                    </a:lnR>
                    <a:lnT w="12700" cmpd="sng">
                      <a:solidFill>
                        <a:srgbClr val="FFFFFF"/>
                      </a:solidFill>
                    </a:lnT>
                    <a:lnB w="38100" cmpd="sng">
                      <a:solidFill>
                        <a:srgbClr val="FFFFFF"/>
                      </a:solidFill>
                    </a:lnB>
                    <a:solidFill>
                      <a:schemeClr val="accent1"/>
                    </a:solidFill>
                  </a:tcPr>
                </a:tc>
                <a:tc>
                  <a:txBody>
                    <a:bodyPr/>
                    <a:lstStyle/>
                    <a:p>
                      <a:pPr algn="ctr"/>
                      <a:r>
                        <a:rPr lang="zh-CN" altLang="en-US" sz="2400" b="1" dirty="0">
                          <a:solidFill>
                            <a:schemeClr val="bg1"/>
                          </a:solidFill>
                          <a:latin typeface="Times New Roman" panose="02020603050405020304" pitchFamily="18" charset="0"/>
                          <a:ea typeface="宋体" panose="02010600030101010101" pitchFamily="2" charset="-122"/>
                        </a:rPr>
                        <a:t>面向对象的需求分析</a:t>
                      </a:r>
                    </a:p>
                  </a:txBody>
                  <a:tcPr marT="45729" marB="45729" anchor="ctr">
                    <a:lnL w="12700" cmpd="sng">
                      <a:solidFill>
                        <a:srgbClr val="FFFFFF"/>
                      </a:solidFill>
                    </a:lnL>
                    <a:lnR w="12700" cmpd="sng">
                      <a:solidFill>
                        <a:srgbClr val="FFFFFF"/>
                      </a:solidFill>
                    </a:lnR>
                    <a:lnT w="12700" cmpd="sng">
                      <a:solidFill>
                        <a:srgbClr val="FFFFFF"/>
                      </a:solidFill>
                    </a:lnT>
                    <a:lnB w="38100" cmpd="sng">
                      <a:solidFill>
                        <a:srgbClr val="FFFFFF"/>
                      </a:solidFill>
                    </a:lnB>
                    <a:solidFill>
                      <a:schemeClr val="accent1"/>
                    </a:solidFill>
                  </a:tcPr>
                </a:tc>
                <a:extLst>
                  <a:ext uri="{0D108BD9-81ED-4DB2-BD59-A6C34878D82A}">
                    <a16:rowId xmlns:a16="http://schemas.microsoft.com/office/drawing/2014/main" val="10000"/>
                  </a:ext>
                </a:extLst>
              </a:tr>
              <a:tr h="1033463">
                <a:tc>
                  <a:txBody>
                    <a:bodyPr/>
                    <a:lstStyle/>
                    <a:p>
                      <a:pPr algn="ctr"/>
                      <a:r>
                        <a:rPr lang="zh-CN" altLang="en-US" sz="2400" b="1" dirty="0">
                          <a:solidFill>
                            <a:srgbClr val="000000"/>
                          </a:solidFill>
                          <a:latin typeface="Times New Roman" panose="02020603050405020304" pitchFamily="18" charset="0"/>
                          <a:ea typeface="宋体" panose="02010600030101010101" pitchFamily="2" charset="-122"/>
                        </a:rPr>
                        <a:t>数据模型</a:t>
                      </a:r>
                    </a:p>
                  </a:txBody>
                  <a:tcPr marT="45729" marB="45729" anchor="ctr">
                    <a:lnL w="12700" cmpd="sng">
                      <a:solidFill>
                        <a:srgbClr val="FFFFFF"/>
                      </a:solidFill>
                    </a:lnL>
                    <a:lnR w="12700" cmpd="sng">
                      <a:solidFill>
                        <a:srgbClr val="FFFFFF"/>
                      </a:solidFill>
                    </a:lnR>
                    <a:lnT w="38100" cap="flat" cmpd="sng" algn="ctr">
                      <a:solidFill>
                        <a:srgbClr val="FFFFFF"/>
                      </a:solidFill>
                      <a:prstDash val="solid"/>
                      <a:round/>
                      <a:headEnd type="none" w="med" len="med"/>
                      <a:tailEnd type="none" w="med" len="med"/>
                    </a:lnT>
                    <a:lnB w="12700" cmpd="sng">
                      <a:solidFill>
                        <a:srgbClr val="FFFFFF"/>
                      </a:solidFill>
                    </a:lnB>
                    <a:solidFill>
                      <a:srgbClr val="00FFFF">
                        <a:tint val="40000"/>
                      </a:srgbClr>
                    </a:solidFill>
                  </a:tcPr>
                </a:tc>
                <a:tc>
                  <a:txBody>
                    <a:bodyPr/>
                    <a:lstStyle/>
                    <a:p>
                      <a:pPr algn="l"/>
                      <a:r>
                        <a:rPr lang="zh-CN" altLang="en-US" sz="2000" dirty="0">
                          <a:solidFill>
                            <a:srgbClr val="000000"/>
                          </a:solidFill>
                          <a:latin typeface="+mn-ea"/>
                          <a:cs typeface="+mn-ea"/>
                        </a:rPr>
                        <a:t>实体</a:t>
                      </a:r>
                      <a:r>
                        <a:rPr lang="en-US" altLang="zh-CN" sz="2000" dirty="0">
                          <a:solidFill>
                            <a:srgbClr val="000000"/>
                          </a:solidFill>
                          <a:latin typeface="+mn-ea"/>
                          <a:cs typeface="+mn-ea"/>
                        </a:rPr>
                        <a:t>-</a:t>
                      </a:r>
                      <a:r>
                        <a:rPr lang="zh-CN" altLang="en-US" sz="2000" dirty="0">
                          <a:solidFill>
                            <a:srgbClr val="000000"/>
                          </a:solidFill>
                          <a:latin typeface="+mn-ea"/>
                          <a:cs typeface="+mn-ea"/>
                        </a:rPr>
                        <a:t>联系图（</a:t>
                      </a:r>
                      <a:r>
                        <a:rPr lang="en-US" altLang="zh-CN" sz="2000" dirty="0">
                          <a:solidFill>
                            <a:srgbClr val="000000"/>
                          </a:solidFill>
                          <a:latin typeface="+mn-ea"/>
                          <a:cs typeface="+mn-ea"/>
                        </a:rPr>
                        <a:t>ERD</a:t>
                      </a:r>
                      <a:r>
                        <a:rPr lang="zh-CN" altLang="en-US" sz="2000" dirty="0">
                          <a:solidFill>
                            <a:srgbClr val="000000"/>
                          </a:solidFill>
                          <a:latin typeface="+mn-ea"/>
                          <a:cs typeface="+mn-ea"/>
                        </a:rPr>
                        <a:t>）</a:t>
                      </a:r>
                      <a:endParaRPr lang="en-US" altLang="zh-CN" sz="2000" dirty="0">
                        <a:latin typeface="+mn-ea"/>
                        <a:cs typeface="+mn-ea"/>
                      </a:endParaRPr>
                    </a:p>
                    <a:p>
                      <a:pPr algn="l"/>
                      <a:r>
                        <a:rPr lang="zh-CN" altLang="en-US" sz="2000" dirty="0">
                          <a:solidFill>
                            <a:srgbClr val="000000"/>
                          </a:solidFill>
                          <a:latin typeface="+mn-ea"/>
                          <a:cs typeface="+mn-ea"/>
                        </a:rPr>
                        <a:t>数据字典（</a:t>
                      </a:r>
                      <a:r>
                        <a:rPr lang="en-US" altLang="zh-CN" sz="2000" dirty="0">
                          <a:solidFill>
                            <a:srgbClr val="000000"/>
                          </a:solidFill>
                          <a:latin typeface="+mn-ea"/>
                          <a:cs typeface="+mn-ea"/>
                        </a:rPr>
                        <a:t>DD</a:t>
                      </a:r>
                      <a:r>
                        <a:rPr lang="zh-CN" altLang="en-US" sz="2000" dirty="0">
                          <a:solidFill>
                            <a:srgbClr val="000000"/>
                          </a:solidFill>
                          <a:latin typeface="Times New Roman" panose="02020603050405020304" pitchFamily="18" charset="0"/>
                          <a:ea typeface="宋体" panose="02010600030101010101" pitchFamily="2" charset="-122"/>
                        </a:rPr>
                        <a:t>）</a:t>
                      </a:r>
                    </a:p>
                  </a:txBody>
                  <a:tcPr marT="45729" marB="45729" anchor="ctr">
                    <a:lnL w="12700" cmpd="sng">
                      <a:solidFill>
                        <a:srgbClr val="FFFFFF"/>
                      </a:solidFill>
                    </a:lnL>
                    <a:lnR w="12700" cmpd="sng">
                      <a:solidFill>
                        <a:srgbClr val="FFFFFF"/>
                      </a:solidFill>
                    </a:lnR>
                    <a:lnT w="38100" cap="flat" cmpd="sng" algn="ctr">
                      <a:solidFill>
                        <a:srgbClr val="FFFFFF"/>
                      </a:solidFill>
                      <a:prstDash val="solid"/>
                      <a:round/>
                      <a:headEnd type="none" w="med" len="med"/>
                      <a:tailEnd type="none" w="med" len="med"/>
                    </a:lnT>
                    <a:lnB w="12700" cmpd="sng">
                      <a:solidFill>
                        <a:srgbClr val="FFFFFF"/>
                      </a:solidFill>
                    </a:lnB>
                    <a:solidFill>
                      <a:srgbClr val="00FFFF">
                        <a:tint val="40000"/>
                      </a:srgbClr>
                    </a:solidFill>
                  </a:tcPr>
                </a:tc>
                <a:tc>
                  <a:txBody>
                    <a:bodyPr/>
                    <a:lstStyle/>
                    <a:p>
                      <a:pPr algn="l"/>
                      <a:r>
                        <a:rPr lang="zh-CN" altLang="en-US" sz="2000" dirty="0">
                          <a:solidFill>
                            <a:srgbClr val="000000"/>
                          </a:solidFill>
                          <a:latin typeface="+mn-ea"/>
                        </a:rPr>
                        <a:t>类图、类关系图</a:t>
                      </a:r>
                    </a:p>
                  </a:txBody>
                  <a:tcPr marT="45729" marB="45729" anchor="ctr">
                    <a:lnL w="12700" cmpd="sng">
                      <a:solidFill>
                        <a:srgbClr val="FFFFFF"/>
                      </a:solidFill>
                    </a:lnL>
                    <a:lnR w="12700" cmpd="sng">
                      <a:solidFill>
                        <a:srgbClr val="FFFFFF"/>
                      </a:solidFill>
                    </a:lnR>
                    <a:lnT w="38100" cap="flat" cmpd="sng" algn="ctr">
                      <a:solidFill>
                        <a:srgbClr val="FFFFFF"/>
                      </a:solidFill>
                      <a:prstDash val="solid"/>
                      <a:round/>
                      <a:headEnd type="none" w="med" len="med"/>
                      <a:tailEnd type="none" w="med" len="med"/>
                    </a:lnT>
                    <a:lnB w="12700" cmpd="sng">
                      <a:solidFill>
                        <a:srgbClr val="FFFFFF"/>
                      </a:solidFill>
                    </a:lnB>
                    <a:solidFill>
                      <a:srgbClr val="00FFFF">
                        <a:tint val="40000"/>
                      </a:srgbClr>
                    </a:solidFill>
                  </a:tcPr>
                </a:tc>
                <a:extLst>
                  <a:ext uri="{0D108BD9-81ED-4DB2-BD59-A6C34878D82A}">
                    <a16:rowId xmlns:a16="http://schemas.microsoft.com/office/drawing/2014/main" val="10001"/>
                  </a:ext>
                </a:extLst>
              </a:tr>
              <a:tr h="1033463">
                <a:tc>
                  <a:txBody>
                    <a:bodyPr/>
                    <a:lstStyle/>
                    <a:p>
                      <a:pPr algn="ctr"/>
                      <a:r>
                        <a:rPr lang="zh-CN" altLang="en-US" sz="2400" b="1" dirty="0">
                          <a:solidFill>
                            <a:srgbClr val="000000"/>
                          </a:solidFill>
                          <a:latin typeface="Times New Roman" panose="02020603050405020304" pitchFamily="18" charset="0"/>
                          <a:ea typeface="宋体" panose="02010600030101010101" pitchFamily="2" charset="-122"/>
                        </a:rPr>
                        <a:t>功能模型</a:t>
                      </a:r>
                    </a:p>
                  </a:txBody>
                  <a:tcPr marT="45729" marB="45729"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FFFF">
                        <a:tint val="20000"/>
                      </a:srgbClr>
                    </a:solidFill>
                  </a:tcPr>
                </a:tc>
                <a:tc>
                  <a:txBody>
                    <a:bodyPr/>
                    <a:lstStyle/>
                    <a:p>
                      <a:pPr algn="l"/>
                      <a:r>
                        <a:rPr lang="zh-CN" altLang="en-US" sz="2000" dirty="0">
                          <a:solidFill>
                            <a:srgbClr val="000000"/>
                          </a:solidFill>
                          <a:latin typeface="+mn-ea"/>
                          <a:cs typeface="+mn-ea"/>
                        </a:rPr>
                        <a:t>数据流图（</a:t>
                      </a:r>
                      <a:r>
                        <a:rPr lang="en-US" altLang="zh-CN" sz="2000" dirty="0">
                          <a:solidFill>
                            <a:srgbClr val="000000"/>
                          </a:solidFill>
                          <a:latin typeface="+mn-ea"/>
                          <a:cs typeface="+mn-ea"/>
                        </a:rPr>
                        <a:t>DFD</a:t>
                      </a:r>
                      <a:r>
                        <a:rPr lang="zh-CN" altLang="en-US" sz="2000" dirty="0">
                          <a:solidFill>
                            <a:srgbClr val="000000"/>
                          </a:solidFill>
                          <a:latin typeface="+mn-ea"/>
                          <a:cs typeface="+mn-ea"/>
                        </a:rPr>
                        <a:t>）</a:t>
                      </a:r>
                    </a:p>
                  </a:txBody>
                  <a:tcPr marT="45729" marB="45729"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FFFF">
                        <a:tint val="20000"/>
                      </a:srgbClr>
                    </a:solidFill>
                  </a:tcPr>
                </a:tc>
                <a:tc>
                  <a:txBody>
                    <a:bodyPr/>
                    <a:lstStyle/>
                    <a:p>
                      <a:pPr algn="l"/>
                      <a:r>
                        <a:rPr lang="zh-CN" altLang="en-US" sz="2000" dirty="0">
                          <a:solidFill>
                            <a:srgbClr val="000000"/>
                          </a:solidFill>
                          <a:latin typeface="+mn-ea"/>
                        </a:rPr>
                        <a:t>用例图</a:t>
                      </a:r>
                    </a:p>
                  </a:txBody>
                  <a:tcPr marT="45729" marB="45729"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FFFF">
                        <a:tint val="20000"/>
                      </a:srgbClr>
                    </a:solidFill>
                  </a:tcPr>
                </a:tc>
                <a:extLst>
                  <a:ext uri="{0D108BD9-81ED-4DB2-BD59-A6C34878D82A}">
                    <a16:rowId xmlns:a16="http://schemas.microsoft.com/office/drawing/2014/main" val="10002"/>
                  </a:ext>
                </a:extLst>
              </a:tr>
              <a:tr h="1033463">
                <a:tc>
                  <a:txBody>
                    <a:bodyPr/>
                    <a:lstStyle/>
                    <a:p>
                      <a:pPr algn="ctr"/>
                      <a:r>
                        <a:rPr lang="zh-CN" altLang="en-US" sz="2400" b="1" dirty="0">
                          <a:solidFill>
                            <a:srgbClr val="000000"/>
                          </a:solidFill>
                          <a:latin typeface="Times New Roman" panose="02020603050405020304" pitchFamily="18" charset="0"/>
                          <a:ea typeface="宋体" panose="02010600030101010101" pitchFamily="2" charset="-122"/>
                        </a:rPr>
                        <a:t>行为模型</a:t>
                      </a:r>
                    </a:p>
                  </a:txBody>
                  <a:tcPr marT="45729" marB="45729"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FFFF">
                        <a:tint val="40000"/>
                      </a:srgbClr>
                    </a:solidFill>
                  </a:tcPr>
                </a:tc>
                <a:tc>
                  <a:txBody>
                    <a:bodyPr/>
                    <a:lstStyle/>
                    <a:p>
                      <a:pPr algn="l"/>
                      <a:r>
                        <a:rPr lang="zh-CN" altLang="en-US" sz="2000" dirty="0">
                          <a:solidFill>
                            <a:srgbClr val="000000"/>
                          </a:solidFill>
                          <a:latin typeface="+mn-ea"/>
                          <a:cs typeface="+mn-ea"/>
                        </a:rPr>
                        <a:t>状态变迁图（</a:t>
                      </a:r>
                      <a:r>
                        <a:rPr lang="en-US" altLang="zh-CN" sz="2000" dirty="0">
                          <a:solidFill>
                            <a:srgbClr val="000000"/>
                          </a:solidFill>
                          <a:latin typeface="+mn-ea"/>
                          <a:cs typeface="+mn-ea"/>
                        </a:rPr>
                        <a:t>STD</a:t>
                      </a:r>
                      <a:r>
                        <a:rPr lang="zh-CN" altLang="en-US" sz="2000" dirty="0">
                          <a:solidFill>
                            <a:srgbClr val="000000"/>
                          </a:solidFill>
                          <a:latin typeface="+mn-ea"/>
                          <a:cs typeface="+mn-ea"/>
                        </a:rPr>
                        <a:t>）</a:t>
                      </a:r>
                    </a:p>
                  </a:txBody>
                  <a:tcPr marT="45729" marB="45729"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FFFF">
                        <a:tint val="40000"/>
                      </a:srgbClr>
                    </a:solidFill>
                  </a:tcPr>
                </a:tc>
                <a:tc>
                  <a:txBody>
                    <a:bodyPr/>
                    <a:lstStyle/>
                    <a:p>
                      <a:pPr algn="l"/>
                      <a:r>
                        <a:rPr lang="zh-CN" altLang="en-US" sz="2000" dirty="0">
                          <a:solidFill>
                            <a:srgbClr val="000000"/>
                          </a:solidFill>
                          <a:latin typeface="Times New Roman" panose="02020603050405020304" pitchFamily="18" charset="0"/>
                          <a:ea typeface="宋体" panose="02010600030101010101" pitchFamily="2" charset="-122"/>
                        </a:rPr>
                        <a:t>活动图、时序图、状态图</a:t>
                      </a:r>
                    </a:p>
                  </a:txBody>
                  <a:tcPr marT="45729" marB="45729"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FFFF">
                        <a:tint val="40000"/>
                      </a:srgbClr>
                    </a:solidFill>
                  </a:tcPr>
                </a:tc>
                <a:extLst>
                  <a:ext uri="{0D108BD9-81ED-4DB2-BD59-A6C34878D82A}">
                    <a16:rowId xmlns:a16="http://schemas.microsoft.com/office/drawing/2014/main" val="10003"/>
                  </a:ext>
                </a:extLst>
              </a:tr>
            </a:tbl>
          </a:graphicData>
        </a:graphic>
      </p:graphicFrame>
      <p:sp>
        <p:nvSpPr>
          <p:cNvPr id="16" name="圆角矩形 15"/>
          <p:cNvSpPr/>
          <p:nvPr/>
        </p:nvSpPr>
        <p:spPr>
          <a:xfrm>
            <a:off x="3453130" y="3744595"/>
            <a:ext cx="2867660" cy="647700"/>
          </a:xfrm>
          <a:prstGeom prst="roundRect">
            <a:avLst/>
          </a:prstGeom>
          <a:noFill/>
          <a:ln w="25400" cap="flat" cmpd="sng" algn="ctr">
            <a:solidFill>
              <a:srgbClr val="FF0000"/>
            </a:solidFill>
            <a:prstDash val="dash"/>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ea"/>
            </a:endParaRPr>
          </a:p>
        </p:txBody>
      </p:sp>
      <p:sp>
        <p:nvSpPr>
          <p:cNvPr id="3" name="圆角矩形 2"/>
          <p:cNvSpPr/>
          <p:nvPr/>
        </p:nvSpPr>
        <p:spPr>
          <a:xfrm>
            <a:off x="7161530" y="3744595"/>
            <a:ext cx="1786255" cy="647700"/>
          </a:xfrm>
          <a:prstGeom prst="roundRect">
            <a:avLst/>
          </a:prstGeom>
          <a:noFill/>
          <a:ln w="25400" cap="flat" cmpd="sng" algn="ctr">
            <a:solidFill>
              <a:srgbClr val="FF0000"/>
            </a:solidFill>
            <a:prstDash val="dash"/>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heel(1)">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1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heel(1)">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bldLvl="0" animBg="1"/>
      <p:bldP spid="16" grpId="1" bldLvl="0" animBg="1"/>
      <p:bldP spid="3" grpId="0" bldLvl="0" animBg="1"/>
      <p:bldP spid="3" grpId="1"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面向过程的分析方法</a:t>
            </a:r>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15024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327660" y="15240"/>
            <a:ext cx="7882255" cy="668655"/>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a:t>3.7 </a:t>
            </a:r>
            <a:r>
              <a:rPr lang="zh-CN" altLang="en-US"/>
              <a:t>面向过程分析模型</a:t>
            </a:r>
            <a:r>
              <a:rPr lang="en-US" altLang="zh-CN"/>
              <a:t>—结构化分析方法</a:t>
            </a:r>
          </a:p>
        </p:txBody>
      </p:sp>
      <p:sp>
        <p:nvSpPr>
          <p:cNvPr id="55299" name="Rectangle 3"/>
          <p:cNvSpPr>
            <a:spLocks noGrp="1" noChangeArrowheads="1"/>
          </p:cNvSpPr>
          <p:nvPr/>
        </p:nvSpPr>
        <p:spPr>
          <a:xfrm>
            <a:off x="457200" y="1828800"/>
            <a:ext cx="11022330" cy="452628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r>
              <a:rPr lang="zh-CN" altLang="en-US" sz="2800" b="0"/>
              <a:t>面向</a:t>
            </a:r>
            <a:r>
              <a:rPr lang="zh-CN" altLang="en-US" sz="2800" b="0">
                <a:solidFill>
                  <a:srgbClr val="FF0000"/>
                </a:solidFill>
              </a:rPr>
              <a:t>数据流</a:t>
            </a:r>
            <a:r>
              <a:rPr lang="zh-CN" altLang="en-US" sz="2800" b="0"/>
              <a:t>进行需求分析的方法</a:t>
            </a:r>
          </a:p>
          <a:p>
            <a:pPr marL="0" indent="0">
              <a:buNone/>
            </a:pPr>
            <a:endParaRPr lang="zh-CN" altLang="en-US" sz="2800" b="0"/>
          </a:p>
          <a:p>
            <a:r>
              <a:rPr lang="zh-CN" altLang="en-US" sz="2800" b="0"/>
              <a:t>结构化分析方法适合于</a:t>
            </a:r>
            <a:r>
              <a:rPr lang="zh-CN" altLang="en-US" sz="2800" b="0">
                <a:solidFill>
                  <a:srgbClr val="FF0000"/>
                </a:solidFill>
              </a:rPr>
              <a:t>数据处理类型软件</a:t>
            </a:r>
            <a:r>
              <a:rPr lang="zh-CN" altLang="en-US" sz="2800" b="0"/>
              <a:t>的需求分析</a:t>
            </a:r>
          </a:p>
          <a:p>
            <a:pPr marL="0" indent="0">
              <a:buNone/>
            </a:pPr>
            <a:endParaRPr lang="zh-CN" altLang="en-US" sz="2800" b="0"/>
          </a:p>
          <a:p>
            <a:r>
              <a:rPr lang="zh-CN" altLang="en-US" sz="2800" b="0"/>
              <a:t>具体来说，结构化分析方法就是用抽象模型的概念，按照软件内部</a:t>
            </a:r>
            <a:r>
              <a:rPr lang="zh-CN" altLang="en-US" sz="2800" b="0">
                <a:solidFill>
                  <a:schemeClr val="tx1"/>
                </a:solidFill>
              </a:rPr>
              <a:t>数据传递、变换</a:t>
            </a:r>
            <a:r>
              <a:rPr lang="zh-CN" altLang="en-US" sz="2800" b="0"/>
              <a:t>的关系，</a:t>
            </a:r>
            <a:r>
              <a:rPr lang="zh-CN" altLang="en-US" sz="2800" b="0">
                <a:solidFill>
                  <a:srgbClr val="FF0000"/>
                </a:solidFill>
              </a:rPr>
              <a:t>自顶向下</a:t>
            </a:r>
            <a:r>
              <a:rPr lang="zh-CN" altLang="en-US" sz="2800" b="0"/>
              <a:t>逐层分解，直到找到满足功能要求的所有可实现的软件为止</a:t>
            </a:r>
            <a:endParaRPr lang="zh-CN" altLang="en-US" sz="2800" b="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299"/>
                                        </p:tgtEl>
                                        <p:attrNameLst>
                                          <p:attrName>style.visibility</p:attrName>
                                        </p:attrNameLst>
                                      </p:cBhvr>
                                      <p:to>
                                        <p:strVal val="visible"/>
                                      </p:to>
                                    </p:set>
                                    <p:animEffect transition="in" filter="blinds(horizontal)">
                                      <p:cBhvr>
                                        <p:cTn id="12" dur="500"/>
                                        <p:tgtEl>
                                          <p:spTgt spid="55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529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需求分析概述</a:t>
            </a:r>
          </a:p>
        </p:txBody>
      </p:sp>
      <p:sp>
        <p:nvSpPr>
          <p:cNvPr id="6" name="文本占位符 5"/>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95968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464185" y="0"/>
            <a:ext cx="6176010" cy="668655"/>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zh-CN" altLang="en-US"/>
              <a:t>面向过程的分析建模工具总览</a:t>
            </a:r>
          </a:p>
        </p:txBody>
      </p:sp>
      <p:grpSp>
        <p:nvGrpSpPr>
          <p:cNvPr id="88067" name="组合 19"/>
          <p:cNvGrpSpPr/>
          <p:nvPr/>
        </p:nvGrpSpPr>
        <p:grpSpPr bwMode="auto">
          <a:xfrm>
            <a:off x="1358265" y="987425"/>
            <a:ext cx="8568055" cy="5726431"/>
            <a:chOff x="0" y="304800"/>
            <a:chExt cx="8991600" cy="6628931"/>
          </a:xfrm>
        </p:grpSpPr>
        <p:sp>
          <p:nvSpPr>
            <p:cNvPr id="88068" name="Oval 4"/>
            <p:cNvSpPr>
              <a:spLocks noChangeArrowheads="1"/>
            </p:cNvSpPr>
            <p:nvPr/>
          </p:nvSpPr>
          <p:spPr bwMode="auto">
            <a:xfrm>
              <a:off x="1295400" y="304800"/>
              <a:ext cx="6269038" cy="6269038"/>
            </a:xfrm>
            <a:prstGeom prst="ellipse">
              <a:avLst/>
            </a:prstGeom>
            <a:solidFill>
              <a:sysClr val="window" lastClr="FFFFFF">
                <a:alpha val="50195"/>
              </a:sysClr>
            </a:solidFill>
            <a:ln w="9525">
              <a:solidFill>
                <a:sysClr val="windowText" lastClr="000000"/>
              </a:solidFill>
              <a:round/>
            </a:ln>
            <a:effectLst/>
            <a:extLs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nchor="ctr"/>
            <a:lstStyle>
              <a:lvl1pPr algn="l" eaLnBrk="0" hangingPunct="0">
                <a:spcBef>
                  <a:spcPct val="20000"/>
                </a:spcBef>
                <a:buFont typeface="Arial" panose="020B0604020202020204" pitchFamily="34" charset="0"/>
                <a:buChar char="•"/>
                <a:defRPr sz="2400" b="1">
                  <a:solidFill>
                    <a:sysClr val="windowText" lastClr="000000"/>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9pPr>
            </a:lstStyle>
            <a:p>
              <a:pPr algn="ctr" eaLnBrk="1" hangingPunct="1">
                <a:spcBef>
                  <a:spcPct val="30000"/>
                </a:spcBef>
                <a:buFont typeface="Wingdings" panose="05000000000000000000" pitchFamily="2" charset="2"/>
                <a:buNone/>
              </a:pPr>
              <a:endParaRPr lang="zh-CN" altLang="en-US">
                <a:latin typeface="Times New Roman" panose="02020603050405020304" pitchFamily="18" charset="0"/>
              </a:endParaRPr>
            </a:p>
          </p:txBody>
        </p:sp>
        <p:sp>
          <p:nvSpPr>
            <p:cNvPr id="88069" name="Oval 5"/>
            <p:cNvSpPr>
              <a:spLocks noChangeArrowheads="1"/>
            </p:cNvSpPr>
            <p:nvPr/>
          </p:nvSpPr>
          <p:spPr bwMode="auto">
            <a:xfrm>
              <a:off x="2057400" y="1066800"/>
              <a:ext cx="4837113" cy="4837114"/>
            </a:xfrm>
            <a:prstGeom prst="ellipse">
              <a:avLst/>
            </a:prstGeom>
            <a:solidFill>
              <a:sysClr val="window" lastClr="FFFFFF"/>
            </a:solidFill>
            <a:ln w="9525">
              <a:solidFill>
                <a:sysClr val="windowText" lastClr="000000"/>
              </a:solidFill>
              <a:round/>
            </a:ln>
            <a:effectLst/>
            <a:extLs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nchor="ctr"/>
            <a:lstStyle>
              <a:lvl1pPr algn="l" eaLnBrk="0" hangingPunct="0">
                <a:spcBef>
                  <a:spcPct val="20000"/>
                </a:spcBef>
                <a:buFont typeface="Arial" panose="020B0604020202020204" pitchFamily="34" charset="0"/>
                <a:buChar char="•"/>
                <a:defRPr sz="2400" b="1">
                  <a:solidFill>
                    <a:sysClr val="windowText" lastClr="000000"/>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9pPr>
            </a:lstStyle>
            <a:p>
              <a:pPr algn="ctr" eaLnBrk="1" hangingPunct="1">
                <a:spcBef>
                  <a:spcPct val="30000"/>
                </a:spcBef>
                <a:buFont typeface="Wingdings" panose="05000000000000000000" pitchFamily="2" charset="2"/>
                <a:buNone/>
              </a:pPr>
              <a:endParaRPr lang="zh-CN" altLang="en-US">
                <a:latin typeface="Times New Roman" panose="02020603050405020304" pitchFamily="18" charset="0"/>
              </a:endParaRPr>
            </a:p>
          </p:txBody>
        </p:sp>
        <p:sp>
          <p:nvSpPr>
            <p:cNvPr id="88070" name="Oval 6"/>
            <p:cNvSpPr>
              <a:spLocks noChangeArrowheads="1"/>
            </p:cNvSpPr>
            <p:nvPr/>
          </p:nvSpPr>
          <p:spPr bwMode="auto">
            <a:xfrm>
              <a:off x="3581400" y="2590800"/>
              <a:ext cx="1828800" cy="1828800"/>
            </a:xfrm>
            <a:prstGeom prst="ellipse">
              <a:avLst/>
            </a:prstGeom>
            <a:solidFill>
              <a:srgbClr val="B2B2B2">
                <a:alpha val="50195"/>
              </a:srgbClr>
            </a:solidFill>
            <a:ln w="9525">
              <a:solidFill>
                <a:sysClr val="windowText" lastClr="000000"/>
              </a:solidFill>
              <a:round/>
            </a:ln>
            <a:effectLst/>
            <a:extLs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nchor="ctr"/>
            <a:lstStyle>
              <a:lvl1pPr algn="l" eaLnBrk="0" hangingPunct="0">
                <a:spcBef>
                  <a:spcPct val="20000"/>
                </a:spcBef>
                <a:buFont typeface="Arial" panose="020B0604020202020204" pitchFamily="34" charset="0"/>
                <a:buChar char="•"/>
                <a:defRPr sz="2400" b="1">
                  <a:solidFill>
                    <a:sysClr val="windowText" lastClr="000000"/>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9pPr>
            </a:lstStyle>
            <a:p>
              <a:pPr algn="ctr" eaLnBrk="1" hangingPunct="1">
                <a:spcBef>
                  <a:spcPct val="30000"/>
                </a:spcBef>
                <a:buFont typeface="Wingdings" panose="05000000000000000000" pitchFamily="2" charset="2"/>
                <a:buNone/>
              </a:pPr>
              <a:endParaRPr lang="zh-CN" altLang="en-US">
                <a:latin typeface="Times New Roman" panose="02020603050405020304" pitchFamily="18" charset="0"/>
              </a:endParaRPr>
            </a:p>
          </p:txBody>
        </p:sp>
        <p:sp>
          <p:nvSpPr>
            <p:cNvPr id="88071" name="Line 7"/>
            <p:cNvSpPr>
              <a:spLocks noChangeShapeType="1"/>
            </p:cNvSpPr>
            <p:nvPr/>
          </p:nvSpPr>
          <p:spPr bwMode="auto">
            <a:xfrm>
              <a:off x="4495800" y="381000"/>
              <a:ext cx="0" cy="2209800"/>
            </a:xfrm>
            <a:prstGeom prst="line">
              <a:avLst/>
            </a:prstGeom>
            <a:noFill/>
            <a:ln w="9525">
              <a:solidFill>
                <a:sysClr val="windowText" lastClr="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lstStyle/>
            <a:p>
              <a:endParaRPr lang="zh-CN" altLang="en-US"/>
            </a:p>
          </p:txBody>
        </p:sp>
        <p:sp>
          <p:nvSpPr>
            <p:cNvPr id="88072" name="Line 8"/>
            <p:cNvSpPr>
              <a:spLocks noChangeShapeType="1"/>
            </p:cNvSpPr>
            <p:nvPr/>
          </p:nvSpPr>
          <p:spPr bwMode="auto">
            <a:xfrm flipV="1">
              <a:off x="1905000" y="3962400"/>
              <a:ext cx="1828800" cy="1143000"/>
            </a:xfrm>
            <a:prstGeom prst="line">
              <a:avLst/>
            </a:prstGeom>
            <a:noFill/>
            <a:ln w="9525">
              <a:solidFill>
                <a:sysClr val="windowText" lastClr="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lstStyle/>
            <a:p>
              <a:endParaRPr lang="zh-CN" altLang="en-US"/>
            </a:p>
          </p:txBody>
        </p:sp>
        <p:sp>
          <p:nvSpPr>
            <p:cNvPr id="88073" name="Line 9"/>
            <p:cNvSpPr>
              <a:spLocks noChangeShapeType="1"/>
            </p:cNvSpPr>
            <p:nvPr/>
          </p:nvSpPr>
          <p:spPr bwMode="auto">
            <a:xfrm>
              <a:off x="5334000" y="3962400"/>
              <a:ext cx="1752600" cy="1066800"/>
            </a:xfrm>
            <a:prstGeom prst="line">
              <a:avLst/>
            </a:prstGeom>
            <a:noFill/>
            <a:ln w="9525">
              <a:solidFill>
                <a:sysClr val="windowText" lastClr="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lstStyle/>
            <a:p>
              <a:endParaRPr lang="zh-CN" altLang="en-US"/>
            </a:p>
          </p:txBody>
        </p:sp>
        <p:sp>
          <p:nvSpPr>
            <p:cNvPr id="88074" name="Text Box 11"/>
            <p:cNvSpPr txBox="1">
              <a:spLocks noChangeArrowheads="1"/>
            </p:cNvSpPr>
            <p:nvPr/>
          </p:nvSpPr>
          <p:spPr bwMode="auto">
            <a:xfrm>
              <a:off x="2152650" y="2209800"/>
              <a:ext cx="1790701" cy="960746"/>
            </a:xfrm>
            <a:prstGeom prst="rect">
              <a:avLst/>
            </a:prstGeom>
            <a:solidFill>
              <a:schemeClr val="accent1"/>
            </a:solidFill>
            <a:ln>
              <a:noFill/>
            </a:ln>
            <a:effectLst/>
            <a:extLst>
              <a:ext uri="{91240B29-F687-4F45-9708-019B960494DF}">
                <a14:hiddenLine xmlns:a14="http://schemas.microsoft.com/office/drawing/2010/main" w="9525">
                  <a:solidFill>
                    <a:sysClr val="windowText" lastClr="000000"/>
                  </a:solidFill>
                  <a:miter lim="800000"/>
                  <a:headEnd/>
                  <a:tailEnd/>
                </a14:hiddenLine>
              </a:ext>
              <a:ext uri="{AF507438-7753-43E0-B8FC-AC1667EBCBE1}">
                <a14:hiddenEffects xmlns:a14="http://schemas.microsoft.com/office/drawing/2010/main">
                  <a:effectLst>
                    <a:outerShdw dist="35921" dir="2700000" algn="ctr" rotWithShape="0">
                      <a:srgbClr val="E4E9EF"/>
                    </a:outerShdw>
                  </a:effectLst>
                </a14:hiddenEffects>
              </a:ext>
            </a:extLst>
          </p:spPr>
          <p:txBody>
            <a:bodyPr>
              <a:spAutoFit/>
            </a:bodyPr>
            <a:lstStyle>
              <a:lvl1pPr algn="l" eaLnBrk="0" hangingPunct="0">
                <a:spcBef>
                  <a:spcPct val="20000"/>
                </a:spcBef>
                <a:buFont typeface="Arial" panose="020B0604020202020204" pitchFamily="34" charset="0"/>
                <a:buChar char="•"/>
                <a:defRPr sz="2400" b="1">
                  <a:solidFill>
                    <a:sysClr val="windowText" lastClr="000000"/>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a:solidFill>
                    <a:schemeClr val="bg1"/>
                  </a:solidFill>
                  <a:latin typeface="宋体" panose="02010600030101010101" pitchFamily="2" charset="-122"/>
                </a:rPr>
                <a:t>实体</a:t>
              </a:r>
              <a:r>
                <a:rPr lang="en-US" altLang="zh-CN">
                  <a:solidFill>
                    <a:schemeClr val="bg1"/>
                  </a:solidFill>
                  <a:latin typeface="Times New Roman" panose="02020603050405020304" pitchFamily="18" charset="0"/>
                </a:rPr>
                <a:t>—</a:t>
              </a:r>
              <a:r>
                <a:rPr lang="zh-CN" altLang="en-US">
                  <a:solidFill>
                    <a:schemeClr val="bg1"/>
                  </a:solidFill>
                  <a:latin typeface="宋体" panose="02010600030101010101" pitchFamily="2" charset="-122"/>
                </a:rPr>
                <a:t>关系图</a:t>
              </a:r>
              <a:r>
                <a:rPr lang="zh-CN" altLang="en-US">
                  <a:solidFill>
                    <a:schemeClr val="bg1"/>
                  </a:solidFill>
                  <a:latin typeface="Times New Roman" panose="02020603050405020304" pitchFamily="18" charset="0"/>
                </a:rPr>
                <a:t> </a:t>
              </a:r>
              <a:r>
                <a:rPr lang="en-US" altLang="zh-CN">
                  <a:solidFill>
                    <a:schemeClr val="bg1"/>
                  </a:solidFill>
                  <a:latin typeface="Times New Roman" panose="02020603050405020304" pitchFamily="18" charset="0"/>
                </a:rPr>
                <a:t>(ERD)</a:t>
              </a:r>
              <a:r>
                <a:rPr lang="en-US" altLang="zh-CN">
                  <a:solidFill>
                    <a:srgbClr val="000099"/>
                  </a:solidFill>
                  <a:latin typeface="Times New Roman" panose="02020603050405020304" pitchFamily="18" charset="0"/>
                </a:rPr>
                <a:t> </a:t>
              </a:r>
            </a:p>
          </p:txBody>
        </p:sp>
        <p:sp>
          <p:nvSpPr>
            <p:cNvPr id="88075" name="Text Box 12"/>
            <p:cNvSpPr txBox="1">
              <a:spLocks noChangeArrowheads="1"/>
            </p:cNvSpPr>
            <p:nvPr/>
          </p:nvSpPr>
          <p:spPr bwMode="auto">
            <a:xfrm>
              <a:off x="5420249" y="2151063"/>
              <a:ext cx="1066800" cy="1601734"/>
            </a:xfrm>
            <a:prstGeom prst="rect">
              <a:avLst/>
            </a:prstGeom>
            <a:solidFill>
              <a:schemeClr val="accent6">
                <a:lumMod val="60000"/>
                <a:lumOff val="40000"/>
              </a:schemeClr>
            </a:solidFill>
            <a:ln>
              <a:noFill/>
            </a:ln>
            <a:effectLst/>
            <a:extLst>
              <a:ext uri="{91240B29-F687-4F45-9708-019B960494DF}">
                <a14:hiddenLine xmlns:a14="http://schemas.microsoft.com/office/drawing/2010/main" w="9525">
                  <a:solidFill>
                    <a:sysClr val="windowText" lastClr="000000"/>
                  </a:solidFill>
                  <a:miter lim="800000"/>
                  <a:headEnd/>
                  <a:tailEnd/>
                </a14:hiddenLine>
              </a:ext>
              <a:ext uri="{AF507438-7753-43E0-B8FC-AC1667EBCBE1}">
                <a14:hiddenEffects xmlns:a14="http://schemas.microsoft.com/office/drawing/2010/main">
                  <a:effectLst>
                    <a:outerShdw dist="35921" dir="2700000" algn="ctr" rotWithShape="0">
                      <a:srgbClr val="E4E9EF"/>
                    </a:outerShdw>
                  </a:effectLst>
                </a14:hiddenEffects>
              </a:ext>
            </a:extLst>
          </p:spPr>
          <p:txBody>
            <a:bodyPr>
              <a:spAutoFit/>
            </a:bodyPr>
            <a:lstStyle>
              <a:lvl1pPr algn="l" eaLnBrk="0" hangingPunct="0">
                <a:spcBef>
                  <a:spcPct val="20000"/>
                </a:spcBef>
                <a:buFont typeface="Arial" panose="020B0604020202020204" pitchFamily="34" charset="0"/>
                <a:buChar char="•"/>
                <a:defRPr sz="2400" b="1">
                  <a:solidFill>
                    <a:sysClr val="windowText" lastClr="000000"/>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a:solidFill>
                    <a:schemeClr val="bg1"/>
                  </a:solidFill>
                  <a:latin typeface="宋体" panose="02010600030101010101" pitchFamily="2" charset="-122"/>
                </a:rPr>
                <a:t>数据流图</a:t>
              </a:r>
              <a:r>
                <a:rPr lang="zh-CN" altLang="en-US">
                  <a:solidFill>
                    <a:schemeClr val="bg1"/>
                  </a:solidFill>
                  <a:latin typeface="Times New Roman" panose="02020603050405020304" pitchFamily="18" charset="0"/>
                </a:rPr>
                <a:t> </a:t>
              </a:r>
            </a:p>
            <a:p>
              <a:pPr algn="ctr" eaLnBrk="1" hangingPunct="1">
                <a:spcBef>
                  <a:spcPct val="50000"/>
                </a:spcBef>
                <a:buFont typeface="Wingdings" panose="05000000000000000000" pitchFamily="2" charset="2"/>
                <a:buNone/>
              </a:pPr>
              <a:r>
                <a:rPr lang="en-US" altLang="zh-CN">
                  <a:solidFill>
                    <a:schemeClr val="bg1"/>
                  </a:solidFill>
                  <a:latin typeface="Times New Roman" panose="02020603050405020304" pitchFamily="18" charset="0"/>
                </a:rPr>
                <a:t>(DFD)</a:t>
              </a:r>
            </a:p>
          </p:txBody>
        </p:sp>
        <p:sp>
          <p:nvSpPr>
            <p:cNvPr id="88076" name="Text Box 13"/>
            <p:cNvSpPr txBox="1">
              <a:spLocks noChangeArrowheads="1"/>
            </p:cNvSpPr>
            <p:nvPr/>
          </p:nvSpPr>
          <p:spPr bwMode="auto">
            <a:xfrm>
              <a:off x="3048068" y="4800535"/>
              <a:ext cx="2948776" cy="532931"/>
            </a:xfrm>
            <a:prstGeom prst="rect">
              <a:avLst/>
            </a:prstGeom>
            <a:solidFill>
              <a:srgbClr val="56E381"/>
            </a:solidFill>
            <a:ln>
              <a:noFill/>
            </a:ln>
            <a:effectLst/>
            <a:extLst>
              <a:ext uri="{91240B29-F687-4F45-9708-019B960494DF}">
                <a14:hiddenLine xmlns:a14="http://schemas.microsoft.com/office/drawing/2010/main" w="9525">
                  <a:solidFill>
                    <a:sysClr val="windowText" lastClr="000000"/>
                  </a:solidFill>
                  <a:miter lim="800000"/>
                  <a:headEnd/>
                  <a:tailEnd/>
                </a14:hiddenLine>
              </a:ext>
              <a:ext uri="{AF507438-7753-43E0-B8FC-AC1667EBCBE1}">
                <a14:hiddenEffects xmlns:a14="http://schemas.microsoft.com/office/drawing/2010/main">
                  <a:effectLst>
                    <a:outerShdw dist="35921" dir="2700000" algn="ctr" rotWithShape="0">
                      <a:srgbClr val="E4E9EF"/>
                    </a:outerShdw>
                  </a:effectLst>
                </a14:hiddenEffects>
              </a:ext>
            </a:extLst>
          </p:spPr>
          <p:txBody>
            <a:bodyPr wrap="square">
              <a:spAutoFit/>
            </a:bodyPr>
            <a:lstStyle>
              <a:lvl1pPr algn="l" eaLnBrk="0" hangingPunct="0">
                <a:spcBef>
                  <a:spcPct val="20000"/>
                </a:spcBef>
                <a:buFont typeface="Arial" panose="020B0604020202020204" pitchFamily="34" charset="0"/>
                <a:buChar char="•"/>
                <a:defRPr sz="2400" b="1">
                  <a:solidFill>
                    <a:sysClr val="windowText" lastClr="000000"/>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a:solidFill>
                    <a:schemeClr val="bg1"/>
                  </a:solidFill>
                  <a:latin typeface="宋体" panose="02010600030101010101" pitchFamily="2" charset="-122"/>
                </a:rPr>
                <a:t>状态变迁图</a:t>
              </a:r>
              <a:r>
                <a:rPr lang="en-US" altLang="zh-CN">
                  <a:solidFill>
                    <a:schemeClr val="bg1"/>
                  </a:solidFill>
                  <a:latin typeface="宋体" panose="02010600030101010101" pitchFamily="2" charset="-122"/>
                </a:rPr>
                <a:t>(STD)</a:t>
              </a:r>
              <a:r>
                <a:rPr lang="en-US" altLang="zh-CN">
                  <a:solidFill>
                    <a:schemeClr val="bg1"/>
                  </a:solidFill>
                  <a:latin typeface="Times New Roman" panose="02020603050405020304" pitchFamily="18" charset="0"/>
                </a:rPr>
                <a:t> </a:t>
              </a:r>
            </a:p>
          </p:txBody>
        </p:sp>
        <p:sp>
          <p:nvSpPr>
            <p:cNvPr id="13" name="Text Box 14"/>
            <p:cNvSpPr txBox="1">
              <a:spLocks noChangeArrowheads="1"/>
            </p:cNvSpPr>
            <p:nvPr/>
          </p:nvSpPr>
          <p:spPr bwMode="auto">
            <a:xfrm>
              <a:off x="3943244" y="2835299"/>
              <a:ext cx="1065645" cy="1103352"/>
            </a:xfrm>
            <a:prstGeom prst="rect">
              <a:avLst/>
            </a:prstGeom>
            <a:noFill/>
            <a:ln>
              <a:noFill/>
            </a:ln>
            <a:effectLst/>
            <a:extLst>
              <a:ext uri="{909E8E84-426E-40DD-AFC4-6F175D3DCCD1}">
                <a14:hiddenFill xmlns:a14="http://schemas.microsoft.com/office/drawing/2010/main">
                  <a:solidFill>
                    <a:srgbClr val="6076B4"/>
                  </a:solidFill>
                </a14:hiddenFill>
              </a:ext>
              <a:ext uri="{91240B29-F687-4F45-9708-019B960494DF}">
                <a14:hiddenLine xmlns:a14="http://schemas.microsoft.com/office/drawing/2010/main" w="9525">
                  <a:solidFill>
                    <a:sysClr val="windowText" lastClr="000000"/>
                  </a:solidFill>
                  <a:miter lim="800000"/>
                  <a:headEnd/>
                  <a:tailEnd/>
                </a14:hiddenLine>
              </a:ext>
              <a:ext uri="{AF507438-7753-43E0-B8FC-AC1667EBCBE1}">
                <a14:hiddenEffects xmlns:a14="http://schemas.microsoft.com/office/drawing/2010/main">
                  <a:effectLst>
                    <a:outerShdw dist="35921" dir="2700000" algn="ctr" rotWithShape="0">
                      <a:srgbClr val="E4E9EF"/>
                    </a:outerShdw>
                  </a:effectLst>
                </a14:hiddenEffects>
              </a:ext>
            </a:extLst>
          </p:spPr>
          <p:txBody>
            <a:bodyPr>
              <a:spAutoFit/>
            </a:bodyPr>
            <a:lstStyle/>
            <a:p>
              <a:pPr>
                <a:spcBef>
                  <a:spcPct val="50000"/>
                </a:spcBef>
                <a:defRPr/>
              </a:pPr>
              <a:r>
                <a:rPr lang="zh-CN" altLang="en-US" sz="2800" dirty="0">
                  <a:solidFill>
                    <a:srgbClr val="010103"/>
                  </a:solidFill>
                  <a:effectLst>
                    <a:outerShdw blurRad="38100" dist="38100" dir="2700000" algn="tl">
                      <a:srgbClr val="FFFFFF"/>
                    </a:outerShdw>
                  </a:effectLst>
                  <a:latin typeface="宋体" panose="02010600030101010101" pitchFamily="2" charset="-122"/>
                </a:rPr>
                <a:t>数据字典</a:t>
              </a:r>
              <a:r>
                <a:rPr lang="zh-CN" altLang="en-US" sz="2800" dirty="0">
                  <a:solidFill>
                    <a:srgbClr val="010103"/>
                  </a:solidFill>
                  <a:effectLst>
                    <a:outerShdw blurRad="38100" dist="38100" dir="2700000" algn="tl">
                      <a:srgbClr val="FFFFFF"/>
                    </a:outerShdw>
                  </a:effectLst>
                </a:rPr>
                <a:t> </a:t>
              </a:r>
            </a:p>
          </p:txBody>
        </p:sp>
        <p:sp>
          <p:nvSpPr>
            <p:cNvPr id="88078" name="Text Box 15"/>
            <p:cNvSpPr txBox="1">
              <a:spLocks noChangeArrowheads="1"/>
            </p:cNvSpPr>
            <p:nvPr/>
          </p:nvSpPr>
          <p:spPr bwMode="auto">
            <a:xfrm>
              <a:off x="0" y="2133600"/>
              <a:ext cx="1371600" cy="960746"/>
            </a:xfrm>
            <a:prstGeom prst="rect">
              <a:avLst/>
            </a:prstGeom>
            <a:noFill/>
            <a:ln>
              <a:noFill/>
            </a:ln>
            <a:effectLst/>
            <a:extLst>
              <a:ext uri="{909E8E84-426E-40DD-AFC4-6F175D3DCCD1}">
                <a14:hiddenFill xmlns:a14="http://schemas.microsoft.com/office/drawing/2010/main">
                  <a:solidFill>
                    <a:srgbClr val="6076B4"/>
                  </a:solidFill>
                </a14:hiddenFill>
              </a:ext>
              <a:ext uri="{91240B29-F687-4F45-9708-019B960494DF}">
                <a14:hiddenLine xmlns:a14="http://schemas.microsoft.com/office/drawing/2010/main" w="9525">
                  <a:solidFill>
                    <a:sysClr val="windowText" lastClr="000000"/>
                  </a:solidFill>
                  <a:miter lim="800000"/>
                  <a:headEnd/>
                  <a:tailEnd/>
                </a14:hiddenLine>
              </a:ext>
              <a:ext uri="{AF507438-7753-43E0-B8FC-AC1667EBCBE1}">
                <a14:hiddenEffects xmlns:a14="http://schemas.microsoft.com/office/drawing/2010/main">
                  <a:effectLst>
                    <a:outerShdw dist="35921" dir="2700000" algn="ctr" rotWithShape="0">
                      <a:srgbClr val="E4E9EF"/>
                    </a:outerShdw>
                  </a:effectLst>
                </a14:hiddenEffects>
              </a:ext>
            </a:extLst>
          </p:spPr>
          <p:txBody>
            <a:bodyPr>
              <a:spAutoFit/>
            </a:bodyPr>
            <a:lstStyle>
              <a:lvl1pPr algn="l" eaLnBrk="0" hangingPunct="0">
                <a:spcBef>
                  <a:spcPct val="20000"/>
                </a:spcBef>
                <a:buFont typeface="Arial" panose="020B0604020202020204" pitchFamily="34" charset="0"/>
                <a:buChar char="•"/>
                <a:defRPr sz="2400" b="1">
                  <a:solidFill>
                    <a:sysClr val="windowText" lastClr="000000"/>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a:solidFill>
                    <a:srgbClr val="003300"/>
                  </a:solidFill>
                  <a:latin typeface="Times New Roman" panose="02020603050405020304" pitchFamily="18" charset="0"/>
                </a:rPr>
                <a:t>数据对象描述</a:t>
              </a:r>
            </a:p>
          </p:txBody>
        </p:sp>
        <p:sp>
          <p:nvSpPr>
            <p:cNvPr id="88079" name="Text Box 16"/>
            <p:cNvSpPr txBox="1">
              <a:spLocks noChangeArrowheads="1"/>
            </p:cNvSpPr>
            <p:nvPr/>
          </p:nvSpPr>
          <p:spPr bwMode="auto">
            <a:xfrm>
              <a:off x="3048000" y="6400800"/>
              <a:ext cx="2895600" cy="532931"/>
            </a:xfrm>
            <a:prstGeom prst="rect">
              <a:avLst/>
            </a:prstGeom>
            <a:noFill/>
            <a:ln>
              <a:noFill/>
            </a:ln>
            <a:effectLst/>
            <a:extLst>
              <a:ext uri="{909E8E84-426E-40DD-AFC4-6F175D3DCCD1}">
                <a14:hiddenFill xmlns:a14="http://schemas.microsoft.com/office/drawing/2010/main">
                  <a:solidFill>
                    <a:srgbClr val="6076B4"/>
                  </a:solidFill>
                </a14:hiddenFill>
              </a:ext>
              <a:ext uri="{91240B29-F687-4F45-9708-019B960494DF}">
                <a14:hiddenLine xmlns:a14="http://schemas.microsoft.com/office/drawing/2010/main" w="9525">
                  <a:solidFill>
                    <a:sysClr val="windowText" lastClr="000000"/>
                  </a:solidFill>
                  <a:miter lim="800000"/>
                  <a:headEnd/>
                  <a:tailEnd/>
                </a14:hiddenLine>
              </a:ext>
              <a:ext uri="{AF507438-7753-43E0-B8FC-AC1667EBCBE1}">
                <a14:hiddenEffects xmlns:a14="http://schemas.microsoft.com/office/drawing/2010/main">
                  <a:effectLst>
                    <a:outerShdw dist="35921" dir="2700000" algn="ctr" rotWithShape="0">
                      <a:srgbClr val="E4E9EF"/>
                    </a:outerShdw>
                  </a:effectLst>
                </a14:hiddenEffects>
              </a:ext>
            </a:extLst>
          </p:spPr>
          <p:txBody>
            <a:bodyPr>
              <a:spAutoFit/>
            </a:bodyPr>
            <a:lstStyle>
              <a:lvl1pPr algn="l" eaLnBrk="0" hangingPunct="0">
                <a:spcBef>
                  <a:spcPct val="20000"/>
                </a:spcBef>
                <a:buFont typeface="Arial" panose="020B0604020202020204" pitchFamily="34" charset="0"/>
                <a:buChar char="•"/>
                <a:defRPr sz="2400" b="1">
                  <a:solidFill>
                    <a:sysClr val="windowText" lastClr="000000"/>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a:solidFill>
                    <a:srgbClr val="003300"/>
                  </a:solidFill>
                  <a:latin typeface="Times New Roman" panose="02020603050405020304" pitchFamily="18" charset="0"/>
                </a:rPr>
                <a:t>控制规约</a:t>
              </a:r>
              <a:r>
                <a:rPr lang="en-US" altLang="zh-CN">
                  <a:solidFill>
                    <a:srgbClr val="003300"/>
                  </a:solidFill>
                  <a:latin typeface="Times New Roman" panose="02020603050405020304" pitchFamily="18" charset="0"/>
                </a:rPr>
                <a:t>(CSPEC)</a:t>
              </a:r>
            </a:p>
          </p:txBody>
        </p:sp>
        <p:sp>
          <p:nvSpPr>
            <p:cNvPr id="88080" name="Text Box 17"/>
            <p:cNvSpPr txBox="1">
              <a:spLocks noChangeArrowheads="1"/>
            </p:cNvSpPr>
            <p:nvPr/>
          </p:nvSpPr>
          <p:spPr bwMode="auto">
            <a:xfrm>
              <a:off x="7467600" y="2209800"/>
              <a:ext cx="1524000" cy="960746"/>
            </a:xfrm>
            <a:prstGeom prst="rect">
              <a:avLst/>
            </a:prstGeom>
            <a:noFill/>
            <a:ln>
              <a:noFill/>
            </a:ln>
            <a:effectLst/>
            <a:extLst>
              <a:ext uri="{909E8E84-426E-40DD-AFC4-6F175D3DCCD1}">
                <a14:hiddenFill xmlns:a14="http://schemas.microsoft.com/office/drawing/2010/main">
                  <a:solidFill>
                    <a:srgbClr val="6076B4"/>
                  </a:solidFill>
                </a14:hiddenFill>
              </a:ext>
              <a:ext uri="{91240B29-F687-4F45-9708-019B960494DF}">
                <a14:hiddenLine xmlns:a14="http://schemas.microsoft.com/office/drawing/2010/main" w="9525">
                  <a:solidFill>
                    <a:sysClr val="windowText" lastClr="000000"/>
                  </a:solidFill>
                  <a:miter lim="800000"/>
                  <a:headEnd/>
                  <a:tailEnd/>
                </a14:hiddenLine>
              </a:ext>
              <a:ext uri="{AF507438-7753-43E0-B8FC-AC1667EBCBE1}">
                <a14:hiddenEffects xmlns:a14="http://schemas.microsoft.com/office/drawing/2010/main">
                  <a:effectLst>
                    <a:outerShdw dist="35921" dir="2700000" algn="ctr" rotWithShape="0">
                      <a:srgbClr val="E4E9EF"/>
                    </a:outerShdw>
                  </a:effectLst>
                </a14:hiddenEffects>
              </a:ext>
            </a:extLst>
          </p:spPr>
          <p:txBody>
            <a:bodyPr>
              <a:spAutoFit/>
            </a:bodyPr>
            <a:lstStyle>
              <a:lvl1pPr algn="l" eaLnBrk="0" hangingPunct="0">
                <a:spcBef>
                  <a:spcPct val="20000"/>
                </a:spcBef>
                <a:buFont typeface="Arial" panose="020B0604020202020204" pitchFamily="34" charset="0"/>
                <a:buChar char="•"/>
                <a:defRPr sz="2400" b="1">
                  <a:solidFill>
                    <a:sysClr val="windowText" lastClr="000000"/>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a:solidFill>
                    <a:srgbClr val="003300"/>
                  </a:solidFill>
                  <a:latin typeface="Times New Roman" panose="02020603050405020304" pitchFamily="18" charset="0"/>
                </a:rPr>
                <a:t>加工规约</a:t>
              </a:r>
              <a:r>
                <a:rPr lang="en-US" altLang="zh-CN">
                  <a:solidFill>
                    <a:srgbClr val="003300"/>
                  </a:solidFill>
                  <a:latin typeface="Times New Roman" panose="02020603050405020304" pitchFamily="18" charset="0"/>
                </a:rPr>
                <a:t>(PSPEC)</a:t>
              </a:r>
            </a:p>
          </p:txBody>
        </p:sp>
        <p:sp>
          <p:nvSpPr>
            <p:cNvPr id="88081" name="Line 18"/>
            <p:cNvSpPr>
              <a:spLocks noChangeShapeType="1"/>
            </p:cNvSpPr>
            <p:nvPr/>
          </p:nvSpPr>
          <p:spPr bwMode="auto">
            <a:xfrm>
              <a:off x="1143000" y="2590800"/>
              <a:ext cx="609600" cy="0"/>
            </a:xfrm>
            <a:prstGeom prst="line">
              <a:avLst/>
            </a:prstGeom>
            <a:noFill/>
            <a:ln w="9525">
              <a:solidFill>
                <a:sysClr val="windowText" lastClr="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lstStyle/>
            <a:p>
              <a:endParaRPr lang="zh-CN" altLang="en-US"/>
            </a:p>
          </p:txBody>
        </p:sp>
        <p:sp>
          <p:nvSpPr>
            <p:cNvPr id="88082" name="Line 19"/>
            <p:cNvSpPr>
              <a:spLocks noChangeShapeType="1"/>
            </p:cNvSpPr>
            <p:nvPr/>
          </p:nvSpPr>
          <p:spPr bwMode="auto">
            <a:xfrm flipH="1">
              <a:off x="7086600" y="2590800"/>
              <a:ext cx="533400" cy="0"/>
            </a:xfrm>
            <a:prstGeom prst="line">
              <a:avLst/>
            </a:prstGeom>
            <a:noFill/>
            <a:ln w="9525">
              <a:solidFill>
                <a:sysClr val="windowText" lastClr="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lstStyle/>
            <a:p>
              <a:endParaRPr lang="zh-CN" altLang="en-US"/>
            </a:p>
          </p:txBody>
        </p:sp>
        <p:sp>
          <p:nvSpPr>
            <p:cNvPr id="88083" name="Line 21"/>
            <p:cNvSpPr>
              <a:spLocks noChangeShapeType="1"/>
            </p:cNvSpPr>
            <p:nvPr/>
          </p:nvSpPr>
          <p:spPr bwMode="auto">
            <a:xfrm flipV="1">
              <a:off x="4343400" y="6324600"/>
              <a:ext cx="0" cy="304800"/>
            </a:xfrm>
            <a:prstGeom prst="line">
              <a:avLst/>
            </a:prstGeom>
            <a:noFill/>
            <a:ln w="9525">
              <a:solidFill>
                <a:sysClr val="windowText" lastClr="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8067"/>
                                        </p:tgtEl>
                                        <p:attrNameLst>
                                          <p:attrName>style.visibility</p:attrName>
                                        </p:attrNameLst>
                                      </p:cBhvr>
                                      <p:to>
                                        <p:strVal val="visible"/>
                                      </p:to>
                                    </p:set>
                                    <p:animEffect transition="in" filter="blinds(horizontal)">
                                      <p:cBhvr>
                                        <p:cTn id="7" dur="500"/>
                                        <p:tgtEl>
                                          <p:spTgt spid="88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9" name="Picture 8" descr="A:\TTP.BMP"/>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33195" y="1935480"/>
            <a:ext cx="70104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7" name="Rectangle 3"/>
          <p:cNvSpPr>
            <a:spLocks noGrp="1" noChangeArrowheads="1"/>
          </p:cNvSpPr>
          <p:nvPr/>
        </p:nvSpPr>
        <p:spPr>
          <a:xfrm>
            <a:off x="716915" y="974725"/>
            <a:ext cx="8229600" cy="4525963"/>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ysClr val="windowText" lastClr="000000"/>
                </a:solidFill>
                <a:latin typeface="Franklin Gothic Medium" panose="020B0603020102020204" pitchFamily="34" charset="0"/>
                <a:ea typeface="+mn-ea"/>
                <a:cs typeface="+mn-ea"/>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5pPr>
            <a:lvl6pPr marL="25146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6pPr>
            <a:lvl7pPr marL="29718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7pPr>
            <a:lvl8pPr marL="34290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8pPr>
            <a:lvl9pPr marL="38862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9pPr>
          </a:lstStyle>
          <a:p>
            <a:r>
              <a:rPr lang="zh-CN" altLang="en-US" b="0">
                <a:latin typeface="+mn-ea"/>
                <a:ea typeface="+mn-ea"/>
              </a:rPr>
              <a:t>数据流图中的主要图形元素：</a:t>
            </a:r>
            <a:endParaRPr lang="zh-CN" altLang="en-US"/>
          </a:p>
          <a:p>
            <a:endParaRPr lang="en-US" altLang="zh-CN"/>
          </a:p>
        </p:txBody>
      </p:sp>
      <p:grpSp>
        <p:nvGrpSpPr>
          <p:cNvPr id="2" name="组合 1"/>
          <p:cNvGrpSpPr/>
          <p:nvPr/>
        </p:nvGrpSpPr>
        <p:grpSpPr>
          <a:xfrm>
            <a:off x="7084695" y="5311140"/>
            <a:ext cx="1672590" cy="415925"/>
            <a:chOff x="11878" y="8796"/>
            <a:chExt cx="2634" cy="655"/>
          </a:xfrm>
        </p:grpSpPr>
        <p:cxnSp>
          <p:nvCxnSpPr>
            <p:cNvPr id="3" name="直接连接符 2"/>
            <p:cNvCxnSpPr/>
            <p:nvPr/>
          </p:nvCxnSpPr>
          <p:spPr>
            <a:xfrm flipV="1">
              <a:off x="11894" y="8796"/>
              <a:ext cx="2571" cy="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11878" y="9421"/>
              <a:ext cx="2635" cy="31"/>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4" name="标题 13"/>
          <p:cNvSpPr>
            <a:spLocks noGrp="1"/>
          </p:cNvSpPr>
          <p:nvPr>
            <p:ph type="title"/>
          </p:nvPr>
        </p:nvSpPr>
        <p:spPr/>
        <p:txBody>
          <a:bodyPr/>
          <a:lstStyle/>
          <a:p>
            <a:r>
              <a:rPr lang="en-US" altLang="zh-CN"/>
              <a:t>3.8 </a:t>
            </a:r>
            <a:r>
              <a:rPr lang="zh-CN" altLang="en-US"/>
              <a:t>功能模型——数据流图</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0" y="0"/>
            <a:ext cx="8940800" cy="1355090"/>
          </a:xfrm>
        </p:spPr>
        <p:txBody>
          <a:bodyPr/>
          <a:lstStyle/>
          <a:p>
            <a:r>
              <a:rPr lang="zh-CN" altLang="en-US"/>
              <a:t>数据流图图示例</a:t>
            </a:r>
          </a:p>
        </p:txBody>
      </p:sp>
      <p:pic>
        <p:nvPicPr>
          <p:cNvPr id="21507" name="Picture 5"/>
          <p:cNvPicPr>
            <a:picLocks noChangeAspect="1"/>
          </p:cNvPicPr>
          <p:nvPr/>
        </p:nvPicPr>
        <p:blipFill>
          <a:blip r:embed="rId3"/>
          <a:stretch>
            <a:fillRect/>
          </a:stretch>
        </p:blipFill>
        <p:spPr>
          <a:xfrm>
            <a:off x="1270000" y="1191578"/>
            <a:ext cx="8458200" cy="472440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gtEl>
                                        <p:attrNameLst>
                                          <p:attrName>style.visibility</p:attrName>
                                        </p:attrNameLst>
                                      </p:cBhvr>
                                      <p:to>
                                        <p:strVal val="visible"/>
                                      </p:to>
                                    </p:set>
                                    <p:animEffect transition="in" filter="checkerboard(across)">
                                      <p:cBhvr>
                                        <p:cTn id="7" dur="500"/>
                                        <p:tgtEl>
                                          <p:spTgt spid="21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数据流图的层次结构</a:t>
            </a:r>
          </a:p>
        </p:txBody>
      </p:sp>
      <p:pic>
        <p:nvPicPr>
          <p:cNvPr id="24577" name="Picture 5"/>
          <p:cNvPicPr>
            <a:picLocks noChangeAspect="1"/>
          </p:cNvPicPr>
          <p:nvPr/>
        </p:nvPicPr>
        <p:blipFill>
          <a:blip r:embed="rId2"/>
          <a:stretch>
            <a:fillRect/>
          </a:stretch>
        </p:blipFill>
        <p:spPr>
          <a:xfrm>
            <a:off x="685800" y="883920"/>
            <a:ext cx="9144000" cy="5334000"/>
          </a:xfrm>
          <a:prstGeom prst="rect">
            <a:avLst/>
          </a:prstGeom>
          <a:noFill/>
          <a:ln w="9525">
            <a:noFill/>
          </a:ln>
        </p:spPr>
      </p:pic>
      <p:sp>
        <p:nvSpPr>
          <p:cNvPr id="8" name="圆角矩形标注 7"/>
          <p:cNvSpPr/>
          <p:nvPr/>
        </p:nvSpPr>
        <p:spPr>
          <a:xfrm>
            <a:off x="7126605" y="386715"/>
            <a:ext cx="5020310" cy="1611630"/>
          </a:xfrm>
          <a:prstGeom prst="wedgeRoundRectCallout">
            <a:avLst>
              <a:gd name="adj1" fmla="val -84088"/>
              <a:gd name="adj2" fmla="val 21040"/>
              <a:gd name="adj3" fmla="val 16667"/>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i="0" u="none" strike="noStrike" kern="1200" cap="none" spc="0" normalizeH="0" baseline="0" noProof="0" dirty="0">
                <a:ln>
                  <a:noFill/>
                </a:ln>
                <a:solidFill>
                  <a:schemeClr val="dk1"/>
                </a:solidFill>
                <a:effectLst/>
                <a:uLnTx/>
                <a:uFillTx/>
                <a:latin typeface="+mn-lt"/>
                <a:ea typeface="+mn-ea"/>
                <a:cs typeface="+mn-cs"/>
              </a:rPr>
              <a:t>在多层数据流图中，</a:t>
            </a:r>
            <a:r>
              <a:rPr kumimoji="0" lang="zh-CN" altLang="en-US" sz="2000" i="0" u="none" strike="noStrike" kern="1200" cap="none" spc="0" normalizeH="0" baseline="0" noProof="0" dirty="0">
                <a:ln>
                  <a:noFill/>
                </a:ln>
                <a:solidFill>
                  <a:srgbClr val="FF0000"/>
                </a:solidFill>
                <a:effectLst/>
                <a:uLnTx/>
                <a:uFillTx/>
                <a:latin typeface="+mn-lt"/>
                <a:ea typeface="+mn-ea"/>
                <a:cs typeface="+mn-cs"/>
              </a:rPr>
              <a:t>顶层流图</a:t>
            </a:r>
            <a:r>
              <a:rPr kumimoji="0" lang="zh-CN" altLang="en-US" sz="2000" i="0" u="none" strike="noStrike" kern="1200" cap="none" spc="0" normalizeH="0" baseline="0" noProof="0" dirty="0">
                <a:ln>
                  <a:noFill/>
                </a:ln>
                <a:solidFill>
                  <a:schemeClr val="dk1"/>
                </a:solidFill>
                <a:effectLst/>
                <a:uLnTx/>
                <a:uFillTx/>
                <a:latin typeface="+mn-lt"/>
                <a:ea typeface="+mn-ea"/>
                <a:cs typeface="+mn-cs"/>
              </a:rPr>
              <a:t>仅包含一个加工，它代表被开发系统。它的输入流是该系统的输入数据，输出流是系统所输出数据</a:t>
            </a:r>
          </a:p>
        </p:txBody>
      </p:sp>
      <p:sp>
        <p:nvSpPr>
          <p:cNvPr id="9" name="圆角矩形标注 8"/>
          <p:cNvSpPr/>
          <p:nvPr/>
        </p:nvSpPr>
        <p:spPr>
          <a:xfrm>
            <a:off x="7188835" y="2699385"/>
            <a:ext cx="4895850" cy="1152525"/>
          </a:xfrm>
          <a:prstGeom prst="wedgeRoundRectCallout">
            <a:avLst>
              <a:gd name="adj1" fmla="val -80933"/>
              <a:gd name="adj2" fmla="val -10826"/>
              <a:gd name="adj3" fmla="val 16667"/>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i="0" u="none" strike="noStrike" kern="1200" cap="none" spc="0" normalizeH="0" baseline="0" noProof="0" dirty="0">
                <a:ln>
                  <a:noFill/>
                </a:ln>
                <a:solidFill>
                  <a:srgbClr val="FF0000"/>
                </a:solidFill>
                <a:effectLst/>
                <a:uLnTx/>
                <a:uFillTx/>
                <a:latin typeface="+mn-lt"/>
                <a:ea typeface="+mn-ea"/>
                <a:cs typeface="+mn-cs"/>
              </a:rPr>
              <a:t>中间层流图</a:t>
            </a:r>
            <a:r>
              <a:rPr kumimoji="0" lang="zh-CN" altLang="en-US" sz="2000" i="0" u="none" strike="noStrike" kern="1200" cap="none" spc="0" normalizeH="0" baseline="0" noProof="0" dirty="0">
                <a:ln>
                  <a:noFill/>
                </a:ln>
                <a:solidFill>
                  <a:schemeClr val="dk1"/>
                </a:solidFill>
                <a:effectLst/>
                <a:uLnTx/>
                <a:uFillTx/>
                <a:latin typeface="+mn-lt"/>
                <a:ea typeface="+mn-ea"/>
                <a:cs typeface="+mn-cs"/>
              </a:rPr>
              <a:t>则表示对其上层父图的细化。它的每一加工可能继续细化，形成子图</a:t>
            </a:r>
          </a:p>
        </p:txBody>
      </p:sp>
      <p:sp>
        <p:nvSpPr>
          <p:cNvPr id="10" name="圆角矩形标注 9"/>
          <p:cNvSpPr/>
          <p:nvPr/>
        </p:nvSpPr>
        <p:spPr>
          <a:xfrm>
            <a:off x="6923088" y="5253355"/>
            <a:ext cx="4895850" cy="1152525"/>
          </a:xfrm>
          <a:prstGeom prst="wedgeRoundRectCallout">
            <a:avLst>
              <a:gd name="adj1" fmla="val -75635"/>
              <a:gd name="adj2" fmla="val -54517"/>
              <a:gd name="adj3" fmla="val 16667"/>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i="0" u="none" strike="noStrike" kern="1200" cap="none" spc="0" normalizeH="0" baseline="0" noProof="0" dirty="0">
                <a:ln>
                  <a:noFill/>
                </a:ln>
                <a:solidFill>
                  <a:srgbClr val="FF0000"/>
                </a:solidFill>
                <a:effectLst/>
                <a:uLnTx/>
                <a:uFillTx/>
                <a:latin typeface="+mn-lt"/>
                <a:ea typeface="+mn-ea"/>
                <a:cs typeface="+mn-cs"/>
              </a:rPr>
              <a:t>底层流图</a:t>
            </a:r>
            <a:r>
              <a:rPr kumimoji="0" lang="zh-CN" altLang="en-US" sz="2000" i="0" u="none" strike="noStrike" kern="1200" cap="none" spc="0" normalizeH="0" baseline="0" noProof="0" dirty="0">
                <a:ln>
                  <a:noFill/>
                </a:ln>
                <a:solidFill>
                  <a:schemeClr val="dk1"/>
                </a:solidFill>
                <a:effectLst/>
                <a:uLnTx/>
                <a:uFillTx/>
                <a:latin typeface="+mn-lt"/>
                <a:ea typeface="+mn-ea"/>
                <a:cs typeface="+mn-cs"/>
              </a:rPr>
              <a:t>是指其加工不需再做分解的数据流图，它处在最底层</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77"/>
                                        </p:tgtEl>
                                        <p:attrNameLst>
                                          <p:attrName>style.visibility</p:attrName>
                                        </p:attrNameLst>
                                      </p:cBhvr>
                                      <p:to>
                                        <p:strVal val="visible"/>
                                      </p:to>
                                    </p:set>
                                    <p:animEffect transition="in" filter="blinds(horizontal)">
                                      <p:cBhvr>
                                        <p:cTn id="12" dur="500"/>
                                        <p:tgtEl>
                                          <p:spTgt spid="2457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8"/>
                                        </p:tgtEl>
                                        <p:attrNameLst>
                                          <p:attrName>style.visibility</p:attrName>
                                        </p:attrNameLst>
                                      </p:cBhvr>
                                      <p:to>
                                        <p:strVal val="hidden"/>
                                      </p:to>
                                    </p:se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9"/>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ldLvl="0" animBg="1"/>
      <p:bldP spid="8" grpId="1" bldLvl="0" animBg="1"/>
      <p:bldP spid="9" grpId="0" bldLvl="0" animBg="1"/>
      <p:bldP spid="9" grpId="1" bldLvl="0" animBg="1"/>
      <p:bldP spid="10"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宋体" panose="02010600030101010101" pitchFamily="2" charset="-122"/>
                <a:sym typeface="+mn-ea"/>
              </a:rPr>
              <a:t>(1) </a:t>
            </a:r>
            <a:r>
              <a:rPr lang="zh-CN" altLang="en-US">
                <a:latin typeface="宋体" panose="02010600030101010101" pitchFamily="2" charset="-122"/>
                <a:sym typeface="+mn-ea"/>
              </a:rPr>
              <a:t>加工</a:t>
            </a:r>
            <a:endParaRPr lang="zh-CN" altLang="en-US"/>
          </a:p>
        </p:txBody>
      </p:sp>
      <p:sp>
        <p:nvSpPr>
          <p:cNvPr id="9219" name="Rectangle 3"/>
          <p:cNvSpPr>
            <a:spLocks noGrp="1" noChangeArrowheads="1"/>
          </p:cNvSpPr>
          <p:nvPr/>
        </p:nvSpPr>
        <p:spPr>
          <a:xfrm>
            <a:off x="898525" y="1292225"/>
            <a:ext cx="10395585" cy="129159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r>
              <a:rPr lang="zh-CN" altLang="en-US" sz="2800" b="0" dirty="0">
                <a:latin typeface="+mn-ea"/>
                <a:cs typeface="+mn-ea"/>
              </a:rPr>
              <a:t>表示对数据进行的操作</a:t>
            </a:r>
            <a:r>
              <a:rPr lang="en-US" altLang="zh-CN" sz="2800" b="0" dirty="0">
                <a:latin typeface="+mn-ea"/>
                <a:cs typeface="+mn-ea"/>
              </a:rPr>
              <a:t>, </a:t>
            </a:r>
            <a:r>
              <a:rPr lang="zh-CN" altLang="en-US" sz="2800" b="0" dirty="0">
                <a:latin typeface="+mn-ea"/>
                <a:cs typeface="+mn-ea"/>
              </a:rPr>
              <a:t>如“处理选课单” 、“产生发票”等</a:t>
            </a:r>
          </a:p>
          <a:p>
            <a:pPr algn="just"/>
            <a:r>
              <a:rPr lang="zh-CN" altLang="en-US" sz="2800" b="0" dirty="0">
                <a:latin typeface="+mn-ea"/>
                <a:cs typeface="+mn-ea"/>
              </a:rPr>
              <a:t>加工的编号，说明这个加工在层次分解中的位置  </a:t>
            </a:r>
            <a:r>
              <a:rPr lang="en-US" altLang="zh-CN" sz="2800" b="0" dirty="0">
                <a:latin typeface="+mn-ea"/>
                <a:cs typeface="+mn-ea"/>
              </a:rPr>
              <a:t>(</a:t>
            </a:r>
            <a:r>
              <a:rPr lang="zh-CN" altLang="en-US" sz="2800" b="0" dirty="0">
                <a:latin typeface="+mn-ea"/>
                <a:cs typeface="+mn-ea"/>
              </a:rPr>
              <a:t>分层</a:t>
            </a:r>
            <a:r>
              <a:rPr lang="en-US" altLang="zh-CN" sz="2800" b="0" dirty="0">
                <a:latin typeface="+mn-ea"/>
                <a:cs typeface="+mn-ea"/>
              </a:rPr>
              <a:t>DFD)</a:t>
            </a:r>
            <a:endParaRPr lang="zh-CN" altLang="en-US" sz="2400" b="0" dirty="0">
              <a:latin typeface="+mn-ea"/>
            </a:endParaRPr>
          </a:p>
        </p:txBody>
      </p:sp>
      <p:grpSp>
        <p:nvGrpSpPr>
          <p:cNvPr id="4" name="组合 3"/>
          <p:cNvGrpSpPr/>
          <p:nvPr/>
        </p:nvGrpSpPr>
        <p:grpSpPr>
          <a:xfrm>
            <a:off x="1173480" y="3079115"/>
            <a:ext cx="1600200" cy="1981200"/>
            <a:chOff x="14977" y="5532"/>
            <a:chExt cx="2520" cy="3120"/>
          </a:xfrm>
        </p:grpSpPr>
        <p:sp>
          <p:nvSpPr>
            <p:cNvPr id="16398" name="Oval 10"/>
            <p:cNvSpPr/>
            <p:nvPr/>
          </p:nvSpPr>
          <p:spPr>
            <a:xfrm>
              <a:off x="14977" y="5532"/>
              <a:ext cx="2520" cy="3120"/>
            </a:xfrm>
            <a:prstGeom prst="ellipse">
              <a:avLst/>
            </a:prstGeom>
            <a:solidFill>
              <a:schemeClr val="accent1"/>
            </a:solidFill>
            <a:ln w="9525" cap="flat" cmpd="sng">
              <a:solidFill>
                <a:srgbClr val="000000"/>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16399" name="Text Box 11"/>
            <p:cNvSpPr txBox="1"/>
            <p:nvPr/>
          </p:nvSpPr>
          <p:spPr>
            <a:xfrm>
              <a:off x="15157" y="5892"/>
              <a:ext cx="2160" cy="2160"/>
            </a:xfrm>
            <a:prstGeom prst="rect">
              <a:avLst/>
            </a:prstGeom>
            <a:noFill/>
            <a:ln w="9525">
              <a:noFill/>
            </a:ln>
          </p:spPr>
          <p:txBody>
            <a:bodyPr anchor="ctr"/>
            <a:lstStyle/>
            <a:p>
              <a:pPr algn="ctr" eaLnBrk="0" hangingPunct="0"/>
              <a:r>
                <a:rPr lang="zh-CN" altLang="zh-CN" sz="2000" b="1" dirty="0">
                  <a:latin typeface="Times New Roman" panose="02020603050405020304" pitchFamily="18" charset="0"/>
                </a:rPr>
                <a:t>0</a:t>
              </a:r>
            </a:p>
            <a:p>
              <a:pPr algn="ctr" eaLnBrk="0" hangingPunct="0"/>
              <a:r>
                <a:rPr lang="zh-CN" altLang="en-US" sz="2000" b="1" dirty="0">
                  <a:latin typeface="Times New Roman" panose="02020603050405020304" pitchFamily="18" charset="0"/>
                </a:rPr>
                <a:t>仓库管理系统</a:t>
              </a:r>
            </a:p>
          </p:txBody>
        </p:sp>
        <p:cxnSp>
          <p:nvCxnSpPr>
            <p:cNvPr id="3" name="直接连接符 2"/>
            <p:cNvCxnSpPr/>
            <p:nvPr/>
          </p:nvCxnSpPr>
          <p:spPr>
            <a:xfrm>
              <a:off x="15157" y="6660"/>
              <a:ext cx="216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1506" name="Picture 5"/>
          <p:cNvPicPr>
            <a:picLocks noChangeAspect="1"/>
          </p:cNvPicPr>
          <p:nvPr/>
        </p:nvPicPr>
        <p:blipFill>
          <a:blip r:embed="rId2"/>
          <a:stretch>
            <a:fillRect/>
          </a:stretch>
        </p:blipFill>
        <p:spPr>
          <a:xfrm>
            <a:off x="3844925" y="2583815"/>
            <a:ext cx="7174865" cy="3518535"/>
          </a:xfrm>
          <a:prstGeom prst="rect">
            <a:avLst/>
          </a:prstGeom>
          <a:noFill/>
          <a:ln w="9525">
            <a:noFill/>
          </a:ln>
        </p:spPr>
      </p:pic>
      <p:grpSp>
        <p:nvGrpSpPr>
          <p:cNvPr id="5" name="组合 4"/>
          <p:cNvGrpSpPr/>
          <p:nvPr/>
        </p:nvGrpSpPr>
        <p:grpSpPr>
          <a:xfrm>
            <a:off x="3925570" y="2710815"/>
            <a:ext cx="7261860" cy="597535"/>
            <a:chOff x="3925570" y="2710815"/>
            <a:chExt cx="7261860" cy="597535"/>
          </a:xfrm>
        </p:grpSpPr>
        <p:sp>
          <p:nvSpPr>
            <p:cNvPr id="6" name="Rectangle 45"/>
            <p:cNvSpPr>
              <a:spLocks noChangeArrowheads="1"/>
            </p:cNvSpPr>
            <p:nvPr/>
          </p:nvSpPr>
          <p:spPr bwMode="auto">
            <a:xfrm>
              <a:off x="10000615" y="2710815"/>
              <a:ext cx="1186815" cy="368300"/>
            </a:xfrm>
            <a:prstGeom prst="rect">
              <a:avLst/>
            </a:prstGeom>
            <a:solidFill>
              <a:srgbClr val="92D0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lang="en-US" altLang="zh-CN" b="0" dirty="0">
                  <a:effectLst>
                    <a:outerShdw blurRad="38100" dist="38100" dir="2700000" algn="tl">
                      <a:srgbClr val="FFFFFF"/>
                    </a:outerShdw>
                  </a:effectLst>
                  <a:latin typeface="微软雅黑" panose="020B0503020204020204" pitchFamily="34" charset="-122"/>
                  <a:ea typeface="微软雅黑" panose="020B0503020204020204" pitchFamily="34" charset="-122"/>
                  <a:cs typeface="微软雅黑" panose="020B0503020204020204" pitchFamily="34" charset="-122"/>
                </a:rPr>
                <a:t> </a:t>
              </a:r>
              <a:r>
                <a:rPr lang="zh-CN" altLang="en-US" b="0" dirty="0">
                  <a:solidFill>
                    <a:srgbClr val="01050F"/>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微软雅黑" panose="020B0503020204020204" pitchFamily="34" charset="-122"/>
                </a:rPr>
                <a:t>顶</a:t>
              </a:r>
              <a:r>
                <a:rPr lang="en-US" altLang="zh-CN" b="0" dirty="0">
                  <a:solidFill>
                    <a:srgbClr val="01050F"/>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微软雅黑" panose="020B0503020204020204" pitchFamily="34" charset="-122"/>
                </a:rPr>
                <a:t>(0)</a:t>
              </a:r>
              <a:r>
                <a:rPr lang="zh-CN" altLang="en-US" b="0" dirty="0">
                  <a:solidFill>
                    <a:srgbClr val="01050F"/>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微软雅黑" panose="020B0503020204020204" pitchFamily="34" charset="-122"/>
                </a:rPr>
                <a:t>层</a:t>
              </a:r>
            </a:p>
          </p:txBody>
        </p:sp>
        <p:sp>
          <p:nvSpPr>
            <p:cNvPr id="7" name="Line 46"/>
            <p:cNvSpPr>
              <a:spLocks noChangeShapeType="1"/>
            </p:cNvSpPr>
            <p:nvPr/>
          </p:nvSpPr>
          <p:spPr bwMode="auto">
            <a:xfrm>
              <a:off x="3925570" y="3307715"/>
              <a:ext cx="7236460" cy="635"/>
            </a:xfrm>
            <a:prstGeom prst="line">
              <a:avLst/>
            </a:prstGeom>
            <a:noFill/>
            <a:ln w="25400">
              <a:solidFill>
                <a:schemeClr val="accent1"/>
              </a:solidFill>
              <a:prstDash val="lgDash"/>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 name="组合 10"/>
          <p:cNvGrpSpPr/>
          <p:nvPr/>
        </p:nvGrpSpPr>
        <p:grpSpPr>
          <a:xfrm>
            <a:off x="4052570" y="3797935"/>
            <a:ext cx="7261860" cy="856615"/>
            <a:chOff x="4052570" y="3797935"/>
            <a:chExt cx="7261860" cy="856615"/>
          </a:xfrm>
        </p:grpSpPr>
        <p:sp>
          <p:nvSpPr>
            <p:cNvPr id="8" name="Line 46"/>
            <p:cNvSpPr>
              <a:spLocks noChangeShapeType="1"/>
            </p:cNvSpPr>
            <p:nvPr/>
          </p:nvSpPr>
          <p:spPr bwMode="auto">
            <a:xfrm>
              <a:off x="4052570" y="4653915"/>
              <a:ext cx="7236460" cy="635"/>
            </a:xfrm>
            <a:prstGeom prst="line">
              <a:avLst/>
            </a:prstGeom>
            <a:noFill/>
            <a:ln w="25400">
              <a:solidFill>
                <a:schemeClr val="accent1"/>
              </a:solidFill>
              <a:prstDash val="lgDash"/>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Rectangle 45"/>
            <p:cNvSpPr>
              <a:spLocks noChangeArrowheads="1"/>
            </p:cNvSpPr>
            <p:nvPr/>
          </p:nvSpPr>
          <p:spPr bwMode="auto">
            <a:xfrm>
              <a:off x="10127615" y="3797935"/>
              <a:ext cx="1186815" cy="368300"/>
            </a:xfrm>
            <a:prstGeom prst="rect">
              <a:avLst/>
            </a:prstGeom>
            <a:solidFill>
              <a:srgbClr val="92D0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eaLnBrk="0" hangingPunct="0"/>
              <a:r>
                <a:rPr lang="en-US" altLang="zh-CN" b="0" dirty="0">
                  <a:effectLst>
                    <a:outerShdw blurRad="38100" dist="38100" dir="2700000" algn="tl">
                      <a:srgbClr val="FFFFFF"/>
                    </a:outerShdw>
                  </a:effectLst>
                  <a:latin typeface="微软雅黑" panose="020B0503020204020204" pitchFamily="34" charset="-122"/>
                  <a:ea typeface="微软雅黑" panose="020B0503020204020204" pitchFamily="34" charset="-122"/>
                  <a:cs typeface="微软雅黑" panose="020B0503020204020204" pitchFamily="34" charset="-122"/>
                </a:rPr>
                <a:t> 1 </a:t>
              </a:r>
              <a:r>
                <a:rPr lang="zh-CN" altLang="en-US" b="0" dirty="0">
                  <a:solidFill>
                    <a:srgbClr val="01050F"/>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微软雅黑" panose="020B0503020204020204" pitchFamily="34" charset="-122"/>
                </a:rPr>
                <a:t>层</a:t>
              </a:r>
            </a:p>
          </p:txBody>
        </p:sp>
      </p:grpSp>
      <p:sp>
        <p:nvSpPr>
          <p:cNvPr id="10" name="Rectangle 45"/>
          <p:cNvSpPr>
            <a:spLocks noChangeArrowheads="1"/>
          </p:cNvSpPr>
          <p:nvPr/>
        </p:nvSpPr>
        <p:spPr bwMode="auto">
          <a:xfrm>
            <a:off x="10661015" y="4971415"/>
            <a:ext cx="1186815" cy="368300"/>
          </a:xfrm>
          <a:prstGeom prst="rect">
            <a:avLst/>
          </a:prstGeom>
          <a:solidFill>
            <a:srgbClr val="92D0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eaLnBrk="0" hangingPunct="0"/>
            <a:r>
              <a:rPr lang="en-US" altLang="zh-CN" b="0" dirty="0">
                <a:solidFill>
                  <a:srgbClr val="01050F"/>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微软雅黑" panose="020B0503020204020204" pitchFamily="34" charset="-122"/>
              </a:rPr>
              <a:t>2</a:t>
            </a:r>
            <a:r>
              <a:rPr lang="zh-CN" altLang="en-US" b="0" dirty="0">
                <a:solidFill>
                  <a:srgbClr val="01050F"/>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微软雅黑" panose="020B0503020204020204" pitchFamily="34" charset="-122"/>
              </a:rPr>
              <a:t>层</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blinds(horizontal)">
                                      <p:cBhvr>
                                        <p:cTn id="7" dur="500"/>
                                        <p:tgtEl>
                                          <p:spTgt spid="921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1506"/>
                                        </p:tgtEl>
                                        <p:attrNameLst>
                                          <p:attrName>style.visibility</p:attrName>
                                        </p:attrNameLst>
                                      </p:cBhvr>
                                      <p:to>
                                        <p:strVal val="visible"/>
                                      </p:to>
                                    </p:set>
                                    <p:animEffect transition="in" filter="checkerboard(across)">
                                      <p:cBhvr>
                                        <p:cTn id="17" dur="500"/>
                                        <p:tgtEl>
                                          <p:spTgt spid="2150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1"/>
      <p:bldP spid="10"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加工的命名</a:t>
            </a:r>
          </a:p>
        </p:txBody>
      </p:sp>
      <p:grpSp>
        <p:nvGrpSpPr>
          <p:cNvPr id="3" name="组合 2"/>
          <p:cNvGrpSpPr/>
          <p:nvPr/>
        </p:nvGrpSpPr>
        <p:grpSpPr>
          <a:xfrm>
            <a:off x="5699760" y="1981200"/>
            <a:ext cx="5937250" cy="1463675"/>
            <a:chOff x="5699760" y="1981200"/>
            <a:chExt cx="5937250" cy="1463675"/>
          </a:xfrm>
        </p:grpSpPr>
        <p:grpSp>
          <p:nvGrpSpPr>
            <p:cNvPr id="10243" name="Group 3"/>
            <p:cNvGrpSpPr/>
            <p:nvPr/>
          </p:nvGrpSpPr>
          <p:grpSpPr bwMode="auto">
            <a:xfrm>
              <a:off x="7147560" y="1981200"/>
              <a:ext cx="4489450" cy="1463675"/>
              <a:chOff x="1548" y="1248"/>
              <a:chExt cx="2828" cy="922"/>
            </a:xfrm>
          </p:grpSpPr>
          <p:sp>
            <p:nvSpPr>
              <p:cNvPr id="10244" name="AutoShape 4"/>
              <p:cNvSpPr>
                <a:spLocks noChangeArrowheads="1"/>
              </p:cNvSpPr>
              <p:nvPr/>
            </p:nvSpPr>
            <p:spPr bwMode="auto">
              <a:xfrm>
                <a:off x="1548" y="1400"/>
                <a:ext cx="432" cy="432"/>
              </a:xfrm>
              <a:prstGeom prst="flowChartProcess">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储户</a:t>
                </a:r>
              </a:p>
            </p:txBody>
          </p:sp>
          <p:sp>
            <p:nvSpPr>
              <p:cNvPr id="10245" name="AutoShape 5"/>
              <p:cNvSpPr>
                <a:spLocks noChangeArrowheads="1"/>
              </p:cNvSpPr>
              <p:nvPr/>
            </p:nvSpPr>
            <p:spPr bwMode="auto">
              <a:xfrm>
                <a:off x="2744" y="1248"/>
                <a:ext cx="672" cy="712"/>
              </a:xfrm>
              <a:prstGeom prst="flowChartConnector">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处理</a:t>
                </a:r>
                <a:r>
                  <a:rPr lang="en-US" altLang="zh-CN"/>
                  <a:t>1</a:t>
                </a:r>
              </a:p>
            </p:txBody>
          </p:sp>
          <p:sp>
            <p:nvSpPr>
              <p:cNvPr id="10246" name="Line 6"/>
              <p:cNvSpPr>
                <a:spLocks noChangeShapeType="1"/>
              </p:cNvSpPr>
              <p:nvPr/>
            </p:nvSpPr>
            <p:spPr bwMode="auto">
              <a:xfrm>
                <a:off x="3464" y="2168"/>
                <a:ext cx="62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7" name="Text Box 7"/>
              <p:cNvSpPr txBox="1">
                <a:spLocks noChangeArrowheads="1"/>
              </p:cNvSpPr>
              <p:nvPr/>
            </p:nvSpPr>
            <p:spPr bwMode="auto">
              <a:xfrm>
                <a:off x="3636" y="1920"/>
                <a:ext cx="5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t>帐户</a:t>
                </a:r>
              </a:p>
            </p:txBody>
          </p:sp>
          <p:sp>
            <p:nvSpPr>
              <p:cNvPr id="10248" name="Line 8"/>
              <p:cNvSpPr>
                <a:spLocks noChangeShapeType="1"/>
              </p:cNvSpPr>
              <p:nvPr/>
            </p:nvSpPr>
            <p:spPr bwMode="auto">
              <a:xfrm>
                <a:off x="1976" y="1632"/>
                <a:ext cx="76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9" name="Line 9"/>
              <p:cNvSpPr>
                <a:spLocks noChangeShapeType="1"/>
              </p:cNvSpPr>
              <p:nvPr/>
            </p:nvSpPr>
            <p:spPr bwMode="auto">
              <a:xfrm>
                <a:off x="3436" y="1650"/>
                <a:ext cx="81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50" name="Text Box 10"/>
              <p:cNvSpPr txBox="1">
                <a:spLocks noChangeArrowheads="1"/>
              </p:cNvSpPr>
              <p:nvPr/>
            </p:nvSpPr>
            <p:spPr bwMode="auto">
              <a:xfrm>
                <a:off x="2042" y="1374"/>
                <a:ext cx="6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t>数据</a:t>
                </a:r>
                <a:r>
                  <a:rPr lang="en-US" altLang="zh-CN" sz="2000" dirty="0"/>
                  <a:t>1</a:t>
                </a:r>
              </a:p>
            </p:txBody>
          </p:sp>
          <p:sp>
            <p:nvSpPr>
              <p:cNvPr id="10251" name="Text Box 11"/>
              <p:cNvSpPr txBox="1">
                <a:spLocks noChangeArrowheads="1"/>
              </p:cNvSpPr>
              <p:nvPr/>
            </p:nvSpPr>
            <p:spPr bwMode="auto">
              <a:xfrm>
                <a:off x="3380" y="1362"/>
                <a:ext cx="9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  </a:t>
                </a:r>
                <a:r>
                  <a:rPr lang="zh-CN" altLang="en-US" sz="2000"/>
                  <a:t>数据</a:t>
                </a:r>
                <a:r>
                  <a:rPr lang="en-US" altLang="zh-CN" sz="2000"/>
                  <a:t>2</a:t>
                </a:r>
              </a:p>
            </p:txBody>
          </p:sp>
          <p:cxnSp>
            <p:nvCxnSpPr>
              <p:cNvPr id="10252" name="AutoShape 12"/>
              <p:cNvCxnSpPr>
                <a:cxnSpLocks noChangeShapeType="1"/>
              </p:cNvCxnSpPr>
              <p:nvPr/>
            </p:nvCxnSpPr>
            <p:spPr bwMode="auto">
              <a:xfrm rot="5400000" flipH="1">
                <a:off x="3304" y="1848"/>
                <a:ext cx="288" cy="312"/>
              </a:xfrm>
              <a:prstGeom prst="curvedConnector3">
                <a:avLst>
                  <a:gd name="adj1" fmla="val 50000"/>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263" name="Text Box 23"/>
            <p:cNvSpPr txBox="1">
              <a:spLocks noChangeArrowheads="1"/>
            </p:cNvSpPr>
            <p:nvPr/>
          </p:nvSpPr>
          <p:spPr bwMode="auto">
            <a:xfrm>
              <a:off x="5699760" y="1981200"/>
              <a:ext cx="137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solidFill>
                    <a:srgbClr val="FF0000"/>
                  </a:solidFill>
                </a:rPr>
                <a:t>无意义的  名字：</a:t>
              </a:r>
            </a:p>
          </p:txBody>
        </p:sp>
      </p:grpSp>
      <p:grpSp>
        <p:nvGrpSpPr>
          <p:cNvPr id="4" name="组合 3"/>
          <p:cNvGrpSpPr/>
          <p:nvPr/>
        </p:nvGrpSpPr>
        <p:grpSpPr>
          <a:xfrm>
            <a:off x="5775960" y="3810000"/>
            <a:ext cx="5784850" cy="1768475"/>
            <a:chOff x="5775960" y="3810000"/>
            <a:chExt cx="5784850" cy="1768475"/>
          </a:xfrm>
        </p:grpSpPr>
        <p:grpSp>
          <p:nvGrpSpPr>
            <p:cNvPr id="10253" name="Group 13"/>
            <p:cNvGrpSpPr/>
            <p:nvPr/>
          </p:nvGrpSpPr>
          <p:grpSpPr bwMode="auto">
            <a:xfrm>
              <a:off x="7071360" y="4114800"/>
              <a:ext cx="4489450" cy="1463675"/>
              <a:chOff x="1548" y="1248"/>
              <a:chExt cx="2828" cy="922"/>
            </a:xfrm>
          </p:grpSpPr>
          <p:sp>
            <p:nvSpPr>
              <p:cNvPr id="10254" name="AutoShape 14"/>
              <p:cNvSpPr>
                <a:spLocks noChangeArrowheads="1"/>
              </p:cNvSpPr>
              <p:nvPr/>
            </p:nvSpPr>
            <p:spPr bwMode="auto">
              <a:xfrm>
                <a:off x="1548" y="1400"/>
                <a:ext cx="432" cy="432"/>
              </a:xfrm>
              <a:prstGeom prst="flowChartProcess">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储户</a:t>
                </a:r>
              </a:p>
            </p:txBody>
          </p:sp>
          <p:sp>
            <p:nvSpPr>
              <p:cNvPr id="10255" name="AutoShape 15"/>
              <p:cNvSpPr>
                <a:spLocks noChangeArrowheads="1"/>
              </p:cNvSpPr>
              <p:nvPr/>
            </p:nvSpPr>
            <p:spPr bwMode="auto">
              <a:xfrm>
                <a:off x="2744" y="1248"/>
                <a:ext cx="672" cy="712"/>
              </a:xfrm>
              <a:prstGeom prst="flowChartConnector">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检查</a:t>
                </a:r>
              </a:p>
              <a:p>
                <a:pPr algn="ctr"/>
                <a:r>
                  <a:rPr lang="zh-CN" altLang="en-US"/>
                  <a:t>合理性</a:t>
                </a:r>
              </a:p>
            </p:txBody>
          </p:sp>
          <p:sp>
            <p:nvSpPr>
              <p:cNvPr id="10256" name="Line 16"/>
              <p:cNvSpPr>
                <a:spLocks noChangeShapeType="1"/>
              </p:cNvSpPr>
              <p:nvPr/>
            </p:nvSpPr>
            <p:spPr bwMode="auto">
              <a:xfrm>
                <a:off x="3464" y="2168"/>
                <a:ext cx="62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57" name="Text Box 17"/>
              <p:cNvSpPr txBox="1">
                <a:spLocks noChangeArrowheads="1"/>
              </p:cNvSpPr>
              <p:nvPr/>
            </p:nvSpPr>
            <p:spPr bwMode="auto">
              <a:xfrm>
                <a:off x="3636" y="1920"/>
                <a:ext cx="5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t>帐户</a:t>
                </a:r>
              </a:p>
            </p:txBody>
          </p:sp>
          <p:sp>
            <p:nvSpPr>
              <p:cNvPr id="10258" name="Line 18"/>
              <p:cNvSpPr>
                <a:spLocks noChangeShapeType="1"/>
              </p:cNvSpPr>
              <p:nvPr/>
            </p:nvSpPr>
            <p:spPr bwMode="auto">
              <a:xfrm>
                <a:off x="1976" y="1632"/>
                <a:ext cx="76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59" name="Line 19"/>
              <p:cNvSpPr>
                <a:spLocks noChangeShapeType="1"/>
              </p:cNvSpPr>
              <p:nvPr/>
            </p:nvSpPr>
            <p:spPr bwMode="auto">
              <a:xfrm>
                <a:off x="3436" y="1650"/>
                <a:ext cx="81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60" name="Text Box 20"/>
              <p:cNvSpPr txBox="1">
                <a:spLocks noChangeArrowheads="1"/>
              </p:cNvSpPr>
              <p:nvPr/>
            </p:nvSpPr>
            <p:spPr bwMode="auto">
              <a:xfrm>
                <a:off x="2042" y="1374"/>
                <a:ext cx="6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t>取款单</a:t>
                </a:r>
              </a:p>
            </p:txBody>
          </p:sp>
          <p:sp>
            <p:nvSpPr>
              <p:cNvPr id="10261" name="Text Box 21"/>
              <p:cNvSpPr txBox="1">
                <a:spLocks noChangeArrowheads="1"/>
              </p:cNvSpPr>
              <p:nvPr/>
            </p:nvSpPr>
            <p:spPr bwMode="auto">
              <a:xfrm>
                <a:off x="3380" y="1362"/>
                <a:ext cx="9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t>合理取款单</a:t>
                </a:r>
              </a:p>
            </p:txBody>
          </p:sp>
          <p:cxnSp>
            <p:nvCxnSpPr>
              <p:cNvPr id="10262" name="AutoShape 22"/>
              <p:cNvCxnSpPr>
                <a:cxnSpLocks noChangeShapeType="1"/>
              </p:cNvCxnSpPr>
              <p:nvPr/>
            </p:nvCxnSpPr>
            <p:spPr bwMode="auto">
              <a:xfrm rot="5400000" flipH="1">
                <a:off x="3304" y="1848"/>
                <a:ext cx="288" cy="312"/>
              </a:xfrm>
              <a:prstGeom prst="curvedConnector3">
                <a:avLst>
                  <a:gd name="adj1" fmla="val 50000"/>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264" name="Text Box 24"/>
            <p:cNvSpPr txBox="1">
              <a:spLocks noChangeArrowheads="1"/>
            </p:cNvSpPr>
            <p:nvPr/>
          </p:nvSpPr>
          <p:spPr bwMode="auto">
            <a:xfrm>
              <a:off x="5775960" y="3810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solidFill>
                    <a:srgbClr val="FF0000"/>
                  </a:solidFill>
                </a:rPr>
                <a:t>较好的命名：</a:t>
              </a:r>
            </a:p>
          </p:txBody>
        </p:sp>
      </p:grpSp>
      <p:sp>
        <p:nvSpPr>
          <p:cNvPr id="9219" name="Rectangle 3"/>
          <p:cNvSpPr>
            <a:spLocks noGrp="1" noChangeArrowheads="1"/>
          </p:cNvSpPr>
          <p:nvPr/>
        </p:nvSpPr>
        <p:spPr>
          <a:xfrm>
            <a:off x="296545" y="1788795"/>
            <a:ext cx="5222875" cy="3754755"/>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r>
              <a:rPr lang="zh-CN" altLang="en-US" sz="2800" b="0" dirty="0">
                <a:latin typeface="+mn-ea"/>
                <a:cs typeface="+mn-ea"/>
              </a:rPr>
              <a:t>加工的命名注意事项</a:t>
            </a:r>
            <a:endParaRPr lang="zh-CN" altLang="en-US" dirty="0">
              <a:latin typeface="宋体" panose="02010600030101010101" pitchFamily="2" charset="-122"/>
            </a:endParaRPr>
          </a:p>
          <a:p>
            <a:pPr lvl="1" algn="just">
              <a:buClr>
                <a:schemeClr val="accent2"/>
              </a:buClr>
              <a:buFont typeface="Wingdings" panose="05000000000000000000" pitchFamily="2" charset="2"/>
              <a:buChar char="§"/>
            </a:pPr>
            <a:r>
              <a:rPr lang="en-US" altLang="zh-CN" sz="2400" b="0" dirty="0">
                <a:latin typeface="+mn-ea"/>
              </a:rPr>
              <a:t>1</a:t>
            </a:r>
            <a:r>
              <a:rPr lang="zh-CN" altLang="en-US" sz="2400" b="0" dirty="0">
                <a:latin typeface="+mn-ea"/>
              </a:rPr>
              <a:t>）顶层的加工名就是整个系统项目的名字</a:t>
            </a:r>
          </a:p>
          <a:p>
            <a:pPr marL="457200" lvl="1" indent="0" algn="just">
              <a:buClr>
                <a:schemeClr val="accent2"/>
              </a:buClr>
              <a:buFont typeface="Wingdings" panose="05000000000000000000" pitchFamily="2" charset="2"/>
              <a:buNone/>
            </a:pPr>
            <a:endParaRPr lang="zh-CN" altLang="en-US" sz="2400" b="0" dirty="0">
              <a:latin typeface="+mn-ea"/>
            </a:endParaRPr>
          </a:p>
          <a:p>
            <a:pPr lvl="1" algn="just">
              <a:buClr>
                <a:schemeClr val="accent2"/>
              </a:buClr>
              <a:buFont typeface="Wingdings" panose="05000000000000000000" pitchFamily="2" charset="2"/>
              <a:buChar char="§"/>
            </a:pPr>
            <a:r>
              <a:rPr lang="en-US" altLang="zh-CN" sz="2400" b="0" dirty="0">
                <a:latin typeface="+mn-ea"/>
              </a:rPr>
              <a:t>2</a:t>
            </a:r>
            <a:r>
              <a:rPr lang="zh-CN" altLang="en-US" sz="2400" b="0" dirty="0">
                <a:latin typeface="+mn-ea"/>
              </a:rPr>
              <a:t>）尽量最好使用动宾词组，也可用主谓词组</a:t>
            </a:r>
          </a:p>
          <a:p>
            <a:pPr marL="457200" lvl="1" indent="0" algn="just">
              <a:buClr>
                <a:schemeClr val="accent2"/>
              </a:buClr>
              <a:buFont typeface="Wingdings" panose="05000000000000000000" pitchFamily="2" charset="2"/>
              <a:buNone/>
            </a:pPr>
            <a:endParaRPr lang="zh-CN" altLang="en-US" sz="2400" b="0" dirty="0">
              <a:latin typeface="+mn-ea"/>
            </a:endParaRPr>
          </a:p>
          <a:p>
            <a:pPr lvl="1" algn="just">
              <a:buClr>
                <a:schemeClr val="accent2"/>
              </a:buClr>
              <a:buFont typeface="Wingdings" panose="05000000000000000000" pitchFamily="2" charset="2"/>
              <a:buChar char="§"/>
            </a:pPr>
            <a:r>
              <a:rPr lang="en-US" altLang="zh-CN" sz="2400" b="0" dirty="0">
                <a:latin typeface="+mn-ea"/>
              </a:rPr>
              <a:t>3</a:t>
            </a:r>
            <a:r>
              <a:rPr lang="zh-CN" altLang="en-US" sz="2400" b="0" dirty="0">
                <a:latin typeface="+mn-ea"/>
              </a:rPr>
              <a:t>）不要使用空洞的动词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9219"/>
                                        </p:tgtEl>
                                        <p:attrNameLst>
                                          <p:attrName>style.visibility</p:attrName>
                                        </p:attrNameLst>
                                      </p:cBhvr>
                                      <p:to>
                                        <p:strVal val="visible"/>
                                      </p:to>
                                    </p:set>
                                    <p:animEffect transition="in" filter="blinds(horizontal)">
                                      <p:cBhvr>
                                        <p:cTn id="11" dur="500"/>
                                        <p:tgtEl>
                                          <p:spTgt spid="9219"/>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checkerboard(across)">
                                      <p:cBhvr>
                                        <p:cTn id="16" dur="75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21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15043" y="217714"/>
            <a:ext cx="6941820" cy="668655"/>
          </a:xfrm>
        </p:spPr>
        <p:txBody>
          <a:bodyPr/>
          <a:lstStyle/>
          <a:p>
            <a:r>
              <a:rPr lang="en-US" altLang="zh-CN" dirty="0">
                <a:latin typeface="宋体" panose="02010600030101010101" pitchFamily="2" charset="-122"/>
                <a:sym typeface="+mn-ea"/>
              </a:rPr>
              <a:t>(2) </a:t>
            </a:r>
            <a:r>
              <a:rPr lang="zh-CN" altLang="en-US" dirty="0">
                <a:latin typeface="宋体" panose="02010600030101010101" pitchFamily="2" charset="-122"/>
                <a:sym typeface="+mn-ea"/>
              </a:rPr>
              <a:t>外部实体（数据源点</a:t>
            </a:r>
            <a:r>
              <a:rPr lang="en-US" altLang="zh-CN" dirty="0">
                <a:latin typeface="宋体" panose="02010600030101010101" pitchFamily="2" charset="-122"/>
                <a:sym typeface="+mn-ea"/>
              </a:rPr>
              <a:t>/</a:t>
            </a:r>
            <a:r>
              <a:rPr lang="zh-CN" altLang="en-US" dirty="0">
                <a:latin typeface="宋体" panose="02010600030101010101" pitchFamily="2" charset="-122"/>
                <a:sym typeface="+mn-ea"/>
              </a:rPr>
              <a:t>终点）</a:t>
            </a:r>
            <a:endParaRPr lang="zh-CN" altLang="en-US" dirty="0">
              <a:latin typeface="宋体" panose="02010600030101010101" pitchFamily="2" charset="-122"/>
              <a:ea typeface="+mn-ea"/>
              <a:cs typeface="+mn-ea"/>
              <a:sym typeface="+mn-ea"/>
            </a:endParaRPr>
          </a:p>
        </p:txBody>
      </p:sp>
      <p:sp>
        <p:nvSpPr>
          <p:cNvPr id="12291" name="Rectangle 3"/>
          <p:cNvSpPr>
            <a:spLocks noGrp="1" noChangeArrowheads="1"/>
          </p:cNvSpPr>
          <p:nvPr/>
        </p:nvSpPr>
        <p:spPr>
          <a:xfrm>
            <a:off x="875030" y="1638300"/>
            <a:ext cx="10442575" cy="358140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lnSpc>
                <a:spcPct val="90000"/>
              </a:lnSpc>
            </a:pPr>
            <a:r>
              <a:rPr lang="zh-CN" altLang="en-US" sz="2800" b="0" dirty="0">
                <a:latin typeface="+mn-ea"/>
                <a:cs typeface="+mn-ea"/>
              </a:rPr>
              <a:t>位于系统之外的信息提供者或使用者</a:t>
            </a:r>
            <a:r>
              <a:rPr lang="en-US" altLang="zh-CN" sz="2800" b="0" dirty="0">
                <a:latin typeface="+mn-ea"/>
                <a:cs typeface="+mn-ea"/>
              </a:rPr>
              <a:t>,</a:t>
            </a:r>
            <a:r>
              <a:rPr lang="zh-CN" altLang="en-US" sz="2800" b="0" dirty="0">
                <a:latin typeface="+mn-ea"/>
                <a:cs typeface="+mn-ea"/>
              </a:rPr>
              <a:t>称为外部实体。即存在于系统之外的人员或组织。如“学务科”等</a:t>
            </a:r>
          </a:p>
          <a:p>
            <a:pPr marL="0" indent="0" algn="just">
              <a:lnSpc>
                <a:spcPct val="90000"/>
              </a:lnSpc>
              <a:buNone/>
            </a:pPr>
            <a:endParaRPr lang="zh-CN" altLang="en-US" sz="2800" b="0" dirty="0">
              <a:latin typeface="+mn-ea"/>
              <a:cs typeface="+mn-ea"/>
            </a:endParaRPr>
          </a:p>
          <a:p>
            <a:pPr algn="just">
              <a:lnSpc>
                <a:spcPct val="90000"/>
              </a:lnSpc>
            </a:pPr>
            <a:r>
              <a:rPr lang="zh-CN" altLang="en-US" sz="2800" b="0" dirty="0">
                <a:latin typeface="+mn-ea"/>
                <a:cs typeface="+mn-ea"/>
              </a:rPr>
              <a:t>说明数据输入的源点</a:t>
            </a:r>
            <a:r>
              <a:rPr lang="en-US" altLang="zh-CN" sz="2800" b="0" dirty="0">
                <a:latin typeface="+mn-ea"/>
                <a:cs typeface="+mn-ea"/>
              </a:rPr>
              <a:t>(</a:t>
            </a:r>
            <a:r>
              <a:rPr lang="zh-CN" altLang="en-US" sz="2800" b="0" dirty="0">
                <a:latin typeface="+mn-ea"/>
                <a:cs typeface="+mn-ea"/>
              </a:rPr>
              <a:t>数据源</a:t>
            </a:r>
            <a:r>
              <a:rPr lang="en-US" altLang="zh-CN" sz="2800" b="0" dirty="0">
                <a:latin typeface="+mn-ea"/>
                <a:cs typeface="+mn-ea"/>
              </a:rPr>
              <a:t>)</a:t>
            </a:r>
            <a:r>
              <a:rPr lang="zh-CN" altLang="en-US" sz="2800" b="0" dirty="0">
                <a:latin typeface="+mn-ea"/>
                <a:cs typeface="+mn-ea"/>
              </a:rPr>
              <a:t>或数据输出的终点</a:t>
            </a:r>
            <a:r>
              <a:rPr lang="en-US" altLang="zh-CN" sz="2800" b="0" dirty="0">
                <a:latin typeface="+mn-ea"/>
                <a:cs typeface="+mn-ea"/>
              </a:rPr>
              <a:t>(</a:t>
            </a:r>
            <a:r>
              <a:rPr lang="zh-CN" altLang="en-US" sz="2800" b="0" dirty="0">
                <a:latin typeface="+mn-ea"/>
                <a:cs typeface="+mn-ea"/>
              </a:rPr>
              <a:t>数据终点</a:t>
            </a:r>
            <a:r>
              <a:rPr lang="en-US" altLang="zh-CN" sz="2800" b="0" dirty="0">
                <a:latin typeface="+mn-ea"/>
                <a:cs typeface="+mn-ea"/>
              </a:rPr>
              <a:t>)</a:t>
            </a:r>
          </a:p>
          <a:p>
            <a:pPr marL="0" indent="0" algn="just">
              <a:lnSpc>
                <a:spcPct val="90000"/>
              </a:lnSpc>
              <a:buNone/>
            </a:pPr>
            <a:endParaRPr lang="en-US" altLang="zh-CN" sz="2800" b="0" dirty="0">
              <a:latin typeface="+mn-ea"/>
              <a:cs typeface="+mn-ea"/>
            </a:endParaRPr>
          </a:p>
          <a:p>
            <a:pPr algn="just">
              <a:lnSpc>
                <a:spcPct val="90000"/>
              </a:lnSpc>
            </a:pPr>
            <a:r>
              <a:rPr lang="zh-CN" altLang="en-US" sz="2800" b="0" dirty="0">
                <a:latin typeface="+mn-ea"/>
                <a:cs typeface="+mn-ea"/>
              </a:rPr>
              <a:t>起到更好的理解作用，但不是系统中的事物</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7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91"/>
                                        </p:tgtEl>
                                        <p:attrNameLst>
                                          <p:attrName>style.visibility</p:attrName>
                                        </p:attrNameLst>
                                      </p:cBhvr>
                                      <p:to>
                                        <p:strVal val="visible"/>
                                      </p:to>
                                    </p:set>
                                    <p:animEffect transition="in" filter="blinds(horizontal)">
                                      <p:cBhvr>
                                        <p:cTn id="12" dur="75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29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1" y="133985"/>
            <a:ext cx="5202767" cy="668780"/>
          </a:xfrm>
        </p:spPr>
        <p:txBody>
          <a:bodyPr/>
          <a:lstStyle/>
          <a:p>
            <a:r>
              <a:rPr lang="en-US" altLang="zh-CN" dirty="0">
                <a:latin typeface="宋体" panose="02010600030101010101" pitchFamily="2" charset="-122"/>
                <a:sym typeface="+mn-ea"/>
              </a:rPr>
              <a:t>(3) </a:t>
            </a:r>
            <a:r>
              <a:rPr lang="zh-CN" altLang="en-US" dirty="0">
                <a:latin typeface="宋体" panose="02010600030101010101" pitchFamily="2" charset="-122"/>
                <a:sym typeface="+mn-ea"/>
              </a:rPr>
              <a:t>数据流</a:t>
            </a:r>
            <a:endParaRPr lang="zh-CN" altLang="en-US" dirty="0"/>
          </a:p>
        </p:txBody>
      </p:sp>
      <p:sp>
        <p:nvSpPr>
          <p:cNvPr id="6147" name="Rectangle 3"/>
          <p:cNvSpPr>
            <a:spLocks noGrp="1" noChangeArrowheads="1"/>
          </p:cNvSpPr>
          <p:nvPr/>
        </p:nvSpPr>
        <p:spPr>
          <a:xfrm>
            <a:off x="571500" y="1066800"/>
            <a:ext cx="10899775" cy="472440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r>
              <a:rPr lang="zh-CN" altLang="en-US" sz="2800" b="0" dirty="0">
                <a:latin typeface="+mn-ea"/>
                <a:cs typeface="+mn-ea"/>
              </a:rPr>
              <a:t>表示数据和数据流向</a:t>
            </a:r>
            <a:r>
              <a:rPr lang="en-US" altLang="zh-CN" sz="2800" b="0" dirty="0">
                <a:latin typeface="+mn-ea"/>
                <a:cs typeface="+mn-ea"/>
              </a:rPr>
              <a:t>, </a:t>
            </a:r>
            <a:r>
              <a:rPr lang="zh-CN" altLang="en-US" sz="2800" b="0" dirty="0">
                <a:latin typeface="+mn-ea"/>
                <a:cs typeface="+mn-ea"/>
              </a:rPr>
              <a:t>由一组固定成分的数据组成  如“选课单”由“学号、姓名、课程编号、课程名”等成分组成</a:t>
            </a:r>
          </a:p>
          <a:p>
            <a:pPr algn="just"/>
            <a:r>
              <a:rPr lang="zh-CN" altLang="en-US" sz="2800" b="0" dirty="0">
                <a:latin typeface="+mn-ea"/>
                <a:cs typeface="+mn-ea"/>
              </a:rPr>
              <a:t>数据流可从</a:t>
            </a:r>
            <a:r>
              <a:rPr lang="zh-CN" altLang="en-US" sz="2800" b="0" dirty="0">
                <a:solidFill>
                  <a:schemeClr val="accent1"/>
                </a:solidFill>
                <a:latin typeface="+mn-ea"/>
                <a:cs typeface="+mn-ea"/>
              </a:rPr>
              <a:t>加工流向加工</a:t>
            </a:r>
            <a:r>
              <a:rPr lang="zh-CN" altLang="en-US" sz="2800" b="0" dirty="0">
                <a:latin typeface="+mn-ea"/>
                <a:cs typeface="+mn-ea"/>
              </a:rPr>
              <a:t>，也可在</a:t>
            </a:r>
            <a:r>
              <a:rPr lang="zh-CN" altLang="en-US" sz="2800" b="0" dirty="0">
                <a:solidFill>
                  <a:schemeClr val="accent1"/>
                </a:solidFill>
                <a:latin typeface="+mn-ea"/>
                <a:cs typeface="+mn-ea"/>
              </a:rPr>
              <a:t>加工与数据存储</a:t>
            </a:r>
            <a:r>
              <a:rPr lang="zh-CN" altLang="en-US" sz="2800" b="0" dirty="0">
                <a:latin typeface="+mn-ea"/>
                <a:cs typeface="+mn-ea"/>
              </a:rPr>
              <a:t>或</a:t>
            </a:r>
            <a:r>
              <a:rPr lang="zh-CN" altLang="en-US" sz="2800" b="0" dirty="0">
                <a:solidFill>
                  <a:schemeClr val="accent1"/>
                </a:solidFill>
                <a:latin typeface="+mn-ea"/>
                <a:cs typeface="+mn-ea"/>
              </a:rPr>
              <a:t>外部项</a:t>
            </a:r>
            <a:r>
              <a:rPr lang="zh-CN" altLang="en-US" sz="2800" b="0" dirty="0">
                <a:latin typeface="+mn-ea"/>
                <a:cs typeface="+mn-ea"/>
              </a:rPr>
              <a:t>之间流动；两个加工之间可有</a:t>
            </a:r>
            <a:r>
              <a:rPr lang="zh-CN" altLang="en-US" sz="2800" b="0" dirty="0">
                <a:solidFill>
                  <a:schemeClr val="accent1"/>
                </a:solidFill>
                <a:latin typeface="+mn-ea"/>
                <a:cs typeface="+mn-ea"/>
              </a:rPr>
              <a:t>多股</a:t>
            </a:r>
            <a:r>
              <a:rPr lang="zh-CN" altLang="en-US" sz="2800" b="0" dirty="0">
                <a:latin typeface="+mn-ea"/>
                <a:cs typeface="+mn-ea"/>
              </a:rPr>
              <a:t>数据流</a:t>
            </a:r>
          </a:p>
          <a:p>
            <a:pPr marL="0" indent="0" algn="just">
              <a:buNone/>
            </a:pPr>
            <a:endParaRPr lang="zh-CN" altLang="en-US" sz="2800" b="0" dirty="0">
              <a:latin typeface="+mn-ea"/>
              <a:cs typeface="+mn-ea"/>
            </a:endParaRPr>
          </a:p>
          <a:p>
            <a:pPr marL="0" indent="0" algn="just">
              <a:buNone/>
            </a:pPr>
            <a:endParaRPr lang="zh-CN" altLang="en-US" sz="2800" b="0" dirty="0">
              <a:latin typeface="楷体_GB2312" pitchFamily="49" charset="-122"/>
              <a:ea typeface="楷体_GB2312" pitchFamily="49" charset="-122"/>
            </a:endParaRPr>
          </a:p>
        </p:txBody>
      </p:sp>
      <p:grpSp>
        <p:nvGrpSpPr>
          <p:cNvPr id="41" name="Group 36"/>
          <p:cNvGrpSpPr/>
          <p:nvPr/>
        </p:nvGrpSpPr>
        <p:grpSpPr bwMode="auto">
          <a:xfrm>
            <a:off x="6607810" y="2942590"/>
            <a:ext cx="4489450" cy="1463675"/>
            <a:chOff x="1548" y="1248"/>
            <a:chExt cx="2828" cy="922"/>
          </a:xfrm>
        </p:grpSpPr>
        <p:sp>
          <p:nvSpPr>
            <p:cNvPr id="42" name="AutoShape 37"/>
            <p:cNvSpPr>
              <a:spLocks noChangeArrowheads="1"/>
            </p:cNvSpPr>
            <p:nvPr/>
          </p:nvSpPr>
          <p:spPr bwMode="auto">
            <a:xfrm>
              <a:off x="1548" y="1400"/>
              <a:ext cx="432" cy="432"/>
            </a:xfrm>
            <a:prstGeom prst="flowChartProcess">
              <a:avLst/>
            </a:prstGeom>
            <a:solidFill>
              <a:sysClr val="window" lastClr="FFFFFF"/>
            </a:solidFill>
            <a:ln w="9525">
              <a:solidFill>
                <a:sysClr val="windowText" lastClr="000000"/>
              </a:solidFill>
              <a:miter lim="800000"/>
            </a:ln>
            <a:effectLst/>
            <a:extLs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nchor="ctr"/>
            <a:lstStyle/>
            <a:p>
              <a:pPr algn="ctr"/>
              <a:r>
                <a:rPr lang="zh-CN" altLang="en-US"/>
                <a:t>储户</a:t>
              </a:r>
            </a:p>
          </p:txBody>
        </p:sp>
        <p:sp>
          <p:nvSpPr>
            <p:cNvPr id="43" name="AutoShape 38"/>
            <p:cNvSpPr>
              <a:spLocks noChangeArrowheads="1"/>
            </p:cNvSpPr>
            <p:nvPr/>
          </p:nvSpPr>
          <p:spPr bwMode="auto">
            <a:xfrm>
              <a:off x="2744" y="1248"/>
              <a:ext cx="672" cy="712"/>
            </a:xfrm>
            <a:prstGeom prst="flowChartConnector">
              <a:avLst/>
            </a:prstGeom>
            <a:solidFill>
              <a:sysClr val="window" lastClr="FFFFFF"/>
            </a:solidFill>
            <a:ln w="9525">
              <a:solidFill>
                <a:sysClr val="windowText" lastClr="000000"/>
              </a:solidFill>
              <a:round/>
            </a:ln>
            <a:effectLst/>
            <a:extLs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nchor="ctr"/>
            <a:lstStyle/>
            <a:p>
              <a:pPr algn="ctr"/>
              <a:r>
                <a:rPr lang="zh-CN" altLang="en-US"/>
                <a:t>检查</a:t>
              </a:r>
            </a:p>
            <a:p>
              <a:pPr algn="ctr"/>
              <a:r>
                <a:rPr lang="zh-CN" altLang="en-US"/>
                <a:t>合理性</a:t>
              </a:r>
            </a:p>
          </p:txBody>
        </p:sp>
        <p:sp>
          <p:nvSpPr>
            <p:cNvPr id="44" name="Line 39"/>
            <p:cNvSpPr>
              <a:spLocks noChangeShapeType="1"/>
            </p:cNvSpPr>
            <p:nvPr/>
          </p:nvSpPr>
          <p:spPr bwMode="auto">
            <a:xfrm>
              <a:off x="3464" y="2168"/>
              <a:ext cx="624" cy="0"/>
            </a:xfrm>
            <a:prstGeom prst="line">
              <a:avLst/>
            </a:prstGeom>
            <a:noFill/>
            <a:ln w="9525">
              <a:solidFill>
                <a:sysClr val="windowText" lastClr="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lstStyle/>
            <a:p>
              <a:endParaRPr lang="zh-CN" altLang="en-US"/>
            </a:p>
          </p:txBody>
        </p:sp>
        <p:sp>
          <p:nvSpPr>
            <p:cNvPr id="45" name="Text Box 40"/>
            <p:cNvSpPr txBox="1">
              <a:spLocks noChangeArrowheads="1"/>
            </p:cNvSpPr>
            <p:nvPr/>
          </p:nvSpPr>
          <p:spPr bwMode="auto">
            <a:xfrm>
              <a:off x="3636" y="1920"/>
              <a:ext cx="556" cy="250"/>
            </a:xfrm>
            <a:prstGeom prst="rect">
              <a:avLst/>
            </a:prstGeom>
            <a:noFill/>
            <a:ln>
              <a:noFill/>
            </a:ln>
            <a:effectLst/>
            <a:extLst>
              <a:ext uri="{909E8E84-426E-40DD-AFC4-6F175D3DCCD1}">
                <a14:hiddenFill xmlns:a14="http://schemas.microsoft.com/office/drawing/2010/main">
                  <a:solidFill>
                    <a:srgbClr val="6076B4"/>
                  </a:solidFill>
                </a14:hiddenFill>
              </a:ext>
              <a:ext uri="{91240B29-F687-4F45-9708-019B960494DF}">
                <a14:hiddenLine xmlns:a14="http://schemas.microsoft.com/office/drawing/2010/main" w="9525">
                  <a:solidFill>
                    <a:sysClr val="windowText" lastClr="000000"/>
                  </a:solidFill>
                  <a:miter lim="800000"/>
                  <a:headEnd/>
                  <a:tailEnd/>
                </a14:hiddenLine>
              </a:ext>
              <a:ext uri="{AF507438-7753-43E0-B8FC-AC1667EBCBE1}">
                <a14:hiddenEffects xmlns:a14="http://schemas.microsoft.com/office/drawing/2010/main">
                  <a:effectLst>
                    <a:outerShdw dist="35921" dir="2700000" algn="ctr" rotWithShape="0">
                      <a:srgbClr val="E4E9EF"/>
                    </a:outerShdw>
                  </a:effectLst>
                </a14:hiddenEffects>
              </a:ext>
            </a:extLst>
          </p:spPr>
          <p:txBody>
            <a:bodyPr>
              <a:spAutoFit/>
            </a:bodyPr>
            <a:lstStyle/>
            <a:p>
              <a:pPr>
                <a:spcBef>
                  <a:spcPct val="50000"/>
                </a:spcBef>
              </a:pPr>
              <a:r>
                <a:rPr lang="zh-CN" altLang="en-US" sz="2000"/>
                <a:t>帐户</a:t>
              </a:r>
            </a:p>
          </p:txBody>
        </p:sp>
        <p:sp>
          <p:nvSpPr>
            <p:cNvPr id="46" name="Line 41"/>
            <p:cNvSpPr>
              <a:spLocks noChangeShapeType="1"/>
            </p:cNvSpPr>
            <p:nvPr/>
          </p:nvSpPr>
          <p:spPr bwMode="auto">
            <a:xfrm>
              <a:off x="1976" y="1632"/>
              <a:ext cx="768" cy="0"/>
            </a:xfrm>
            <a:prstGeom prst="line">
              <a:avLst/>
            </a:prstGeom>
            <a:noFill/>
            <a:ln w="9525">
              <a:solidFill>
                <a:sysClr val="windowText" lastClr="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lstStyle/>
            <a:p>
              <a:endParaRPr lang="zh-CN" altLang="en-US"/>
            </a:p>
          </p:txBody>
        </p:sp>
        <p:sp>
          <p:nvSpPr>
            <p:cNvPr id="47" name="Line 42"/>
            <p:cNvSpPr>
              <a:spLocks noChangeShapeType="1"/>
            </p:cNvSpPr>
            <p:nvPr/>
          </p:nvSpPr>
          <p:spPr bwMode="auto">
            <a:xfrm>
              <a:off x="3436" y="1650"/>
              <a:ext cx="812" cy="0"/>
            </a:xfrm>
            <a:prstGeom prst="line">
              <a:avLst/>
            </a:prstGeom>
            <a:noFill/>
            <a:ln w="9525">
              <a:solidFill>
                <a:sysClr val="windowText" lastClr="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lstStyle/>
            <a:p>
              <a:endParaRPr lang="zh-CN" altLang="en-US"/>
            </a:p>
          </p:txBody>
        </p:sp>
        <p:sp>
          <p:nvSpPr>
            <p:cNvPr id="48" name="Text Box 43"/>
            <p:cNvSpPr txBox="1">
              <a:spLocks noChangeArrowheads="1"/>
            </p:cNvSpPr>
            <p:nvPr/>
          </p:nvSpPr>
          <p:spPr bwMode="auto">
            <a:xfrm>
              <a:off x="2042" y="1374"/>
              <a:ext cx="632" cy="250"/>
            </a:xfrm>
            <a:prstGeom prst="rect">
              <a:avLst/>
            </a:prstGeom>
            <a:noFill/>
            <a:ln>
              <a:noFill/>
            </a:ln>
            <a:effectLst/>
            <a:extLst>
              <a:ext uri="{909E8E84-426E-40DD-AFC4-6F175D3DCCD1}">
                <a14:hiddenFill xmlns:a14="http://schemas.microsoft.com/office/drawing/2010/main">
                  <a:solidFill>
                    <a:srgbClr val="6076B4"/>
                  </a:solidFill>
                </a14:hiddenFill>
              </a:ext>
              <a:ext uri="{91240B29-F687-4F45-9708-019B960494DF}">
                <a14:hiddenLine xmlns:a14="http://schemas.microsoft.com/office/drawing/2010/main" w="9525">
                  <a:solidFill>
                    <a:sysClr val="windowText" lastClr="000000"/>
                  </a:solidFill>
                  <a:miter lim="800000"/>
                  <a:headEnd/>
                  <a:tailEnd/>
                </a14:hiddenLine>
              </a:ext>
              <a:ext uri="{AF507438-7753-43E0-B8FC-AC1667EBCBE1}">
                <a14:hiddenEffects xmlns:a14="http://schemas.microsoft.com/office/drawing/2010/main">
                  <a:effectLst>
                    <a:outerShdw dist="35921" dir="2700000" algn="ctr" rotWithShape="0">
                      <a:srgbClr val="E4E9EF"/>
                    </a:outerShdw>
                  </a:effectLst>
                </a14:hiddenEffects>
              </a:ext>
            </a:extLst>
          </p:spPr>
          <p:txBody>
            <a:bodyPr>
              <a:spAutoFit/>
            </a:bodyPr>
            <a:lstStyle/>
            <a:p>
              <a:pPr>
                <a:spcBef>
                  <a:spcPct val="50000"/>
                </a:spcBef>
              </a:pPr>
              <a:r>
                <a:rPr lang="zh-CN" altLang="en-US" sz="2000" dirty="0"/>
                <a:t>取款单</a:t>
              </a:r>
            </a:p>
          </p:txBody>
        </p:sp>
        <p:sp>
          <p:nvSpPr>
            <p:cNvPr id="49" name="Text Box 44"/>
            <p:cNvSpPr txBox="1">
              <a:spLocks noChangeArrowheads="1"/>
            </p:cNvSpPr>
            <p:nvPr/>
          </p:nvSpPr>
          <p:spPr bwMode="auto">
            <a:xfrm>
              <a:off x="3380" y="1362"/>
              <a:ext cx="996" cy="250"/>
            </a:xfrm>
            <a:prstGeom prst="rect">
              <a:avLst/>
            </a:prstGeom>
            <a:noFill/>
            <a:ln>
              <a:noFill/>
            </a:ln>
            <a:effectLst/>
            <a:extLst>
              <a:ext uri="{909E8E84-426E-40DD-AFC4-6F175D3DCCD1}">
                <a14:hiddenFill xmlns:a14="http://schemas.microsoft.com/office/drawing/2010/main">
                  <a:solidFill>
                    <a:srgbClr val="6076B4"/>
                  </a:solidFill>
                </a14:hiddenFill>
              </a:ext>
              <a:ext uri="{91240B29-F687-4F45-9708-019B960494DF}">
                <a14:hiddenLine xmlns:a14="http://schemas.microsoft.com/office/drawing/2010/main" w="9525">
                  <a:solidFill>
                    <a:sysClr val="windowText" lastClr="000000"/>
                  </a:solidFill>
                  <a:miter lim="800000"/>
                  <a:headEnd/>
                  <a:tailEnd/>
                </a14:hiddenLine>
              </a:ext>
              <a:ext uri="{AF507438-7753-43E0-B8FC-AC1667EBCBE1}">
                <a14:hiddenEffects xmlns:a14="http://schemas.microsoft.com/office/drawing/2010/main">
                  <a:effectLst>
                    <a:outerShdw dist="35921" dir="2700000" algn="ctr" rotWithShape="0">
                      <a:srgbClr val="E4E9EF"/>
                    </a:outerShdw>
                  </a:effectLst>
                </a14:hiddenEffects>
              </a:ext>
            </a:extLst>
          </p:spPr>
          <p:txBody>
            <a:bodyPr>
              <a:spAutoFit/>
            </a:bodyPr>
            <a:lstStyle/>
            <a:p>
              <a:pPr>
                <a:spcBef>
                  <a:spcPct val="50000"/>
                </a:spcBef>
              </a:pPr>
              <a:r>
                <a:rPr lang="zh-CN" altLang="en-US" sz="2000"/>
                <a:t>合理取款单</a:t>
              </a:r>
            </a:p>
          </p:txBody>
        </p:sp>
        <p:cxnSp>
          <p:nvCxnSpPr>
            <p:cNvPr id="50" name="AutoShape 45"/>
            <p:cNvCxnSpPr>
              <a:cxnSpLocks noChangeShapeType="1"/>
            </p:cNvCxnSpPr>
            <p:nvPr/>
          </p:nvCxnSpPr>
          <p:spPr bwMode="auto">
            <a:xfrm rot="5400000" flipH="1">
              <a:off x="3304" y="1848"/>
              <a:ext cx="288" cy="312"/>
            </a:xfrm>
            <a:prstGeom prst="curvedConnector3">
              <a:avLst>
                <a:gd name="adj1" fmla="val 50000"/>
              </a:avLst>
            </a:prstGeom>
            <a:noFill/>
            <a:ln w="9525">
              <a:solidFill>
                <a:sysClr val="windowText" lastClr="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4E9EF"/>
                    </a:outerShdw>
                  </a:effectLst>
                </a14:hiddenEffects>
              </a:ext>
            </a:extLst>
          </p:spPr>
        </p:cxnSp>
      </p:grpSp>
      <p:sp>
        <p:nvSpPr>
          <p:cNvPr id="3" name="Rectangle 3"/>
          <p:cNvSpPr>
            <a:spLocks noGrp="1" noChangeArrowheads="1"/>
          </p:cNvSpPr>
          <p:nvPr/>
        </p:nvSpPr>
        <p:spPr>
          <a:xfrm>
            <a:off x="439420" y="4072890"/>
            <a:ext cx="11266170" cy="2649855"/>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marL="0" indent="0" algn="just">
              <a:buNone/>
            </a:pPr>
            <a:endParaRPr lang="zh-CN" altLang="en-US" sz="2800" b="0" dirty="0">
              <a:latin typeface="+mn-ea"/>
              <a:cs typeface="+mn-ea"/>
            </a:endParaRPr>
          </a:p>
          <a:p>
            <a:pPr algn="just"/>
            <a:r>
              <a:rPr lang="zh-CN" altLang="en-US" sz="2800" b="0" dirty="0">
                <a:latin typeface="+mn-ea"/>
                <a:cs typeface="+mn-ea"/>
              </a:rPr>
              <a:t>数据流的命名原则：</a:t>
            </a:r>
          </a:p>
          <a:p>
            <a:pPr lvl="1" algn="just">
              <a:buClr>
                <a:schemeClr val="accent2"/>
              </a:buClr>
              <a:buFont typeface="Wingdings" panose="05000000000000000000" pitchFamily="2" charset="2"/>
              <a:buChar char="§"/>
            </a:pPr>
            <a:r>
              <a:rPr lang="en-US" altLang="zh-CN" sz="2800" b="0" dirty="0">
                <a:latin typeface="楷体_GB2312" pitchFamily="49" charset="-122"/>
                <a:ea typeface="楷体_GB2312" pitchFamily="49" charset="-122"/>
              </a:rPr>
              <a:t>1</a:t>
            </a:r>
            <a:r>
              <a:rPr lang="zh-CN" altLang="en-US" sz="2800" b="0" dirty="0">
                <a:latin typeface="楷体_GB2312" pitchFamily="49" charset="-122"/>
                <a:ea typeface="楷体_GB2312" pitchFamily="49" charset="-122"/>
              </a:rPr>
              <a:t>）用名词</a:t>
            </a:r>
            <a:r>
              <a:rPr lang="en-US" altLang="zh-CN" sz="2800" b="0" dirty="0">
                <a:latin typeface="楷体_GB2312" pitchFamily="49" charset="-122"/>
                <a:ea typeface="楷体_GB2312" pitchFamily="49" charset="-122"/>
              </a:rPr>
              <a:t>,</a:t>
            </a:r>
            <a:r>
              <a:rPr lang="zh-CN" altLang="en-US" sz="2800" b="0" dirty="0">
                <a:latin typeface="楷体_GB2312" pitchFamily="49" charset="-122"/>
                <a:ea typeface="楷体_GB2312" pitchFamily="49" charset="-122"/>
              </a:rPr>
              <a:t>不要使用意义空洞的名词</a:t>
            </a:r>
          </a:p>
          <a:p>
            <a:pPr lvl="1" algn="just">
              <a:buClr>
                <a:schemeClr val="accent2"/>
              </a:buClr>
              <a:buFont typeface="Wingdings" panose="05000000000000000000" pitchFamily="2" charset="2"/>
              <a:buChar char="§"/>
            </a:pPr>
            <a:r>
              <a:rPr lang="en-US" altLang="zh-CN" sz="2800" b="0" dirty="0">
                <a:latin typeface="楷体_GB2312" pitchFamily="49" charset="-122"/>
                <a:ea typeface="楷体_GB2312" pitchFamily="49" charset="-122"/>
              </a:rPr>
              <a:t>2</a:t>
            </a:r>
            <a:r>
              <a:rPr lang="zh-CN" altLang="en-US" sz="2800" b="0" dirty="0">
                <a:latin typeface="楷体_GB2312" pitchFamily="49" charset="-122"/>
                <a:ea typeface="楷体_GB2312" pitchFamily="49" charset="-122"/>
              </a:rPr>
              <a:t>）尽量使用现实系统已有名字</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47"/>
                                        </p:tgtEl>
                                        <p:attrNameLst>
                                          <p:attrName>style.visibility</p:attrName>
                                        </p:attrNameLst>
                                      </p:cBhvr>
                                      <p:to>
                                        <p:strVal val="visible"/>
                                      </p:to>
                                    </p:set>
                                    <p:animEffect transition="in" filter="blinds(horizontal)">
                                      <p:cBhvr>
                                        <p:cTn id="12" dur="500"/>
                                        <p:tgtEl>
                                          <p:spTgt spid="614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checkerboard(across)">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147" grpId="0"/>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2386" y="206828"/>
            <a:ext cx="7124700" cy="668655"/>
          </a:xfrm>
        </p:spPr>
        <p:txBody>
          <a:bodyPr/>
          <a:lstStyle/>
          <a:p>
            <a:r>
              <a:rPr lang="zh-CN" altLang="en-US" dirty="0"/>
              <a:t>数据流与数据加工之间的关系</a:t>
            </a:r>
          </a:p>
        </p:txBody>
      </p:sp>
      <p:pic>
        <p:nvPicPr>
          <p:cNvPr id="10243" name="Picture 5"/>
          <p:cNvPicPr>
            <a:picLocks noChangeAspect="1"/>
          </p:cNvPicPr>
          <p:nvPr/>
        </p:nvPicPr>
        <p:blipFill>
          <a:blip r:embed="rId2"/>
          <a:stretch>
            <a:fillRect/>
          </a:stretch>
        </p:blipFill>
        <p:spPr>
          <a:xfrm>
            <a:off x="1144270" y="1325880"/>
            <a:ext cx="9113520" cy="455676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749"/>
                                          </p:stCondLst>
                                        </p:cTn>
                                        <p:tgtEl>
                                          <p:spTgt spid="10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画数据流时需注意的问题</a:t>
            </a:r>
          </a:p>
        </p:txBody>
      </p:sp>
      <p:sp>
        <p:nvSpPr>
          <p:cNvPr id="8195" name="Rectangle 3"/>
          <p:cNvSpPr>
            <a:spLocks noGrp="1" noChangeArrowheads="1"/>
          </p:cNvSpPr>
          <p:nvPr/>
        </p:nvSpPr>
        <p:spPr>
          <a:xfrm>
            <a:off x="570865" y="1026795"/>
            <a:ext cx="9444355" cy="134747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ysClr val="windowText" lastClr="000000"/>
                </a:solidFill>
                <a:latin typeface="Franklin Gothic Medium" panose="020B0603020102020204" pitchFamily="34" charset="0"/>
                <a:ea typeface="+mn-ea"/>
                <a:cs typeface="+mn-ea"/>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5pPr>
            <a:lvl6pPr marL="25146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6pPr>
            <a:lvl7pPr marL="29718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7pPr>
            <a:lvl8pPr marL="34290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8pPr>
            <a:lvl9pPr marL="38862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9pPr>
          </a:lstStyle>
          <a:p>
            <a:pPr>
              <a:buClr>
                <a:srgbClr val="1F4300"/>
              </a:buClr>
            </a:pPr>
            <a:r>
              <a:rPr lang="en-US" altLang="zh-CN" dirty="0">
                <a:latin typeface="宋体" panose="02010600030101010101" pitchFamily="2" charset="-122"/>
              </a:rPr>
              <a:t>1) </a:t>
            </a:r>
            <a:r>
              <a:rPr lang="zh-CN" altLang="en-US" dirty="0">
                <a:latin typeface="宋体" panose="02010600030101010101" pitchFamily="2" charset="-122"/>
              </a:rPr>
              <a:t>不要把控制流作为数据流</a:t>
            </a:r>
            <a:endParaRPr lang="zh-CN" altLang="en-US" dirty="0"/>
          </a:p>
          <a:p>
            <a:pPr algn="just">
              <a:buFontTx/>
              <a:buNone/>
            </a:pPr>
            <a:r>
              <a:rPr lang="zh-CN" altLang="en-US" sz="1800" dirty="0"/>
              <a:t>      </a:t>
            </a:r>
          </a:p>
          <a:p>
            <a:pPr algn="just">
              <a:buFontTx/>
              <a:buNone/>
            </a:pPr>
            <a:endParaRPr lang="zh-CN" altLang="en-US" sz="1800" dirty="0"/>
          </a:p>
          <a:p>
            <a:pPr algn="just">
              <a:buFontTx/>
              <a:buNone/>
            </a:pPr>
            <a:r>
              <a:rPr lang="zh-CN" altLang="en-US" sz="1800" dirty="0"/>
              <a:t>   </a:t>
            </a:r>
            <a:endParaRPr lang="en-US" altLang="zh-CN" dirty="0"/>
          </a:p>
        </p:txBody>
      </p:sp>
      <p:grpSp>
        <p:nvGrpSpPr>
          <p:cNvPr id="5" name="组合 4"/>
          <p:cNvGrpSpPr/>
          <p:nvPr/>
        </p:nvGrpSpPr>
        <p:grpSpPr>
          <a:xfrm>
            <a:off x="4916805" y="2374900"/>
            <a:ext cx="4495800" cy="990600"/>
            <a:chOff x="4916805" y="2374900"/>
            <a:chExt cx="4495800" cy="990600"/>
          </a:xfrm>
        </p:grpSpPr>
        <p:sp>
          <p:nvSpPr>
            <p:cNvPr id="8196" name="Line 4"/>
            <p:cNvSpPr>
              <a:spLocks noChangeShapeType="1"/>
            </p:cNvSpPr>
            <p:nvPr/>
          </p:nvSpPr>
          <p:spPr bwMode="auto">
            <a:xfrm flipV="1">
              <a:off x="4916805" y="2832100"/>
              <a:ext cx="609600" cy="0"/>
            </a:xfrm>
            <a:prstGeom prst="line">
              <a:avLst/>
            </a:prstGeom>
            <a:noFill/>
            <a:ln w="12700" cap="sq">
              <a:solidFill>
                <a:sysClr val="windowText" lastClr="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nchor="ctr"/>
            <a:lstStyle/>
            <a:p>
              <a:endParaRPr lang="zh-CN" altLang="en-US"/>
            </a:p>
          </p:txBody>
        </p:sp>
        <p:sp>
          <p:nvSpPr>
            <p:cNvPr id="8197" name="Line 5"/>
            <p:cNvSpPr>
              <a:spLocks noChangeShapeType="1"/>
            </p:cNvSpPr>
            <p:nvPr/>
          </p:nvSpPr>
          <p:spPr bwMode="auto">
            <a:xfrm>
              <a:off x="6517005" y="2832100"/>
              <a:ext cx="1066800" cy="0"/>
            </a:xfrm>
            <a:prstGeom prst="line">
              <a:avLst/>
            </a:prstGeom>
            <a:noFill/>
            <a:ln w="12700" cap="sq">
              <a:solidFill>
                <a:sysClr val="windowText" lastClr="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nchor="ctr"/>
            <a:lstStyle/>
            <a:p>
              <a:endParaRPr lang="zh-CN" altLang="en-US"/>
            </a:p>
          </p:txBody>
        </p:sp>
        <p:sp>
          <p:nvSpPr>
            <p:cNvPr id="8198" name="AutoShape 6"/>
            <p:cNvSpPr>
              <a:spLocks noChangeArrowheads="1"/>
            </p:cNvSpPr>
            <p:nvPr/>
          </p:nvSpPr>
          <p:spPr bwMode="auto">
            <a:xfrm>
              <a:off x="8498205" y="2374900"/>
              <a:ext cx="914400" cy="457200"/>
            </a:xfrm>
            <a:prstGeom prst="flowChartProcess">
              <a:avLst/>
            </a:prstGeom>
            <a:noFill/>
            <a:ln>
              <a:noFill/>
            </a:ln>
            <a:effectLst/>
            <a:extLst>
              <a:ext uri="{909E8E84-426E-40DD-AFC4-6F175D3DCCD1}">
                <a14:hiddenFill xmlns:a14="http://schemas.microsoft.com/office/drawing/2010/main">
                  <a:solidFill>
                    <a:srgbClr val="6076B4"/>
                  </a:solidFill>
                </a14:hiddenFill>
              </a:ext>
              <a:ext uri="{91240B29-F687-4F45-9708-019B960494DF}">
                <a14:hiddenLine xmlns:a14="http://schemas.microsoft.com/office/drawing/2010/main" w="12700">
                  <a:solidFill>
                    <a:sysClr val="windowText" lastClr="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nchor="ctr"/>
            <a:lstStyle/>
            <a:p>
              <a:pPr algn="ctr"/>
              <a:r>
                <a:rPr lang="zh-CN" altLang="en-US" sz="1600"/>
                <a:t>合法卡片</a:t>
              </a:r>
            </a:p>
          </p:txBody>
        </p:sp>
        <p:sp>
          <p:nvSpPr>
            <p:cNvPr id="8199" name="AutoShape 7"/>
            <p:cNvSpPr>
              <a:spLocks noChangeArrowheads="1"/>
            </p:cNvSpPr>
            <p:nvPr/>
          </p:nvSpPr>
          <p:spPr bwMode="auto">
            <a:xfrm>
              <a:off x="6669405" y="2374900"/>
              <a:ext cx="685800" cy="457200"/>
            </a:xfrm>
            <a:prstGeom prst="flowChartProcess">
              <a:avLst/>
            </a:prstGeom>
            <a:noFill/>
            <a:ln>
              <a:noFill/>
            </a:ln>
            <a:effectLst/>
            <a:extLst>
              <a:ext uri="{909E8E84-426E-40DD-AFC4-6F175D3DCCD1}">
                <a14:hiddenFill xmlns:a14="http://schemas.microsoft.com/office/drawing/2010/main">
                  <a:solidFill>
                    <a:srgbClr val="6076B4"/>
                  </a:solidFill>
                </a14:hiddenFill>
              </a:ext>
              <a:ext uri="{91240B29-F687-4F45-9708-019B960494DF}">
                <a14:hiddenLine xmlns:a14="http://schemas.microsoft.com/office/drawing/2010/main" w="12700">
                  <a:solidFill>
                    <a:sysClr val="windowText" lastClr="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nchor="ctr"/>
            <a:lstStyle/>
            <a:p>
              <a:pPr algn="ctr"/>
              <a:r>
                <a:rPr lang="zh-CN" altLang="en-US" sz="1600"/>
                <a:t>卡片信息</a:t>
              </a:r>
            </a:p>
          </p:txBody>
        </p:sp>
        <p:sp>
          <p:nvSpPr>
            <p:cNvPr id="8200" name="Oval 8"/>
            <p:cNvSpPr>
              <a:spLocks noChangeArrowheads="1"/>
            </p:cNvSpPr>
            <p:nvPr/>
          </p:nvSpPr>
          <p:spPr bwMode="auto">
            <a:xfrm>
              <a:off x="5526405" y="2527300"/>
              <a:ext cx="990600" cy="685800"/>
            </a:xfrm>
            <a:prstGeom prst="ellipse">
              <a:avLst/>
            </a:prstGeom>
            <a:noFill/>
            <a:ln w="12700" cap="sq">
              <a:solidFill>
                <a:sysClr val="windowText" lastClr="000000"/>
              </a:solidFill>
              <a:round/>
              <a:headEnd type="none" w="sm" len="sm"/>
              <a:tailEnd type="none" w="sm" len="sm"/>
            </a:ln>
            <a:effectLst/>
            <a:extLst>
              <a:ext uri="{909E8E84-426E-40DD-AFC4-6F175D3DCCD1}">
                <a14:hiddenFill xmlns:a14="http://schemas.microsoft.com/office/drawing/2010/main">
                  <a:solidFill>
                    <a:srgbClr val="6076B4"/>
                  </a:solidFill>
                </a14:hiddenFill>
              </a:ex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nchor="ctr"/>
            <a:lstStyle/>
            <a:p>
              <a:pPr algn="ctr"/>
              <a:r>
                <a:rPr lang="zh-CN" altLang="en-US" sz="1600"/>
                <a:t>读入</a:t>
              </a:r>
            </a:p>
            <a:p>
              <a:pPr algn="ctr"/>
              <a:r>
                <a:rPr lang="zh-CN" altLang="en-US" sz="1600"/>
                <a:t>卡片</a:t>
              </a:r>
              <a:endParaRPr lang="zh-CN" altLang="en-US" b="1"/>
            </a:p>
          </p:txBody>
        </p:sp>
        <p:sp>
          <p:nvSpPr>
            <p:cNvPr id="8201" name="Oval 9"/>
            <p:cNvSpPr>
              <a:spLocks noChangeArrowheads="1"/>
            </p:cNvSpPr>
            <p:nvPr/>
          </p:nvSpPr>
          <p:spPr bwMode="auto">
            <a:xfrm>
              <a:off x="7583805" y="2527300"/>
              <a:ext cx="990600" cy="685800"/>
            </a:xfrm>
            <a:prstGeom prst="ellipse">
              <a:avLst/>
            </a:prstGeom>
            <a:noFill/>
            <a:ln w="12700" cap="sq">
              <a:solidFill>
                <a:sysClr val="windowText" lastClr="000000"/>
              </a:solidFill>
              <a:round/>
              <a:headEnd type="none" w="sm" len="sm"/>
              <a:tailEnd type="none" w="sm" len="sm"/>
            </a:ln>
            <a:effectLst/>
            <a:extLst>
              <a:ext uri="{909E8E84-426E-40DD-AFC4-6F175D3DCCD1}">
                <a14:hiddenFill xmlns:a14="http://schemas.microsoft.com/office/drawing/2010/main">
                  <a:solidFill>
                    <a:srgbClr val="6076B4"/>
                  </a:solidFill>
                </a14:hiddenFill>
              </a:ex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nchor="ctr"/>
            <a:lstStyle/>
            <a:p>
              <a:pPr algn="ctr"/>
              <a:r>
                <a:rPr lang="zh-CN" altLang="en-US" sz="1600"/>
                <a:t>卡片校验</a:t>
              </a:r>
              <a:endParaRPr lang="zh-CN" altLang="en-US" b="1"/>
            </a:p>
          </p:txBody>
        </p:sp>
        <p:sp>
          <p:nvSpPr>
            <p:cNvPr id="8202" name="Line 10"/>
            <p:cNvSpPr>
              <a:spLocks noChangeShapeType="1"/>
            </p:cNvSpPr>
            <p:nvPr/>
          </p:nvSpPr>
          <p:spPr bwMode="auto">
            <a:xfrm>
              <a:off x="8574405" y="2832100"/>
              <a:ext cx="838200" cy="0"/>
            </a:xfrm>
            <a:prstGeom prst="line">
              <a:avLst/>
            </a:prstGeom>
            <a:noFill/>
            <a:ln w="12700" cap="sq">
              <a:solidFill>
                <a:sysClr val="windowText" lastClr="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nchor="ctr"/>
            <a:lstStyle/>
            <a:p>
              <a:endParaRPr lang="zh-CN" altLang="en-US"/>
            </a:p>
          </p:txBody>
        </p:sp>
        <p:sp>
          <p:nvSpPr>
            <p:cNvPr id="8203" name="Freeform 11"/>
            <p:cNvSpPr/>
            <p:nvPr/>
          </p:nvSpPr>
          <p:spPr bwMode="auto">
            <a:xfrm>
              <a:off x="6440805" y="3060700"/>
              <a:ext cx="1219200" cy="292100"/>
            </a:xfrm>
            <a:custGeom>
              <a:avLst/>
              <a:gdLst>
                <a:gd name="T0" fmla="*/ 0 w 888"/>
                <a:gd name="T1" fmla="*/ 88 h 336"/>
                <a:gd name="T2" fmla="*/ 336 w 888"/>
                <a:gd name="T3" fmla="*/ 328 h 336"/>
                <a:gd name="T4" fmla="*/ 816 w 888"/>
                <a:gd name="T5" fmla="*/ 40 h 336"/>
                <a:gd name="T6" fmla="*/ 768 w 888"/>
                <a:gd name="T7" fmla="*/ 88 h 336"/>
              </a:gdLst>
              <a:ahLst/>
              <a:cxnLst>
                <a:cxn ang="0">
                  <a:pos x="T0" y="T1"/>
                </a:cxn>
                <a:cxn ang="0">
                  <a:pos x="T2" y="T3"/>
                </a:cxn>
                <a:cxn ang="0">
                  <a:pos x="T4" y="T5"/>
                </a:cxn>
                <a:cxn ang="0">
                  <a:pos x="T6" y="T7"/>
                </a:cxn>
              </a:cxnLst>
              <a:rect l="0" t="0" r="r" b="b"/>
              <a:pathLst>
                <a:path w="888" h="336">
                  <a:moveTo>
                    <a:pt x="0" y="88"/>
                  </a:moveTo>
                  <a:cubicBezTo>
                    <a:pt x="100" y="212"/>
                    <a:pt x="200" y="336"/>
                    <a:pt x="336" y="328"/>
                  </a:cubicBezTo>
                  <a:cubicBezTo>
                    <a:pt x="472" y="320"/>
                    <a:pt x="744" y="80"/>
                    <a:pt x="816" y="40"/>
                  </a:cubicBezTo>
                  <a:cubicBezTo>
                    <a:pt x="888" y="0"/>
                    <a:pt x="828" y="44"/>
                    <a:pt x="768" y="88"/>
                  </a:cubicBezTo>
                </a:path>
              </a:pathLst>
            </a:custGeom>
            <a:noFill/>
            <a:ln w="12700" cap="sq" cmpd="sng">
              <a:solidFill>
                <a:sysClr val="windowText" lastClr="000000"/>
              </a:solidFill>
              <a:prstDash val="solid"/>
              <a:round/>
              <a:headEnd type="triangle" w="med" len="med"/>
              <a:tailEnd type="none" w="med" len="med"/>
            </a:ln>
            <a:effectLst/>
            <a:extLst>
              <a:ext uri="{909E8E84-426E-40DD-AFC4-6F175D3DCCD1}">
                <a14:hiddenFill xmlns:a14="http://schemas.microsoft.com/office/drawing/2010/main">
                  <a:solidFill>
                    <a:srgbClr val="6076B4"/>
                  </a:solidFill>
                </a14:hiddenFill>
              </a:ex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nchor="ctr"/>
            <a:lstStyle/>
            <a:p>
              <a:endParaRPr lang="zh-CN" altLang="en-US"/>
            </a:p>
          </p:txBody>
        </p:sp>
        <p:sp>
          <p:nvSpPr>
            <p:cNvPr id="8204" name="AutoShape 12"/>
            <p:cNvSpPr>
              <a:spLocks noChangeArrowheads="1"/>
            </p:cNvSpPr>
            <p:nvPr/>
          </p:nvSpPr>
          <p:spPr bwMode="auto">
            <a:xfrm>
              <a:off x="6669405" y="2908300"/>
              <a:ext cx="685800" cy="457200"/>
            </a:xfrm>
            <a:prstGeom prst="flowChartProcess">
              <a:avLst/>
            </a:prstGeom>
            <a:noFill/>
            <a:ln>
              <a:noFill/>
            </a:ln>
            <a:effectLst/>
            <a:extLst>
              <a:ext uri="{909E8E84-426E-40DD-AFC4-6F175D3DCCD1}">
                <a14:hiddenFill xmlns:a14="http://schemas.microsoft.com/office/drawing/2010/main">
                  <a:solidFill>
                    <a:srgbClr val="6076B4"/>
                  </a:solidFill>
                </a14:hiddenFill>
              </a:ext>
              <a:ext uri="{91240B29-F687-4F45-9708-019B960494DF}">
                <a14:hiddenLine xmlns:a14="http://schemas.microsoft.com/office/drawing/2010/main" w="12700">
                  <a:solidFill>
                    <a:sysClr val="windowText" lastClr="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nchor="ctr"/>
            <a:lstStyle/>
            <a:p>
              <a:pPr algn="ctr"/>
              <a:r>
                <a:rPr lang="zh-CN" altLang="en-US" sz="1600"/>
                <a:t>读下张卡</a:t>
              </a:r>
            </a:p>
          </p:txBody>
        </p:sp>
        <p:sp>
          <p:nvSpPr>
            <p:cNvPr id="8205" name="Line 13"/>
            <p:cNvSpPr>
              <a:spLocks noChangeShapeType="1"/>
            </p:cNvSpPr>
            <p:nvPr/>
          </p:nvSpPr>
          <p:spPr bwMode="auto">
            <a:xfrm flipH="1">
              <a:off x="6898005" y="2984500"/>
              <a:ext cx="228600" cy="304800"/>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lstStyle/>
            <a:p>
              <a:endParaRPr lang="zh-CN" altLang="en-US"/>
            </a:p>
          </p:txBody>
        </p:sp>
        <p:sp>
          <p:nvSpPr>
            <p:cNvPr id="8206" name="Line 14"/>
            <p:cNvSpPr>
              <a:spLocks noChangeShapeType="1"/>
            </p:cNvSpPr>
            <p:nvPr/>
          </p:nvSpPr>
          <p:spPr bwMode="auto">
            <a:xfrm>
              <a:off x="6821805" y="2984500"/>
              <a:ext cx="381000" cy="304800"/>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lstStyle/>
            <a:p>
              <a:endParaRPr lang="zh-CN" altLang="en-US"/>
            </a:p>
          </p:txBody>
        </p:sp>
      </p:grpSp>
      <p:grpSp>
        <p:nvGrpSpPr>
          <p:cNvPr id="6" name="组合 5"/>
          <p:cNvGrpSpPr/>
          <p:nvPr/>
        </p:nvGrpSpPr>
        <p:grpSpPr>
          <a:xfrm>
            <a:off x="4208780" y="3975735"/>
            <a:ext cx="2971800" cy="1603375"/>
            <a:chOff x="4208780" y="3975735"/>
            <a:chExt cx="2971800" cy="1603375"/>
          </a:xfrm>
        </p:grpSpPr>
        <p:sp>
          <p:nvSpPr>
            <p:cNvPr id="8207" name="Line 15"/>
            <p:cNvSpPr>
              <a:spLocks noChangeShapeType="1"/>
            </p:cNvSpPr>
            <p:nvPr/>
          </p:nvSpPr>
          <p:spPr bwMode="auto">
            <a:xfrm>
              <a:off x="4284980" y="5045710"/>
              <a:ext cx="1066800" cy="0"/>
            </a:xfrm>
            <a:prstGeom prst="line">
              <a:avLst/>
            </a:prstGeom>
            <a:noFill/>
            <a:ln w="12700" cap="sq">
              <a:solidFill>
                <a:sysClr val="windowText" lastClr="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nchor="ctr"/>
            <a:lstStyle/>
            <a:p>
              <a:endParaRPr lang="zh-CN" altLang="en-US"/>
            </a:p>
          </p:txBody>
        </p:sp>
        <p:sp>
          <p:nvSpPr>
            <p:cNvPr id="8208" name="AutoShape 16"/>
            <p:cNvSpPr>
              <a:spLocks noChangeArrowheads="1"/>
            </p:cNvSpPr>
            <p:nvPr/>
          </p:nvSpPr>
          <p:spPr bwMode="auto">
            <a:xfrm>
              <a:off x="6266180" y="4588510"/>
              <a:ext cx="914400" cy="457200"/>
            </a:xfrm>
            <a:prstGeom prst="flowChartProcess">
              <a:avLst/>
            </a:prstGeom>
            <a:noFill/>
            <a:ln>
              <a:noFill/>
            </a:ln>
            <a:effectLst/>
            <a:extLst>
              <a:ext uri="{909E8E84-426E-40DD-AFC4-6F175D3DCCD1}">
                <a14:hiddenFill xmlns:a14="http://schemas.microsoft.com/office/drawing/2010/main">
                  <a:solidFill>
                    <a:srgbClr val="6076B4"/>
                  </a:solidFill>
                </a14:hiddenFill>
              </a:ext>
              <a:ext uri="{91240B29-F687-4F45-9708-019B960494DF}">
                <a14:hiddenLine xmlns:a14="http://schemas.microsoft.com/office/drawing/2010/main" w="12700">
                  <a:solidFill>
                    <a:sysClr val="windowText" lastClr="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nchor="ctr"/>
            <a:lstStyle/>
            <a:p>
              <a:pPr algn="ctr"/>
              <a:r>
                <a:rPr lang="zh-CN" altLang="en-US" sz="1600"/>
                <a:t>工资单</a:t>
              </a:r>
            </a:p>
          </p:txBody>
        </p:sp>
        <p:sp>
          <p:nvSpPr>
            <p:cNvPr id="8209" name="AutoShape 17"/>
            <p:cNvSpPr>
              <a:spLocks noChangeArrowheads="1"/>
            </p:cNvSpPr>
            <p:nvPr/>
          </p:nvSpPr>
          <p:spPr bwMode="auto">
            <a:xfrm>
              <a:off x="4437380" y="4588510"/>
              <a:ext cx="685800" cy="457200"/>
            </a:xfrm>
            <a:prstGeom prst="flowChartProcess">
              <a:avLst/>
            </a:prstGeom>
            <a:noFill/>
            <a:ln>
              <a:noFill/>
            </a:ln>
            <a:effectLst/>
            <a:extLst>
              <a:ext uri="{909E8E84-426E-40DD-AFC4-6F175D3DCCD1}">
                <a14:hiddenFill xmlns:a14="http://schemas.microsoft.com/office/drawing/2010/main">
                  <a:solidFill>
                    <a:srgbClr val="6076B4"/>
                  </a:solidFill>
                </a14:hiddenFill>
              </a:ext>
              <a:ext uri="{91240B29-F687-4F45-9708-019B960494DF}">
                <a14:hiddenLine xmlns:a14="http://schemas.microsoft.com/office/drawing/2010/main" w="12700">
                  <a:solidFill>
                    <a:sysClr val="windowText" lastClr="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nchor="ctr"/>
            <a:lstStyle/>
            <a:p>
              <a:pPr algn="ctr"/>
              <a:r>
                <a:rPr lang="zh-CN" altLang="en-US" sz="1600"/>
                <a:t>工资率</a:t>
              </a:r>
            </a:p>
          </p:txBody>
        </p:sp>
        <p:sp>
          <p:nvSpPr>
            <p:cNvPr id="8210" name="Oval 18"/>
            <p:cNvSpPr>
              <a:spLocks noChangeArrowheads="1"/>
            </p:cNvSpPr>
            <p:nvPr/>
          </p:nvSpPr>
          <p:spPr bwMode="auto">
            <a:xfrm>
              <a:off x="5351780" y="4740910"/>
              <a:ext cx="990600" cy="685800"/>
            </a:xfrm>
            <a:prstGeom prst="ellipse">
              <a:avLst/>
            </a:prstGeom>
            <a:noFill/>
            <a:ln w="12700" cap="sq">
              <a:solidFill>
                <a:sysClr val="windowText" lastClr="000000"/>
              </a:solidFill>
              <a:round/>
              <a:headEnd type="none" w="sm" len="sm"/>
              <a:tailEnd type="none" w="sm" len="sm"/>
            </a:ln>
            <a:effectLst/>
            <a:extLst>
              <a:ext uri="{909E8E84-426E-40DD-AFC4-6F175D3DCCD1}">
                <a14:hiddenFill xmlns:a14="http://schemas.microsoft.com/office/drawing/2010/main">
                  <a:solidFill>
                    <a:srgbClr val="6076B4"/>
                  </a:solidFill>
                </a14:hiddenFill>
              </a:ex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nchor="ctr"/>
            <a:lstStyle/>
            <a:p>
              <a:pPr algn="ctr"/>
              <a:r>
                <a:rPr lang="zh-CN" altLang="en-US" sz="1600"/>
                <a:t>计算工资</a:t>
              </a:r>
            </a:p>
          </p:txBody>
        </p:sp>
        <p:sp>
          <p:nvSpPr>
            <p:cNvPr id="8211" name="Line 19"/>
            <p:cNvSpPr>
              <a:spLocks noChangeShapeType="1"/>
            </p:cNvSpPr>
            <p:nvPr/>
          </p:nvSpPr>
          <p:spPr bwMode="auto">
            <a:xfrm>
              <a:off x="6342380" y="5045710"/>
              <a:ext cx="838200" cy="0"/>
            </a:xfrm>
            <a:prstGeom prst="line">
              <a:avLst/>
            </a:prstGeom>
            <a:noFill/>
            <a:ln w="12700" cap="sq">
              <a:solidFill>
                <a:sysClr val="windowText" lastClr="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nchor="ctr"/>
            <a:lstStyle/>
            <a:p>
              <a:endParaRPr lang="zh-CN" altLang="en-US"/>
            </a:p>
          </p:txBody>
        </p:sp>
        <p:sp>
          <p:nvSpPr>
            <p:cNvPr id="8212" name="Freeform 20"/>
            <p:cNvSpPr/>
            <p:nvPr/>
          </p:nvSpPr>
          <p:spPr bwMode="auto">
            <a:xfrm>
              <a:off x="4208780" y="5274310"/>
              <a:ext cx="1219200" cy="292100"/>
            </a:xfrm>
            <a:custGeom>
              <a:avLst/>
              <a:gdLst>
                <a:gd name="T0" fmla="*/ 0 w 888"/>
                <a:gd name="T1" fmla="*/ 88 h 336"/>
                <a:gd name="T2" fmla="*/ 336 w 888"/>
                <a:gd name="T3" fmla="*/ 328 h 336"/>
                <a:gd name="T4" fmla="*/ 816 w 888"/>
                <a:gd name="T5" fmla="*/ 40 h 336"/>
                <a:gd name="T6" fmla="*/ 768 w 888"/>
                <a:gd name="T7" fmla="*/ 88 h 336"/>
              </a:gdLst>
              <a:ahLst/>
              <a:cxnLst>
                <a:cxn ang="0">
                  <a:pos x="T0" y="T1"/>
                </a:cxn>
                <a:cxn ang="0">
                  <a:pos x="T2" y="T3"/>
                </a:cxn>
                <a:cxn ang="0">
                  <a:pos x="T4" y="T5"/>
                </a:cxn>
                <a:cxn ang="0">
                  <a:pos x="T6" y="T7"/>
                </a:cxn>
              </a:cxnLst>
              <a:rect l="0" t="0" r="r" b="b"/>
              <a:pathLst>
                <a:path w="888" h="336">
                  <a:moveTo>
                    <a:pt x="0" y="88"/>
                  </a:moveTo>
                  <a:cubicBezTo>
                    <a:pt x="100" y="212"/>
                    <a:pt x="200" y="336"/>
                    <a:pt x="336" y="328"/>
                  </a:cubicBezTo>
                  <a:cubicBezTo>
                    <a:pt x="472" y="320"/>
                    <a:pt x="744" y="80"/>
                    <a:pt x="816" y="40"/>
                  </a:cubicBezTo>
                  <a:cubicBezTo>
                    <a:pt x="888" y="0"/>
                    <a:pt x="828" y="44"/>
                    <a:pt x="768" y="88"/>
                  </a:cubicBezTo>
                </a:path>
              </a:pathLst>
            </a:custGeom>
            <a:noFill/>
            <a:ln w="12700" cap="sq" cmpd="sng">
              <a:solidFill>
                <a:sysClr val="windowText" lastClr="000000"/>
              </a:solidFill>
              <a:prstDash val="solid"/>
              <a:round/>
              <a:headEnd type="none" w="med" len="med"/>
              <a:tailEnd type="triangle" w="med" len="lg"/>
            </a:ln>
            <a:effectLst/>
            <a:extLst>
              <a:ext uri="{909E8E84-426E-40DD-AFC4-6F175D3DCCD1}">
                <a14:hiddenFill xmlns:a14="http://schemas.microsoft.com/office/drawing/2010/main">
                  <a:solidFill>
                    <a:srgbClr val="6076B4"/>
                  </a:solidFill>
                </a14:hiddenFill>
              </a:ex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nchor="ctr"/>
            <a:lstStyle/>
            <a:p>
              <a:endParaRPr lang="zh-CN" altLang="en-US"/>
            </a:p>
          </p:txBody>
        </p:sp>
        <p:sp>
          <p:nvSpPr>
            <p:cNvPr id="8213" name="AutoShape 21"/>
            <p:cNvSpPr>
              <a:spLocks noChangeArrowheads="1"/>
            </p:cNvSpPr>
            <p:nvPr/>
          </p:nvSpPr>
          <p:spPr bwMode="auto">
            <a:xfrm>
              <a:off x="4437380" y="5121910"/>
              <a:ext cx="685800" cy="457200"/>
            </a:xfrm>
            <a:prstGeom prst="flowChartProcess">
              <a:avLst/>
            </a:prstGeom>
            <a:noFill/>
            <a:ln>
              <a:noFill/>
            </a:ln>
            <a:effectLst/>
            <a:extLst>
              <a:ext uri="{909E8E84-426E-40DD-AFC4-6F175D3DCCD1}">
                <a14:hiddenFill xmlns:a14="http://schemas.microsoft.com/office/drawing/2010/main">
                  <a:solidFill>
                    <a:srgbClr val="6076B4"/>
                  </a:solidFill>
                </a14:hiddenFill>
              </a:ext>
              <a:ext uri="{91240B29-F687-4F45-9708-019B960494DF}">
                <a14:hiddenLine xmlns:a14="http://schemas.microsoft.com/office/drawing/2010/main" w="12700">
                  <a:solidFill>
                    <a:sysClr val="windowText" lastClr="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nchor="ctr"/>
            <a:lstStyle/>
            <a:p>
              <a:pPr algn="ctr"/>
              <a:r>
                <a:rPr lang="zh-CN" altLang="en-US" sz="1600"/>
                <a:t>每月</a:t>
              </a:r>
              <a:r>
                <a:rPr lang="en-US" altLang="zh-CN" sz="1600"/>
                <a:t>1</a:t>
              </a:r>
              <a:r>
                <a:rPr lang="zh-CN" altLang="en-US" sz="1600"/>
                <a:t>号</a:t>
              </a:r>
            </a:p>
          </p:txBody>
        </p:sp>
        <p:sp>
          <p:nvSpPr>
            <p:cNvPr id="8214" name="Line 22"/>
            <p:cNvSpPr>
              <a:spLocks noChangeShapeType="1"/>
            </p:cNvSpPr>
            <p:nvPr/>
          </p:nvSpPr>
          <p:spPr bwMode="auto">
            <a:xfrm>
              <a:off x="5431155" y="4359910"/>
              <a:ext cx="914400" cy="0"/>
            </a:xfrm>
            <a:prstGeom prst="line">
              <a:avLst/>
            </a:prstGeom>
            <a:noFill/>
            <a:ln w="9525">
              <a:solidFill>
                <a:sysClr val="windowText" lastClr="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lstStyle/>
            <a:p>
              <a:endParaRPr lang="zh-CN" altLang="en-US"/>
            </a:p>
          </p:txBody>
        </p:sp>
        <p:sp>
          <p:nvSpPr>
            <p:cNvPr id="8215" name="AutoShape 23"/>
            <p:cNvSpPr>
              <a:spLocks noChangeArrowheads="1"/>
            </p:cNvSpPr>
            <p:nvPr/>
          </p:nvSpPr>
          <p:spPr bwMode="auto">
            <a:xfrm>
              <a:off x="5456555" y="3975735"/>
              <a:ext cx="914400" cy="457200"/>
            </a:xfrm>
            <a:prstGeom prst="flowChartProcess">
              <a:avLst/>
            </a:prstGeom>
            <a:noFill/>
            <a:ln>
              <a:noFill/>
            </a:ln>
            <a:effectLst/>
            <a:extLst>
              <a:ext uri="{909E8E84-426E-40DD-AFC4-6F175D3DCCD1}">
                <a14:hiddenFill xmlns:a14="http://schemas.microsoft.com/office/drawing/2010/main">
                  <a:solidFill>
                    <a:srgbClr val="6076B4"/>
                  </a:solidFill>
                </a14:hiddenFill>
              </a:ext>
              <a:ext uri="{91240B29-F687-4F45-9708-019B960494DF}">
                <a14:hiddenLine xmlns:a14="http://schemas.microsoft.com/office/drawing/2010/main" w="12700">
                  <a:solidFill>
                    <a:sysClr val="windowText" lastClr="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nchor="ctr"/>
            <a:lstStyle/>
            <a:p>
              <a:pPr algn="ctr"/>
              <a:r>
                <a:rPr lang="zh-CN" altLang="en-US" sz="1600"/>
                <a:t>职工档案</a:t>
              </a:r>
            </a:p>
          </p:txBody>
        </p:sp>
        <p:sp>
          <p:nvSpPr>
            <p:cNvPr id="8216" name="Line 24"/>
            <p:cNvSpPr>
              <a:spLocks noChangeShapeType="1"/>
            </p:cNvSpPr>
            <p:nvPr/>
          </p:nvSpPr>
          <p:spPr bwMode="auto">
            <a:xfrm>
              <a:off x="5808980" y="4359910"/>
              <a:ext cx="0" cy="381000"/>
            </a:xfrm>
            <a:prstGeom prst="line">
              <a:avLst/>
            </a:prstGeom>
            <a:noFill/>
            <a:ln w="9525">
              <a:solidFill>
                <a:sysClr val="windowText" lastClr="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lstStyle/>
            <a:p>
              <a:endParaRPr lang="zh-CN" altLang="en-US"/>
            </a:p>
          </p:txBody>
        </p:sp>
        <p:sp>
          <p:nvSpPr>
            <p:cNvPr id="8217" name="Line 25"/>
            <p:cNvSpPr>
              <a:spLocks noChangeShapeType="1"/>
            </p:cNvSpPr>
            <p:nvPr/>
          </p:nvSpPr>
          <p:spPr bwMode="auto">
            <a:xfrm flipH="1">
              <a:off x="4592955" y="5166360"/>
              <a:ext cx="304800" cy="381000"/>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lstStyle/>
            <a:p>
              <a:endParaRPr lang="zh-CN" altLang="en-US"/>
            </a:p>
          </p:txBody>
        </p:sp>
        <p:sp>
          <p:nvSpPr>
            <p:cNvPr id="8218" name="Line 26"/>
            <p:cNvSpPr>
              <a:spLocks noChangeShapeType="1"/>
            </p:cNvSpPr>
            <p:nvPr/>
          </p:nvSpPr>
          <p:spPr bwMode="auto">
            <a:xfrm>
              <a:off x="4561205" y="5226685"/>
              <a:ext cx="381000" cy="304800"/>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lstStyle/>
            <a:p>
              <a:endParaRPr lang="zh-CN" altLang="en-US"/>
            </a:p>
          </p:txBody>
        </p:sp>
      </p:grpSp>
      <p:sp>
        <p:nvSpPr>
          <p:cNvPr id="3" name="文本框 2"/>
          <p:cNvSpPr txBox="1"/>
          <p:nvPr/>
        </p:nvSpPr>
        <p:spPr>
          <a:xfrm>
            <a:off x="1304290" y="1762760"/>
            <a:ext cx="6355715" cy="460375"/>
          </a:xfrm>
          <a:prstGeom prst="rect">
            <a:avLst/>
          </a:prstGeom>
          <a:noFill/>
        </p:spPr>
        <p:txBody>
          <a:bodyPr wrap="none" rtlCol="0" anchor="t">
            <a:spAutoFit/>
          </a:bodyPr>
          <a:lstStyle/>
          <a:p>
            <a:pPr marL="342900" indent="-342900" algn="just" eaLnBrk="0" fontAlgn="base" hangingPunct="0">
              <a:spcBef>
                <a:spcPct val="20000"/>
              </a:spcBef>
              <a:buFontTx/>
            </a:pPr>
            <a:r>
              <a:rPr lang="zh-CN" altLang="en-US" sz="2400" b="1" dirty="0">
                <a:solidFill>
                  <a:sysClr val="windowText" lastClr="000000"/>
                </a:solidFill>
                <a:latin typeface="Franklin Gothic Medium" panose="020B0603020102020204" pitchFamily="34" charset="0"/>
                <a:cs typeface="+mn-ea"/>
                <a:sym typeface="+mn-ea"/>
              </a:rPr>
              <a:t> </a:t>
            </a:r>
            <a:r>
              <a:rPr lang="zh-CN" altLang="en-US" sz="2400" dirty="0">
                <a:solidFill>
                  <a:sysClr val="windowText" lastClr="000000"/>
                </a:solidFill>
                <a:latin typeface="Franklin Gothic Medium" panose="020B0603020102020204" pitchFamily="34" charset="0"/>
                <a:cs typeface="+mn-ea"/>
                <a:sym typeface="+mn-ea"/>
              </a:rPr>
              <a:t>如：下图中读下张卡属于控制流，不应画出。</a:t>
            </a:r>
          </a:p>
        </p:txBody>
      </p:sp>
      <p:sp>
        <p:nvSpPr>
          <p:cNvPr id="4" name="Rectangle 3"/>
          <p:cNvSpPr>
            <a:spLocks noGrp="1" noChangeArrowheads="1"/>
          </p:cNvSpPr>
          <p:nvPr/>
        </p:nvSpPr>
        <p:spPr>
          <a:xfrm>
            <a:off x="582295" y="3507105"/>
            <a:ext cx="9444355" cy="86487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ysClr val="windowText" lastClr="000000"/>
                </a:solidFill>
                <a:latin typeface="Franklin Gothic Medium" panose="020B0603020102020204" pitchFamily="34" charset="0"/>
                <a:ea typeface="+mn-ea"/>
                <a:cs typeface="+mn-ea"/>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5pPr>
            <a:lvl6pPr marL="25146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6pPr>
            <a:lvl7pPr marL="29718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7pPr>
            <a:lvl8pPr marL="34290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8pPr>
            <a:lvl9pPr marL="38862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9pPr>
          </a:lstStyle>
          <a:p>
            <a:pPr marL="0" indent="0">
              <a:buClr>
                <a:srgbClr val="1F4300"/>
              </a:buClr>
              <a:buNone/>
            </a:pPr>
            <a:endParaRPr lang="en-US" altLang="zh-CN" dirty="0"/>
          </a:p>
          <a:p>
            <a:pPr algn="just"/>
            <a:r>
              <a:rPr lang="en-US" altLang="zh-CN" dirty="0"/>
              <a:t>2) </a:t>
            </a:r>
            <a:r>
              <a:rPr lang="zh-CN" altLang="en-US" dirty="0"/>
              <a:t>不要标出激发条件</a:t>
            </a:r>
          </a:p>
          <a:p>
            <a:pPr algn="just">
              <a:buFontTx/>
              <a:buNone/>
            </a:pP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5"/>
                                        </p:tgtEl>
                                        <p:attrNameLst>
                                          <p:attrName>style.visibility</p:attrName>
                                        </p:attrNameLst>
                                      </p:cBhvr>
                                      <p:to>
                                        <p:strVal val="visible"/>
                                      </p:to>
                                    </p:set>
                                    <p:animEffect transition="in" filter="blinds(horizontal)">
                                      <p:cBhvr>
                                        <p:cTn id="12" dur="500"/>
                                        <p:tgtEl>
                                          <p:spTgt spid="819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heckerboard(across)">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heckerboard(across)">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checkerboard(across)">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195" grpId="0"/>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dirty="0">
                <a:latin typeface="+mn-lt"/>
                <a:ea typeface="+mn-ea"/>
                <a:cs typeface="+mn-ea"/>
                <a:sym typeface="+mn-lt"/>
              </a:rPr>
              <a:t>3.1 </a:t>
            </a:r>
            <a:r>
              <a:rPr lang="zh-CN" altLang="en-US" dirty="0">
                <a:latin typeface="+mn-lt"/>
                <a:ea typeface="+mn-ea"/>
                <a:cs typeface="+mn-ea"/>
                <a:sym typeface="+mn-lt"/>
              </a:rPr>
              <a:t>需求分析的概念</a:t>
            </a:r>
          </a:p>
        </p:txBody>
      </p:sp>
      <p:grpSp>
        <p:nvGrpSpPr>
          <p:cNvPr id="4" name="Group 3"/>
          <p:cNvGrpSpPr/>
          <p:nvPr/>
        </p:nvGrpSpPr>
        <p:grpSpPr>
          <a:xfrm>
            <a:off x="266065" y="1495425"/>
            <a:ext cx="11659870" cy="4493895"/>
            <a:chOff x="0" y="230"/>
            <a:chExt cx="3984" cy="911"/>
          </a:xfrm>
        </p:grpSpPr>
        <p:sp>
          <p:nvSpPr>
            <p:cNvPr id="9" name="AutoShape 4"/>
            <p:cNvSpPr>
              <a:spLocks noChangeArrowheads="1"/>
            </p:cNvSpPr>
            <p:nvPr/>
          </p:nvSpPr>
          <p:spPr bwMode="auto">
            <a:xfrm>
              <a:off x="0" y="230"/>
              <a:ext cx="3984" cy="911"/>
            </a:xfrm>
            <a:prstGeom prst="roundRect">
              <a:avLst>
                <a:gd name="adj" fmla="val 10889"/>
              </a:avLst>
            </a:prstGeom>
            <a:solidFill>
              <a:schemeClr val="accent1"/>
            </a:solidFill>
            <a:ln w="38100">
              <a:solidFill>
                <a:schemeClr val="accent1"/>
              </a:solidFill>
              <a:round/>
            </a:ln>
            <a:effectLst>
              <a:outerShdw dist="135003" dir="2928844" algn="ctr" rotWithShape="0">
                <a:srgbClr val="000000">
                  <a:alpha val="50000"/>
                </a:srgb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ea"/>
              </a:endParaRPr>
            </a:p>
          </p:txBody>
        </p:sp>
        <p:sp>
          <p:nvSpPr>
            <p:cNvPr id="7" name="Text Box 9"/>
            <p:cNvSpPr txBox="1">
              <a:spLocks noChangeArrowheads="1"/>
            </p:cNvSpPr>
            <p:nvPr/>
          </p:nvSpPr>
          <p:spPr bwMode="auto">
            <a:xfrm>
              <a:off x="960" y="400"/>
              <a:ext cx="2928" cy="630"/>
            </a:xfrm>
            <a:prstGeom prst="rect">
              <a:avLst/>
            </a:prstGeom>
            <a:noFill/>
            <a:ln w="9525">
              <a:noFill/>
              <a:miter lim="800000"/>
            </a:ln>
            <a:effectLst/>
          </p:spPr>
          <p:txBody>
            <a:bodyPr>
              <a:spAutoFit/>
            </a:bodyPr>
            <a:lstStyle/>
            <a:p>
              <a:pPr marR="0" algn="just" defTabSz="914400" rtl="0">
                <a:buClrTx/>
                <a:buSzTx/>
                <a:buFontTx/>
                <a:buNone/>
                <a:defRPr/>
              </a:pPr>
              <a:r>
                <a:rPr kumimoji="0" lang="zh-CN" altLang="en-US" sz="2800" b="1" kern="1200" cap="none" spc="0" normalizeH="0" baseline="0" noProof="0" dirty="0">
                  <a:solidFill>
                    <a:schemeClr val="bg1"/>
                  </a:solidFill>
                  <a:latin typeface="宋体" panose="02010600030101010101" pitchFamily="2" charset="-122"/>
                  <a:ea typeface="宋体" panose="02010600030101010101" pitchFamily="2" charset="-122"/>
                  <a:cs typeface="+mn-ea"/>
                </a:rPr>
                <a:t>确定系统必须具有的功能和性能，系统要求的运行环境，并且预测系统发展的前景。</a:t>
              </a:r>
              <a:endParaRPr kumimoji="0" lang="en-US" altLang="zh-CN" sz="2800" b="1" kern="1200" cap="none" spc="0" normalizeH="0" baseline="0" noProof="0" dirty="0">
                <a:solidFill>
                  <a:schemeClr val="bg1"/>
                </a:solidFill>
                <a:latin typeface="宋体" panose="02010600030101010101" pitchFamily="2" charset="-122"/>
                <a:ea typeface="宋体" panose="02010600030101010101" pitchFamily="2" charset="-122"/>
                <a:cs typeface="+mn-ea"/>
              </a:endParaRPr>
            </a:p>
            <a:p>
              <a:pPr marR="0" algn="just" defTabSz="914400" rtl="0">
                <a:buClrTx/>
                <a:buSzTx/>
                <a:buFontTx/>
                <a:buNone/>
                <a:defRPr/>
              </a:pPr>
              <a:endParaRPr kumimoji="0" lang="en-US" altLang="zh-CN" sz="2800" b="1" kern="1200" cap="none" spc="0" normalizeH="0" baseline="0" noProof="0" dirty="0">
                <a:solidFill>
                  <a:schemeClr val="bg1"/>
                </a:solidFill>
                <a:latin typeface="宋体" panose="02010600030101010101" pitchFamily="2" charset="-122"/>
                <a:ea typeface="宋体" panose="02010600030101010101" pitchFamily="2" charset="-122"/>
                <a:cs typeface="+mn-ea"/>
              </a:endParaRPr>
            </a:p>
            <a:p>
              <a:pPr marR="0" algn="just" defTabSz="914400" rtl="0">
                <a:buClrTx/>
                <a:buSzTx/>
                <a:buFontTx/>
                <a:buNone/>
                <a:defRPr/>
              </a:pPr>
              <a:r>
                <a:rPr kumimoji="0" lang="zh-CN" altLang="en-US" sz="2800" b="1" kern="1200" cap="none" spc="0" normalizeH="0" baseline="0" noProof="0" dirty="0">
                  <a:solidFill>
                    <a:schemeClr val="bg1"/>
                  </a:solidFill>
                  <a:latin typeface="宋体" panose="02010600030101010101" pitchFamily="2" charset="-122"/>
                  <a:ea typeface="宋体" panose="02010600030101010101" pitchFamily="2" charset="-122"/>
                  <a:cs typeface="+mn-ea"/>
                </a:rPr>
                <a:t>换句话说需求就是以一种清晰、简洁、一致且无二义性的方式，对一个待开发系统中各个有意义方面的陈述的一个集合。</a:t>
              </a:r>
              <a:endParaRPr kumimoji="0" lang="en-US" altLang="zh-CN" sz="2800" b="1" kern="1200" cap="none" spc="0" normalizeH="0" baseline="0" noProof="0" dirty="0">
                <a:solidFill>
                  <a:schemeClr val="bg1"/>
                </a:solidFill>
                <a:latin typeface="宋体" panose="02010600030101010101" pitchFamily="2" charset="-122"/>
                <a:ea typeface="宋体" panose="02010600030101010101" pitchFamily="2" charset="-122"/>
                <a:cs typeface="+mn-ea"/>
              </a:endParaRPr>
            </a:p>
            <a:p>
              <a:pPr marR="0" algn="just" defTabSz="914400" rtl="0">
                <a:buClrTx/>
                <a:buSzTx/>
                <a:buFontTx/>
                <a:buNone/>
                <a:defRPr/>
              </a:pPr>
              <a:endParaRPr kumimoji="0" lang="en-US" altLang="zh-CN" sz="2800" b="1" kern="1200" cap="none" spc="0" normalizeH="0" baseline="0" noProof="0" dirty="0">
                <a:solidFill>
                  <a:schemeClr val="bg1"/>
                </a:solidFill>
                <a:effectLst>
                  <a:outerShdw blurRad="38100" dist="38100" dir="2700000" algn="tl">
                    <a:srgbClr val="C0C0C0"/>
                  </a:outerShdw>
                </a:effectLst>
                <a:latin typeface="宋体" panose="02010600030101010101" pitchFamily="2" charset="-122"/>
                <a:ea typeface="宋体" panose="02010600030101010101" pitchFamily="2" charset="-122"/>
                <a:cs typeface="+mn-ea"/>
              </a:endParaRPr>
            </a:p>
          </p:txBody>
        </p:sp>
      </p:grpSp>
      <p:sp>
        <p:nvSpPr>
          <p:cNvPr id="2" name="AutoShape 6"/>
          <p:cNvSpPr>
            <a:spLocks noChangeArrowheads="1"/>
          </p:cNvSpPr>
          <p:nvPr/>
        </p:nvSpPr>
        <p:spPr bwMode="auto">
          <a:xfrm>
            <a:off x="568217" y="2093125"/>
            <a:ext cx="2191261" cy="3032996"/>
          </a:xfrm>
          <a:prstGeom prst="roundRect">
            <a:avLst>
              <a:gd name="adj" fmla="val 11921"/>
            </a:avLst>
          </a:prstGeom>
          <a:solidFill>
            <a:schemeClr val="accent6"/>
          </a:solidFill>
          <a:ln w="38100" cmpd="sng">
            <a:solidFill>
              <a:srgbClr val="FFFFFF"/>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ea"/>
            </a:endParaRPr>
          </a:p>
        </p:txBody>
      </p:sp>
      <p:sp>
        <p:nvSpPr>
          <p:cNvPr id="3" name="未知"/>
          <p:cNvSpPr/>
          <p:nvPr/>
        </p:nvSpPr>
        <p:spPr bwMode="auto">
          <a:xfrm>
            <a:off x="479768" y="1756125"/>
            <a:ext cx="1092778" cy="1514468"/>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00FFFF">
                  <a:gamma/>
                  <a:tint val="54510"/>
                  <a:invGamma/>
                </a:srgbClr>
              </a:gs>
              <a:gs pos="50000">
                <a:srgbClr val="00FFFF">
                  <a:alpha val="0"/>
                </a:srgbClr>
              </a:gs>
              <a:gs pos="100000">
                <a:srgbClr val="00FFFF">
                  <a:gamma/>
                  <a:tint val="54510"/>
                  <a:invGamma/>
                </a:srgbClr>
              </a:gs>
            </a:gsLst>
            <a:lin ang="27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ea"/>
            </a:endParaRPr>
          </a:p>
        </p:txBody>
      </p:sp>
      <p:sp>
        <p:nvSpPr>
          <p:cNvPr id="10250" name="Text Box 8"/>
          <p:cNvSpPr txBox="1">
            <a:spLocks noChangeArrowheads="1"/>
          </p:cNvSpPr>
          <p:nvPr/>
        </p:nvSpPr>
        <p:spPr bwMode="auto">
          <a:xfrm>
            <a:off x="756529" y="3039159"/>
            <a:ext cx="1903088" cy="584674"/>
          </a:xfrm>
          <a:prstGeom prst="rect">
            <a:avLst/>
          </a:prstGeom>
          <a:noFill/>
          <a:ln w="9525">
            <a:noFill/>
            <a:miter lim="800000"/>
          </a:ln>
          <a:effectLst>
            <a:outerShdw dist="35921" dir="2700000" algn="ctr" rotWithShape="0">
              <a:srgbClr val="000000"/>
            </a:outerShdw>
          </a:effectLst>
        </p:spPr>
        <p:txBody>
          <a:bodyPr>
            <a:spAutoFit/>
          </a:bodyPr>
          <a:lstStyle/>
          <a:p>
            <a:pPr marR="0" defTabSz="914400" rtl="0" eaLnBrk="0" hangingPunct="0">
              <a:buClrTx/>
              <a:buSzTx/>
              <a:buFontTx/>
              <a:buNone/>
              <a:defRPr/>
            </a:pPr>
            <a:r>
              <a:rPr kumimoji="0" lang="zh-CN" sz="3200" b="1" kern="1200" cap="none" spc="0" normalizeH="0" baseline="0" noProof="0">
                <a:solidFill>
                  <a:schemeClr val="bg1"/>
                </a:solidFill>
                <a:latin typeface="Arial" panose="020B0604020202020204" pitchFamily="34" charset="0"/>
                <a:ea typeface="宋体" panose="02010600030101010101" pitchFamily="2" charset="-122"/>
                <a:cs typeface="+mn-ea"/>
              </a:rPr>
              <a:t>定义</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宋体" panose="02010600030101010101" pitchFamily="2" charset="-122"/>
                <a:sym typeface="+mn-ea"/>
              </a:rPr>
              <a:t>(4) </a:t>
            </a:r>
            <a:r>
              <a:rPr lang="zh-CN" altLang="en-US" dirty="0">
                <a:latin typeface="宋体" panose="02010600030101010101" pitchFamily="2" charset="-122"/>
                <a:sym typeface="+mn-ea"/>
              </a:rPr>
              <a:t>数据存储</a:t>
            </a:r>
            <a:endParaRPr lang="zh-CN" altLang="en-US" dirty="0"/>
          </a:p>
        </p:txBody>
      </p:sp>
      <p:sp>
        <p:nvSpPr>
          <p:cNvPr id="11267" name="Rectangle 3"/>
          <p:cNvSpPr>
            <a:spLocks noGrp="1" noChangeArrowheads="1"/>
          </p:cNvSpPr>
          <p:nvPr/>
        </p:nvSpPr>
        <p:spPr>
          <a:xfrm>
            <a:off x="881743" y="1164772"/>
            <a:ext cx="10428514" cy="1107999"/>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r>
              <a:rPr lang="zh-CN" altLang="en-US" sz="2800" b="0" dirty="0">
                <a:latin typeface="+mn-ea"/>
              </a:rPr>
              <a:t>表示需要保存的数据流向</a:t>
            </a:r>
            <a:r>
              <a:rPr lang="en-US" altLang="zh-CN" sz="2800" b="0" dirty="0">
                <a:latin typeface="+mn-ea"/>
              </a:rPr>
              <a:t>, </a:t>
            </a:r>
            <a:r>
              <a:rPr lang="zh-CN" altLang="en-US" sz="2800" b="0" dirty="0">
                <a:latin typeface="+mn-ea"/>
              </a:rPr>
              <a:t>如“ 学生档案”、“课程设置”等</a:t>
            </a:r>
          </a:p>
          <a:p>
            <a:pPr algn="just"/>
            <a:r>
              <a:rPr lang="zh-CN" altLang="en-US" sz="2800" b="0" dirty="0">
                <a:latin typeface="+mn-ea"/>
              </a:rPr>
              <a:t>数据存储与加工的方向  “读出 ”、“写入 ”</a:t>
            </a:r>
          </a:p>
          <a:p>
            <a:pPr marL="0" indent="0" algn="just">
              <a:buNone/>
            </a:pPr>
            <a:endParaRPr lang="zh-CN" altLang="en-US" sz="2800" b="0" dirty="0">
              <a:latin typeface="+mn-ea"/>
            </a:endParaRPr>
          </a:p>
        </p:txBody>
      </p:sp>
      <p:sp>
        <p:nvSpPr>
          <p:cNvPr id="11268" name="Line 4"/>
          <p:cNvSpPr>
            <a:spLocks noChangeShapeType="1"/>
          </p:cNvSpPr>
          <p:nvPr/>
        </p:nvSpPr>
        <p:spPr bwMode="auto">
          <a:xfrm flipV="1">
            <a:off x="5159829" y="1729846"/>
            <a:ext cx="0" cy="533400"/>
          </a:xfrm>
          <a:prstGeom prst="line">
            <a:avLst/>
          </a:prstGeom>
          <a:noFill/>
          <a:ln w="19050">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69" name="Line 5"/>
          <p:cNvSpPr>
            <a:spLocks noChangeShapeType="1"/>
          </p:cNvSpPr>
          <p:nvPr/>
        </p:nvSpPr>
        <p:spPr bwMode="auto">
          <a:xfrm>
            <a:off x="7021150" y="1729846"/>
            <a:ext cx="0" cy="457200"/>
          </a:xfrm>
          <a:prstGeom prst="line">
            <a:avLst/>
          </a:prstGeom>
          <a:noFill/>
          <a:ln w="19050">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 name="组合 2"/>
          <p:cNvGrpSpPr/>
          <p:nvPr/>
        </p:nvGrpSpPr>
        <p:grpSpPr>
          <a:xfrm>
            <a:off x="1981200" y="2752120"/>
            <a:ext cx="7159625" cy="1066800"/>
            <a:chOff x="1524000" y="3657600"/>
            <a:chExt cx="7159625" cy="1066800"/>
          </a:xfrm>
        </p:grpSpPr>
        <p:sp>
          <p:nvSpPr>
            <p:cNvPr id="11270" name="AutoShape 6"/>
            <p:cNvSpPr>
              <a:spLocks noChangeArrowheads="1"/>
            </p:cNvSpPr>
            <p:nvPr/>
          </p:nvSpPr>
          <p:spPr bwMode="auto">
            <a:xfrm>
              <a:off x="5791200" y="3657600"/>
              <a:ext cx="1066800" cy="1066800"/>
            </a:xfrm>
            <a:prstGeom prst="flowChartConnector">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solidFill>
                    <a:schemeClr val="bg1"/>
                  </a:solidFill>
                </a:rPr>
                <a:t>修改</a:t>
              </a:r>
            </a:p>
            <a:p>
              <a:pPr algn="ctr"/>
              <a:r>
                <a:rPr lang="zh-CN" altLang="en-US">
                  <a:solidFill>
                    <a:schemeClr val="bg1"/>
                  </a:solidFill>
                </a:rPr>
                <a:t>库存</a:t>
              </a:r>
            </a:p>
          </p:txBody>
        </p:sp>
        <p:sp>
          <p:nvSpPr>
            <p:cNvPr id="11271" name="Line 7"/>
            <p:cNvSpPr>
              <a:spLocks noChangeShapeType="1"/>
            </p:cNvSpPr>
            <p:nvPr/>
          </p:nvSpPr>
          <p:spPr bwMode="auto">
            <a:xfrm>
              <a:off x="7235825" y="4724400"/>
              <a:ext cx="14478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72" name="Text Box 8"/>
            <p:cNvSpPr txBox="1">
              <a:spLocks noChangeArrowheads="1"/>
            </p:cNvSpPr>
            <p:nvPr/>
          </p:nvSpPr>
          <p:spPr bwMode="auto">
            <a:xfrm>
              <a:off x="7327900" y="4318000"/>
              <a:ext cx="121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t>商品库存</a:t>
              </a:r>
            </a:p>
          </p:txBody>
        </p:sp>
        <p:sp>
          <p:nvSpPr>
            <p:cNvPr id="11273" name="Line 9"/>
            <p:cNvSpPr>
              <a:spLocks noChangeShapeType="1"/>
            </p:cNvSpPr>
            <p:nvPr/>
          </p:nvSpPr>
          <p:spPr bwMode="auto">
            <a:xfrm>
              <a:off x="6858000" y="4114800"/>
              <a:ext cx="685800" cy="0"/>
            </a:xfrm>
            <a:prstGeom prst="line">
              <a:avLst/>
            </a:prstGeom>
            <a:noFill/>
            <a:ln w="9525">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74" name="Line 10"/>
            <p:cNvSpPr>
              <a:spLocks noChangeShapeType="1"/>
            </p:cNvSpPr>
            <p:nvPr/>
          </p:nvSpPr>
          <p:spPr bwMode="auto">
            <a:xfrm>
              <a:off x="7543800" y="4114800"/>
              <a:ext cx="0" cy="228600"/>
            </a:xfrm>
            <a:prstGeom prst="line">
              <a:avLst/>
            </a:prstGeom>
            <a:noFill/>
            <a:ln w="9525">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75" name="AutoShape 11"/>
            <p:cNvSpPr>
              <a:spLocks noChangeArrowheads="1"/>
            </p:cNvSpPr>
            <p:nvPr/>
          </p:nvSpPr>
          <p:spPr bwMode="auto">
            <a:xfrm>
              <a:off x="3505200" y="3657600"/>
              <a:ext cx="1143000" cy="1066800"/>
            </a:xfrm>
            <a:prstGeom prst="flowChartConnector">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solidFill>
                    <a:schemeClr val="bg1"/>
                  </a:solidFill>
                </a:rPr>
                <a:t>检索商</a:t>
              </a:r>
            </a:p>
            <a:p>
              <a:pPr algn="ctr"/>
              <a:r>
                <a:rPr lang="zh-CN" altLang="en-US" dirty="0">
                  <a:solidFill>
                    <a:schemeClr val="bg1"/>
                  </a:solidFill>
                </a:rPr>
                <a:t>品信息</a:t>
              </a:r>
            </a:p>
          </p:txBody>
        </p:sp>
        <p:sp>
          <p:nvSpPr>
            <p:cNvPr id="11276" name="Line 12"/>
            <p:cNvSpPr>
              <a:spLocks noChangeShapeType="1"/>
            </p:cNvSpPr>
            <p:nvPr/>
          </p:nvSpPr>
          <p:spPr bwMode="auto">
            <a:xfrm>
              <a:off x="1568450" y="4724400"/>
              <a:ext cx="136683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77" name="Text Box 13"/>
            <p:cNvSpPr txBox="1">
              <a:spLocks noChangeArrowheads="1"/>
            </p:cNvSpPr>
            <p:nvPr/>
          </p:nvSpPr>
          <p:spPr bwMode="auto">
            <a:xfrm>
              <a:off x="1524000" y="42672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商品目录</a:t>
              </a:r>
            </a:p>
          </p:txBody>
        </p:sp>
        <p:sp>
          <p:nvSpPr>
            <p:cNvPr id="11278" name="Line 14"/>
            <p:cNvSpPr>
              <a:spLocks noChangeShapeType="1"/>
            </p:cNvSpPr>
            <p:nvPr/>
          </p:nvSpPr>
          <p:spPr bwMode="auto">
            <a:xfrm>
              <a:off x="2209800" y="4114800"/>
              <a:ext cx="0" cy="304800"/>
            </a:xfrm>
            <a:prstGeom prst="line">
              <a:avLst/>
            </a:prstGeom>
            <a:noFill/>
            <a:ln w="9525">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79" name="Line 15"/>
            <p:cNvSpPr>
              <a:spLocks noChangeShapeType="1"/>
            </p:cNvSpPr>
            <p:nvPr/>
          </p:nvSpPr>
          <p:spPr bwMode="auto">
            <a:xfrm>
              <a:off x="2209800" y="4114800"/>
              <a:ext cx="1295400" cy="0"/>
            </a:xfrm>
            <a:prstGeom prst="line">
              <a:avLst/>
            </a:prstGeom>
            <a:noFill/>
            <a:ln w="9525">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7" name="Rectangle 3"/>
          <p:cNvSpPr>
            <a:spLocks noGrp="1" noChangeArrowheads="1"/>
          </p:cNvSpPr>
          <p:nvPr/>
        </p:nvSpPr>
        <p:spPr>
          <a:xfrm>
            <a:off x="881743" y="4022119"/>
            <a:ext cx="10428514" cy="2145468"/>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marL="0" indent="0" algn="just">
              <a:buNone/>
            </a:pPr>
            <a:endParaRPr lang="en-US" altLang="zh-CN" sz="2800" b="0" dirty="0">
              <a:latin typeface="+mn-ea"/>
            </a:endParaRPr>
          </a:p>
          <a:p>
            <a:pPr algn="just"/>
            <a:r>
              <a:rPr lang="zh-CN" altLang="en-US" sz="2800" b="0" dirty="0">
                <a:latin typeface="+mn-ea"/>
              </a:rPr>
              <a:t>分层数据流程图中，数据存储一般局限在某一层或某几层</a:t>
            </a:r>
          </a:p>
          <a:p>
            <a:pPr algn="just"/>
            <a:r>
              <a:rPr lang="zh-CN" altLang="en-US" sz="2800" b="0" dirty="0">
                <a:latin typeface="+mn-ea"/>
              </a:rPr>
              <a:t>命名方法与数据流相似</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blinds(horizontal)">
                                      <p:cBhvr>
                                        <p:cTn id="12" dur="500"/>
                                        <p:tgtEl>
                                          <p:spTgt spid="1126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126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26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26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checkerboard(across)">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checkerboard(across)">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267" grpId="0"/>
      <p:bldP spid="11267" grpId="1"/>
      <p:bldP spid="11268" grpId="0" bldLvl="0" animBg="1"/>
      <p:bldP spid="11269" grpId="0" bldLvl="0" animBg="1"/>
      <p:bldP spid="1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7328" y="239486"/>
            <a:ext cx="5202767" cy="668780"/>
          </a:xfrm>
        </p:spPr>
        <p:txBody>
          <a:bodyPr/>
          <a:lstStyle/>
          <a:p>
            <a:r>
              <a:rPr lang="zh-CN" altLang="en-US" dirty="0"/>
              <a:t>几种错误(1)</a:t>
            </a:r>
          </a:p>
        </p:txBody>
      </p:sp>
      <p:grpSp>
        <p:nvGrpSpPr>
          <p:cNvPr id="13314" name="Group 2"/>
          <p:cNvGrpSpPr/>
          <p:nvPr/>
        </p:nvGrpSpPr>
        <p:grpSpPr bwMode="auto">
          <a:xfrm>
            <a:off x="871220" y="2286000"/>
            <a:ext cx="9172575" cy="2347913"/>
            <a:chOff x="40" y="1440"/>
            <a:chExt cx="5778" cy="1479"/>
          </a:xfrm>
        </p:grpSpPr>
        <p:sp useBgFill="1">
          <p:nvSpPr>
            <p:cNvPr id="13315" name="Rectangle 3"/>
            <p:cNvSpPr>
              <a:spLocks noChangeArrowheads="1"/>
            </p:cNvSpPr>
            <p:nvPr/>
          </p:nvSpPr>
          <p:spPr bwMode="auto">
            <a:xfrm>
              <a:off x="1652" y="1536"/>
              <a:ext cx="870" cy="480"/>
            </a:xfrm>
            <a:prstGeom prst="rect">
              <a:avLst/>
            </a:prstGeom>
            <a:ln w="25400">
              <a:solidFill>
                <a:srgbClr val="01050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3200" b="1">
                  <a:solidFill>
                    <a:schemeClr val="hlink"/>
                  </a:solidFill>
                  <a:latin typeface="宋体" panose="02010600030101010101" pitchFamily="2" charset="-122"/>
                </a:rPr>
                <a:t>数据源</a:t>
              </a:r>
              <a:endParaRPr lang="zh-CN" altLang="en-US" sz="3200" b="1">
                <a:latin typeface="宋体" panose="02010600030101010101" pitchFamily="2" charset="-122"/>
              </a:endParaRPr>
            </a:p>
          </p:txBody>
        </p:sp>
        <p:sp useBgFill="1">
          <p:nvSpPr>
            <p:cNvPr id="13316" name="Rectangle 4"/>
            <p:cNvSpPr>
              <a:spLocks noChangeArrowheads="1"/>
            </p:cNvSpPr>
            <p:nvPr/>
          </p:nvSpPr>
          <p:spPr bwMode="auto">
            <a:xfrm>
              <a:off x="4574" y="2352"/>
              <a:ext cx="1136" cy="484"/>
            </a:xfrm>
            <a:prstGeom prst="rect">
              <a:avLst/>
            </a:prstGeom>
            <a:ln w="25400">
              <a:solidFill>
                <a:srgbClr val="01050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7" name="Line 5"/>
            <p:cNvSpPr>
              <a:spLocks noChangeShapeType="1"/>
            </p:cNvSpPr>
            <p:nvPr/>
          </p:nvSpPr>
          <p:spPr bwMode="auto">
            <a:xfrm>
              <a:off x="4030" y="2593"/>
              <a:ext cx="554" cy="11"/>
            </a:xfrm>
            <a:prstGeom prst="line">
              <a:avLst/>
            </a:prstGeom>
            <a:noFill/>
            <a:ln w="25400">
              <a:solidFill>
                <a:srgbClr val="01050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8" name="Rectangle 6"/>
            <p:cNvSpPr>
              <a:spLocks noChangeArrowheads="1"/>
            </p:cNvSpPr>
            <p:nvPr/>
          </p:nvSpPr>
          <p:spPr bwMode="auto">
            <a:xfrm>
              <a:off x="4626" y="2372"/>
              <a:ext cx="119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1050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zh-CN" altLang="en-US" sz="3200" b="1">
                  <a:solidFill>
                    <a:schemeClr val="hlink"/>
                  </a:solidFill>
                  <a:latin typeface="宋体" panose="02010600030101010101" pitchFamily="2" charset="-122"/>
                </a:rPr>
                <a:t>数据终点</a:t>
              </a:r>
              <a:endParaRPr lang="zh-CN" altLang="en-US" sz="3200" b="1">
                <a:latin typeface="宋体" panose="02010600030101010101" pitchFamily="2" charset="-122"/>
              </a:endParaRPr>
            </a:p>
          </p:txBody>
        </p:sp>
        <p:sp>
          <p:nvSpPr>
            <p:cNvPr id="13319" name="Rectangle 7"/>
            <p:cNvSpPr>
              <a:spLocks noChangeArrowheads="1"/>
            </p:cNvSpPr>
            <p:nvPr/>
          </p:nvSpPr>
          <p:spPr bwMode="auto">
            <a:xfrm>
              <a:off x="4276" y="1546"/>
              <a:ext cx="142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1050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zh-CN" altLang="en-US" sz="3200" b="1">
                  <a:solidFill>
                    <a:srgbClr val="E80029"/>
                  </a:solidFill>
                  <a:latin typeface="宋体" panose="02010600030101010101" pitchFamily="2" charset="-122"/>
                </a:rPr>
                <a:t>没有输出！</a:t>
              </a:r>
              <a:endParaRPr lang="zh-CN" altLang="en-US" sz="3200" b="1">
                <a:latin typeface="宋体" panose="02010600030101010101" pitchFamily="2" charset="-122"/>
              </a:endParaRPr>
            </a:p>
          </p:txBody>
        </p:sp>
        <p:sp>
          <p:nvSpPr>
            <p:cNvPr id="13320" name="Line 8"/>
            <p:cNvSpPr>
              <a:spLocks noChangeShapeType="1"/>
            </p:cNvSpPr>
            <p:nvPr/>
          </p:nvSpPr>
          <p:spPr bwMode="auto">
            <a:xfrm>
              <a:off x="3874" y="1622"/>
              <a:ext cx="384" cy="432"/>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1" name="Line 9"/>
            <p:cNvSpPr>
              <a:spLocks noChangeShapeType="1"/>
            </p:cNvSpPr>
            <p:nvPr/>
          </p:nvSpPr>
          <p:spPr bwMode="auto">
            <a:xfrm flipH="1">
              <a:off x="3862" y="1670"/>
              <a:ext cx="300" cy="384"/>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2" name="Line 10"/>
            <p:cNvSpPr>
              <a:spLocks noChangeShapeType="1"/>
            </p:cNvSpPr>
            <p:nvPr/>
          </p:nvSpPr>
          <p:spPr bwMode="auto">
            <a:xfrm>
              <a:off x="2770" y="2304"/>
              <a:ext cx="400" cy="432"/>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3" name="Line 11"/>
            <p:cNvSpPr>
              <a:spLocks noChangeShapeType="1"/>
            </p:cNvSpPr>
            <p:nvPr/>
          </p:nvSpPr>
          <p:spPr bwMode="auto">
            <a:xfrm flipH="1">
              <a:off x="2786" y="2352"/>
              <a:ext cx="320" cy="384"/>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4" name="Line 12"/>
            <p:cNvSpPr>
              <a:spLocks noChangeShapeType="1"/>
            </p:cNvSpPr>
            <p:nvPr/>
          </p:nvSpPr>
          <p:spPr bwMode="auto">
            <a:xfrm>
              <a:off x="2485" y="1776"/>
              <a:ext cx="607" cy="8"/>
            </a:xfrm>
            <a:prstGeom prst="line">
              <a:avLst/>
            </a:prstGeom>
            <a:noFill/>
            <a:ln w="25400">
              <a:solidFill>
                <a:srgbClr val="01050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5" name="Oval 13"/>
            <p:cNvSpPr>
              <a:spLocks noChangeArrowheads="1"/>
            </p:cNvSpPr>
            <p:nvPr/>
          </p:nvSpPr>
          <p:spPr bwMode="auto">
            <a:xfrm>
              <a:off x="3054" y="1440"/>
              <a:ext cx="700" cy="624"/>
            </a:xfrm>
            <a:prstGeom prst="ellipse">
              <a:avLst/>
            </a:prstGeom>
            <a:noFill/>
            <a:ln w="12700">
              <a:solidFill>
                <a:srgbClr val="01050F"/>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13326" name="Text Box 14"/>
            <p:cNvSpPr txBox="1">
              <a:spLocks noChangeArrowheads="1"/>
            </p:cNvSpPr>
            <p:nvPr/>
          </p:nvSpPr>
          <p:spPr bwMode="auto">
            <a:xfrm>
              <a:off x="3150" y="1584"/>
              <a:ext cx="6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1050F"/>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pPr eaLnBrk="0" hangingPunct="0"/>
              <a:r>
                <a:rPr lang="zh-CN" altLang="en-US" sz="2800" b="1">
                  <a:solidFill>
                    <a:srgbClr val="01050F"/>
                  </a:solidFill>
                  <a:effectLst>
                    <a:outerShdw blurRad="38100" dist="38100" dir="2700000" algn="tl">
                      <a:srgbClr val="C0C0C0"/>
                    </a:outerShdw>
                  </a:effectLst>
                  <a:latin typeface="宋体" panose="02010600030101010101" pitchFamily="2" charset="-122"/>
                </a:rPr>
                <a:t>加工</a:t>
              </a:r>
              <a:endParaRPr lang="zh-CN" altLang="en-US">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13327" name="Oval 15"/>
            <p:cNvSpPr>
              <a:spLocks noChangeArrowheads="1"/>
            </p:cNvSpPr>
            <p:nvPr/>
          </p:nvSpPr>
          <p:spPr bwMode="auto">
            <a:xfrm>
              <a:off x="3312" y="2256"/>
              <a:ext cx="720" cy="663"/>
            </a:xfrm>
            <a:prstGeom prst="ellipse">
              <a:avLst/>
            </a:prstGeom>
            <a:noFill/>
            <a:ln w="12700">
              <a:solidFill>
                <a:srgbClr val="01050F"/>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13328" name="Rectangle 16"/>
            <p:cNvSpPr>
              <a:spLocks noChangeArrowheads="1"/>
            </p:cNvSpPr>
            <p:nvPr/>
          </p:nvSpPr>
          <p:spPr bwMode="auto">
            <a:xfrm>
              <a:off x="1594" y="2304"/>
              <a:ext cx="147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1050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zh-CN" altLang="en-US" sz="3200" b="1">
                  <a:solidFill>
                    <a:srgbClr val="E80029"/>
                  </a:solidFill>
                  <a:latin typeface="宋体" panose="02010600030101010101" pitchFamily="2" charset="-122"/>
                </a:rPr>
                <a:t>没有输入！</a:t>
              </a:r>
              <a:endParaRPr lang="zh-CN" altLang="en-US" sz="3200" b="1">
                <a:latin typeface="宋体" panose="02010600030101010101" pitchFamily="2" charset="-122"/>
              </a:endParaRPr>
            </a:p>
          </p:txBody>
        </p:sp>
        <p:sp>
          <p:nvSpPr>
            <p:cNvPr id="13329" name="Text Box 17"/>
            <p:cNvSpPr txBox="1">
              <a:spLocks noChangeArrowheads="1"/>
            </p:cNvSpPr>
            <p:nvPr/>
          </p:nvSpPr>
          <p:spPr bwMode="auto">
            <a:xfrm>
              <a:off x="3418" y="2400"/>
              <a:ext cx="5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1050F"/>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pPr eaLnBrk="0" hangingPunct="0"/>
              <a:r>
                <a:rPr lang="zh-CN" altLang="en-US" sz="2800" b="1">
                  <a:solidFill>
                    <a:srgbClr val="01050F"/>
                  </a:solidFill>
                  <a:effectLst>
                    <a:outerShdw blurRad="38100" dist="38100" dir="2700000" algn="tl">
                      <a:srgbClr val="C0C0C0"/>
                    </a:outerShdw>
                  </a:effectLst>
                  <a:latin typeface="宋体" panose="02010600030101010101" pitchFamily="2" charset="-122"/>
                </a:rPr>
                <a:t>加工</a:t>
              </a:r>
              <a:endParaRPr lang="zh-CN" altLang="en-US">
                <a:solidFill>
                  <a:srgbClr val="01050F"/>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13330" name="AutoShape 18"/>
            <p:cNvSpPr/>
            <p:nvPr/>
          </p:nvSpPr>
          <p:spPr bwMode="auto">
            <a:xfrm>
              <a:off x="1354" y="1680"/>
              <a:ext cx="192" cy="1152"/>
            </a:xfrm>
            <a:prstGeom prst="leftBrace">
              <a:avLst>
                <a:gd name="adj1" fmla="val 54167"/>
                <a:gd name="adj2" fmla="val 49046"/>
              </a:avLst>
            </a:prstGeom>
            <a:noFill/>
            <a:ln w="38100">
              <a:solidFill>
                <a:srgbClr val="01050F"/>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13331" name="Text Box 19"/>
            <p:cNvSpPr txBox="1">
              <a:spLocks noChangeArrowheads="1"/>
            </p:cNvSpPr>
            <p:nvPr/>
          </p:nvSpPr>
          <p:spPr bwMode="auto">
            <a:xfrm>
              <a:off x="40" y="1692"/>
              <a:ext cx="1296" cy="988"/>
            </a:xfrm>
            <a:prstGeom prst="rect">
              <a:avLst/>
            </a:prstGeom>
            <a:solidFill>
              <a:schemeClr val="accent1"/>
            </a:solidFill>
            <a:ln w="12700">
              <a:solidFill>
                <a:srgbClr val="01050F"/>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r>
                <a:rPr lang="zh-CN" altLang="en-US" sz="2400" b="1" dirty="0">
                  <a:solidFill>
                    <a:schemeClr val="bg1"/>
                  </a:solidFill>
                  <a:latin typeface="宋体" panose="02010600030101010101" pitchFamily="2" charset="-122"/>
                </a:rPr>
                <a:t>每个加工至少有一个输入数</a:t>
              </a:r>
            </a:p>
            <a:p>
              <a:r>
                <a:rPr lang="zh-CN" altLang="en-US" sz="2400" b="1" dirty="0">
                  <a:solidFill>
                    <a:schemeClr val="bg1"/>
                  </a:solidFill>
                  <a:latin typeface="宋体" panose="02010600030101010101" pitchFamily="2" charset="-122"/>
                </a:rPr>
                <a:t>据流和一个输出数据流</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3314"/>
                                        </p:tgtEl>
                                        <p:attrNameLst>
                                          <p:attrName>style.visibility</p:attrName>
                                        </p:attrNameLst>
                                      </p:cBhvr>
                                      <p:to>
                                        <p:strVal val="visible"/>
                                      </p:to>
                                    </p:set>
                                    <p:animEffect transition="in" filter="checkerboard(across)">
                                      <p:cBhvr>
                                        <p:cTn id="12" dur="5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6624" y="185709"/>
            <a:ext cx="5202767" cy="668780"/>
          </a:xfrm>
        </p:spPr>
        <p:txBody>
          <a:bodyPr/>
          <a:lstStyle/>
          <a:p>
            <a:r>
              <a:rPr lang="zh-CN" altLang="en-US"/>
              <a:t>几种错误(2)</a:t>
            </a:r>
          </a:p>
        </p:txBody>
      </p:sp>
      <p:grpSp>
        <p:nvGrpSpPr>
          <p:cNvPr id="3" name="组合 2"/>
          <p:cNvGrpSpPr/>
          <p:nvPr/>
        </p:nvGrpSpPr>
        <p:grpSpPr>
          <a:xfrm>
            <a:off x="1537008" y="1737360"/>
            <a:ext cx="8153400" cy="3835400"/>
            <a:chOff x="1537008" y="1737360"/>
            <a:chExt cx="8153400" cy="3835400"/>
          </a:xfrm>
        </p:grpSpPr>
        <p:sp useBgFill="1">
          <p:nvSpPr>
            <p:cNvPr id="16386" name="Rectangle 2"/>
            <p:cNvSpPr>
              <a:spLocks noChangeArrowheads="1"/>
            </p:cNvSpPr>
            <p:nvPr/>
          </p:nvSpPr>
          <p:spPr bwMode="auto">
            <a:xfrm>
              <a:off x="1537335" y="1796415"/>
              <a:ext cx="1739265" cy="723900"/>
            </a:xfrm>
            <a:prstGeom prst="rect">
              <a:avLst/>
            </a:prstGeom>
            <a:ln w="25400">
              <a:solidFill>
                <a:srgbClr val="01050F"/>
              </a:solidFill>
              <a:miter lim="800000"/>
            </a:ln>
            <a:effectLst/>
            <a:extLs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nchor="ctr"/>
            <a:lstStyle/>
            <a:p>
              <a:pPr algn="ctr" eaLnBrk="0" hangingPunct="0"/>
              <a:r>
                <a:rPr lang="zh-CN" altLang="en-US" sz="3200" b="1">
                  <a:solidFill>
                    <a:srgbClr val="3399FF"/>
                  </a:solidFill>
                  <a:latin typeface="宋体" panose="02010600030101010101" pitchFamily="2" charset="-122"/>
                </a:rPr>
                <a:t>数据源</a:t>
              </a:r>
              <a:endParaRPr lang="zh-CN" altLang="en-US" sz="3200" b="1">
                <a:latin typeface="宋体" panose="02010600030101010101" pitchFamily="2" charset="-122"/>
              </a:endParaRPr>
            </a:p>
          </p:txBody>
        </p:sp>
        <p:sp useBgFill="1">
          <p:nvSpPr>
            <p:cNvPr id="16387" name="Rectangle 3"/>
            <p:cNvSpPr>
              <a:spLocks noChangeArrowheads="1"/>
            </p:cNvSpPr>
            <p:nvPr/>
          </p:nvSpPr>
          <p:spPr bwMode="auto">
            <a:xfrm>
              <a:off x="4464358" y="1737360"/>
              <a:ext cx="1679575" cy="723900"/>
            </a:xfrm>
            <a:prstGeom prst="rect">
              <a:avLst/>
            </a:prstGeom>
            <a:ln w="25400">
              <a:solidFill>
                <a:srgbClr val="01050F"/>
              </a:solidFill>
              <a:miter lim="800000"/>
            </a:ln>
            <a:effectLst/>
            <a:extLs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nchor="ctr"/>
            <a:lstStyle/>
            <a:p>
              <a:pPr algn="ctr" eaLnBrk="0" hangingPunct="0"/>
              <a:r>
                <a:rPr lang="zh-CN" altLang="en-US" sz="3200" b="1">
                  <a:solidFill>
                    <a:srgbClr val="3399FF"/>
                  </a:solidFill>
                  <a:latin typeface="宋体" panose="02010600030101010101" pitchFamily="2" charset="-122"/>
                </a:rPr>
                <a:t>数据终点</a:t>
              </a:r>
              <a:endParaRPr lang="zh-CN" altLang="en-US" sz="3200" b="1">
                <a:latin typeface="宋体" panose="02010600030101010101" pitchFamily="2" charset="-122"/>
              </a:endParaRPr>
            </a:p>
          </p:txBody>
        </p:sp>
        <p:sp>
          <p:nvSpPr>
            <p:cNvPr id="16388" name="Line 4"/>
            <p:cNvSpPr>
              <a:spLocks noChangeShapeType="1"/>
            </p:cNvSpPr>
            <p:nvPr/>
          </p:nvSpPr>
          <p:spPr bwMode="auto">
            <a:xfrm>
              <a:off x="3321358" y="2105660"/>
              <a:ext cx="1114425" cy="12700"/>
            </a:xfrm>
            <a:prstGeom prst="line">
              <a:avLst/>
            </a:prstGeom>
            <a:noFill/>
            <a:ln w="25400">
              <a:solidFill>
                <a:srgbClr val="01050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nchor="ctr"/>
            <a:lstStyle/>
            <a:p>
              <a:endParaRPr lang="zh-CN" altLang="en-US"/>
            </a:p>
          </p:txBody>
        </p:sp>
        <p:sp useBgFill="1">
          <p:nvSpPr>
            <p:cNvPr id="16389" name="Rectangle 5"/>
            <p:cNvSpPr>
              <a:spLocks noChangeArrowheads="1"/>
            </p:cNvSpPr>
            <p:nvPr/>
          </p:nvSpPr>
          <p:spPr bwMode="auto">
            <a:xfrm>
              <a:off x="1537970" y="2727960"/>
              <a:ext cx="1719580" cy="700405"/>
            </a:xfrm>
            <a:prstGeom prst="rect">
              <a:avLst/>
            </a:prstGeom>
            <a:ln w="25400">
              <a:solidFill>
                <a:srgbClr val="01050F"/>
              </a:solidFill>
              <a:miter lim="800000"/>
            </a:ln>
            <a:effectLst/>
            <a:extLs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nchor="ctr"/>
            <a:lstStyle/>
            <a:p>
              <a:endParaRPr lang="zh-CN" altLang="en-US"/>
            </a:p>
          </p:txBody>
        </p:sp>
        <p:sp>
          <p:nvSpPr>
            <p:cNvPr id="16390" name="Line 6"/>
            <p:cNvSpPr>
              <a:spLocks noChangeShapeType="1"/>
            </p:cNvSpPr>
            <p:nvPr/>
          </p:nvSpPr>
          <p:spPr bwMode="auto">
            <a:xfrm>
              <a:off x="3302308" y="3020060"/>
              <a:ext cx="1114425" cy="12700"/>
            </a:xfrm>
            <a:prstGeom prst="line">
              <a:avLst/>
            </a:prstGeom>
            <a:noFill/>
            <a:ln w="25400">
              <a:solidFill>
                <a:srgbClr val="01050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nchor="ctr"/>
            <a:lstStyle/>
            <a:p>
              <a:endParaRPr lang="zh-CN" altLang="en-US"/>
            </a:p>
          </p:txBody>
        </p:sp>
        <p:sp>
          <p:nvSpPr>
            <p:cNvPr id="16391" name="Rectangle 7"/>
            <p:cNvSpPr>
              <a:spLocks noChangeArrowheads="1"/>
            </p:cNvSpPr>
            <p:nvPr/>
          </p:nvSpPr>
          <p:spPr bwMode="auto">
            <a:xfrm>
              <a:off x="1537335" y="2727960"/>
              <a:ext cx="1693545" cy="583565"/>
            </a:xfrm>
            <a:prstGeom prst="rect">
              <a:avLst/>
            </a:prstGeom>
            <a:noFill/>
            <a:ln>
              <a:noFill/>
            </a:ln>
            <a:effectLst/>
            <a:extLst>
              <a:ext uri="{909E8E84-426E-40DD-AFC4-6F175D3DCCD1}">
                <a14:hiddenFill xmlns:a14="http://schemas.microsoft.com/office/drawing/2010/main">
                  <a:solidFill>
                    <a:srgbClr val="6076B4"/>
                  </a:solidFill>
                </a14:hiddenFill>
              </a:ext>
              <a:ext uri="{91240B29-F687-4F45-9708-019B960494DF}">
                <a14:hiddenLine xmlns:a14="http://schemas.microsoft.com/office/drawing/2010/main" w="9525">
                  <a:solidFill>
                    <a:srgbClr val="01050F"/>
                  </a:solidFill>
                  <a:miter lim="800000"/>
                  <a:headEnd/>
                  <a:tailEnd/>
                </a14:hiddenLine>
              </a:ext>
              <a:ext uri="{AF507438-7753-43E0-B8FC-AC1667EBCBE1}">
                <a14:hiddenEffects xmlns:a14="http://schemas.microsoft.com/office/drawing/2010/main">
                  <a:effectLst>
                    <a:outerShdw dist="35921" dir="2700000" algn="ctr" rotWithShape="0">
                      <a:srgbClr val="E4E9EF"/>
                    </a:outerShdw>
                  </a:effectLst>
                </a14:hiddenEffects>
              </a:ext>
            </a:extLst>
          </p:spPr>
          <p:txBody>
            <a:bodyPr wrap="square" lIns="92075" tIns="46038" rIns="92075" bIns="46038">
              <a:spAutoFit/>
            </a:bodyPr>
            <a:lstStyle/>
            <a:p>
              <a:pPr eaLnBrk="0" hangingPunct="0"/>
              <a:r>
                <a:rPr lang="zh-CN" altLang="en-US" sz="3200" b="1">
                  <a:solidFill>
                    <a:srgbClr val="3399FF"/>
                  </a:solidFill>
                  <a:latin typeface="宋体" panose="02010600030101010101" pitchFamily="2" charset="-122"/>
                </a:rPr>
                <a:t>数据源</a:t>
              </a:r>
              <a:endParaRPr lang="zh-CN" altLang="en-US" sz="3200" b="1">
                <a:latin typeface="宋体" panose="02010600030101010101" pitchFamily="2" charset="-122"/>
              </a:endParaRPr>
            </a:p>
          </p:txBody>
        </p:sp>
        <p:sp>
          <p:nvSpPr>
            <p:cNvPr id="16392" name="Line 8"/>
            <p:cNvSpPr>
              <a:spLocks noChangeShapeType="1"/>
            </p:cNvSpPr>
            <p:nvPr/>
          </p:nvSpPr>
          <p:spPr bwMode="auto">
            <a:xfrm>
              <a:off x="4585008" y="3318510"/>
              <a:ext cx="1447800" cy="1588"/>
            </a:xfrm>
            <a:prstGeom prst="line">
              <a:avLst/>
            </a:prstGeom>
            <a:noFill/>
            <a:ln w="25400">
              <a:solidFill>
                <a:srgbClr val="01050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nchor="ctr"/>
            <a:lstStyle/>
            <a:p>
              <a:endParaRPr lang="zh-CN" altLang="en-US"/>
            </a:p>
          </p:txBody>
        </p:sp>
        <p:sp>
          <p:nvSpPr>
            <p:cNvPr id="16393" name="Rectangle 9"/>
            <p:cNvSpPr>
              <a:spLocks noChangeArrowheads="1"/>
            </p:cNvSpPr>
            <p:nvPr/>
          </p:nvSpPr>
          <p:spPr bwMode="auto">
            <a:xfrm>
              <a:off x="4432608" y="2683510"/>
              <a:ext cx="1816100" cy="579438"/>
            </a:xfrm>
            <a:prstGeom prst="rect">
              <a:avLst/>
            </a:prstGeom>
            <a:noFill/>
            <a:ln>
              <a:noFill/>
            </a:ln>
            <a:effectLst/>
            <a:extLst>
              <a:ext uri="{909E8E84-426E-40DD-AFC4-6F175D3DCCD1}">
                <a14:hiddenFill xmlns:a14="http://schemas.microsoft.com/office/drawing/2010/main">
                  <a:solidFill>
                    <a:srgbClr val="6076B4"/>
                  </a:solidFill>
                </a14:hiddenFill>
              </a:ext>
              <a:ext uri="{91240B29-F687-4F45-9708-019B960494DF}">
                <a14:hiddenLine xmlns:a14="http://schemas.microsoft.com/office/drawing/2010/main" w="9525">
                  <a:solidFill>
                    <a:srgbClr val="01050F"/>
                  </a:solidFill>
                  <a:miter lim="800000"/>
                  <a:headEnd/>
                  <a:tailEnd/>
                </a14:hiddenLine>
              </a:ex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lIns="92075" tIns="46038" rIns="92075" bIns="46038">
              <a:spAutoFit/>
            </a:bodyPr>
            <a:lstStyle/>
            <a:p>
              <a:pPr eaLnBrk="0" hangingPunct="0"/>
              <a:r>
                <a:rPr lang="zh-CN" altLang="en-US" sz="3200" b="1" dirty="0">
                  <a:solidFill>
                    <a:srgbClr val="3399FF"/>
                  </a:solidFill>
                  <a:latin typeface="宋体" panose="02010600030101010101" pitchFamily="2" charset="-122"/>
                </a:rPr>
                <a:t>数据存储</a:t>
              </a:r>
              <a:endParaRPr lang="zh-CN" altLang="en-US" sz="3200" b="1" dirty="0">
                <a:latin typeface="宋体" panose="02010600030101010101" pitchFamily="2" charset="-122"/>
              </a:endParaRPr>
            </a:p>
          </p:txBody>
        </p:sp>
        <p:sp>
          <p:nvSpPr>
            <p:cNvPr id="16394" name="Line 10"/>
            <p:cNvSpPr>
              <a:spLocks noChangeShapeType="1"/>
            </p:cNvSpPr>
            <p:nvPr/>
          </p:nvSpPr>
          <p:spPr bwMode="auto">
            <a:xfrm>
              <a:off x="3581708" y="1737360"/>
              <a:ext cx="552450" cy="579438"/>
            </a:xfrm>
            <a:prstGeom prst="line">
              <a:avLst/>
            </a:prstGeom>
            <a:noFill/>
            <a:ln w="38100">
              <a:solidFill>
                <a:srgbClr val="01050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nchor="ctr"/>
            <a:lstStyle/>
            <a:p>
              <a:endParaRPr lang="zh-CN" altLang="en-US"/>
            </a:p>
          </p:txBody>
        </p:sp>
        <p:sp>
          <p:nvSpPr>
            <p:cNvPr id="16395" name="Line 11"/>
            <p:cNvSpPr>
              <a:spLocks noChangeShapeType="1"/>
            </p:cNvSpPr>
            <p:nvPr/>
          </p:nvSpPr>
          <p:spPr bwMode="auto">
            <a:xfrm flipH="1">
              <a:off x="3600758" y="1737360"/>
              <a:ext cx="438150" cy="579438"/>
            </a:xfrm>
            <a:prstGeom prst="line">
              <a:avLst/>
            </a:prstGeom>
            <a:noFill/>
            <a:ln w="38100">
              <a:solidFill>
                <a:srgbClr val="01050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nchor="ctr"/>
            <a:lstStyle/>
            <a:p>
              <a:endParaRPr lang="zh-CN" altLang="en-US"/>
            </a:p>
          </p:txBody>
        </p:sp>
        <p:sp>
          <p:nvSpPr>
            <p:cNvPr id="16396" name="Line 12"/>
            <p:cNvSpPr>
              <a:spLocks noChangeShapeType="1"/>
            </p:cNvSpPr>
            <p:nvPr/>
          </p:nvSpPr>
          <p:spPr bwMode="auto">
            <a:xfrm>
              <a:off x="3454708" y="2727960"/>
              <a:ext cx="609600" cy="650875"/>
            </a:xfrm>
            <a:prstGeom prst="line">
              <a:avLst/>
            </a:prstGeom>
            <a:noFill/>
            <a:ln w="38100">
              <a:solidFill>
                <a:srgbClr val="01050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nchor="ctr"/>
            <a:lstStyle/>
            <a:p>
              <a:endParaRPr lang="zh-CN" altLang="en-US"/>
            </a:p>
          </p:txBody>
        </p:sp>
        <p:sp>
          <p:nvSpPr>
            <p:cNvPr id="16397" name="Line 13"/>
            <p:cNvSpPr>
              <a:spLocks noChangeShapeType="1"/>
            </p:cNvSpPr>
            <p:nvPr/>
          </p:nvSpPr>
          <p:spPr bwMode="auto">
            <a:xfrm flipH="1">
              <a:off x="3454708" y="2804160"/>
              <a:ext cx="457200" cy="579438"/>
            </a:xfrm>
            <a:prstGeom prst="line">
              <a:avLst/>
            </a:prstGeom>
            <a:noFill/>
            <a:ln w="38100">
              <a:solidFill>
                <a:srgbClr val="01050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nchor="ctr"/>
            <a:lstStyle/>
            <a:p>
              <a:endParaRPr lang="zh-CN" altLang="en-US"/>
            </a:p>
          </p:txBody>
        </p:sp>
        <p:sp useBgFill="1">
          <p:nvSpPr>
            <p:cNvPr id="16398" name="Rectangle 14"/>
            <p:cNvSpPr>
              <a:spLocks noChangeArrowheads="1"/>
            </p:cNvSpPr>
            <p:nvPr/>
          </p:nvSpPr>
          <p:spPr bwMode="auto">
            <a:xfrm>
              <a:off x="4438958" y="3870960"/>
              <a:ext cx="1746250" cy="700088"/>
            </a:xfrm>
            <a:prstGeom prst="rect">
              <a:avLst/>
            </a:prstGeom>
            <a:ln w="25400">
              <a:solidFill>
                <a:srgbClr val="01050F"/>
              </a:solidFill>
              <a:miter lim="800000"/>
            </a:ln>
            <a:effectLst/>
            <a:extLs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nchor="ctr"/>
            <a:lstStyle/>
            <a:p>
              <a:endParaRPr lang="zh-CN" altLang="en-US"/>
            </a:p>
          </p:txBody>
        </p:sp>
        <p:sp>
          <p:nvSpPr>
            <p:cNvPr id="16399" name="Line 15"/>
            <p:cNvSpPr>
              <a:spLocks noChangeShapeType="1"/>
            </p:cNvSpPr>
            <p:nvPr/>
          </p:nvSpPr>
          <p:spPr bwMode="auto">
            <a:xfrm>
              <a:off x="3295958" y="4099560"/>
              <a:ext cx="1108075" cy="1588"/>
            </a:xfrm>
            <a:prstGeom prst="line">
              <a:avLst/>
            </a:prstGeom>
            <a:noFill/>
            <a:ln w="25400">
              <a:solidFill>
                <a:srgbClr val="01050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nchor="ctr"/>
            <a:lstStyle/>
            <a:p>
              <a:endParaRPr lang="zh-CN" altLang="en-US"/>
            </a:p>
          </p:txBody>
        </p:sp>
        <p:sp>
          <p:nvSpPr>
            <p:cNvPr id="16400" name="Rectangle 16"/>
            <p:cNvSpPr>
              <a:spLocks noChangeArrowheads="1"/>
            </p:cNvSpPr>
            <p:nvPr/>
          </p:nvSpPr>
          <p:spPr bwMode="auto">
            <a:xfrm>
              <a:off x="4391333" y="3951923"/>
              <a:ext cx="1822450" cy="579437"/>
            </a:xfrm>
            <a:prstGeom prst="rect">
              <a:avLst/>
            </a:prstGeom>
            <a:noFill/>
            <a:ln>
              <a:noFill/>
            </a:ln>
            <a:effectLst/>
            <a:extLst>
              <a:ext uri="{909E8E84-426E-40DD-AFC4-6F175D3DCCD1}">
                <a14:hiddenFill xmlns:a14="http://schemas.microsoft.com/office/drawing/2010/main">
                  <a:solidFill>
                    <a:srgbClr val="6076B4"/>
                  </a:solidFill>
                </a14:hiddenFill>
              </a:ext>
              <a:ext uri="{91240B29-F687-4F45-9708-019B960494DF}">
                <a14:hiddenLine xmlns:a14="http://schemas.microsoft.com/office/drawing/2010/main" w="9525">
                  <a:solidFill>
                    <a:srgbClr val="01050F"/>
                  </a:solidFill>
                  <a:miter lim="800000"/>
                  <a:headEnd/>
                  <a:tailEnd/>
                </a14:hiddenLine>
              </a:ext>
              <a:ext uri="{AF507438-7753-43E0-B8FC-AC1667EBCBE1}">
                <a14:hiddenEffects xmlns:a14="http://schemas.microsoft.com/office/drawing/2010/main">
                  <a:effectLst>
                    <a:outerShdw dist="35921" dir="2700000" algn="ctr" rotWithShape="0">
                      <a:srgbClr val="E4E9EF"/>
                    </a:outerShdw>
                  </a:effectLst>
                </a14:hiddenEffects>
              </a:ext>
            </a:extLst>
          </p:spPr>
          <p:txBody>
            <a:bodyPr lIns="92075" tIns="46038" rIns="92075" bIns="46038">
              <a:spAutoFit/>
            </a:bodyPr>
            <a:lstStyle/>
            <a:p>
              <a:pPr eaLnBrk="0" hangingPunct="0"/>
              <a:r>
                <a:rPr lang="zh-CN" altLang="en-US" sz="3200" b="1">
                  <a:solidFill>
                    <a:srgbClr val="3399FF"/>
                  </a:solidFill>
                  <a:latin typeface="宋体" panose="02010600030101010101" pitchFamily="2" charset="-122"/>
                </a:rPr>
                <a:t>数据终点</a:t>
              </a:r>
              <a:endParaRPr lang="zh-CN" altLang="en-US" sz="3200" b="1">
                <a:latin typeface="宋体" panose="02010600030101010101" pitchFamily="2" charset="-122"/>
              </a:endParaRPr>
            </a:p>
          </p:txBody>
        </p:sp>
        <p:sp>
          <p:nvSpPr>
            <p:cNvPr id="16401" name="Line 17"/>
            <p:cNvSpPr>
              <a:spLocks noChangeShapeType="1"/>
            </p:cNvSpPr>
            <p:nvPr/>
          </p:nvSpPr>
          <p:spPr bwMode="auto">
            <a:xfrm>
              <a:off x="1765608" y="4480560"/>
              <a:ext cx="1447800" cy="1588"/>
            </a:xfrm>
            <a:prstGeom prst="line">
              <a:avLst/>
            </a:prstGeom>
            <a:noFill/>
            <a:ln w="25400">
              <a:solidFill>
                <a:srgbClr val="01050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nchor="ctr"/>
            <a:lstStyle/>
            <a:p>
              <a:endParaRPr lang="zh-CN" altLang="en-US"/>
            </a:p>
          </p:txBody>
        </p:sp>
        <p:sp>
          <p:nvSpPr>
            <p:cNvPr id="16402" name="Rectangle 18"/>
            <p:cNvSpPr>
              <a:spLocks noChangeArrowheads="1"/>
            </p:cNvSpPr>
            <p:nvPr/>
          </p:nvSpPr>
          <p:spPr bwMode="auto">
            <a:xfrm>
              <a:off x="1537008" y="3766185"/>
              <a:ext cx="1816100" cy="579438"/>
            </a:xfrm>
            <a:prstGeom prst="rect">
              <a:avLst/>
            </a:prstGeom>
            <a:noFill/>
            <a:ln>
              <a:noFill/>
            </a:ln>
            <a:effectLst/>
            <a:extLst>
              <a:ext uri="{909E8E84-426E-40DD-AFC4-6F175D3DCCD1}">
                <a14:hiddenFill xmlns:a14="http://schemas.microsoft.com/office/drawing/2010/main">
                  <a:solidFill>
                    <a:srgbClr val="6076B4"/>
                  </a:solidFill>
                </a14:hiddenFill>
              </a:ext>
              <a:ext uri="{91240B29-F687-4F45-9708-019B960494DF}">
                <a14:hiddenLine xmlns:a14="http://schemas.microsoft.com/office/drawing/2010/main" w="9525">
                  <a:solidFill>
                    <a:srgbClr val="01050F"/>
                  </a:solidFill>
                  <a:miter lim="800000"/>
                  <a:headEnd/>
                  <a:tailEnd/>
                </a14:hiddenLine>
              </a:ex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lIns="92075" tIns="46038" rIns="92075" bIns="46038">
              <a:spAutoFit/>
            </a:bodyPr>
            <a:lstStyle/>
            <a:p>
              <a:pPr eaLnBrk="0" hangingPunct="0"/>
              <a:r>
                <a:rPr lang="zh-CN" altLang="en-US" sz="3200" b="1">
                  <a:solidFill>
                    <a:srgbClr val="3399FF"/>
                  </a:solidFill>
                  <a:latin typeface="宋体" panose="02010600030101010101" pitchFamily="2" charset="-122"/>
                </a:rPr>
                <a:t>数据存储</a:t>
              </a:r>
              <a:endParaRPr lang="zh-CN" altLang="en-US" sz="3200" b="1">
                <a:latin typeface="宋体" panose="02010600030101010101" pitchFamily="2" charset="-122"/>
              </a:endParaRPr>
            </a:p>
          </p:txBody>
        </p:sp>
        <p:sp>
          <p:nvSpPr>
            <p:cNvPr id="16403" name="Line 19"/>
            <p:cNvSpPr>
              <a:spLocks noChangeShapeType="1"/>
            </p:cNvSpPr>
            <p:nvPr/>
          </p:nvSpPr>
          <p:spPr bwMode="auto">
            <a:xfrm>
              <a:off x="3702358" y="3794760"/>
              <a:ext cx="473075" cy="579438"/>
            </a:xfrm>
            <a:prstGeom prst="line">
              <a:avLst/>
            </a:prstGeom>
            <a:noFill/>
            <a:ln w="38100">
              <a:solidFill>
                <a:srgbClr val="01050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nchor="ctr"/>
            <a:lstStyle/>
            <a:p>
              <a:endParaRPr lang="zh-CN" altLang="en-US"/>
            </a:p>
          </p:txBody>
        </p:sp>
        <p:sp>
          <p:nvSpPr>
            <p:cNvPr id="16404" name="Line 20"/>
            <p:cNvSpPr>
              <a:spLocks noChangeShapeType="1"/>
            </p:cNvSpPr>
            <p:nvPr/>
          </p:nvSpPr>
          <p:spPr bwMode="auto">
            <a:xfrm flipH="1">
              <a:off x="3565833" y="3794760"/>
              <a:ext cx="517525" cy="579438"/>
            </a:xfrm>
            <a:prstGeom prst="line">
              <a:avLst/>
            </a:prstGeom>
            <a:noFill/>
            <a:ln w="38100">
              <a:solidFill>
                <a:srgbClr val="01050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nchor="ctr"/>
            <a:lstStyle/>
            <a:p>
              <a:endParaRPr lang="zh-CN" altLang="en-US"/>
            </a:p>
          </p:txBody>
        </p:sp>
        <p:sp>
          <p:nvSpPr>
            <p:cNvPr id="16405" name="Line 21"/>
            <p:cNvSpPr>
              <a:spLocks noChangeShapeType="1"/>
            </p:cNvSpPr>
            <p:nvPr/>
          </p:nvSpPr>
          <p:spPr bwMode="auto">
            <a:xfrm flipV="1">
              <a:off x="3188008" y="5229860"/>
              <a:ext cx="1190625" cy="12700"/>
            </a:xfrm>
            <a:prstGeom prst="line">
              <a:avLst/>
            </a:prstGeom>
            <a:noFill/>
            <a:ln w="25400">
              <a:solidFill>
                <a:srgbClr val="01050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nchor="ctr"/>
            <a:lstStyle/>
            <a:p>
              <a:endParaRPr lang="zh-CN" altLang="en-US"/>
            </a:p>
          </p:txBody>
        </p:sp>
        <p:sp>
          <p:nvSpPr>
            <p:cNvPr id="16406" name="Line 22"/>
            <p:cNvSpPr>
              <a:spLocks noChangeShapeType="1"/>
            </p:cNvSpPr>
            <p:nvPr/>
          </p:nvSpPr>
          <p:spPr bwMode="auto">
            <a:xfrm>
              <a:off x="4508808" y="5474335"/>
              <a:ext cx="1447800" cy="1588"/>
            </a:xfrm>
            <a:prstGeom prst="line">
              <a:avLst/>
            </a:prstGeom>
            <a:noFill/>
            <a:ln w="25400">
              <a:solidFill>
                <a:srgbClr val="01050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nchor="ctr"/>
            <a:lstStyle/>
            <a:p>
              <a:endParaRPr lang="zh-CN" altLang="en-US"/>
            </a:p>
          </p:txBody>
        </p:sp>
        <p:sp>
          <p:nvSpPr>
            <p:cNvPr id="16407" name="Rectangle 23"/>
            <p:cNvSpPr>
              <a:spLocks noChangeArrowheads="1"/>
            </p:cNvSpPr>
            <p:nvPr/>
          </p:nvSpPr>
          <p:spPr bwMode="auto">
            <a:xfrm>
              <a:off x="4356408" y="4804410"/>
              <a:ext cx="1816100" cy="579438"/>
            </a:xfrm>
            <a:prstGeom prst="rect">
              <a:avLst/>
            </a:prstGeom>
            <a:noFill/>
            <a:ln>
              <a:noFill/>
            </a:ln>
            <a:effectLst/>
            <a:extLst>
              <a:ext uri="{909E8E84-426E-40DD-AFC4-6F175D3DCCD1}">
                <a14:hiddenFill xmlns:a14="http://schemas.microsoft.com/office/drawing/2010/main">
                  <a:solidFill>
                    <a:srgbClr val="6076B4"/>
                  </a:solidFill>
                </a14:hiddenFill>
              </a:ext>
              <a:ext uri="{91240B29-F687-4F45-9708-019B960494DF}">
                <a14:hiddenLine xmlns:a14="http://schemas.microsoft.com/office/drawing/2010/main" w="9525">
                  <a:solidFill>
                    <a:srgbClr val="01050F"/>
                  </a:solidFill>
                  <a:miter lim="800000"/>
                  <a:headEnd/>
                  <a:tailEnd/>
                </a14:hiddenLine>
              </a:ex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lIns="92075" tIns="46038" rIns="92075" bIns="46038">
              <a:spAutoFit/>
            </a:bodyPr>
            <a:lstStyle/>
            <a:p>
              <a:pPr eaLnBrk="0" hangingPunct="0"/>
              <a:r>
                <a:rPr lang="zh-CN" altLang="en-US" sz="3200" b="1">
                  <a:solidFill>
                    <a:srgbClr val="3399FF"/>
                  </a:solidFill>
                  <a:latin typeface="宋体" panose="02010600030101010101" pitchFamily="2" charset="-122"/>
                </a:rPr>
                <a:t>数据存储</a:t>
              </a:r>
              <a:endParaRPr lang="zh-CN" altLang="en-US" sz="3200" b="1">
                <a:latin typeface="宋体" panose="02010600030101010101" pitchFamily="2" charset="-122"/>
              </a:endParaRPr>
            </a:p>
          </p:txBody>
        </p:sp>
        <p:sp>
          <p:nvSpPr>
            <p:cNvPr id="16408" name="Line 24"/>
            <p:cNvSpPr>
              <a:spLocks noChangeShapeType="1"/>
            </p:cNvSpPr>
            <p:nvPr/>
          </p:nvSpPr>
          <p:spPr bwMode="auto">
            <a:xfrm>
              <a:off x="3524558" y="4937760"/>
              <a:ext cx="625475" cy="579438"/>
            </a:xfrm>
            <a:prstGeom prst="line">
              <a:avLst/>
            </a:prstGeom>
            <a:noFill/>
            <a:ln w="38100">
              <a:solidFill>
                <a:srgbClr val="01050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nchor="ctr"/>
            <a:lstStyle/>
            <a:p>
              <a:endParaRPr lang="zh-CN" altLang="en-US"/>
            </a:p>
          </p:txBody>
        </p:sp>
        <p:sp>
          <p:nvSpPr>
            <p:cNvPr id="16409" name="Line 25"/>
            <p:cNvSpPr>
              <a:spLocks noChangeShapeType="1"/>
            </p:cNvSpPr>
            <p:nvPr/>
          </p:nvSpPr>
          <p:spPr bwMode="auto">
            <a:xfrm flipH="1">
              <a:off x="3540433" y="4937760"/>
              <a:ext cx="593725" cy="579438"/>
            </a:xfrm>
            <a:prstGeom prst="line">
              <a:avLst/>
            </a:prstGeom>
            <a:noFill/>
            <a:ln w="38100">
              <a:solidFill>
                <a:srgbClr val="01050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nchor="ctr"/>
            <a:lstStyle/>
            <a:p>
              <a:endParaRPr lang="zh-CN" altLang="en-US"/>
            </a:p>
          </p:txBody>
        </p:sp>
        <p:sp>
          <p:nvSpPr>
            <p:cNvPr id="16410" name="Line 26"/>
            <p:cNvSpPr>
              <a:spLocks noChangeShapeType="1"/>
            </p:cNvSpPr>
            <p:nvPr/>
          </p:nvSpPr>
          <p:spPr bwMode="auto">
            <a:xfrm>
              <a:off x="1717983" y="5442585"/>
              <a:ext cx="1447800" cy="1588"/>
            </a:xfrm>
            <a:prstGeom prst="line">
              <a:avLst/>
            </a:prstGeom>
            <a:noFill/>
            <a:ln w="25400">
              <a:solidFill>
                <a:srgbClr val="01050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anchor="ctr"/>
            <a:lstStyle/>
            <a:p>
              <a:endParaRPr lang="zh-CN" altLang="en-US"/>
            </a:p>
          </p:txBody>
        </p:sp>
        <p:sp>
          <p:nvSpPr>
            <p:cNvPr id="16411" name="Rectangle 27"/>
            <p:cNvSpPr>
              <a:spLocks noChangeArrowheads="1"/>
            </p:cNvSpPr>
            <p:nvPr/>
          </p:nvSpPr>
          <p:spPr bwMode="auto">
            <a:xfrm>
              <a:off x="1537008" y="4785360"/>
              <a:ext cx="1816100" cy="579438"/>
            </a:xfrm>
            <a:prstGeom prst="rect">
              <a:avLst/>
            </a:prstGeom>
            <a:noFill/>
            <a:ln>
              <a:noFill/>
            </a:ln>
            <a:effectLst/>
            <a:extLst>
              <a:ext uri="{909E8E84-426E-40DD-AFC4-6F175D3DCCD1}">
                <a14:hiddenFill xmlns:a14="http://schemas.microsoft.com/office/drawing/2010/main">
                  <a:solidFill>
                    <a:srgbClr val="6076B4"/>
                  </a:solidFill>
                </a14:hiddenFill>
              </a:ext>
              <a:ext uri="{91240B29-F687-4F45-9708-019B960494DF}">
                <a14:hiddenLine xmlns:a14="http://schemas.microsoft.com/office/drawing/2010/main" w="9525">
                  <a:solidFill>
                    <a:srgbClr val="01050F"/>
                  </a:solidFill>
                  <a:miter lim="800000"/>
                  <a:headEnd/>
                  <a:tailEnd/>
                </a14:hiddenLine>
              </a:ext>
              <a:ext uri="{AF507438-7753-43E0-B8FC-AC1667EBCBE1}">
                <a14:hiddenEffects xmlns:a14="http://schemas.microsoft.com/office/drawing/2010/main">
                  <a:effectLst>
                    <a:outerShdw dist="35921" dir="2700000" algn="ctr" rotWithShape="0">
                      <a:srgbClr val="E4E9EF"/>
                    </a:outerShdw>
                  </a:effectLst>
                </a14:hiddenEffects>
              </a:ext>
            </a:extLst>
          </p:spPr>
          <p:txBody>
            <a:bodyPr wrap="none" lIns="92075" tIns="46038" rIns="92075" bIns="46038">
              <a:spAutoFit/>
            </a:bodyPr>
            <a:lstStyle/>
            <a:p>
              <a:pPr eaLnBrk="0" hangingPunct="0"/>
              <a:r>
                <a:rPr lang="zh-CN" altLang="en-US" sz="3200" b="1">
                  <a:solidFill>
                    <a:srgbClr val="3399FF"/>
                  </a:solidFill>
                  <a:latin typeface="宋体" panose="02010600030101010101" pitchFamily="2" charset="-122"/>
                </a:rPr>
                <a:t>数据存储</a:t>
              </a:r>
            </a:p>
          </p:txBody>
        </p:sp>
        <p:sp>
          <p:nvSpPr>
            <p:cNvPr id="16412" name="Text Box 28"/>
            <p:cNvSpPr txBox="1">
              <a:spLocks noChangeArrowheads="1"/>
            </p:cNvSpPr>
            <p:nvPr/>
          </p:nvSpPr>
          <p:spPr bwMode="auto">
            <a:xfrm>
              <a:off x="6724958" y="2194560"/>
              <a:ext cx="2965450" cy="2676525"/>
            </a:xfrm>
            <a:prstGeom prst="rect">
              <a:avLst/>
            </a:prstGeom>
            <a:solidFill>
              <a:schemeClr val="accent1"/>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rgbClr val="E4E9EF"/>
                    </a:outerShdw>
                  </a:effectLst>
                </a14:hiddenEffects>
              </a:ext>
            </a:extLst>
          </p:spPr>
          <p:txBody>
            <a:bodyPr>
              <a:spAutoFit/>
            </a:bodyPr>
            <a:lstStyle/>
            <a:p>
              <a:pPr eaLnBrk="0" hangingPunct="0"/>
              <a:r>
                <a:rPr lang="zh-CN" altLang="en-US" sz="2400" b="1" dirty="0">
                  <a:solidFill>
                    <a:schemeClr val="bg1"/>
                  </a:solidFill>
                  <a:latin typeface="宋体" panose="02010600030101010101" pitchFamily="2" charset="-122"/>
                </a:rPr>
                <a:t>数据流必须要么从某个加工流出、要么流入某个加工，而不能直接从外部项流向数据存储等等。</a:t>
              </a:r>
            </a:p>
            <a:p>
              <a:pPr eaLnBrk="0" hangingPunct="0"/>
              <a:r>
                <a:rPr lang="zh-CN" altLang="en-US" sz="2400" b="1" dirty="0">
                  <a:solidFill>
                    <a:schemeClr val="bg1"/>
                  </a:solidFill>
                  <a:latin typeface="宋体" panose="02010600030101010101" pitchFamily="2" charset="-122"/>
                </a:rPr>
                <a:t>图示的几种流动都是不合理的</a:t>
              </a:r>
            </a:p>
          </p:txBody>
        </p:sp>
        <p:sp>
          <p:nvSpPr>
            <p:cNvPr id="16413" name="AutoShape 29"/>
            <p:cNvSpPr/>
            <p:nvPr/>
          </p:nvSpPr>
          <p:spPr bwMode="auto">
            <a:xfrm>
              <a:off x="6115358" y="1737360"/>
              <a:ext cx="381000" cy="3835400"/>
            </a:xfrm>
            <a:prstGeom prst="rightBrace">
              <a:avLst>
                <a:gd name="adj1" fmla="val 83889"/>
                <a:gd name="adj2" fmla="val 50000"/>
              </a:avLst>
            </a:prstGeom>
            <a:noFill/>
            <a:ln w="38100">
              <a:solidFill>
                <a:srgbClr val="01050F"/>
              </a:solidFill>
              <a:round/>
              <a:headEnd type="none" w="sm" len="sm"/>
              <a:tailEnd type="none" w="sm" len="sm"/>
            </a:ln>
            <a:effectLst>
              <a:outerShdw dist="107763" dir="2700000" algn="ctr" rotWithShape="0">
                <a:srgbClr val="E4E9EF"/>
              </a:outerShdw>
            </a:effectLst>
            <a:extLst>
              <a:ext uri="{909E8E84-426E-40DD-AFC4-6F175D3DCCD1}">
                <a14:hiddenFill xmlns:a14="http://schemas.microsoft.com/office/drawing/2010/main">
                  <a:solidFill>
                    <a:srgbClr val="6076B4"/>
                  </a:solidFill>
                </a14:hiddenFill>
              </a:ext>
            </a:extLst>
          </p:spPr>
          <p:txBody>
            <a:bodyPr wrap="none" anchor="ct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9580" y="45085"/>
            <a:ext cx="7526020" cy="668655"/>
          </a:xfrm>
        </p:spPr>
        <p:txBody>
          <a:bodyPr/>
          <a:lstStyle/>
          <a:p>
            <a:r>
              <a:rPr lang="en-US" altLang="zh-CN" dirty="0"/>
              <a:t>3.9 </a:t>
            </a:r>
            <a:r>
              <a:rPr lang="zh-CN" altLang="en-US" dirty="0"/>
              <a:t>功能建模</a:t>
            </a:r>
            <a:r>
              <a:rPr lang="en-US" altLang="zh-CN" dirty="0"/>
              <a:t>——</a:t>
            </a:r>
            <a:r>
              <a:rPr lang="zh-CN" altLang="en-US" dirty="0"/>
              <a:t>编写数据字典</a:t>
            </a:r>
          </a:p>
        </p:txBody>
      </p:sp>
      <p:sp>
        <p:nvSpPr>
          <p:cNvPr id="3" name="文本框 2"/>
          <p:cNvSpPr txBox="1"/>
          <p:nvPr/>
        </p:nvSpPr>
        <p:spPr>
          <a:xfrm>
            <a:off x="556260" y="2541905"/>
            <a:ext cx="3832225" cy="2245360"/>
          </a:xfrm>
          <a:prstGeom prst="rect">
            <a:avLst/>
          </a:prstGeom>
          <a:noFill/>
        </p:spPr>
        <p:txBody>
          <a:bodyPr wrap="square" rtlCol="0" anchor="t">
            <a:spAutoFit/>
          </a:bodyPr>
          <a:lstStyle/>
          <a:p>
            <a:pPr fontAlgn="base"/>
            <a:r>
              <a:rPr lang="zh-CN" altLang="en-US" sz="2800" dirty="0">
                <a:effectLst/>
                <a:latin typeface="+mn-ea"/>
                <a:cs typeface="+mn-ea"/>
                <a:sym typeface="+mn-ea"/>
              </a:rPr>
              <a:t>编写数据字典，写出系统需求规格说明书，提交审查，并编写测试验收计划、编写初步的用户手册概要。 </a:t>
            </a:r>
            <a:endParaRPr lang="zh-CN" altLang="en-US" sz="2800">
              <a:effectLst/>
              <a:latin typeface="+mn-ea"/>
              <a:cs typeface="+mn-ea"/>
            </a:endParaRPr>
          </a:p>
        </p:txBody>
      </p:sp>
      <p:pic>
        <p:nvPicPr>
          <p:cNvPr id="8" name="Picture 5" descr="“software”的图片搜索结果"/>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a:xfrm>
            <a:off x="4815205" y="1557973"/>
            <a:ext cx="5613400" cy="421322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面向</a:t>
            </a:r>
            <a:r>
              <a:rPr lang="zh-CN" altLang="en-US" dirty="0"/>
              <a:t>对象的分析方法</a:t>
            </a:r>
          </a:p>
        </p:txBody>
      </p:sp>
      <p:sp>
        <p:nvSpPr>
          <p:cNvPr id="4" name="文本占位符 3"/>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2801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lstStyle/>
          <a:p>
            <a:r>
              <a:rPr lang="en-US" altLang="zh-CN" dirty="0"/>
              <a:t>3.10 </a:t>
            </a:r>
            <a:r>
              <a:rPr lang="zh-CN" altLang="en-US" dirty="0"/>
              <a:t>什么是对象？</a:t>
            </a:r>
          </a:p>
        </p:txBody>
      </p:sp>
      <p:sp>
        <p:nvSpPr>
          <p:cNvPr id="3" name="圆角矩形标注 2"/>
          <p:cNvSpPr/>
          <p:nvPr/>
        </p:nvSpPr>
        <p:spPr>
          <a:xfrm>
            <a:off x="971550" y="4616450"/>
            <a:ext cx="6358890" cy="954405"/>
          </a:xfrm>
          <a:prstGeom prst="wedgeRoundRectCallout">
            <a:avLst>
              <a:gd name="adj1" fmla="val 17585"/>
              <a:gd name="adj2" fmla="val -2867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30000"/>
              </a:lnSpc>
              <a:spcBef>
                <a:spcPct val="30000"/>
              </a:spcBef>
              <a:spcAft>
                <a:spcPct val="0"/>
              </a:spcAft>
              <a:buClr>
                <a:schemeClr val="tx2"/>
              </a:buClr>
              <a:buSzTx/>
              <a:buFont typeface="Wingdings" panose="05000000000000000000" pitchFamily="2" charset="2"/>
              <a:buNone/>
              <a:defRPr/>
            </a:pPr>
            <a:r>
              <a:rPr kumimoji="1" lang="zh-CN" altLang="en-US" sz="2400" b="1" i="0" u="none" strike="noStrike" kern="1200" cap="none" spc="0" normalizeH="0" baseline="0" noProof="0" dirty="0">
                <a:ln>
                  <a:noFill/>
                </a:ln>
                <a:solidFill>
                  <a:schemeClr val="lt1"/>
                </a:solidFill>
                <a:effectLst/>
                <a:uLnTx/>
                <a:uFillTx/>
                <a:latin typeface="+mn-lt"/>
                <a:ea typeface="+mn-ea"/>
                <a:cs typeface="+mn-cs"/>
              </a:rPr>
              <a:t>如：一名职工、一本图书、贷款、生产计划、一场演出等。</a:t>
            </a:r>
          </a:p>
        </p:txBody>
      </p:sp>
      <p:sp>
        <p:nvSpPr>
          <p:cNvPr id="8197" name="文本占位符 2"/>
          <p:cNvSpPr txBox="1"/>
          <p:nvPr/>
        </p:nvSpPr>
        <p:spPr>
          <a:xfrm>
            <a:off x="66675" y="1506855"/>
            <a:ext cx="7009130" cy="1621155"/>
          </a:xfrm>
          <a:prstGeom prst="rect">
            <a:avLst/>
          </a:prstGeom>
          <a:noFill/>
          <a:ln w="9525">
            <a:noFill/>
          </a:ln>
        </p:spPr>
        <p:txBody>
          <a:bodyPr anchor="t"/>
          <a:lstStyle/>
          <a:p>
            <a:pPr eaLnBrk="0" hangingPunct="0">
              <a:spcBef>
                <a:spcPct val="20000"/>
              </a:spcBef>
            </a:pPr>
            <a:r>
              <a:rPr lang="zh-CN" altLang="en-US" dirty="0">
                <a:latin typeface="Franklin Gothic Medium" panose="020B0603020102020204" pitchFamily="34" charset="0"/>
                <a:ea typeface="黑体" panose="02010609060101010101" pitchFamily="2" charset="-122"/>
              </a:rPr>
              <a:t>       </a:t>
            </a:r>
            <a:r>
              <a:rPr lang="zh-CN" altLang="en-US" sz="2800" dirty="0">
                <a:latin typeface="+mn-ea"/>
              </a:rPr>
              <a:t>在现实世界中有意义的、与所要解决的问题有关系的任何事物都可以作为</a:t>
            </a:r>
            <a:r>
              <a:rPr lang="zh-CN" altLang="en-US" sz="2800" dirty="0">
                <a:solidFill>
                  <a:schemeClr val="accent1"/>
                </a:solidFill>
                <a:latin typeface="+mn-ea"/>
              </a:rPr>
              <a:t>对象</a:t>
            </a:r>
            <a:r>
              <a:rPr lang="zh-CN" altLang="en-US" sz="2800" dirty="0">
                <a:latin typeface="+mn-ea"/>
              </a:rPr>
              <a:t>，包括具体的物理实体的抽象、人为的概念、任何有明确边界和意义的东西。</a:t>
            </a:r>
          </a:p>
          <a:p>
            <a:pPr eaLnBrk="0" hangingPunct="0">
              <a:spcBef>
                <a:spcPct val="20000"/>
              </a:spcBef>
            </a:pPr>
            <a:endParaRPr lang="zh-CN" altLang="en-US" sz="2800" dirty="0">
              <a:latin typeface="+mn-ea"/>
            </a:endParaRPr>
          </a:p>
        </p:txBody>
      </p:sp>
      <p:grpSp>
        <p:nvGrpSpPr>
          <p:cNvPr id="53" name="组合 52"/>
          <p:cNvGrpSpPr/>
          <p:nvPr/>
        </p:nvGrpSpPr>
        <p:grpSpPr>
          <a:xfrm>
            <a:off x="6984408" y="1472244"/>
            <a:ext cx="4022004" cy="3283592"/>
            <a:chOff x="3008263" y="1386612"/>
            <a:chExt cx="3127472" cy="2553290"/>
          </a:xfrm>
        </p:grpSpPr>
        <p:grpSp>
          <p:nvGrpSpPr>
            <p:cNvPr id="54" name="Group 10"/>
            <p:cNvGrpSpPr/>
            <p:nvPr/>
          </p:nvGrpSpPr>
          <p:grpSpPr>
            <a:xfrm>
              <a:off x="3077505" y="1386612"/>
              <a:ext cx="2961816" cy="2553290"/>
              <a:chOff x="3201302" y="899607"/>
              <a:chExt cx="5868190" cy="5058785"/>
            </a:xfrm>
          </p:grpSpPr>
          <p:sp>
            <p:nvSpPr>
              <p:cNvPr id="68" name="Hexagon 23"/>
              <p:cNvSpPr/>
              <p:nvPr/>
            </p:nvSpPr>
            <p:spPr>
              <a:xfrm>
                <a:off x="3201302" y="899607"/>
                <a:ext cx="5868190" cy="5058785"/>
              </a:xfrm>
              <a:prstGeom prst="hexagon">
                <a:avLst/>
              </a:prstGeom>
              <a:gradFill>
                <a:gsLst>
                  <a:gs pos="0">
                    <a:schemeClr val="bg1">
                      <a:lumMod val="50000"/>
                    </a:schemeClr>
                  </a:gs>
                  <a:gs pos="100000">
                    <a:schemeClr val="bg1">
                      <a:lumMod val="9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69" name="Hexagon 24"/>
              <p:cNvSpPr/>
              <p:nvPr/>
            </p:nvSpPr>
            <p:spPr>
              <a:xfrm>
                <a:off x="3261655" y="954122"/>
                <a:ext cx="5741712" cy="4949753"/>
              </a:xfrm>
              <a:prstGeom prst="hexagon">
                <a:avLst/>
              </a:prstGeom>
              <a:solidFill>
                <a:schemeClr val="accent2"/>
              </a:solidFill>
              <a:ln>
                <a:noFill/>
              </a:ln>
              <a:effectLst>
                <a:innerShdw blurRad="2794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70" name="Hexagon 25"/>
              <p:cNvSpPr/>
              <p:nvPr/>
            </p:nvSpPr>
            <p:spPr>
              <a:xfrm>
                <a:off x="3835952" y="1449206"/>
                <a:ext cx="4593122" cy="3959588"/>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nvGrpSpPr>
              <p:cNvPr id="71" name="Group 26"/>
              <p:cNvGrpSpPr/>
              <p:nvPr/>
            </p:nvGrpSpPr>
            <p:grpSpPr>
              <a:xfrm>
                <a:off x="4456573" y="1977072"/>
                <a:ext cx="3351879" cy="2889551"/>
                <a:chOff x="6542627" y="2673048"/>
                <a:chExt cx="3351879" cy="2889551"/>
              </a:xfrm>
            </p:grpSpPr>
            <p:sp>
              <p:nvSpPr>
                <p:cNvPr id="83" name="Hexagon 38"/>
                <p:cNvSpPr/>
                <p:nvPr/>
              </p:nvSpPr>
              <p:spPr>
                <a:xfrm>
                  <a:off x="6542627" y="2673048"/>
                  <a:ext cx="3351879" cy="2889551"/>
                </a:xfrm>
                <a:prstGeom prst="hexagon">
                  <a:avLst/>
                </a:prstGeom>
                <a:gradFill flip="none" rotWithShape="1">
                  <a:gsLst>
                    <a:gs pos="0">
                      <a:schemeClr val="bg1">
                        <a:lumMod val="75000"/>
                      </a:schemeClr>
                    </a:gs>
                    <a:gs pos="100000">
                      <a:schemeClr val="bg1">
                        <a:lumMod val="9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84" name="Hexagon 39"/>
                <p:cNvSpPr/>
                <p:nvPr/>
              </p:nvSpPr>
              <p:spPr>
                <a:xfrm>
                  <a:off x="6590331" y="2714174"/>
                  <a:ext cx="3256469" cy="2807303"/>
                </a:xfrm>
                <a:prstGeom prst="hexagon">
                  <a:avLst/>
                </a:prstGeom>
                <a:gradFill flip="none" rotWithShape="1">
                  <a:gsLst>
                    <a:gs pos="0">
                      <a:schemeClr val="bg1"/>
                    </a:gs>
                    <a:gs pos="100000">
                      <a:srgbClr val="BABABA"/>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sp>
            <p:nvSpPr>
              <p:cNvPr id="72" name="Freeform: Shape 27"/>
              <p:cNvSpPr/>
              <p:nvPr/>
            </p:nvSpPr>
            <p:spPr>
              <a:xfrm>
                <a:off x="4826000" y="4866622"/>
                <a:ext cx="2609850" cy="542172"/>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09850" h="496524">
                    <a:moveTo>
                      <a:pt x="349250" y="0"/>
                    </a:moveTo>
                    <a:lnTo>
                      <a:pt x="2260600" y="0"/>
                    </a:lnTo>
                    <a:lnTo>
                      <a:pt x="2609850" y="496524"/>
                    </a:lnTo>
                    <a:lnTo>
                      <a:pt x="0" y="496524"/>
                    </a:lnTo>
                    <a:lnTo>
                      <a:pt x="349250"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73" name="Freeform: Shape 28"/>
              <p:cNvSpPr/>
              <p:nvPr/>
            </p:nvSpPr>
            <p:spPr>
              <a:xfrm rot="10800000">
                <a:off x="4827588" y="1449203"/>
                <a:ext cx="2609850" cy="535020"/>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09850" h="496524">
                    <a:moveTo>
                      <a:pt x="349250" y="0"/>
                    </a:moveTo>
                    <a:lnTo>
                      <a:pt x="2260600" y="0"/>
                    </a:lnTo>
                    <a:lnTo>
                      <a:pt x="2609850" y="496524"/>
                    </a:lnTo>
                    <a:lnTo>
                      <a:pt x="0" y="496524"/>
                    </a:lnTo>
                    <a:lnTo>
                      <a:pt x="34925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74" name="Freeform: Shape 29"/>
              <p:cNvSpPr/>
              <p:nvPr/>
            </p:nvSpPr>
            <p:spPr>
              <a:xfrm rot="17784389">
                <a:off x="6571574" y="4011542"/>
                <a:ext cx="2221547" cy="566920"/>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55917" h="526131">
                    <a:moveTo>
                      <a:pt x="373820" y="3099"/>
                    </a:moveTo>
                    <a:lnTo>
                      <a:pt x="2225147" y="0"/>
                    </a:lnTo>
                    <a:lnTo>
                      <a:pt x="2555917" y="526131"/>
                    </a:lnTo>
                    <a:lnTo>
                      <a:pt x="-1" y="519334"/>
                    </a:lnTo>
                    <a:lnTo>
                      <a:pt x="373820" y="309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75" name="Freeform: Shape 30"/>
              <p:cNvSpPr/>
              <p:nvPr/>
            </p:nvSpPr>
            <p:spPr>
              <a:xfrm rot="3802620">
                <a:off x="3469479" y="4015237"/>
                <a:ext cx="2218358" cy="558429"/>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37069 w 2555918"/>
                  <a:gd name="connsiteY0-162" fmla="*/ 0 h 528004"/>
                  <a:gd name="connsiteX1-163" fmla="*/ 2225148 w 2555918"/>
                  <a:gd name="connsiteY1-164" fmla="*/ 1873 h 528004"/>
                  <a:gd name="connsiteX2-165" fmla="*/ 2555918 w 2555918"/>
                  <a:gd name="connsiteY2-166" fmla="*/ 528004 h 528004"/>
                  <a:gd name="connsiteX3-167" fmla="*/ 0 w 2555918"/>
                  <a:gd name="connsiteY3-168" fmla="*/ 521207 h 528004"/>
                  <a:gd name="connsiteX4-169" fmla="*/ 337069 w 2555918"/>
                  <a:gd name="connsiteY4-170" fmla="*/ 0 h 528004"/>
                  <a:gd name="connsiteX0-171" fmla="*/ 327265 w 2546114"/>
                  <a:gd name="connsiteY0-172" fmla="*/ 0 h 528004"/>
                  <a:gd name="connsiteX1-173" fmla="*/ 2215344 w 2546114"/>
                  <a:gd name="connsiteY1-174" fmla="*/ 1873 h 528004"/>
                  <a:gd name="connsiteX2-175" fmla="*/ 2546114 w 2546114"/>
                  <a:gd name="connsiteY2-176" fmla="*/ 528004 h 528004"/>
                  <a:gd name="connsiteX3-177" fmla="*/ 0 w 2546114"/>
                  <a:gd name="connsiteY3-178" fmla="*/ 520226 h 528004"/>
                  <a:gd name="connsiteX4-179" fmla="*/ 327265 w 2546114"/>
                  <a:gd name="connsiteY4-180" fmla="*/ 0 h 528004"/>
                  <a:gd name="connsiteX0-181" fmla="*/ 322366 w 2541215"/>
                  <a:gd name="connsiteY0-182" fmla="*/ 0 h 528004"/>
                  <a:gd name="connsiteX1-183" fmla="*/ 2210445 w 2541215"/>
                  <a:gd name="connsiteY1-184" fmla="*/ 1873 h 528004"/>
                  <a:gd name="connsiteX2-185" fmla="*/ 2541215 w 2541215"/>
                  <a:gd name="connsiteY2-186" fmla="*/ 528004 h 528004"/>
                  <a:gd name="connsiteX3-187" fmla="*/ 0 w 2541215"/>
                  <a:gd name="connsiteY3-188" fmla="*/ 522206 h 528004"/>
                  <a:gd name="connsiteX4-189" fmla="*/ 322366 w 2541215"/>
                  <a:gd name="connsiteY4-190" fmla="*/ 0 h 528004"/>
                  <a:gd name="connsiteX0-191" fmla="*/ 322366 w 2541215"/>
                  <a:gd name="connsiteY0-192" fmla="*/ 0 h 528004"/>
                  <a:gd name="connsiteX1-193" fmla="*/ 2179816 w 2541215"/>
                  <a:gd name="connsiteY1-194" fmla="*/ 1848 h 528004"/>
                  <a:gd name="connsiteX2-195" fmla="*/ 2541215 w 2541215"/>
                  <a:gd name="connsiteY2-196" fmla="*/ 528004 h 528004"/>
                  <a:gd name="connsiteX3-197" fmla="*/ 0 w 2541215"/>
                  <a:gd name="connsiteY3-198" fmla="*/ 522206 h 528004"/>
                  <a:gd name="connsiteX4-199" fmla="*/ 322366 w 2541215"/>
                  <a:gd name="connsiteY4-200" fmla="*/ 0 h 528004"/>
                  <a:gd name="connsiteX0-201" fmla="*/ 322366 w 2555935"/>
                  <a:gd name="connsiteY0-202" fmla="*/ 0 h 522206"/>
                  <a:gd name="connsiteX1-203" fmla="*/ 2179816 w 2555935"/>
                  <a:gd name="connsiteY1-204" fmla="*/ 1848 h 522206"/>
                  <a:gd name="connsiteX2-205" fmla="*/ 2555935 w 2555935"/>
                  <a:gd name="connsiteY2-206" fmla="*/ 514180 h 522206"/>
                  <a:gd name="connsiteX3-207" fmla="*/ 0 w 2555935"/>
                  <a:gd name="connsiteY3-208" fmla="*/ 522206 h 522206"/>
                  <a:gd name="connsiteX4-209" fmla="*/ 322366 w 2555935"/>
                  <a:gd name="connsiteY4-210" fmla="*/ 0 h 522206"/>
                  <a:gd name="connsiteX0-211" fmla="*/ 322366 w 2555935"/>
                  <a:gd name="connsiteY0-212" fmla="*/ 0 h 522206"/>
                  <a:gd name="connsiteX1-213" fmla="*/ 2183493 w 2555935"/>
                  <a:gd name="connsiteY1-214" fmla="*/ 862 h 522206"/>
                  <a:gd name="connsiteX2-215" fmla="*/ 2555935 w 2555935"/>
                  <a:gd name="connsiteY2-216" fmla="*/ 514180 h 522206"/>
                  <a:gd name="connsiteX3-217" fmla="*/ 0 w 2555935"/>
                  <a:gd name="connsiteY3-218" fmla="*/ 522206 h 522206"/>
                  <a:gd name="connsiteX4-219" fmla="*/ 322366 w 2555935"/>
                  <a:gd name="connsiteY4-220" fmla="*/ 0 h 522206"/>
                  <a:gd name="connsiteX0-221" fmla="*/ 322366 w 2559599"/>
                  <a:gd name="connsiteY0-222" fmla="*/ 0 h 523253"/>
                  <a:gd name="connsiteX1-223" fmla="*/ 2183493 w 2559599"/>
                  <a:gd name="connsiteY1-224" fmla="*/ 862 h 523253"/>
                  <a:gd name="connsiteX2-225" fmla="*/ 2559599 w 2559599"/>
                  <a:gd name="connsiteY2-226" fmla="*/ 523253 h 523253"/>
                  <a:gd name="connsiteX3-227" fmla="*/ 0 w 2559599"/>
                  <a:gd name="connsiteY3-228" fmla="*/ 522206 h 523253"/>
                  <a:gd name="connsiteX4-229" fmla="*/ 322366 w 2559599"/>
                  <a:gd name="connsiteY4-230" fmla="*/ 0 h 523253"/>
                  <a:gd name="connsiteX0-231" fmla="*/ 322366 w 2548575"/>
                  <a:gd name="connsiteY0-232" fmla="*/ 0 h 522206"/>
                  <a:gd name="connsiteX1-233" fmla="*/ 2183493 w 2548575"/>
                  <a:gd name="connsiteY1-234" fmla="*/ 862 h 522206"/>
                  <a:gd name="connsiteX2-235" fmla="*/ 2548575 w 2548575"/>
                  <a:gd name="connsiteY2-236" fmla="*/ 521228 h 522206"/>
                  <a:gd name="connsiteX3-237" fmla="*/ 0 w 2548575"/>
                  <a:gd name="connsiteY3-238" fmla="*/ 522206 h 522206"/>
                  <a:gd name="connsiteX4-239" fmla="*/ 322366 w 2548575"/>
                  <a:gd name="connsiteY4-240" fmla="*/ 0 h 522206"/>
                  <a:gd name="connsiteX0-241" fmla="*/ 322366 w 2552247"/>
                  <a:gd name="connsiteY0-242" fmla="*/ 0 h 525262"/>
                  <a:gd name="connsiteX1-243" fmla="*/ 2183493 w 2552247"/>
                  <a:gd name="connsiteY1-244" fmla="*/ 862 h 525262"/>
                  <a:gd name="connsiteX2-245" fmla="*/ 2552247 w 2552247"/>
                  <a:gd name="connsiteY2-246" fmla="*/ 525262 h 525262"/>
                  <a:gd name="connsiteX3-247" fmla="*/ 0 w 2552247"/>
                  <a:gd name="connsiteY3-248" fmla="*/ 522206 h 525262"/>
                  <a:gd name="connsiteX4-249" fmla="*/ 322366 w 2552247"/>
                  <a:gd name="connsiteY4-250" fmla="*/ 0 h 5252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52247" h="525262">
                    <a:moveTo>
                      <a:pt x="322366" y="0"/>
                    </a:moveTo>
                    <a:lnTo>
                      <a:pt x="2183493" y="862"/>
                    </a:lnTo>
                    <a:lnTo>
                      <a:pt x="2552247" y="525262"/>
                    </a:lnTo>
                    <a:lnTo>
                      <a:pt x="0" y="522206"/>
                    </a:lnTo>
                    <a:lnTo>
                      <a:pt x="322366"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76" name="Freeform: Shape 31"/>
              <p:cNvSpPr/>
              <p:nvPr/>
            </p:nvSpPr>
            <p:spPr>
              <a:xfrm rot="14644702">
                <a:off x="6575886" y="2270565"/>
                <a:ext cx="2231104" cy="575834"/>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73821 w 2555918"/>
                  <a:gd name="connsiteY0-162" fmla="*/ 3173 h 526205"/>
                  <a:gd name="connsiteX1-163" fmla="*/ 2233316 w 2555918"/>
                  <a:gd name="connsiteY1-164" fmla="*/ 0 h 526205"/>
                  <a:gd name="connsiteX2-165" fmla="*/ 2555918 w 2555918"/>
                  <a:gd name="connsiteY2-166" fmla="*/ 526205 h 526205"/>
                  <a:gd name="connsiteX3-167" fmla="*/ 0 w 2555918"/>
                  <a:gd name="connsiteY3-168" fmla="*/ 519408 h 526205"/>
                  <a:gd name="connsiteX4-169" fmla="*/ 373821 w 2555918"/>
                  <a:gd name="connsiteY4-170" fmla="*/ 3173 h 526205"/>
                  <a:gd name="connsiteX0-171" fmla="*/ 373821 w 2612907"/>
                  <a:gd name="connsiteY0-172" fmla="*/ 3173 h 519408"/>
                  <a:gd name="connsiteX1-173" fmla="*/ 2233316 w 2612907"/>
                  <a:gd name="connsiteY1-174" fmla="*/ 0 h 519408"/>
                  <a:gd name="connsiteX2-175" fmla="*/ 2612907 w 2612907"/>
                  <a:gd name="connsiteY2-176" fmla="*/ 512510 h 519408"/>
                  <a:gd name="connsiteX3-177" fmla="*/ 0 w 2612907"/>
                  <a:gd name="connsiteY3-178" fmla="*/ 519408 h 519408"/>
                  <a:gd name="connsiteX4-179" fmla="*/ 373821 w 2612907"/>
                  <a:gd name="connsiteY4-180" fmla="*/ 3173 h 519408"/>
                  <a:gd name="connsiteX0-181" fmla="*/ 313180 w 2552266"/>
                  <a:gd name="connsiteY0-182" fmla="*/ 3173 h 533354"/>
                  <a:gd name="connsiteX1-183" fmla="*/ 2172675 w 2552266"/>
                  <a:gd name="connsiteY1-184" fmla="*/ 0 h 533354"/>
                  <a:gd name="connsiteX2-185" fmla="*/ 2552266 w 2552266"/>
                  <a:gd name="connsiteY2-186" fmla="*/ 512510 h 533354"/>
                  <a:gd name="connsiteX3-187" fmla="*/ 0 w 2552266"/>
                  <a:gd name="connsiteY3-188" fmla="*/ 533354 h 533354"/>
                  <a:gd name="connsiteX4-189" fmla="*/ 313180 w 2552266"/>
                  <a:gd name="connsiteY4-190" fmla="*/ 3173 h 533354"/>
                  <a:gd name="connsiteX0-191" fmla="*/ 327827 w 2566913"/>
                  <a:gd name="connsiteY0-192" fmla="*/ 3173 h 537441"/>
                  <a:gd name="connsiteX1-193" fmla="*/ 2187322 w 2566913"/>
                  <a:gd name="connsiteY1-194" fmla="*/ 0 h 537441"/>
                  <a:gd name="connsiteX2-195" fmla="*/ 2566913 w 2566913"/>
                  <a:gd name="connsiteY2-196" fmla="*/ 512510 h 537441"/>
                  <a:gd name="connsiteX3-197" fmla="*/ 0 w 2566913"/>
                  <a:gd name="connsiteY3-198" fmla="*/ 537441 h 537441"/>
                  <a:gd name="connsiteX4-199" fmla="*/ 327827 w 2566913"/>
                  <a:gd name="connsiteY4-200" fmla="*/ 3173 h 53744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66913" h="537441">
                    <a:moveTo>
                      <a:pt x="327827" y="3173"/>
                    </a:moveTo>
                    <a:lnTo>
                      <a:pt x="2187322" y="0"/>
                    </a:lnTo>
                    <a:lnTo>
                      <a:pt x="2566913" y="512510"/>
                    </a:lnTo>
                    <a:lnTo>
                      <a:pt x="0" y="537441"/>
                    </a:lnTo>
                    <a:lnTo>
                      <a:pt x="327827" y="317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77" name="Freeform: Shape 32"/>
              <p:cNvSpPr/>
              <p:nvPr/>
            </p:nvSpPr>
            <p:spPr>
              <a:xfrm rot="7047957">
                <a:off x="3464215" y="2272221"/>
                <a:ext cx="2224598" cy="581887"/>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73821 w 2555918"/>
                  <a:gd name="connsiteY0-162" fmla="*/ 3173 h 526205"/>
                  <a:gd name="connsiteX1-163" fmla="*/ 2233316 w 2555918"/>
                  <a:gd name="connsiteY1-164" fmla="*/ 0 h 526205"/>
                  <a:gd name="connsiteX2-165" fmla="*/ 2555918 w 2555918"/>
                  <a:gd name="connsiteY2-166" fmla="*/ 526205 h 526205"/>
                  <a:gd name="connsiteX3-167" fmla="*/ 0 w 2555918"/>
                  <a:gd name="connsiteY3-168" fmla="*/ 519408 h 526205"/>
                  <a:gd name="connsiteX4-169" fmla="*/ 373821 w 2555918"/>
                  <a:gd name="connsiteY4-170" fmla="*/ 3173 h 526205"/>
                  <a:gd name="connsiteX0-171" fmla="*/ 373821 w 2612907"/>
                  <a:gd name="connsiteY0-172" fmla="*/ 3173 h 519408"/>
                  <a:gd name="connsiteX1-173" fmla="*/ 2233316 w 2612907"/>
                  <a:gd name="connsiteY1-174" fmla="*/ 0 h 519408"/>
                  <a:gd name="connsiteX2-175" fmla="*/ 2612907 w 2612907"/>
                  <a:gd name="connsiteY2-176" fmla="*/ 512510 h 519408"/>
                  <a:gd name="connsiteX3-177" fmla="*/ 0 w 2612907"/>
                  <a:gd name="connsiteY3-178" fmla="*/ 519408 h 519408"/>
                  <a:gd name="connsiteX4-179" fmla="*/ 373821 w 2612907"/>
                  <a:gd name="connsiteY4-180" fmla="*/ 3173 h 519408"/>
                  <a:gd name="connsiteX0-181" fmla="*/ 313180 w 2552266"/>
                  <a:gd name="connsiteY0-182" fmla="*/ 3173 h 533354"/>
                  <a:gd name="connsiteX1-183" fmla="*/ 2172675 w 2552266"/>
                  <a:gd name="connsiteY1-184" fmla="*/ 0 h 533354"/>
                  <a:gd name="connsiteX2-185" fmla="*/ 2552266 w 2552266"/>
                  <a:gd name="connsiteY2-186" fmla="*/ 512510 h 533354"/>
                  <a:gd name="connsiteX3-187" fmla="*/ 0 w 2552266"/>
                  <a:gd name="connsiteY3-188" fmla="*/ 533354 h 533354"/>
                  <a:gd name="connsiteX4-189" fmla="*/ 313180 w 2552266"/>
                  <a:gd name="connsiteY4-190" fmla="*/ 3173 h 533354"/>
                  <a:gd name="connsiteX0-191" fmla="*/ 327827 w 2566913"/>
                  <a:gd name="connsiteY0-192" fmla="*/ 3173 h 537441"/>
                  <a:gd name="connsiteX1-193" fmla="*/ 2187322 w 2566913"/>
                  <a:gd name="connsiteY1-194" fmla="*/ 0 h 537441"/>
                  <a:gd name="connsiteX2-195" fmla="*/ 2566913 w 2566913"/>
                  <a:gd name="connsiteY2-196" fmla="*/ 512510 h 537441"/>
                  <a:gd name="connsiteX3-197" fmla="*/ 0 w 2566913"/>
                  <a:gd name="connsiteY3-198" fmla="*/ 537441 h 537441"/>
                  <a:gd name="connsiteX4-199" fmla="*/ 327827 w 2566913"/>
                  <a:gd name="connsiteY4-200" fmla="*/ 3173 h 537441"/>
                  <a:gd name="connsiteX0-201" fmla="*/ 327827 w 2566913"/>
                  <a:gd name="connsiteY0-202" fmla="*/ 23014 h 557282"/>
                  <a:gd name="connsiteX1-203" fmla="*/ 2193063 w 2566913"/>
                  <a:gd name="connsiteY1-204" fmla="*/ 0 h 557282"/>
                  <a:gd name="connsiteX2-205" fmla="*/ 2566913 w 2566913"/>
                  <a:gd name="connsiteY2-206" fmla="*/ 532351 h 557282"/>
                  <a:gd name="connsiteX3-207" fmla="*/ 0 w 2566913"/>
                  <a:gd name="connsiteY3-208" fmla="*/ 557282 h 557282"/>
                  <a:gd name="connsiteX4-209" fmla="*/ 327827 w 2566913"/>
                  <a:gd name="connsiteY4-210" fmla="*/ 23014 h 557282"/>
                  <a:gd name="connsiteX0-211" fmla="*/ 327827 w 2511110"/>
                  <a:gd name="connsiteY0-212" fmla="*/ 23014 h 557282"/>
                  <a:gd name="connsiteX1-213" fmla="*/ 2193063 w 2511110"/>
                  <a:gd name="connsiteY1-214" fmla="*/ 0 h 557282"/>
                  <a:gd name="connsiteX2-215" fmla="*/ 2511110 w 2511110"/>
                  <a:gd name="connsiteY2-216" fmla="*/ 498464 h 557282"/>
                  <a:gd name="connsiteX3-217" fmla="*/ 0 w 2511110"/>
                  <a:gd name="connsiteY3-218" fmla="*/ 557282 h 557282"/>
                  <a:gd name="connsiteX4-219" fmla="*/ 327827 w 2511110"/>
                  <a:gd name="connsiteY4-220" fmla="*/ 23014 h 557282"/>
                  <a:gd name="connsiteX0-221" fmla="*/ 327827 w 2517427"/>
                  <a:gd name="connsiteY0-222" fmla="*/ 23014 h 557282"/>
                  <a:gd name="connsiteX1-223" fmla="*/ 2193063 w 2517427"/>
                  <a:gd name="connsiteY1-224" fmla="*/ 0 h 557282"/>
                  <a:gd name="connsiteX2-225" fmla="*/ 2517428 w 2517427"/>
                  <a:gd name="connsiteY2-226" fmla="*/ 508268 h 557282"/>
                  <a:gd name="connsiteX3-227" fmla="*/ 0 w 2517427"/>
                  <a:gd name="connsiteY3-228" fmla="*/ 557282 h 557282"/>
                  <a:gd name="connsiteX4-229" fmla="*/ 327827 w 2517427"/>
                  <a:gd name="connsiteY4-230" fmla="*/ 23014 h 557282"/>
                  <a:gd name="connsiteX0-231" fmla="*/ 367299 w 2556900"/>
                  <a:gd name="connsiteY0-232" fmla="*/ 23014 h 543944"/>
                  <a:gd name="connsiteX1-233" fmla="*/ 2232535 w 2556900"/>
                  <a:gd name="connsiteY1-234" fmla="*/ 0 h 543944"/>
                  <a:gd name="connsiteX2-235" fmla="*/ 2556900 w 2556900"/>
                  <a:gd name="connsiteY2-236" fmla="*/ 508268 h 543944"/>
                  <a:gd name="connsiteX3-237" fmla="*/ 0 w 2556900"/>
                  <a:gd name="connsiteY3-238" fmla="*/ 543944 h 543944"/>
                  <a:gd name="connsiteX4-239" fmla="*/ 367299 w 2556900"/>
                  <a:gd name="connsiteY4-240" fmla="*/ 23014 h 543944"/>
                  <a:gd name="connsiteX0-241" fmla="*/ 369826 w 2559427"/>
                  <a:gd name="connsiteY0-242" fmla="*/ 23014 h 540021"/>
                  <a:gd name="connsiteX1-243" fmla="*/ 2235062 w 2559427"/>
                  <a:gd name="connsiteY1-244" fmla="*/ 0 h 540021"/>
                  <a:gd name="connsiteX2-245" fmla="*/ 2559427 w 2559427"/>
                  <a:gd name="connsiteY2-246" fmla="*/ 508268 h 540021"/>
                  <a:gd name="connsiteX3-247" fmla="*/ 0 w 2559427"/>
                  <a:gd name="connsiteY3-248" fmla="*/ 540021 h 540021"/>
                  <a:gd name="connsiteX4-249" fmla="*/ 369826 w 2559427"/>
                  <a:gd name="connsiteY4-250" fmla="*/ 23014 h 54002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59427" h="540021">
                    <a:moveTo>
                      <a:pt x="369826" y="23014"/>
                    </a:moveTo>
                    <a:lnTo>
                      <a:pt x="2235062" y="0"/>
                    </a:lnTo>
                    <a:lnTo>
                      <a:pt x="2559427" y="508268"/>
                    </a:lnTo>
                    <a:lnTo>
                      <a:pt x="0" y="540021"/>
                    </a:lnTo>
                    <a:lnTo>
                      <a:pt x="369826" y="23014"/>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78" name="Freeform: Shape 33"/>
              <p:cNvSpPr/>
              <p:nvPr/>
            </p:nvSpPr>
            <p:spPr>
              <a:xfrm>
                <a:off x="4500562" y="5408794"/>
                <a:ext cx="3268663" cy="497463"/>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275892 w 2536492"/>
                  <a:gd name="connsiteY0-62" fmla="*/ 0 h 496524"/>
                  <a:gd name="connsiteX1-63" fmla="*/ 2187242 w 2536492"/>
                  <a:gd name="connsiteY1-64" fmla="*/ 0 h 496524"/>
                  <a:gd name="connsiteX2-65" fmla="*/ 2536492 w 2536492"/>
                  <a:gd name="connsiteY2-66" fmla="*/ 496524 h 496524"/>
                  <a:gd name="connsiteX3-67" fmla="*/ 0 w 2536492"/>
                  <a:gd name="connsiteY3-68" fmla="*/ 496524 h 496524"/>
                  <a:gd name="connsiteX4-69" fmla="*/ 275892 w 2536492"/>
                  <a:gd name="connsiteY4-70" fmla="*/ 0 h 496524"/>
                  <a:gd name="connsiteX0-71" fmla="*/ 222216 w 2482816"/>
                  <a:gd name="connsiteY0-72" fmla="*/ 0 h 496524"/>
                  <a:gd name="connsiteX1-73" fmla="*/ 2133566 w 2482816"/>
                  <a:gd name="connsiteY1-74" fmla="*/ 0 h 496524"/>
                  <a:gd name="connsiteX2-75" fmla="*/ 2482816 w 2482816"/>
                  <a:gd name="connsiteY2-76" fmla="*/ 496524 h 496524"/>
                  <a:gd name="connsiteX3-77" fmla="*/ 0 w 2482816"/>
                  <a:gd name="connsiteY3-78" fmla="*/ 486971 h 496524"/>
                  <a:gd name="connsiteX4-79" fmla="*/ 222216 w 2482816"/>
                  <a:gd name="connsiteY4-80" fmla="*/ 0 h 496524"/>
                  <a:gd name="connsiteX0-81" fmla="*/ 243686 w 2504286"/>
                  <a:gd name="connsiteY0-82" fmla="*/ 0 h 496524"/>
                  <a:gd name="connsiteX1-83" fmla="*/ 2155036 w 2504286"/>
                  <a:gd name="connsiteY1-84" fmla="*/ 0 h 496524"/>
                  <a:gd name="connsiteX2-85" fmla="*/ 2504286 w 2504286"/>
                  <a:gd name="connsiteY2-86" fmla="*/ 496524 h 496524"/>
                  <a:gd name="connsiteX3-87" fmla="*/ 0 w 2504286"/>
                  <a:gd name="connsiteY3-88" fmla="*/ 494136 h 496524"/>
                  <a:gd name="connsiteX4-89" fmla="*/ 243686 w 2504286"/>
                  <a:gd name="connsiteY4-90" fmla="*/ 0 h 496524"/>
                  <a:gd name="connsiteX0-91" fmla="*/ 245476 w 2506076"/>
                  <a:gd name="connsiteY0-92" fmla="*/ 0 h 496524"/>
                  <a:gd name="connsiteX1-93" fmla="*/ 2156826 w 2506076"/>
                  <a:gd name="connsiteY1-94" fmla="*/ 0 h 496524"/>
                  <a:gd name="connsiteX2-95" fmla="*/ 2506076 w 2506076"/>
                  <a:gd name="connsiteY2-96" fmla="*/ 496524 h 496524"/>
                  <a:gd name="connsiteX3-97" fmla="*/ 0 w 2506076"/>
                  <a:gd name="connsiteY3-98" fmla="*/ 494136 h 496524"/>
                  <a:gd name="connsiteX4-99" fmla="*/ 245476 w 2506076"/>
                  <a:gd name="connsiteY4-100" fmla="*/ 0 h 496524"/>
                  <a:gd name="connsiteX0-101" fmla="*/ 245476 w 2506076"/>
                  <a:gd name="connsiteY0-102" fmla="*/ 0 h 498913"/>
                  <a:gd name="connsiteX1-103" fmla="*/ 2156826 w 2506076"/>
                  <a:gd name="connsiteY1-104" fmla="*/ 0 h 498913"/>
                  <a:gd name="connsiteX2-105" fmla="*/ 2506076 w 2506076"/>
                  <a:gd name="connsiteY2-106" fmla="*/ 496524 h 498913"/>
                  <a:gd name="connsiteX3-107" fmla="*/ 0 w 2506076"/>
                  <a:gd name="connsiteY3-108" fmla="*/ 498913 h 498913"/>
                  <a:gd name="connsiteX4-109" fmla="*/ 245476 w 2506076"/>
                  <a:gd name="connsiteY4-110" fmla="*/ 0 h 498913"/>
                  <a:gd name="connsiteX0-111" fmla="*/ 245476 w 2457768"/>
                  <a:gd name="connsiteY0-112" fmla="*/ 0 h 498913"/>
                  <a:gd name="connsiteX1-113" fmla="*/ 2156826 w 2457768"/>
                  <a:gd name="connsiteY1-114" fmla="*/ 0 h 498913"/>
                  <a:gd name="connsiteX2-115" fmla="*/ 2457768 w 2457768"/>
                  <a:gd name="connsiteY2-116" fmla="*/ 496524 h 498913"/>
                  <a:gd name="connsiteX3-117" fmla="*/ 0 w 2457768"/>
                  <a:gd name="connsiteY3-118" fmla="*/ 498913 h 498913"/>
                  <a:gd name="connsiteX4-119" fmla="*/ 245476 w 2457768"/>
                  <a:gd name="connsiteY4-120" fmla="*/ 0 h 498913"/>
                  <a:gd name="connsiteX0-121" fmla="*/ 245476 w 2457768"/>
                  <a:gd name="connsiteY0-122" fmla="*/ 0 h 498913"/>
                  <a:gd name="connsiteX1-123" fmla="*/ 2203345 w 2457768"/>
                  <a:gd name="connsiteY1-124" fmla="*/ 0 h 498913"/>
                  <a:gd name="connsiteX2-125" fmla="*/ 2457768 w 2457768"/>
                  <a:gd name="connsiteY2-126" fmla="*/ 496524 h 498913"/>
                  <a:gd name="connsiteX3-127" fmla="*/ 0 w 2457768"/>
                  <a:gd name="connsiteY3-128" fmla="*/ 498913 h 498913"/>
                  <a:gd name="connsiteX4-129" fmla="*/ 245476 w 2457768"/>
                  <a:gd name="connsiteY4-130" fmla="*/ 0 h 498913"/>
                  <a:gd name="connsiteX0-131" fmla="*/ 245476 w 2457768"/>
                  <a:gd name="connsiteY0-132" fmla="*/ 0 h 498913"/>
                  <a:gd name="connsiteX1-133" fmla="*/ 2206923 w 2457768"/>
                  <a:gd name="connsiteY1-134" fmla="*/ 0 h 498913"/>
                  <a:gd name="connsiteX2-135" fmla="*/ 2457768 w 2457768"/>
                  <a:gd name="connsiteY2-136" fmla="*/ 496524 h 498913"/>
                  <a:gd name="connsiteX3-137" fmla="*/ 0 w 2457768"/>
                  <a:gd name="connsiteY3-138" fmla="*/ 498913 h 498913"/>
                  <a:gd name="connsiteX4-139" fmla="*/ 245476 w 2457768"/>
                  <a:gd name="connsiteY4-140" fmla="*/ 0 h 498913"/>
                  <a:gd name="connsiteX0-141" fmla="*/ 245476 w 2455979"/>
                  <a:gd name="connsiteY0-142" fmla="*/ 0 h 498913"/>
                  <a:gd name="connsiteX1-143" fmla="*/ 2206923 w 2455979"/>
                  <a:gd name="connsiteY1-144" fmla="*/ 0 h 498913"/>
                  <a:gd name="connsiteX2-145" fmla="*/ 2455979 w 2455979"/>
                  <a:gd name="connsiteY2-146" fmla="*/ 496524 h 498913"/>
                  <a:gd name="connsiteX3-147" fmla="*/ 0 w 2455979"/>
                  <a:gd name="connsiteY3-148" fmla="*/ 498913 h 498913"/>
                  <a:gd name="connsiteX4-149" fmla="*/ 245476 w 2455979"/>
                  <a:gd name="connsiteY4-150" fmla="*/ 0 h 498913"/>
                  <a:gd name="connsiteX0-151" fmla="*/ 245476 w 2455979"/>
                  <a:gd name="connsiteY0-152" fmla="*/ 0 h 498913"/>
                  <a:gd name="connsiteX1-153" fmla="*/ 2203345 w 2455979"/>
                  <a:gd name="connsiteY1-154" fmla="*/ 0 h 498913"/>
                  <a:gd name="connsiteX2-155" fmla="*/ 2455979 w 2455979"/>
                  <a:gd name="connsiteY2-156" fmla="*/ 496524 h 498913"/>
                  <a:gd name="connsiteX3-157" fmla="*/ 0 w 2455979"/>
                  <a:gd name="connsiteY3-158" fmla="*/ 498913 h 498913"/>
                  <a:gd name="connsiteX4-159" fmla="*/ 245476 w 2455979"/>
                  <a:gd name="connsiteY4-160" fmla="*/ 0 h 49891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55979" h="498913">
                    <a:moveTo>
                      <a:pt x="245476" y="0"/>
                    </a:moveTo>
                    <a:lnTo>
                      <a:pt x="2203345" y="0"/>
                    </a:lnTo>
                    <a:lnTo>
                      <a:pt x="2455979" y="496524"/>
                    </a:lnTo>
                    <a:lnTo>
                      <a:pt x="0" y="498913"/>
                    </a:lnTo>
                    <a:lnTo>
                      <a:pt x="245476" y="0"/>
                    </a:lnTo>
                    <a:close/>
                  </a:path>
                </a:pathLst>
              </a:custGeom>
              <a:solidFill>
                <a:schemeClr val="accent4"/>
              </a:solidFill>
              <a:ln>
                <a:noFill/>
              </a:ln>
              <a:effectLst>
                <a:innerShdw blurRad="279400" dist="50800" dir="54000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79" name="Freeform: Shape 34"/>
              <p:cNvSpPr/>
              <p:nvPr/>
            </p:nvSpPr>
            <p:spPr>
              <a:xfrm rot="17784389">
                <a:off x="6767957" y="4292452"/>
                <a:ext cx="2767991" cy="525349"/>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240185 w 2422282"/>
                  <a:gd name="connsiteY0-162" fmla="*/ 3099 h 526131"/>
                  <a:gd name="connsiteX1-163" fmla="*/ 2091512 w 2422282"/>
                  <a:gd name="connsiteY1-164" fmla="*/ 0 h 526131"/>
                  <a:gd name="connsiteX2-165" fmla="*/ 2422282 w 2422282"/>
                  <a:gd name="connsiteY2-166" fmla="*/ 526131 h 526131"/>
                  <a:gd name="connsiteX3-167" fmla="*/ 0 w 2422282"/>
                  <a:gd name="connsiteY3-168" fmla="*/ 474659 h 526131"/>
                  <a:gd name="connsiteX4-169" fmla="*/ 240185 w 2422282"/>
                  <a:gd name="connsiteY4-170" fmla="*/ 3099 h 526131"/>
                  <a:gd name="connsiteX0-171" fmla="*/ 258661 w 2440758"/>
                  <a:gd name="connsiteY0-172" fmla="*/ 3099 h 526131"/>
                  <a:gd name="connsiteX1-173" fmla="*/ 2109988 w 2440758"/>
                  <a:gd name="connsiteY1-174" fmla="*/ 0 h 526131"/>
                  <a:gd name="connsiteX2-175" fmla="*/ 2440758 w 2440758"/>
                  <a:gd name="connsiteY2-176" fmla="*/ 526131 h 526131"/>
                  <a:gd name="connsiteX3-177" fmla="*/ 0 w 2440758"/>
                  <a:gd name="connsiteY3-178" fmla="*/ 516882 h 526131"/>
                  <a:gd name="connsiteX4-179" fmla="*/ 258661 w 2440758"/>
                  <a:gd name="connsiteY4-180" fmla="*/ 3099 h 526131"/>
                  <a:gd name="connsiteX0-181" fmla="*/ 258661 w 2440758"/>
                  <a:gd name="connsiteY0-182" fmla="*/ 0 h 523032"/>
                  <a:gd name="connsiteX1-183" fmla="*/ 2163878 w 2440758"/>
                  <a:gd name="connsiteY1-184" fmla="*/ 1300 h 523032"/>
                  <a:gd name="connsiteX2-185" fmla="*/ 2440758 w 2440758"/>
                  <a:gd name="connsiteY2-186" fmla="*/ 523032 h 523032"/>
                  <a:gd name="connsiteX3-187" fmla="*/ 0 w 2440758"/>
                  <a:gd name="connsiteY3-188" fmla="*/ 513783 h 523032"/>
                  <a:gd name="connsiteX4-189" fmla="*/ 258661 w 2440758"/>
                  <a:gd name="connsiteY4-190" fmla="*/ 0 h 523032"/>
                  <a:gd name="connsiteX0-191" fmla="*/ 258661 w 2384432"/>
                  <a:gd name="connsiteY0-192" fmla="*/ 0 h 513783"/>
                  <a:gd name="connsiteX1-193" fmla="*/ 2163878 w 2384432"/>
                  <a:gd name="connsiteY1-194" fmla="*/ 1300 h 513783"/>
                  <a:gd name="connsiteX2-195" fmla="*/ 2384432 w 2384432"/>
                  <a:gd name="connsiteY2-196" fmla="*/ 512987 h 513783"/>
                  <a:gd name="connsiteX3-197" fmla="*/ 0 w 2384432"/>
                  <a:gd name="connsiteY3-198" fmla="*/ 513783 h 513783"/>
                  <a:gd name="connsiteX4-199" fmla="*/ 258661 w 2384432"/>
                  <a:gd name="connsiteY4-200" fmla="*/ 0 h 513783"/>
                  <a:gd name="connsiteX0-201" fmla="*/ 258661 w 2388087"/>
                  <a:gd name="connsiteY0-202" fmla="*/ 0 h 521454"/>
                  <a:gd name="connsiteX1-203" fmla="*/ 2163878 w 2388087"/>
                  <a:gd name="connsiteY1-204" fmla="*/ 1300 h 521454"/>
                  <a:gd name="connsiteX2-205" fmla="*/ 2388087 w 2388087"/>
                  <a:gd name="connsiteY2-206" fmla="*/ 521454 h 521454"/>
                  <a:gd name="connsiteX3-207" fmla="*/ 0 w 2388087"/>
                  <a:gd name="connsiteY3-208" fmla="*/ 513783 h 521454"/>
                  <a:gd name="connsiteX4-209" fmla="*/ 258661 w 2388087"/>
                  <a:gd name="connsiteY4-210" fmla="*/ 0 h 521454"/>
                  <a:gd name="connsiteX0-211" fmla="*/ 258661 w 2388088"/>
                  <a:gd name="connsiteY0-212" fmla="*/ 0 h 521454"/>
                  <a:gd name="connsiteX1-213" fmla="*/ 2163878 w 2388088"/>
                  <a:gd name="connsiteY1-214" fmla="*/ 1300 h 521454"/>
                  <a:gd name="connsiteX2-215" fmla="*/ 2388088 w 2388088"/>
                  <a:gd name="connsiteY2-216" fmla="*/ 521454 h 521454"/>
                  <a:gd name="connsiteX3-217" fmla="*/ 0 w 2388088"/>
                  <a:gd name="connsiteY3-218" fmla="*/ 513783 h 521454"/>
                  <a:gd name="connsiteX4-219" fmla="*/ 258661 w 2388088"/>
                  <a:gd name="connsiteY4-220" fmla="*/ 0 h 5214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88088" h="521454">
                    <a:moveTo>
                      <a:pt x="258661" y="0"/>
                    </a:moveTo>
                    <a:lnTo>
                      <a:pt x="2163878" y="1300"/>
                    </a:lnTo>
                    <a:lnTo>
                      <a:pt x="2388088" y="521454"/>
                    </a:lnTo>
                    <a:lnTo>
                      <a:pt x="0" y="513783"/>
                    </a:lnTo>
                    <a:lnTo>
                      <a:pt x="258661" y="0"/>
                    </a:lnTo>
                    <a:close/>
                  </a:path>
                </a:pathLst>
              </a:custGeom>
              <a:solidFill>
                <a:schemeClr val="accent3"/>
              </a:solidFill>
              <a:ln>
                <a:noFill/>
              </a:ln>
              <a:effectLst>
                <a:innerShdw blurRad="279400" dist="50800" dir="27000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80" name="Freeform: Shape 35"/>
              <p:cNvSpPr/>
              <p:nvPr/>
            </p:nvSpPr>
            <p:spPr>
              <a:xfrm rot="3802620">
                <a:off x="2726743" y="4291144"/>
                <a:ext cx="2762753" cy="518588"/>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37069 w 2555918"/>
                  <a:gd name="connsiteY0-162" fmla="*/ 0 h 528004"/>
                  <a:gd name="connsiteX1-163" fmla="*/ 2225148 w 2555918"/>
                  <a:gd name="connsiteY1-164" fmla="*/ 1873 h 528004"/>
                  <a:gd name="connsiteX2-165" fmla="*/ 2555918 w 2555918"/>
                  <a:gd name="connsiteY2-166" fmla="*/ 528004 h 528004"/>
                  <a:gd name="connsiteX3-167" fmla="*/ 0 w 2555918"/>
                  <a:gd name="connsiteY3-168" fmla="*/ 521207 h 528004"/>
                  <a:gd name="connsiteX4-169" fmla="*/ 337069 w 2555918"/>
                  <a:gd name="connsiteY4-170" fmla="*/ 0 h 528004"/>
                  <a:gd name="connsiteX0-171" fmla="*/ 327265 w 2546114"/>
                  <a:gd name="connsiteY0-172" fmla="*/ 0 h 528004"/>
                  <a:gd name="connsiteX1-173" fmla="*/ 2215344 w 2546114"/>
                  <a:gd name="connsiteY1-174" fmla="*/ 1873 h 528004"/>
                  <a:gd name="connsiteX2-175" fmla="*/ 2546114 w 2546114"/>
                  <a:gd name="connsiteY2-176" fmla="*/ 528004 h 528004"/>
                  <a:gd name="connsiteX3-177" fmla="*/ 0 w 2546114"/>
                  <a:gd name="connsiteY3-178" fmla="*/ 520226 h 528004"/>
                  <a:gd name="connsiteX4-179" fmla="*/ 327265 w 2546114"/>
                  <a:gd name="connsiteY4-180" fmla="*/ 0 h 528004"/>
                  <a:gd name="connsiteX0-181" fmla="*/ 322366 w 2541215"/>
                  <a:gd name="connsiteY0-182" fmla="*/ 0 h 528004"/>
                  <a:gd name="connsiteX1-183" fmla="*/ 2210445 w 2541215"/>
                  <a:gd name="connsiteY1-184" fmla="*/ 1873 h 528004"/>
                  <a:gd name="connsiteX2-185" fmla="*/ 2541215 w 2541215"/>
                  <a:gd name="connsiteY2-186" fmla="*/ 528004 h 528004"/>
                  <a:gd name="connsiteX3-187" fmla="*/ 0 w 2541215"/>
                  <a:gd name="connsiteY3-188" fmla="*/ 522206 h 528004"/>
                  <a:gd name="connsiteX4-189" fmla="*/ 322366 w 2541215"/>
                  <a:gd name="connsiteY4-190" fmla="*/ 0 h 528004"/>
                  <a:gd name="connsiteX0-191" fmla="*/ 322366 w 2541215"/>
                  <a:gd name="connsiteY0-192" fmla="*/ 0 h 528004"/>
                  <a:gd name="connsiteX1-193" fmla="*/ 2179816 w 2541215"/>
                  <a:gd name="connsiteY1-194" fmla="*/ 1848 h 528004"/>
                  <a:gd name="connsiteX2-195" fmla="*/ 2541215 w 2541215"/>
                  <a:gd name="connsiteY2-196" fmla="*/ 528004 h 528004"/>
                  <a:gd name="connsiteX3-197" fmla="*/ 0 w 2541215"/>
                  <a:gd name="connsiteY3-198" fmla="*/ 522206 h 528004"/>
                  <a:gd name="connsiteX4-199" fmla="*/ 322366 w 2541215"/>
                  <a:gd name="connsiteY4-200" fmla="*/ 0 h 528004"/>
                  <a:gd name="connsiteX0-201" fmla="*/ 322366 w 2555935"/>
                  <a:gd name="connsiteY0-202" fmla="*/ 0 h 522206"/>
                  <a:gd name="connsiteX1-203" fmla="*/ 2179816 w 2555935"/>
                  <a:gd name="connsiteY1-204" fmla="*/ 1848 h 522206"/>
                  <a:gd name="connsiteX2-205" fmla="*/ 2555935 w 2555935"/>
                  <a:gd name="connsiteY2-206" fmla="*/ 514180 h 522206"/>
                  <a:gd name="connsiteX3-207" fmla="*/ 0 w 2555935"/>
                  <a:gd name="connsiteY3-208" fmla="*/ 522206 h 522206"/>
                  <a:gd name="connsiteX4-209" fmla="*/ 322366 w 2555935"/>
                  <a:gd name="connsiteY4-210" fmla="*/ 0 h 522206"/>
                  <a:gd name="connsiteX0-211" fmla="*/ 322366 w 2555935"/>
                  <a:gd name="connsiteY0-212" fmla="*/ 0 h 522206"/>
                  <a:gd name="connsiteX1-213" fmla="*/ 2183493 w 2555935"/>
                  <a:gd name="connsiteY1-214" fmla="*/ 862 h 522206"/>
                  <a:gd name="connsiteX2-215" fmla="*/ 2555935 w 2555935"/>
                  <a:gd name="connsiteY2-216" fmla="*/ 514180 h 522206"/>
                  <a:gd name="connsiteX3-217" fmla="*/ 0 w 2555935"/>
                  <a:gd name="connsiteY3-218" fmla="*/ 522206 h 522206"/>
                  <a:gd name="connsiteX4-219" fmla="*/ 322366 w 2555935"/>
                  <a:gd name="connsiteY4-220" fmla="*/ 0 h 522206"/>
                  <a:gd name="connsiteX0-221" fmla="*/ 322366 w 2559599"/>
                  <a:gd name="connsiteY0-222" fmla="*/ 0 h 523253"/>
                  <a:gd name="connsiteX1-223" fmla="*/ 2183493 w 2559599"/>
                  <a:gd name="connsiteY1-224" fmla="*/ 862 h 523253"/>
                  <a:gd name="connsiteX2-225" fmla="*/ 2559599 w 2559599"/>
                  <a:gd name="connsiteY2-226" fmla="*/ 523253 h 523253"/>
                  <a:gd name="connsiteX3-227" fmla="*/ 0 w 2559599"/>
                  <a:gd name="connsiteY3-228" fmla="*/ 522206 h 523253"/>
                  <a:gd name="connsiteX4-229" fmla="*/ 322366 w 2559599"/>
                  <a:gd name="connsiteY4-230" fmla="*/ 0 h 523253"/>
                  <a:gd name="connsiteX0-231" fmla="*/ 322366 w 2548575"/>
                  <a:gd name="connsiteY0-232" fmla="*/ 0 h 522206"/>
                  <a:gd name="connsiteX1-233" fmla="*/ 2183493 w 2548575"/>
                  <a:gd name="connsiteY1-234" fmla="*/ 862 h 522206"/>
                  <a:gd name="connsiteX2-235" fmla="*/ 2548575 w 2548575"/>
                  <a:gd name="connsiteY2-236" fmla="*/ 521228 h 522206"/>
                  <a:gd name="connsiteX3-237" fmla="*/ 0 w 2548575"/>
                  <a:gd name="connsiteY3-238" fmla="*/ 522206 h 522206"/>
                  <a:gd name="connsiteX4-239" fmla="*/ 322366 w 2548575"/>
                  <a:gd name="connsiteY4-240" fmla="*/ 0 h 522206"/>
                  <a:gd name="connsiteX0-241" fmla="*/ 322366 w 2552247"/>
                  <a:gd name="connsiteY0-242" fmla="*/ 0 h 525262"/>
                  <a:gd name="connsiteX1-243" fmla="*/ 2183493 w 2552247"/>
                  <a:gd name="connsiteY1-244" fmla="*/ 862 h 525262"/>
                  <a:gd name="connsiteX2-245" fmla="*/ 2552247 w 2552247"/>
                  <a:gd name="connsiteY2-246" fmla="*/ 525262 h 525262"/>
                  <a:gd name="connsiteX3-247" fmla="*/ 0 w 2552247"/>
                  <a:gd name="connsiteY3-248" fmla="*/ 522206 h 525262"/>
                  <a:gd name="connsiteX4-249" fmla="*/ 322366 w 2552247"/>
                  <a:gd name="connsiteY4-250" fmla="*/ 0 h 525262"/>
                  <a:gd name="connsiteX0-251" fmla="*/ 268392 w 2498273"/>
                  <a:gd name="connsiteY0-252" fmla="*/ 0 h 525262"/>
                  <a:gd name="connsiteX1-253" fmla="*/ 2129519 w 2498273"/>
                  <a:gd name="connsiteY1-254" fmla="*/ 862 h 525262"/>
                  <a:gd name="connsiteX2-255" fmla="*/ 2498273 w 2498273"/>
                  <a:gd name="connsiteY2-256" fmla="*/ 525262 h 525262"/>
                  <a:gd name="connsiteX3-257" fmla="*/ 0 w 2498273"/>
                  <a:gd name="connsiteY3-258" fmla="*/ 522260 h 525262"/>
                  <a:gd name="connsiteX4-259" fmla="*/ 268392 w 2498273"/>
                  <a:gd name="connsiteY4-260" fmla="*/ 0 h 525262"/>
                  <a:gd name="connsiteX0-261" fmla="*/ 264077 w 2493958"/>
                  <a:gd name="connsiteY0-262" fmla="*/ 0 h 525262"/>
                  <a:gd name="connsiteX1-263" fmla="*/ 2125204 w 2493958"/>
                  <a:gd name="connsiteY1-264" fmla="*/ 862 h 525262"/>
                  <a:gd name="connsiteX2-265" fmla="*/ 2493958 w 2493958"/>
                  <a:gd name="connsiteY2-266" fmla="*/ 525262 h 525262"/>
                  <a:gd name="connsiteX3-267" fmla="*/ 0 w 2493958"/>
                  <a:gd name="connsiteY3-268" fmla="*/ 524435 h 525262"/>
                  <a:gd name="connsiteX4-269" fmla="*/ 264077 w 2493958"/>
                  <a:gd name="connsiteY4-270" fmla="*/ 0 h 525262"/>
                  <a:gd name="connsiteX0-271" fmla="*/ 264077 w 2509505"/>
                  <a:gd name="connsiteY0-272" fmla="*/ 919 h 526181"/>
                  <a:gd name="connsiteX1-273" fmla="*/ 2509505 w 2509505"/>
                  <a:gd name="connsiteY1-274" fmla="*/ 1 h 526181"/>
                  <a:gd name="connsiteX2-275" fmla="*/ 2493958 w 2509505"/>
                  <a:gd name="connsiteY2-276" fmla="*/ 526181 h 526181"/>
                  <a:gd name="connsiteX3-277" fmla="*/ 0 w 2509505"/>
                  <a:gd name="connsiteY3-278" fmla="*/ 525354 h 526181"/>
                  <a:gd name="connsiteX4-279" fmla="*/ 264077 w 2509505"/>
                  <a:gd name="connsiteY4-280" fmla="*/ 919 h 526181"/>
                  <a:gd name="connsiteX0-281" fmla="*/ 264077 w 2800531"/>
                  <a:gd name="connsiteY0-282" fmla="*/ 918 h 528663"/>
                  <a:gd name="connsiteX1-283" fmla="*/ 2509505 w 2800531"/>
                  <a:gd name="connsiteY1-284" fmla="*/ 0 h 528663"/>
                  <a:gd name="connsiteX2-285" fmla="*/ 2800531 w 2800531"/>
                  <a:gd name="connsiteY2-286" fmla="*/ 528663 h 528663"/>
                  <a:gd name="connsiteX3-287" fmla="*/ 0 w 2800531"/>
                  <a:gd name="connsiteY3-288" fmla="*/ 525353 h 528663"/>
                  <a:gd name="connsiteX4-289" fmla="*/ 264077 w 2800531"/>
                  <a:gd name="connsiteY4-290" fmla="*/ 918 h 52866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00531" h="528663">
                    <a:moveTo>
                      <a:pt x="264077" y="918"/>
                    </a:moveTo>
                    <a:lnTo>
                      <a:pt x="2509505" y="0"/>
                    </a:lnTo>
                    <a:lnTo>
                      <a:pt x="2800531" y="528663"/>
                    </a:lnTo>
                    <a:lnTo>
                      <a:pt x="0" y="525353"/>
                    </a:lnTo>
                    <a:lnTo>
                      <a:pt x="264077" y="918"/>
                    </a:lnTo>
                    <a:close/>
                  </a:path>
                </a:pathLst>
              </a:custGeom>
              <a:solidFill>
                <a:schemeClr val="accent5"/>
              </a:solidFill>
              <a:ln>
                <a:noFill/>
              </a:ln>
              <a:effectLst>
                <a:innerShdw blurRad="279400" dist="50800" dir="81000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81" name="Freeform: Shape 36"/>
              <p:cNvSpPr/>
              <p:nvPr/>
            </p:nvSpPr>
            <p:spPr>
              <a:xfrm rot="7047957">
                <a:off x="2726087" y="2026742"/>
                <a:ext cx="2780391" cy="567545"/>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73821 w 2555918"/>
                  <a:gd name="connsiteY0-162" fmla="*/ 3173 h 526205"/>
                  <a:gd name="connsiteX1-163" fmla="*/ 2233316 w 2555918"/>
                  <a:gd name="connsiteY1-164" fmla="*/ 0 h 526205"/>
                  <a:gd name="connsiteX2-165" fmla="*/ 2555918 w 2555918"/>
                  <a:gd name="connsiteY2-166" fmla="*/ 526205 h 526205"/>
                  <a:gd name="connsiteX3-167" fmla="*/ 0 w 2555918"/>
                  <a:gd name="connsiteY3-168" fmla="*/ 519408 h 526205"/>
                  <a:gd name="connsiteX4-169" fmla="*/ 373821 w 2555918"/>
                  <a:gd name="connsiteY4-170" fmla="*/ 3173 h 526205"/>
                  <a:gd name="connsiteX0-171" fmla="*/ 373821 w 2612907"/>
                  <a:gd name="connsiteY0-172" fmla="*/ 3173 h 519408"/>
                  <a:gd name="connsiteX1-173" fmla="*/ 2233316 w 2612907"/>
                  <a:gd name="connsiteY1-174" fmla="*/ 0 h 519408"/>
                  <a:gd name="connsiteX2-175" fmla="*/ 2612907 w 2612907"/>
                  <a:gd name="connsiteY2-176" fmla="*/ 512510 h 519408"/>
                  <a:gd name="connsiteX3-177" fmla="*/ 0 w 2612907"/>
                  <a:gd name="connsiteY3-178" fmla="*/ 519408 h 519408"/>
                  <a:gd name="connsiteX4-179" fmla="*/ 373821 w 2612907"/>
                  <a:gd name="connsiteY4-180" fmla="*/ 3173 h 519408"/>
                  <a:gd name="connsiteX0-181" fmla="*/ 313180 w 2552266"/>
                  <a:gd name="connsiteY0-182" fmla="*/ 3173 h 533354"/>
                  <a:gd name="connsiteX1-183" fmla="*/ 2172675 w 2552266"/>
                  <a:gd name="connsiteY1-184" fmla="*/ 0 h 533354"/>
                  <a:gd name="connsiteX2-185" fmla="*/ 2552266 w 2552266"/>
                  <a:gd name="connsiteY2-186" fmla="*/ 512510 h 533354"/>
                  <a:gd name="connsiteX3-187" fmla="*/ 0 w 2552266"/>
                  <a:gd name="connsiteY3-188" fmla="*/ 533354 h 533354"/>
                  <a:gd name="connsiteX4-189" fmla="*/ 313180 w 2552266"/>
                  <a:gd name="connsiteY4-190" fmla="*/ 3173 h 533354"/>
                  <a:gd name="connsiteX0-191" fmla="*/ 327827 w 2566913"/>
                  <a:gd name="connsiteY0-192" fmla="*/ 3173 h 537441"/>
                  <a:gd name="connsiteX1-193" fmla="*/ 2187322 w 2566913"/>
                  <a:gd name="connsiteY1-194" fmla="*/ 0 h 537441"/>
                  <a:gd name="connsiteX2-195" fmla="*/ 2566913 w 2566913"/>
                  <a:gd name="connsiteY2-196" fmla="*/ 512510 h 537441"/>
                  <a:gd name="connsiteX3-197" fmla="*/ 0 w 2566913"/>
                  <a:gd name="connsiteY3-198" fmla="*/ 537441 h 537441"/>
                  <a:gd name="connsiteX4-199" fmla="*/ 327827 w 2566913"/>
                  <a:gd name="connsiteY4-200" fmla="*/ 3173 h 537441"/>
                  <a:gd name="connsiteX0-201" fmla="*/ 327827 w 2566913"/>
                  <a:gd name="connsiteY0-202" fmla="*/ 23014 h 557282"/>
                  <a:gd name="connsiteX1-203" fmla="*/ 2193063 w 2566913"/>
                  <a:gd name="connsiteY1-204" fmla="*/ 0 h 557282"/>
                  <a:gd name="connsiteX2-205" fmla="*/ 2566913 w 2566913"/>
                  <a:gd name="connsiteY2-206" fmla="*/ 532351 h 557282"/>
                  <a:gd name="connsiteX3-207" fmla="*/ 0 w 2566913"/>
                  <a:gd name="connsiteY3-208" fmla="*/ 557282 h 557282"/>
                  <a:gd name="connsiteX4-209" fmla="*/ 327827 w 2566913"/>
                  <a:gd name="connsiteY4-210" fmla="*/ 23014 h 557282"/>
                  <a:gd name="connsiteX0-211" fmla="*/ 327827 w 2511110"/>
                  <a:gd name="connsiteY0-212" fmla="*/ 23014 h 557282"/>
                  <a:gd name="connsiteX1-213" fmla="*/ 2193063 w 2511110"/>
                  <a:gd name="connsiteY1-214" fmla="*/ 0 h 557282"/>
                  <a:gd name="connsiteX2-215" fmla="*/ 2511110 w 2511110"/>
                  <a:gd name="connsiteY2-216" fmla="*/ 498464 h 557282"/>
                  <a:gd name="connsiteX3-217" fmla="*/ 0 w 2511110"/>
                  <a:gd name="connsiteY3-218" fmla="*/ 557282 h 557282"/>
                  <a:gd name="connsiteX4-219" fmla="*/ 327827 w 2511110"/>
                  <a:gd name="connsiteY4-220" fmla="*/ 23014 h 557282"/>
                  <a:gd name="connsiteX0-221" fmla="*/ 327827 w 2517427"/>
                  <a:gd name="connsiteY0-222" fmla="*/ 23014 h 557282"/>
                  <a:gd name="connsiteX1-223" fmla="*/ 2193063 w 2517427"/>
                  <a:gd name="connsiteY1-224" fmla="*/ 0 h 557282"/>
                  <a:gd name="connsiteX2-225" fmla="*/ 2517428 w 2517427"/>
                  <a:gd name="connsiteY2-226" fmla="*/ 508268 h 557282"/>
                  <a:gd name="connsiteX3-227" fmla="*/ 0 w 2517427"/>
                  <a:gd name="connsiteY3-228" fmla="*/ 557282 h 557282"/>
                  <a:gd name="connsiteX4-229" fmla="*/ 327827 w 2517427"/>
                  <a:gd name="connsiteY4-230" fmla="*/ 23014 h 557282"/>
                  <a:gd name="connsiteX0-231" fmla="*/ 367299 w 2556900"/>
                  <a:gd name="connsiteY0-232" fmla="*/ 23014 h 543944"/>
                  <a:gd name="connsiteX1-233" fmla="*/ 2232535 w 2556900"/>
                  <a:gd name="connsiteY1-234" fmla="*/ 0 h 543944"/>
                  <a:gd name="connsiteX2-235" fmla="*/ 2556900 w 2556900"/>
                  <a:gd name="connsiteY2-236" fmla="*/ 508268 h 543944"/>
                  <a:gd name="connsiteX3-237" fmla="*/ 0 w 2556900"/>
                  <a:gd name="connsiteY3-238" fmla="*/ 543944 h 543944"/>
                  <a:gd name="connsiteX4-239" fmla="*/ 367299 w 2556900"/>
                  <a:gd name="connsiteY4-240" fmla="*/ 23014 h 543944"/>
                  <a:gd name="connsiteX0-241" fmla="*/ 369826 w 2559427"/>
                  <a:gd name="connsiteY0-242" fmla="*/ 23014 h 540021"/>
                  <a:gd name="connsiteX1-243" fmla="*/ 2235062 w 2559427"/>
                  <a:gd name="connsiteY1-244" fmla="*/ 0 h 540021"/>
                  <a:gd name="connsiteX2-245" fmla="*/ 2559427 w 2559427"/>
                  <a:gd name="connsiteY2-246" fmla="*/ 508268 h 540021"/>
                  <a:gd name="connsiteX3-247" fmla="*/ 0 w 2559427"/>
                  <a:gd name="connsiteY3-248" fmla="*/ 540021 h 540021"/>
                  <a:gd name="connsiteX4-249" fmla="*/ 369826 w 2559427"/>
                  <a:gd name="connsiteY4-250" fmla="*/ 23014 h 540021"/>
                  <a:gd name="connsiteX0-251" fmla="*/ 369826 w 2528153"/>
                  <a:gd name="connsiteY0-252" fmla="*/ 23014 h 540021"/>
                  <a:gd name="connsiteX1-253" fmla="*/ 2235062 w 2528153"/>
                  <a:gd name="connsiteY1-254" fmla="*/ 0 h 540021"/>
                  <a:gd name="connsiteX2-255" fmla="*/ 2528153 w 2528153"/>
                  <a:gd name="connsiteY2-256" fmla="*/ 502650 h 540021"/>
                  <a:gd name="connsiteX3-257" fmla="*/ 0 w 2528153"/>
                  <a:gd name="connsiteY3-258" fmla="*/ 540021 h 540021"/>
                  <a:gd name="connsiteX4-259" fmla="*/ 369826 w 2528153"/>
                  <a:gd name="connsiteY4-260" fmla="*/ 23014 h 540021"/>
                  <a:gd name="connsiteX0-261" fmla="*/ 369826 w 2528153"/>
                  <a:gd name="connsiteY0-262" fmla="*/ 23014 h 540021"/>
                  <a:gd name="connsiteX1-263" fmla="*/ 2235062 w 2528153"/>
                  <a:gd name="connsiteY1-264" fmla="*/ 0 h 540021"/>
                  <a:gd name="connsiteX2-265" fmla="*/ 2528153 w 2528153"/>
                  <a:gd name="connsiteY2-266" fmla="*/ 502648 h 540021"/>
                  <a:gd name="connsiteX3-267" fmla="*/ 0 w 2528153"/>
                  <a:gd name="connsiteY3-268" fmla="*/ 540021 h 540021"/>
                  <a:gd name="connsiteX4-269" fmla="*/ 369826 w 2528153"/>
                  <a:gd name="connsiteY4-270" fmla="*/ 23014 h 540021"/>
                  <a:gd name="connsiteX0-271" fmla="*/ 369826 w 2519318"/>
                  <a:gd name="connsiteY0-272" fmla="*/ 23014 h 540021"/>
                  <a:gd name="connsiteX1-273" fmla="*/ 2235062 w 2519318"/>
                  <a:gd name="connsiteY1-274" fmla="*/ 0 h 540021"/>
                  <a:gd name="connsiteX2-275" fmla="*/ 2519318 w 2519318"/>
                  <a:gd name="connsiteY2-276" fmla="*/ 506816 h 540021"/>
                  <a:gd name="connsiteX3-277" fmla="*/ 0 w 2519318"/>
                  <a:gd name="connsiteY3-278" fmla="*/ 540021 h 540021"/>
                  <a:gd name="connsiteX4-279" fmla="*/ 369826 w 2519318"/>
                  <a:gd name="connsiteY4-280" fmla="*/ 23014 h 540021"/>
                  <a:gd name="connsiteX0-281" fmla="*/ 369826 w 2521439"/>
                  <a:gd name="connsiteY0-282" fmla="*/ 23014 h 540021"/>
                  <a:gd name="connsiteX1-283" fmla="*/ 2235062 w 2521439"/>
                  <a:gd name="connsiteY1-284" fmla="*/ 0 h 540021"/>
                  <a:gd name="connsiteX2-285" fmla="*/ 2521439 w 2521439"/>
                  <a:gd name="connsiteY2-286" fmla="*/ 500723 h 540021"/>
                  <a:gd name="connsiteX3-287" fmla="*/ 0 w 2521439"/>
                  <a:gd name="connsiteY3-288" fmla="*/ 540021 h 540021"/>
                  <a:gd name="connsiteX4-289" fmla="*/ 369826 w 2521439"/>
                  <a:gd name="connsiteY4-290" fmla="*/ 23014 h 540021"/>
                  <a:gd name="connsiteX0-291" fmla="*/ 1 w 2603248"/>
                  <a:gd name="connsiteY0-292" fmla="*/ 47648 h 540021"/>
                  <a:gd name="connsiteX1-293" fmla="*/ 2316871 w 2603248"/>
                  <a:gd name="connsiteY1-294" fmla="*/ 0 h 540021"/>
                  <a:gd name="connsiteX2-295" fmla="*/ 2603248 w 2603248"/>
                  <a:gd name="connsiteY2-296" fmla="*/ 500723 h 540021"/>
                  <a:gd name="connsiteX3-297" fmla="*/ 81809 w 2603248"/>
                  <a:gd name="connsiteY3-298" fmla="*/ 540021 h 540021"/>
                  <a:gd name="connsiteX4-299" fmla="*/ 1 w 2603248"/>
                  <a:gd name="connsiteY4-300" fmla="*/ 47648 h 540021"/>
                  <a:gd name="connsiteX0-301" fmla="*/ 0 w 2609786"/>
                  <a:gd name="connsiteY0-302" fmla="*/ 55825 h 540021"/>
                  <a:gd name="connsiteX1-303" fmla="*/ 2323409 w 2609786"/>
                  <a:gd name="connsiteY1-304" fmla="*/ 0 h 540021"/>
                  <a:gd name="connsiteX2-305" fmla="*/ 2609786 w 2609786"/>
                  <a:gd name="connsiteY2-306" fmla="*/ 500723 h 540021"/>
                  <a:gd name="connsiteX3-307" fmla="*/ 88347 w 2609786"/>
                  <a:gd name="connsiteY3-308" fmla="*/ 540021 h 540021"/>
                  <a:gd name="connsiteX4-309" fmla="*/ 0 w 2609786"/>
                  <a:gd name="connsiteY4-310" fmla="*/ 55825 h 540021"/>
                  <a:gd name="connsiteX0-311" fmla="*/ 301264 w 2911050"/>
                  <a:gd name="connsiteY0-312" fmla="*/ 55825 h 545581"/>
                  <a:gd name="connsiteX1-313" fmla="*/ 2624673 w 2911050"/>
                  <a:gd name="connsiteY1-314" fmla="*/ 0 h 545581"/>
                  <a:gd name="connsiteX2-315" fmla="*/ 2911050 w 2911050"/>
                  <a:gd name="connsiteY2-316" fmla="*/ 500723 h 545581"/>
                  <a:gd name="connsiteX3-317" fmla="*/ 0 w 2911050"/>
                  <a:gd name="connsiteY3-318" fmla="*/ 545581 h 545581"/>
                  <a:gd name="connsiteX4-319" fmla="*/ 301264 w 2911050"/>
                  <a:gd name="connsiteY4-320" fmla="*/ 55825 h 545581"/>
                  <a:gd name="connsiteX0-321" fmla="*/ 298968 w 2911050"/>
                  <a:gd name="connsiteY0-322" fmla="*/ 51816 h 545581"/>
                  <a:gd name="connsiteX1-323" fmla="*/ 2624673 w 2911050"/>
                  <a:gd name="connsiteY1-324" fmla="*/ 0 h 545581"/>
                  <a:gd name="connsiteX2-325" fmla="*/ 2911050 w 2911050"/>
                  <a:gd name="connsiteY2-326" fmla="*/ 500723 h 545581"/>
                  <a:gd name="connsiteX3-327" fmla="*/ 0 w 2911050"/>
                  <a:gd name="connsiteY3-328" fmla="*/ 545581 h 545581"/>
                  <a:gd name="connsiteX4-329" fmla="*/ 298968 w 2911050"/>
                  <a:gd name="connsiteY4-330" fmla="*/ 51816 h 545581"/>
                  <a:gd name="connsiteX0-331" fmla="*/ 311159 w 2911050"/>
                  <a:gd name="connsiteY0-332" fmla="*/ 48611 h 545581"/>
                  <a:gd name="connsiteX1-333" fmla="*/ 2624673 w 2911050"/>
                  <a:gd name="connsiteY1-334" fmla="*/ 0 h 545581"/>
                  <a:gd name="connsiteX2-335" fmla="*/ 2911050 w 2911050"/>
                  <a:gd name="connsiteY2-336" fmla="*/ 500723 h 545581"/>
                  <a:gd name="connsiteX3-337" fmla="*/ 0 w 2911050"/>
                  <a:gd name="connsiteY3-338" fmla="*/ 545581 h 545581"/>
                  <a:gd name="connsiteX4-339" fmla="*/ 311159 w 2911050"/>
                  <a:gd name="connsiteY4-340" fmla="*/ 48611 h 545581"/>
                  <a:gd name="connsiteX0-341" fmla="*/ 314429 w 2911050"/>
                  <a:gd name="connsiteY0-342" fmla="*/ 44523 h 545581"/>
                  <a:gd name="connsiteX1-343" fmla="*/ 2624673 w 2911050"/>
                  <a:gd name="connsiteY1-344" fmla="*/ 0 h 545581"/>
                  <a:gd name="connsiteX2-345" fmla="*/ 2911050 w 2911050"/>
                  <a:gd name="connsiteY2-346" fmla="*/ 500723 h 545581"/>
                  <a:gd name="connsiteX3-347" fmla="*/ 0 w 2911050"/>
                  <a:gd name="connsiteY3-348" fmla="*/ 545581 h 545581"/>
                  <a:gd name="connsiteX4-349" fmla="*/ 314429 w 2911050"/>
                  <a:gd name="connsiteY4-350" fmla="*/ 44523 h 545581"/>
                  <a:gd name="connsiteX0-351" fmla="*/ 312308 w 2908929"/>
                  <a:gd name="connsiteY0-352" fmla="*/ 44523 h 539490"/>
                  <a:gd name="connsiteX1-353" fmla="*/ 2622552 w 2908929"/>
                  <a:gd name="connsiteY1-354" fmla="*/ 0 h 539490"/>
                  <a:gd name="connsiteX2-355" fmla="*/ 2908929 w 2908929"/>
                  <a:gd name="connsiteY2-356" fmla="*/ 500723 h 539490"/>
                  <a:gd name="connsiteX3-357" fmla="*/ 0 w 2908929"/>
                  <a:gd name="connsiteY3-358" fmla="*/ 539490 h 539490"/>
                  <a:gd name="connsiteX4-359" fmla="*/ 312308 w 2908929"/>
                  <a:gd name="connsiteY4-360" fmla="*/ 44523 h 539490"/>
                  <a:gd name="connsiteX0-361" fmla="*/ 309038 w 2905659"/>
                  <a:gd name="connsiteY0-362" fmla="*/ 44523 h 535401"/>
                  <a:gd name="connsiteX1-363" fmla="*/ 2619282 w 2905659"/>
                  <a:gd name="connsiteY1-364" fmla="*/ 0 h 535401"/>
                  <a:gd name="connsiteX2-365" fmla="*/ 2905659 w 2905659"/>
                  <a:gd name="connsiteY2-366" fmla="*/ 500723 h 535401"/>
                  <a:gd name="connsiteX3-367" fmla="*/ 0 w 2905659"/>
                  <a:gd name="connsiteY3-368" fmla="*/ 535401 h 535401"/>
                  <a:gd name="connsiteX4-369" fmla="*/ 309038 w 2905659"/>
                  <a:gd name="connsiteY4-370" fmla="*/ 44523 h 535401"/>
                  <a:gd name="connsiteX0-371" fmla="*/ 310100 w 2906721"/>
                  <a:gd name="connsiteY0-372" fmla="*/ 44523 h 538447"/>
                  <a:gd name="connsiteX1-373" fmla="*/ 2620344 w 2906721"/>
                  <a:gd name="connsiteY1-374" fmla="*/ 0 h 538447"/>
                  <a:gd name="connsiteX2-375" fmla="*/ 2906721 w 2906721"/>
                  <a:gd name="connsiteY2-376" fmla="*/ 500723 h 538447"/>
                  <a:gd name="connsiteX3-377" fmla="*/ 0 w 2906721"/>
                  <a:gd name="connsiteY3-378" fmla="*/ 538447 h 538447"/>
                  <a:gd name="connsiteX4-379" fmla="*/ 310100 w 2906721"/>
                  <a:gd name="connsiteY4-380" fmla="*/ 44523 h 53844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06721" h="538447">
                    <a:moveTo>
                      <a:pt x="310100" y="44523"/>
                    </a:moveTo>
                    <a:lnTo>
                      <a:pt x="2620344" y="0"/>
                    </a:lnTo>
                    <a:lnTo>
                      <a:pt x="2906721" y="500723"/>
                    </a:lnTo>
                    <a:lnTo>
                      <a:pt x="0" y="538447"/>
                    </a:lnTo>
                    <a:lnTo>
                      <a:pt x="310100" y="44523"/>
                    </a:lnTo>
                    <a:close/>
                  </a:path>
                </a:pathLst>
              </a:custGeom>
              <a:solidFill>
                <a:schemeClr val="accent6"/>
              </a:solidFill>
              <a:ln>
                <a:noFill/>
              </a:ln>
              <a:effectLst>
                <a:innerShdw blurRad="279400" dist="50800" dir="27000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82" name="Freeform: Shape 37"/>
              <p:cNvSpPr/>
              <p:nvPr/>
            </p:nvSpPr>
            <p:spPr>
              <a:xfrm rot="10800000">
                <a:off x="4508769" y="953327"/>
                <a:ext cx="3259661" cy="497556"/>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255685 w 2516285"/>
                  <a:gd name="connsiteY0-62" fmla="*/ 0 h 496524"/>
                  <a:gd name="connsiteX1-63" fmla="*/ 2167035 w 2516285"/>
                  <a:gd name="connsiteY1-64" fmla="*/ 0 h 496524"/>
                  <a:gd name="connsiteX2-65" fmla="*/ 2516285 w 2516285"/>
                  <a:gd name="connsiteY2-66" fmla="*/ 496524 h 496524"/>
                  <a:gd name="connsiteX3-67" fmla="*/ 0 w 2516285"/>
                  <a:gd name="connsiteY3-68" fmla="*/ 490207 h 496524"/>
                  <a:gd name="connsiteX4-69" fmla="*/ 255685 w 2516285"/>
                  <a:gd name="connsiteY4-70" fmla="*/ 0 h 496524"/>
                  <a:gd name="connsiteX0-71" fmla="*/ 269329 w 2529929"/>
                  <a:gd name="connsiteY0-72" fmla="*/ 0 h 496524"/>
                  <a:gd name="connsiteX1-73" fmla="*/ 2180679 w 2529929"/>
                  <a:gd name="connsiteY1-74" fmla="*/ 0 h 496524"/>
                  <a:gd name="connsiteX2-75" fmla="*/ 2529929 w 2529929"/>
                  <a:gd name="connsiteY2-76" fmla="*/ 496524 h 496524"/>
                  <a:gd name="connsiteX3-77" fmla="*/ 0 w 2529929"/>
                  <a:gd name="connsiteY3-78" fmla="*/ 494945 h 496524"/>
                  <a:gd name="connsiteX4-79" fmla="*/ 269329 w 2529929"/>
                  <a:gd name="connsiteY4-80" fmla="*/ 0 h 496524"/>
                  <a:gd name="connsiteX0-81" fmla="*/ 273228 w 2533828"/>
                  <a:gd name="connsiteY0-82" fmla="*/ 0 h 496524"/>
                  <a:gd name="connsiteX1-83" fmla="*/ 2184578 w 2533828"/>
                  <a:gd name="connsiteY1-84" fmla="*/ 0 h 496524"/>
                  <a:gd name="connsiteX2-85" fmla="*/ 2533828 w 2533828"/>
                  <a:gd name="connsiteY2-86" fmla="*/ 496524 h 496524"/>
                  <a:gd name="connsiteX3-87" fmla="*/ 0 w 2533828"/>
                  <a:gd name="connsiteY3-88" fmla="*/ 494945 h 496524"/>
                  <a:gd name="connsiteX4-89" fmla="*/ 273228 w 2533828"/>
                  <a:gd name="connsiteY4-90" fmla="*/ 0 h 496524"/>
                  <a:gd name="connsiteX0-91" fmla="*/ 273228 w 2668328"/>
                  <a:gd name="connsiteY0-92" fmla="*/ 0 h 494945"/>
                  <a:gd name="connsiteX1-93" fmla="*/ 2184578 w 2668328"/>
                  <a:gd name="connsiteY1-94" fmla="*/ 0 h 494945"/>
                  <a:gd name="connsiteX2-95" fmla="*/ 2668328 w 2668328"/>
                  <a:gd name="connsiteY2-96" fmla="*/ 494155 h 494945"/>
                  <a:gd name="connsiteX3-97" fmla="*/ 0 w 2668328"/>
                  <a:gd name="connsiteY3-98" fmla="*/ 494945 h 494945"/>
                  <a:gd name="connsiteX4-99" fmla="*/ 273228 w 2668328"/>
                  <a:gd name="connsiteY4-100" fmla="*/ 0 h 494945"/>
                  <a:gd name="connsiteX0-101" fmla="*/ 273228 w 2668328"/>
                  <a:gd name="connsiteY0-102" fmla="*/ 0 h 494945"/>
                  <a:gd name="connsiteX1-103" fmla="*/ 2406794 w 2668328"/>
                  <a:gd name="connsiteY1-104" fmla="*/ 2369 h 494945"/>
                  <a:gd name="connsiteX2-105" fmla="*/ 2668328 w 2668328"/>
                  <a:gd name="connsiteY2-106" fmla="*/ 494155 h 494945"/>
                  <a:gd name="connsiteX3-107" fmla="*/ 0 w 2668328"/>
                  <a:gd name="connsiteY3-108" fmla="*/ 494945 h 494945"/>
                  <a:gd name="connsiteX4-109" fmla="*/ 273228 w 2668328"/>
                  <a:gd name="connsiteY4-110" fmla="*/ 0 h 494945"/>
                  <a:gd name="connsiteX0-111" fmla="*/ 273228 w 2668328"/>
                  <a:gd name="connsiteY0-112" fmla="*/ 1 h 494946"/>
                  <a:gd name="connsiteX1-113" fmla="*/ 2402896 w 2668328"/>
                  <a:gd name="connsiteY1-114" fmla="*/ 0 h 494946"/>
                  <a:gd name="connsiteX2-115" fmla="*/ 2668328 w 2668328"/>
                  <a:gd name="connsiteY2-116" fmla="*/ 494156 h 494946"/>
                  <a:gd name="connsiteX3-117" fmla="*/ 0 w 2668328"/>
                  <a:gd name="connsiteY3-118" fmla="*/ 494946 h 494946"/>
                  <a:gd name="connsiteX4-119" fmla="*/ 273228 w 2668328"/>
                  <a:gd name="connsiteY4-120" fmla="*/ 1 h 494946"/>
                  <a:gd name="connsiteX0-121" fmla="*/ 273228 w 2668328"/>
                  <a:gd name="connsiteY0-122" fmla="*/ 2370 h 497315"/>
                  <a:gd name="connsiteX1-123" fmla="*/ 2406794 w 2668328"/>
                  <a:gd name="connsiteY1-124" fmla="*/ 0 h 497315"/>
                  <a:gd name="connsiteX2-125" fmla="*/ 2668328 w 2668328"/>
                  <a:gd name="connsiteY2-126" fmla="*/ 496525 h 497315"/>
                  <a:gd name="connsiteX3-127" fmla="*/ 0 w 2668328"/>
                  <a:gd name="connsiteY3-128" fmla="*/ 497315 h 497315"/>
                  <a:gd name="connsiteX4-129" fmla="*/ 273228 w 2668328"/>
                  <a:gd name="connsiteY4-130" fmla="*/ 2370 h 497315"/>
                  <a:gd name="connsiteX0-131" fmla="*/ 273228 w 2668328"/>
                  <a:gd name="connsiteY0-132" fmla="*/ 1 h 494946"/>
                  <a:gd name="connsiteX1-133" fmla="*/ 2404845 w 2668328"/>
                  <a:gd name="connsiteY1-134" fmla="*/ 0 h 494946"/>
                  <a:gd name="connsiteX2-135" fmla="*/ 2668328 w 2668328"/>
                  <a:gd name="connsiteY2-136" fmla="*/ 494156 h 494946"/>
                  <a:gd name="connsiteX3-137" fmla="*/ 0 w 2668328"/>
                  <a:gd name="connsiteY3-138" fmla="*/ 494946 h 494946"/>
                  <a:gd name="connsiteX4-139" fmla="*/ 273228 w 2668328"/>
                  <a:gd name="connsiteY4-140" fmla="*/ 1 h 49494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68328" h="494946">
                    <a:moveTo>
                      <a:pt x="273228" y="1"/>
                    </a:moveTo>
                    <a:lnTo>
                      <a:pt x="2404845" y="0"/>
                    </a:lnTo>
                    <a:lnTo>
                      <a:pt x="2668328" y="494156"/>
                    </a:lnTo>
                    <a:lnTo>
                      <a:pt x="0" y="494946"/>
                    </a:lnTo>
                    <a:lnTo>
                      <a:pt x="273228" y="1"/>
                    </a:lnTo>
                    <a:close/>
                  </a:path>
                </a:pathLst>
              </a:custGeom>
              <a:solidFill>
                <a:schemeClr val="accent1"/>
              </a:solidFill>
              <a:ln>
                <a:noFill/>
              </a:ln>
              <a:effectLst>
                <a:innerShdw blurRad="279400" dist="50800" dir="54000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grpSp>
          <p:nvGrpSpPr>
            <p:cNvPr id="55" name="Group 11"/>
            <p:cNvGrpSpPr/>
            <p:nvPr/>
          </p:nvGrpSpPr>
          <p:grpSpPr>
            <a:xfrm rot="17930019">
              <a:off x="5370724" y="2819676"/>
              <a:ext cx="620502" cy="863827"/>
              <a:chOff x="5590218" y="4773226"/>
              <a:chExt cx="1075248" cy="1496900"/>
            </a:xfrm>
          </p:grpSpPr>
          <p:sp>
            <p:nvSpPr>
              <p:cNvPr id="66" name="Isosceles Triangle 21"/>
              <p:cNvSpPr/>
              <p:nvPr/>
            </p:nvSpPr>
            <p:spPr>
              <a:xfrm>
                <a:off x="5606352" y="4773226"/>
                <a:ext cx="1059114" cy="1481816"/>
              </a:xfrm>
              <a:prstGeom prst="triangle">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67" name="Isosceles Triangle 22"/>
              <p:cNvSpPr/>
              <p:nvPr/>
            </p:nvSpPr>
            <p:spPr>
              <a:xfrm>
                <a:off x="5590218" y="5162629"/>
                <a:ext cx="1075247" cy="1107497"/>
              </a:xfrm>
              <a:prstGeom prst="triangle">
                <a:avLst/>
              </a:prstGeom>
              <a:gradFill flip="none" rotWithShape="1">
                <a:gsLst>
                  <a:gs pos="0">
                    <a:schemeClr val="bg1"/>
                  </a:gs>
                  <a:gs pos="100000">
                    <a:srgbClr val="D3D3D4"/>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grpSp>
          <p:nvGrpSpPr>
            <p:cNvPr id="56" name="Group 12"/>
            <p:cNvGrpSpPr/>
            <p:nvPr/>
          </p:nvGrpSpPr>
          <p:grpSpPr>
            <a:xfrm rot="14765595">
              <a:off x="5393571" y="1700213"/>
              <a:ext cx="620502" cy="863827"/>
              <a:chOff x="5590218" y="4773226"/>
              <a:chExt cx="1075248" cy="1496900"/>
            </a:xfrm>
          </p:grpSpPr>
          <p:sp>
            <p:nvSpPr>
              <p:cNvPr id="64" name="Isosceles Triangle 19"/>
              <p:cNvSpPr/>
              <p:nvPr/>
            </p:nvSpPr>
            <p:spPr>
              <a:xfrm>
                <a:off x="5606352" y="4773226"/>
                <a:ext cx="1059114" cy="1481816"/>
              </a:xfrm>
              <a:prstGeom prst="triangle">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65" name="Isosceles Triangle 20"/>
              <p:cNvSpPr/>
              <p:nvPr/>
            </p:nvSpPr>
            <p:spPr>
              <a:xfrm>
                <a:off x="5590218" y="5162629"/>
                <a:ext cx="1075247" cy="1107497"/>
              </a:xfrm>
              <a:prstGeom prst="triangle">
                <a:avLst/>
              </a:prstGeom>
              <a:gradFill flip="none" rotWithShape="1">
                <a:gsLst>
                  <a:gs pos="0">
                    <a:schemeClr val="bg1"/>
                  </a:gs>
                  <a:gs pos="100000">
                    <a:srgbClr val="E2E3E4"/>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grpSp>
          <p:nvGrpSpPr>
            <p:cNvPr id="57" name="Group 13"/>
            <p:cNvGrpSpPr/>
            <p:nvPr/>
          </p:nvGrpSpPr>
          <p:grpSpPr>
            <a:xfrm rot="3811807">
              <a:off x="3129926" y="2825696"/>
              <a:ext cx="620502" cy="863827"/>
              <a:chOff x="5590218" y="4773226"/>
              <a:chExt cx="1075248" cy="1496900"/>
            </a:xfrm>
          </p:grpSpPr>
          <p:sp>
            <p:nvSpPr>
              <p:cNvPr id="62" name="Isosceles Triangle 17"/>
              <p:cNvSpPr/>
              <p:nvPr/>
            </p:nvSpPr>
            <p:spPr>
              <a:xfrm>
                <a:off x="5606352" y="4773226"/>
                <a:ext cx="1059114" cy="1481816"/>
              </a:xfrm>
              <a:prstGeom prst="triangle">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63" name="Isosceles Triangle 18"/>
              <p:cNvSpPr/>
              <p:nvPr/>
            </p:nvSpPr>
            <p:spPr>
              <a:xfrm>
                <a:off x="5590218" y="5162629"/>
                <a:ext cx="1075247" cy="1107497"/>
              </a:xfrm>
              <a:prstGeom prst="triangle">
                <a:avLst/>
              </a:prstGeom>
              <a:gradFill flip="none" rotWithShape="1">
                <a:gsLst>
                  <a:gs pos="0">
                    <a:schemeClr val="bg1"/>
                  </a:gs>
                  <a:gs pos="100000">
                    <a:srgbClr val="E4E5E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grpSp>
          <p:nvGrpSpPr>
            <p:cNvPr id="58" name="Group 14"/>
            <p:cNvGrpSpPr/>
            <p:nvPr/>
          </p:nvGrpSpPr>
          <p:grpSpPr>
            <a:xfrm rot="7044390">
              <a:off x="3130530" y="1645643"/>
              <a:ext cx="620502" cy="863827"/>
              <a:chOff x="5590218" y="4773226"/>
              <a:chExt cx="1075248" cy="1496900"/>
            </a:xfrm>
          </p:grpSpPr>
          <p:sp>
            <p:nvSpPr>
              <p:cNvPr id="60" name="Isosceles Triangle 15"/>
              <p:cNvSpPr/>
              <p:nvPr/>
            </p:nvSpPr>
            <p:spPr>
              <a:xfrm>
                <a:off x="5606352" y="4773226"/>
                <a:ext cx="1059114" cy="1481816"/>
              </a:xfrm>
              <a:prstGeom prst="triangle">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61" name="Isosceles Triangle 16"/>
              <p:cNvSpPr/>
              <p:nvPr/>
            </p:nvSpPr>
            <p:spPr>
              <a:xfrm>
                <a:off x="5590218" y="5162629"/>
                <a:ext cx="1075247" cy="1107497"/>
              </a:xfrm>
              <a:prstGeom prst="triangle">
                <a:avLst/>
              </a:prstGeom>
              <a:gradFill flip="none" rotWithShape="1">
                <a:gsLst>
                  <a:gs pos="0">
                    <a:schemeClr val="bg1"/>
                  </a:gs>
                  <a:gs pos="100000">
                    <a:srgbClr val="F0F1F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sp>
          <p:nvSpPr>
            <p:cNvPr id="59" name="Freeform: Shape 7"/>
            <p:cNvSpPr/>
            <p:nvPr/>
          </p:nvSpPr>
          <p:spPr bwMode="auto">
            <a:xfrm>
              <a:off x="4250758" y="2141963"/>
              <a:ext cx="725923" cy="1120173"/>
            </a:xfrm>
            <a:custGeom>
              <a:avLst/>
              <a:gdLst>
                <a:gd name="connsiteX0" fmla="*/ 148049 w 391493"/>
                <a:gd name="connsiteY0" fmla="*/ 466367 h 604111"/>
                <a:gd name="connsiteX1" fmla="*/ 196111 w 391493"/>
                <a:gd name="connsiteY1" fmla="*/ 466367 h 604111"/>
                <a:gd name="connsiteX2" fmla="*/ 251915 w 391493"/>
                <a:gd name="connsiteY2" fmla="*/ 522109 h 604111"/>
                <a:gd name="connsiteX3" fmla="*/ 251915 w 391493"/>
                <a:gd name="connsiteY3" fmla="*/ 548208 h 604111"/>
                <a:gd name="connsiteX4" fmla="*/ 196111 w 391493"/>
                <a:gd name="connsiteY4" fmla="*/ 604111 h 604111"/>
                <a:gd name="connsiteX5" fmla="*/ 148049 w 391493"/>
                <a:gd name="connsiteY5" fmla="*/ 604111 h 604111"/>
                <a:gd name="connsiteX6" fmla="*/ 92084 w 391493"/>
                <a:gd name="connsiteY6" fmla="*/ 548208 h 604111"/>
                <a:gd name="connsiteX7" fmla="*/ 92084 w 391493"/>
                <a:gd name="connsiteY7" fmla="*/ 522109 h 604111"/>
                <a:gd name="connsiteX8" fmla="*/ 148049 w 391493"/>
                <a:gd name="connsiteY8" fmla="*/ 466367 h 604111"/>
                <a:gd name="connsiteX9" fmla="*/ 188697 w 391493"/>
                <a:gd name="connsiteY9" fmla="*/ 0 h 604111"/>
                <a:gd name="connsiteX10" fmla="*/ 391493 w 391493"/>
                <a:gd name="connsiteY10" fmla="*/ 170104 h 604111"/>
                <a:gd name="connsiteX11" fmla="*/ 391493 w 391493"/>
                <a:gd name="connsiteY11" fmla="*/ 171715 h 604111"/>
                <a:gd name="connsiteX12" fmla="*/ 233387 w 391493"/>
                <a:gd name="connsiteY12" fmla="*/ 367431 h 604111"/>
                <a:gd name="connsiteX13" fmla="*/ 228385 w 391493"/>
                <a:gd name="connsiteY13" fmla="*/ 393365 h 604111"/>
                <a:gd name="connsiteX14" fmla="*/ 174500 w 391493"/>
                <a:gd name="connsiteY14" fmla="*/ 419300 h 604111"/>
                <a:gd name="connsiteX15" fmla="*/ 117065 w 391493"/>
                <a:gd name="connsiteY15" fmla="*/ 364048 h 604111"/>
                <a:gd name="connsiteX16" fmla="*/ 113355 w 391493"/>
                <a:gd name="connsiteY16" fmla="*/ 339241 h 604111"/>
                <a:gd name="connsiteX17" fmla="*/ 108353 w 391493"/>
                <a:gd name="connsiteY17" fmla="*/ 280285 h 604111"/>
                <a:gd name="connsiteX18" fmla="*/ 111580 w 391493"/>
                <a:gd name="connsiteY18" fmla="*/ 276741 h 604111"/>
                <a:gd name="connsiteX19" fmla="*/ 239033 w 391493"/>
                <a:gd name="connsiteY19" fmla="*/ 183957 h 604111"/>
                <a:gd name="connsiteX20" fmla="*/ 239033 w 391493"/>
                <a:gd name="connsiteY20" fmla="*/ 183152 h 604111"/>
                <a:gd name="connsiteX21" fmla="*/ 178211 w 391493"/>
                <a:gd name="connsiteY21" fmla="*/ 138531 h 604111"/>
                <a:gd name="connsiteX22" fmla="*/ 104965 w 391493"/>
                <a:gd name="connsiteY22" fmla="*/ 159472 h 604111"/>
                <a:gd name="connsiteX23" fmla="*/ 25911 w 391493"/>
                <a:gd name="connsiteY23" fmla="*/ 147552 h 604111"/>
                <a:gd name="connsiteX24" fmla="*/ 12198 w 391493"/>
                <a:gd name="connsiteY24" fmla="*/ 129511 h 604111"/>
                <a:gd name="connsiteX25" fmla="*/ 21394 w 391493"/>
                <a:gd name="connsiteY25" fmla="*/ 49291 h 604111"/>
                <a:gd name="connsiteX26" fmla="*/ 188697 w 391493"/>
                <a:gd name="connsiteY26" fmla="*/ 0 h 604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1493" h="604111">
                  <a:moveTo>
                    <a:pt x="148049" y="466367"/>
                  </a:moveTo>
                  <a:lnTo>
                    <a:pt x="196111" y="466367"/>
                  </a:lnTo>
                  <a:cubicBezTo>
                    <a:pt x="226916" y="466367"/>
                    <a:pt x="251915" y="491338"/>
                    <a:pt x="251915" y="522109"/>
                  </a:cubicBezTo>
                  <a:lnTo>
                    <a:pt x="251915" y="548208"/>
                  </a:lnTo>
                  <a:cubicBezTo>
                    <a:pt x="251915" y="579140"/>
                    <a:pt x="226916" y="604111"/>
                    <a:pt x="196111" y="604111"/>
                  </a:cubicBezTo>
                  <a:lnTo>
                    <a:pt x="148049" y="604111"/>
                  </a:lnTo>
                  <a:cubicBezTo>
                    <a:pt x="117244" y="604111"/>
                    <a:pt x="92084" y="579140"/>
                    <a:pt x="92084" y="548208"/>
                  </a:cubicBezTo>
                  <a:lnTo>
                    <a:pt x="92084" y="522109"/>
                  </a:lnTo>
                  <a:cubicBezTo>
                    <a:pt x="92084" y="491338"/>
                    <a:pt x="117083" y="466367"/>
                    <a:pt x="148049" y="466367"/>
                  </a:cubicBezTo>
                  <a:close/>
                  <a:moveTo>
                    <a:pt x="188697" y="0"/>
                  </a:moveTo>
                  <a:cubicBezTo>
                    <a:pt x="307923" y="0"/>
                    <a:pt x="391493" y="64755"/>
                    <a:pt x="391493" y="170104"/>
                  </a:cubicBezTo>
                  <a:lnTo>
                    <a:pt x="391493" y="171715"/>
                  </a:lnTo>
                  <a:cubicBezTo>
                    <a:pt x="391493" y="273841"/>
                    <a:pt x="323411" y="345524"/>
                    <a:pt x="233387" y="367431"/>
                  </a:cubicBezTo>
                  <a:cubicBezTo>
                    <a:pt x="233387" y="367431"/>
                    <a:pt x="231128" y="379029"/>
                    <a:pt x="228385" y="393365"/>
                  </a:cubicBezTo>
                  <a:cubicBezTo>
                    <a:pt x="225804" y="407702"/>
                    <a:pt x="201604" y="419300"/>
                    <a:pt x="174500" y="419300"/>
                  </a:cubicBezTo>
                  <a:cubicBezTo>
                    <a:pt x="147396" y="419300"/>
                    <a:pt x="121744" y="394493"/>
                    <a:pt x="117065" y="364048"/>
                  </a:cubicBezTo>
                  <a:lnTo>
                    <a:pt x="113355" y="339241"/>
                  </a:lnTo>
                  <a:cubicBezTo>
                    <a:pt x="108837" y="308635"/>
                    <a:pt x="106579" y="282379"/>
                    <a:pt x="108353" y="280285"/>
                  </a:cubicBezTo>
                  <a:lnTo>
                    <a:pt x="111580" y="276741"/>
                  </a:lnTo>
                  <a:cubicBezTo>
                    <a:pt x="205799" y="268526"/>
                    <a:pt x="239033" y="218751"/>
                    <a:pt x="239033" y="183957"/>
                  </a:cubicBezTo>
                  <a:lnTo>
                    <a:pt x="239033" y="183152"/>
                  </a:lnTo>
                  <a:cubicBezTo>
                    <a:pt x="239033" y="155606"/>
                    <a:pt x="217092" y="138531"/>
                    <a:pt x="178211" y="138531"/>
                  </a:cubicBezTo>
                  <a:cubicBezTo>
                    <a:pt x="154656" y="138531"/>
                    <a:pt x="129649" y="145941"/>
                    <a:pt x="104965" y="159472"/>
                  </a:cubicBezTo>
                  <a:cubicBezTo>
                    <a:pt x="78022" y="174453"/>
                    <a:pt x="44465" y="172037"/>
                    <a:pt x="25911" y="147552"/>
                  </a:cubicBezTo>
                  <a:lnTo>
                    <a:pt x="12198" y="129511"/>
                  </a:lnTo>
                  <a:cubicBezTo>
                    <a:pt x="-6355" y="105026"/>
                    <a:pt x="-4097" y="66849"/>
                    <a:pt x="21394" y="49291"/>
                  </a:cubicBezTo>
                  <a:cubicBezTo>
                    <a:pt x="65115" y="19330"/>
                    <a:pt x="119808" y="0"/>
                    <a:pt x="188697" y="0"/>
                  </a:cubicBezTo>
                  <a:close/>
                </a:path>
              </a:pathLst>
            </a:custGeom>
            <a:solidFill>
              <a:schemeClr val="accent1"/>
            </a:solidFill>
            <a:ln>
              <a:noFill/>
            </a:ln>
            <a:effectLst/>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197"/>
                                        </p:tgtEl>
                                        <p:attrNameLst>
                                          <p:attrName>style.visibility</p:attrName>
                                        </p:attrNameLst>
                                      </p:cBhvr>
                                      <p:to>
                                        <p:strVal val="visible"/>
                                      </p:to>
                                    </p:set>
                                    <p:animEffect transition="in" filter="wipe(down)">
                                      <p:cBhvr>
                                        <p:cTn id="12" dur="500"/>
                                        <p:tgtEl>
                                          <p:spTgt spid="819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 grpId="0" bldLvl="0" animBg="1"/>
      <p:bldP spid="819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几种著名的面向对象方法</a:t>
            </a:r>
          </a:p>
        </p:txBody>
      </p:sp>
      <p:sp>
        <p:nvSpPr>
          <p:cNvPr id="9219" name="Rectangle 3"/>
          <p:cNvSpPr>
            <a:spLocks noGrp="1"/>
          </p:cNvSpPr>
          <p:nvPr/>
        </p:nvSpPr>
        <p:spPr>
          <a:xfrm>
            <a:off x="457200" y="1136650"/>
            <a:ext cx="11189970" cy="4021455"/>
          </a:xfrm>
          <a:prstGeom prst="rect">
            <a:avLst/>
          </a:prstGeom>
          <a:noFill/>
          <a:ln w="9525">
            <a:noFill/>
          </a:ln>
        </p:spPr>
        <p:txBody>
          <a:bodyPr wrap="square" lIns="91440" tIns="45720" rIns="91440" bIns="45720" anchor="t"/>
          <a:lstStyle>
            <a:lvl1pPr marL="0" indent="0" algn="ctr" rtl="0" eaLnBrk="0" fontAlgn="base" hangingPunct="0">
              <a:spcBef>
                <a:spcPct val="20000"/>
              </a:spcBef>
              <a:spcAft>
                <a:spcPct val="0"/>
              </a:spcAft>
              <a:buFont typeface="Arial" panose="020B0604020202020204" pitchFamily="34" charset="0"/>
              <a:buNone/>
              <a:defRPr sz="2000" b="1" kern="1200">
                <a:solidFill>
                  <a:schemeClr val="tx1"/>
                </a:solidFill>
                <a:latin typeface="+mj-lt"/>
                <a:ea typeface="+mn-ea"/>
                <a:cs typeface="+mn-cs"/>
              </a:defRPr>
            </a:lvl1pPr>
            <a:lvl2pPr marL="457200" indent="0" algn="l" rtl="0" eaLnBrk="0" fontAlgn="base" hangingPunct="0">
              <a:spcBef>
                <a:spcPct val="20000"/>
              </a:spcBef>
              <a:spcAft>
                <a:spcPct val="0"/>
              </a:spcAft>
              <a:buFont typeface="Courier New" panose="02070309020205020404" pitchFamily="49" charset="0"/>
              <a:buNone/>
              <a:defRPr sz="1800" b="1" kern="1200">
                <a:solidFill>
                  <a:schemeClr val="tx1">
                    <a:tint val="75000"/>
                  </a:schemeClr>
                </a:solidFill>
                <a:latin typeface="+mj-lt"/>
                <a:ea typeface="+mn-ea"/>
                <a:cs typeface="+mn-cs"/>
              </a:defRPr>
            </a:lvl2pPr>
            <a:lvl3pPr marL="914400" indent="0" algn="l" rtl="0" eaLnBrk="0" fontAlgn="base" hangingPunct="0">
              <a:spcBef>
                <a:spcPct val="20000"/>
              </a:spcBef>
              <a:spcAft>
                <a:spcPct val="0"/>
              </a:spcAft>
              <a:buFont typeface="Arial" panose="020B0604020202020204" pitchFamily="34" charset="0"/>
              <a:buNone/>
              <a:defRPr sz="1600" b="1" kern="1200">
                <a:solidFill>
                  <a:schemeClr val="tx1">
                    <a:tint val="75000"/>
                  </a:schemeClr>
                </a:solidFill>
                <a:latin typeface="+mj-lt"/>
                <a:ea typeface="+mn-ea"/>
                <a:cs typeface="+mn-cs"/>
              </a:defRPr>
            </a:lvl3pPr>
            <a:lvl4pPr marL="1371600" indent="0" algn="l" rtl="0" eaLnBrk="0" fontAlgn="base" hangingPunct="0">
              <a:spcBef>
                <a:spcPct val="20000"/>
              </a:spcBef>
              <a:spcAft>
                <a:spcPct val="0"/>
              </a:spcAft>
              <a:buFont typeface="Courier New" panose="02070309020205020404" pitchFamily="49" charset="0"/>
              <a:buNone/>
              <a:defRPr sz="1400" b="1" kern="1200">
                <a:solidFill>
                  <a:schemeClr val="tx1">
                    <a:tint val="75000"/>
                  </a:schemeClr>
                </a:solidFill>
                <a:latin typeface="+mj-lt"/>
                <a:ea typeface="+mn-ea"/>
                <a:cs typeface="+mn-cs"/>
              </a:defRPr>
            </a:lvl4pPr>
            <a:lvl5pPr marL="1828800" indent="0" algn="l" rtl="0" eaLnBrk="0" fontAlgn="base" hangingPunct="0">
              <a:spcBef>
                <a:spcPct val="20000"/>
              </a:spcBef>
              <a:spcAft>
                <a:spcPct val="0"/>
              </a:spcAft>
              <a:buFont typeface="Arial" panose="020B0604020202020204" pitchFamily="34" charset="0"/>
              <a:buNone/>
              <a:defRPr sz="1400" b="1" kern="1200">
                <a:solidFill>
                  <a:schemeClr val="tx1">
                    <a:tint val="75000"/>
                  </a:schemeClr>
                </a:solidFill>
                <a:latin typeface="+mj-lt"/>
                <a:ea typeface="+mn-ea"/>
                <a:cs typeface="+mn-cs"/>
              </a:defRPr>
            </a:lvl5pPr>
            <a:lvl6pPr marL="2286000" indent="0" algn="l" defTabSz="914400" rtl="0" eaLnBrk="1" latinLnBrk="0" hangingPunct="1">
              <a:spcBef>
                <a:spcPct val="20000"/>
              </a:spcBef>
              <a:buFont typeface="Courier New" panose="02070309020205020404" pitchFamily="49" charset="0"/>
              <a:buNone/>
              <a:defRPr sz="1400" kern="1200">
                <a:solidFill>
                  <a:schemeClr val="tx1">
                    <a:tint val="75000"/>
                  </a:schemeClr>
                </a:solidFill>
                <a:latin typeface="+mj-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j-lt"/>
                <a:ea typeface="+mn-ea"/>
                <a:cs typeface="+mn-cs"/>
              </a:defRPr>
            </a:lvl7pPr>
            <a:lvl8pPr marL="3200400" indent="0" algn="l" defTabSz="914400" rtl="0" eaLnBrk="1" latinLnBrk="0" hangingPunct="1">
              <a:spcBef>
                <a:spcPct val="20000"/>
              </a:spcBef>
              <a:buFont typeface="Courier New" panose="02070309020205020404" pitchFamily="49" charset="0"/>
              <a:buNone/>
              <a:defRPr sz="1400" kern="1200">
                <a:solidFill>
                  <a:schemeClr val="tx1">
                    <a:tint val="75000"/>
                  </a:schemeClr>
                </a:solidFill>
                <a:latin typeface="+mj-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j-lt"/>
                <a:ea typeface="+mn-ea"/>
                <a:cs typeface="+mn-cs"/>
              </a:defRPr>
            </a:lvl9pPr>
          </a:lstStyle>
          <a:p>
            <a:pPr algn="l">
              <a:buFont typeface="Wingdings" panose="05000000000000000000" pitchFamily="2" charset="2"/>
              <a:buChar char="l"/>
            </a:pPr>
            <a:r>
              <a:rPr lang="zh-CN" altLang="en-US" sz="2800" b="0" kern="1200" dirty="0">
                <a:latin typeface="+mn-ea"/>
                <a:cs typeface="+mn-ea"/>
              </a:rPr>
              <a:t>Booch 方法（ 1991 ) </a:t>
            </a:r>
          </a:p>
          <a:p>
            <a:pPr algn="l">
              <a:buFont typeface="Wingdings" panose="05000000000000000000" pitchFamily="2" charset="2"/>
              <a:buChar char="l"/>
            </a:pPr>
            <a:r>
              <a:rPr lang="zh-CN" altLang="en-US" sz="2800" b="0" kern="1200" dirty="0">
                <a:latin typeface="+mn-ea"/>
                <a:cs typeface="+mn-ea"/>
              </a:rPr>
              <a:t>Coad 一 Yourdon 方法（ 1991 ) </a:t>
            </a:r>
          </a:p>
          <a:p>
            <a:pPr algn="l">
              <a:buFont typeface="Wingdings" panose="05000000000000000000" pitchFamily="2" charset="2"/>
              <a:buChar char="l"/>
            </a:pPr>
            <a:r>
              <a:rPr lang="zh-CN" altLang="en-US" sz="2800" b="0" kern="1200" dirty="0">
                <a:latin typeface="+mn-ea"/>
                <a:cs typeface="+mn-ea"/>
              </a:rPr>
              <a:t>Rumbaugh 方法（简称 OMT ) ( object Modeling Technology , 1991 ) </a:t>
            </a:r>
          </a:p>
          <a:p>
            <a:pPr algn="l">
              <a:buFont typeface="Wingdings" panose="05000000000000000000" pitchFamily="2" charset="2"/>
              <a:buChar char="l"/>
            </a:pPr>
            <a:r>
              <a:rPr lang="zh-CN" altLang="en-US" sz="2800" b="0" kern="1200" dirty="0">
                <a:latin typeface="+mn-ea"/>
                <a:cs typeface="+mn-ea"/>
              </a:rPr>
              <a:t>Jacobson 方法（简称 OOSE , 1992 ) </a:t>
            </a:r>
          </a:p>
          <a:p>
            <a:pPr algn="l">
              <a:buFont typeface="Wingdings" panose="05000000000000000000" pitchFamily="2" charset="2"/>
              <a:buChar char="l"/>
            </a:pPr>
            <a:r>
              <a:rPr lang="zh-CN" altLang="en-US" sz="2800" b="0" kern="1200" dirty="0">
                <a:latin typeface="+mn-ea"/>
                <a:cs typeface="+mn-ea"/>
              </a:rPr>
              <a:t>由 Rumbaugh 、 Booch 、 Jacobson 提出的统一建模语言 ( 简称 UML ) ( Unify Modeling Language , 1994 )</a:t>
            </a:r>
          </a:p>
        </p:txBody>
      </p:sp>
      <p:sp>
        <p:nvSpPr>
          <p:cNvPr id="6" name="圆角矩形标注 5"/>
          <p:cNvSpPr/>
          <p:nvPr/>
        </p:nvSpPr>
        <p:spPr>
          <a:xfrm>
            <a:off x="3250883" y="5157788"/>
            <a:ext cx="5689600" cy="1439863"/>
          </a:xfrm>
          <a:prstGeom prst="wedgeRoundRectCallout">
            <a:avLst>
              <a:gd name="adj1" fmla="val -80831"/>
              <a:gd name="adj2" fmla="val -9500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30000"/>
              </a:lnSpc>
              <a:spcBef>
                <a:spcPct val="30000"/>
              </a:spcBef>
              <a:spcAft>
                <a:spcPct val="0"/>
              </a:spcAft>
              <a:buClr>
                <a:schemeClr val="tx2"/>
              </a:buClr>
              <a:buSzTx/>
              <a:buFont typeface="Wingdings" panose="05000000000000000000" pitchFamily="2" charset="2"/>
              <a:buNone/>
              <a:defRPr/>
            </a:pPr>
            <a:r>
              <a:rPr kumimoji="1" lang="zh-CN" altLang="en-US" sz="2400" b="1" i="0" u="none" strike="noStrike" kern="1200" cap="none" spc="0" normalizeH="0" baseline="0" noProof="0" dirty="0">
                <a:ln>
                  <a:noFill/>
                </a:ln>
                <a:solidFill>
                  <a:schemeClr val="bg1"/>
                </a:solidFill>
                <a:effectLst/>
                <a:uLnTx/>
                <a:uFillTx/>
                <a:latin typeface="+mn-lt"/>
                <a:ea typeface="+mn-ea"/>
                <a:cs typeface="+mn-cs"/>
              </a:rPr>
              <a:t>一种可视化建模语言，能描述开发需要的各种视图，并以此为基础组建系统。</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0" y="189230"/>
            <a:ext cx="6350000" cy="668655"/>
          </a:xfrm>
        </p:spPr>
        <p:txBody>
          <a:bodyPr/>
          <a:lstStyle/>
          <a:p>
            <a:r>
              <a:rPr lang="en-US" altLang="zh-CN" dirty="0">
                <a:sym typeface="+mn-ea"/>
              </a:rPr>
              <a:t>3.11 </a:t>
            </a:r>
            <a:r>
              <a:rPr lang="zh-CN" altLang="en-US" dirty="0">
                <a:sym typeface="+mn-ea"/>
              </a:rPr>
              <a:t>面向对象的软件开发模型</a:t>
            </a:r>
            <a:br>
              <a:rPr lang="zh-CN" altLang="en-US" dirty="0"/>
            </a:br>
            <a:endParaRPr lang="zh-CN" altLang="en-US" dirty="0"/>
          </a:p>
        </p:txBody>
      </p:sp>
      <p:sp>
        <p:nvSpPr>
          <p:cNvPr id="9219" name="Rectangle 3"/>
          <p:cNvSpPr>
            <a:spLocks noGrp="1" noChangeArrowheads="1"/>
          </p:cNvSpPr>
          <p:nvPr/>
        </p:nvSpPr>
        <p:spPr>
          <a:xfrm>
            <a:off x="296545" y="1788795"/>
            <a:ext cx="8060690" cy="351155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r>
              <a:rPr lang="zh-CN" altLang="en-US" sz="2800" b="0" dirty="0">
                <a:solidFill>
                  <a:schemeClr val="accent1"/>
                </a:solidFill>
                <a:latin typeface="+mn-ea"/>
                <a:cs typeface="+mn-ea"/>
              </a:rPr>
              <a:t>数据模型（对象模型）:</a:t>
            </a:r>
          </a:p>
          <a:p>
            <a:pPr marL="0" indent="0" algn="just">
              <a:buNone/>
            </a:pPr>
            <a:endParaRPr lang="zh-CN" altLang="en-US" sz="2800" b="0" dirty="0">
              <a:solidFill>
                <a:schemeClr val="accent1"/>
              </a:solidFill>
              <a:latin typeface="+mn-ea"/>
              <a:cs typeface="+mn-ea"/>
            </a:endParaRPr>
          </a:p>
          <a:p>
            <a:pPr algn="just"/>
            <a:r>
              <a:rPr lang="zh-CN" altLang="en-US" sz="2800" b="0" dirty="0">
                <a:solidFill>
                  <a:schemeClr val="accent1"/>
                </a:solidFill>
                <a:latin typeface="+mn-ea"/>
                <a:cs typeface="+mn-ea"/>
              </a:rPr>
              <a:t>行为模型（动态模型）</a:t>
            </a:r>
          </a:p>
          <a:p>
            <a:pPr marL="0" indent="0" algn="just">
              <a:buNone/>
            </a:pPr>
            <a:endParaRPr lang="zh-CN" altLang="en-US" sz="2800" b="0" dirty="0">
              <a:solidFill>
                <a:schemeClr val="accent1"/>
              </a:solidFill>
              <a:latin typeface="+mn-ea"/>
              <a:cs typeface="+mn-ea"/>
            </a:endParaRPr>
          </a:p>
          <a:p>
            <a:pPr algn="just"/>
            <a:r>
              <a:rPr lang="zh-CN" altLang="en-US" sz="2800" b="0" dirty="0">
                <a:solidFill>
                  <a:schemeClr val="accent1"/>
                </a:solidFill>
                <a:latin typeface="+mn-ea"/>
                <a:cs typeface="+mn-ea"/>
                <a:sym typeface="+mn-ea"/>
              </a:rPr>
              <a:t>功能模型</a:t>
            </a:r>
            <a:endParaRPr lang="zh-CN" altLang="en-US" sz="2800" b="0" dirty="0">
              <a:solidFill>
                <a:schemeClr val="accent1"/>
              </a:solidFill>
              <a:latin typeface="+mn-ea"/>
              <a:cs typeface="+mn-ea"/>
            </a:endParaRPr>
          </a:p>
          <a:p>
            <a:pPr algn="just"/>
            <a:endParaRPr lang="zh-CN" altLang="en-US" sz="2800" b="0" dirty="0">
              <a:solidFill>
                <a:schemeClr val="accent1"/>
              </a:solidFill>
              <a:latin typeface="+mn-ea"/>
              <a:cs typeface="+mn-ea"/>
            </a:endParaRPr>
          </a:p>
        </p:txBody>
      </p:sp>
      <p:grpSp>
        <p:nvGrpSpPr>
          <p:cNvPr id="4" name="组合 19"/>
          <p:cNvGrpSpPr/>
          <p:nvPr/>
        </p:nvGrpSpPr>
        <p:grpSpPr bwMode="auto">
          <a:xfrm>
            <a:off x="5530215" y="273050"/>
            <a:ext cx="6567170" cy="5139692"/>
            <a:chOff x="0" y="304800"/>
            <a:chExt cx="8991600" cy="6695756"/>
          </a:xfrm>
        </p:grpSpPr>
        <p:sp>
          <p:nvSpPr>
            <p:cNvPr id="5" name="Oval 4"/>
            <p:cNvSpPr>
              <a:spLocks noChangeArrowheads="1"/>
            </p:cNvSpPr>
            <p:nvPr/>
          </p:nvSpPr>
          <p:spPr bwMode="auto">
            <a:xfrm>
              <a:off x="1295400" y="304800"/>
              <a:ext cx="6269038" cy="6269038"/>
            </a:xfrm>
            <a:prstGeom prst="ellipse">
              <a:avLst/>
            </a:prstGeom>
            <a:solidFill>
              <a:schemeClr val="bg1">
                <a:alpha val="50195"/>
              </a:schemeClr>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eaLnBrk="1" hangingPunct="1">
                <a:spcBef>
                  <a:spcPct val="30000"/>
                </a:spcBef>
                <a:buFont typeface="Wingdings" panose="05000000000000000000" pitchFamily="2" charset="2"/>
                <a:buNone/>
              </a:pPr>
              <a:endParaRPr lang="zh-CN" altLang="en-US">
                <a:latin typeface="Times New Roman" panose="02020603050405020304" pitchFamily="18" charset="0"/>
              </a:endParaRPr>
            </a:p>
          </p:txBody>
        </p:sp>
        <p:sp>
          <p:nvSpPr>
            <p:cNvPr id="8" name="Oval 5"/>
            <p:cNvSpPr>
              <a:spLocks noChangeArrowheads="1"/>
            </p:cNvSpPr>
            <p:nvPr/>
          </p:nvSpPr>
          <p:spPr bwMode="auto">
            <a:xfrm>
              <a:off x="2057400" y="1066800"/>
              <a:ext cx="4837113" cy="4837114"/>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eaLnBrk="1" hangingPunct="1">
                <a:spcBef>
                  <a:spcPct val="30000"/>
                </a:spcBef>
                <a:buFont typeface="Wingdings" panose="05000000000000000000" pitchFamily="2" charset="2"/>
                <a:buNone/>
              </a:pPr>
              <a:endParaRPr lang="zh-CN" altLang="en-US">
                <a:latin typeface="Times New Roman" panose="02020603050405020304" pitchFamily="18" charset="0"/>
              </a:endParaRPr>
            </a:p>
          </p:txBody>
        </p:sp>
        <p:sp>
          <p:nvSpPr>
            <p:cNvPr id="9" name="Oval 6"/>
            <p:cNvSpPr>
              <a:spLocks noChangeArrowheads="1"/>
            </p:cNvSpPr>
            <p:nvPr/>
          </p:nvSpPr>
          <p:spPr bwMode="auto">
            <a:xfrm>
              <a:off x="3581400" y="2590800"/>
              <a:ext cx="1828800" cy="1828800"/>
            </a:xfrm>
            <a:prstGeom prst="ellipse">
              <a:avLst/>
            </a:prstGeom>
            <a:solidFill>
              <a:schemeClr val="folHlink">
                <a:alpha val="50195"/>
              </a:schemeClr>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eaLnBrk="1" hangingPunct="1">
                <a:spcBef>
                  <a:spcPct val="30000"/>
                </a:spcBef>
                <a:buFont typeface="Wingdings" panose="05000000000000000000" pitchFamily="2" charset="2"/>
                <a:buNone/>
              </a:pPr>
              <a:endParaRPr lang="zh-CN" altLang="en-US">
                <a:latin typeface="Times New Roman" panose="02020603050405020304" pitchFamily="18" charset="0"/>
              </a:endParaRPr>
            </a:p>
          </p:txBody>
        </p:sp>
        <p:sp>
          <p:nvSpPr>
            <p:cNvPr id="10" name="Line 7"/>
            <p:cNvSpPr>
              <a:spLocks noChangeShapeType="1"/>
            </p:cNvSpPr>
            <p:nvPr/>
          </p:nvSpPr>
          <p:spPr bwMode="auto">
            <a:xfrm>
              <a:off x="4495800" y="381000"/>
              <a:ext cx="0" cy="2209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Line 8"/>
            <p:cNvSpPr>
              <a:spLocks noChangeShapeType="1"/>
            </p:cNvSpPr>
            <p:nvPr/>
          </p:nvSpPr>
          <p:spPr bwMode="auto">
            <a:xfrm flipV="1">
              <a:off x="1905000" y="3962400"/>
              <a:ext cx="1828800" cy="1143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Line 9"/>
            <p:cNvSpPr>
              <a:spLocks noChangeShapeType="1"/>
            </p:cNvSpPr>
            <p:nvPr/>
          </p:nvSpPr>
          <p:spPr bwMode="auto">
            <a:xfrm>
              <a:off x="5334000" y="3962400"/>
              <a:ext cx="1752600" cy="1066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Text Box 11"/>
            <p:cNvSpPr txBox="1">
              <a:spLocks noChangeArrowheads="1"/>
            </p:cNvSpPr>
            <p:nvPr/>
          </p:nvSpPr>
          <p:spPr bwMode="auto">
            <a:xfrm>
              <a:off x="2152650" y="2209800"/>
              <a:ext cx="1790701" cy="1081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dirty="0">
                  <a:solidFill>
                    <a:srgbClr val="000099"/>
                  </a:solidFill>
                  <a:latin typeface="宋体" panose="02010600030101010101" pitchFamily="2" charset="-122"/>
                </a:rPr>
                <a:t>类图</a:t>
              </a:r>
              <a:r>
                <a:rPr lang="zh-CN" altLang="en-US" dirty="0">
                  <a:solidFill>
                    <a:srgbClr val="000099"/>
                  </a:solidFill>
                  <a:latin typeface="Times New Roman" panose="02020603050405020304" pitchFamily="18" charset="0"/>
                </a:rPr>
                <a:t> </a:t>
              </a:r>
              <a:r>
                <a:rPr lang="en-US" altLang="zh-CN" dirty="0">
                  <a:solidFill>
                    <a:srgbClr val="000099"/>
                  </a:solidFill>
                  <a:latin typeface="Times New Roman" panose="02020603050405020304" pitchFamily="18" charset="0"/>
                </a:rPr>
                <a:t>(CD) </a:t>
              </a:r>
            </a:p>
          </p:txBody>
        </p:sp>
        <p:sp>
          <p:nvSpPr>
            <p:cNvPr id="14" name="Text Box 12"/>
            <p:cNvSpPr txBox="1">
              <a:spLocks noChangeArrowheads="1"/>
            </p:cNvSpPr>
            <p:nvPr/>
          </p:nvSpPr>
          <p:spPr bwMode="auto">
            <a:xfrm>
              <a:off x="5278438" y="2151063"/>
              <a:ext cx="1330650" cy="1802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dirty="0">
                  <a:solidFill>
                    <a:srgbClr val="333399"/>
                  </a:solidFill>
                  <a:latin typeface="宋体" panose="02010600030101010101" pitchFamily="2" charset="-122"/>
                </a:rPr>
                <a:t>用例图</a:t>
              </a:r>
              <a:r>
                <a:rPr lang="zh-CN" altLang="en-US" dirty="0">
                  <a:solidFill>
                    <a:srgbClr val="333399"/>
                  </a:solidFill>
                  <a:latin typeface="Times New Roman" panose="02020603050405020304" pitchFamily="18" charset="0"/>
                </a:rPr>
                <a:t> </a:t>
              </a:r>
            </a:p>
            <a:p>
              <a:pPr algn="ctr" eaLnBrk="1" hangingPunct="1">
                <a:spcBef>
                  <a:spcPct val="50000"/>
                </a:spcBef>
                <a:buFont typeface="Wingdings" panose="05000000000000000000" pitchFamily="2" charset="2"/>
                <a:buNone/>
              </a:pPr>
              <a:r>
                <a:rPr lang="en-US" altLang="zh-CN" dirty="0">
                  <a:solidFill>
                    <a:srgbClr val="333399"/>
                  </a:solidFill>
                  <a:latin typeface="Times New Roman" panose="02020603050405020304" pitchFamily="18" charset="0"/>
                </a:rPr>
                <a:t>(UCD)</a:t>
              </a:r>
            </a:p>
          </p:txBody>
        </p:sp>
        <p:sp>
          <p:nvSpPr>
            <p:cNvPr id="15" name="Text Box 13"/>
            <p:cNvSpPr txBox="1">
              <a:spLocks noChangeArrowheads="1"/>
            </p:cNvSpPr>
            <p:nvPr/>
          </p:nvSpPr>
          <p:spPr bwMode="auto">
            <a:xfrm>
              <a:off x="2819400" y="4427700"/>
              <a:ext cx="3429001" cy="1321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dirty="0">
                  <a:solidFill>
                    <a:srgbClr val="0000CC"/>
                  </a:solidFill>
                  <a:latin typeface="Times New Roman" panose="02020603050405020304" pitchFamily="18" charset="0"/>
                </a:rPr>
                <a:t>活动图、顺序图、</a:t>
              </a:r>
              <a:endParaRPr lang="en-US" altLang="zh-CN" dirty="0">
                <a:solidFill>
                  <a:srgbClr val="0000CC"/>
                </a:solidFill>
                <a:latin typeface="Times New Roman" panose="02020603050405020304" pitchFamily="18" charset="0"/>
              </a:endParaRPr>
            </a:p>
            <a:p>
              <a:pPr algn="ctr" eaLnBrk="1" hangingPunct="1">
                <a:spcBef>
                  <a:spcPct val="50000"/>
                </a:spcBef>
                <a:buFont typeface="Wingdings" panose="05000000000000000000" pitchFamily="2" charset="2"/>
                <a:buNone/>
              </a:pPr>
              <a:r>
                <a:rPr lang="zh-CN" altLang="en-US" dirty="0">
                  <a:solidFill>
                    <a:srgbClr val="0000CC"/>
                  </a:solidFill>
                  <a:latin typeface="Times New Roman" panose="02020603050405020304" pitchFamily="18" charset="0"/>
                </a:rPr>
                <a:t>状态图</a:t>
              </a:r>
              <a:endParaRPr lang="en-US" altLang="zh-CN" dirty="0">
                <a:solidFill>
                  <a:srgbClr val="0000CC"/>
                </a:solidFill>
                <a:latin typeface="Times New Roman" panose="02020603050405020304" pitchFamily="18" charset="0"/>
              </a:endParaRPr>
            </a:p>
          </p:txBody>
        </p:sp>
        <p:sp>
          <p:nvSpPr>
            <p:cNvPr id="16" name="Text Box 14"/>
            <p:cNvSpPr txBox="1">
              <a:spLocks noChangeArrowheads="1"/>
            </p:cNvSpPr>
            <p:nvPr/>
          </p:nvSpPr>
          <p:spPr bwMode="auto">
            <a:xfrm>
              <a:off x="3943244" y="2835299"/>
              <a:ext cx="1065645" cy="679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800" dirty="0">
                  <a:solidFill>
                    <a:srgbClr val="010103"/>
                  </a:solidFill>
                  <a:effectLst>
                    <a:outerShdw blurRad="38100" dist="38100" dir="2700000" algn="tl">
                      <a:srgbClr val="FFFFFF"/>
                    </a:outerShdw>
                  </a:effectLst>
                  <a:latin typeface="宋体" panose="02010600030101010101" pitchFamily="2" charset="-122"/>
                </a:rPr>
                <a:t>OOA</a:t>
              </a:r>
              <a:endParaRPr lang="zh-CN" altLang="en-US" sz="2800" dirty="0">
                <a:solidFill>
                  <a:srgbClr val="010103"/>
                </a:solidFill>
                <a:effectLst>
                  <a:outerShdw blurRad="38100" dist="38100" dir="2700000" algn="tl">
                    <a:srgbClr val="FFFFFF"/>
                  </a:outerShdw>
                </a:effectLst>
              </a:endParaRPr>
            </a:p>
          </p:txBody>
        </p:sp>
        <p:sp>
          <p:nvSpPr>
            <p:cNvPr id="17" name="Text Box 15"/>
            <p:cNvSpPr txBox="1">
              <a:spLocks noChangeArrowheads="1"/>
            </p:cNvSpPr>
            <p:nvPr/>
          </p:nvSpPr>
          <p:spPr bwMode="auto">
            <a:xfrm>
              <a:off x="0" y="2133600"/>
              <a:ext cx="1371600" cy="1321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dirty="0">
                  <a:solidFill>
                    <a:srgbClr val="003300"/>
                  </a:solidFill>
                  <a:latin typeface="Times New Roman" panose="02020603050405020304" pitchFamily="18" charset="0"/>
                </a:rPr>
                <a:t>数据</a:t>
              </a:r>
              <a:endParaRPr lang="en-US" altLang="zh-CN" dirty="0">
                <a:solidFill>
                  <a:srgbClr val="003300"/>
                </a:solidFill>
                <a:latin typeface="Times New Roman" panose="02020603050405020304" pitchFamily="18" charset="0"/>
              </a:endParaRPr>
            </a:p>
            <a:p>
              <a:pPr algn="ctr" eaLnBrk="1" hangingPunct="1">
                <a:spcBef>
                  <a:spcPct val="50000"/>
                </a:spcBef>
                <a:buFont typeface="Wingdings" panose="05000000000000000000" pitchFamily="2" charset="2"/>
                <a:buNone/>
              </a:pPr>
              <a:r>
                <a:rPr lang="zh-CN" altLang="en-US" dirty="0">
                  <a:solidFill>
                    <a:srgbClr val="003300"/>
                  </a:solidFill>
                  <a:latin typeface="Times New Roman" panose="02020603050405020304" pitchFamily="18" charset="0"/>
                </a:rPr>
                <a:t>模型</a:t>
              </a:r>
            </a:p>
          </p:txBody>
        </p:sp>
        <p:sp>
          <p:nvSpPr>
            <p:cNvPr id="18" name="Text Box 16"/>
            <p:cNvSpPr txBox="1">
              <a:spLocks noChangeArrowheads="1"/>
            </p:cNvSpPr>
            <p:nvPr/>
          </p:nvSpPr>
          <p:spPr bwMode="auto">
            <a:xfrm>
              <a:off x="3048000" y="6400800"/>
              <a:ext cx="2895600" cy="599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dirty="0">
                  <a:solidFill>
                    <a:srgbClr val="003300"/>
                  </a:solidFill>
                  <a:latin typeface="Times New Roman" panose="02020603050405020304" pitchFamily="18" charset="0"/>
                </a:rPr>
                <a:t>行为模型</a:t>
              </a:r>
              <a:endParaRPr lang="en-US" altLang="zh-CN" dirty="0">
                <a:solidFill>
                  <a:srgbClr val="003300"/>
                </a:solidFill>
                <a:latin typeface="Times New Roman" panose="02020603050405020304" pitchFamily="18" charset="0"/>
              </a:endParaRPr>
            </a:p>
          </p:txBody>
        </p:sp>
        <p:sp>
          <p:nvSpPr>
            <p:cNvPr id="19" name="Text Box 17"/>
            <p:cNvSpPr txBox="1">
              <a:spLocks noChangeArrowheads="1"/>
            </p:cNvSpPr>
            <p:nvPr/>
          </p:nvSpPr>
          <p:spPr bwMode="auto">
            <a:xfrm>
              <a:off x="7467600" y="2209800"/>
              <a:ext cx="1524000" cy="1321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dirty="0">
                  <a:solidFill>
                    <a:srgbClr val="003300"/>
                  </a:solidFill>
                  <a:latin typeface="Times New Roman" panose="02020603050405020304" pitchFamily="18" charset="0"/>
                </a:rPr>
                <a:t>功能</a:t>
              </a:r>
              <a:endParaRPr lang="en-US" altLang="zh-CN" dirty="0">
                <a:solidFill>
                  <a:srgbClr val="003300"/>
                </a:solidFill>
                <a:latin typeface="Times New Roman" panose="02020603050405020304" pitchFamily="18" charset="0"/>
              </a:endParaRPr>
            </a:p>
            <a:p>
              <a:pPr algn="ctr" eaLnBrk="1" hangingPunct="1">
                <a:spcBef>
                  <a:spcPct val="50000"/>
                </a:spcBef>
                <a:buFont typeface="Wingdings" panose="05000000000000000000" pitchFamily="2" charset="2"/>
                <a:buNone/>
              </a:pPr>
              <a:r>
                <a:rPr lang="zh-CN" altLang="en-US" dirty="0">
                  <a:solidFill>
                    <a:srgbClr val="003300"/>
                  </a:solidFill>
                  <a:latin typeface="Times New Roman" panose="02020603050405020304" pitchFamily="18" charset="0"/>
                </a:rPr>
                <a:t>模型</a:t>
              </a:r>
              <a:endParaRPr lang="en-US" altLang="zh-CN" dirty="0">
                <a:solidFill>
                  <a:srgbClr val="003300"/>
                </a:solidFill>
                <a:latin typeface="Times New Roman" panose="02020603050405020304" pitchFamily="18" charset="0"/>
              </a:endParaRPr>
            </a:p>
          </p:txBody>
        </p:sp>
        <p:sp>
          <p:nvSpPr>
            <p:cNvPr id="20" name="Line 18"/>
            <p:cNvSpPr>
              <a:spLocks noChangeShapeType="1"/>
            </p:cNvSpPr>
            <p:nvPr/>
          </p:nvSpPr>
          <p:spPr bwMode="auto">
            <a:xfrm>
              <a:off x="1143000" y="2590800"/>
              <a:ext cx="609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Line 19"/>
            <p:cNvSpPr>
              <a:spLocks noChangeShapeType="1"/>
            </p:cNvSpPr>
            <p:nvPr/>
          </p:nvSpPr>
          <p:spPr bwMode="auto">
            <a:xfrm flipH="1">
              <a:off x="7086600" y="2590800"/>
              <a:ext cx="5334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 name="Line 21"/>
            <p:cNvSpPr>
              <a:spLocks noChangeShapeType="1"/>
            </p:cNvSpPr>
            <p:nvPr/>
          </p:nvSpPr>
          <p:spPr bwMode="auto">
            <a:xfrm flipV="1">
              <a:off x="4343400" y="6324600"/>
              <a:ext cx="0" cy="304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 name="文本框 2"/>
          <p:cNvSpPr txBox="1"/>
          <p:nvPr/>
        </p:nvSpPr>
        <p:spPr>
          <a:xfrm>
            <a:off x="1194435" y="2362200"/>
            <a:ext cx="4218940" cy="460375"/>
          </a:xfrm>
          <a:prstGeom prst="rect">
            <a:avLst/>
          </a:prstGeom>
          <a:noFill/>
        </p:spPr>
        <p:txBody>
          <a:bodyPr wrap="none" rtlCol="0" anchor="t">
            <a:spAutoFit/>
          </a:bodyPr>
          <a:lstStyle/>
          <a:p>
            <a:r>
              <a:rPr lang="zh-CN" altLang="en-US" sz="2400" dirty="0">
                <a:latin typeface="+mn-ea"/>
                <a:cs typeface="+mn-ea"/>
                <a:sym typeface="+mn-ea"/>
              </a:rPr>
              <a:t>描述系统数据结构的对象模型</a:t>
            </a:r>
            <a:r>
              <a:rPr lang="en-US" altLang="zh-CN" sz="2400" dirty="0">
                <a:latin typeface="+mn-ea"/>
                <a:cs typeface="+mn-ea"/>
                <a:sym typeface="+mn-ea"/>
              </a:rPr>
              <a:t>;</a:t>
            </a:r>
            <a:endParaRPr lang="zh-CN" altLang="en-US" sz="2400">
              <a:latin typeface="+mn-ea"/>
              <a:cs typeface="+mn-ea"/>
            </a:endParaRPr>
          </a:p>
        </p:txBody>
      </p:sp>
      <p:sp>
        <p:nvSpPr>
          <p:cNvPr id="6" name="文本框 5"/>
          <p:cNvSpPr txBox="1"/>
          <p:nvPr/>
        </p:nvSpPr>
        <p:spPr>
          <a:xfrm>
            <a:off x="1194435" y="3305810"/>
            <a:ext cx="2621280" cy="460375"/>
          </a:xfrm>
          <a:prstGeom prst="rect">
            <a:avLst/>
          </a:prstGeom>
          <a:noFill/>
        </p:spPr>
        <p:txBody>
          <a:bodyPr wrap="none" rtlCol="0" anchor="t">
            <a:spAutoFit/>
          </a:bodyPr>
          <a:lstStyle/>
          <a:p>
            <a:r>
              <a:rPr lang="zh-CN" altLang="en-US" sz="2400" dirty="0">
                <a:latin typeface="Franklin Gothic Medium" panose="020B0603020102020204" pitchFamily="34" charset="0"/>
                <a:sym typeface="+mn-ea"/>
              </a:rPr>
              <a:t>描述系统控制结构</a:t>
            </a:r>
          </a:p>
        </p:txBody>
      </p:sp>
      <p:sp>
        <p:nvSpPr>
          <p:cNvPr id="23" name="文本框 22"/>
          <p:cNvSpPr txBox="1"/>
          <p:nvPr/>
        </p:nvSpPr>
        <p:spPr>
          <a:xfrm>
            <a:off x="1326515" y="4388485"/>
            <a:ext cx="2316480" cy="460375"/>
          </a:xfrm>
          <a:prstGeom prst="rect">
            <a:avLst/>
          </a:prstGeom>
          <a:noFill/>
        </p:spPr>
        <p:txBody>
          <a:bodyPr wrap="none" rtlCol="0" anchor="t">
            <a:spAutoFit/>
          </a:bodyPr>
          <a:lstStyle/>
          <a:p>
            <a:pPr indent="0" algn="l" eaLnBrk="0" hangingPunct="0">
              <a:spcBef>
                <a:spcPct val="20000"/>
              </a:spcBef>
              <a:buNone/>
            </a:pPr>
            <a:r>
              <a:rPr lang="zh-CN" altLang="en-US" sz="2400" dirty="0">
                <a:latin typeface="Franklin Gothic Medium" panose="020B0603020102020204" pitchFamily="34" charset="0"/>
                <a:sym typeface="+mn-ea"/>
              </a:rPr>
              <a:t>描述系统功能。</a:t>
            </a:r>
          </a:p>
        </p:txBody>
      </p:sp>
      <p:sp>
        <p:nvSpPr>
          <p:cNvPr id="24" name="文本框 23"/>
          <p:cNvSpPr txBox="1"/>
          <p:nvPr/>
        </p:nvSpPr>
        <p:spPr>
          <a:xfrm>
            <a:off x="571500" y="5594985"/>
            <a:ext cx="9913620" cy="953135"/>
          </a:xfrm>
          <a:prstGeom prst="rect">
            <a:avLst/>
          </a:prstGeom>
          <a:noFill/>
        </p:spPr>
        <p:txBody>
          <a:bodyPr wrap="square" rtlCol="0" anchor="t">
            <a:spAutoFit/>
          </a:bodyPr>
          <a:lstStyle/>
          <a:p>
            <a:pPr marL="342900" indent="-342900" algn="l" eaLnBrk="0" hangingPunct="0">
              <a:spcBef>
                <a:spcPct val="20000"/>
              </a:spcBef>
              <a:buFont typeface="Arial" panose="020B0604020202020204" pitchFamily="34" charset="0"/>
            </a:pPr>
            <a:r>
              <a:rPr lang="zh-CN" altLang="en-US" sz="2800" dirty="0">
                <a:latin typeface="Franklin Gothic Medium" panose="020B0603020102020204" pitchFamily="34" charset="0"/>
                <a:sym typeface="+mn-ea"/>
              </a:rPr>
              <a:t>一个典型的软件系统使用</a:t>
            </a:r>
            <a:r>
              <a:rPr lang="zh-CN" altLang="en-US" sz="2800" dirty="0">
                <a:solidFill>
                  <a:srgbClr val="CC0000"/>
                </a:solidFill>
                <a:latin typeface="Franklin Gothic Medium" panose="020B0603020102020204" pitchFamily="34" charset="0"/>
                <a:sym typeface="+mn-ea"/>
              </a:rPr>
              <a:t>数据结构</a:t>
            </a:r>
            <a:r>
              <a:rPr lang="zh-CN" altLang="en-US" sz="2800" dirty="0">
                <a:latin typeface="Franklin Gothic Medium" panose="020B0603020102020204" pitchFamily="34" charset="0"/>
                <a:sym typeface="+mn-ea"/>
              </a:rPr>
              <a:t>（对象模型），</a:t>
            </a:r>
            <a:r>
              <a:rPr lang="zh-CN" altLang="en-US" sz="2800" dirty="0">
                <a:solidFill>
                  <a:srgbClr val="CC0000"/>
                </a:solidFill>
                <a:latin typeface="Franklin Gothic Medium" panose="020B0603020102020204" pitchFamily="34" charset="0"/>
                <a:sym typeface="+mn-ea"/>
              </a:rPr>
              <a:t>执行操作</a:t>
            </a:r>
            <a:r>
              <a:rPr lang="zh-CN" altLang="en-US" sz="2800" dirty="0">
                <a:latin typeface="Franklin Gothic Medium" panose="020B0603020102020204" pitchFamily="34" charset="0"/>
                <a:sym typeface="+mn-ea"/>
              </a:rPr>
              <a:t>（动态模型），并且完成</a:t>
            </a:r>
            <a:r>
              <a:rPr lang="zh-CN" altLang="en-US" sz="2800" dirty="0">
                <a:solidFill>
                  <a:srgbClr val="CC0000"/>
                </a:solidFill>
                <a:latin typeface="Franklin Gothic Medium" panose="020B0603020102020204" pitchFamily="34" charset="0"/>
                <a:sym typeface="+mn-ea"/>
              </a:rPr>
              <a:t>数据值的变化</a:t>
            </a:r>
            <a:r>
              <a:rPr lang="zh-CN" altLang="en-US" sz="2800" dirty="0">
                <a:latin typeface="Franklin Gothic Medium" panose="020B0603020102020204" pitchFamily="34" charset="0"/>
                <a:sym typeface="+mn-ea"/>
              </a:rPr>
              <a:t>（功能模型）。</a:t>
            </a: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9219"/>
                                        </p:tgtEl>
                                        <p:attrNameLst>
                                          <p:attrName>style.visibility</p:attrName>
                                        </p:attrNameLst>
                                      </p:cBhvr>
                                      <p:to>
                                        <p:strVal val="visible"/>
                                      </p:to>
                                    </p:set>
                                    <p:animEffect transition="in" filter="checkerboard(across)">
                                      <p:cBhvr>
                                        <p:cTn id="17" dur="500"/>
                                        <p:tgtEl>
                                          <p:spTgt spid="921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checkerboard(across)">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heckerboard(across)">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checkerboard(across)">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blinds(horizontal)">
                                      <p:cBhvr>
                                        <p:cTn id="3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219" grpId="0"/>
      <p:bldP spid="3" grpId="0"/>
      <p:bldP spid="6" grpId="0"/>
      <p:bldP spid="23" grpId="0"/>
      <p:bldP spid="2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0" y="0"/>
            <a:ext cx="6835140" cy="668655"/>
          </a:xfrm>
        </p:spPr>
        <p:txBody>
          <a:bodyPr/>
          <a:lstStyle/>
          <a:p>
            <a:r>
              <a:rPr lang="en-US" altLang="zh-CN" dirty="0">
                <a:sym typeface="+mn-ea"/>
              </a:rPr>
              <a:t>3.12 </a:t>
            </a:r>
            <a:r>
              <a:rPr lang="en-US" altLang="zh-CN" dirty="0" err="1">
                <a:sym typeface="+mn-ea"/>
              </a:rPr>
              <a:t>功能模型</a:t>
            </a:r>
            <a:r>
              <a:rPr lang="en-US" altLang="zh-CN" dirty="0">
                <a:sym typeface="+mn-ea"/>
              </a:rPr>
              <a:t>——</a:t>
            </a:r>
            <a:r>
              <a:rPr lang="en-US" altLang="zh-CN" dirty="0" err="1">
                <a:sym typeface="+mn-ea"/>
              </a:rPr>
              <a:t>用例图</a:t>
            </a:r>
            <a:br>
              <a:rPr lang="en-US" altLang="zh-CN" dirty="0"/>
            </a:br>
            <a:r>
              <a:rPr lang="zh-CN" altLang="en-US" dirty="0"/>
              <a:t>（</a:t>
            </a:r>
            <a:r>
              <a:rPr lang="en-US" altLang="zh-CN" dirty="0"/>
              <a:t>1</a:t>
            </a:r>
            <a:r>
              <a:rPr lang="zh-CN" altLang="en-US" dirty="0"/>
              <a:t>）用例图的基本图形符号</a:t>
            </a:r>
            <a:endParaRPr lang="en-US" altLang="zh-CN" dirty="0"/>
          </a:p>
        </p:txBody>
      </p:sp>
      <p:sp>
        <p:nvSpPr>
          <p:cNvPr id="12291" name="Rectangle 3"/>
          <p:cNvSpPr>
            <a:spLocks noGrp="1"/>
          </p:cNvSpPr>
          <p:nvPr/>
        </p:nvSpPr>
        <p:spPr>
          <a:xfrm>
            <a:off x="363855" y="1363345"/>
            <a:ext cx="11464290" cy="116078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defTabSz="914400" latinLnBrk="0">
              <a:lnSpc>
                <a:spcPct val="100000"/>
              </a:lnSpc>
            </a:pPr>
            <a:r>
              <a:rPr lang="zh-CN" altLang="en-US" sz="2800" b="0" baseline="0" dirty="0">
                <a:latin typeface="+mn-ea"/>
                <a:cs typeface="+mn-ea"/>
              </a:rPr>
              <a:t>用例建模用于描述系统需求，把系统当作黑盒，</a:t>
            </a:r>
            <a:r>
              <a:rPr lang="zh-CN" altLang="en-US" sz="2800" b="0" baseline="0" dirty="0">
                <a:solidFill>
                  <a:srgbClr val="FF0000"/>
                </a:solidFill>
                <a:latin typeface="+mn-ea"/>
                <a:cs typeface="+mn-ea"/>
              </a:rPr>
              <a:t>从用户的角度，描述系统的场景</a:t>
            </a:r>
            <a:r>
              <a:rPr lang="zh-CN" altLang="en-US" sz="2800" b="0" baseline="0" dirty="0">
                <a:latin typeface="+mn-ea"/>
                <a:cs typeface="+mn-ea"/>
              </a:rPr>
              <a:t>。主要图形元素有以下几个：</a:t>
            </a:r>
            <a:endParaRPr lang="zh-CN" altLang="en-US" sz="2800" b="0" baseline="0" dirty="0">
              <a:solidFill>
                <a:srgbClr val="333399"/>
              </a:solidFill>
              <a:latin typeface="+mn-ea"/>
              <a:cs typeface="+mn-ea"/>
            </a:endParaRPr>
          </a:p>
        </p:txBody>
      </p:sp>
      <p:sp>
        <p:nvSpPr>
          <p:cNvPr id="9219" name="Rectangle 3"/>
          <p:cNvSpPr>
            <a:spLocks noGrp="1" noChangeArrowheads="1"/>
          </p:cNvSpPr>
          <p:nvPr/>
        </p:nvSpPr>
        <p:spPr>
          <a:xfrm>
            <a:off x="1822450" y="2463165"/>
            <a:ext cx="9738995" cy="368046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r>
              <a:rPr lang="zh-CN" altLang="en-US" sz="2800" b="0" dirty="0">
                <a:solidFill>
                  <a:srgbClr val="333399"/>
                </a:solidFill>
                <a:latin typeface="+mn-ea"/>
                <a:cs typeface="+mn-ea"/>
                <a:sym typeface="+mn-ea"/>
              </a:rPr>
              <a:t>参与者：</a:t>
            </a:r>
            <a:r>
              <a:rPr lang="zh-CN" altLang="en-US" sz="2800" b="0" dirty="0">
                <a:latin typeface="+mn-ea"/>
                <a:cs typeface="+mn-ea"/>
                <a:sym typeface="+mn-ea"/>
              </a:rPr>
              <a:t>是指外部用户或外部实体在系统中扮演的角色</a:t>
            </a:r>
            <a:r>
              <a:rPr lang="zh-CN" altLang="en-US" sz="2800" b="0" dirty="0">
                <a:solidFill>
                  <a:srgbClr val="333399"/>
                </a:solidFill>
                <a:latin typeface="+mn-ea"/>
                <a:cs typeface="+mn-ea"/>
                <a:sym typeface="+mn-ea"/>
              </a:rPr>
              <a:t>。可以是</a:t>
            </a:r>
            <a:r>
              <a:rPr lang="zh-CN" altLang="en-US" sz="2800" b="0" dirty="0">
                <a:solidFill>
                  <a:srgbClr val="FF0000"/>
                </a:solidFill>
                <a:latin typeface="+mn-ea"/>
                <a:cs typeface="+mn-ea"/>
                <a:sym typeface="+mn-ea"/>
              </a:rPr>
              <a:t>一个人</a:t>
            </a:r>
            <a:r>
              <a:rPr lang="zh-CN" altLang="en-US" sz="2800" b="0" dirty="0">
                <a:latin typeface="+mn-ea"/>
                <a:cs typeface="+mn-ea"/>
                <a:sym typeface="+mn-ea"/>
              </a:rPr>
              <a:t>、</a:t>
            </a:r>
            <a:r>
              <a:rPr lang="zh-CN" altLang="en-US" sz="2800" b="0" dirty="0">
                <a:solidFill>
                  <a:srgbClr val="FF0000"/>
                </a:solidFill>
                <a:latin typeface="+mn-ea"/>
                <a:cs typeface="+mn-ea"/>
                <a:sym typeface="+mn-ea"/>
              </a:rPr>
              <a:t>一个计算机子系统</a:t>
            </a:r>
            <a:r>
              <a:rPr lang="zh-CN" altLang="en-US" sz="2800" b="0" dirty="0">
                <a:latin typeface="+mn-ea"/>
                <a:cs typeface="+mn-ea"/>
                <a:sym typeface="+mn-ea"/>
              </a:rPr>
              <a:t>、</a:t>
            </a:r>
            <a:r>
              <a:rPr lang="zh-CN" altLang="en-US" sz="2800" b="0" dirty="0">
                <a:solidFill>
                  <a:srgbClr val="FF0000"/>
                </a:solidFill>
                <a:latin typeface="+mn-ea"/>
                <a:cs typeface="+mn-ea"/>
                <a:sym typeface="+mn-ea"/>
              </a:rPr>
              <a:t>硬件设备</a:t>
            </a:r>
            <a:r>
              <a:rPr lang="zh-CN" altLang="en-US" sz="2800" b="0" dirty="0">
                <a:latin typeface="+mn-ea"/>
                <a:cs typeface="+mn-ea"/>
                <a:sym typeface="+mn-ea"/>
              </a:rPr>
              <a:t>或者</a:t>
            </a:r>
            <a:r>
              <a:rPr lang="zh-CN" altLang="en-US" sz="2800" b="0" dirty="0">
                <a:solidFill>
                  <a:srgbClr val="FF0000"/>
                </a:solidFill>
                <a:latin typeface="+mn-ea"/>
                <a:cs typeface="+mn-ea"/>
                <a:sym typeface="+mn-ea"/>
              </a:rPr>
              <a:t>时间</a:t>
            </a:r>
            <a:r>
              <a:rPr lang="zh-CN" altLang="en-US" sz="2800" b="0" dirty="0">
                <a:latin typeface="+mn-ea"/>
                <a:cs typeface="+mn-ea"/>
                <a:sym typeface="+mn-ea"/>
              </a:rPr>
              <a:t>等角色</a:t>
            </a:r>
            <a:endParaRPr lang="zh-CN" altLang="en-US" sz="2800" b="0" dirty="0">
              <a:latin typeface="+mn-ea"/>
              <a:cs typeface="+mn-ea"/>
            </a:endParaRPr>
          </a:p>
          <a:p>
            <a:pPr algn="just"/>
            <a:r>
              <a:rPr lang="zh-CN" altLang="en-US" sz="2800" b="0" dirty="0">
                <a:solidFill>
                  <a:srgbClr val="333399"/>
                </a:solidFill>
                <a:latin typeface="+mn-ea"/>
                <a:cs typeface="+mn-ea"/>
                <a:sym typeface="+mn-ea"/>
              </a:rPr>
              <a:t>用例：</a:t>
            </a:r>
            <a:r>
              <a:rPr lang="zh-CN" altLang="en-US" sz="2800" b="0" dirty="0">
                <a:latin typeface="+mn-ea"/>
                <a:cs typeface="+mn-ea"/>
                <a:sym typeface="+mn-ea"/>
              </a:rPr>
              <a:t>对</a:t>
            </a:r>
            <a:r>
              <a:rPr lang="zh-CN" altLang="en-US" sz="2800" b="0" dirty="0">
                <a:solidFill>
                  <a:srgbClr val="FF0000"/>
                </a:solidFill>
                <a:latin typeface="+mn-ea"/>
                <a:cs typeface="+mn-ea"/>
                <a:sym typeface="+mn-ea"/>
              </a:rPr>
              <a:t>一组</a:t>
            </a:r>
            <a:r>
              <a:rPr lang="zh-CN" altLang="en-US" sz="2800" b="0" dirty="0">
                <a:latin typeface="+mn-ea"/>
                <a:cs typeface="+mn-ea"/>
                <a:sym typeface="+mn-ea"/>
              </a:rPr>
              <a:t>动作序列的描述，系统通过执行</a:t>
            </a:r>
            <a:r>
              <a:rPr lang="zh-CN" altLang="en-US" sz="2800" b="0" dirty="0">
                <a:solidFill>
                  <a:srgbClr val="FF0000"/>
                </a:solidFill>
                <a:latin typeface="+mn-ea"/>
                <a:cs typeface="+mn-ea"/>
                <a:sym typeface="+mn-ea"/>
              </a:rPr>
              <a:t>这一组动作序列</a:t>
            </a:r>
            <a:r>
              <a:rPr lang="zh-CN" altLang="en-US" sz="2800" b="0" dirty="0">
                <a:latin typeface="+mn-ea"/>
                <a:cs typeface="+mn-ea"/>
                <a:sym typeface="+mn-ea"/>
              </a:rPr>
              <a:t>为参与者</a:t>
            </a:r>
            <a:r>
              <a:rPr lang="zh-CN" altLang="en-US" sz="2800" b="0" dirty="0">
                <a:solidFill>
                  <a:srgbClr val="FF0000"/>
                </a:solidFill>
                <a:latin typeface="+mn-ea"/>
                <a:cs typeface="+mn-ea"/>
                <a:sym typeface="+mn-ea"/>
              </a:rPr>
              <a:t>产生</a:t>
            </a:r>
            <a:r>
              <a:rPr lang="zh-CN" altLang="en-US" sz="2800" b="0" dirty="0">
                <a:latin typeface="+mn-ea"/>
                <a:cs typeface="+mn-ea"/>
                <a:sym typeface="+mn-ea"/>
              </a:rPr>
              <a:t>一个可观察的结果。用例名往往用动宾结构命名。</a:t>
            </a:r>
            <a:endParaRPr lang="zh-CN" altLang="en-US" sz="2800" b="0" dirty="0">
              <a:latin typeface="+mn-ea"/>
              <a:cs typeface="+mn-ea"/>
            </a:endParaRPr>
          </a:p>
          <a:p>
            <a:pPr algn="just"/>
            <a:r>
              <a:rPr lang="zh-CN" altLang="en-US" sz="2800" b="0" dirty="0">
                <a:solidFill>
                  <a:srgbClr val="333399"/>
                </a:solidFill>
                <a:latin typeface="+mn-ea"/>
                <a:cs typeface="+mn-ea"/>
                <a:sym typeface="+mn-ea"/>
              </a:rPr>
              <a:t>执行关联：</a:t>
            </a:r>
            <a:r>
              <a:rPr lang="en-US" altLang="zh-CN" sz="2800" b="0" dirty="0">
                <a:latin typeface="+mn-ea"/>
                <a:cs typeface="+mn-ea"/>
                <a:sym typeface="+mn-ea"/>
              </a:rPr>
              <a:t> </a:t>
            </a:r>
            <a:r>
              <a:rPr lang="zh-CN" altLang="en-US" sz="2800" b="0" dirty="0">
                <a:latin typeface="+mn-ea"/>
                <a:cs typeface="+mn-ea"/>
                <a:sym typeface="+mn-ea"/>
              </a:rPr>
              <a:t>参与者（</a:t>
            </a:r>
            <a:r>
              <a:rPr lang="en-US" altLang="zh-CN" sz="2800" b="0" dirty="0">
                <a:latin typeface="+mn-ea"/>
                <a:cs typeface="+mn-ea"/>
                <a:sym typeface="+mn-ea"/>
              </a:rPr>
              <a:t>Actor </a:t>
            </a:r>
            <a:r>
              <a:rPr lang="zh-CN" altLang="en-US" sz="2800" b="0" dirty="0">
                <a:latin typeface="+mn-ea"/>
                <a:cs typeface="+mn-ea"/>
                <a:sym typeface="+mn-ea"/>
              </a:rPr>
              <a:t>）执行用例（</a:t>
            </a:r>
            <a:r>
              <a:rPr lang="en-US" altLang="zh-CN" sz="2800" b="0" dirty="0">
                <a:latin typeface="+mn-ea"/>
                <a:cs typeface="+mn-ea"/>
                <a:sym typeface="+mn-ea"/>
              </a:rPr>
              <a:t>Use Case</a:t>
            </a:r>
            <a:r>
              <a:rPr lang="zh-CN" altLang="en-US" sz="2800" b="0" dirty="0">
                <a:latin typeface="+mn-ea"/>
                <a:cs typeface="+mn-ea"/>
                <a:sym typeface="+mn-ea"/>
              </a:rPr>
              <a:t>）之间的关系</a:t>
            </a:r>
            <a:endParaRPr lang="zh-CN" altLang="en-US" sz="2800" b="0" dirty="0">
              <a:latin typeface="+mn-ea"/>
              <a:cs typeface="+mn-ea"/>
            </a:endParaRPr>
          </a:p>
        </p:txBody>
      </p:sp>
      <p:pic>
        <p:nvPicPr>
          <p:cNvPr id="12292" name="Picture 4"/>
          <p:cNvPicPr>
            <a:picLocks noChangeAspect="1"/>
          </p:cNvPicPr>
          <p:nvPr/>
        </p:nvPicPr>
        <p:blipFill>
          <a:blip r:embed="rId2"/>
          <a:stretch>
            <a:fillRect/>
          </a:stretch>
        </p:blipFill>
        <p:spPr>
          <a:xfrm>
            <a:off x="772795" y="2517775"/>
            <a:ext cx="1049655" cy="855980"/>
          </a:xfrm>
          <a:prstGeom prst="rect">
            <a:avLst/>
          </a:prstGeom>
          <a:noFill/>
          <a:ln w="9525">
            <a:noFill/>
          </a:ln>
        </p:spPr>
      </p:pic>
      <p:pic>
        <p:nvPicPr>
          <p:cNvPr id="12293" name="Picture 4"/>
          <p:cNvPicPr>
            <a:picLocks noChangeAspect="1"/>
          </p:cNvPicPr>
          <p:nvPr/>
        </p:nvPicPr>
        <p:blipFill>
          <a:blip r:embed="rId3"/>
          <a:stretch>
            <a:fillRect/>
          </a:stretch>
        </p:blipFill>
        <p:spPr>
          <a:xfrm>
            <a:off x="19685" y="3723005"/>
            <a:ext cx="2668905" cy="1288415"/>
          </a:xfrm>
          <a:prstGeom prst="rect">
            <a:avLst/>
          </a:prstGeom>
          <a:noFill/>
          <a:ln w="9525">
            <a:noFill/>
          </a:ln>
        </p:spPr>
      </p:pic>
      <p:cxnSp>
        <p:nvCxnSpPr>
          <p:cNvPr id="12" name="直接箭头连接符 11"/>
          <p:cNvCxnSpPr/>
          <p:nvPr/>
        </p:nvCxnSpPr>
        <p:spPr>
          <a:xfrm>
            <a:off x="501015" y="5439410"/>
            <a:ext cx="1344295" cy="9525"/>
          </a:xfrm>
          <a:prstGeom prst="straightConnector1">
            <a:avLst/>
          </a:prstGeom>
          <a:ln w="28575">
            <a:headEnd type="non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blinds(horizontal)">
                                      <p:cBhvr>
                                        <p:cTn id="7" dur="500"/>
                                        <p:tgtEl>
                                          <p:spTgt spid="1229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9"/>
                                        </p:tgtEl>
                                        <p:attrNameLst>
                                          <p:attrName>style.visibility</p:attrName>
                                        </p:attrNameLst>
                                      </p:cBhvr>
                                      <p:to>
                                        <p:strVal val="visible"/>
                                      </p:to>
                                    </p:set>
                                    <p:animEffect transition="in" filter="blinds(horizontal)">
                                      <p:cBhvr>
                                        <p:cTn id="12" dur="500"/>
                                        <p:tgtEl>
                                          <p:spTgt spid="921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2292"/>
                                        </p:tgtEl>
                                        <p:attrNameLst>
                                          <p:attrName>style.visibility</p:attrName>
                                        </p:attrNameLst>
                                      </p:cBhvr>
                                      <p:to>
                                        <p:strVal val="visible"/>
                                      </p:to>
                                    </p:set>
                                    <p:animEffect transition="in" filter="barn(inVertical)">
                                      <p:cBhvr>
                                        <p:cTn id="17" dur="500"/>
                                        <p:tgtEl>
                                          <p:spTgt spid="1229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2293"/>
                                        </p:tgtEl>
                                        <p:attrNameLst>
                                          <p:attrName>style.visibility</p:attrName>
                                        </p:attrNameLst>
                                      </p:cBhvr>
                                      <p:to>
                                        <p:strVal val="visible"/>
                                      </p:to>
                                    </p:set>
                                    <p:animEffect transition="in" filter="barn(inVertical)">
                                      <p:cBhvr>
                                        <p:cTn id="22" dur="500"/>
                                        <p:tgtEl>
                                          <p:spTgt spid="1229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p:bldP spid="921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nvSpPr>
        <p:spPr>
          <a:xfrm>
            <a:off x="698501" y="127000"/>
            <a:ext cx="5202767" cy="668780"/>
          </a:xfrm>
          <a:prstGeom prst="rect">
            <a:avLst/>
          </a:prstGeom>
          <a:noFill/>
          <a:ln>
            <a:noFill/>
          </a:ln>
        </p:spPr>
        <p:txBody>
          <a:bodyPr vert="horz" lIns="91440" tIns="45720" rIns="91440" bIns="45720" rtlCol="0" anchor="b"/>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marL="0" indent="0" defTabSz="914400" latinLnBrk="0">
              <a:buNone/>
            </a:pPr>
            <a:r>
              <a:rPr lang="zh-CN" altLang="en-US" kern="1200" baseline="0" dirty="0">
                <a:effectLst/>
                <a:latin typeface="+mn-lt"/>
                <a:ea typeface="微软雅黑" panose="020B0503020204020204" pitchFamily="34" charset="-122"/>
                <a:cs typeface="+mj-cs"/>
              </a:rPr>
              <a:t>（</a:t>
            </a:r>
            <a:r>
              <a:rPr lang="en-US" altLang="zh-CN" kern="1200" baseline="0" dirty="0">
                <a:effectLst/>
                <a:latin typeface="+mn-lt"/>
                <a:ea typeface="微软雅黑" panose="020B0503020204020204" pitchFamily="34" charset="-122"/>
                <a:cs typeface="+mj-cs"/>
              </a:rPr>
              <a:t>2</a:t>
            </a:r>
            <a:r>
              <a:rPr lang="zh-CN" altLang="en-US" kern="1200" baseline="0" dirty="0">
                <a:effectLst/>
                <a:latin typeface="+mn-lt"/>
                <a:ea typeface="微软雅黑" panose="020B0503020204020204" pitchFamily="34" charset="-122"/>
                <a:cs typeface="+mj-cs"/>
              </a:rPr>
              <a:t>）用例建模的过程</a:t>
            </a:r>
          </a:p>
        </p:txBody>
      </p:sp>
      <p:sp>
        <p:nvSpPr>
          <p:cNvPr id="5" name="内容占位符 2"/>
          <p:cNvSpPr>
            <a:spLocks noGrp="1"/>
          </p:cNvSpPr>
          <p:nvPr/>
        </p:nvSpPr>
        <p:spPr>
          <a:xfrm>
            <a:off x="509270" y="906780"/>
            <a:ext cx="11174095" cy="452628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defTabSz="914400" latinLnBrk="0">
              <a:lnSpc>
                <a:spcPct val="100000"/>
              </a:lnSpc>
            </a:pPr>
            <a:r>
              <a:rPr lang="zh-CN" altLang="en-US" sz="3200" b="0" baseline="0" dirty="0">
                <a:latin typeface="+mn-ea"/>
                <a:cs typeface="+mn-ea"/>
              </a:rPr>
              <a:t>建立用例模型的</a:t>
            </a:r>
            <a:r>
              <a:rPr lang="zh-CN" altLang="en-US" sz="3200" b="0" u="sng" baseline="0" dirty="0">
                <a:solidFill>
                  <a:srgbClr val="333399"/>
                </a:solidFill>
                <a:latin typeface="+mn-ea"/>
                <a:cs typeface="+mn-ea"/>
              </a:rPr>
              <a:t>顺序</a:t>
            </a:r>
            <a:r>
              <a:rPr lang="zh-CN" altLang="en-US" sz="3200" b="0" baseline="0" dirty="0">
                <a:latin typeface="+mn-ea"/>
                <a:cs typeface="+mn-ea"/>
              </a:rPr>
              <a:t>是：</a:t>
            </a:r>
          </a:p>
          <a:p>
            <a:pPr marL="0" indent="0" defTabSz="914400" latinLnBrk="0">
              <a:lnSpc>
                <a:spcPct val="100000"/>
              </a:lnSpc>
              <a:buNone/>
            </a:pPr>
            <a:endParaRPr lang="zh-CN" altLang="en-US" sz="3200" b="0" baseline="0" dirty="0">
              <a:latin typeface="+mn-ea"/>
              <a:cs typeface="+mn-ea"/>
            </a:endParaRPr>
          </a:p>
          <a:p>
            <a:pPr defTabSz="914400" latinLnBrk="0">
              <a:lnSpc>
                <a:spcPct val="100000"/>
              </a:lnSpc>
              <a:buFont typeface="宋体" panose="02010600030101010101" pitchFamily="2" charset="-122"/>
              <a:buAutoNum type="arabicPeriod"/>
            </a:pPr>
            <a:r>
              <a:rPr lang="zh-CN" altLang="en-US" b="0" baseline="0" dirty="0">
                <a:latin typeface="+mn-ea"/>
                <a:cs typeface="+mn-ea"/>
              </a:rPr>
              <a:t>确定谁会</a:t>
            </a:r>
            <a:r>
              <a:rPr lang="zh-CN" altLang="en-US" b="0" baseline="0" dirty="0">
                <a:solidFill>
                  <a:srgbClr val="FF0000"/>
                </a:solidFill>
                <a:latin typeface="+mn-ea"/>
                <a:cs typeface="+mn-ea"/>
              </a:rPr>
              <a:t>直接使用</a:t>
            </a:r>
            <a:r>
              <a:rPr lang="zh-CN" altLang="en-US" b="0" baseline="0" dirty="0">
                <a:latin typeface="+mn-ea"/>
                <a:cs typeface="+mn-ea"/>
              </a:rPr>
              <a:t>该系统。这些都是参与者</a:t>
            </a:r>
            <a:r>
              <a:rPr lang="en-US" altLang="zh-CN" b="0" baseline="0" dirty="0">
                <a:latin typeface="+mn-ea"/>
                <a:cs typeface="+mn-ea"/>
              </a:rPr>
              <a:t>(Actor)</a:t>
            </a:r>
            <a:r>
              <a:rPr lang="zh-CN" altLang="en-US" b="0" baseline="0" dirty="0">
                <a:latin typeface="+mn-ea"/>
                <a:cs typeface="+mn-ea"/>
              </a:rPr>
              <a:t>。 </a:t>
            </a:r>
          </a:p>
          <a:p>
            <a:pPr defTabSz="914400" latinLnBrk="0">
              <a:lnSpc>
                <a:spcPct val="100000"/>
              </a:lnSpc>
              <a:buFont typeface="宋体" panose="02010600030101010101" pitchFamily="2" charset="-122"/>
              <a:buAutoNum type="arabicPeriod"/>
            </a:pPr>
            <a:r>
              <a:rPr lang="zh-CN" altLang="en-US" b="0" baseline="0" dirty="0">
                <a:latin typeface="+mn-ea"/>
                <a:cs typeface="+mn-ea"/>
              </a:rPr>
              <a:t>选取其中一个参与者。</a:t>
            </a:r>
          </a:p>
          <a:p>
            <a:pPr defTabSz="914400" latinLnBrk="0">
              <a:lnSpc>
                <a:spcPct val="100000"/>
              </a:lnSpc>
              <a:buFont typeface="宋体" panose="02010600030101010101" pitchFamily="2" charset="-122"/>
              <a:buAutoNum type="arabicPeriod"/>
            </a:pPr>
            <a:r>
              <a:rPr lang="zh-CN" altLang="en-US" b="0" baseline="0" dirty="0">
                <a:latin typeface="+mn-ea"/>
                <a:cs typeface="+mn-ea"/>
              </a:rPr>
              <a:t>定义该参与者</a:t>
            </a:r>
            <a:r>
              <a:rPr lang="zh-CN" altLang="en-US" b="0" baseline="0" dirty="0">
                <a:solidFill>
                  <a:srgbClr val="FF0000"/>
                </a:solidFill>
                <a:latin typeface="+mn-ea"/>
                <a:cs typeface="+mn-ea"/>
              </a:rPr>
              <a:t>希望系统做什么</a:t>
            </a:r>
            <a:r>
              <a:rPr lang="zh-CN" altLang="en-US" b="0" baseline="0" dirty="0">
                <a:latin typeface="+mn-ea"/>
                <a:cs typeface="+mn-ea"/>
              </a:rPr>
              <a:t>，参与者希望系统做的每件事成为一个用例。 </a:t>
            </a:r>
          </a:p>
          <a:p>
            <a:pPr defTabSz="914400" latinLnBrk="0">
              <a:lnSpc>
                <a:spcPct val="100000"/>
              </a:lnSpc>
              <a:buFont typeface="宋体" panose="02010600030101010101" pitchFamily="2" charset="-122"/>
              <a:buAutoNum type="arabicPeriod"/>
            </a:pPr>
            <a:r>
              <a:rPr lang="zh-CN" altLang="en-US" b="0" baseline="0" dirty="0">
                <a:latin typeface="+mn-ea"/>
                <a:cs typeface="+mn-ea"/>
              </a:rPr>
              <a:t>对每件事来说，</a:t>
            </a:r>
            <a:r>
              <a:rPr lang="zh-CN" altLang="en-US" b="0" baseline="0" dirty="0">
                <a:solidFill>
                  <a:srgbClr val="FF0000"/>
                </a:solidFill>
                <a:latin typeface="+mn-ea"/>
                <a:cs typeface="+mn-ea"/>
              </a:rPr>
              <a:t>何时</a:t>
            </a:r>
            <a:r>
              <a:rPr lang="zh-CN" altLang="en-US" b="0" baseline="0" dirty="0">
                <a:latin typeface="+mn-ea"/>
                <a:cs typeface="+mn-ea"/>
              </a:rPr>
              <a:t>参与者会使用系统，通常会</a:t>
            </a:r>
            <a:r>
              <a:rPr lang="zh-CN" altLang="en-US" b="0" baseline="0" dirty="0">
                <a:solidFill>
                  <a:srgbClr val="FF0000"/>
                </a:solidFill>
                <a:latin typeface="+mn-ea"/>
                <a:cs typeface="+mn-ea"/>
              </a:rPr>
              <a:t>发生什么</a:t>
            </a:r>
            <a:r>
              <a:rPr lang="zh-CN" altLang="en-US" b="0" baseline="0" dirty="0">
                <a:latin typeface="+mn-ea"/>
                <a:cs typeface="+mn-ea"/>
              </a:rPr>
              <a:t>，这就是用例的基本过程。</a:t>
            </a:r>
          </a:p>
          <a:p>
            <a:pPr defTabSz="914400" latinLnBrk="0">
              <a:lnSpc>
                <a:spcPct val="100000"/>
              </a:lnSpc>
              <a:buFont typeface="宋体" panose="02010600030101010101" pitchFamily="2" charset="-122"/>
              <a:buAutoNum type="arabicPeriod"/>
            </a:pPr>
            <a:r>
              <a:rPr lang="zh-CN" altLang="en-US" b="0" baseline="0" dirty="0">
                <a:latin typeface="+mn-ea"/>
                <a:cs typeface="+mn-ea"/>
              </a:rPr>
              <a:t>描述该用例的</a:t>
            </a:r>
            <a:r>
              <a:rPr lang="zh-CN" altLang="en-US" b="0" baseline="0" dirty="0">
                <a:solidFill>
                  <a:srgbClr val="FF0000"/>
                </a:solidFill>
                <a:latin typeface="+mn-ea"/>
                <a:cs typeface="+mn-ea"/>
              </a:rPr>
              <a:t>基本过程</a:t>
            </a:r>
            <a:r>
              <a:rPr lang="zh-CN" altLang="en-US" b="0" baseline="0" dirty="0">
                <a:latin typeface="+mn-ea"/>
                <a:cs typeface="+mn-ea"/>
              </a:rPr>
              <a:t>。</a:t>
            </a:r>
          </a:p>
          <a:p>
            <a:pPr defTabSz="914400" latinLnBrk="0">
              <a:lnSpc>
                <a:spcPct val="100000"/>
              </a:lnSpc>
              <a:buFont typeface="宋体" panose="02010600030101010101" pitchFamily="2" charset="-122"/>
              <a:buAutoNum type="arabicPeriod"/>
            </a:pPr>
            <a:r>
              <a:rPr lang="zh-CN" altLang="en-US" b="0" u="sng" baseline="0" dirty="0">
                <a:latin typeface="+mn-ea"/>
                <a:cs typeface="+mn-ea"/>
              </a:rPr>
              <a:t>考虑一些可变情况，把他们创建为</a:t>
            </a:r>
            <a:r>
              <a:rPr lang="zh-CN" altLang="en-US" b="0" u="sng" baseline="0" dirty="0">
                <a:solidFill>
                  <a:srgbClr val="FF0000"/>
                </a:solidFill>
                <a:latin typeface="+mn-ea"/>
                <a:cs typeface="+mn-ea"/>
              </a:rPr>
              <a:t>扩展用例</a:t>
            </a:r>
            <a:r>
              <a:rPr lang="zh-CN" altLang="en-US" b="0" u="sng" baseline="0" dirty="0">
                <a:latin typeface="+mn-ea"/>
                <a:cs typeface="+mn-ea"/>
              </a:rPr>
              <a:t>。</a:t>
            </a:r>
          </a:p>
          <a:p>
            <a:pPr defTabSz="914400" latinLnBrk="0">
              <a:lnSpc>
                <a:spcPct val="100000"/>
              </a:lnSpc>
              <a:buFont typeface="宋体" panose="02010600030101010101" pitchFamily="2" charset="-122"/>
              <a:buAutoNum type="arabicPeriod"/>
            </a:pPr>
            <a:r>
              <a:rPr lang="zh-CN" altLang="en-US" b="0" baseline="0" dirty="0">
                <a:latin typeface="+mn-ea"/>
                <a:cs typeface="+mn-ea"/>
              </a:rPr>
              <a:t>复审不同用例的描述，找出其中的相同点，</a:t>
            </a:r>
            <a:r>
              <a:rPr lang="zh-CN" altLang="en-US" b="0" baseline="0" dirty="0">
                <a:solidFill>
                  <a:srgbClr val="FF0000"/>
                </a:solidFill>
                <a:latin typeface="+mn-ea"/>
                <a:cs typeface="+mn-ea"/>
              </a:rPr>
              <a:t>抽出相同点</a:t>
            </a:r>
            <a:r>
              <a:rPr lang="zh-CN" altLang="en-US" b="0" baseline="0" dirty="0">
                <a:latin typeface="+mn-ea"/>
                <a:cs typeface="+mn-ea"/>
              </a:rPr>
              <a:t>作为共同的用例。</a:t>
            </a:r>
          </a:p>
          <a:p>
            <a:pPr defTabSz="914400" latinLnBrk="0">
              <a:lnSpc>
                <a:spcPct val="100000"/>
              </a:lnSpc>
              <a:buFont typeface="宋体" panose="02010600030101010101" pitchFamily="2" charset="-122"/>
              <a:buAutoNum type="arabicPeriod"/>
            </a:pPr>
            <a:r>
              <a:rPr lang="zh-CN" altLang="en-US" b="0" baseline="0" dirty="0">
                <a:latin typeface="+mn-ea"/>
                <a:cs typeface="+mn-ea"/>
              </a:rPr>
              <a:t>重复步骤</a:t>
            </a:r>
            <a:r>
              <a:rPr lang="en-US" altLang="zh-CN" b="0" baseline="0" dirty="0">
                <a:latin typeface="+mn-ea"/>
                <a:cs typeface="+mn-ea"/>
              </a:rPr>
              <a:t>2~7</a:t>
            </a:r>
            <a:r>
              <a:rPr lang="zh-CN" altLang="en-US" b="0" baseline="0" dirty="0">
                <a:latin typeface="+mn-ea"/>
                <a:cs typeface="+mn-ea"/>
              </a:rPr>
              <a:t>找出每一个用例。</a:t>
            </a:r>
          </a:p>
          <a:p>
            <a:pPr defTabSz="914400" latinLnBrk="0">
              <a:lnSpc>
                <a:spcPct val="100000"/>
              </a:lnSpc>
            </a:pPr>
            <a:endParaRPr lang="zh-CN" altLang="en-US" b="0" baseline="0" dirty="0">
              <a:latin typeface="+mn-ea"/>
              <a:cs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charRg st="41" end="52"/>
                                            </p:txEl>
                                          </p:spTgt>
                                        </p:tgtEl>
                                        <p:attrNameLst>
                                          <p:attrName>style.visibility</p:attrName>
                                        </p:attrNameLst>
                                      </p:cBhvr>
                                      <p:to>
                                        <p:strVal val="visible"/>
                                      </p:to>
                                    </p:set>
                                    <p:animEffect transition="in" filter="fade">
                                      <p:cBhvr>
                                        <p:cTn id="7" dur="500"/>
                                        <p:tgtEl>
                                          <p:spTgt spid="5">
                                            <p:txEl>
                                              <p:charRg st="41" end="52"/>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xEl>
                                              <p:charRg st="52" end="87"/>
                                            </p:txEl>
                                          </p:spTgt>
                                        </p:tgtEl>
                                        <p:attrNameLst>
                                          <p:attrName>style.visibility</p:attrName>
                                        </p:attrNameLst>
                                      </p:cBhvr>
                                      <p:to>
                                        <p:strVal val="visible"/>
                                      </p:to>
                                    </p:set>
                                    <p:animEffect transition="in" filter="fade">
                                      <p:cBhvr>
                                        <p:cTn id="11" dur="500"/>
                                        <p:tgtEl>
                                          <p:spTgt spid="5">
                                            <p:txEl>
                                              <p:charRg st="52" end="87"/>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xEl>
                                              <p:charRg st="87" end="125"/>
                                            </p:txEl>
                                          </p:spTgt>
                                        </p:tgtEl>
                                        <p:attrNameLst>
                                          <p:attrName>style.visibility</p:attrName>
                                        </p:attrNameLst>
                                      </p:cBhvr>
                                      <p:to>
                                        <p:strVal val="visible"/>
                                      </p:to>
                                    </p:set>
                                    <p:animEffect transition="in" filter="fade">
                                      <p:cBhvr>
                                        <p:cTn id="16" dur="500"/>
                                        <p:tgtEl>
                                          <p:spTgt spid="5">
                                            <p:txEl>
                                              <p:charRg st="87" end="12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charRg st="125" end="137"/>
                                            </p:txEl>
                                          </p:spTgt>
                                        </p:tgtEl>
                                        <p:attrNameLst>
                                          <p:attrName>style.visibility</p:attrName>
                                        </p:attrNameLst>
                                      </p:cBhvr>
                                      <p:to>
                                        <p:strVal val="visible"/>
                                      </p:to>
                                    </p:set>
                                    <p:animEffect transition="in" filter="fade">
                                      <p:cBhvr>
                                        <p:cTn id="21" dur="500"/>
                                        <p:tgtEl>
                                          <p:spTgt spid="5">
                                            <p:txEl>
                                              <p:charRg st="125" end="13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charRg st="137" end="158"/>
                                            </p:txEl>
                                          </p:spTgt>
                                        </p:tgtEl>
                                        <p:attrNameLst>
                                          <p:attrName>style.visibility</p:attrName>
                                        </p:attrNameLst>
                                      </p:cBhvr>
                                      <p:to>
                                        <p:strVal val="visible"/>
                                      </p:to>
                                    </p:set>
                                    <p:animEffect transition="in" filter="fade">
                                      <p:cBhvr>
                                        <p:cTn id="26" dur="500"/>
                                        <p:tgtEl>
                                          <p:spTgt spid="5">
                                            <p:txEl>
                                              <p:charRg st="137" end="15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charRg st="158" end="191"/>
                                            </p:txEl>
                                          </p:spTgt>
                                        </p:tgtEl>
                                        <p:attrNameLst>
                                          <p:attrName>style.visibility</p:attrName>
                                        </p:attrNameLst>
                                      </p:cBhvr>
                                      <p:to>
                                        <p:strVal val="visible"/>
                                      </p:to>
                                    </p:set>
                                    <p:animEffect transition="in" filter="fade">
                                      <p:cBhvr>
                                        <p:cTn id="31" dur="500"/>
                                        <p:tgtEl>
                                          <p:spTgt spid="5">
                                            <p:txEl>
                                              <p:charRg st="158" end="19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
                                            <p:txEl>
                                              <p:charRg st="191" end="207"/>
                                            </p:txEl>
                                          </p:spTgt>
                                        </p:tgtEl>
                                        <p:attrNameLst>
                                          <p:attrName>style.visibility</p:attrName>
                                        </p:attrNameLst>
                                      </p:cBhvr>
                                      <p:to>
                                        <p:strVal val="visible"/>
                                      </p:to>
                                    </p:set>
                                    <p:animEffect transition="in" filter="fade">
                                      <p:cBhvr>
                                        <p:cTn id="36" dur="500"/>
                                        <p:tgtEl>
                                          <p:spTgt spid="5">
                                            <p:txEl>
                                              <p:charRg st="191" end="20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修正需求错误的代价</a:t>
            </a:r>
          </a:p>
        </p:txBody>
      </p:sp>
      <p:pic>
        <p:nvPicPr>
          <p:cNvPr id="6147" name="Picture 6"/>
          <p:cNvPicPr>
            <a:picLocks noChangeAspect="1"/>
          </p:cNvPicPr>
          <p:nvPr/>
        </p:nvPicPr>
        <p:blipFill>
          <a:blip r:embed="rId3"/>
          <a:stretch>
            <a:fillRect/>
          </a:stretch>
        </p:blipFill>
        <p:spPr>
          <a:xfrm>
            <a:off x="960120" y="1226820"/>
            <a:ext cx="9425940" cy="4814570"/>
          </a:xfrm>
          <a:prstGeom prst="rect">
            <a:avLst/>
          </a:prstGeom>
          <a:noFill/>
          <a:ln w="9525">
            <a:noFill/>
          </a:ln>
          <a:effectLst>
            <a:prstShdw prst="shdw13" dist="53882" dir="13499999">
              <a:srgbClr val="808080">
                <a:alpha val="50000"/>
              </a:srgbClr>
            </a:prstShdw>
          </a:effectLst>
        </p:spPr>
      </p:pic>
      <p:sp>
        <p:nvSpPr>
          <p:cNvPr id="9" name="圆角矩形标注 8"/>
          <p:cNvSpPr/>
          <p:nvPr/>
        </p:nvSpPr>
        <p:spPr>
          <a:xfrm>
            <a:off x="5499735" y="3521710"/>
            <a:ext cx="2376488" cy="684213"/>
          </a:xfrm>
          <a:prstGeom prst="wedgeRoundRectCallout">
            <a:avLst>
              <a:gd name="adj1" fmla="val 64412"/>
              <a:gd name="adj2" fmla="val 119998"/>
              <a:gd name="adj3" fmla="val 16667"/>
            </a:avLst>
          </a:prstGeom>
          <a:solidFill>
            <a:srgbClr val="FFFFFF"/>
          </a:solidFill>
          <a:ln w="25400" cap="flat" cmpd="sng" algn="ctr">
            <a:solidFill>
              <a:srgbClr val="3366FF"/>
            </a:solidFill>
            <a:prstDash val="soli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ea"/>
              </a:rPr>
              <a:t>指数级增长</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checkerboard(across)">
                                      <p:cBhvr>
                                        <p:cTn id="7" dur="500"/>
                                        <p:tgtEl>
                                          <p:spTgt spid="61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nvSpPr>
        <p:spPr>
          <a:xfrm>
            <a:off x="447041" y="126365"/>
            <a:ext cx="5202767" cy="668780"/>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zh-CN" altLang="en-US">
                <a:sym typeface="+mn-ea"/>
              </a:rPr>
              <a:t>（</a:t>
            </a:r>
            <a:r>
              <a:rPr lang="en-US" altLang="zh-CN">
                <a:sym typeface="+mn-ea"/>
              </a:rPr>
              <a:t>3</a:t>
            </a:r>
            <a:r>
              <a:rPr lang="zh-CN" altLang="en-US">
                <a:sym typeface="+mn-ea"/>
              </a:rPr>
              <a:t>）参与者</a:t>
            </a:r>
            <a:endParaRPr lang="zh-CN" altLang="en-US"/>
          </a:p>
          <a:p>
            <a:endParaRPr lang="zh-CN" altLang="en-US"/>
          </a:p>
        </p:txBody>
      </p:sp>
      <p:sp>
        <p:nvSpPr>
          <p:cNvPr id="14340" name="Rectangle 3"/>
          <p:cNvSpPr>
            <a:spLocks noGrp="1" noChangeArrowheads="1"/>
          </p:cNvSpPr>
          <p:nvPr/>
        </p:nvSpPr>
        <p:spPr>
          <a:xfrm>
            <a:off x="459105" y="1339215"/>
            <a:ext cx="11273790" cy="452628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ysClr val="windowText" lastClr="000000"/>
                </a:solidFill>
                <a:latin typeface="Franklin Gothic Medium" panose="020B0603020102020204" pitchFamily="34" charset="0"/>
                <a:ea typeface="+mn-ea"/>
                <a:cs typeface="+mn-ea"/>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5pPr>
            <a:lvl6pPr marL="25146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6pPr>
            <a:lvl7pPr marL="29718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7pPr>
            <a:lvl8pPr marL="34290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8pPr>
            <a:lvl9pPr marL="38862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9pPr>
          </a:lstStyle>
          <a:p>
            <a:r>
              <a:rPr lang="zh-CN" altLang="en-US" sz="2800" b="0" dirty="0">
                <a:latin typeface="+mn-ea"/>
              </a:rPr>
              <a:t>参与者（</a:t>
            </a:r>
            <a:r>
              <a:rPr lang="en-US" altLang="zh-CN" sz="2800" b="0" dirty="0">
                <a:latin typeface="+mn-ea"/>
              </a:rPr>
              <a:t>actor</a:t>
            </a:r>
            <a:r>
              <a:rPr lang="zh-CN" altLang="en-US" sz="2800" b="0" dirty="0">
                <a:latin typeface="+mn-ea"/>
              </a:rPr>
              <a:t>）是指系统以外的、需要使用系统或与系统交互的东西，包括人、设备、外部系统等。</a:t>
            </a:r>
            <a:endParaRPr lang="en-US" altLang="zh-CN" sz="2800" b="0" dirty="0">
              <a:latin typeface="+mn-ea"/>
            </a:endParaRPr>
          </a:p>
          <a:p>
            <a:r>
              <a:rPr lang="zh-CN" altLang="en-US" sz="2800" b="0" dirty="0">
                <a:latin typeface="+mn-ea"/>
              </a:rPr>
              <a:t>参与者的三种表示形式</a:t>
            </a:r>
          </a:p>
        </p:txBody>
      </p:sp>
      <p:grpSp>
        <p:nvGrpSpPr>
          <p:cNvPr id="2" name="组合 1"/>
          <p:cNvGrpSpPr/>
          <p:nvPr/>
        </p:nvGrpSpPr>
        <p:grpSpPr>
          <a:xfrm>
            <a:off x="1518285" y="3382720"/>
            <a:ext cx="1796415" cy="2456105"/>
            <a:chOff x="1381" y="5064"/>
            <a:chExt cx="2157" cy="3868"/>
          </a:xfrm>
        </p:grpSpPr>
        <p:pic>
          <p:nvPicPr>
            <p:cNvPr id="27" name="Picture 4" descr="a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3" y="5064"/>
              <a:ext cx="1183" cy="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 Box 5"/>
            <p:cNvSpPr txBox="1">
              <a:spLocks noChangeArrowheads="1"/>
            </p:cNvSpPr>
            <p:nvPr/>
          </p:nvSpPr>
          <p:spPr bwMode="auto">
            <a:xfrm>
              <a:off x="1381" y="7344"/>
              <a:ext cx="1822"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kumimoji="0" lang="en-US" altLang="zh-CN">
                  <a:solidFill>
                    <a:srgbClr val="000000"/>
                  </a:solidFill>
                  <a:latin typeface="Times New Roman" panose="02020603050405020304" pitchFamily="18" charset="0"/>
                </a:rPr>
                <a:t>Actor 1</a:t>
              </a:r>
              <a:endParaRPr kumimoji="0" lang="en-US" altLang="zh-CN" b="0">
                <a:solidFill>
                  <a:srgbClr val="000000"/>
                </a:solidFill>
                <a:latin typeface="Times New Roman" panose="02020603050405020304" pitchFamily="18" charset="0"/>
              </a:endParaRPr>
            </a:p>
          </p:txBody>
        </p:sp>
        <p:sp>
          <p:nvSpPr>
            <p:cNvPr id="29" name="Text Box 6"/>
            <p:cNvSpPr txBox="1">
              <a:spLocks noChangeArrowheads="1"/>
            </p:cNvSpPr>
            <p:nvPr/>
          </p:nvSpPr>
          <p:spPr bwMode="auto">
            <a:xfrm>
              <a:off x="1496" y="8352"/>
              <a:ext cx="2042"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ct val="50000"/>
                </a:spcBef>
                <a:spcAft>
                  <a:spcPts val="0"/>
                </a:spcAft>
                <a:buClrTx/>
                <a:buSzTx/>
                <a:buFontTx/>
                <a:buNone/>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Icon</a:t>
              </a: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形式</a:t>
              </a:r>
            </a:p>
          </p:txBody>
        </p:sp>
      </p:grpSp>
      <p:grpSp>
        <p:nvGrpSpPr>
          <p:cNvPr id="4" name="组合 3"/>
          <p:cNvGrpSpPr/>
          <p:nvPr/>
        </p:nvGrpSpPr>
        <p:grpSpPr>
          <a:xfrm>
            <a:off x="4625975" y="3460115"/>
            <a:ext cx="2015490" cy="2310765"/>
            <a:chOff x="5123" y="5289"/>
            <a:chExt cx="3174" cy="3639"/>
          </a:xfrm>
        </p:grpSpPr>
        <p:sp>
          <p:nvSpPr>
            <p:cNvPr id="30" name="Rectangle 7"/>
            <p:cNvSpPr>
              <a:spLocks noChangeArrowheads="1"/>
            </p:cNvSpPr>
            <p:nvPr/>
          </p:nvSpPr>
          <p:spPr bwMode="auto">
            <a:xfrm>
              <a:off x="5123" y="5289"/>
              <a:ext cx="3175" cy="215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1" name="Line 8"/>
            <p:cNvSpPr>
              <a:spLocks noChangeShapeType="1"/>
            </p:cNvSpPr>
            <p:nvPr/>
          </p:nvSpPr>
          <p:spPr bwMode="auto">
            <a:xfrm>
              <a:off x="5123" y="6652"/>
              <a:ext cx="317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eaLnBrk="1" fontAlgn="auto" latinLnBrk="0" hangingPunct="1">
                <a:lnSpc>
                  <a:spcPct val="100000"/>
                </a:lnSpc>
                <a:spcBef>
                  <a:spcPct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2" name="Line 9"/>
            <p:cNvSpPr>
              <a:spLocks noChangeShapeType="1"/>
            </p:cNvSpPr>
            <p:nvPr/>
          </p:nvSpPr>
          <p:spPr bwMode="auto">
            <a:xfrm>
              <a:off x="5123" y="6992"/>
              <a:ext cx="317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eaLnBrk="1" fontAlgn="auto" latinLnBrk="0" hangingPunct="1">
                <a:lnSpc>
                  <a:spcPct val="100000"/>
                </a:lnSpc>
                <a:spcBef>
                  <a:spcPct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3" name="Text Box 10"/>
            <p:cNvSpPr txBox="1">
              <a:spLocks noChangeArrowheads="1"/>
            </p:cNvSpPr>
            <p:nvPr/>
          </p:nvSpPr>
          <p:spPr bwMode="auto">
            <a:xfrm>
              <a:off x="5691" y="5424"/>
              <a:ext cx="2042" cy="1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ct val="50000"/>
                </a:spcBef>
                <a:spcAft>
                  <a:spcPts val="0"/>
                </a:spcAft>
                <a:buClrTx/>
                <a:buSzTx/>
                <a:buFontTx/>
                <a:buNone/>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《Actor》</a:t>
              </a:r>
            </a:p>
            <a:p>
              <a:pPr marL="0" marR="0" lvl="0" indent="0" algn="l" defTabSz="914400" eaLnBrk="1" fontAlgn="auto" latinLnBrk="0" hangingPunct="1">
                <a:lnSpc>
                  <a:spcPct val="100000"/>
                </a:lnSpc>
                <a:spcBef>
                  <a:spcPct val="50000"/>
                </a:spcBef>
                <a:spcAft>
                  <a:spcPts val="0"/>
                </a:spcAft>
                <a:buClrTx/>
                <a:buSzTx/>
                <a:buFontTx/>
                <a:buNone/>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Actor1</a:t>
              </a:r>
            </a:p>
          </p:txBody>
        </p:sp>
        <p:sp>
          <p:nvSpPr>
            <p:cNvPr id="39" name="Text Box 16"/>
            <p:cNvSpPr txBox="1">
              <a:spLocks noChangeArrowheads="1"/>
            </p:cNvSpPr>
            <p:nvPr/>
          </p:nvSpPr>
          <p:spPr bwMode="auto">
            <a:xfrm>
              <a:off x="5691" y="8352"/>
              <a:ext cx="2495"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ct val="50000"/>
                </a:spcBef>
                <a:spcAft>
                  <a:spcPts val="0"/>
                </a:spcAft>
                <a:buClrTx/>
                <a:buSzTx/>
                <a:buFontTx/>
                <a:buNone/>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Label</a:t>
              </a: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形式</a:t>
              </a:r>
            </a:p>
          </p:txBody>
        </p:sp>
      </p:grpSp>
      <p:grpSp>
        <p:nvGrpSpPr>
          <p:cNvPr id="5" name="组合 4"/>
          <p:cNvGrpSpPr/>
          <p:nvPr/>
        </p:nvGrpSpPr>
        <p:grpSpPr>
          <a:xfrm>
            <a:off x="8200390" y="3460115"/>
            <a:ext cx="2088515" cy="2304415"/>
            <a:chOff x="9886" y="5289"/>
            <a:chExt cx="3289" cy="3629"/>
          </a:xfrm>
        </p:grpSpPr>
        <p:sp>
          <p:nvSpPr>
            <p:cNvPr id="34" name="Rectangle 11"/>
            <p:cNvSpPr>
              <a:spLocks noChangeArrowheads="1"/>
            </p:cNvSpPr>
            <p:nvPr/>
          </p:nvSpPr>
          <p:spPr bwMode="auto">
            <a:xfrm>
              <a:off x="9886" y="5289"/>
              <a:ext cx="3175" cy="215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5" name="Line 12"/>
            <p:cNvSpPr>
              <a:spLocks noChangeShapeType="1"/>
            </p:cNvSpPr>
            <p:nvPr/>
          </p:nvSpPr>
          <p:spPr bwMode="auto">
            <a:xfrm>
              <a:off x="9886" y="6652"/>
              <a:ext cx="317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eaLnBrk="1" fontAlgn="auto" latinLnBrk="0" hangingPunct="1">
                <a:lnSpc>
                  <a:spcPct val="100000"/>
                </a:lnSpc>
                <a:spcBef>
                  <a:spcPct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6" name="Line 13"/>
            <p:cNvSpPr>
              <a:spLocks noChangeShapeType="1"/>
            </p:cNvSpPr>
            <p:nvPr/>
          </p:nvSpPr>
          <p:spPr bwMode="auto">
            <a:xfrm>
              <a:off x="9886" y="6992"/>
              <a:ext cx="317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eaLnBrk="1" fontAlgn="auto" latinLnBrk="0" hangingPunct="1">
                <a:lnSpc>
                  <a:spcPct val="100000"/>
                </a:lnSpc>
                <a:spcBef>
                  <a:spcPct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7" name="Text Box 14"/>
            <p:cNvSpPr txBox="1">
              <a:spLocks noChangeArrowheads="1"/>
            </p:cNvSpPr>
            <p:nvPr/>
          </p:nvSpPr>
          <p:spPr bwMode="auto">
            <a:xfrm>
              <a:off x="10678" y="5424"/>
              <a:ext cx="2043" cy="1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ct val="50000"/>
                </a:spcBef>
                <a:spcAft>
                  <a:spcPts val="0"/>
                </a:spcAft>
                <a:buClrTx/>
                <a:buSzTx/>
                <a:buFontTx/>
                <a:buNone/>
                <a:defRPr/>
              </a:pPr>
              <a:endPar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a:p>
              <a:pPr marL="0" marR="0" lvl="0" indent="0" algn="l" defTabSz="914400" eaLnBrk="1" fontAlgn="auto" latinLnBrk="0" hangingPunct="1">
                <a:lnSpc>
                  <a:spcPct val="100000"/>
                </a:lnSpc>
                <a:spcBef>
                  <a:spcPct val="50000"/>
                </a:spcBef>
                <a:spcAft>
                  <a:spcPts val="0"/>
                </a:spcAft>
                <a:buClrTx/>
                <a:buSzTx/>
                <a:buFontTx/>
                <a:buNone/>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Actor1</a:t>
              </a:r>
            </a:p>
          </p:txBody>
        </p:sp>
        <p:pic>
          <p:nvPicPr>
            <p:cNvPr id="38" name="Picture 15" descr="a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8" y="5384"/>
              <a:ext cx="735"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 Box 17"/>
            <p:cNvSpPr txBox="1">
              <a:spLocks noChangeArrowheads="1"/>
            </p:cNvSpPr>
            <p:nvPr/>
          </p:nvSpPr>
          <p:spPr bwMode="auto">
            <a:xfrm>
              <a:off x="10001" y="8342"/>
              <a:ext cx="3175"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ct val="50000"/>
                </a:spcBef>
                <a:spcAft>
                  <a:spcPts val="0"/>
                </a:spcAft>
                <a:buClrTx/>
                <a:buSzTx/>
                <a:buFontTx/>
                <a:buNone/>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Decoration</a:t>
              </a: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形式</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40"/>
                                        </p:tgtEl>
                                        <p:attrNameLst>
                                          <p:attrName>style.visibility</p:attrName>
                                        </p:attrNameLst>
                                      </p:cBhvr>
                                      <p:to>
                                        <p:strVal val="visible"/>
                                      </p:to>
                                    </p:set>
                                    <p:animEffect transition="in" filter="blinds(horizontal)">
                                      <p:cBhvr>
                                        <p:cTn id="12" dur="500"/>
                                        <p:tgtEl>
                                          <p:spTgt spid="1434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heckerboard(across)">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heckerboard(across)">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checkerboard(across)">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34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2"/>
          <p:cNvSpPr>
            <a:spLocks noGrp="1"/>
          </p:cNvSpPr>
          <p:nvPr/>
        </p:nvSpPr>
        <p:spPr>
          <a:xfrm>
            <a:off x="1097915" y="1165860"/>
            <a:ext cx="9768205" cy="4526280"/>
          </a:xfrm>
          <a:prstGeom prst="rect">
            <a:avLst/>
          </a:prstGeom>
          <a:noFill/>
          <a:ln w="9525">
            <a:noFill/>
          </a:ln>
        </p:spPr>
        <p:txBody>
          <a:bodyPr wrap="square" lIns="91440" tIns="45720" rIns="91440" bIns="45720" anchor="t"/>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r>
              <a:rPr lang="zh-CN" altLang="zh-CN" b="0" dirty="0">
                <a:latin typeface="+mn-ea"/>
                <a:cs typeface="+mn-ea"/>
              </a:rPr>
              <a:t>在</a:t>
            </a:r>
            <a:r>
              <a:rPr lang="zh-CN" altLang="zh-CN" sz="2800" b="0" dirty="0">
                <a:latin typeface="+mn-ea"/>
                <a:cs typeface="+mn-ea"/>
              </a:rPr>
              <a:t>获取用例前</a:t>
            </a:r>
            <a:r>
              <a:rPr lang="zh-CN" altLang="zh-CN" sz="2800" b="0" dirty="0">
                <a:solidFill>
                  <a:srgbClr val="FFC000"/>
                </a:solidFill>
                <a:latin typeface="+mn-ea"/>
                <a:cs typeface="+mn-ea"/>
              </a:rPr>
              <a:t>首先要确定系统的参与者</a:t>
            </a:r>
            <a:r>
              <a:rPr lang="zh-CN" altLang="zh-CN" sz="2800" b="0" dirty="0">
                <a:latin typeface="+mn-ea"/>
                <a:cs typeface="+mn-ea"/>
              </a:rPr>
              <a:t>，开发人员可以通过回答以下的问题来寻找系统的参与者。</a:t>
            </a:r>
            <a:r>
              <a:rPr lang="en-US" altLang="zh-CN" sz="2800" b="0" dirty="0">
                <a:latin typeface="+mn-ea"/>
                <a:cs typeface="+mn-ea"/>
              </a:rPr>
              <a:t> </a:t>
            </a:r>
            <a:br>
              <a:rPr lang="en-US" altLang="zh-CN" sz="2800" b="0" dirty="0">
                <a:latin typeface="+mn-ea"/>
                <a:cs typeface="+mn-ea"/>
              </a:rPr>
            </a:br>
            <a:r>
              <a:rPr lang="zh-CN" altLang="zh-CN" sz="2800" b="0" dirty="0">
                <a:latin typeface="+mn-ea"/>
                <a:cs typeface="+mn-ea"/>
              </a:rPr>
              <a:t>（</a:t>
            </a:r>
            <a:r>
              <a:rPr lang="en-US" altLang="zh-CN" sz="2800" b="0" dirty="0">
                <a:latin typeface="+mn-ea"/>
                <a:cs typeface="+mn-ea"/>
              </a:rPr>
              <a:t>1</a:t>
            </a:r>
            <a:r>
              <a:rPr lang="zh-CN" altLang="zh-CN" sz="2800" b="0" dirty="0">
                <a:latin typeface="+mn-ea"/>
                <a:cs typeface="+mn-ea"/>
              </a:rPr>
              <a:t>）谁将</a:t>
            </a:r>
            <a:r>
              <a:rPr lang="zh-CN" altLang="zh-CN" sz="2800" b="0" dirty="0">
                <a:solidFill>
                  <a:srgbClr val="FF0000"/>
                </a:solidFill>
                <a:latin typeface="+mn-ea"/>
                <a:cs typeface="+mn-ea"/>
              </a:rPr>
              <a:t>使用</a:t>
            </a:r>
            <a:r>
              <a:rPr lang="zh-CN" altLang="zh-CN" sz="2800" b="0" dirty="0">
                <a:latin typeface="+mn-ea"/>
                <a:cs typeface="+mn-ea"/>
              </a:rPr>
              <a:t>该系统的主要功能</a:t>
            </a:r>
            <a:r>
              <a:rPr lang="zh-CN" altLang="en-US" sz="2800" b="0" dirty="0">
                <a:latin typeface="+mn-ea"/>
                <a:cs typeface="+mn-ea"/>
              </a:rPr>
              <a:t>？</a:t>
            </a:r>
            <a:r>
              <a:rPr lang="en-US" altLang="zh-CN" sz="2800" b="0" dirty="0">
                <a:latin typeface="+mn-ea"/>
                <a:cs typeface="+mn-ea"/>
              </a:rPr>
              <a:t> </a:t>
            </a:r>
            <a:br>
              <a:rPr lang="en-US" altLang="zh-CN" sz="2800" b="0" dirty="0">
                <a:latin typeface="+mn-ea"/>
                <a:cs typeface="+mn-ea"/>
              </a:rPr>
            </a:br>
            <a:r>
              <a:rPr lang="zh-CN" altLang="zh-CN" sz="2800" b="0" dirty="0">
                <a:latin typeface="+mn-ea"/>
                <a:cs typeface="+mn-ea"/>
              </a:rPr>
              <a:t>（</a:t>
            </a:r>
            <a:r>
              <a:rPr lang="en-US" altLang="zh-CN" sz="2800" b="0" dirty="0">
                <a:latin typeface="+mn-ea"/>
                <a:cs typeface="+mn-ea"/>
              </a:rPr>
              <a:t>2</a:t>
            </a:r>
            <a:r>
              <a:rPr lang="zh-CN" altLang="zh-CN" sz="2800" b="0" dirty="0">
                <a:latin typeface="+mn-ea"/>
                <a:cs typeface="+mn-ea"/>
              </a:rPr>
              <a:t>）谁将</a:t>
            </a:r>
            <a:r>
              <a:rPr lang="zh-CN" altLang="zh-CN" sz="2800" b="0" dirty="0">
                <a:solidFill>
                  <a:srgbClr val="FF0000"/>
                </a:solidFill>
                <a:latin typeface="+mn-ea"/>
                <a:cs typeface="+mn-ea"/>
              </a:rPr>
              <a:t>需要该系统的支持</a:t>
            </a:r>
            <a:r>
              <a:rPr lang="zh-CN" altLang="zh-CN" sz="2800" b="0" dirty="0">
                <a:latin typeface="+mn-ea"/>
                <a:cs typeface="+mn-ea"/>
              </a:rPr>
              <a:t>以完成其工作</a:t>
            </a:r>
            <a:r>
              <a:rPr lang="zh-CN" altLang="en-US" sz="2800" b="0" dirty="0">
                <a:latin typeface="+mn-ea"/>
                <a:cs typeface="+mn-ea"/>
              </a:rPr>
              <a:t>？</a:t>
            </a:r>
            <a:r>
              <a:rPr lang="zh-CN" altLang="zh-CN" sz="2800" b="0" dirty="0">
                <a:latin typeface="+mn-ea"/>
                <a:cs typeface="+mn-ea"/>
              </a:rPr>
              <a:t> </a:t>
            </a:r>
            <a:br>
              <a:rPr lang="en-US" altLang="zh-CN" sz="2800" b="0" dirty="0">
                <a:latin typeface="+mn-ea"/>
                <a:cs typeface="+mn-ea"/>
              </a:rPr>
            </a:br>
            <a:r>
              <a:rPr lang="zh-CN" altLang="zh-CN" sz="2800" b="0" dirty="0">
                <a:latin typeface="+mn-ea"/>
                <a:cs typeface="+mn-ea"/>
              </a:rPr>
              <a:t>（</a:t>
            </a:r>
            <a:r>
              <a:rPr lang="en-US" altLang="zh-CN" sz="2800" b="0" dirty="0">
                <a:latin typeface="+mn-ea"/>
                <a:cs typeface="+mn-ea"/>
              </a:rPr>
              <a:t>3</a:t>
            </a:r>
            <a:r>
              <a:rPr lang="zh-CN" altLang="zh-CN" sz="2800" b="0" dirty="0">
                <a:latin typeface="+mn-ea"/>
                <a:cs typeface="+mn-ea"/>
              </a:rPr>
              <a:t>）谁将需要</a:t>
            </a:r>
            <a:r>
              <a:rPr lang="zh-CN" altLang="zh-CN" sz="2800" b="0" dirty="0">
                <a:solidFill>
                  <a:srgbClr val="FF0000"/>
                </a:solidFill>
                <a:latin typeface="+mn-ea"/>
                <a:cs typeface="+mn-ea"/>
              </a:rPr>
              <a:t>维护、管理该系统</a:t>
            </a:r>
            <a:r>
              <a:rPr lang="zh-CN" altLang="zh-CN" sz="2800" b="0" dirty="0">
                <a:latin typeface="+mn-ea"/>
                <a:cs typeface="+mn-ea"/>
              </a:rPr>
              <a:t>，以及保持该系统处于工作状态</a:t>
            </a:r>
            <a:r>
              <a:rPr lang="zh-CN" altLang="en-US" sz="2800" b="0" dirty="0">
                <a:latin typeface="+mn-ea"/>
                <a:cs typeface="+mn-ea"/>
              </a:rPr>
              <a:t>？</a:t>
            </a:r>
            <a:r>
              <a:rPr lang="en-US" altLang="zh-CN" sz="2800" b="0" dirty="0">
                <a:latin typeface="+mn-ea"/>
                <a:cs typeface="+mn-ea"/>
              </a:rPr>
              <a:t> </a:t>
            </a:r>
            <a:br>
              <a:rPr lang="en-US" altLang="zh-CN" sz="2800" b="0" dirty="0">
                <a:latin typeface="+mn-ea"/>
                <a:cs typeface="+mn-ea"/>
              </a:rPr>
            </a:br>
            <a:r>
              <a:rPr lang="zh-CN" altLang="zh-CN" sz="2800" b="0" dirty="0">
                <a:latin typeface="+mn-ea"/>
                <a:cs typeface="+mn-ea"/>
              </a:rPr>
              <a:t>（</a:t>
            </a:r>
            <a:r>
              <a:rPr lang="en-US" altLang="zh-CN" sz="2800" b="0" dirty="0">
                <a:latin typeface="+mn-ea"/>
                <a:cs typeface="+mn-ea"/>
              </a:rPr>
              <a:t>4</a:t>
            </a:r>
            <a:r>
              <a:rPr lang="zh-CN" altLang="zh-CN" sz="2800" b="0" dirty="0">
                <a:latin typeface="+mn-ea"/>
                <a:cs typeface="+mn-ea"/>
              </a:rPr>
              <a:t>）系统需要处理哪些</a:t>
            </a:r>
            <a:r>
              <a:rPr lang="zh-CN" altLang="zh-CN" sz="2800" b="0" dirty="0">
                <a:solidFill>
                  <a:srgbClr val="FF0000"/>
                </a:solidFill>
                <a:latin typeface="+mn-ea"/>
                <a:cs typeface="+mn-ea"/>
              </a:rPr>
              <a:t>硬件设备</a:t>
            </a:r>
            <a:r>
              <a:rPr lang="zh-CN" altLang="en-US" sz="2800" b="0" dirty="0">
                <a:latin typeface="+mn-ea"/>
                <a:cs typeface="+mn-ea"/>
              </a:rPr>
              <a:t>？</a:t>
            </a:r>
            <a:r>
              <a:rPr lang="en-US" altLang="zh-CN" sz="2800" b="0" dirty="0">
                <a:latin typeface="+mn-ea"/>
                <a:cs typeface="+mn-ea"/>
              </a:rPr>
              <a:t> </a:t>
            </a:r>
            <a:br>
              <a:rPr lang="en-US" altLang="zh-CN" sz="2800" b="0" dirty="0">
                <a:latin typeface="+mn-ea"/>
                <a:cs typeface="+mn-ea"/>
              </a:rPr>
            </a:br>
            <a:r>
              <a:rPr lang="zh-CN" altLang="zh-CN" sz="2800" b="0" dirty="0">
                <a:latin typeface="+mn-ea"/>
                <a:cs typeface="+mn-ea"/>
              </a:rPr>
              <a:t>（</a:t>
            </a:r>
            <a:r>
              <a:rPr lang="en-US" altLang="zh-CN" sz="2800" b="0" dirty="0">
                <a:latin typeface="+mn-ea"/>
                <a:cs typeface="+mn-ea"/>
              </a:rPr>
              <a:t>5</a:t>
            </a:r>
            <a:r>
              <a:rPr lang="zh-CN" altLang="zh-CN" sz="2800" b="0" dirty="0">
                <a:latin typeface="+mn-ea"/>
                <a:cs typeface="+mn-ea"/>
              </a:rPr>
              <a:t>）与该系统</a:t>
            </a:r>
            <a:r>
              <a:rPr lang="zh-CN" altLang="zh-CN" sz="2800" b="0" dirty="0">
                <a:solidFill>
                  <a:srgbClr val="FF0000"/>
                </a:solidFill>
                <a:latin typeface="+mn-ea"/>
                <a:cs typeface="+mn-ea"/>
              </a:rPr>
              <a:t>交互的是什么系统</a:t>
            </a:r>
            <a:r>
              <a:rPr lang="zh-CN" altLang="en-US" sz="2800" b="0" dirty="0">
                <a:latin typeface="+mn-ea"/>
                <a:cs typeface="+mn-ea"/>
              </a:rPr>
              <a:t>？</a:t>
            </a:r>
            <a:r>
              <a:rPr lang="en-US" altLang="zh-CN" sz="2800" b="0" dirty="0">
                <a:latin typeface="+mn-ea"/>
                <a:cs typeface="+mn-ea"/>
              </a:rPr>
              <a:t> </a:t>
            </a:r>
            <a:br>
              <a:rPr lang="en-US" altLang="zh-CN" sz="2800" b="0" dirty="0">
                <a:latin typeface="+mn-ea"/>
                <a:cs typeface="+mn-ea"/>
              </a:rPr>
            </a:br>
            <a:r>
              <a:rPr lang="zh-CN" altLang="zh-CN" sz="2800" b="0" dirty="0">
                <a:latin typeface="+mn-ea"/>
                <a:cs typeface="+mn-ea"/>
              </a:rPr>
              <a:t>（</a:t>
            </a:r>
            <a:r>
              <a:rPr lang="en-US" altLang="zh-CN" sz="2800" b="0" dirty="0">
                <a:latin typeface="+mn-ea"/>
                <a:cs typeface="+mn-ea"/>
              </a:rPr>
              <a:t>6</a:t>
            </a:r>
            <a:r>
              <a:rPr lang="zh-CN" altLang="zh-CN" sz="2800" b="0" dirty="0">
                <a:latin typeface="+mn-ea"/>
                <a:cs typeface="+mn-ea"/>
              </a:rPr>
              <a:t>）谁或什么系统对本系统产生的</a:t>
            </a:r>
            <a:r>
              <a:rPr lang="zh-CN" altLang="zh-CN" sz="2800" b="0" dirty="0">
                <a:solidFill>
                  <a:srgbClr val="FF0000"/>
                </a:solidFill>
                <a:latin typeface="+mn-ea"/>
                <a:cs typeface="+mn-ea"/>
              </a:rPr>
              <a:t>结果感兴趣</a:t>
            </a:r>
            <a:r>
              <a:rPr lang="zh-CN" altLang="en-US" sz="2800" b="0" dirty="0">
                <a:latin typeface="+mn-ea"/>
                <a:cs typeface="+mn-ea"/>
              </a:rPr>
              <a:t>？</a:t>
            </a:r>
            <a:r>
              <a:rPr lang="zh-CN" altLang="zh-CN" sz="2800" b="0" dirty="0">
                <a:latin typeface="+mn-ea"/>
                <a:cs typeface="+mn-ea"/>
              </a:rPr>
              <a:t> </a:t>
            </a:r>
            <a:endParaRPr lang="zh-CN" altLang="en-US" sz="2800" b="0" dirty="0">
              <a:latin typeface="+mn-ea"/>
              <a:cs typeface="+mn-ea"/>
            </a:endParaRPr>
          </a:p>
        </p:txBody>
      </p:sp>
      <p:sp>
        <p:nvSpPr>
          <p:cNvPr id="3" name="标题 2"/>
          <p:cNvSpPr>
            <a:spLocks noGrp="1"/>
          </p:cNvSpPr>
          <p:nvPr>
            <p:ph type="title"/>
          </p:nvPr>
        </p:nvSpPr>
        <p:spPr>
          <a:xfrm>
            <a:off x="586741" y="243205"/>
            <a:ext cx="5202767" cy="668780"/>
          </a:xfrm>
        </p:spPr>
        <p:txBody>
          <a:bodyPr/>
          <a:lstStyle/>
          <a:p>
            <a:r>
              <a:rPr lang="zh-CN" altLang="en-US"/>
              <a:t>如何确定参与者？</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blinds(horizontal)">
                                      <p:cBhvr>
                                        <p:cTn id="7" dur="500"/>
                                        <p:tgtEl>
                                          <p:spTgt spid="39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如何确定参与者？</a:t>
            </a:r>
          </a:p>
        </p:txBody>
      </p:sp>
      <p:sp>
        <p:nvSpPr>
          <p:cNvPr id="3" name="文本框 2"/>
          <p:cNvSpPr txBox="1"/>
          <p:nvPr/>
        </p:nvSpPr>
        <p:spPr>
          <a:xfrm>
            <a:off x="571500" y="925195"/>
            <a:ext cx="4911725" cy="521970"/>
          </a:xfrm>
          <a:prstGeom prst="rect">
            <a:avLst/>
          </a:prstGeom>
          <a:noFill/>
        </p:spPr>
        <p:txBody>
          <a:bodyPr wrap="square" rtlCol="0" anchor="t">
            <a:spAutoFit/>
          </a:bodyPr>
          <a:lstStyle/>
          <a:p>
            <a:r>
              <a:rPr lang="zh-CN" altLang="en-US" sz="2800">
                <a:sym typeface="+mn-ea"/>
              </a:rPr>
              <a:t>示例：饮料自动售货系统</a:t>
            </a:r>
          </a:p>
        </p:txBody>
      </p:sp>
      <p:sp>
        <p:nvSpPr>
          <p:cNvPr id="34" name="Text Box 5"/>
          <p:cNvSpPr txBox="1">
            <a:spLocks noChangeArrowheads="1"/>
          </p:cNvSpPr>
          <p:nvPr/>
        </p:nvSpPr>
        <p:spPr bwMode="auto">
          <a:xfrm>
            <a:off x="388620" y="1888490"/>
            <a:ext cx="3679825" cy="138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kumimoji="0" lang="en-US" altLang="zh-CN" sz="2800" b="0">
                <a:solidFill>
                  <a:srgbClr val="000000"/>
                </a:solidFill>
                <a:latin typeface="Times New Roman" panose="02020603050405020304" pitchFamily="18" charset="0"/>
              </a:rPr>
              <a:t>   </a:t>
            </a:r>
            <a:r>
              <a:rPr kumimoji="0" lang="zh-CN" altLang="en-US" sz="2800">
                <a:solidFill>
                  <a:srgbClr val="000000"/>
                </a:solidFill>
                <a:latin typeface="+mn-ea"/>
                <a:ea typeface="+mn-ea"/>
              </a:rPr>
              <a:t>在</a:t>
            </a:r>
            <a:r>
              <a:rPr lang="zh-CN" altLang="en-US" sz="2800">
                <a:latin typeface="+mn-ea"/>
                <a:ea typeface="+mn-ea"/>
                <a:sym typeface="+mn-ea"/>
              </a:rPr>
              <a:t>饮料自动售卖</a:t>
            </a:r>
            <a:r>
              <a:rPr kumimoji="0" lang="zh-CN" altLang="en-US" sz="2800">
                <a:solidFill>
                  <a:srgbClr val="000000"/>
                </a:solidFill>
                <a:latin typeface="+mn-ea"/>
                <a:ea typeface="+mn-ea"/>
              </a:rPr>
              <a:t>机中，最先想到的参与者是</a:t>
            </a:r>
            <a:r>
              <a:rPr kumimoji="0" lang="zh-CN" altLang="en-US" sz="2800">
                <a:solidFill>
                  <a:schemeClr val="accent1"/>
                </a:solidFill>
                <a:latin typeface="+mn-ea"/>
                <a:ea typeface="+mn-ea"/>
              </a:rPr>
              <a:t>顾客</a:t>
            </a:r>
            <a:r>
              <a:rPr kumimoji="0" lang="zh-CN" altLang="en-US" sz="2800">
                <a:solidFill>
                  <a:srgbClr val="000000"/>
                </a:solidFill>
                <a:latin typeface="+mn-ea"/>
                <a:ea typeface="+mn-ea"/>
              </a:rPr>
              <a:t>。</a:t>
            </a:r>
          </a:p>
        </p:txBody>
      </p:sp>
      <p:sp>
        <p:nvSpPr>
          <p:cNvPr id="42" name="Text Box 14"/>
          <p:cNvSpPr txBox="1">
            <a:spLocks noChangeArrowheads="1"/>
          </p:cNvSpPr>
          <p:nvPr/>
        </p:nvSpPr>
        <p:spPr bwMode="auto">
          <a:xfrm>
            <a:off x="9735820" y="1978488"/>
            <a:ext cx="1066800" cy="403187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kumimoji="0" lang="zh-CN" altLang="en-US" sz="3200">
                <a:solidFill>
                  <a:schemeClr val="bg1"/>
                </a:solidFill>
                <a:latin typeface="Times New Roman" panose="02020603050405020304" pitchFamily="18" charset="0"/>
              </a:rPr>
              <a:t>每一</a:t>
            </a:r>
          </a:p>
          <a:p>
            <a:pPr algn="l">
              <a:lnSpc>
                <a:spcPct val="100000"/>
              </a:lnSpc>
              <a:spcBef>
                <a:spcPct val="0"/>
              </a:spcBef>
              <a:buClrTx/>
              <a:buFontTx/>
              <a:buNone/>
            </a:pPr>
            <a:r>
              <a:rPr kumimoji="0" lang="zh-CN" altLang="en-US" sz="3200">
                <a:solidFill>
                  <a:schemeClr val="bg1"/>
                </a:solidFill>
                <a:latin typeface="Times New Roman" panose="02020603050405020304" pitchFamily="18" charset="0"/>
              </a:rPr>
              <a:t>种参与者</a:t>
            </a:r>
          </a:p>
          <a:p>
            <a:pPr algn="l">
              <a:lnSpc>
                <a:spcPct val="100000"/>
              </a:lnSpc>
              <a:spcBef>
                <a:spcPct val="0"/>
              </a:spcBef>
              <a:buClrTx/>
              <a:buFontTx/>
              <a:buNone/>
            </a:pPr>
            <a:r>
              <a:rPr kumimoji="0" lang="zh-CN" altLang="en-US" sz="3200">
                <a:solidFill>
                  <a:schemeClr val="bg1"/>
                </a:solidFill>
                <a:latin typeface="Times New Roman" panose="02020603050405020304" pitchFamily="18" charset="0"/>
              </a:rPr>
              <a:t>具有</a:t>
            </a:r>
          </a:p>
          <a:p>
            <a:pPr algn="l">
              <a:lnSpc>
                <a:spcPct val="100000"/>
              </a:lnSpc>
              <a:spcBef>
                <a:spcPct val="0"/>
              </a:spcBef>
              <a:buClrTx/>
              <a:buFontTx/>
              <a:buNone/>
            </a:pPr>
            <a:r>
              <a:rPr kumimoji="0" lang="zh-CN" altLang="en-US" sz="3200">
                <a:solidFill>
                  <a:schemeClr val="bg1"/>
                </a:solidFill>
                <a:latin typeface="Times New Roman" panose="02020603050405020304" pitchFamily="18" charset="0"/>
              </a:rPr>
              <a:t>自己</a:t>
            </a:r>
          </a:p>
          <a:p>
            <a:pPr algn="l">
              <a:lnSpc>
                <a:spcPct val="100000"/>
              </a:lnSpc>
              <a:spcBef>
                <a:spcPct val="0"/>
              </a:spcBef>
              <a:buClrTx/>
              <a:buFontTx/>
              <a:buNone/>
            </a:pPr>
            <a:r>
              <a:rPr kumimoji="0" lang="zh-CN" altLang="en-US" sz="3200">
                <a:solidFill>
                  <a:schemeClr val="bg1"/>
                </a:solidFill>
                <a:latin typeface="Times New Roman" panose="02020603050405020304" pitchFamily="18" charset="0"/>
              </a:rPr>
              <a:t>的 </a:t>
            </a:r>
            <a:r>
              <a:rPr kumimoji="0" lang="en-US" altLang="zh-CN" sz="3200">
                <a:solidFill>
                  <a:schemeClr val="bg1"/>
                </a:solidFill>
                <a:latin typeface="Times New Roman" panose="02020603050405020304" pitchFamily="18" charset="0"/>
              </a:rPr>
              <a:t>use case</a:t>
            </a:r>
          </a:p>
        </p:txBody>
      </p:sp>
      <p:sp>
        <p:nvSpPr>
          <p:cNvPr id="44" name="Text Box 16"/>
          <p:cNvSpPr txBox="1">
            <a:spLocks noChangeArrowheads="1"/>
          </p:cNvSpPr>
          <p:nvPr/>
        </p:nvSpPr>
        <p:spPr bwMode="auto">
          <a:xfrm>
            <a:off x="388620" y="3711575"/>
            <a:ext cx="4022725" cy="181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kumimoji="0" lang="zh-CN" altLang="en-US" sz="2800">
                <a:solidFill>
                  <a:schemeClr val="accent1"/>
                </a:solidFill>
                <a:latin typeface="+mn-ea"/>
                <a:ea typeface="+mn-ea"/>
              </a:rPr>
              <a:t>供应商</a:t>
            </a:r>
            <a:r>
              <a:rPr kumimoji="0" lang="zh-CN" altLang="en-US" sz="2800">
                <a:solidFill>
                  <a:srgbClr val="000000"/>
                </a:solidFill>
                <a:latin typeface="+mn-ea"/>
                <a:ea typeface="+mn-ea"/>
              </a:rPr>
              <a:t>向自动贩卖机添加饮料。</a:t>
            </a:r>
          </a:p>
          <a:p>
            <a:pPr algn="l">
              <a:lnSpc>
                <a:spcPct val="100000"/>
              </a:lnSpc>
              <a:spcBef>
                <a:spcPct val="0"/>
              </a:spcBef>
              <a:buClrTx/>
              <a:buFontTx/>
              <a:buNone/>
            </a:pPr>
            <a:r>
              <a:rPr kumimoji="0" lang="zh-CN" altLang="en-US" sz="2800">
                <a:solidFill>
                  <a:schemeClr val="accent1"/>
                </a:solidFill>
                <a:latin typeface="+mn-ea"/>
                <a:ea typeface="+mn-ea"/>
              </a:rPr>
              <a:t>收银员</a:t>
            </a:r>
            <a:r>
              <a:rPr kumimoji="0" lang="zh-CN" altLang="en-US" sz="2800">
                <a:solidFill>
                  <a:srgbClr val="000000"/>
                </a:solidFill>
                <a:latin typeface="+mn-ea"/>
                <a:ea typeface="+mn-ea"/>
              </a:rPr>
              <a:t>从自动贩卖机收钱。</a:t>
            </a:r>
          </a:p>
        </p:txBody>
      </p:sp>
      <p:grpSp>
        <p:nvGrpSpPr>
          <p:cNvPr id="9" name="组合 8"/>
          <p:cNvGrpSpPr/>
          <p:nvPr/>
        </p:nvGrpSpPr>
        <p:grpSpPr>
          <a:xfrm>
            <a:off x="6454140" y="3465830"/>
            <a:ext cx="1672590" cy="1434465"/>
            <a:chOff x="10164" y="5458"/>
            <a:chExt cx="2634" cy="2259"/>
          </a:xfrm>
        </p:grpSpPr>
        <p:sp>
          <p:nvSpPr>
            <p:cNvPr id="40" name="Text Box 12"/>
            <p:cNvSpPr txBox="1">
              <a:spLocks noChangeArrowheads="1"/>
            </p:cNvSpPr>
            <p:nvPr/>
          </p:nvSpPr>
          <p:spPr bwMode="auto">
            <a:xfrm>
              <a:off x="10164" y="6805"/>
              <a:ext cx="2635" cy="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kumimoji="0" lang="en-US" altLang="zh-CN" sz="3200">
                  <a:solidFill>
                    <a:srgbClr val="FF0000"/>
                  </a:solidFill>
                  <a:latin typeface="Times New Roman" panose="02020603050405020304" pitchFamily="18" charset="0"/>
                </a:rPr>
                <a:t>Supplier</a:t>
              </a:r>
            </a:p>
          </p:txBody>
        </p:sp>
        <p:pic>
          <p:nvPicPr>
            <p:cNvPr id="4" name="Picture 4" descr="a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5" y="5458"/>
              <a:ext cx="933" cy="1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组合 7"/>
          <p:cNvGrpSpPr/>
          <p:nvPr/>
        </p:nvGrpSpPr>
        <p:grpSpPr>
          <a:xfrm>
            <a:off x="6377940" y="1978660"/>
            <a:ext cx="1899920" cy="1626235"/>
            <a:chOff x="10044" y="3116"/>
            <a:chExt cx="2992" cy="2561"/>
          </a:xfrm>
        </p:grpSpPr>
        <p:sp>
          <p:nvSpPr>
            <p:cNvPr id="39" name="Text Box 11"/>
            <p:cNvSpPr txBox="1">
              <a:spLocks noChangeArrowheads="1"/>
            </p:cNvSpPr>
            <p:nvPr/>
          </p:nvSpPr>
          <p:spPr bwMode="auto">
            <a:xfrm>
              <a:off x="10044" y="4765"/>
              <a:ext cx="2993" cy="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kumimoji="0" lang="en-US" altLang="zh-CN" sz="3200">
                  <a:solidFill>
                    <a:srgbClr val="FF0000"/>
                  </a:solidFill>
                  <a:latin typeface="Times New Roman" panose="02020603050405020304" pitchFamily="18" charset="0"/>
                </a:rPr>
                <a:t>Customer</a:t>
              </a:r>
            </a:p>
          </p:txBody>
        </p:sp>
        <p:pic>
          <p:nvPicPr>
            <p:cNvPr id="27" name="Picture 4" descr="a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05" y="3116"/>
              <a:ext cx="933" cy="1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a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05" y="3116"/>
              <a:ext cx="933" cy="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组合 9"/>
          <p:cNvGrpSpPr/>
          <p:nvPr/>
        </p:nvGrpSpPr>
        <p:grpSpPr>
          <a:xfrm>
            <a:off x="6454140" y="4794885"/>
            <a:ext cx="1786890" cy="1381760"/>
            <a:chOff x="10164" y="7551"/>
            <a:chExt cx="2814" cy="2176"/>
          </a:xfrm>
        </p:grpSpPr>
        <p:sp>
          <p:nvSpPr>
            <p:cNvPr id="41" name="Text Box 13"/>
            <p:cNvSpPr txBox="1">
              <a:spLocks noChangeArrowheads="1"/>
            </p:cNvSpPr>
            <p:nvPr/>
          </p:nvSpPr>
          <p:spPr bwMode="auto">
            <a:xfrm>
              <a:off x="10164" y="8815"/>
              <a:ext cx="2815" cy="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kumimoji="0" lang="en-US" altLang="zh-CN" sz="3200">
                  <a:solidFill>
                    <a:srgbClr val="FF0000"/>
                  </a:solidFill>
                  <a:latin typeface="Times New Roman" panose="02020603050405020304" pitchFamily="18" charset="0"/>
                </a:rPr>
                <a:t>Collector</a:t>
              </a:r>
            </a:p>
          </p:txBody>
        </p:sp>
        <p:pic>
          <p:nvPicPr>
            <p:cNvPr id="7" name="Picture 4" descr="a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74" y="7551"/>
              <a:ext cx="933" cy="1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 name="组合 4"/>
          <p:cNvGrpSpPr/>
          <p:nvPr/>
        </p:nvGrpSpPr>
        <p:grpSpPr>
          <a:xfrm>
            <a:off x="5222875" y="614680"/>
            <a:ext cx="3566795" cy="918210"/>
            <a:chOff x="8225" y="968"/>
            <a:chExt cx="5617" cy="1446"/>
          </a:xfrm>
        </p:grpSpPr>
        <p:sp>
          <p:nvSpPr>
            <p:cNvPr id="18436" name="Text Box 4"/>
            <p:cNvSpPr txBox="1">
              <a:spLocks noChangeArrowheads="1"/>
            </p:cNvSpPr>
            <p:nvPr/>
          </p:nvSpPr>
          <p:spPr bwMode="auto">
            <a:xfrm>
              <a:off x="8225" y="1280"/>
              <a:ext cx="4083"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solidFill>
                    <a:srgbClr val="FF0000"/>
                  </a:solidFill>
                  <a:latin typeface="+mn-ea"/>
                  <a:ea typeface="+mn-ea"/>
                </a:rPr>
                <a:t>谁是参与者</a:t>
              </a:r>
            </a:p>
          </p:txBody>
        </p:sp>
        <p:sp>
          <p:nvSpPr>
            <p:cNvPr id="18437" name="WordArt 5"/>
            <p:cNvSpPr>
              <a:spLocks noChangeArrowheads="1" noChangeShapeType="1" noTextEdit="1"/>
            </p:cNvSpPr>
            <p:nvPr/>
          </p:nvSpPr>
          <p:spPr bwMode="auto">
            <a:xfrm rot="1796516">
              <a:off x="12450" y="968"/>
              <a:ext cx="1393" cy="1447"/>
            </a:xfrm>
            <a:prstGeom prst="rect">
              <a:avLst/>
            </a:prstGeom>
          </p:spPr>
          <p:txBody>
            <a:bodyPr wrap="none" fromWordArt="1">
              <a:prstTxWarp prst="textPlain">
                <a:avLst>
                  <a:gd name="adj" fmla="val 50000"/>
                </a:avLst>
              </a:prstTxWarp>
            </a:bodyPr>
            <a:lstStyle/>
            <a:p>
              <a:pPr algn="ctr"/>
              <a:r>
                <a:rPr lang="zh-CN" altLang="en-US" sz="3600" kern="10">
                  <a:ln w="12700">
                    <a:solidFill>
                      <a:srgbClr val="EAEAEA"/>
                    </a:solidFill>
                    <a:rou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19800000" scaled="1"/>
                  </a:gradFill>
                  <a:effectLst>
                    <a:outerShdw blurRad="63500" dist="38099" dir="2700000" sy="50000" kx="2115830" algn="bl" rotWithShape="0">
                      <a:srgbClr val="C0C0C0">
                        <a:alpha val="79999"/>
                      </a:srgbClr>
                    </a:outerShdw>
                  </a:effectLst>
                  <a:latin typeface="宋体" panose="02010600030101010101" pitchFamily="2" charset="-122"/>
                  <a:cs typeface="宋体" panose="02010600030101010101" pitchFamily="2" charset="-122"/>
                </a:rPr>
                <a:t>？</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checkerboard(across)">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heckerboard(across)">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checkerboard(across)">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checkerboard(across)">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checkerboard(across)">
                                      <p:cBhvr>
                                        <p:cTn id="37" dur="500"/>
                                        <p:tgtEl>
                                          <p:spTgt spid="44"/>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checkerboard(across)">
                                      <p:cBhvr>
                                        <p:cTn id="4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4" grpId="0"/>
      <p:bldP spid="42" grpId="0" bldLvl="0" animBg="1"/>
      <p:bldP spid="4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499746" y="157480"/>
            <a:ext cx="5202767" cy="668780"/>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zh-CN" altLang="en-US"/>
              <a:t>（</a:t>
            </a:r>
            <a:r>
              <a:rPr lang="en-US" altLang="zh-CN"/>
              <a:t>4</a:t>
            </a:r>
            <a:r>
              <a:rPr lang="zh-CN" altLang="en-US"/>
              <a:t>）用例（Use Case）</a:t>
            </a:r>
          </a:p>
        </p:txBody>
      </p:sp>
      <p:sp>
        <p:nvSpPr>
          <p:cNvPr id="24578" name="Rectangle 3"/>
          <p:cNvSpPr>
            <a:spLocks noGrp="1"/>
          </p:cNvSpPr>
          <p:nvPr/>
        </p:nvSpPr>
        <p:spPr>
          <a:xfrm>
            <a:off x="499745" y="1165860"/>
            <a:ext cx="11403330" cy="4526280"/>
          </a:xfrm>
          <a:prstGeom prst="rect">
            <a:avLst/>
          </a:prstGeom>
          <a:noFill/>
          <a:ln w="9525">
            <a:noFill/>
          </a:ln>
        </p:spPr>
        <p:txBody>
          <a:bodyPr wrap="square" lIns="91440" tIns="45720" rIns="91440" bIns="45720" anchor="t"/>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lvl="1"/>
            <a:r>
              <a:rPr lang="zh-CN" altLang="en-US" sz="2400" b="0" dirty="0">
                <a:latin typeface="+mn-ea"/>
                <a:cs typeface="+mn-ea"/>
              </a:rPr>
              <a:t>“</a:t>
            </a:r>
            <a:r>
              <a:rPr lang="zh-CN" altLang="en-US" sz="2400" dirty="0">
                <a:solidFill>
                  <a:srgbClr val="FF0000"/>
                </a:solidFill>
                <a:latin typeface="+mn-ea"/>
                <a:cs typeface="+mn-ea"/>
              </a:rPr>
              <a:t>用例</a:t>
            </a:r>
            <a:r>
              <a:rPr lang="zh-CN" altLang="en-US" sz="2400" dirty="0">
                <a:latin typeface="+mn-ea"/>
                <a:cs typeface="+mn-ea"/>
              </a:rPr>
              <a:t>”的定义</a:t>
            </a:r>
          </a:p>
          <a:p>
            <a:pPr lvl="2"/>
            <a:r>
              <a:rPr lang="zh-CN" altLang="en-US" sz="2400" b="0" dirty="0">
                <a:latin typeface="+mn-ea"/>
                <a:cs typeface="+mn-ea"/>
              </a:rPr>
              <a:t>对</a:t>
            </a:r>
            <a:r>
              <a:rPr lang="zh-CN" altLang="en-US" sz="2400" b="0" dirty="0">
                <a:solidFill>
                  <a:srgbClr val="FF0000"/>
                </a:solidFill>
                <a:latin typeface="+mn-ea"/>
                <a:cs typeface="+mn-ea"/>
              </a:rPr>
              <a:t>一组</a:t>
            </a:r>
            <a:r>
              <a:rPr lang="zh-CN" altLang="en-US" sz="2400" b="0" dirty="0">
                <a:latin typeface="+mn-ea"/>
                <a:cs typeface="+mn-ea"/>
              </a:rPr>
              <a:t>动作序列的描述，系统通过执行</a:t>
            </a:r>
            <a:r>
              <a:rPr lang="zh-CN" altLang="en-US" sz="2400" b="0" dirty="0">
                <a:solidFill>
                  <a:srgbClr val="FF0000"/>
                </a:solidFill>
                <a:latin typeface="+mn-ea"/>
                <a:cs typeface="+mn-ea"/>
              </a:rPr>
              <a:t>这一组动作序列</a:t>
            </a:r>
            <a:r>
              <a:rPr lang="zh-CN" altLang="en-US" sz="2400" b="0" dirty="0">
                <a:latin typeface="+mn-ea"/>
                <a:cs typeface="+mn-ea"/>
              </a:rPr>
              <a:t>为参与者</a:t>
            </a:r>
            <a:r>
              <a:rPr lang="zh-CN" altLang="en-US" sz="2400" b="0" dirty="0">
                <a:solidFill>
                  <a:srgbClr val="FF0000"/>
                </a:solidFill>
                <a:latin typeface="+mn-ea"/>
                <a:cs typeface="+mn-ea"/>
              </a:rPr>
              <a:t>产生</a:t>
            </a:r>
            <a:r>
              <a:rPr lang="zh-CN" altLang="en-US" sz="2400" b="0" dirty="0">
                <a:latin typeface="+mn-ea"/>
                <a:cs typeface="+mn-ea"/>
              </a:rPr>
              <a:t>一个可观察的结果</a:t>
            </a:r>
          </a:p>
          <a:p>
            <a:pPr lvl="1"/>
            <a:r>
              <a:rPr lang="zh-CN" altLang="en-US" sz="2400" dirty="0">
                <a:solidFill>
                  <a:srgbClr val="FF0000"/>
                </a:solidFill>
                <a:latin typeface="+mn-ea"/>
                <a:cs typeface="+mn-ea"/>
              </a:rPr>
              <a:t>用例</a:t>
            </a:r>
            <a:r>
              <a:rPr lang="zh-CN" altLang="en-US" sz="2400" dirty="0">
                <a:latin typeface="+mn-ea"/>
                <a:cs typeface="+mn-ea"/>
              </a:rPr>
              <a:t>特征</a:t>
            </a:r>
          </a:p>
          <a:p>
            <a:pPr lvl="2"/>
            <a:r>
              <a:rPr lang="zh-CN" altLang="en-US" sz="2400" b="0" dirty="0">
                <a:latin typeface="+mn-ea"/>
                <a:cs typeface="+mn-ea"/>
              </a:rPr>
              <a:t>说明了系统具有的一种行为模式 </a:t>
            </a:r>
          </a:p>
          <a:p>
            <a:pPr lvl="2"/>
            <a:r>
              <a:rPr lang="zh-CN" altLang="en-US" sz="2400" b="0" dirty="0">
                <a:latin typeface="+mn-ea"/>
                <a:cs typeface="+mn-ea"/>
              </a:rPr>
              <a:t>说明了一个参与者与系统执行的一个相关的事件序列</a:t>
            </a:r>
          </a:p>
          <a:p>
            <a:pPr lvl="2"/>
            <a:r>
              <a:rPr lang="zh-CN" altLang="en-US" sz="2400" b="0" dirty="0">
                <a:latin typeface="+mn-ea"/>
                <a:cs typeface="+mn-ea"/>
              </a:rPr>
              <a:t>提供了一种获取系统需求的方法 </a:t>
            </a:r>
          </a:p>
          <a:p>
            <a:pPr lvl="2"/>
            <a:r>
              <a:rPr lang="zh-CN" altLang="en-US" sz="2400" b="0" dirty="0">
                <a:latin typeface="+mn-ea"/>
                <a:cs typeface="+mn-ea"/>
              </a:rPr>
              <a:t>提供了一种与最终的</a:t>
            </a:r>
            <a:r>
              <a:rPr lang="zh-CN" altLang="en-US" sz="2400" b="0" dirty="0">
                <a:solidFill>
                  <a:srgbClr val="FF3300"/>
                </a:solidFill>
                <a:latin typeface="+mn-ea"/>
                <a:cs typeface="+mn-ea"/>
              </a:rPr>
              <a:t>用户</a:t>
            </a:r>
            <a:r>
              <a:rPr lang="zh-CN" altLang="en-US" sz="2400" b="0" dirty="0">
                <a:latin typeface="+mn-ea"/>
                <a:cs typeface="+mn-ea"/>
              </a:rPr>
              <a:t>和</a:t>
            </a:r>
            <a:r>
              <a:rPr lang="zh-CN" altLang="en-US" sz="2400" b="0" dirty="0">
                <a:solidFill>
                  <a:srgbClr val="FF3300"/>
                </a:solidFill>
                <a:latin typeface="+mn-ea"/>
                <a:cs typeface="+mn-ea"/>
              </a:rPr>
              <a:t>领域专家</a:t>
            </a:r>
            <a:r>
              <a:rPr lang="zh-CN" altLang="en-US" sz="2400" b="0" dirty="0">
                <a:latin typeface="+mn-ea"/>
                <a:cs typeface="+mn-ea"/>
              </a:rPr>
              <a:t>进行</a:t>
            </a:r>
            <a:r>
              <a:rPr lang="zh-CN" altLang="en-US" sz="2400" b="0" dirty="0">
                <a:solidFill>
                  <a:srgbClr val="FF3300"/>
                </a:solidFill>
                <a:latin typeface="+mn-ea"/>
                <a:cs typeface="+mn-ea"/>
              </a:rPr>
              <a:t>沟通的方法 </a:t>
            </a:r>
          </a:p>
          <a:p>
            <a:pPr lvl="2"/>
            <a:r>
              <a:rPr lang="zh-CN" altLang="en-US" sz="2400" b="0" dirty="0">
                <a:latin typeface="+mn-ea"/>
                <a:cs typeface="+mn-ea"/>
              </a:rPr>
              <a:t>提供了一种</a:t>
            </a:r>
            <a:r>
              <a:rPr lang="zh-CN" altLang="en-US" sz="2400" b="0" dirty="0">
                <a:solidFill>
                  <a:srgbClr val="FF3300"/>
                </a:solidFill>
                <a:latin typeface="+mn-ea"/>
                <a:cs typeface="+mn-ea"/>
              </a:rPr>
              <a:t>测试系统</a:t>
            </a:r>
            <a:r>
              <a:rPr lang="zh-CN" altLang="en-US" sz="2400" b="0" dirty="0">
                <a:latin typeface="+mn-ea"/>
                <a:cs typeface="+mn-ea"/>
              </a:rPr>
              <a:t>的方法</a:t>
            </a:r>
          </a:p>
          <a:p>
            <a:pPr lvl="1"/>
            <a:r>
              <a:rPr lang="zh-CN" altLang="en-US" sz="2400" dirty="0">
                <a:latin typeface="+mn-ea"/>
                <a:cs typeface="+mn-ea"/>
              </a:rPr>
              <a:t>图形表示</a:t>
            </a:r>
          </a:p>
          <a:p>
            <a:pPr lvl="2"/>
            <a:r>
              <a:rPr lang="zh-CN" altLang="en-US" sz="2400" b="0" dirty="0">
                <a:latin typeface="+mn-ea"/>
                <a:cs typeface="+mn-ea"/>
              </a:rPr>
              <a:t>用椭圆形表示 </a:t>
            </a:r>
          </a:p>
          <a:p>
            <a:endParaRPr lang="en-US" altLang="zh-CN" sz="2400" b="0" dirty="0">
              <a:latin typeface="+mn-ea"/>
              <a:cs typeface="+mn-ea"/>
            </a:endParaRPr>
          </a:p>
        </p:txBody>
      </p:sp>
      <p:pic>
        <p:nvPicPr>
          <p:cNvPr id="3" name="图片 2">
            <a:extLst>
              <a:ext uri="{FF2B5EF4-FFF2-40B4-BE49-F238E27FC236}">
                <a16:creationId xmlns:a16="http://schemas.microsoft.com/office/drawing/2014/main" id="{7454F868-5460-7449-9E2C-58714F111C8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103630" y="5362896"/>
            <a:ext cx="2759878" cy="8202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animEffect transition="in" filter="blinds(horizontal)">
                                      <p:cBhvr>
                                        <p:cTn id="7" dur="500"/>
                                        <p:tgtEl>
                                          <p:spTgt spid="24578">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578">
                                            <p:txEl>
                                              <p:pRg st="1" end="1"/>
                                            </p:txEl>
                                          </p:spTgt>
                                        </p:tgtEl>
                                        <p:attrNameLst>
                                          <p:attrName>style.visibility</p:attrName>
                                        </p:attrNameLst>
                                      </p:cBhvr>
                                      <p:to>
                                        <p:strVal val="visible"/>
                                      </p:to>
                                    </p:set>
                                    <p:animEffect transition="in" filter="blinds(horizontal)">
                                      <p:cBhvr>
                                        <p:cTn id="10" dur="500"/>
                                        <p:tgtEl>
                                          <p:spTgt spid="24578">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4578">
                                            <p:txEl>
                                              <p:pRg st="2" end="2"/>
                                            </p:txEl>
                                          </p:spTgt>
                                        </p:tgtEl>
                                        <p:attrNameLst>
                                          <p:attrName>style.visibility</p:attrName>
                                        </p:attrNameLst>
                                      </p:cBhvr>
                                      <p:to>
                                        <p:strVal val="visible"/>
                                      </p:to>
                                    </p:set>
                                    <p:animEffect transition="in" filter="blinds(horizontal)">
                                      <p:cBhvr>
                                        <p:cTn id="13" dur="500"/>
                                        <p:tgtEl>
                                          <p:spTgt spid="24578">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4578">
                                            <p:txEl>
                                              <p:pRg st="3" end="3"/>
                                            </p:txEl>
                                          </p:spTgt>
                                        </p:tgtEl>
                                        <p:attrNameLst>
                                          <p:attrName>style.visibility</p:attrName>
                                        </p:attrNameLst>
                                      </p:cBhvr>
                                      <p:to>
                                        <p:strVal val="visible"/>
                                      </p:to>
                                    </p:set>
                                    <p:animEffect transition="in" filter="blinds(horizontal)">
                                      <p:cBhvr>
                                        <p:cTn id="16" dur="500"/>
                                        <p:tgtEl>
                                          <p:spTgt spid="24578">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4578">
                                            <p:txEl>
                                              <p:pRg st="4" end="4"/>
                                            </p:txEl>
                                          </p:spTgt>
                                        </p:tgtEl>
                                        <p:attrNameLst>
                                          <p:attrName>style.visibility</p:attrName>
                                        </p:attrNameLst>
                                      </p:cBhvr>
                                      <p:to>
                                        <p:strVal val="visible"/>
                                      </p:to>
                                    </p:set>
                                    <p:animEffect transition="in" filter="blinds(horizontal)">
                                      <p:cBhvr>
                                        <p:cTn id="19" dur="500"/>
                                        <p:tgtEl>
                                          <p:spTgt spid="24578">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4578">
                                            <p:txEl>
                                              <p:pRg st="5" end="5"/>
                                            </p:txEl>
                                          </p:spTgt>
                                        </p:tgtEl>
                                        <p:attrNameLst>
                                          <p:attrName>style.visibility</p:attrName>
                                        </p:attrNameLst>
                                      </p:cBhvr>
                                      <p:to>
                                        <p:strVal val="visible"/>
                                      </p:to>
                                    </p:set>
                                    <p:animEffect transition="in" filter="blinds(horizontal)">
                                      <p:cBhvr>
                                        <p:cTn id="22" dur="500"/>
                                        <p:tgtEl>
                                          <p:spTgt spid="24578">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4578">
                                            <p:txEl>
                                              <p:pRg st="6" end="6"/>
                                            </p:txEl>
                                          </p:spTgt>
                                        </p:tgtEl>
                                        <p:attrNameLst>
                                          <p:attrName>style.visibility</p:attrName>
                                        </p:attrNameLst>
                                      </p:cBhvr>
                                      <p:to>
                                        <p:strVal val="visible"/>
                                      </p:to>
                                    </p:set>
                                    <p:animEffect transition="in" filter="blinds(horizontal)">
                                      <p:cBhvr>
                                        <p:cTn id="25" dur="500"/>
                                        <p:tgtEl>
                                          <p:spTgt spid="24578">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4578">
                                            <p:txEl>
                                              <p:pRg st="7" end="7"/>
                                            </p:txEl>
                                          </p:spTgt>
                                        </p:tgtEl>
                                        <p:attrNameLst>
                                          <p:attrName>style.visibility</p:attrName>
                                        </p:attrNameLst>
                                      </p:cBhvr>
                                      <p:to>
                                        <p:strVal val="visible"/>
                                      </p:to>
                                    </p:set>
                                    <p:animEffect transition="in" filter="blinds(horizontal)">
                                      <p:cBhvr>
                                        <p:cTn id="28" dur="500"/>
                                        <p:tgtEl>
                                          <p:spTgt spid="24578">
                                            <p:txEl>
                                              <p:pRg st="7" end="7"/>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4578">
                                            <p:txEl>
                                              <p:pRg st="8" end="8"/>
                                            </p:txEl>
                                          </p:spTgt>
                                        </p:tgtEl>
                                        <p:attrNameLst>
                                          <p:attrName>style.visibility</p:attrName>
                                        </p:attrNameLst>
                                      </p:cBhvr>
                                      <p:to>
                                        <p:strVal val="visible"/>
                                      </p:to>
                                    </p:set>
                                    <p:animEffect transition="in" filter="blinds(horizontal)">
                                      <p:cBhvr>
                                        <p:cTn id="31" dur="500"/>
                                        <p:tgtEl>
                                          <p:spTgt spid="24578">
                                            <p:txEl>
                                              <p:pRg st="8" end="8"/>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4578">
                                            <p:txEl>
                                              <p:pRg st="9" end="9"/>
                                            </p:txEl>
                                          </p:spTgt>
                                        </p:tgtEl>
                                        <p:attrNameLst>
                                          <p:attrName>style.visibility</p:attrName>
                                        </p:attrNameLst>
                                      </p:cBhvr>
                                      <p:to>
                                        <p:strVal val="visible"/>
                                      </p:to>
                                    </p:set>
                                    <p:animEffect transition="in" filter="blinds(horizontal)">
                                      <p:cBhvr>
                                        <p:cTn id="34" dur="500"/>
                                        <p:tgtEl>
                                          <p:spTgt spid="24578">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461" y="182880"/>
            <a:ext cx="5202767" cy="668780"/>
          </a:xfrm>
        </p:spPr>
        <p:txBody>
          <a:bodyPr/>
          <a:lstStyle/>
          <a:p>
            <a:r>
              <a:rPr lang="zh-CN" altLang="en-US"/>
              <a:t>怎么获取用例？</a:t>
            </a:r>
          </a:p>
        </p:txBody>
      </p:sp>
      <p:sp>
        <p:nvSpPr>
          <p:cNvPr id="12291" name="Rectangle 3"/>
          <p:cNvSpPr>
            <a:spLocks noGrp="1"/>
          </p:cNvSpPr>
          <p:nvPr/>
        </p:nvSpPr>
        <p:spPr>
          <a:xfrm>
            <a:off x="455295" y="1562100"/>
            <a:ext cx="11464290" cy="3336925"/>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defTabSz="914400" latinLnBrk="0">
              <a:lnSpc>
                <a:spcPct val="100000"/>
              </a:lnSpc>
            </a:pPr>
            <a:r>
              <a:rPr lang="zh-CN" altLang="en-US" sz="2800" b="0" baseline="0" dirty="0">
                <a:latin typeface="+mn-ea"/>
                <a:cs typeface="+mn-ea"/>
              </a:rPr>
              <a:t>参与者希望用户执行什么任务？</a:t>
            </a:r>
          </a:p>
          <a:p>
            <a:pPr defTabSz="914400" latinLnBrk="0">
              <a:lnSpc>
                <a:spcPct val="100000"/>
              </a:lnSpc>
            </a:pPr>
            <a:r>
              <a:rPr lang="zh-CN" altLang="en-US" sz="2800" b="0" baseline="0" dirty="0">
                <a:latin typeface="+mn-ea"/>
                <a:cs typeface="+mn-ea"/>
              </a:rPr>
              <a:t>参与者在系统中访问哪些信息（创建、存储、修改、删除等）？</a:t>
            </a:r>
          </a:p>
          <a:p>
            <a:pPr defTabSz="914400" latinLnBrk="0">
              <a:lnSpc>
                <a:spcPct val="100000"/>
              </a:lnSpc>
            </a:pPr>
            <a:r>
              <a:rPr lang="zh-CN" altLang="en-US" sz="2800" b="0" baseline="0" dirty="0">
                <a:latin typeface="+mn-ea"/>
                <a:cs typeface="+mn-ea"/>
              </a:rPr>
              <a:t>需要将哪些外界信息提供给系统</a:t>
            </a:r>
          </a:p>
          <a:p>
            <a:pPr defTabSz="914400" latinLnBrk="0">
              <a:lnSpc>
                <a:spcPct val="100000"/>
              </a:lnSpc>
            </a:pPr>
            <a:r>
              <a:rPr lang="zh-CN" altLang="en-US" sz="2800" b="0" baseline="0" dirty="0">
                <a:latin typeface="+mn-ea"/>
                <a:cs typeface="+mn-ea"/>
              </a:rPr>
              <a:t>需要将系统的什么事情告诉参与者</a:t>
            </a:r>
          </a:p>
          <a:p>
            <a:pPr defTabSz="914400" latinLnBrk="0">
              <a:lnSpc>
                <a:spcPct val="100000"/>
              </a:lnSpc>
            </a:pPr>
            <a:r>
              <a:rPr lang="zh-CN" altLang="en-US" sz="2800" b="0" baseline="0" dirty="0">
                <a:latin typeface="+mn-ea"/>
                <a:cs typeface="+mn-ea"/>
              </a:rPr>
              <a:t>如何维护系统</a:t>
            </a:r>
          </a:p>
        </p:txBody>
      </p:sp>
      <p:sp>
        <p:nvSpPr>
          <p:cNvPr id="14" name="矩形 13"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SpPr/>
          <p:nvPr/>
        </p:nvSpPr>
        <p:spPr>
          <a:xfrm>
            <a:off x="6996430" y="2983230"/>
            <a:ext cx="4785995" cy="3023870"/>
          </a:xfrm>
          <a:prstGeom prst="rect">
            <a:avLst/>
          </a:prstGeom>
          <a:blipFill>
            <a:blip r:embed="rId2" cstate="prin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160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91"/>
                                        </p:tgtEl>
                                        <p:attrNameLst>
                                          <p:attrName>style.visibility</p:attrName>
                                        </p:attrNameLst>
                                      </p:cBhvr>
                                      <p:to>
                                        <p:strVal val="visible"/>
                                      </p:to>
                                    </p:set>
                                    <p:animEffect transition="in" filter="blinds(horizontal)">
                                      <p:cBhvr>
                                        <p:cTn id="12"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29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怎么获取用例？</a:t>
            </a:r>
          </a:p>
        </p:txBody>
      </p:sp>
      <p:grpSp>
        <p:nvGrpSpPr>
          <p:cNvPr id="7" name="组合 6"/>
          <p:cNvGrpSpPr/>
          <p:nvPr/>
        </p:nvGrpSpPr>
        <p:grpSpPr>
          <a:xfrm>
            <a:off x="2400300" y="3032760"/>
            <a:ext cx="5334000" cy="1318260"/>
            <a:chOff x="3780" y="4776"/>
            <a:chExt cx="8400" cy="2076"/>
          </a:xfrm>
        </p:grpSpPr>
        <p:grpSp>
          <p:nvGrpSpPr>
            <p:cNvPr id="4" name="组合 3"/>
            <p:cNvGrpSpPr/>
            <p:nvPr/>
          </p:nvGrpSpPr>
          <p:grpSpPr>
            <a:xfrm>
              <a:off x="3780" y="4776"/>
              <a:ext cx="8400" cy="2077"/>
              <a:chOff x="3780" y="4776"/>
              <a:chExt cx="8400" cy="2077"/>
            </a:xfrm>
          </p:grpSpPr>
          <p:pic>
            <p:nvPicPr>
              <p:cNvPr id="33" name="Picture 4" descr="usec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0" y="4776"/>
                <a:ext cx="8280" cy="1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 Box 12"/>
              <p:cNvSpPr txBox="1">
                <a:spLocks noChangeArrowheads="1"/>
              </p:cNvSpPr>
              <p:nvPr/>
            </p:nvSpPr>
            <p:spPr bwMode="auto">
              <a:xfrm>
                <a:off x="3780" y="5941"/>
                <a:ext cx="2635" cy="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kumimoji="0" lang="en-US" altLang="zh-CN" sz="3200">
                    <a:solidFill>
                      <a:srgbClr val="FF0000"/>
                    </a:solidFill>
                    <a:latin typeface="Times New Roman" panose="02020603050405020304" pitchFamily="18" charset="0"/>
                  </a:rPr>
                  <a:t>Supplier</a:t>
                </a:r>
              </a:p>
            </p:txBody>
          </p:sp>
        </p:grpSp>
        <p:sp>
          <p:nvSpPr>
            <p:cNvPr id="37" name="Text Box 8"/>
            <p:cNvSpPr txBox="1">
              <a:spLocks noChangeArrowheads="1"/>
            </p:cNvSpPr>
            <p:nvPr/>
          </p:nvSpPr>
          <p:spPr bwMode="auto">
            <a:xfrm>
              <a:off x="7880" y="5174"/>
              <a:ext cx="4000" cy="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defRPr/>
              </a:pPr>
              <a:r>
                <a:rPr kumimoji="0" lang="en-US" altLang="zh-CN"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Restock Soda</a:t>
              </a:r>
              <a:endParaRPr kumimoji="0" lang="en-US" altLang="zh-CN"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8" name="组合 7"/>
          <p:cNvGrpSpPr/>
          <p:nvPr/>
        </p:nvGrpSpPr>
        <p:grpSpPr>
          <a:xfrm>
            <a:off x="2324100" y="4328160"/>
            <a:ext cx="5410200" cy="1318260"/>
            <a:chOff x="3660" y="6816"/>
            <a:chExt cx="8520" cy="2076"/>
          </a:xfrm>
        </p:grpSpPr>
        <p:grpSp>
          <p:nvGrpSpPr>
            <p:cNvPr id="5" name="组合 4"/>
            <p:cNvGrpSpPr/>
            <p:nvPr/>
          </p:nvGrpSpPr>
          <p:grpSpPr>
            <a:xfrm>
              <a:off x="3660" y="6816"/>
              <a:ext cx="8520" cy="2077"/>
              <a:chOff x="3660" y="6816"/>
              <a:chExt cx="8520" cy="2077"/>
            </a:xfrm>
          </p:grpSpPr>
          <p:pic>
            <p:nvPicPr>
              <p:cNvPr id="36" name="Picture 7" descr="usec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0" y="6816"/>
                <a:ext cx="8280" cy="1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 Box 13"/>
              <p:cNvSpPr txBox="1">
                <a:spLocks noChangeArrowheads="1"/>
              </p:cNvSpPr>
              <p:nvPr/>
            </p:nvSpPr>
            <p:spPr bwMode="auto">
              <a:xfrm>
                <a:off x="3660" y="7981"/>
                <a:ext cx="2815" cy="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kumimoji="0" lang="en-US" altLang="zh-CN" sz="3200">
                    <a:solidFill>
                      <a:srgbClr val="FF0000"/>
                    </a:solidFill>
                    <a:latin typeface="Times New Roman" panose="02020603050405020304" pitchFamily="18" charset="0"/>
                  </a:rPr>
                  <a:t>Collector</a:t>
                </a:r>
              </a:p>
            </p:txBody>
          </p:sp>
        </p:grpSp>
        <p:sp>
          <p:nvSpPr>
            <p:cNvPr id="38" name="Text Box 10"/>
            <p:cNvSpPr txBox="1">
              <a:spLocks noChangeArrowheads="1"/>
            </p:cNvSpPr>
            <p:nvPr/>
          </p:nvSpPr>
          <p:spPr bwMode="auto">
            <a:xfrm>
              <a:off x="7980" y="7161"/>
              <a:ext cx="3755" cy="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kumimoji="0" lang="en-US" altLang="zh-CN" sz="2800">
                  <a:solidFill>
                    <a:srgbClr val="000000"/>
                  </a:solidFill>
                  <a:latin typeface="Times New Roman" panose="02020603050405020304" pitchFamily="18" charset="0"/>
                </a:rPr>
                <a:t>Collect Money</a:t>
              </a:r>
              <a:endParaRPr kumimoji="0" lang="en-US" altLang="zh-CN" sz="2800" b="0">
                <a:solidFill>
                  <a:srgbClr val="000000"/>
                </a:solidFill>
                <a:latin typeface="Times New Roman" panose="02020603050405020304" pitchFamily="18" charset="0"/>
              </a:endParaRPr>
            </a:p>
          </p:txBody>
        </p:sp>
      </p:grpSp>
      <p:sp>
        <p:nvSpPr>
          <p:cNvPr id="42" name="Text Box 14"/>
          <p:cNvSpPr txBox="1">
            <a:spLocks noChangeArrowheads="1"/>
          </p:cNvSpPr>
          <p:nvPr/>
        </p:nvSpPr>
        <p:spPr bwMode="auto">
          <a:xfrm>
            <a:off x="1257300" y="1596853"/>
            <a:ext cx="1066800" cy="403187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kumimoji="0" lang="zh-CN" altLang="en-US" sz="3200">
                <a:solidFill>
                  <a:sysClr val="window" lastClr="FFFFFF"/>
                </a:solidFill>
                <a:latin typeface="Times New Roman" panose="02020603050405020304" pitchFamily="18" charset="0"/>
              </a:rPr>
              <a:t>每一</a:t>
            </a:r>
          </a:p>
          <a:p>
            <a:pPr algn="l">
              <a:lnSpc>
                <a:spcPct val="100000"/>
              </a:lnSpc>
              <a:spcBef>
                <a:spcPct val="0"/>
              </a:spcBef>
              <a:buClrTx/>
              <a:buFontTx/>
              <a:buNone/>
            </a:pPr>
            <a:r>
              <a:rPr kumimoji="0" lang="zh-CN" altLang="en-US" sz="3200">
                <a:solidFill>
                  <a:sysClr val="window" lastClr="FFFFFF"/>
                </a:solidFill>
                <a:latin typeface="Times New Roman" panose="02020603050405020304" pitchFamily="18" charset="0"/>
              </a:rPr>
              <a:t>种参与者</a:t>
            </a:r>
          </a:p>
          <a:p>
            <a:pPr algn="l">
              <a:lnSpc>
                <a:spcPct val="100000"/>
              </a:lnSpc>
              <a:spcBef>
                <a:spcPct val="0"/>
              </a:spcBef>
              <a:buClrTx/>
              <a:buFontTx/>
              <a:buNone/>
            </a:pPr>
            <a:r>
              <a:rPr kumimoji="0" lang="zh-CN" altLang="en-US" sz="3200">
                <a:solidFill>
                  <a:sysClr val="window" lastClr="FFFFFF"/>
                </a:solidFill>
                <a:latin typeface="Times New Roman" panose="02020603050405020304" pitchFamily="18" charset="0"/>
              </a:rPr>
              <a:t>具有</a:t>
            </a:r>
          </a:p>
          <a:p>
            <a:pPr algn="l">
              <a:lnSpc>
                <a:spcPct val="100000"/>
              </a:lnSpc>
              <a:spcBef>
                <a:spcPct val="0"/>
              </a:spcBef>
              <a:buClrTx/>
              <a:buFontTx/>
              <a:buNone/>
            </a:pPr>
            <a:r>
              <a:rPr kumimoji="0" lang="zh-CN" altLang="en-US" sz="3200">
                <a:solidFill>
                  <a:sysClr val="window" lastClr="FFFFFF"/>
                </a:solidFill>
                <a:latin typeface="Times New Roman" panose="02020603050405020304" pitchFamily="18" charset="0"/>
              </a:rPr>
              <a:t>自己</a:t>
            </a:r>
          </a:p>
          <a:p>
            <a:pPr algn="l">
              <a:lnSpc>
                <a:spcPct val="100000"/>
              </a:lnSpc>
              <a:spcBef>
                <a:spcPct val="0"/>
              </a:spcBef>
              <a:buClrTx/>
              <a:buFontTx/>
              <a:buNone/>
            </a:pPr>
            <a:r>
              <a:rPr kumimoji="0" lang="zh-CN" altLang="en-US" sz="3200">
                <a:solidFill>
                  <a:sysClr val="window" lastClr="FFFFFF"/>
                </a:solidFill>
                <a:latin typeface="Times New Roman" panose="02020603050405020304" pitchFamily="18" charset="0"/>
              </a:rPr>
              <a:t>的 </a:t>
            </a:r>
            <a:r>
              <a:rPr kumimoji="0" lang="en-US" altLang="zh-CN" sz="3200">
                <a:solidFill>
                  <a:sysClr val="window" lastClr="FFFFFF"/>
                </a:solidFill>
                <a:latin typeface="Times New Roman" panose="02020603050405020304" pitchFamily="18" charset="0"/>
              </a:rPr>
              <a:t>use case</a:t>
            </a:r>
          </a:p>
        </p:txBody>
      </p:sp>
      <p:grpSp>
        <p:nvGrpSpPr>
          <p:cNvPr id="6" name="组合 5"/>
          <p:cNvGrpSpPr/>
          <p:nvPr/>
        </p:nvGrpSpPr>
        <p:grpSpPr>
          <a:xfrm>
            <a:off x="2324100" y="1508760"/>
            <a:ext cx="5410200" cy="1546860"/>
            <a:chOff x="3660" y="2376"/>
            <a:chExt cx="8520" cy="2436"/>
          </a:xfrm>
        </p:grpSpPr>
        <p:grpSp>
          <p:nvGrpSpPr>
            <p:cNvPr id="3" name="组合 2"/>
            <p:cNvGrpSpPr/>
            <p:nvPr/>
          </p:nvGrpSpPr>
          <p:grpSpPr>
            <a:xfrm>
              <a:off x="3660" y="2376"/>
              <a:ext cx="8520" cy="2437"/>
              <a:chOff x="3660" y="2376"/>
              <a:chExt cx="8520" cy="2437"/>
            </a:xfrm>
          </p:grpSpPr>
          <p:pic>
            <p:nvPicPr>
              <p:cNvPr id="35" name="Picture 6" descr="usec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0" y="2376"/>
                <a:ext cx="8280" cy="1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 Box 11"/>
              <p:cNvSpPr txBox="1">
                <a:spLocks noChangeArrowheads="1"/>
              </p:cNvSpPr>
              <p:nvPr/>
            </p:nvSpPr>
            <p:spPr bwMode="auto">
              <a:xfrm>
                <a:off x="3660" y="3901"/>
                <a:ext cx="2993" cy="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kumimoji="0" lang="en-US" altLang="zh-CN" sz="3200" dirty="0">
                    <a:solidFill>
                      <a:srgbClr val="FF0000"/>
                    </a:solidFill>
                    <a:latin typeface="Times New Roman" panose="02020603050405020304" pitchFamily="18" charset="0"/>
                  </a:rPr>
                  <a:t>Customer</a:t>
                </a:r>
              </a:p>
            </p:txBody>
          </p:sp>
        </p:grpSp>
        <p:sp>
          <p:nvSpPr>
            <p:cNvPr id="45" name="Rectangle 17"/>
            <p:cNvSpPr>
              <a:spLocks noChangeArrowheads="1"/>
            </p:cNvSpPr>
            <p:nvPr/>
          </p:nvSpPr>
          <p:spPr bwMode="auto">
            <a:xfrm>
              <a:off x="8443" y="2864"/>
              <a:ext cx="2875" cy="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defRPr/>
              </a:pPr>
              <a:r>
                <a:rPr kumimoji="0" lang="en-US" altLang="zh-CN"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Buy Soda</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0-#ppt_w/2"/>
                                          </p:val>
                                        </p:tav>
                                        <p:tav tm="100000">
                                          <p:val>
                                            <p:strVal val="#ppt_x"/>
                                          </p:val>
                                        </p:tav>
                                      </p:tavLst>
                                    </p:anim>
                                    <p:anim calcmode="lin" valueType="num">
                                      <p:cBhvr additive="base">
                                        <p:cTn id="8"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系统和关联</a:t>
            </a:r>
          </a:p>
        </p:txBody>
      </p:sp>
      <p:sp>
        <p:nvSpPr>
          <p:cNvPr id="8196" name="Rectangle 3"/>
          <p:cNvSpPr>
            <a:spLocks noGrp="1" noChangeArrowheads="1"/>
          </p:cNvSpPr>
          <p:nvPr/>
        </p:nvSpPr>
        <p:spPr>
          <a:xfrm>
            <a:off x="457200" y="1600200"/>
            <a:ext cx="11448415" cy="452628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r>
              <a:rPr lang="zh-CN" altLang="en-US" dirty="0"/>
              <a:t>系统：</a:t>
            </a:r>
            <a:r>
              <a:rPr lang="zh-CN" altLang="en-US" b="0" dirty="0"/>
              <a:t>用于界定系统功能范围，描述该系统功能的用例都置于其中，而描述外部实体的参与者都置于其外。</a:t>
            </a:r>
            <a:endParaRPr lang="en-US" altLang="zh-CN" dirty="0"/>
          </a:p>
          <a:p>
            <a:endParaRPr lang="en-US" altLang="zh-CN" dirty="0"/>
          </a:p>
          <a:p>
            <a:endParaRPr lang="en-US" altLang="zh-CN" dirty="0"/>
          </a:p>
          <a:p>
            <a:endParaRPr lang="en-US" altLang="zh-CN" dirty="0"/>
          </a:p>
          <a:p>
            <a:endParaRPr lang="zh-CN" altLang="en-US" b="0" dirty="0"/>
          </a:p>
          <a:p>
            <a:r>
              <a:rPr lang="zh-CN" altLang="en-US" dirty="0"/>
              <a:t>关联：</a:t>
            </a:r>
            <a:r>
              <a:rPr lang="zh-CN" altLang="en-US" b="0" dirty="0"/>
              <a:t>连接参与者和用例，表示参与者所代表的系统外部实体与该用例所描述的系统需求有关</a:t>
            </a:r>
            <a:r>
              <a:rPr lang="zh-CN" altLang="en-US" dirty="0"/>
              <a:t>。</a:t>
            </a:r>
          </a:p>
        </p:txBody>
      </p:sp>
      <p:sp>
        <p:nvSpPr>
          <p:cNvPr id="8197" name="Rectangle 4"/>
          <p:cNvSpPr>
            <a:spLocks noChangeArrowheads="1"/>
          </p:cNvSpPr>
          <p:nvPr/>
        </p:nvSpPr>
        <p:spPr bwMode="auto">
          <a:xfrm>
            <a:off x="3275856" y="2694782"/>
            <a:ext cx="2016125" cy="100806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8" name="Line 5"/>
          <p:cNvSpPr>
            <a:spLocks noChangeShapeType="1"/>
          </p:cNvSpPr>
          <p:nvPr/>
        </p:nvSpPr>
        <p:spPr bwMode="auto">
          <a:xfrm>
            <a:off x="3467149" y="5661248"/>
            <a:ext cx="1633537"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blinds(horizontal)">
                                      <p:cBhvr>
                                        <p:cTn id="7" dur="500"/>
                                        <p:tgtEl>
                                          <p:spTgt spid="819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197"/>
                                        </p:tgtEl>
                                        <p:attrNameLst>
                                          <p:attrName>style.visibility</p:attrName>
                                        </p:attrNameLst>
                                      </p:cBhvr>
                                      <p:to>
                                        <p:strVal val="visible"/>
                                      </p:to>
                                    </p:set>
                                    <p:animEffect transition="in" filter="checkerboard(across)">
                                      <p:cBhvr>
                                        <p:cTn id="12" dur="500"/>
                                        <p:tgtEl>
                                          <p:spTgt spid="819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198"/>
                                        </p:tgtEl>
                                        <p:attrNameLst>
                                          <p:attrName>style.visibility</p:attrName>
                                        </p:attrNameLst>
                                      </p:cBhvr>
                                      <p:to>
                                        <p:strVal val="visible"/>
                                      </p:to>
                                    </p:set>
                                    <p:animEffect transition="in" filter="checkerboard(across)">
                                      <p:cBhvr>
                                        <p:cTn id="17" dur="500"/>
                                        <p:tgtEl>
                                          <p:spTgt spid="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8197"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1940" y="0"/>
            <a:ext cx="7024370" cy="668655"/>
          </a:xfrm>
        </p:spPr>
        <p:txBody>
          <a:bodyPr/>
          <a:lstStyle/>
          <a:p>
            <a:r>
              <a:rPr lang="zh-CN" altLang="en-US"/>
              <a:t>自动售货系统  初步的用例图</a:t>
            </a:r>
          </a:p>
        </p:txBody>
      </p:sp>
      <p:pic>
        <p:nvPicPr>
          <p:cNvPr id="6" name="Picture 5" descr="rj104"/>
          <p:cNvPicPr>
            <a:picLocks noChangeAspect="1"/>
          </p:cNvPicPr>
          <p:nvPr/>
        </p:nvPicPr>
        <p:blipFill>
          <a:blip r:embed="rId3"/>
          <a:stretch>
            <a:fillRect/>
          </a:stretch>
        </p:blipFill>
        <p:spPr>
          <a:xfrm>
            <a:off x="1382713" y="860425"/>
            <a:ext cx="4549775" cy="5688013"/>
          </a:xfrm>
          <a:prstGeom prst="rect">
            <a:avLst/>
          </a:prstGeom>
          <a:noFill/>
          <a:ln w="9525">
            <a:noFill/>
          </a:ln>
        </p:spPr>
      </p:pic>
      <p:sp>
        <p:nvSpPr>
          <p:cNvPr id="19460" name="AutoShape 8"/>
          <p:cNvSpPr/>
          <p:nvPr/>
        </p:nvSpPr>
        <p:spPr>
          <a:xfrm>
            <a:off x="7215188" y="3065463"/>
            <a:ext cx="914400" cy="609600"/>
          </a:xfrm>
          <a:prstGeom prst="wedgeRectCallout">
            <a:avLst>
              <a:gd name="adj1" fmla="val -43750"/>
              <a:gd name="adj2" fmla="val 70000"/>
            </a:avLst>
          </a:prstGeom>
          <a:noFill/>
          <a:ln w="9525">
            <a:noFill/>
          </a:ln>
        </p:spPr>
        <p:txBody>
          <a:bodyPr anchor="t"/>
          <a:lstStyle/>
          <a:p>
            <a:pPr algn="ctr"/>
            <a:endParaRPr lang="zh-CN" altLang="zh-CN" dirty="0">
              <a:latin typeface="Times New Roman" panose="02020603050405020304" pitchFamily="18" charset="0"/>
            </a:endParaRPr>
          </a:p>
        </p:txBody>
      </p:sp>
      <p:sp>
        <p:nvSpPr>
          <p:cNvPr id="8" name="AutoShape 9"/>
          <p:cNvSpPr/>
          <p:nvPr/>
        </p:nvSpPr>
        <p:spPr>
          <a:xfrm>
            <a:off x="6207125" y="3281363"/>
            <a:ext cx="1944688" cy="431800"/>
          </a:xfrm>
          <a:prstGeom prst="wedgeRoundRectCallout">
            <a:avLst>
              <a:gd name="adj1" fmla="val -70162"/>
              <a:gd name="adj2" fmla="val 112500"/>
              <a:gd name="adj3" fmla="val 16667"/>
            </a:avLst>
          </a:prstGeom>
          <a:noFill/>
          <a:ln w="9525" cap="flat" cmpd="sng">
            <a:solidFill>
              <a:schemeClr val="tx1"/>
            </a:solidFill>
            <a:prstDash val="solid"/>
            <a:miter/>
            <a:headEnd type="none" w="med" len="med"/>
            <a:tailEnd type="none" w="med" len="med"/>
          </a:ln>
        </p:spPr>
        <p:txBody>
          <a:bodyPr anchor="t"/>
          <a:lstStyle/>
          <a:p>
            <a:pPr algn="ctr"/>
            <a:r>
              <a:rPr lang="zh-CN" altLang="en-US" sz="2000" dirty="0">
                <a:latin typeface="Times New Roman" panose="02020603050405020304" pitchFamily="18" charset="0"/>
              </a:rPr>
              <a:t>方框代表系统</a:t>
            </a:r>
          </a:p>
        </p:txBody>
      </p:sp>
      <p:sp>
        <p:nvSpPr>
          <p:cNvPr id="9" name="AutoShape 10"/>
          <p:cNvSpPr/>
          <p:nvPr/>
        </p:nvSpPr>
        <p:spPr>
          <a:xfrm>
            <a:off x="6206808" y="4414520"/>
            <a:ext cx="1944687" cy="431800"/>
          </a:xfrm>
          <a:prstGeom prst="wedgeRoundRectCallout">
            <a:avLst>
              <a:gd name="adj1" fmla="val -102919"/>
              <a:gd name="adj2" fmla="val 164994"/>
              <a:gd name="adj3" fmla="val 16667"/>
            </a:avLst>
          </a:prstGeom>
          <a:noFill/>
          <a:ln w="9525" cap="flat" cmpd="sng">
            <a:solidFill>
              <a:schemeClr val="tx1"/>
            </a:solidFill>
            <a:prstDash val="solid"/>
            <a:miter/>
            <a:headEnd type="none" w="med" len="med"/>
            <a:tailEnd type="none" w="med" len="med"/>
          </a:ln>
        </p:spPr>
        <p:txBody>
          <a:bodyPr anchor="t"/>
          <a:lstStyle/>
          <a:p>
            <a:pPr algn="ctr"/>
            <a:r>
              <a:rPr lang="zh-CN" altLang="en-US" sz="2000" dirty="0">
                <a:latin typeface="Times New Roman" panose="02020603050405020304" pitchFamily="18" charset="0"/>
              </a:rPr>
              <a:t>椭圆代表用例</a:t>
            </a:r>
          </a:p>
        </p:txBody>
      </p:sp>
      <p:sp>
        <p:nvSpPr>
          <p:cNvPr id="10" name="AutoShape 11"/>
          <p:cNvSpPr/>
          <p:nvPr/>
        </p:nvSpPr>
        <p:spPr>
          <a:xfrm>
            <a:off x="230188" y="3281363"/>
            <a:ext cx="1223962" cy="431800"/>
          </a:xfrm>
          <a:prstGeom prst="wedgeRoundRectCallout">
            <a:avLst>
              <a:gd name="adj1" fmla="val 86185"/>
              <a:gd name="adj2" fmla="val 81986"/>
              <a:gd name="adj3" fmla="val 16667"/>
            </a:avLst>
          </a:prstGeom>
          <a:noFill/>
          <a:ln w="9525" cap="flat" cmpd="sng">
            <a:solidFill>
              <a:schemeClr val="tx1"/>
            </a:solidFill>
            <a:prstDash val="solid"/>
            <a:miter/>
            <a:headEnd type="none" w="med" len="med"/>
            <a:tailEnd type="none" w="med" len="med"/>
          </a:ln>
        </p:spPr>
        <p:txBody>
          <a:bodyPr anchor="t"/>
          <a:lstStyle/>
          <a:p>
            <a:pPr algn="ctr"/>
            <a:r>
              <a:rPr lang="zh-CN" altLang="en-US" sz="2000" dirty="0">
                <a:latin typeface="Times New Roman" panose="02020603050405020304" pitchFamily="18" charset="0"/>
              </a:rPr>
              <a:t>参与者</a:t>
            </a:r>
          </a:p>
        </p:txBody>
      </p:sp>
      <p:sp>
        <p:nvSpPr>
          <p:cNvPr id="5" name="内容占位符 2"/>
          <p:cNvSpPr>
            <a:spLocks noGrp="1"/>
          </p:cNvSpPr>
          <p:nvPr/>
        </p:nvSpPr>
        <p:spPr>
          <a:xfrm>
            <a:off x="8268970" y="1230630"/>
            <a:ext cx="3914775" cy="4397375"/>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defTabSz="914400" latinLnBrk="0">
              <a:lnSpc>
                <a:spcPct val="100000"/>
              </a:lnSpc>
            </a:pPr>
            <a:r>
              <a:rPr lang="zh-CN" altLang="en-US" sz="2000" baseline="0" dirty="0">
                <a:latin typeface="+mn-ea"/>
                <a:cs typeface="+mn-ea"/>
              </a:rPr>
              <a:t>建立用例模型的</a:t>
            </a:r>
            <a:r>
              <a:rPr lang="zh-CN" altLang="en-US" sz="2000" u="sng" baseline="0" dirty="0">
                <a:solidFill>
                  <a:srgbClr val="333399"/>
                </a:solidFill>
                <a:latin typeface="+mn-ea"/>
                <a:cs typeface="+mn-ea"/>
              </a:rPr>
              <a:t>顺序</a:t>
            </a:r>
            <a:r>
              <a:rPr lang="zh-CN" altLang="en-US" sz="2000" baseline="0" dirty="0">
                <a:latin typeface="+mn-ea"/>
                <a:cs typeface="+mn-ea"/>
              </a:rPr>
              <a:t>是：</a:t>
            </a:r>
          </a:p>
          <a:p>
            <a:pPr defTabSz="914400" latinLnBrk="0">
              <a:lnSpc>
                <a:spcPct val="100000"/>
              </a:lnSpc>
              <a:buFont typeface="宋体" panose="02010600030101010101" pitchFamily="2" charset="-122"/>
              <a:buAutoNum type="arabicPeriod"/>
            </a:pPr>
            <a:r>
              <a:rPr lang="zh-CN" altLang="en-US" sz="2000" b="0" baseline="0" dirty="0">
                <a:latin typeface="+mn-ea"/>
                <a:cs typeface="+mn-ea"/>
              </a:rPr>
              <a:t>确定谁会</a:t>
            </a:r>
            <a:r>
              <a:rPr lang="zh-CN" altLang="en-US" sz="2000" b="0" baseline="0" dirty="0">
                <a:solidFill>
                  <a:srgbClr val="FF0000"/>
                </a:solidFill>
                <a:latin typeface="+mn-ea"/>
                <a:cs typeface="+mn-ea"/>
              </a:rPr>
              <a:t>直接使用</a:t>
            </a:r>
            <a:r>
              <a:rPr lang="zh-CN" altLang="en-US" sz="2000" b="0" baseline="0" dirty="0">
                <a:latin typeface="+mn-ea"/>
                <a:cs typeface="+mn-ea"/>
              </a:rPr>
              <a:t>该系统。这些都是参与者</a:t>
            </a:r>
            <a:r>
              <a:rPr lang="en-US" altLang="zh-CN" sz="2000" b="0" baseline="0" dirty="0">
                <a:latin typeface="+mn-ea"/>
                <a:cs typeface="+mn-ea"/>
              </a:rPr>
              <a:t>(Actor)</a:t>
            </a:r>
            <a:r>
              <a:rPr lang="zh-CN" altLang="en-US" sz="2000" b="0" baseline="0" dirty="0">
                <a:latin typeface="+mn-ea"/>
                <a:cs typeface="+mn-ea"/>
              </a:rPr>
              <a:t>。 </a:t>
            </a:r>
          </a:p>
          <a:p>
            <a:pPr defTabSz="914400" latinLnBrk="0">
              <a:lnSpc>
                <a:spcPct val="100000"/>
              </a:lnSpc>
              <a:buFont typeface="宋体" panose="02010600030101010101" pitchFamily="2" charset="-122"/>
              <a:buAutoNum type="arabicPeriod"/>
            </a:pPr>
            <a:r>
              <a:rPr lang="zh-CN" altLang="en-US" sz="2000" b="0" baseline="0" dirty="0">
                <a:latin typeface="+mn-ea"/>
                <a:cs typeface="+mn-ea"/>
              </a:rPr>
              <a:t>选取其中一个参与者。</a:t>
            </a:r>
          </a:p>
          <a:p>
            <a:pPr defTabSz="914400" latinLnBrk="0">
              <a:lnSpc>
                <a:spcPct val="100000"/>
              </a:lnSpc>
              <a:buFont typeface="宋体" panose="02010600030101010101" pitchFamily="2" charset="-122"/>
              <a:buAutoNum type="arabicPeriod"/>
            </a:pPr>
            <a:r>
              <a:rPr lang="zh-CN" altLang="en-US" sz="2000" b="0" baseline="0" dirty="0">
                <a:latin typeface="+mn-ea"/>
                <a:cs typeface="+mn-ea"/>
              </a:rPr>
              <a:t>定义该参与者</a:t>
            </a:r>
            <a:r>
              <a:rPr lang="zh-CN" altLang="en-US" sz="2000" b="0" baseline="0" dirty="0">
                <a:solidFill>
                  <a:srgbClr val="FF0000"/>
                </a:solidFill>
                <a:latin typeface="+mn-ea"/>
                <a:cs typeface="+mn-ea"/>
              </a:rPr>
              <a:t>希望系统做什么</a:t>
            </a:r>
            <a:r>
              <a:rPr lang="zh-CN" altLang="en-US" sz="2000" b="0" baseline="0" dirty="0">
                <a:latin typeface="+mn-ea"/>
                <a:cs typeface="+mn-ea"/>
              </a:rPr>
              <a:t>，参与者希望系统做的每件事成为一个用例。 </a:t>
            </a:r>
          </a:p>
          <a:p>
            <a:pPr defTabSz="914400" latinLnBrk="0">
              <a:lnSpc>
                <a:spcPct val="100000"/>
              </a:lnSpc>
              <a:buFont typeface="宋体" panose="02010600030101010101" pitchFamily="2" charset="-122"/>
              <a:buAutoNum type="arabicPeriod"/>
            </a:pPr>
            <a:r>
              <a:rPr lang="zh-CN" altLang="en-US" sz="2000" b="0" baseline="0" dirty="0">
                <a:latin typeface="+mn-ea"/>
                <a:cs typeface="+mn-ea"/>
              </a:rPr>
              <a:t>对每件事来说，</a:t>
            </a:r>
            <a:r>
              <a:rPr lang="zh-CN" altLang="en-US" sz="2000" b="0" baseline="0" dirty="0">
                <a:solidFill>
                  <a:srgbClr val="FF0000"/>
                </a:solidFill>
                <a:latin typeface="+mn-ea"/>
                <a:cs typeface="+mn-ea"/>
              </a:rPr>
              <a:t>何时</a:t>
            </a:r>
            <a:r>
              <a:rPr lang="zh-CN" altLang="en-US" sz="2000" b="0" baseline="0" dirty="0">
                <a:latin typeface="+mn-ea"/>
                <a:cs typeface="+mn-ea"/>
              </a:rPr>
              <a:t>参与者会使用系统，通常会</a:t>
            </a:r>
            <a:r>
              <a:rPr lang="zh-CN" altLang="en-US" sz="2000" b="0" baseline="0" dirty="0">
                <a:solidFill>
                  <a:srgbClr val="FF0000"/>
                </a:solidFill>
                <a:latin typeface="+mn-ea"/>
                <a:cs typeface="+mn-ea"/>
              </a:rPr>
              <a:t>发生什么</a:t>
            </a:r>
            <a:r>
              <a:rPr lang="zh-CN" altLang="en-US" sz="2000" b="0" baseline="0" dirty="0">
                <a:latin typeface="+mn-ea"/>
                <a:cs typeface="+mn-ea"/>
              </a:rPr>
              <a:t>，这就是用例的基本过程。</a:t>
            </a:r>
          </a:p>
          <a:p>
            <a:pPr defTabSz="914400" latinLnBrk="0">
              <a:lnSpc>
                <a:spcPct val="100000"/>
              </a:lnSpc>
              <a:buFont typeface="宋体" panose="02010600030101010101" pitchFamily="2" charset="-122"/>
              <a:buAutoNum type="arabicPeriod"/>
            </a:pPr>
            <a:r>
              <a:rPr lang="zh-CN" altLang="en-US" sz="2000" b="0" baseline="0" dirty="0">
                <a:latin typeface="+mn-ea"/>
                <a:cs typeface="+mn-ea"/>
              </a:rPr>
              <a:t>描述该用例的</a:t>
            </a:r>
            <a:r>
              <a:rPr lang="zh-CN" altLang="en-US" sz="2000" b="0" baseline="0" dirty="0">
                <a:solidFill>
                  <a:srgbClr val="FF0000"/>
                </a:solidFill>
                <a:latin typeface="+mn-ea"/>
                <a:cs typeface="+mn-ea"/>
              </a:rPr>
              <a:t>基本过程</a:t>
            </a:r>
            <a:r>
              <a:rPr lang="zh-CN" altLang="en-US" sz="2000" b="0" baseline="0" dirty="0">
                <a:latin typeface="+mn-ea"/>
                <a:cs typeface="+mn-ea"/>
              </a:rPr>
              <a:t>。</a:t>
            </a:r>
          </a:p>
        </p:txBody>
      </p:sp>
      <p:sp>
        <p:nvSpPr>
          <p:cNvPr id="11" name="AutoShape 12"/>
          <p:cNvSpPr/>
          <p:nvPr/>
        </p:nvSpPr>
        <p:spPr>
          <a:xfrm>
            <a:off x="2678113" y="2633663"/>
            <a:ext cx="1223962" cy="431800"/>
          </a:xfrm>
          <a:prstGeom prst="wedgeRoundRectCallout">
            <a:avLst>
              <a:gd name="adj1" fmla="val 18741"/>
              <a:gd name="adj2" fmla="val 204778"/>
              <a:gd name="adj3"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t"/>
          <a:lstStyle/>
          <a:p>
            <a:pPr algn="ctr"/>
            <a:r>
              <a:rPr lang="zh-CN" altLang="en-US" sz="2000" dirty="0">
                <a:latin typeface="Times New Roman" panose="02020603050405020304" pitchFamily="18" charset="0"/>
              </a:rPr>
              <a:t>关系</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ox(in)">
                                      <p:cBhvr>
                                        <p:cTn id="3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5" grpId="0"/>
      <p:bldP spid="11"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a:noFill/>
          <a:ln>
            <a:noFill/>
          </a:ln>
        </p:spPr>
        <p:txBody>
          <a:bodyPr vert="horz" lIns="91440" tIns="45720" rIns="91440" bIns="45720" anchor="b"/>
          <a:lstStyle/>
          <a:p>
            <a:pPr marL="0" indent="0" defTabSz="914400" latinLnBrk="0">
              <a:buNone/>
            </a:pPr>
            <a:r>
              <a:rPr lang="zh-CN" altLang="en-US" kern="1200" baseline="0" dirty="0">
                <a:effectLst/>
                <a:latin typeface="+mn-lt"/>
                <a:ea typeface="微软雅黑" panose="020B0503020204020204" pitchFamily="34" charset="-122"/>
                <a:cs typeface="+mj-cs"/>
              </a:rPr>
              <a:t>用例扩展</a:t>
            </a:r>
          </a:p>
        </p:txBody>
      </p:sp>
      <p:sp>
        <p:nvSpPr>
          <p:cNvPr id="5" name="内容占位符 2"/>
          <p:cNvSpPr>
            <a:spLocks noGrp="1"/>
          </p:cNvSpPr>
          <p:nvPr/>
        </p:nvSpPr>
        <p:spPr>
          <a:xfrm>
            <a:off x="508635" y="837565"/>
            <a:ext cx="11174095" cy="3152775"/>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defTabSz="914400" latinLnBrk="0">
              <a:lnSpc>
                <a:spcPct val="100000"/>
              </a:lnSpc>
            </a:pPr>
            <a:r>
              <a:rPr lang="zh-CN" altLang="en-US" sz="3200" b="0" baseline="0" dirty="0">
                <a:latin typeface="+mn-ea"/>
                <a:cs typeface="+mn-ea"/>
              </a:rPr>
              <a:t>建立用例模型的</a:t>
            </a:r>
            <a:r>
              <a:rPr lang="zh-CN" altLang="en-US" sz="3200" b="0" u="sng" baseline="0" dirty="0">
                <a:solidFill>
                  <a:srgbClr val="333399"/>
                </a:solidFill>
                <a:latin typeface="+mn-ea"/>
                <a:cs typeface="+mn-ea"/>
              </a:rPr>
              <a:t>顺序</a:t>
            </a:r>
            <a:r>
              <a:rPr lang="zh-CN" altLang="en-US" sz="3200" b="0" baseline="0" dirty="0">
                <a:latin typeface="+mn-ea"/>
                <a:cs typeface="+mn-ea"/>
              </a:rPr>
              <a:t>是：</a:t>
            </a:r>
          </a:p>
          <a:p>
            <a:pPr defTabSz="914400" latinLnBrk="0">
              <a:lnSpc>
                <a:spcPct val="100000"/>
              </a:lnSpc>
              <a:buFont typeface="宋体" panose="02010600030101010101" pitchFamily="2" charset="-122"/>
              <a:buAutoNum type="arabicPeriod"/>
            </a:pPr>
            <a:r>
              <a:rPr lang="zh-CN" altLang="en-US" b="0" baseline="0" dirty="0">
                <a:latin typeface="+mn-ea"/>
                <a:cs typeface="+mn-ea"/>
              </a:rPr>
              <a:t>确定谁会</a:t>
            </a:r>
            <a:r>
              <a:rPr lang="zh-CN" altLang="en-US" b="0" baseline="0" dirty="0">
                <a:solidFill>
                  <a:srgbClr val="FF0000"/>
                </a:solidFill>
                <a:latin typeface="+mn-ea"/>
                <a:cs typeface="+mn-ea"/>
              </a:rPr>
              <a:t>直接使用</a:t>
            </a:r>
            <a:r>
              <a:rPr lang="zh-CN" altLang="en-US" b="0" baseline="0" dirty="0">
                <a:latin typeface="+mn-ea"/>
                <a:cs typeface="+mn-ea"/>
              </a:rPr>
              <a:t>该系统。这些都是参与者</a:t>
            </a:r>
            <a:r>
              <a:rPr lang="en-US" altLang="zh-CN" b="0" baseline="0" dirty="0">
                <a:latin typeface="+mn-ea"/>
                <a:cs typeface="+mn-ea"/>
              </a:rPr>
              <a:t>(Actor)</a:t>
            </a:r>
            <a:r>
              <a:rPr lang="zh-CN" altLang="en-US" b="0" baseline="0" dirty="0">
                <a:latin typeface="+mn-ea"/>
                <a:cs typeface="+mn-ea"/>
              </a:rPr>
              <a:t>。 </a:t>
            </a:r>
          </a:p>
          <a:p>
            <a:pPr defTabSz="914400" latinLnBrk="0">
              <a:lnSpc>
                <a:spcPct val="100000"/>
              </a:lnSpc>
              <a:buFont typeface="宋体" panose="02010600030101010101" pitchFamily="2" charset="-122"/>
              <a:buAutoNum type="arabicPeriod"/>
            </a:pPr>
            <a:r>
              <a:rPr lang="zh-CN" altLang="en-US" b="0" baseline="0" dirty="0">
                <a:latin typeface="+mn-ea"/>
                <a:cs typeface="+mn-ea"/>
              </a:rPr>
              <a:t>选取其中一个参与者。</a:t>
            </a:r>
          </a:p>
          <a:p>
            <a:pPr defTabSz="914400" latinLnBrk="0">
              <a:lnSpc>
                <a:spcPct val="100000"/>
              </a:lnSpc>
              <a:buFont typeface="宋体" panose="02010600030101010101" pitchFamily="2" charset="-122"/>
              <a:buAutoNum type="arabicPeriod"/>
            </a:pPr>
            <a:r>
              <a:rPr lang="zh-CN" altLang="en-US" b="0" baseline="0" dirty="0">
                <a:latin typeface="+mn-ea"/>
                <a:cs typeface="+mn-ea"/>
              </a:rPr>
              <a:t>定义该参与者</a:t>
            </a:r>
            <a:r>
              <a:rPr lang="zh-CN" altLang="en-US" b="0" baseline="0" dirty="0">
                <a:solidFill>
                  <a:srgbClr val="FF0000"/>
                </a:solidFill>
                <a:latin typeface="+mn-ea"/>
                <a:cs typeface="+mn-ea"/>
              </a:rPr>
              <a:t>希望系统做什么</a:t>
            </a:r>
            <a:r>
              <a:rPr lang="zh-CN" altLang="en-US" b="0" baseline="0" dirty="0">
                <a:latin typeface="+mn-ea"/>
                <a:cs typeface="+mn-ea"/>
              </a:rPr>
              <a:t>，参与者希望系统做的每件事成为一个用例。 </a:t>
            </a:r>
          </a:p>
          <a:p>
            <a:pPr defTabSz="914400" latinLnBrk="0">
              <a:lnSpc>
                <a:spcPct val="100000"/>
              </a:lnSpc>
              <a:buFont typeface="宋体" panose="02010600030101010101" pitchFamily="2" charset="-122"/>
              <a:buAutoNum type="arabicPeriod"/>
            </a:pPr>
            <a:r>
              <a:rPr lang="zh-CN" altLang="en-US" b="0" baseline="0" dirty="0">
                <a:latin typeface="+mn-ea"/>
                <a:cs typeface="+mn-ea"/>
              </a:rPr>
              <a:t>对每件事来说，</a:t>
            </a:r>
            <a:r>
              <a:rPr lang="zh-CN" altLang="en-US" b="0" baseline="0" dirty="0">
                <a:solidFill>
                  <a:srgbClr val="FF0000"/>
                </a:solidFill>
                <a:latin typeface="+mn-ea"/>
                <a:cs typeface="+mn-ea"/>
              </a:rPr>
              <a:t>何时</a:t>
            </a:r>
            <a:r>
              <a:rPr lang="zh-CN" altLang="en-US" b="0" baseline="0" dirty="0">
                <a:latin typeface="+mn-ea"/>
                <a:cs typeface="+mn-ea"/>
              </a:rPr>
              <a:t>参与者会使用系统，通常会</a:t>
            </a:r>
            <a:r>
              <a:rPr lang="zh-CN" altLang="en-US" b="0" baseline="0" dirty="0">
                <a:solidFill>
                  <a:srgbClr val="FF0000"/>
                </a:solidFill>
                <a:latin typeface="+mn-ea"/>
                <a:cs typeface="+mn-ea"/>
              </a:rPr>
              <a:t>发生什么</a:t>
            </a:r>
            <a:r>
              <a:rPr lang="zh-CN" altLang="en-US" b="0" baseline="0" dirty="0">
                <a:latin typeface="+mn-ea"/>
                <a:cs typeface="+mn-ea"/>
              </a:rPr>
              <a:t>，这就是用例的基本过程。</a:t>
            </a:r>
          </a:p>
          <a:p>
            <a:pPr defTabSz="914400" latinLnBrk="0">
              <a:lnSpc>
                <a:spcPct val="100000"/>
              </a:lnSpc>
              <a:buFont typeface="宋体" panose="02010600030101010101" pitchFamily="2" charset="-122"/>
              <a:buAutoNum type="arabicPeriod"/>
            </a:pPr>
            <a:r>
              <a:rPr lang="zh-CN" altLang="en-US" b="0" baseline="0" dirty="0">
                <a:latin typeface="+mn-ea"/>
                <a:cs typeface="+mn-ea"/>
              </a:rPr>
              <a:t>描述该用例的</a:t>
            </a:r>
            <a:r>
              <a:rPr lang="zh-CN" altLang="en-US" b="0" baseline="0" dirty="0">
                <a:solidFill>
                  <a:srgbClr val="FF0000"/>
                </a:solidFill>
                <a:latin typeface="+mn-ea"/>
                <a:cs typeface="+mn-ea"/>
              </a:rPr>
              <a:t>基本过程</a:t>
            </a:r>
            <a:r>
              <a:rPr lang="zh-CN" altLang="en-US" b="0" baseline="0" dirty="0">
                <a:latin typeface="+mn-ea"/>
                <a:cs typeface="+mn-ea"/>
              </a:rPr>
              <a:t>。</a:t>
            </a:r>
          </a:p>
        </p:txBody>
      </p:sp>
      <p:sp>
        <p:nvSpPr>
          <p:cNvPr id="2" name="内容占位符 2"/>
          <p:cNvSpPr>
            <a:spLocks noGrp="1"/>
          </p:cNvSpPr>
          <p:nvPr/>
        </p:nvSpPr>
        <p:spPr>
          <a:xfrm>
            <a:off x="508635" y="3990340"/>
            <a:ext cx="11174095" cy="244983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defTabSz="914400" latinLnBrk="0">
              <a:lnSpc>
                <a:spcPct val="100000"/>
              </a:lnSpc>
            </a:pPr>
            <a:endParaRPr lang="zh-CN" altLang="en-US" b="0" baseline="0" dirty="0">
              <a:latin typeface="+mn-ea"/>
              <a:cs typeface="+mn-ea"/>
            </a:endParaRPr>
          </a:p>
          <a:p>
            <a:pPr marL="0" indent="0" defTabSz="914400" latinLnBrk="0">
              <a:lnSpc>
                <a:spcPct val="100000"/>
              </a:lnSpc>
              <a:buFont typeface="宋体" panose="02010600030101010101" pitchFamily="2" charset="-122"/>
              <a:buNone/>
            </a:pPr>
            <a:r>
              <a:rPr lang="en-US" altLang="zh-CN" b="0" u="sng" baseline="0" dirty="0">
                <a:latin typeface="+mn-ea"/>
                <a:cs typeface="+mn-ea"/>
              </a:rPr>
              <a:t>6.</a:t>
            </a:r>
            <a:r>
              <a:rPr lang="zh-CN" altLang="en-US" b="0" u="sng" baseline="0" dirty="0">
                <a:latin typeface="+mn-ea"/>
                <a:cs typeface="+mn-ea"/>
              </a:rPr>
              <a:t>考虑一些可变情况，把他们创建为</a:t>
            </a:r>
            <a:r>
              <a:rPr lang="zh-CN" altLang="en-US" b="0" u="sng" baseline="0" dirty="0">
                <a:solidFill>
                  <a:srgbClr val="FF0000"/>
                </a:solidFill>
                <a:latin typeface="+mn-ea"/>
                <a:cs typeface="+mn-ea"/>
              </a:rPr>
              <a:t>扩展用例</a:t>
            </a:r>
            <a:r>
              <a:rPr lang="zh-CN" altLang="en-US" b="0" u="sng" baseline="0" dirty="0">
                <a:latin typeface="+mn-ea"/>
                <a:cs typeface="+mn-ea"/>
              </a:rPr>
              <a:t>。</a:t>
            </a:r>
          </a:p>
          <a:p>
            <a:pPr marL="0" indent="0" defTabSz="914400" latinLnBrk="0">
              <a:lnSpc>
                <a:spcPct val="100000"/>
              </a:lnSpc>
              <a:buFont typeface="宋体" panose="02010600030101010101" pitchFamily="2" charset="-122"/>
              <a:buNone/>
            </a:pPr>
            <a:r>
              <a:rPr lang="en-US" altLang="zh-CN" b="0" baseline="0" dirty="0">
                <a:latin typeface="+mn-ea"/>
                <a:cs typeface="+mn-ea"/>
              </a:rPr>
              <a:t>7.</a:t>
            </a:r>
            <a:r>
              <a:rPr lang="zh-CN" altLang="en-US" b="0" baseline="0" dirty="0">
                <a:latin typeface="+mn-ea"/>
                <a:cs typeface="+mn-ea"/>
              </a:rPr>
              <a:t>复审不同用例的描述，找出其中的相同点，</a:t>
            </a:r>
            <a:r>
              <a:rPr lang="zh-CN" altLang="en-US" b="0" baseline="0" dirty="0">
                <a:solidFill>
                  <a:srgbClr val="FF0000"/>
                </a:solidFill>
                <a:latin typeface="+mn-ea"/>
                <a:cs typeface="+mn-ea"/>
              </a:rPr>
              <a:t>抽出相同点</a:t>
            </a:r>
            <a:r>
              <a:rPr lang="zh-CN" altLang="en-US" b="0" baseline="0" dirty="0">
                <a:latin typeface="+mn-ea"/>
                <a:cs typeface="+mn-ea"/>
              </a:rPr>
              <a:t>作为共同的用例。</a:t>
            </a:r>
          </a:p>
          <a:p>
            <a:pPr marL="0" indent="0" defTabSz="914400" latinLnBrk="0">
              <a:lnSpc>
                <a:spcPct val="100000"/>
              </a:lnSpc>
              <a:buFont typeface="宋体" panose="02010600030101010101" pitchFamily="2" charset="-122"/>
              <a:buNone/>
            </a:pPr>
            <a:r>
              <a:rPr lang="en-US" altLang="zh-CN" b="0" baseline="0" dirty="0">
                <a:latin typeface="+mn-ea"/>
                <a:cs typeface="+mn-ea"/>
              </a:rPr>
              <a:t>8.</a:t>
            </a:r>
            <a:r>
              <a:rPr lang="zh-CN" altLang="en-US" b="0" baseline="0" dirty="0">
                <a:latin typeface="+mn-ea"/>
                <a:cs typeface="+mn-ea"/>
              </a:rPr>
              <a:t>重复步骤</a:t>
            </a:r>
            <a:r>
              <a:rPr lang="en-US" altLang="zh-CN" b="0" baseline="0" dirty="0">
                <a:latin typeface="+mn-ea"/>
                <a:cs typeface="+mn-ea"/>
              </a:rPr>
              <a:t>2~7</a:t>
            </a:r>
            <a:r>
              <a:rPr lang="zh-CN" altLang="en-US" b="0" baseline="0" dirty="0">
                <a:latin typeface="+mn-ea"/>
                <a:cs typeface="+mn-ea"/>
              </a:rPr>
              <a:t>找出每一个用例。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3"/>
                                        </p:tgtEl>
                                        <p:attrNameLst>
                                          <p:attrName>style.visibility</p:attrName>
                                        </p:attrNameLst>
                                      </p:cBhvr>
                                      <p:to>
                                        <p:strVal val="visible"/>
                                      </p:to>
                                    </p:set>
                                    <p:animEffect transition="in" filter="blinds(horizontal)">
                                      <p:cBhvr>
                                        <p:cTn id="7" dur="500"/>
                                        <p:tgtEl>
                                          <p:spTgt spid="1843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3" grpId="0"/>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0" y="0"/>
            <a:ext cx="7247890" cy="668655"/>
          </a:xfrm>
        </p:spPr>
        <p:txBody>
          <a:bodyPr/>
          <a:lstStyle/>
          <a:p>
            <a:r>
              <a:rPr lang="zh-CN" altLang="en-US"/>
              <a:t>自动售货系统  用例扩展后的</a:t>
            </a:r>
            <a:r>
              <a:rPr lang="zh-CN" altLang="en-US">
                <a:sym typeface="+mn-ea"/>
              </a:rPr>
              <a:t>用例图</a:t>
            </a:r>
          </a:p>
        </p:txBody>
      </p:sp>
      <p:sp>
        <p:nvSpPr>
          <p:cNvPr id="4" name="内容占位符 2"/>
          <p:cNvSpPr>
            <a:spLocks noGrp="1"/>
          </p:cNvSpPr>
          <p:nvPr/>
        </p:nvSpPr>
        <p:spPr>
          <a:xfrm>
            <a:off x="6692265" y="1795780"/>
            <a:ext cx="4897755" cy="2544445"/>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marL="0" indent="0" defTabSz="914400" latinLnBrk="0">
              <a:lnSpc>
                <a:spcPct val="100000"/>
              </a:lnSpc>
              <a:buNone/>
            </a:pPr>
            <a:r>
              <a:rPr lang="en-US" altLang="zh-CN" b="0" u="sng" baseline="0" dirty="0">
                <a:latin typeface="+mn-ea"/>
                <a:cs typeface="+mn-ea"/>
              </a:rPr>
              <a:t>6. </a:t>
            </a:r>
            <a:r>
              <a:rPr lang="zh-CN" altLang="en-US" b="0" u="sng" baseline="0" dirty="0">
                <a:latin typeface="+mn-ea"/>
                <a:cs typeface="+mn-ea"/>
              </a:rPr>
              <a:t>考虑一些可变情况，把他们创建为</a:t>
            </a:r>
            <a:r>
              <a:rPr lang="zh-CN" altLang="en-US" b="0" u="sng" baseline="0" dirty="0">
                <a:solidFill>
                  <a:srgbClr val="FF0000"/>
                </a:solidFill>
                <a:latin typeface="+mn-ea"/>
                <a:cs typeface="+mn-ea"/>
              </a:rPr>
              <a:t>扩展用例</a:t>
            </a:r>
            <a:r>
              <a:rPr lang="zh-CN" altLang="en-US" b="0" u="sng" baseline="0" dirty="0">
                <a:latin typeface="+mn-ea"/>
                <a:cs typeface="+mn-ea"/>
              </a:rPr>
              <a:t>。</a:t>
            </a:r>
          </a:p>
          <a:p>
            <a:pPr marL="0" indent="0" defTabSz="914400" latinLnBrk="0">
              <a:lnSpc>
                <a:spcPct val="100000"/>
              </a:lnSpc>
              <a:buFont typeface="宋体" panose="02010600030101010101" pitchFamily="2" charset="-122"/>
              <a:buNone/>
            </a:pPr>
            <a:r>
              <a:rPr lang="en-US" altLang="zh-CN" b="0" baseline="0" dirty="0">
                <a:latin typeface="+mn-ea"/>
                <a:cs typeface="+mn-ea"/>
              </a:rPr>
              <a:t>7. </a:t>
            </a:r>
            <a:r>
              <a:rPr lang="zh-CN" altLang="en-US" b="0" baseline="0" dirty="0">
                <a:latin typeface="+mn-ea"/>
                <a:cs typeface="+mn-ea"/>
              </a:rPr>
              <a:t>复审不同用例的描述，找出其中的相同点，</a:t>
            </a:r>
            <a:r>
              <a:rPr lang="zh-CN" altLang="en-US" b="0" baseline="0" dirty="0">
                <a:solidFill>
                  <a:srgbClr val="FF0000"/>
                </a:solidFill>
                <a:latin typeface="+mn-ea"/>
                <a:cs typeface="+mn-ea"/>
              </a:rPr>
              <a:t>抽出相同点</a:t>
            </a:r>
            <a:r>
              <a:rPr lang="zh-CN" altLang="en-US" b="0" baseline="0" dirty="0">
                <a:latin typeface="+mn-ea"/>
                <a:cs typeface="+mn-ea"/>
              </a:rPr>
              <a:t>作为共同的用例。</a:t>
            </a:r>
          </a:p>
          <a:p>
            <a:pPr marL="0" indent="0" defTabSz="914400" latinLnBrk="0">
              <a:lnSpc>
                <a:spcPct val="100000"/>
              </a:lnSpc>
              <a:buFont typeface="宋体" panose="02010600030101010101" pitchFamily="2" charset="-122"/>
              <a:buNone/>
            </a:pPr>
            <a:r>
              <a:rPr lang="en-US" altLang="zh-CN" b="0" baseline="0" dirty="0">
                <a:latin typeface="+mn-ea"/>
                <a:cs typeface="+mn-ea"/>
              </a:rPr>
              <a:t>8. </a:t>
            </a:r>
            <a:r>
              <a:rPr lang="zh-CN" altLang="en-US" b="0" baseline="0" dirty="0">
                <a:latin typeface="+mn-ea"/>
                <a:cs typeface="+mn-ea"/>
              </a:rPr>
              <a:t>重复步骤</a:t>
            </a:r>
            <a:r>
              <a:rPr lang="en-US" altLang="zh-CN" b="0" baseline="0" dirty="0">
                <a:latin typeface="+mn-ea"/>
                <a:cs typeface="+mn-ea"/>
              </a:rPr>
              <a:t>2~7</a:t>
            </a:r>
            <a:r>
              <a:rPr lang="zh-CN" altLang="en-US" b="0" baseline="0" dirty="0">
                <a:latin typeface="+mn-ea"/>
                <a:cs typeface="+mn-ea"/>
              </a:rPr>
              <a:t>找出每一个用例。</a:t>
            </a:r>
          </a:p>
        </p:txBody>
      </p:sp>
      <p:pic>
        <p:nvPicPr>
          <p:cNvPr id="66" name="图片 65">
            <a:extLst>
              <a:ext uri="{FF2B5EF4-FFF2-40B4-BE49-F238E27FC236}">
                <a16:creationId xmlns:a16="http://schemas.microsoft.com/office/drawing/2014/main" id="{4F18C720-902C-F449-AD5A-BBC8943C733A}"/>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71500" y="1355075"/>
            <a:ext cx="6049800" cy="425251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mn-lt"/>
                <a:ea typeface="+mn-ea"/>
                <a:cs typeface="+mn-ea"/>
                <a:sym typeface="+mn-lt"/>
              </a:rPr>
              <a:t>3.2 </a:t>
            </a:r>
            <a:r>
              <a:rPr lang="zh-CN" altLang="en-US" dirty="0">
                <a:latin typeface="+mn-lt"/>
                <a:ea typeface="+mn-ea"/>
                <a:cs typeface="+mn-ea"/>
                <a:sym typeface="+mn-lt"/>
              </a:rPr>
              <a:t>需求的获取</a:t>
            </a:r>
          </a:p>
        </p:txBody>
      </p:sp>
      <p:grpSp>
        <p:nvGrpSpPr>
          <p:cNvPr id="26" name="Group 3"/>
          <p:cNvGrpSpPr/>
          <p:nvPr/>
        </p:nvGrpSpPr>
        <p:grpSpPr>
          <a:xfrm>
            <a:off x="285750" y="1585595"/>
            <a:ext cx="11367169" cy="3698875"/>
            <a:chOff x="0" y="230"/>
            <a:chExt cx="3984" cy="911"/>
          </a:xfrm>
        </p:grpSpPr>
        <p:sp>
          <p:nvSpPr>
            <p:cNvPr id="10245" name="AutoShape 4"/>
            <p:cNvSpPr>
              <a:spLocks noChangeArrowheads="1"/>
            </p:cNvSpPr>
            <p:nvPr/>
          </p:nvSpPr>
          <p:spPr bwMode="auto">
            <a:xfrm>
              <a:off x="0" y="230"/>
              <a:ext cx="3984" cy="911"/>
            </a:xfrm>
            <a:prstGeom prst="roundRect">
              <a:avLst>
                <a:gd name="adj" fmla="val 10889"/>
              </a:avLst>
            </a:prstGeom>
            <a:solidFill>
              <a:schemeClr val="accent1"/>
            </a:solidFill>
            <a:ln w="38100">
              <a:solidFill>
                <a:srgbClr val="FFFFFF"/>
              </a:solidFill>
              <a:round/>
            </a:ln>
            <a:effectLst>
              <a:outerShdw dist="135003" dir="2928844" algn="ctr" rotWithShape="0">
                <a:srgbClr val="000000">
                  <a:alpha val="50000"/>
                </a:srgb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ea"/>
              </a:endParaRPr>
            </a:p>
          </p:txBody>
        </p:sp>
        <p:grpSp>
          <p:nvGrpSpPr>
            <p:cNvPr id="10244" name="Group 5"/>
            <p:cNvGrpSpPr/>
            <p:nvPr/>
          </p:nvGrpSpPr>
          <p:grpSpPr>
            <a:xfrm>
              <a:off x="68" y="272"/>
              <a:ext cx="799" cy="830"/>
              <a:chOff x="-19" y="188"/>
              <a:chExt cx="799" cy="830"/>
            </a:xfrm>
          </p:grpSpPr>
          <p:sp>
            <p:nvSpPr>
              <p:cNvPr id="27" name="AutoShape 6"/>
              <p:cNvSpPr>
                <a:spLocks noChangeArrowheads="1"/>
              </p:cNvSpPr>
              <p:nvPr/>
            </p:nvSpPr>
            <p:spPr bwMode="auto">
              <a:xfrm>
                <a:off x="12" y="271"/>
                <a:ext cx="768" cy="747"/>
              </a:xfrm>
              <a:prstGeom prst="roundRect">
                <a:avLst>
                  <a:gd name="adj" fmla="val 11921"/>
                </a:avLst>
              </a:prstGeom>
              <a:solidFill>
                <a:schemeClr val="accent6"/>
              </a:solidFill>
              <a:ln w="38100" cmpd="sng">
                <a:solidFill>
                  <a:srgbClr val="FFFFFF"/>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ea"/>
                </a:endParaRPr>
              </a:p>
            </p:txBody>
          </p:sp>
          <p:sp>
            <p:nvSpPr>
              <p:cNvPr id="28" name="未知"/>
              <p:cNvSpPr/>
              <p:nvPr/>
            </p:nvSpPr>
            <p:spPr bwMode="auto">
              <a:xfrm>
                <a:off x="-19" y="188"/>
                <a:ext cx="383" cy="373"/>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00FFFF">
                      <a:gamma/>
                      <a:tint val="54510"/>
                      <a:invGamma/>
                    </a:srgbClr>
                  </a:gs>
                  <a:gs pos="50000">
                    <a:srgbClr val="00FFFF">
                      <a:alpha val="0"/>
                    </a:srgbClr>
                  </a:gs>
                  <a:gs pos="100000">
                    <a:srgbClr val="00FFFF">
                      <a:gamma/>
                      <a:tint val="54510"/>
                      <a:invGamma/>
                    </a:srgbClr>
                  </a:gs>
                </a:gsLst>
                <a:lin ang="27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ea"/>
                </a:endParaRPr>
              </a:p>
            </p:txBody>
          </p:sp>
          <p:sp>
            <p:nvSpPr>
              <p:cNvPr id="10250" name="Text Box 8"/>
              <p:cNvSpPr txBox="1">
                <a:spLocks noChangeArrowheads="1"/>
              </p:cNvSpPr>
              <p:nvPr/>
            </p:nvSpPr>
            <p:spPr bwMode="auto">
              <a:xfrm>
                <a:off x="78" y="504"/>
                <a:ext cx="667" cy="144"/>
              </a:xfrm>
              <a:prstGeom prst="rect">
                <a:avLst/>
              </a:prstGeom>
              <a:noFill/>
              <a:ln w="9525">
                <a:noFill/>
                <a:miter lim="800000"/>
              </a:ln>
              <a:effectLst>
                <a:outerShdw dist="35921" dir="2700000" algn="ctr" rotWithShape="0">
                  <a:srgbClr val="000000"/>
                </a:outerShdw>
              </a:effectLst>
            </p:spPr>
            <p:txBody>
              <a:bodyPr>
                <a:spAutoFit/>
              </a:bodyPr>
              <a:lstStyle/>
              <a:p>
                <a:pPr marR="0" defTabSz="914400" rtl="0" eaLnBrk="0" hangingPunct="0">
                  <a:buClrTx/>
                  <a:buSzTx/>
                  <a:buFontTx/>
                  <a:buNone/>
                  <a:defRPr/>
                </a:pPr>
                <a:r>
                  <a:rPr kumimoji="0" lang="zh-CN" sz="3200" b="1" kern="1200" cap="none" spc="0" normalizeH="0" baseline="0" noProof="0">
                    <a:solidFill>
                      <a:schemeClr val="bg1"/>
                    </a:solidFill>
                    <a:latin typeface="Arial" panose="020B0604020202020204" pitchFamily="34" charset="0"/>
                    <a:ea typeface="宋体" panose="02010600030101010101" pitchFamily="2" charset="-122"/>
                    <a:cs typeface="+mn-ea"/>
                  </a:rPr>
                  <a:t>定义</a:t>
                </a:r>
              </a:p>
            </p:txBody>
          </p:sp>
        </p:grpSp>
        <p:sp>
          <p:nvSpPr>
            <p:cNvPr id="29" name="Text Box 9"/>
            <p:cNvSpPr txBox="1">
              <a:spLocks noChangeArrowheads="1"/>
            </p:cNvSpPr>
            <p:nvPr/>
          </p:nvSpPr>
          <p:spPr bwMode="auto">
            <a:xfrm>
              <a:off x="1152" y="410"/>
              <a:ext cx="2567" cy="659"/>
            </a:xfrm>
            <a:prstGeom prst="rect">
              <a:avLst/>
            </a:prstGeom>
            <a:noFill/>
            <a:ln w="9525">
              <a:noFill/>
              <a:miter lim="800000"/>
            </a:ln>
            <a:effectLst/>
          </p:spPr>
          <p:txBody>
            <a:bodyPr wrap="square">
              <a:spAutoFit/>
            </a:bodyPr>
            <a:lstStyle/>
            <a:p>
              <a:pPr marR="0" algn="just" defTabSz="914400" rtl="0">
                <a:buClrTx/>
                <a:buSzTx/>
                <a:buFontTx/>
                <a:buNone/>
                <a:defRPr/>
              </a:pPr>
              <a:r>
                <a:rPr kumimoji="0" lang="zh-CN" altLang="en-US" sz="2800" b="1" kern="1200" cap="none" spc="0" normalizeH="0" baseline="0" noProof="0" dirty="0">
                  <a:solidFill>
                    <a:schemeClr val="bg1"/>
                  </a:solidFill>
                  <a:latin typeface="Arial" panose="020B0604020202020204" pitchFamily="34" charset="0"/>
                  <a:ea typeface="宋体" panose="02010600030101010101" pitchFamily="2" charset="-122"/>
                  <a:cs typeface="+mn-ea"/>
                </a:rPr>
                <a:t>软件需求获取指的是</a:t>
              </a:r>
              <a:endParaRPr kumimoji="0" lang="en-US" altLang="zh-CN" sz="2800" b="1" kern="1200" cap="none" spc="0" normalizeH="0" baseline="0" noProof="0" dirty="0">
                <a:solidFill>
                  <a:schemeClr val="bg1"/>
                </a:solidFill>
                <a:latin typeface="Arial" panose="020B0604020202020204" pitchFamily="34" charset="0"/>
                <a:ea typeface="宋体" panose="02010600030101010101" pitchFamily="2" charset="-122"/>
                <a:cs typeface="+mn-ea"/>
              </a:endParaRPr>
            </a:p>
            <a:p>
              <a:pPr marR="0" algn="just" defTabSz="914400" rtl="0">
                <a:buClrTx/>
                <a:buSzTx/>
                <a:buFontTx/>
                <a:buNone/>
                <a:defRPr/>
              </a:pPr>
              <a:r>
                <a:rPr kumimoji="0" lang="zh-CN" altLang="zh-CN" sz="2800" b="1" kern="1200" cap="none" spc="0" normalizeH="0" baseline="0" noProof="0" dirty="0">
                  <a:solidFill>
                    <a:schemeClr val="bg1"/>
                  </a:solidFill>
                  <a:latin typeface="Times New Roman" panose="02020603050405020304"/>
                  <a:ea typeface="宋体" panose="02010600030101010101" pitchFamily="2" charset="-122"/>
                  <a:cs typeface="Times New Roman" panose="02020603050405020304"/>
                </a:rPr>
                <a:t>►</a:t>
              </a:r>
              <a:r>
                <a:rPr kumimoji="0" lang="en-US" altLang="zh-CN" sz="2800" b="1" kern="1200" cap="none" spc="0" normalizeH="0" baseline="0" noProof="0" dirty="0">
                  <a:solidFill>
                    <a:schemeClr val="bg1"/>
                  </a:solidFill>
                  <a:latin typeface="Times New Roman" panose="02020603050405020304"/>
                  <a:ea typeface="宋体" panose="02010600030101010101" pitchFamily="2" charset="-122"/>
                  <a:cs typeface="Times New Roman" panose="02020603050405020304"/>
                </a:rPr>
                <a:t> </a:t>
              </a:r>
              <a:r>
                <a:rPr kumimoji="0" lang="zh-CN" altLang="en-US" sz="2800" b="1" kern="1200" cap="none" spc="0" normalizeH="0" baseline="0" noProof="0" dirty="0">
                  <a:solidFill>
                    <a:schemeClr val="bg1"/>
                  </a:solidFill>
                  <a:latin typeface="Arial" panose="020B0604020202020204" pitchFamily="34" charset="0"/>
                  <a:ea typeface="宋体" panose="02010600030101010101" pitchFamily="2" charset="-122"/>
                  <a:cs typeface="+mn-ea"/>
                </a:rPr>
                <a:t>软件需求的来源</a:t>
              </a:r>
              <a:endParaRPr kumimoji="0" lang="en-US" altLang="zh-CN" sz="2800" b="1" kern="1200" cap="none" spc="0" normalizeH="0" baseline="0" noProof="0" dirty="0">
                <a:solidFill>
                  <a:schemeClr val="bg1"/>
                </a:solidFill>
                <a:latin typeface="Arial" panose="020B0604020202020204" pitchFamily="34" charset="0"/>
                <a:ea typeface="宋体" panose="02010600030101010101" pitchFamily="2" charset="-122"/>
                <a:cs typeface="+mn-ea"/>
              </a:endParaRPr>
            </a:p>
            <a:p>
              <a:pPr marR="0" algn="just" defTabSz="914400" rtl="0">
                <a:buClrTx/>
                <a:buSzTx/>
                <a:buFontTx/>
                <a:buNone/>
                <a:defRPr/>
              </a:pPr>
              <a:r>
                <a:rPr kumimoji="0" lang="zh-CN" altLang="zh-CN" sz="2800" b="1" kern="1200" cap="none" spc="0" normalizeH="0" baseline="0" noProof="0" dirty="0">
                  <a:solidFill>
                    <a:schemeClr val="bg1"/>
                  </a:solidFill>
                  <a:latin typeface="Times New Roman" panose="02020603050405020304"/>
                  <a:ea typeface="宋体" panose="02010600030101010101" pitchFamily="2" charset="-122"/>
                  <a:cs typeface="Times New Roman" panose="02020603050405020304"/>
                </a:rPr>
                <a:t>►</a:t>
              </a:r>
              <a:r>
                <a:rPr kumimoji="0" lang="zh-CN" altLang="en-US" sz="2800" b="1" kern="1200" cap="none" spc="0" normalizeH="0" baseline="0" noProof="0" dirty="0">
                  <a:solidFill>
                    <a:schemeClr val="bg1"/>
                  </a:solidFill>
                  <a:latin typeface="Arial" panose="020B0604020202020204" pitchFamily="34" charset="0"/>
                  <a:ea typeface="宋体" panose="02010600030101010101" pitchFamily="2" charset="-122"/>
                  <a:cs typeface="+mn-ea"/>
                </a:rPr>
                <a:t>软件工程师收集这些软件需求的方法。</a:t>
              </a:r>
              <a:endParaRPr kumimoji="0" lang="en-US" altLang="zh-CN" sz="2800" b="1" kern="1200" cap="none" spc="0" normalizeH="0" baseline="0" noProof="0" dirty="0">
                <a:solidFill>
                  <a:schemeClr val="bg1"/>
                </a:solidFill>
                <a:latin typeface="Arial" panose="020B0604020202020204" pitchFamily="34" charset="0"/>
                <a:ea typeface="宋体" panose="02010600030101010101" pitchFamily="2" charset="-122"/>
                <a:cs typeface="+mn-ea"/>
              </a:endParaRPr>
            </a:p>
            <a:p>
              <a:pPr marR="0" algn="just" defTabSz="914400" rtl="0">
                <a:buClrTx/>
                <a:buSzTx/>
                <a:buFontTx/>
                <a:buNone/>
                <a:defRPr/>
              </a:pPr>
              <a:endParaRPr kumimoji="0" lang="en-US" altLang="zh-CN" sz="2800" b="1" kern="1200" cap="none" spc="0" normalizeH="0" baseline="0" noProof="0" dirty="0">
                <a:solidFill>
                  <a:schemeClr val="bg1"/>
                </a:solidFill>
                <a:latin typeface="Arial" panose="020B0604020202020204" pitchFamily="34" charset="0"/>
                <a:ea typeface="宋体" panose="02010600030101010101" pitchFamily="2" charset="-122"/>
                <a:cs typeface="+mn-ea"/>
              </a:endParaRPr>
            </a:p>
            <a:p>
              <a:pPr marR="0" algn="just" defTabSz="914400" rtl="0">
                <a:buClrTx/>
                <a:buSzTx/>
                <a:buFontTx/>
                <a:buNone/>
                <a:defRPr/>
              </a:pPr>
              <a:r>
                <a:rPr kumimoji="0" lang="zh-CN" altLang="en-US" sz="2800" b="1" kern="1200" cap="none" spc="0" normalizeH="0" baseline="0" noProof="0" dirty="0">
                  <a:solidFill>
                    <a:schemeClr val="bg1"/>
                  </a:solidFill>
                  <a:latin typeface="Arial" panose="020B0604020202020204" pitchFamily="34" charset="0"/>
                  <a:ea typeface="宋体" panose="02010600030101010101" pitchFamily="2" charset="-122"/>
                  <a:cs typeface="+mn-ea"/>
                </a:rPr>
                <a:t>它也称为需求抓取、需求发现和需求获得。</a:t>
              </a:r>
              <a:endParaRPr kumimoji="0" lang="zh-CN" altLang="zh-CN" sz="2800" b="1" kern="1200" cap="none" spc="0" normalizeH="0" baseline="0" noProof="0" dirty="0">
                <a:solidFill>
                  <a:schemeClr val="bg1"/>
                </a:solidFill>
                <a:latin typeface="Arial" panose="020B0604020202020204" pitchFamily="34" charset="0"/>
                <a:ea typeface="宋体" panose="02010600030101010101" pitchFamily="2" charset="-122"/>
                <a:cs typeface="+mn-ea"/>
              </a:endParaRPr>
            </a:p>
            <a:p>
              <a:pPr marR="0" algn="just" defTabSz="914400" rtl="0">
                <a:buClrTx/>
                <a:buSzTx/>
                <a:buFontTx/>
                <a:buNone/>
                <a:defRPr/>
              </a:pPr>
              <a:endParaRPr kumimoji="0" lang="zh-CN" altLang="zh-CN" sz="2800" b="1" kern="1200" cap="none" spc="0" normalizeH="0" baseline="0" noProof="0" dirty="0">
                <a:solidFill>
                  <a:schemeClr val="bg1"/>
                </a:solidFill>
                <a:effectLst>
                  <a:outerShdw blurRad="38100" dist="38100" dir="2700000" algn="tl">
                    <a:srgbClr val="C0C0C0"/>
                  </a:outerShdw>
                </a:effectLst>
                <a:latin typeface="Arial" panose="020B0604020202020204" pitchFamily="34" charset="0"/>
                <a:ea typeface="宋体" panose="02010600030101010101" pitchFamily="2" charset="-122"/>
                <a:cs typeface="+mn-ea"/>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heckerboard(across)">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6411" y="106045"/>
            <a:ext cx="5202767" cy="668780"/>
          </a:xfrm>
        </p:spPr>
        <p:txBody>
          <a:bodyPr/>
          <a:lstStyle/>
          <a:p>
            <a:r>
              <a:rPr lang="en-US" altLang="zh-CN" dirty="0"/>
              <a:t>3.13 </a:t>
            </a:r>
            <a:r>
              <a:rPr lang="zh-CN" altLang="en-US" dirty="0"/>
              <a:t>用例之间的关系</a:t>
            </a:r>
          </a:p>
        </p:txBody>
      </p:sp>
      <p:sp>
        <p:nvSpPr>
          <p:cNvPr id="33" name="任意多边形 32"/>
          <p:cNvSpPr/>
          <p:nvPr/>
        </p:nvSpPr>
        <p:spPr>
          <a:xfrm flipH="1">
            <a:off x="3651613" y="3711597"/>
            <a:ext cx="5017599" cy="2226399"/>
          </a:xfrm>
          <a:custGeom>
            <a:avLst/>
            <a:gdLst>
              <a:gd name="connsiteX0" fmla="*/ 3025157 w 6067310"/>
              <a:gd name="connsiteY0" fmla="*/ 1055951 h 2705986"/>
              <a:gd name="connsiteX1" fmla="*/ 3064024 w 6067310"/>
              <a:gd name="connsiteY1" fmla="*/ 1059484 h 2705986"/>
              <a:gd name="connsiteX2" fmla="*/ 3063946 w 6067310"/>
              <a:gd name="connsiteY2" fmla="*/ 1056391 h 2705986"/>
              <a:gd name="connsiteX3" fmla="*/ 3120244 w 6067310"/>
              <a:gd name="connsiteY3" fmla="*/ 1153633 h 2705986"/>
              <a:gd name="connsiteX4" fmla="*/ 3067081 w 6067310"/>
              <a:gd name="connsiteY4" fmla="*/ 1254642 h 2705986"/>
              <a:gd name="connsiteX5" fmla="*/ 3157458 w 6067310"/>
              <a:gd name="connsiteY5" fmla="*/ 2232837 h 2705986"/>
              <a:gd name="connsiteX6" fmla="*/ 3032614 w 6067310"/>
              <a:gd name="connsiteY6" fmla="*/ 2325464 h 2705986"/>
              <a:gd name="connsiteX7" fmla="*/ 2909852 w 6067310"/>
              <a:gd name="connsiteY7" fmla="*/ 2234382 h 2705986"/>
              <a:gd name="connsiteX8" fmla="*/ 3000229 w 6067310"/>
              <a:gd name="connsiteY8" fmla="*/ 1256187 h 2705986"/>
              <a:gd name="connsiteX9" fmla="*/ 2947066 w 6067310"/>
              <a:gd name="connsiteY9" fmla="*/ 1155178 h 2705986"/>
              <a:gd name="connsiteX10" fmla="*/ 3003366 w 6067310"/>
              <a:gd name="connsiteY10" fmla="*/ 1057932 h 2705986"/>
              <a:gd name="connsiteX11" fmla="*/ 3029867 w 6067310"/>
              <a:gd name="connsiteY11" fmla="*/ 0 h 2705986"/>
              <a:gd name="connsiteX12" fmla="*/ 3029807 w 6067310"/>
              <a:gd name="connsiteY12" fmla="*/ 2381 h 2705986"/>
              <a:gd name="connsiteX13" fmla="*/ 2964451 w 6067310"/>
              <a:gd name="connsiteY13" fmla="*/ 9531 h 2705986"/>
              <a:gd name="connsiteX14" fmla="*/ 2862005 w 6067310"/>
              <a:gd name="connsiteY14" fmla="*/ 894680 h 2705986"/>
              <a:gd name="connsiteX15" fmla="*/ 2808843 w 6067310"/>
              <a:gd name="connsiteY15" fmla="*/ 894680 h 2705986"/>
              <a:gd name="connsiteX16" fmla="*/ 2372908 w 6067310"/>
              <a:gd name="connsiteY16" fmla="*/ 1059484 h 2705986"/>
              <a:gd name="connsiteX17" fmla="*/ 1570150 w 6067310"/>
              <a:gd name="connsiteY17" fmla="*/ 1442257 h 2705986"/>
              <a:gd name="connsiteX18" fmla="*/ 634485 w 6067310"/>
              <a:gd name="connsiteY18" fmla="*/ 1197708 h 2705986"/>
              <a:gd name="connsiteX19" fmla="*/ 623852 w 6067310"/>
              <a:gd name="connsiteY19" fmla="*/ 1229605 h 2705986"/>
              <a:gd name="connsiteX20" fmla="*/ 437782 w 6067310"/>
              <a:gd name="connsiteY20" fmla="*/ 942526 h 2705986"/>
              <a:gd name="connsiteX21" fmla="*/ 437782 w 6067310"/>
              <a:gd name="connsiteY21" fmla="*/ 1176443 h 2705986"/>
              <a:gd name="connsiteX22" fmla="*/ 267661 w 6067310"/>
              <a:gd name="connsiteY22" fmla="*/ 1144545 h 2705986"/>
              <a:gd name="connsiteX23" fmla="*/ 272978 w 6067310"/>
              <a:gd name="connsiteY23" fmla="*/ 1086066 h 2705986"/>
              <a:gd name="connsiteX24" fmla="*/ 246396 w 6067310"/>
              <a:gd name="connsiteY24" fmla="*/ 1080750 h 2705986"/>
              <a:gd name="connsiteX25" fmla="*/ 235764 w 6067310"/>
              <a:gd name="connsiteY25" fmla="*/ 1128596 h 2705986"/>
              <a:gd name="connsiteX26" fmla="*/ 44378 w 6067310"/>
              <a:gd name="connsiteY26" fmla="*/ 1022271 h 2705986"/>
              <a:gd name="connsiteX27" fmla="*/ 76275 w 6067310"/>
              <a:gd name="connsiteY27" fmla="*/ 1160494 h 2705986"/>
              <a:gd name="connsiteX28" fmla="*/ 549424 w 6067310"/>
              <a:gd name="connsiteY28" fmla="*/ 1420991 h 2705986"/>
              <a:gd name="connsiteX29" fmla="*/ 544108 w 6067310"/>
              <a:gd name="connsiteY29" fmla="*/ 1442257 h 2705986"/>
              <a:gd name="connsiteX30" fmla="*/ 1203326 w 6067310"/>
              <a:gd name="connsiteY30" fmla="*/ 1692122 h 2705986"/>
              <a:gd name="connsiteX31" fmla="*/ 1804066 w 6067310"/>
              <a:gd name="connsiteY31" fmla="*/ 1835661 h 2705986"/>
              <a:gd name="connsiteX32" fmla="*/ 2356959 w 6067310"/>
              <a:gd name="connsiteY32" fmla="*/ 1670857 h 2705986"/>
              <a:gd name="connsiteX33" fmla="*/ 2457968 w 6067310"/>
              <a:gd name="connsiteY33" fmla="*/ 2011098 h 2705986"/>
              <a:gd name="connsiteX34" fmla="*/ 2468601 w 6067310"/>
              <a:gd name="connsiteY34" fmla="*/ 2622471 h 2705986"/>
              <a:gd name="connsiteX35" fmla="*/ 2532396 w 6067310"/>
              <a:gd name="connsiteY35" fmla="*/ 2702215 h 2705986"/>
              <a:gd name="connsiteX36" fmla="*/ 3079973 w 6067310"/>
              <a:gd name="connsiteY36" fmla="*/ 2702215 h 2705986"/>
              <a:gd name="connsiteX37" fmla="*/ 3079949 w 6067310"/>
              <a:gd name="connsiteY37" fmla="*/ 2700670 h 2705986"/>
              <a:gd name="connsiteX38" fmla="*/ 3534914 w 6067310"/>
              <a:gd name="connsiteY38" fmla="*/ 2700670 h 2705986"/>
              <a:gd name="connsiteX39" fmla="*/ 3598709 w 6067310"/>
              <a:gd name="connsiteY39" fmla="*/ 2620926 h 2705986"/>
              <a:gd name="connsiteX40" fmla="*/ 3609342 w 6067310"/>
              <a:gd name="connsiteY40" fmla="*/ 2009553 h 2705986"/>
              <a:gd name="connsiteX41" fmla="*/ 3710351 w 6067310"/>
              <a:gd name="connsiteY41" fmla="*/ 1669312 h 2705986"/>
              <a:gd name="connsiteX42" fmla="*/ 4263244 w 6067310"/>
              <a:gd name="connsiteY42" fmla="*/ 1834116 h 2705986"/>
              <a:gd name="connsiteX43" fmla="*/ 4863984 w 6067310"/>
              <a:gd name="connsiteY43" fmla="*/ 1690577 h 2705986"/>
              <a:gd name="connsiteX44" fmla="*/ 5523202 w 6067310"/>
              <a:gd name="connsiteY44" fmla="*/ 1440712 h 2705986"/>
              <a:gd name="connsiteX45" fmla="*/ 5517886 w 6067310"/>
              <a:gd name="connsiteY45" fmla="*/ 1419446 h 2705986"/>
              <a:gd name="connsiteX46" fmla="*/ 5991035 w 6067310"/>
              <a:gd name="connsiteY46" fmla="*/ 1158949 h 2705986"/>
              <a:gd name="connsiteX47" fmla="*/ 6022932 w 6067310"/>
              <a:gd name="connsiteY47" fmla="*/ 1020726 h 2705986"/>
              <a:gd name="connsiteX48" fmla="*/ 5831546 w 6067310"/>
              <a:gd name="connsiteY48" fmla="*/ 1127051 h 2705986"/>
              <a:gd name="connsiteX49" fmla="*/ 5820914 w 6067310"/>
              <a:gd name="connsiteY49" fmla="*/ 1079205 h 2705986"/>
              <a:gd name="connsiteX50" fmla="*/ 5794332 w 6067310"/>
              <a:gd name="connsiteY50" fmla="*/ 1084521 h 2705986"/>
              <a:gd name="connsiteX51" fmla="*/ 5799649 w 6067310"/>
              <a:gd name="connsiteY51" fmla="*/ 1143000 h 2705986"/>
              <a:gd name="connsiteX52" fmla="*/ 5629528 w 6067310"/>
              <a:gd name="connsiteY52" fmla="*/ 1174898 h 2705986"/>
              <a:gd name="connsiteX53" fmla="*/ 5629528 w 6067310"/>
              <a:gd name="connsiteY53" fmla="*/ 940981 h 2705986"/>
              <a:gd name="connsiteX54" fmla="*/ 5443458 w 6067310"/>
              <a:gd name="connsiteY54" fmla="*/ 1228060 h 2705986"/>
              <a:gd name="connsiteX55" fmla="*/ 5432825 w 6067310"/>
              <a:gd name="connsiteY55" fmla="*/ 1196163 h 2705986"/>
              <a:gd name="connsiteX56" fmla="*/ 4497160 w 6067310"/>
              <a:gd name="connsiteY56" fmla="*/ 1440712 h 2705986"/>
              <a:gd name="connsiteX57" fmla="*/ 3694402 w 6067310"/>
              <a:gd name="connsiteY57" fmla="*/ 1057939 h 2705986"/>
              <a:gd name="connsiteX58" fmla="*/ 3258467 w 6067310"/>
              <a:gd name="connsiteY58" fmla="*/ 893135 h 2705986"/>
              <a:gd name="connsiteX59" fmla="*/ 3205305 w 6067310"/>
              <a:gd name="connsiteY59" fmla="*/ 893135 h 2705986"/>
              <a:gd name="connsiteX60" fmla="*/ 3029867 w 6067310"/>
              <a:gd name="connsiteY60" fmla="*/ 0 h 2705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67310" h="2705986">
                <a:moveTo>
                  <a:pt x="3025157" y="1055951"/>
                </a:moveTo>
                <a:lnTo>
                  <a:pt x="3064024" y="1059484"/>
                </a:lnTo>
                <a:lnTo>
                  <a:pt x="3063946" y="1056391"/>
                </a:lnTo>
                <a:lnTo>
                  <a:pt x="3120244" y="1153633"/>
                </a:lnTo>
                <a:lnTo>
                  <a:pt x="3067081" y="1254642"/>
                </a:lnTo>
                <a:lnTo>
                  <a:pt x="3157458" y="2232837"/>
                </a:lnTo>
                <a:lnTo>
                  <a:pt x="3032614" y="2325464"/>
                </a:lnTo>
                <a:lnTo>
                  <a:pt x="2909852" y="2234382"/>
                </a:lnTo>
                <a:lnTo>
                  <a:pt x="3000229" y="1256187"/>
                </a:lnTo>
                <a:lnTo>
                  <a:pt x="2947066" y="1155178"/>
                </a:lnTo>
                <a:lnTo>
                  <a:pt x="3003366" y="1057932"/>
                </a:lnTo>
                <a:close/>
                <a:moveTo>
                  <a:pt x="3029867" y="0"/>
                </a:moveTo>
                <a:lnTo>
                  <a:pt x="3029807" y="2381"/>
                </a:lnTo>
                <a:lnTo>
                  <a:pt x="2964451" y="9531"/>
                </a:lnTo>
                <a:cubicBezTo>
                  <a:pt x="2632430" y="73877"/>
                  <a:pt x="2782261" y="495959"/>
                  <a:pt x="2862005" y="894680"/>
                </a:cubicBezTo>
                <a:lnTo>
                  <a:pt x="2808843" y="894680"/>
                </a:lnTo>
                <a:cubicBezTo>
                  <a:pt x="2727326" y="1013411"/>
                  <a:pt x="2550117" y="1068345"/>
                  <a:pt x="2372908" y="1059484"/>
                </a:cubicBezTo>
                <a:cubicBezTo>
                  <a:pt x="2105322" y="1187075"/>
                  <a:pt x="1837736" y="1341247"/>
                  <a:pt x="1570150" y="1442257"/>
                </a:cubicBezTo>
                <a:cubicBezTo>
                  <a:pt x="1252946" y="1387323"/>
                  <a:pt x="887894" y="1289856"/>
                  <a:pt x="634485" y="1197708"/>
                </a:cubicBezTo>
                <a:lnTo>
                  <a:pt x="623852" y="1229605"/>
                </a:lnTo>
                <a:lnTo>
                  <a:pt x="437782" y="942526"/>
                </a:lnTo>
                <a:cubicBezTo>
                  <a:pt x="299559" y="956702"/>
                  <a:pt x="437782" y="1098471"/>
                  <a:pt x="437782" y="1176443"/>
                </a:cubicBezTo>
                <a:lnTo>
                  <a:pt x="267661" y="1144545"/>
                </a:lnTo>
                <a:lnTo>
                  <a:pt x="272978" y="1086066"/>
                </a:lnTo>
                <a:lnTo>
                  <a:pt x="246396" y="1080750"/>
                </a:lnTo>
                <a:lnTo>
                  <a:pt x="235764" y="1128596"/>
                </a:lnTo>
                <a:cubicBezTo>
                  <a:pt x="171969" y="1093154"/>
                  <a:pt x="108173" y="988602"/>
                  <a:pt x="44378" y="1022271"/>
                </a:cubicBezTo>
                <a:cubicBezTo>
                  <a:pt x="-67265" y="1031131"/>
                  <a:pt x="65643" y="1114420"/>
                  <a:pt x="76275" y="1160494"/>
                </a:cubicBezTo>
                <a:cubicBezTo>
                  <a:pt x="196777" y="1358968"/>
                  <a:pt x="397024" y="1382006"/>
                  <a:pt x="549424" y="1420991"/>
                </a:cubicBezTo>
                <a:lnTo>
                  <a:pt x="544108" y="1442257"/>
                </a:lnTo>
                <a:lnTo>
                  <a:pt x="1203326" y="1692122"/>
                </a:lnTo>
                <a:cubicBezTo>
                  <a:pt x="1398256" y="1793130"/>
                  <a:pt x="1699512" y="1878192"/>
                  <a:pt x="1804066" y="1835661"/>
                </a:cubicBezTo>
                <a:cubicBezTo>
                  <a:pt x="2014945" y="1732880"/>
                  <a:pt x="2172661" y="1725792"/>
                  <a:pt x="2356959" y="1670857"/>
                </a:cubicBezTo>
                <a:cubicBezTo>
                  <a:pt x="2417211" y="1757689"/>
                  <a:pt x="2450879" y="1881735"/>
                  <a:pt x="2457968" y="2011098"/>
                </a:cubicBezTo>
                <a:lnTo>
                  <a:pt x="2468601" y="2622471"/>
                </a:lnTo>
                <a:cubicBezTo>
                  <a:pt x="2489866" y="2649052"/>
                  <a:pt x="2479233" y="2723481"/>
                  <a:pt x="2532396" y="2702215"/>
                </a:cubicBezTo>
                <a:lnTo>
                  <a:pt x="3079973" y="2702215"/>
                </a:lnTo>
                <a:lnTo>
                  <a:pt x="3079949" y="2700670"/>
                </a:lnTo>
                <a:lnTo>
                  <a:pt x="3534914" y="2700670"/>
                </a:lnTo>
                <a:cubicBezTo>
                  <a:pt x="3588077" y="2721936"/>
                  <a:pt x="3577444" y="2647507"/>
                  <a:pt x="3598709" y="2620926"/>
                </a:cubicBezTo>
                <a:lnTo>
                  <a:pt x="3609342" y="2009553"/>
                </a:lnTo>
                <a:cubicBezTo>
                  <a:pt x="3616431" y="1880190"/>
                  <a:pt x="3650099" y="1756144"/>
                  <a:pt x="3710351" y="1669312"/>
                </a:cubicBezTo>
                <a:cubicBezTo>
                  <a:pt x="3894649" y="1724247"/>
                  <a:pt x="4052365" y="1731335"/>
                  <a:pt x="4263244" y="1834116"/>
                </a:cubicBezTo>
                <a:cubicBezTo>
                  <a:pt x="4367798" y="1876647"/>
                  <a:pt x="4669054" y="1791585"/>
                  <a:pt x="4863984" y="1690577"/>
                </a:cubicBezTo>
                <a:lnTo>
                  <a:pt x="5523202" y="1440712"/>
                </a:lnTo>
                <a:lnTo>
                  <a:pt x="5517886" y="1419446"/>
                </a:lnTo>
                <a:cubicBezTo>
                  <a:pt x="5670286" y="1380461"/>
                  <a:pt x="5870533" y="1357423"/>
                  <a:pt x="5991035" y="1158949"/>
                </a:cubicBezTo>
                <a:cubicBezTo>
                  <a:pt x="6001667" y="1112875"/>
                  <a:pt x="6134575" y="1029586"/>
                  <a:pt x="6022932" y="1020726"/>
                </a:cubicBezTo>
                <a:cubicBezTo>
                  <a:pt x="5959137" y="987057"/>
                  <a:pt x="5895341" y="1091609"/>
                  <a:pt x="5831546" y="1127051"/>
                </a:cubicBezTo>
                <a:lnTo>
                  <a:pt x="5820914" y="1079205"/>
                </a:lnTo>
                <a:lnTo>
                  <a:pt x="5794332" y="1084521"/>
                </a:lnTo>
                <a:lnTo>
                  <a:pt x="5799649" y="1143000"/>
                </a:lnTo>
                <a:lnTo>
                  <a:pt x="5629528" y="1174898"/>
                </a:lnTo>
                <a:cubicBezTo>
                  <a:pt x="5629528" y="1096926"/>
                  <a:pt x="5767751" y="955157"/>
                  <a:pt x="5629528" y="940981"/>
                </a:cubicBezTo>
                <a:lnTo>
                  <a:pt x="5443458" y="1228060"/>
                </a:lnTo>
                <a:lnTo>
                  <a:pt x="5432825" y="1196163"/>
                </a:lnTo>
                <a:cubicBezTo>
                  <a:pt x="5179416" y="1288311"/>
                  <a:pt x="4814364" y="1385778"/>
                  <a:pt x="4497160" y="1440712"/>
                </a:cubicBezTo>
                <a:cubicBezTo>
                  <a:pt x="4229574" y="1339702"/>
                  <a:pt x="3961988" y="1185530"/>
                  <a:pt x="3694402" y="1057939"/>
                </a:cubicBezTo>
                <a:cubicBezTo>
                  <a:pt x="3517193" y="1066800"/>
                  <a:pt x="3339984" y="1011866"/>
                  <a:pt x="3258467" y="893135"/>
                </a:cubicBezTo>
                <a:lnTo>
                  <a:pt x="3205305" y="893135"/>
                </a:lnTo>
                <a:cubicBezTo>
                  <a:pt x="3290366" y="467832"/>
                  <a:pt x="3455169" y="15950"/>
                  <a:pt x="3029867" y="0"/>
                </a:cubicBezTo>
                <a:close/>
              </a:path>
            </a:pathLst>
          </a:custGeom>
          <a:solidFill>
            <a:schemeClr val="bg1">
              <a:lumMod val="65000"/>
            </a:schemeClr>
          </a:solidFill>
          <a:ln>
            <a:noFill/>
          </a:ln>
        </p:spPr>
        <p:txBody>
          <a:bodyPr vert="horz" wrap="square" lIns="91440" tIns="45720" rIns="91440" bIns="45720" numCol="1" anchor="t" anchorCtr="0" compatLnSpc="1">
            <a:noAutofit/>
          </a:bodyPr>
          <a:lstStyle/>
          <a:p>
            <a:endParaRPr lang="zh-CN" altLang="en-US" sz="2400">
              <a:solidFill>
                <a:schemeClr val="bg1"/>
              </a:solidFill>
            </a:endParaRPr>
          </a:p>
        </p:txBody>
      </p:sp>
      <p:grpSp>
        <p:nvGrpSpPr>
          <p:cNvPr id="7" name="组合 6"/>
          <p:cNvGrpSpPr/>
          <p:nvPr/>
        </p:nvGrpSpPr>
        <p:grpSpPr>
          <a:xfrm>
            <a:off x="641985" y="3253211"/>
            <a:ext cx="3972667" cy="1278621"/>
            <a:chOff x="1011" y="5123"/>
            <a:chExt cx="6256" cy="2014"/>
          </a:xfrm>
        </p:grpSpPr>
        <p:grpSp>
          <p:nvGrpSpPr>
            <p:cNvPr id="4" name="组合 36"/>
            <p:cNvGrpSpPr/>
            <p:nvPr/>
          </p:nvGrpSpPr>
          <p:grpSpPr>
            <a:xfrm>
              <a:off x="5254" y="5123"/>
              <a:ext cx="2014" cy="2014"/>
              <a:chOff x="3310770" y="4083237"/>
              <a:chExt cx="1278621" cy="1278621"/>
            </a:xfrm>
          </p:grpSpPr>
          <p:sp>
            <p:nvSpPr>
              <p:cNvPr id="65" name="椭圆 64"/>
              <p:cNvSpPr/>
              <p:nvPr/>
            </p:nvSpPr>
            <p:spPr>
              <a:xfrm>
                <a:off x="3310770" y="4083237"/>
                <a:ext cx="1278621" cy="12786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66" name="矩形 65"/>
              <p:cNvSpPr/>
              <p:nvPr/>
            </p:nvSpPr>
            <p:spPr>
              <a:xfrm>
                <a:off x="3490799" y="4281516"/>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01</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grpSp>
        <p:sp>
          <p:nvSpPr>
            <p:cNvPr id="73" name="矩形 47"/>
            <p:cNvSpPr>
              <a:spLocks noChangeArrowheads="1"/>
            </p:cNvSpPr>
            <p:nvPr/>
          </p:nvSpPr>
          <p:spPr bwMode="auto">
            <a:xfrm>
              <a:off x="1011" y="5435"/>
              <a:ext cx="4227" cy="1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800" dirty="0">
                  <a:solidFill>
                    <a:schemeClr val="tx1"/>
                  </a:solidFill>
                </a:rPr>
                <a:t>关联(Association):</a:t>
              </a:r>
            </a:p>
          </p:txBody>
        </p:sp>
      </p:grpSp>
      <p:grpSp>
        <p:nvGrpSpPr>
          <p:cNvPr id="8" name="组合 7"/>
          <p:cNvGrpSpPr/>
          <p:nvPr/>
        </p:nvGrpSpPr>
        <p:grpSpPr>
          <a:xfrm>
            <a:off x="1745615" y="1713230"/>
            <a:ext cx="3907940" cy="1428900"/>
            <a:chOff x="2749" y="2698"/>
            <a:chExt cx="6154" cy="2250"/>
          </a:xfrm>
        </p:grpSpPr>
        <p:grpSp>
          <p:nvGrpSpPr>
            <p:cNvPr id="3" name="组合 33"/>
            <p:cNvGrpSpPr/>
            <p:nvPr/>
          </p:nvGrpSpPr>
          <p:grpSpPr>
            <a:xfrm>
              <a:off x="6890" y="2935"/>
              <a:ext cx="2014" cy="2014"/>
              <a:chOff x="4359833" y="2713220"/>
              <a:chExt cx="1278621" cy="1278621"/>
            </a:xfrm>
          </p:grpSpPr>
          <p:sp>
            <p:nvSpPr>
              <p:cNvPr id="35" name="椭圆 34"/>
              <p:cNvSpPr/>
              <p:nvPr/>
            </p:nvSpPr>
            <p:spPr>
              <a:xfrm>
                <a:off x="4359833" y="2713220"/>
                <a:ext cx="1278621" cy="12786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36" name="矩形 35"/>
              <p:cNvSpPr/>
              <p:nvPr/>
            </p:nvSpPr>
            <p:spPr>
              <a:xfrm>
                <a:off x="4569664" y="2883379"/>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02</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grpSp>
        <p:sp>
          <p:nvSpPr>
            <p:cNvPr id="74" name="矩形 73"/>
            <p:cNvSpPr>
              <a:spLocks noChangeArrowheads="1"/>
            </p:cNvSpPr>
            <p:nvPr/>
          </p:nvSpPr>
          <p:spPr bwMode="auto">
            <a:xfrm>
              <a:off x="2749" y="2698"/>
              <a:ext cx="4227" cy="1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800" dirty="0">
                  <a:solidFill>
                    <a:schemeClr val="tx1"/>
                  </a:solidFill>
                </a:rPr>
                <a:t>泛化(Inheritance)</a:t>
              </a:r>
            </a:p>
          </p:txBody>
        </p:sp>
      </p:grpSp>
      <p:grpSp>
        <p:nvGrpSpPr>
          <p:cNvPr id="9" name="组合 8"/>
          <p:cNvGrpSpPr/>
          <p:nvPr/>
        </p:nvGrpSpPr>
        <p:grpSpPr>
          <a:xfrm>
            <a:off x="6557603" y="1713230"/>
            <a:ext cx="4281212" cy="1428900"/>
            <a:chOff x="10327" y="2698"/>
            <a:chExt cx="6742" cy="2250"/>
          </a:xfrm>
        </p:grpSpPr>
        <p:grpSp>
          <p:nvGrpSpPr>
            <p:cNvPr id="5" name="组合 66"/>
            <p:cNvGrpSpPr/>
            <p:nvPr/>
          </p:nvGrpSpPr>
          <p:grpSpPr>
            <a:xfrm>
              <a:off x="10327" y="2935"/>
              <a:ext cx="2014" cy="2014"/>
              <a:chOff x="6542502" y="2713220"/>
              <a:chExt cx="1278621" cy="1278621"/>
            </a:xfrm>
          </p:grpSpPr>
          <p:sp>
            <p:nvSpPr>
              <p:cNvPr id="68" name="椭圆 67"/>
              <p:cNvSpPr/>
              <p:nvPr/>
            </p:nvSpPr>
            <p:spPr>
              <a:xfrm>
                <a:off x="6542502" y="2713220"/>
                <a:ext cx="1278621" cy="12786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69" name="矩形 68"/>
              <p:cNvSpPr/>
              <p:nvPr/>
            </p:nvSpPr>
            <p:spPr>
              <a:xfrm>
                <a:off x="6734069" y="2883379"/>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03</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grpSp>
        <p:sp>
          <p:nvSpPr>
            <p:cNvPr id="75" name="矩形 47"/>
            <p:cNvSpPr>
              <a:spLocks noChangeArrowheads="1"/>
            </p:cNvSpPr>
            <p:nvPr/>
          </p:nvSpPr>
          <p:spPr bwMode="auto">
            <a:xfrm>
              <a:off x="12842" y="2698"/>
              <a:ext cx="4227" cy="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800" dirty="0">
                  <a:solidFill>
                    <a:schemeClr val="tx1"/>
                  </a:solidFill>
                </a:rPr>
                <a:t>包含(Include)</a:t>
              </a:r>
            </a:p>
          </p:txBody>
        </p:sp>
      </p:grpSp>
      <p:grpSp>
        <p:nvGrpSpPr>
          <p:cNvPr id="10" name="组合 9"/>
          <p:cNvGrpSpPr/>
          <p:nvPr/>
        </p:nvGrpSpPr>
        <p:grpSpPr>
          <a:xfrm>
            <a:off x="7685992" y="3233526"/>
            <a:ext cx="4297093" cy="1278621"/>
            <a:chOff x="12104" y="5092"/>
            <a:chExt cx="6767" cy="2014"/>
          </a:xfrm>
        </p:grpSpPr>
        <p:grpSp>
          <p:nvGrpSpPr>
            <p:cNvPr id="6" name="组合 69"/>
            <p:cNvGrpSpPr/>
            <p:nvPr/>
          </p:nvGrpSpPr>
          <p:grpSpPr>
            <a:xfrm>
              <a:off x="12104" y="5092"/>
              <a:ext cx="2014" cy="2014"/>
              <a:chOff x="7670891" y="4083237"/>
              <a:chExt cx="1278621" cy="1278621"/>
            </a:xfrm>
          </p:grpSpPr>
          <p:sp>
            <p:nvSpPr>
              <p:cNvPr id="71" name="椭圆 70"/>
              <p:cNvSpPr/>
              <p:nvPr/>
            </p:nvSpPr>
            <p:spPr>
              <a:xfrm>
                <a:off x="7670891" y="4083237"/>
                <a:ext cx="1278621" cy="127862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72" name="矩形 71"/>
              <p:cNvSpPr/>
              <p:nvPr/>
            </p:nvSpPr>
            <p:spPr>
              <a:xfrm>
                <a:off x="7880722" y="4281516"/>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04</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grpSp>
        <p:sp>
          <p:nvSpPr>
            <p:cNvPr id="76" name="矩形 47"/>
            <p:cNvSpPr>
              <a:spLocks noChangeArrowheads="1"/>
            </p:cNvSpPr>
            <p:nvPr/>
          </p:nvSpPr>
          <p:spPr bwMode="auto">
            <a:xfrm>
              <a:off x="14644" y="5649"/>
              <a:ext cx="4227" cy="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800" dirty="0">
                  <a:solidFill>
                    <a:schemeClr val="tx1"/>
                  </a:solidFill>
                </a:rPr>
                <a:t>扩展(Extend)</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checkerboard(across)">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heckerboard(across)">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heckerboard(across)">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checkerboard(across)">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checkerboard(across)">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3"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a:t>
            </a:r>
            <a:r>
              <a:rPr lang="en-US" altLang="zh-CN"/>
              <a:t>1</a:t>
            </a:r>
            <a:r>
              <a:rPr lang="zh-CN" altLang="en-US"/>
              <a:t>）关联(Association)</a:t>
            </a:r>
          </a:p>
        </p:txBody>
      </p:sp>
      <p:sp>
        <p:nvSpPr>
          <p:cNvPr id="27649" name="文本框 3"/>
          <p:cNvSpPr txBox="1"/>
          <p:nvPr/>
        </p:nvSpPr>
        <p:spPr>
          <a:xfrm>
            <a:off x="695325" y="942975"/>
            <a:ext cx="9007475" cy="1260475"/>
          </a:xfrm>
          <a:prstGeom prst="rect">
            <a:avLst/>
          </a:prstGeom>
          <a:noFill/>
          <a:ln w="9525">
            <a:noFill/>
          </a:ln>
        </p:spPr>
        <p:txBody>
          <a:bodyPr wrap="square" anchor="t">
            <a:spAutoFit/>
          </a:bodyPr>
          <a:lstStyle/>
          <a:p>
            <a:r>
              <a:rPr lang="zh-CN" altLang="en-US" sz="2400">
                <a:latin typeface="Times New Roman" panose="02020603050405020304" pitchFamily="18" charset="0"/>
              </a:rPr>
              <a:t>表示</a:t>
            </a:r>
            <a:r>
              <a:rPr lang="zh-CN" altLang="en-US" sz="2800">
                <a:solidFill>
                  <a:srgbClr val="FF0000"/>
                </a:solidFill>
                <a:latin typeface="Times New Roman" panose="02020603050405020304" pitchFamily="18" charset="0"/>
              </a:rPr>
              <a:t>参与者</a:t>
            </a:r>
            <a:r>
              <a:rPr lang="zh-CN" altLang="en-US" sz="2400">
                <a:latin typeface="Times New Roman" panose="02020603050405020304" pitchFamily="18" charset="0"/>
              </a:rPr>
              <a:t>与</a:t>
            </a:r>
            <a:r>
              <a:rPr lang="zh-CN" altLang="en-US" sz="2800">
                <a:solidFill>
                  <a:srgbClr val="FF0000"/>
                </a:solidFill>
                <a:latin typeface="Times New Roman" panose="02020603050405020304" pitchFamily="18" charset="0"/>
              </a:rPr>
              <a:t>用例之间</a:t>
            </a:r>
            <a:r>
              <a:rPr lang="zh-CN" altLang="en-US" sz="2400">
                <a:latin typeface="Times New Roman" panose="02020603050405020304" pitchFamily="18" charset="0"/>
              </a:rPr>
              <a:t>的通信，任何一方都可发送或接受消息。</a:t>
            </a:r>
          </a:p>
          <a:p>
            <a:endParaRPr lang="zh-CN" altLang="en-US" sz="2400">
              <a:latin typeface="Times New Roman" panose="02020603050405020304" pitchFamily="18" charset="0"/>
            </a:endParaRPr>
          </a:p>
          <a:p>
            <a:r>
              <a:rPr lang="zh-CN" altLang="en-US" sz="2400">
                <a:latin typeface="Times New Roman" panose="02020603050405020304" pitchFamily="18" charset="0"/>
              </a:rPr>
              <a:t>【箭头指向】：</a:t>
            </a:r>
            <a:r>
              <a:rPr lang="zh-CN" altLang="en-US" sz="2400">
                <a:solidFill>
                  <a:srgbClr val="FF0000"/>
                </a:solidFill>
                <a:latin typeface="Times New Roman" panose="02020603050405020304" pitchFamily="18" charset="0"/>
              </a:rPr>
              <a:t>指向消息接收方</a:t>
            </a:r>
          </a:p>
        </p:txBody>
      </p:sp>
      <p:sp>
        <p:nvSpPr>
          <p:cNvPr id="25602" name="文本框 4"/>
          <p:cNvSpPr txBox="1"/>
          <p:nvPr/>
        </p:nvSpPr>
        <p:spPr>
          <a:xfrm>
            <a:off x="1181100" y="3743960"/>
            <a:ext cx="3180715" cy="1198880"/>
          </a:xfrm>
          <a:prstGeom prst="rect">
            <a:avLst/>
          </a:prstGeom>
          <a:noFill/>
          <a:ln w="9525">
            <a:noFill/>
          </a:ln>
        </p:spPr>
        <p:txBody>
          <a:bodyPr wrap="square" anchor="t">
            <a:spAutoFit/>
          </a:bodyPr>
          <a:lstStyle/>
          <a:p>
            <a:pPr algn="l"/>
            <a:r>
              <a:rPr lang="zh-CN" altLang="en-US" sz="2400">
                <a:latin typeface="Times New Roman" panose="02020603050405020304" pitchFamily="18" charset="0"/>
              </a:rPr>
              <a:t>备注：参与者可以参与多个用例，由此形成子系统</a:t>
            </a:r>
          </a:p>
        </p:txBody>
      </p:sp>
      <p:pic>
        <p:nvPicPr>
          <p:cNvPr id="4" name="图片 3">
            <a:extLst>
              <a:ext uri="{FF2B5EF4-FFF2-40B4-BE49-F238E27FC236}">
                <a16:creationId xmlns:a16="http://schemas.microsoft.com/office/drawing/2014/main" id="{2E5651D6-94E8-C244-A95D-AEB4315FCCA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883007" y="1611299"/>
            <a:ext cx="3582624" cy="1649426"/>
          </a:xfrm>
          <a:prstGeom prst="rect">
            <a:avLst/>
          </a:prstGeom>
        </p:spPr>
      </p:pic>
      <p:pic>
        <p:nvPicPr>
          <p:cNvPr id="5" name="图片 4">
            <a:extLst>
              <a:ext uri="{FF2B5EF4-FFF2-40B4-BE49-F238E27FC236}">
                <a16:creationId xmlns:a16="http://schemas.microsoft.com/office/drawing/2014/main" id="{2E33D662-FD1E-3E4B-A249-869F398ABDA0}"/>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015209" y="2776251"/>
            <a:ext cx="4726567" cy="348199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blinds(horizontal)">
                                      <p:cBhvr>
                                        <p:cTn id="7" dur="500"/>
                                        <p:tgtEl>
                                          <p:spTgt spid="2560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a:t>
            </a:r>
            <a:r>
              <a:rPr lang="en-US" altLang="zh-CN"/>
              <a:t>2</a:t>
            </a:r>
            <a:r>
              <a:rPr lang="zh-CN" altLang="en-US"/>
              <a:t>）泛化(Inheritance)</a:t>
            </a:r>
          </a:p>
        </p:txBody>
      </p:sp>
      <p:sp>
        <p:nvSpPr>
          <p:cNvPr id="30721" name="文本框 3"/>
          <p:cNvSpPr txBox="1"/>
          <p:nvPr/>
        </p:nvSpPr>
        <p:spPr>
          <a:xfrm>
            <a:off x="466725" y="928370"/>
            <a:ext cx="11671300" cy="2306955"/>
          </a:xfrm>
          <a:prstGeom prst="rect">
            <a:avLst/>
          </a:prstGeom>
          <a:noFill/>
          <a:ln w="9525">
            <a:noFill/>
          </a:ln>
        </p:spPr>
        <p:txBody>
          <a:bodyPr wrap="square" anchor="t">
            <a:spAutoFit/>
          </a:bodyPr>
          <a:lstStyle/>
          <a:p>
            <a:r>
              <a:rPr lang="en-US" altLang="zh-CN" sz="2400">
                <a:latin typeface="+mn-ea"/>
                <a:cs typeface="+mn-ea"/>
              </a:rPr>
              <a:t>      </a:t>
            </a:r>
            <a:r>
              <a:rPr lang="zh-CN" altLang="en-US" sz="2400">
                <a:latin typeface="+mn-ea"/>
                <a:cs typeface="+mn-ea"/>
              </a:rPr>
              <a:t>就是通常理解的</a:t>
            </a:r>
            <a:r>
              <a:rPr lang="zh-CN" altLang="en-US" sz="2400">
                <a:solidFill>
                  <a:srgbClr val="FF0000"/>
                </a:solidFill>
                <a:latin typeface="+mn-ea"/>
                <a:cs typeface="+mn-ea"/>
              </a:rPr>
              <a:t>继承关系</a:t>
            </a:r>
            <a:r>
              <a:rPr lang="zh-CN" altLang="en-US" sz="2400">
                <a:latin typeface="+mn-ea"/>
                <a:cs typeface="+mn-ea"/>
              </a:rPr>
              <a:t>，</a:t>
            </a:r>
            <a:r>
              <a:rPr lang="zh-CN" altLang="en-US" sz="2400">
                <a:solidFill>
                  <a:srgbClr val="FF0000"/>
                </a:solidFill>
                <a:latin typeface="+mn-ea"/>
                <a:cs typeface="+mn-ea"/>
              </a:rPr>
              <a:t>子</a:t>
            </a:r>
            <a:r>
              <a:rPr lang="zh-CN" altLang="en-US" sz="2400">
                <a:latin typeface="+mn-ea"/>
                <a:cs typeface="+mn-ea"/>
              </a:rPr>
              <a:t>用例和</a:t>
            </a:r>
            <a:r>
              <a:rPr lang="zh-CN" altLang="en-US" sz="2400">
                <a:solidFill>
                  <a:srgbClr val="FF0000"/>
                </a:solidFill>
                <a:latin typeface="+mn-ea"/>
                <a:cs typeface="+mn-ea"/>
              </a:rPr>
              <a:t>父</a:t>
            </a:r>
            <a:r>
              <a:rPr lang="zh-CN" altLang="en-US" sz="2400">
                <a:latin typeface="+mn-ea"/>
                <a:cs typeface="+mn-ea"/>
              </a:rPr>
              <a:t>用例相似，但表现出更特别的行为；子用例将继承父用例的所有结构、行为和关系。子用例可以使用父用例的一段行为，也可以重载它。父用例通常是抽象的。</a:t>
            </a:r>
          </a:p>
          <a:p>
            <a:pPr marL="0" lvl="1"/>
            <a:r>
              <a:rPr lang="zh-CN" altLang="en-US" sz="2400">
                <a:latin typeface="+mn-ea"/>
                <a:cs typeface="+mn-ea"/>
              </a:rPr>
              <a:t>     </a:t>
            </a:r>
            <a:r>
              <a:rPr lang="zh-CN" altLang="en-US" sz="2400" noProof="0" dirty="0">
                <a:ln>
                  <a:noFill/>
                </a:ln>
                <a:effectLst/>
                <a:uLnTx/>
                <a:uFillTx/>
                <a:latin typeface="+mj-lt"/>
                <a:sym typeface="+mn-ea"/>
              </a:rPr>
              <a:t>用例之间的</a:t>
            </a:r>
            <a:r>
              <a:rPr lang="en-US" altLang="zh-CN" sz="2400" noProof="0" dirty="0">
                <a:ln>
                  <a:noFill/>
                </a:ln>
                <a:solidFill>
                  <a:srgbClr val="FF0000"/>
                </a:solidFill>
                <a:effectLst/>
                <a:uLnTx/>
                <a:uFillTx/>
                <a:latin typeface="+mj-lt"/>
                <a:sym typeface="+mn-ea"/>
              </a:rPr>
              <a:t>is a kind of </a:t>
            </a:r>
            <a:r>
              <a:rPr lang="zh-CN" altLang="en-US" sz="2400" noProof="0" dirty="0">
                <a:ln>
                  <a:noFill/>
                </a:ln>
                <a:effectLst/>
                <a:uLnTx/>
                <a:uFillTx/>
                <a:latin typeface="+mj-lt"/>
                <a:sym typeface="+mn-ea"/>
              </a:rPr>
              <a:t>关系，表示用例之间的场景共享；</a:t>
            </a:r>
            <a:r>
              <a:rPr lang="en-US" altLang="zh-CN" sz="2400" noProof="0" dirty="0">
                <a:ln>
                  <a:noFill/>
                </a:ln>
                <a:effectLst/>
                <a:uLnTx/>
                <a:uFillTx/>
                <a:latin typeface="+mj-lt"/>
                <a:sym typeface="+mn-ea"/>
              </a:rPr>
              <a:t>Actor</a:t>
            </a:r>
            <a:r>
              <a:rPr lang="zh-CN" altLang="en-US" sz="2400" noProof="0" dirty="0">
                <a:ln>
                  <a:noFill/>
                </a:ln>
                <a:effectLst/>
                <a:uLnTx/>
                <a:uFillTx/>
                <a:latin typeface="+mj-lt"/>
                <a:sym typeface="+mn-ea"/>
              </a:rPr>
              <a:t>之间的</a:t>
            </a:r>
            <a:r>
              <a:rPr lang="zh-CN" altLang="en-US" sz="2400" noProof="0" dirty="0">
                <a:ln>
                  <a:noFill/>
                </a:ln>
                <a:solidFill>
                  <a:srgbClr val="FF0000"/>
                </a:solidFill>
                <a:effectLst/>
                <a:uLnTx/>
                <a:uFillTx/>
                <a:latin typeface="+mj-lt"/>
                <a:sym typeface="+mn-ea"/>
              </a:rPr>
              <a:t> </a:t>
            </a:r>
            <a:r>
              <a:rPr lang="en-US" altLang="zh-CN" sz="2400" noProof="0" dirty="0">
                <a:ln>
                  <a:noFill/>
                </a:ln>
                <a:solidFill>
                  <a:srgbClr val="FF0000"/>
                </a:solidFill>
                <a:effectLst/>
                <a:uLnTx/>
                <a:uFillTx/>
                <a:latin typeface="+mj-lt"/>
                <a:sym typeface="+mn-ea"/>
              </a:rPr>
              <a:t>is a kind of</a:t>
            </a:r>
            <a:r>
              <a:rPr lang="zh-CN" altLang="en-US" sz="2400" noProof="0" dirty="0">
                <a:ln>
                  <a:noFill/>
                </a:ln>
                <a:effectLst/>
                <a:uLnTx/>
                <a:uFillTx/>
                <a:latin typeface="+mj-lt"/>
                <a:sym typeface="+mn-ea"/>
              </a:rPr>
              <a:t>关系，一般描述职责共享。</a:t>
            </a:r>
            <a:endParaRPr lang="zh-CN" altLang="en-US" sz="2400">
              <a:latin typeface="+mn-ea"/>
              <a:cs typeface="+mn-ea"/>
            </a:endParaRPr>
          </a:p>
          <a:p>
            <a:r>
              <a:rPr lang="zh-CN" altLang="en-US" sz="2400">
                <a:latin typeface="+mn-ea"/>
                <a:cs typeface="+mn-ea"/>
              </a:rPr>
              <a:t>　【箭头指向】：</a:t>
            </a:r>
            <a:r>
              <a:rPr lang="zh-CN" altLang="en-US" sz="2400">
                <a:solidFill>
                  <a:srgbClr val="FF0000"/>
                </a:solidFill>
                <a:latin typeface="+mn-ea"/>
                <a:cs typeface="+mn-ea"/>
              </a:rPr>
              <a:t>指向父用例</a:t>
            </a:r>
          </a:p>
        </p:txBody>
      </p:sp>
      <p:pic>
        <p:nvPicPr>
          <p:cNvPr id="3" name="图片 2">
            <a:extLst>
              <a:ext uri="{FF2B5EF4-FFF2-40B4-BE49-F238E27FC236}">
                <a16:creationId xmlns:a16="http://schemas.microsoft.com/office/drawing/2014/main" id="{1227B284-B6F1-974E-9A33-B1DEFDCD399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095739" y="3235325"/>
            <a:ext cx="5719973" cy="29475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1"/>
                                        </p:tgtEl>
                                        <p:attrNameLst>
                                          <p:attrName>style.visibility</p:attrName>
                                        </p:attrNameLst>
                                      </p:cBhvr>
                                      <p:to>
                                        <p:strVal val="visible"/>
                                      </p:to>
                                    </p:set>
                                    <p:animEffect transition="in" filter="blinds(horizontal)">
                                      <p:cBhvr>
                                        <p:cTn id="7" dur="500"/>
                                        <p:tgtEl>
                                          <p:spTgt spid="3072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a:t>
            </a:r>
            <a:r>
              <a:rPr lang="en-US" altLang="zh-CN"/>
              <a:t>3</a:t>
            </a:r>
            <a:r>
              <a:rPr lang="zh-CN" altLang="en-US"/>
              <a:t>）包含(Include)</a:t>
            </a:r>
          </a:p>
        </p:txBody>
      </p:sp>
      <p:sp>
        <p:nvSpPr>
          <p:cNvPr id="31745" name="文本框 3"/>
          <p:cNvSpPr txBox="1"/>
          <p:nvPr/>
        </p:nvSpPr>
        <p:spPr>
          <a:xfrm>
            <a:off x="571500" y="668655"/>
            <a:ext cx="11465560" cy="2183765"/>
          </a:xfrm>
          <a:prstGeom prst="rect">
            <a:avLst/>
          </a:prstGeom>
          <a:noFill/>
          <a:ln w="9525">
            <a:noFill/>
          </a:ln>
        </p:spPr>
        <p:txBody>
          <a:bodyPr wrap="square" anchor="t">
            <a:spAutoFit/>
          </a:bodyPr>
          <a:lstStyle/>
          <a:p>
            <a:endParaRPr lang="zh-CN" altLang="en-US" sz="2400">
              <a:latin typeface="+mn-ea"/>
            </a:endParaRPr>
          </a:p>
          <a:p>
            <a:r>
              <a:rPr lang="zh-CN" altLang="en-US" sz="2400">
                <a:latin typeface="+mn-ea"/>
              </a:rPr>
              <a:t>　　</a:t>
            </a:r>
            <a:r>
              <a:rPr lang="zh-CN" altLang="en-US" sz="2800">
                <a:latin typeface="+mn-ea"/>
              </a:rPr>
              <a:t>包含关系用来把</a:t>
            </a:r>
            <a:r>
              <a:rPr lang="zh-CN" altLang="en-US" sz="2800">
                <a:solidFill>
                  <a:srgbClr val="FF0000"/>
                </a:solidFill>
                <a:latin typeface="+mn-ea"/>
              </a:rPr>
              <a:t>一个较复杂用例</a:t>
            </a:r>
            <a:r>
              <a:rPr lang="zh-CN" altLang="en-US" sz="2800">
                <a:latin typeface="+mn-ea"/>
              </a:rPr>
              <a:t>所表示的</a:t>
            </a:r>
            <a:r>
              <a:rPr lang="zh-CN" altLang="en-US" sz="2800">
                <a:solidFill>
                  <a:srgbClr val="FF0000"/>
                </a:solidFill>
                <a:latin typeface="+mn-ea"/>
              </a:rPr>
              <a:t>功能分解成较小的</a:t>
            </a:r>
            <a:r>
              <a:rPr lang="zh-CN" altLang="en-US" sz="2800">
                <a:latin typeface="+mn-ea"/>
              </a:rPr>
              <a:t>步骤。一个用例可以包含另外一个用例。</a:t>
            </a:r>
          </a:p>
          <a:p>
            <a:endParaRPr lang="zh-CN" altLang="en-US" sz="2800">
              <a:latin typeface="+mn-ea"/>
            </a:endParaRPr>
          </a:p>
          <a:p>
            <a:r>
              <a:rPr lang="zh-CN" altLang="en-US" sz="2800">
                <a:latin typeface="+mn-ea"/>
              </a:rPr>
              <a:t>　　【箭头指向】：</a:t>
            </a:r>
            <a:r>
              <a:rPr lang="zh-CN" altLang="en-US" sz="2800">
                <a:solidFill>
                  <a:srgbClr val="FF0000"/>
                </a:solidFill>
                <a:latin typeface="+mn-ea"/>
              </a:rPr>
              <a:t>指向分解出来的功能用例</a:t>
            </a:r>
          </a:p>
        </p:txBody>
      </p:sp>
      <p:pic>
        <p:nvPicPr>
          <p:cNvPr id="3" name="图片 2">
            <a:extLst>
              <a:ext uri="{FF2B5EF4-FFF2-40B4-BE49-F238E27FC236}">
                <a16:creationId xmlns:a16="http://schemas.microsoft.com/office/drawing/2014/main" id="{DD8131B2-03E2-B448-8ABA-0BB394EBECFD}"/>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504018" y="2852420"/>
            <a:ext cx="6540500" cy="3556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45"/>
                                        </p:tgtEl>
                                        <p:attrNameLst>
                                          <p:attrName>style.visibility</p:attrName>
                                        </p:attrNameLst>
                                      </p:cBhvr>
                                      <p:to>
                                        <p:strVal val="visible"/>
                                      </p:to>
                                    </p:set>
                                    <p:animEffect transition="in" filter="blinds(horizontal)">
                                      <p:cBhvr>
                                        <p:cTn id="7" dur="500"/>
                                        <p:tgtEl>
                                          <p:spTgt spid="3174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a:t>
            </a:r>
            <a:r>
              <a:rPr lang="en-US" altLang="zh-CN"/>
              <a:t>4</a:t>
            </a:r>
            <a:r>
              <a:rPr lang="zh-CN" altLang="en-US"/>
              <a:t>）扩展(Extend)</a:t>
            </a:r>
          </a:p>
        </p:txBody>
      </p:sp>
      <p:sp>
        <p:nvSpPr>
          <p:cNvPr id="32769" name="文本框 3"/>
          <p:cNvSpPr txBox="1"/>
          <p:nvPr/>
        </p:nvSpPr>
        <p:spPr>
          <a:xfrm>
            <a:off x="374015" y="1111885"/>
            <a:ext cx="11512550" cy="2245360"/>
          </a:xfrm>
          <a:prstGeom prst="rect">
            <a:avLst/>
          </a:prstGeom>
          <a:noFill/>
          <a:ln w="9525">
            <a:noFill/>
          </a:ln>
        </p:spPr>
        <p:txBody>
          <a:bodyPr wrap="square" anchor="t">
            <a:spAutoFit/>
          </a:bodyPr>
          <a:lstStyle/>
          <a:p>
            <a:pPr marL="0" lvl="1"/>
            <a:r>
              <a:rPr lang="en-US" altLang="zh-CN" sz="2800">
                <a:latin typeface="Times New Roman" panose="02020603050405020304" pitchFamily="18" charset="0"/>
              </a:rPr>
              <a:t>      </a:t>
            </a:r>
            <a:r>
              <a:rPr lang="zh-CN" altLang="en-US" sz="2800">
                <a:latin typeface="Times New Roman" panose="02020603050405020304" pitchFamily="18" charset="0"/>
              </a:rPr>
              <a:t>扩展关系是指用例功能的</a:t>
            </a:r>
            <a:r>
              <a:rPr lang="zh-CN" altLang="en-US" sz="2800">
                <a:solidFill>
                  <a:srgbClr val="FF0000"/>
                </a:solidFill>
                <a:latin typeface="Times New Roman" panose="02020603050405020304" pitchFamily="18" charset="0"/>
              </a:rPr>
              <a:t>延伸</a:t>
            </a:r>
            <a:r>
              <a:rPr lang="zh-CN" altLang="en-US" sz="2800">
                <a:latin typeface="Times New Roman" panose="02020603050405020304" pitchFamily="18" charset="0"/>
              </a:rPr>
              <a:t>，相当于为基础用例提供一个附加功能。</a:t>
            </a:r>
            <a:r>
              <a:rPr lang="zh-CN" altLang="en-US" sz="2800" noProof="0" dirty="0">
                <a:ln>
                  <a:noFill/>
                </a:ln>
                <a:effectLst/>
                <a:uLnTx/>
                <a:uFillTx/>
                <a:latin typeface="+mj-lt"/>
                <a:sym typeface="+mn-ea"/>
              </a:rPr>
              <a:t>由一个用例的</a:t>
            </a:r>
            <a:r>
              <a:rPr lang="zh-CN" altLang="en-US" sz="2800" noProof="0" dirty="0">
                <a:ln>
                  <a:noFill/>
                </a:ln>
                <a:solidFill>
                  <a:srgbClr val="FF0000"/>
                </a:solidFill>
                <a:effectLst/>
                <a:uLnTx/>
                <a:uFillTx/>
                <a:latin typeface="+mj-lt"/>
                <a:sym typeface="+mn-ea"/>
              </a:rPr>
              <a:t>扩展</a:t>
            </a:r>
            <a:r>
              <a:rPr lang="zh-CN" altLang="en-US" sz="2800" noProof="0" dirty="0">
                <a:ln>
                  <a:noFill/>
                </a:ln>
                <a:effectLst/>
                <a:uLnTx/>
                <a:uFillTx/>
                <a:latin typeface="+mj-lt"/>
                <a:sym typeface="+mn-ea"/>
              </a:rPr>
              <a:t>点可以扩展出另外一个用例。</a:t>
            </a:r>
            <a:endParaRPr lang="zh-CN" altLang="en-US" sz="2800" strike="noStrike" noProof="1"/>
          </a:p>
          <a:p>
            <a:endParaRPr lang="zh-CN" altLang="en-US" sz="2800">
              <a:latin typeface="Times New Roman" panose="02020603050405020304" pitchFamily="18" charset="0"/>
            </a:endParaRPr>
          </a:p>
          <a:p>
            <a:endParaRPr lang="zh-CN" altLang="en-US" sz="2800">
              <a:latin typeface="Times New Roman" panose="02020603050405020304" pitchFamily="18" charset="0"/>
            </a:endParaRPr>
          </a:p>
          <a:p>
            <a:r>
              <a:rPr lang="zh-CN" altLang="en-US" sz="2800">
                <a:latin typeface="Times New Roman" panose="02020603050405020304" pitchFamily="18" charset="0"/>
              </a:rPr>
              <a:t>【箭头指向】：</a:t>
            </a:r>
            <a:r>
              <a:rPr lang="zh-CN" altLang="en-US" sz="2800">
                <a:solidFill>
                  <a:srgbClr val="FF0000"/>
                </a:solidFill>
                <a:latin typeface="Times New Roman" panose="02020603050405020304" pitchFamily="18" charset="0"/>
              </a:rPr>
              <a:t>指向基础用例</a:t>
            </a:r>
          </a:p>
        </p:txBody>
      </p:sp>
      <p:pic>
        <p:nvPicPr>
          <p:cNvPr id="3" name="图片 2">
            <a:extLst>
              <a:ext uri="{FF2B5EF4-FFF2-40B4-BE49-F238E27FC236}">
                <a16:creationId xmlns:a16="http://schemas.microsoft.com/office/drawing/2014/main" id="{3816C0D4-ACB3-224B-888E-9597A7369000}"/>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172884" y="3357245"/>
            <a:ext cx="5143500" cy="3302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69"/>
                                        </p:tgtEl>
                                        <p:attrNameLst>
                                          <p:attrName>style.visibility</p:attrName>
                                        </p:attrNameLst>
                                      </p:cBhvr>
                                      <p:to>
                                        <p:strVal val="visible"/>
                                      </p:to>
                                    </p:set>
                                    <p:animEffect transition="in" filter="blinds(horizontal)">
                                      <p:cBhvr>
                                        <p:cTn id="7" dur="500"/>
                                        <p:tgtEl>
                                          <p:spTgt spid="3276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1965" y="168275"/>
            <a:ext cx="11228705" cy="851535"/>
          </a:xfrm>
        </p:spPr>
        <p:txBody>
          <a:bodyPr/>
          <a:lstStyle/>
          <a:p>
            <a:r>
              <a:rPr lang="zh-CN" altLang="en-US"/>
              <a:t>包含(include)、扩展(extend)的区别：</a:t>
            </a:r>
          </a:p>
        </p:txBody>
      </p:sp>
      <p:sp>
        <p:nvSpPr>
          <p:cNvPr id="28676" name="Rectangle 3"/>
          <p:cNvSpPr>
            <a:spLocks noGrp="1" noChangeArrowheads="1"/>
          </p:cNvSpPr>
          <p:nvPr/>
        </p:nvSpPr>
        <p:spPr>
          <a:xfrm>
            <a:off x="457200" y="1600200"/>
            <a:ext cx="11252835" cy="452628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r>
              <a:rPr lang="zh-CN" altLang="en-US" sz="2800" b="0" dirty="0">
                <a:latin typeface="+mn-ea"/>
              </a:rPr>
              <a:t>在</a:t>
            </a:r>
            <a:r>
              <a:rPr lang="zh-CN" altLang="en-US" sz="2800" b="0" dirty="0">
                <a:solidFill>
                  <a:schemeClr val="accent1"/>
                </a:solidFill>
                <a:latin typeface="+mn-ea"/>
              </a:rPr>
              <a:t>扩展关系</a:t>
            </a:r>
            <a:r>
              <a:rPr lang="zh-CN" altLang="en-US" sz="2800" b="0" dirty="0">
                <a:latin typeface="+mn-ea"/>
              </a:rPr>
              <a:t>中，一个基本用例执行时，</a:t>
            </a:r>
            <a:r>
              <a:rPr lang="zh-CN" altLang="en-US" sz="2800" b="0" dirty="0">
                <a:solidFill>
                  <a:srgbClr val="FF0000"/>
                </a:solidFill>
                <a:latin typeface="+mn-ea"/>
              </a:rPr>
              <a:t>可以</a:t>
            </a:r>
            <a:r>
              <a:rPr lang="zh-CN" altLang="en-US" sz="2800" b="0" dirty="0">
                <a:latin typeface="+mn-ea"/>
              </a:rPr>
              <a:t>执行、</a:t>
            </a:r>
            <a:r>
              <a:rPr lang="zh-CN" altLang="en-US" sz="2800" b="0" dirty="0">
                <a:solidFill>
                  <a:srgbClr val="FF0000"/>
                </a:solidFill>
                <a:latin typeface="+mn-ea"/>
              </a:rPr>
              <a:t>也可以</a:t>
            </a:r>
            <a:r>
              <a:rPr lang="zh-CN" altLang="en-US" sz="2800" b="0" dirty="0">
                <a:latin typeface="+mn-ea"/>
              </a:rPr>
              <a:t>不执行扩展用例部分</a:t>
            </a:r>
          </a:p>
          <a:p>
            <a:endParaRPr lang="zh-CN" altLang="en-US" sz="2800" b="0" dirty="0">
              <a:latin typeface="+mn-ea"/>
            </a:endParaRPr>
          </a:p>
          <a:p>
            <a:r>
              <a:rPr lang="zh-CN" altLang="en-US" sz="2800" b="0" dirty="0">
                <a:latin typeface="+mn-ea"/>
              </a:rPr>
              <a:t>在</a:t>
            </a:r>
            <a:r>
              <a:rPr lang="zh-CN" altLang="en-US" sz="2800" b="0" dirty="0">
                <a:solidFill>
                  <a:schemeClr val="accent1"/>
                </a:solidFill>
                <a:latin typeface="+mn-ea"/>
              </a:rPr>
              <a:t>包含关系</a:t>
            </a:r>
            <a:r>
              <a:rPr lang="zh-CN" altLang="en-US" sz="2800" b="0" dirty="0">
                <a:latin typeface="+mn-ea"/>
              </a:rPr>
              <a:t>中，在执行基本用例时，</a:t>
            </a:r>
            <a:r>
              <a:rPr lang="zh-CN" altLang="en-US" sz="2800" b="0" dirty="0">
                <a:solidFill>
                  <a:srgbClr val="FF0000"/>
                </a:solidFill>
                <a:latin typeface="+mn-ea"/>
              </a:rPr>
              <a:t>一定</a:t>
            </a:r>
            <a:r>
              <a:rPr lang="zh-CN" altLang="en-US" sz="2800" b="0" dirty="0">
                <a:latin typeface="+mn-ea"/>
              </a:rPr>
              <a:t>会执行包含用例部分</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676"/>
                                        </p:tgtEl>
                                        <p:attrNameLst>
                                          <p:attrName>style.visibility</p:attrName>
                                        </p:attrNameLst>
                                      </p:cBhvr>
                                      <p:to>
                                        <p:strVal val="visible"/>
                                      </p:to>
                                    </p:set>
                                    <p:animEffect transition="in" filter="blinds(horizontal)">
                                      <p:cBhvr>
                                        <p:cTn id="12" dur="500"/>
                                        <p:tgtEl>
                                          <p:spTgt spid="2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67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88" name="Group 44"/>
          <p:cNvGraphicFramePr>
            <a:graphicFrameLocks noGrp="1"/>
          </p:cNvGraphicFramePr>
          <p:nvPr/>
        </p:nvGraphicFramePr>
        <p:xfrm>
          <a:off x="1990090" y="1059815"/>
          <a:ext cx="8604250" cy="4885690"/>
        </p:xfrm>
        <a:graphic>
          <a:graphicData uri="http://schemas.openxmlformats.org/drawingml/2006/table">
            <a:tbl>
              <a:tblPr>
                <a:effectLst/>
                <a:tableStyleId>{5940675A-B579-460E-94D1-54222C63F5DA}</a:tableStyleId>
              </a:tblPr>
              <a:tblGrid>
                <a:gridCol w="1224280">
                  <a:extLst>
                    <a:ext uri="{9D8B030D-6E8A-4147-A177-3AD203B41FA5}">
                      <a16:colId xmlns:a16="http://schemas.microsoft.com/office/drawing/2014/main" val="20000"/>
                    </a:ext>
                  </a:extLst>
                </a:gridCol>
                <a:gridCol w="5008245">
                  <a:extLst>
                    <a:ext uri="{9D8B030D-6E8A-4147-A177-3AD203B41FA5}">
                      <a16:colId xmlns:a16="http://schemas.microsoft.com/office/drawing/2014/main" val="20001"/>
                    </a:ext>
                  </a:extLst>
                </a:gridCol>
                <a:gridCol w="2371725">
                  <a:extLst>
                    <a:ext uri="{9D8B030D-6E8A-4147-A177-3AD203B41FA5}">
                      <a16:colId xmlns:a16="http://schemas.microsoft.com/office/drawing/2014/main" val="20002"/>
                    </a:ext>
                  </a:extLst>
                </a:gridCol>
              </a:tblGrid>
              <a:tr h="664210">
                <a:tc>
                  <a:txBody>
                    <a:bodyPr/>
                    <a:lstStyle>
                      <a:lvl1pPr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E4E9EF"/>
                        </a:buClr>
                        <a:buSzTx/>
                        <a:buFontTx/>
                        <a:buNone/>
                      </a:pPr>
                      <a:r>
                        <a:rPr kumimoji="0" lang="zh-CN" altLang="en-GB" sz="28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关系</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E4E9EF"/>
                        </a:buClr>
                        <a:buSzTx/>
                        <a:buFontTx/>
                        <a:buNone/>
                      </a:pPr>
                      <a:r>
                        <a:rPr kumimoji="0" lang="zh-CN" altLang="en-GB" sz="28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功能</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E4E9EF"/>
                        </a:buClr>
                        <a:buSzTx/>
                        <a:buFontTx/>
                        <a:buNone/>
                      </a:pPr>
                      <a:r>
                        <a:rPr kumimoji="0" lang="zh-CN" altLang="en-GB" sz="28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表示法</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44880">
                <a:tc>
                  <a:txBody>
                    <a:bodyPr/>
                    <a:lstStyle>
                      <a:lvl1pPr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E4E9EF"/>
                        </a:buClr>
                        <a:buSzTx/>
                        <a:buFontTx/>
                        <a:buNone/>
                      </a:pPr>
                      <a:r>
                        <a:rPr kumimoji="0" lang="zh-CN" altLang="en-GB" sz="28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关联</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E4E9EF"/>
                        </a:buClr>
                        <a:buSzTx/>
                        <a:buFontTx/>
                        <a:buNone/>
                      </a:pPr>
                      <a:r>
                        <a:rPr kumimoji="0" lang="zh-CN" altLang="en-GB" sz="28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参与者与其参与执行的用例之间的通信途径</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1079500"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defTabSz="107950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defTabSz="10795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defTabSz="10795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defTabSz="10795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1079500" rtl="0" eaLnBrk="1" fontAlgn="base" latinLnBrk="0" hangingPunct="1">
                        <a:lnSpc>
                          <a:spcPct val="100000"/>
                        </a:lnSpc>
                        <a:spcBef>
                          <a:spcPct val="20000"/>
                        </a:spcBef>
                        <a:spcAft>
                          <a:spcPct val="0"/>
                        </a:spcAft>
                        <a:buClr>
                          <a:srgbClr val="E4E9EF"/>
                        </a:buClr>
                        <a:buSzPct val="75000"/>
                        <a:buFont typeface="Wingdings" panose="05000000000000000000" pitchFamily="2" charset="2"/>
                        <a:buNone/>
                      </a:pPr>
                      <a:endParaRPr kumimoji="0" lang="zh-CN" altLang="zh-CN" sz="2800" b="0"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60120">
                <a:tc>
                  <a:txBody>
                    <a:bodyPr/>
                    <a:lstStyle>
                      <a:lvl1pPr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E4E9EF"/>
                        </a:buClr>
                        <a:buSzTx/>
                        <a:buFontTx/>
                        <a:buNone/>
                      </a:pPr>
                      <a:r>
                        <a:rPr kumimoji="0" lang="zh-CN" altLang="en-GB" sz="28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扩展</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E4E9EF"/>
                        </a:buClr>
                        <a:buSzTx/>
                        <a:buFontTx/>
                        <a:buNone/>
                      </a:pPr>
                      <a:r>
                        <a:rPr kumimoji="0" lang="zh-CN" altLang="en-GB" sz="28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在基础用例上插入基础用例不能说明的扩展部分</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1079500"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defTabSz="107950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defTabSz="10795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defTabSz="10795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defTabSz="10795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1079500" rtl="0" eaLnBrk="1" fontAlgn="base" latinLnBrk="0" hangingPunct="1">
                        <a:lnSpc>
                          <a:spcPct val="100000"/>
                        </a:lnSpc>
                        <a:spcBef>
                          <a:spcPct val="20000"/>
                        </a:spcBef>
                        <a:spcAft>
                          <a:spcPct val="0"/>
                        </a:spcAft>
                        <a:buClr>
                          <a:srgbClr val="E4E9EF"/>
                        </a:buClr>
                        <a:buSzPct val="75000"/>
                        <a:buFont typeface="Wingdings" panose="05000000000000000000" pitchFamily="2" charset="2"/>
                        <a:buNone/>
                      </a:pPr>
                      <a:endParaRPr kumimoji="0" lang="zh-CN" altLang="zh-CN" sz="2800" b="0"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71600">
                <a:tc>
                  <a:txBody>
                    <a:bodyPr/>
                    <a:lstStyle>
                      <a:lvl1pPr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E4E9EF"/>
                        </a:buClr>
                        <a:buSzTx/>
                        <a:buFontTx/>
                        <a:buNone/>
                      </a:pPr>
                      <a:r>
                        <a:rPr kumimoji="0" lang="zh-CN" altLang="en-GB" sz="28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泛化</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E4E9EF"/>
                        </a:buClr>
                        <a:buSzTx/>
                        <a:buFontTx/>
                        <a:buNone/>
                      </a:pPr>
                      <a:r>
                        <a:rPr kumimoji="0" lang="zh-CN" altLang="en-GB" sz="28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用例之间的一般和特殊关系，其中特殊用例继承了一般用例的特性并增加了新的特性</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1079500"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defTabSz="107950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defTabSz="10795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defTabSz="10795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defTabSz="10795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1079500" rtl="0" eaLnBrk="1" fontAlgn="base" latinLnBrk="0" hangingPunct="1">
                        <a:lnSpc>
                          <a:spcPct val="100000"/>
                        </a:lnSpc>
                        <a:spcBef>
                          <a:spcPct val="20000"/>
                        </a:spcBef>
                        <a:spcAft>
                          <a:spcPct val="0"/>
                        </a:spcAft>
                        <a:buClr>
                          <a:srgbClr val="E4E9EF"/>
                        </a:buClr>
                        <a:buSzPct val="75000"/>
                        <a:buFont typeface="Wingdings" panose="05000000000000000000" pitchFamily="2" charset="2"/>
                        <a:buNone/>
                      </a:pPr>
                      <a:endParaRPr kumimoji="0" lang="zh-CN" altLang="zh-CN" sz="2800" b="0"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44880">
                <a:tc>
                  <a:txBody>
                    <a:bodyPr/>
                    <a:lstStyle>
                      <a:lvl1pPr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E4E9EF"/>
                        </a:buClr>
                        <a:buSzTx/>
                        <a:buFontTx/>
                        <a:buNone/>
                      </a:pPr>
                      <a:r>
                        <a:rPr kumimoji="0" lang="zh-CN" altLang="en-GB" sz="28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包含</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E4E9EF"/>
                        </a:buClr>
                        <a:buSzTx/>
                        <a:buFontTx/>
                        <a:buNone/>
                      </a:pPr>
                      <a:r>
                        <a:rPr kumimoji="0" lang="zh-CN" altLang="en-GB" sz="28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在基础用例上插入附加的行为，并且具有明确的描述</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1079500"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defTabSz="107950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defTabSz="10795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defTabSz="10795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defTabSz="10795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1079500" rtl="0" eaLnBrk="1" fontAlgn="base" latinLnBrk="0" hangingPunct="1">
                        <a:lnSpc>
                          <a:spcPct val="100000"/>
                        </a:lnSpc>
                        <a:spcBef>
                          <a:spcPct val="20000"/>
                        </a:spcBef>
                        <a:spcAft>
                          <a:spcPct val="0"/>
                        </a:spcAft>
                        <a:buClr>
                          <a:srgbClr val="E4E9EF"/>
                        </a:buClr>
                        <a:buSzPct val="75000"/>
                        <a:buFont typeface="Wingdings" panose="05000000000000000000" pitchFamily="2" charset="2"/>
                        <a:buNone/>
                      </a:pPr>
                      <a:endParaRPr kumimoji="0" lang="zh-CN" altLang="zh-CN" sz="2800" b="0"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 name="标题 2"/>
          <p:cNvSpPr>
            <a:spLocks noGrp="1"/>
          </p:cNvSpPr>
          <p:nvPr>
            <p:ph type="title"/>
          </p:nvPr>
        </p:nvSpPr>
        <p:spPr>
          <a:xfrm>
            <a:off x="481965" y="168275"/>
            <a:ext cx="11228705" cy="851535"/>
          </a:xfrm>
        </p:spPr>
        <p:txBody>
          <a:bodyPr/>
          <a:lstStyle/>
          <a:p>
            <a:r>
              <a:rPr lang="zh-CN" altLang="en-US"/>
              <a:t>关联、包含、扩展、泛化 的区别：</a:t>
            </a:r>
          </a:p>
        </p:txBody>
      </p:sp>
      <p:grpSp>
        <p:nvGrpSpPr>
          <p:cNvPr id="29699" name="Group 4"/>
          <p:cNvGrpSpPr/>
          <p:nvPr/>
        </p:nvGrpSpPr>
        <p:grpSpPr bwMode="auto">
          <a:xfrm>
            <a:off x="8322945" y="3706813"/>
            <a:ext cx="914400" cy="198437"/>
            <a:chOff x="7920" y="7212"/>
            <a:chExt cx="1440" cy="312"/>
          </a:xfrm>
        </p:grpSpPr>
        <p:sp>
          <p:nvSpPr>
            <p:cNvPr id="29738" name="Line 5"/>
            <p:cNvSpPr>
              <a:spLocks noChangeShapeType="1"/>
            </p:cNvSpPr>
            <p:nvPr/>
          </p:nvSpPr>
          <p:spPr bwMode="auto">
            <a:xfrm>
              <a:off x="7920" y="7368"/>
              <a:ext cx="126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39" name="Line 6"/>
            <p:cNvSpPr>
              <a:spLocks noChangeShapeType="1"/>
            </p:cNvSpPr>
            <p:nvPr/>
          </p:nvSpPr>
          <p:spPr bwMode="auto">
            <a:xfrm>
              <a:off x="9180" y="721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40" name="Line 7"/>
            <p:cNvSpPr>
              <a:spLocks noChangeShapeType="1"/>
            </p:cNvSpPr>
            <p:nvPr/>
          </p:nvSpPr>
          <p:spPr bwMode="auto">
            <a:xfrm flipV="1">
              <a:off x="9180" y="7368"/>
              <a:ext cx="180" cy="156"/>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41" name="Line 8"/>
            <p:cNvSpPr>
              <a:spLocks noChangeShapeType="1"/>
            </p:cNvSpPr>
            <p:nvPr/>
          </p:nvSpPr>
          <p:spPr bwMode="auto">
            <a:xfrm>
              <a:off x="9180" y="7212"/>
              <a:ext cx="180" cy="156"/>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9729" name="Line 38"/>
          <p:cNvSpPr>
            <a:spLocks noChangeShapeType="1"/>
          </p:cNvSpPr>
          <p:nvPr/>
        </p:nvSpPr>
        <p:spPr bwMode="auto">
          <a:xfrm>
            <a:off x="8538528" y="2147570"/>
            <a:ext cx="1800225" cy="0"/>
          </a:xfrm>
          <a:prstGeom prst="line">
            <a:avLst/>
          </a:prstGeom>
          <a:noFill/>
          <a:ln w="28575">
            <a:solidFill>
              <a:schemeClr val="tx1"/>
            </a:solidFill>
            <a:round/>
            <a:headEnd type="none"/>
            <a:tailEnd type="arrow"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9730" name="Line 39"/>
          <p:cNvSpPr>
            <a:spLocks noChangeShapeType="1"/>
          </p:cNvSpPr>
          <p:nvPr/>
        </p:nvSpPr>
        <p:spPr bwMode="auto">
          <a:xfrm>
            <a:off x="7530783" y="3130550"/>
            <a:ext cx="194468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14:hiddenLine>
            </a:ext>
          </a:extLst>
        </p:spPr>
        <p:txBody>
          <a:bodyPr wrap="none">
            <a:spAutoFit/>
          </a:bodyPr>
          <a:lstStyle/>
          <a:p>
            <a:endParaRPr lang="zh-CN" altLang="en-US"/>
          </a:p>
        </p:txBody>
      </p:sp>
      <p:sp>
        <p:nvSpPr>
          <p:cNvPr id="29731" name="Line 40"/>
          <p:cNvSpPr>
            <a:spLocks noChangeShapeType="1"/>
          </p:cNvSpPr>
          <p:nvPr/>
        </p:nvSpPr>
        <p:spPr bwMode="auto">
          <a:xfrm>
            <a:off x="7530783" y="3275013"/>
            <a:ext cx="1873250" cy="0"/>
          </a:xfrm>
          <a:prstGeom prst="line">
            <a:avLst/>
          </a:prstGeom>
          <a:noFill/>
          <a:ln w="12700">
            <a:solidFill>
              <a:srgbClr val="FFFFFF"/>
            </a:solidFill>
            <a:prstDash val="dash"/>
            <a:round/>
            <a:tailEnd type="stealth" w="lg"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9732" name="Line 41"/>
          <p:cNvSpPr>
            <a:spLocks noChangeShapeType="1"/>
          </p:cNvSpPr>
          <p:nvPr/>
        </p:nvSpPr>
        <p:spPr bwMode="auto">
          <a:xfrm>
            <a:off x="7530783" y="5435600"/>
            <a:ext cx="1873250" cy="0"/>
          </a:xfrm>
          <a:prstGeom prst="line">
            <a:avLst/>
          </a:prstGeom>
          <a:noFill/>
          <a:ln w="12700">
            <a:solidFill>
              <a:srgbClr val="FFFFFF"/>
            </a:solidFill>
            <a:prstDash val="dash"/>
            <a:round/>
            <a:tailEnd type="stealth" w="lg" len="me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4" name="组合 3"/>
          <p:cNvGrpSpPr/>
          <p:nvPr/>
        </p:nvGrpSpPr>
        <p:grpSpPr>
          <a:xfrm>
            <a:off x="8467090" y="5236845"/>
            <a:ext cx="1656080" cy="396875"/>
            <a:chOff x="13334" y="8247"/>
            <a:chExt cx="2608" cy="625"/>
          </a:xfrm>
        </p:grpSpPr>
        <p:sp>
          <p:nvSpPr>
            <p:cNvPr id="29734" name="Text Box 43"/>
            <p:cNvSpPr txBox="1">
              <a:spLocks noChangeArrowheads="1"/>
            </p:cNvSpPr>
            <p:nvPr/>
          </p:nvSpPr>
          <p:spPr bwMode="auto">
            <a:xfrm>
              <a:off x="13334" y="8247"/>
              <a:ext cx="2608"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dirty="0">
                  <a:latin typeface="Times New Roman" panose="02020603050405020304" pitchFamily="18" charset="0"/>
                </a:rPr>
                <a:t>&lt;&lt;include&gt;&gt;</a:t>
              </a:r>
            </a:p>
          </p:txBody>
        </p:sp>
        <p:sp>
          <p:nvSpPr>
            <p:cNvPr id="29735" name="Line 45"/>
            <p:cNvSpPr>
              <a:spLocks noChangeShapeType="1"/>
            </p:cNvSpPr>
            <p:nvPr/>
          </p:nvSpPr>
          <p:spPr bwMode="auto">
            <a:xfrm>
              <a:off x="13447" y="8872"/>
              <a:ext cx="2155" cy="0"/>
            </a:xfrm>
            <a:prstGeom prst="line">
              <a:avLst/>
            </a:prstGeom>
            <a:noFill/>
            <a:ln w="9525">
              <a:solidFill>
                <a:schemeClr val="tx1"/>
              </a:solidFill>
              <a:prstDash val="dash"/>
              <a:round/>
              <a:tailEnd type="arrow"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 name="组合 1"/>
          <p:cNvGrpSpPr/>
          <p:nvPr/>
        </p:nvGrpSpPr>
        <p:grpSpPr>
          <a:xfrm>
            <a:off x="8682990" y="2878455"/>
            <a:ext cx="1656080" cy="396875"/>
            <a:chOff x="13674" y="4533"/>
            <a:chExt cx="2608" cy="625"/>
          </a:xfrm>
        </p:grpSpPr>
        <p:sp>
          <p:nvSpPr>
            <p:cNvPr id="29733" name="Text Box 42"/>
            <p:cNvSpPr txBox="1">
              <a:spLocks noChangeArrowheads="1"/>
            </p:cNvSpPr>
            <p:nvPr/>
          </p:nvSpPr>
          <p:spPr bwMode="auto">
            <a:xfrm>
              <a:off x="13674" y="4533"/>
              <a:ext cx="2608"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dirty="0">
                  <a:latin typeface="Times New Roman" panose="02020603050405020304" pitchFamily="18" charset="0"/>
                </a:rPr>
                <a:t>&lt;&lt;extend&gt;&gt;</a:t>
              </a:r>
            </a:p>
          </p:txBody>
        </p:sp>
        <p:sp>
          <p:nvSpPr>
            <p:cNvPr id="29736" name="Line 46"/>
            <p:cNvSpPr>
              <a:spLocks noChangeShapeType="1"/>
            </p:cNvSpPr>
            <p:nvPr/>
          </p:nvSpPr>
          <p:spPr bwMode="auto">
            <a:xfrm>
              <a:off x="13787" y="5158"/>
              <a:ext cx="2155" cy="0"/>
            </a:xfrm>
            <a:prstGeom prst="line">
              <a:avLst/>
            </a:prstGeom>
            <a:noFill/>
            <a:ln w="9525">
              <a:solidFill>
                <a:schemeClr val="tx1"/>
              </a:solidFill>
              <a:prstDash val="dash"/>
              <a:round/>
              <a:tailEnd type="arrow" w="lg" len="lg"/>
            </a:ln>
            <a:extLst>
              <a:ext uri="{909E8E84-426E-40DD-AFC4-6F175D3DCCD1}">
                <a14:hiddenFill xmlns:a14="http://schemas.microsoft.com/office/drawing/2010/main">
                  <a:noFill/>
                </a14:hiddenFill>
              </a:ext>
            </a:extLst>
          </p:spPr>
          <p:txBody>
            <a:bodyPr/>
            <a:lstStyle/>
            <a:p>
              <a:endParaRPr lang="zh-CN" altLang="en-US"/>
            </a:p>
          </p:txBody>
        </p:sp>
      </p:grpSp>
      <p:pic>
        <p:nvPicPr>
          <p:cNvPr id="29737" name="Picture 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4865" y="4090035"/>
            <a:ext cx="189420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788"/>
                                        </p:tgtEl>
                                        <p:attrNameLst>
                                          <p:attrName>style.visibility</p:attrName>
                                        </p:attrNameLst>
                                      </p:cBhvr>
                                      <p:to>
                                        <p:strVal val="visible"/>
                                      </p:to>
                                    </p:set>
                                    <p:animEffect transition="in" filter="blinds(horizontal)">
                                      <p:cBhvr>
                                        <p:cTn id="7" dur="500"/>
                                        <p:tgtEl>
                                          <p:spTgt spid="3178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9729"/>
                                        </p:tgtEl>
                                        <p:attrNameLst>
                                          <p:attrName>style.visibility</p:attrName>
                                        </p:attrNameLst>
                                      </p:cBhvr>
                                      <p:to>
                                        <p:strVal val="visible"/>
                                      </p:to>
                                    </p:set>
                                    <p:animEffect transition="in" filter="checkerboard(across)">
                                      <p:cBhvr>
                                        <p:cTn id="12" dur="500"/>
                                        <p:tgtEl>
                                          <p:spTgt spid="2972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heckerboard(across)">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9737"/>
                                        </p:tgtEl>
                                        <p:attrNameLst>
                                          <p:attrName>style.visibility</p:attrName>
                                        </p:attrNameLst>
                                      </p:cBhvr>
                                      <p:to>
                                        <p:strVal val="visible"/>
                                      </p:to>
                                    </p:set>
                                    <p:animEffect transition="in" filter="checkerboard(across)">
                                      <p:cBhvr>
                                        <p:cTn id="22" dur="500"/>
                                        <p:tgtEl>
                                          <p:spTgt spid="29737"/>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checkerboard(across)">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例：成绩管理系统需求</a:t>
            </a:r>
          </a:p>
        </p:txBody>
      </p:sp>
      <p:sp>
        <p:nvSpPr>
          <p:cNvPr id="3" name="矩形 2"/>
          <p:cNvSpPr/>
          <p:nvPr/>
        </p:nvSpPr>
        <p:spPr>
          <a:xfrm>
            <a:off x="1373347" y="1163286"/>
            <a:ext cx="9005618" cy="3970318"/>
          </a:xfrm>
          <a:prstGeom prst="rect">
            <a:avLst/>
          </a:prstGeom>
        </p:spPr>
        <p:txBody>
          <a:bodyPr wrap="square">
            <a:spAutoFit/>
          </a:bodyPr>
          <a:lstStyle/>
          <a:p>
            <a:pPr>
              <a:lnSpc>
                <a:spcPct val="150000"/>
              </a:lnSpc>
            </a:pPr>
            <a:r>
              <a:rPr lang="en-US" altLang="zh-CN" sz="2800" kern="100" dirty="0">
                <a:latin typeface="+mn-ea"/>
                <a:cs typeface="Times New Roman" panose="02020603050405020304" pitchFamily="18" charset="0"/>
              </a:rPr>
              <a:t>       </a:t>
            </a:r>
            <a:r>
              <a:rPr lang="zh-CN" altLang="zh-CN" sz="2800" kern="100" dirty="0">
                <a:latin typeface="+mn-ea"/>
                <a:cs typeface="Times New Roman" panose="02020603050405020304" pitchFamily="18" charset="0"/>
              </a:rPr>
              <a:t>学生成绩管理系统主要使用者为学生，教师，管理员。</a:t>
            </a:r>
            <a:r>
              <a:rPr lang="zh-CN" altLang="en-US" sz="2800" kern="100" dirty="0">
                <a:latin typeface="+mn-ea"/>
                <a:cs typeface="Times New Roman" panose="02020603050405020304" pitchFamily="18" charset="0"/>
              </a:rPr>
              <a:t>对于学生用户，在用户界面学生可以查询个人信息以及输入课程号后根据课程号查询相关课程成绩。对于教师用户，教师可以添加课程学生，输入课程号和成绩实现课程成绩录入。对于管理员，管理员用户可以增加系统用户以及根据用户号来修改用户信息。</a:t>
            </a:r>
            <a:endParaRPr lang="zh-CN" altLang="en-US" sz="2800" dirty="0">
              <a:latin typeface="+mn-ea"/>
            </a:endParaRPr>
          </a:p>
        </p:txBody>
      </p:sp>
    </p:spTree>
    <p:extLst>
      <p:ext uri="{BB962C8B-B14F-4D97-AF65-F5344CB8AC3E}">
        <p14:creationId xmlns:p14="http://schemas.microsoft.com/office/powerpoint/2010/main" val="829495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例：成绩管理系统用例图</a:t>
            </a:r>
          </a:p>
        </p:txBody>
      </p:sp>
      <p:pic>
        <p:nvPicPr>
          <p:cNvPr id="3" name="图片 2"/>
          <p:cNvPicPr>
            <a:picLocks noChangeAspect="1"/>
          </p:cNvPicPr>
          <p:nvPr/>
        </p:nvPicPr>
        <p:blipFill>
          <a:blip r:embed="rId2">
            <a:clrChange>
              <a:clrFrom>
                <a:srgbClr val="FFFFFF"/>
              </a:clrFrom>
              <a:clrTo>
                <a:srgbClr val="FFFFFF">
                  <a:alpha val="0"/>
                </a:srgbClr>
              </a:clrTo>
            </a:clrChange>
          </a:blip>
          <a:stretch>
            <a:fillRect/>
          </a:stretch>
        </p:blipFill>
        <p:spPr>
          <a:xfrm>
            <a:off x="1844565" y="868476"/>
            <a:ext cx="8671035" cy="5180407"/>
          </a:xfrm>
          <a:prstGeom prst="rect">
            <a:avLst/>
          </a:prstGeom>
        </p:spPr>
      </p:pic>
    </p:spTree>
    <p:extLst>
      <p:ext uri="{BB962C8B-B14F-4D97-AF65-F5344CB8AC3E}">
        <p14:creationId xmlns:p14="http://schemas.microsoft.com/office/powerpoint/2010/main" val="65064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prstGeom prst="rect">
            <a:avLst/>
          </a:prstGeom>
        </p:spPr>
        <p:txBody>
          <a:bodyPr/>
          <a:lstStyle/>
          <a:p>
            <a:r>
              <a:rPr lang="en-US" altLang="zh-CN" dirty="0">
                <a:sym typeface="+mn-ea"/>
              </a:rPr>
              <a:t>3.14 </a:t>
            </a:r>
            <a:r>
              <a:rPr lang="zh-CN" altLang="en-US" dirty="0">
                <a:sym typeface="+mn-ea"/>
              </a:rPr>
              <a:t>行为</a:t>
            </a:r>
            <a:r>
              <a:rPr lang="en-US" altLang="zh-CN" dirty="0" err="1">
                <a:sym typeface="+mn-ea"/>
              </a:rPr>
              <a:t>模型</a:t>
            </a:r>
            <a:r>
              <a:rPr lang="en-US" altLang="zh-CN" dirty="0">
                <a:sym typeface="+mn-ea"/>
              </a:rPr>
              <a:t>——</a:t>
            </a:r>
            <a:r>
              <a:rPr lang="zh-CN" altLang="en-US" dirty="0">
                <a:sym typeface="+mn-ea"/>
              </a:rPr>
              <a:t>活动</a:t>
            </a:r>
            <a:r>
              <a:rPr lang="en-US" altLang="zh-CN" dirty="0">
                <a:sym typeface="+mn-ea"/>
              </a:rPr>
              <a:t>图</a:t>
            </a:r>
            <a:endParaRPr lang="en-US" altLang="zh-CN" dirty="0"/>
          </a:p>
        </p:txBody>
      </p:sp>
      <p:graphicFrame>
        <p:nvGraphicFramePr>
          <p:cNvPr id="5" name="图示 4"/>
          <p:cNvGraphicFramePr/>
          <p:nvPr>
            <p:extLst>
              <p:ext uri="{D42A27DB-BD31-4B8C-83A1-F6EECF244321}">
                <p14:modId xmlns:p14="http://schemas.microsoft.com/office/powerpoint/2010/main" val="3417678186"/>
              </p:ext>
            </p:extLst>
          </p:nvPr>
        </p:nvGraphicFramePr>
        <p:xfrm>
          <a:off x="1213944" y="1066801"/>
          <a:ext cx="9753600" cy="44668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0673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1" y="133985"/>
            <a:ext cx="5202767" cy="668780"/>
          </a:xfrm>
        </p:spPr>
        <p:txBody>
          <a:bodyPr/>
          <a:lstStyle/>
          <a:p>
            <a:r>
              <a:rPr lang="zh-CN" altLang="en-US"/>
              <a:t>需求的类型</a:t>
            </a:r>
          </a:p>
        </p:txBody>
      </p:sp>
      <p:grpSp>
        <p:nvGrpSpPr>
          <p:cNvPr id="3" name="组合 2"/>
          <p:cNvGrpSpPr/>
          <p:nvPr/>
        </p:nvGrpSpPr>
        <p:grpSpPr>
          <a:xfrm>
            <a:off x="3102092" y="1347891"/>
            <a:ext cx="6236055" cy="3612131"/>
            <a:chOff x="1765901" y="1124817"/>
            <a:chExt cx="5022687" cy="2909307"/>
          </a:xfrm>
        </p:grpSpPr>
        <p:grpSp>
          <p:nvGrpSpPr>
            <p:cNvPr id="4" name="组合 3"/>
            <p:cNvGrpSpPr/>
            <p:nvPr/>
          </p:nvGrpSpPr>
          <p:grpSpPr>
            <a:xfrm>
              <a:off x="5196968" y="1884866"/>
              <a:ext cx="1591620" cy="1188601"/>
              <a:chOff x="2173672" y="1808666"/>
              <a:chExt cx="1591620" cy="1188601"/>
            </a:xfrm>
          </p:grpSpPr>
          <p:sp>
            <p:nvSpPr>
              <p:cNvPr id="30" name="椭圆 29"/>
              <p:cNvSpPr/>
              <p:nvPr/>
            </p:nvSpPr>
            <p:spPr>
              <a:xfrm>
                <a:off x="2173672" y="1808666"/>
                <a:ext cx="1591620" cy="11886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1" name="矩形 30"/>
              <p:cNvSpPr/>
              <p:nvPr/>
            </p:nvSpPr>
            <p:spPr>
              <a:xfrm>
                <a:off x="2352167" y="2141617"/>
                <a:ext cx="1412614" cy="370798"/>
              </a:xfrm>
              <a:prstGeom prst="rect">
                <a:avLst/>
              </a:prstGeom>
            </p:spPr>
            <p:txBody>
              <a:bodyPr wrap="square">
                <a:spAutoFit/>
              </a:bodyPr>
              <a:lstStyle/>
              <a:p>
                <a:pPr algn="ctr"/>
                <a:r>
                  <a:rPr lang="zh-CN" altLang="en-US" sz="2400" b="1" kern="0" dirty="0">
                    <a:solidFill>
                      <a:schemeClr val="bg1"/>
                    </a:solidFill>
                    <a:latin typeface="微软雅黑" panose="020B0503020204020204" pitchFamily="34" charset="-122"/>
                    <a:ea typeface="微软雅黑" panose="020B0503020204020204" pitchFamily="34" charset="-122"/>
                    <a:sym typeface="+mn-ea"/>
                  </a:rPr>
                  <a:t>非功能需求</a:t>
                </a:r>
                <a:endParaRPr lang="zh-CN" altLang="en-US" sz="2400" b="1" kern="0" dirty="0">
                  <a:solidFill>
                    <a:schemeClr val="bg1"/>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3924175" y="1124817"/>
              <a:ext cx="897632" cy="897632"/>
              <a:chOff x="3979168" y="1034430"/>
              <a:chExt cx="897632" cy="897632"/>
            </a:xfrm>
          </p:grpSpPr>
          <p:sp>
            <p:nvSpPr>
              <p:cNvPr id="28" name="椭圆 27"/>
              <p:cNvSpPr/>
              <p:nvPr/>
            </p:nvSpPr>
            <p:spPr>
              <a:xfrm>
                <a:off x="3979168" y="1034430"/>
                <a:ext cx="897632" cy="8976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latin typeface="微软雅黑" panose="020B0503020204020204" pitchFamily="34" charset="-122"/>
                  <a:ea typeface="微软雅黑" panose="020B0503020204020204" pitchFamily="34" charset="-122"/>
                </a:endParaRPr>
              </a:p>
            </p:txBody>
          </p:sp>
          <p:pic>
            <p:nvPicPr>
              <p:cNvPr id="29" name="Picture 3" descr="F:\工作夹\PPT设计\PPT模板\PPT模板2013\s1025\8.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4216274" y="1244642"/>
                <a:ext cx="423420" cy="47720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组合 5"/>
            <p:cNvGrpSpPr/>
            <p:nvPr/>
          </p:nvGrpSpPr>
          <p:grpSpPr>
            <a:xfrm>
              <a:off x="1765901" y="1915550"/>
              <a:ext cx="1662200" cy="1234631"/>
              <a:chOff x="1866805" y="1839350"/>
              <a:chExt cx="1662200" cy="1234631"/>
            </a:xfrm>
          </p:grpSpPr>
          <p:sp>
            <p:nvSpPr>
              <p:cNvPr id="26" name="椭圆 25"/>
              <p:cNvSpPr/>
              <p:nvPr/>
            </p:nvSpPr>
            <p:spPr>
              <a:xfrm>
                <a:off x="1867316" y="1839350"/>
                <a:ext cx="1661689" cy="12346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7" name="矩形 26"/>
              <p:cNvSpPr/>
              <p:nvPr/>
            </p:nvSpPr>
            <p:spPr>
              <a:xfrm>
                <a:off x="1866805" y="2141617"/>
                <a:ext cx="1662200" cy="370798"/>
              </a:xfrm>
              <a:prstGeom prst="rect">
                <a:avLst/>
              </a:prstGeom>
            </p:spPr>
            <p:txBody>
              <a:bodyPr wrap="square">
                <a:spAutoFit/>
              </a:bodyPr>
              <a:lstStyle/>
              <a:p>
                <a:pPr algn="ctr"/>
                <a:r>
                  <a:rPr lang="zh-CN" altLang="en-US" sz="2400" b="1" kern="0" dirty="0">
                    <a:solidFill>
                      <a:schemeClr val="bg1"/>
                    </a:solidFill>
                    <a:latin typeface="微软雅黑" panose="020B0503020204020204" pitchFamily="34" charset="-122"/>
                    <a:ea typeface="微软雅黑" panose="020B0503020204020204" pitchFamily="34" charset="-122"/>
                  </a:rPr>
                  <a:t>功能性需求</a:t>
                </a:r>
              </a:p>
            </p:txBody>
          </p:sp>
        </p:grpSp>
        <p:sp>
          <p:nvSpPr>
            <p:cNvPr id="25" name="矩形 24"/>
            <p:cNvSpPr/>
            <p:nvPr/>
          </p:nvSpPr>
          <p:spPr>
            <a:xfrm>
              <a:off x="1766119" y="3663326"/>
              <a:ext cx="704063" cy="370798"/>
            </a:xfrm>
            <a:prstGeom prst="rect">
              <a:avLst/>
            </a:prstGeom>
          </p:spPr>
          <p:txBody>
            <a:bodyPr wrap="square">
              <a:spAutoFit/>
            </a:bodyPr>
            <a:lstStyle/>
            <a:p>
              <a:pPr algn="ctr"/>
              <a:r>
                <a:rPr lang="zh-CN" altLang="en-US" sz="1200" b="1" kern="0" dirty="0">
                  <a:solidFill>
                    <a:schemeClr val="bg1"/>
                  </a:solidFill>
                  <a:latin typeface="微软雅黑" panose="020B0503020204020204" pitchFamily="34" charset="-122"/>
                  <a:ea typeface="微软雅黑" panose="020B0503020204020204" pitchFamily="34" charset="-122"/>
                </a:rPr>
                <a:t>单击添加文</a:t>
              </a:r>
            </a:p>
          </p:txBody>
        </p:sp>
        <p:sp>
          <p:nvSpPr>
            <p:cNvPr id="11" name="任意多边形 10"/>
            <p:cNvSpPr/>
            <p:nvPr/>
          </p:nvSpPr>
          <p:spPr>
            <a:xfrm>
              <a:off x="4813300" y="1595437"/>
              <a:ext cx="1104900" cy="477812"/>
            </a:xfrm>
            <a:custGeom>
              <a:avLst/>
              <a:gdLst>
                <a:gd name="connsiteX0" fmla="*/ 0 w 1104900"/>
                <a:gd name="connsiteY0" fmla="*/ 0 h 698500"/>
                <a:gd name="connsiteX1" fmla="*/ 1104900 w 1104900"/>
                <a:gd name="connsiteY1" fmla="*/ 0 h 698500"/>
                <a:gd name="connsiteX2" fmla="*/ 1104900 w 1104900"/>
                <a:gd name="connsiteY2" fmla="*/ 698500 h 698500"/>
              </a:gdLst>
              <a:ahLst/>
              <a:cxnLst>
                <a:cxn ang="0">
                  <a:pos x="connsiteX0" y="connsiteY0"/>
                </a:cxn>
                <a:cxn ang="0">
                  <a:pos x="connsiteX1" y="connsiteY1"/>
                </a:cxn>
                <a:cxn ang="0">
                  <a:pos x="connsiteX2" y="connsiteY2"/>
                </a:cxn>
              </a:cxnLst>
              <a:rect l="l" t="t" r="r" b="b"/>
              <a:pathLst>
                <a:path w="1104900" h="698500">
                  <a:moveTo>
                    <a:pt x="0" y="0"/>
                  </a:moveTo>
                  <a:lnTo>
                    <a:pt x="1104900" y="0"/>
                  </a:lnTo>
                  <a:lnTo>
                    <a:pt x="1104900" y="698500"/>
                  </a:ln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2" name="任意多边形 11"/>
            <p:cNvSpPr/>
            <p:nvPr/>
          </p:nvSpPr>
          <p:spPr>
            <a:xfrm flipH="1">
              <a:off x="2813050" y="1595437"/>
              <a:ext cx="1104900" cy="477812"/>
            </a:xfrm>
            <a:custGeom>
              <a:avLst/>
              <a:gdLst>
                <a:gd name="connsiteX0" fmla="*/ 0 w 1104900"/>
                <a:gd name="connsiteY0" fmla="*/ 0 h 698500"/>
                <a:gd name="connsiteX1" fmla="*/ 1104900 w 1104900"/>
                <a:gd name="connsiteY1" fmla="*/ 0 h 698500"/>
                <a:gd name="connsiteX2" fmla="*/ 1104900 w 1104900"/>
                <a:gd name="connsiteY2" fmla="*/ 698500 h 698500"/>
              </a:gdLst>
              <a:ahLst/>
              <a:cxnLst>
                <a:cxn ang="0">
                  <a:pos x="connsiteX0" y="connsiteY0"/>
                </a:cxn>
                <a:cxn ang="0">
                  <a:pos x="connsiteX1" y="connsiteY1"/>
                </a:cxn>
                <a:cxn ang="0">
                  <a:pos x="connsiteX2" y="connsiteY2"/>
                </a:cxn>
              </a:cxnLst>
              <a:rect l="l" t="t" r="r" b="b"/>
              <a:pathLst>
                <a:path w="1104900" h="698500">
                  <a:moveTo>
                    <a:pt x="0" y="0"/>
                  </a:moveTo>
                  <a:lnTo>
                    <a:pt x="1104900" y="0"/>
                  </a:lnTo>
                  <a:lnTo>
                    <a:pt x="1104900" y="698500"/>
                  </a:ln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33" name="矩形 32"/>
          <p:cNvSpPr/>
          <p:nvPr/>
        </p:nvSpPr>
        <p:spPr>
          <a:xfrm>
            <a:off x="1137285" y="4438650"/>
            <a:ext cx="4636770" cy="1751965"/>
          </a:xfrm>
          <a:prstGeom prst="rect">
            <a:avLst/>
          </a:prstGeom>
        </p:spPr>
        <p:txBody>
          <a:bodyPr wrap="square" lIns="91427" tIns="45715" rIns="91427" bIns="45715">
            <a:spAutoFit/>
          </a:bodyPr>
          <a:lstStyle/>
          <a:p>
            <a:pPr marL="285750" indent="-285750">
              <a:lnSpc>
                <a:spcPct val="150000"/>
              </a:lnSpc>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sym typeface="+mn-ea"/>
              </a:rPr>
              <a:t>描述系统应该做什么，即为用户和其它系统完成的功能、提供的服务。</a:t>
            </a:r>
          </a:p>
        </p:txBody>
      </p:sp>
      <p:sp>
        <p:nvSpPr>
          <p:cNvPr id="35" name="矩形 34"/>
          <p:cNvSpPr/>
          <p:nvPr/>
        </p:nvSpPr>
        <p:spPr>
          <a:xfrm>
            <a:off x="7106285" y="4440555"/>
            <a:ext cx="4625975" cy="1751965"/>
          </a:xfrm>
          <a:prstGeom prst="rect">
            <a:avLst/>
          </a:prstGeom>
        </p:spPr>
        <p:txBody>
          <a:bodyPr wrap="square" lIns="91427" tIns="45715" rIns="91427" bIns="45715">
            <a:spAutoFit/>
          </a:bodyPr>
          <a:lstStyle/>
          <a:p>
            <a:pPr marL="285750" indent="-285750">
              <a:lnSpc>
                <a:spcPct val="150000"/>
              </a:lnSpc>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必须遵循的标准，外部界面的细节，实现的约束条件，质量属性等等</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checkerboard(across)">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checkerboard(across)">
                                      <p:cBhvr>
                                        <p:cTn id="1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Grp="1" noChangeArrowheads="1"/>
          </p:cNvSpPr>
          <p:nvPr>
            <p:ph type="title"/>
          </p:nvPr>
        </p:nvSpPr>
        <p:spPr/>
        <p:txBody>
          <a:bodyPr/>
          <a:lstStyle/>
          <a:p>
            <a:r>
              <a:rPr lang="zh-CN" altLang="en-US"/>
              <a:t>在用例流中发现动作</a:t>
            </a:r>
            <a:endParaRPr lang="en-AU" altLang="zh-CN" dirty="0"/>
          </a:p>
        </p:txBody>
      </p:sp>
      <p:graphicFrame>
        <p:nvGraphicFramePr>
          <p:cNvPr id="775171" name="Group 3"/>
          <p:cNvGraphicFramePr>
            <a:graphicFrameLocks noGrp="1"/>
          </p:cNvGraphicFramePr>
          <p:nvPr>
            <p:extLst>
              <p:ext uri="{D42A27DB-BD31-4B8C-83A1-F6EECF244321}">
                <p14:modId xmlns:p14="http://schemas.microsoft.com/office/powerpoint/2010/main" val="599827286"/>
              </p:ext>
            </p:extLst>
          </p:nvPr>
        </p:nvGraphicFramePr>
        <p:xfrm>
          <a:off x="736575" y="1650505"/>
          <a:ext cx="7527925" cy="4346288"/>
        </p:xfrm>
        <a:graphic>
          <a:graphicData uri="http://schemas.openxmlformats.org/drawingml/2006/table">
            <a:tbl>
              <a:tblPr/>
              <a:tblGrid>
                <a:gridCol w="687388">
                  <a:extLst>
                    <a:ext uri="{9D8B030D-6E8A-4147-A177-3AD203B41FA5}">
                      <a16:colId xmlns:a16="http://schemas.microsoft.com/office/drawing/2014/main" val="20000"/>
                    </a:ext>
                  </a:extLst>
                </a:gridCol>
                <a:gridCol w="3600450">
                  <a:extLst>
                    <a:ext uri="{9D8B030D-6E8A-4147-A177-3AD203B41FA5}">
                      <a16:colId xmlns:a16="http://schemas.microsoft.com/office/drawing/2014/main" val="20001"/>
                    </a:ext>
                  </a:extLst>
                </a:gridCol>
                <a:gridCol w="3240087">
                  <a:extLst>
                    <a:ext uri="{9D8B030D-6E8A-4147-A177-3AD203B41FA5}">
                      <a16:colId xmlns:a16="http://schemas.microsoft.com/office/drawing/2014/main" val="20002"/>
                    </a:ext>
                  </a:extLst>
                </a:gridCol>
              </a:tblGrid>
              <a:tr h="345815">
                <a:tc>
                  <a:txBody>
                    <a:bodyPr/>
                    <a:lstStyle>
                      <a:lvl1pPr>
                        <a:spcBef>
                          <a:spcPct val="20000"/>
                        </a:spcBef>
                        <a:buClr>
                          <a:schemeClr val="accent1"/>
                        </a:buClr>
                        <a:buSzPct val="75000"/>
                        <a:buFont typeface="Monotype Sorts" charset="2"/>
                        <a:defRPr sz="2400">
                          <a:solidFill>
                            <a:schemeClr val="tx1"/>
                          </a:solidFill>
                          <a:latin typeface="微软雅黑" pitchFamily="34" charset="-122"/>
                          <a:ea typeface="微软雅黑" pitchFamily="34" charset="-122"/>
                        </a:defRPr>
                      </a:lvl1pPr>
                      <a:lvl2pPr marL="742950" indent="-285750">
                        <a:spcBef>
                          <a:spcPct val="20000"/>
                        </a:spcBef>
                        <a:buClr>
                          <a:schemeClr val="tx2"/>
                        </a:buClr>
                        <a:defRPr sz="2000">
                          <a:solidFill>
                            <a:schemeClr val="tx1"/>
                          </a:solidFill>
                          <a:latin typeface="微软雅黑" pitchFamily="34" charset="-122"/>
                          <a:ea typeface="微软雅黑" pitchFamily="34" charset="-122"/>
                        </a:defRPr>
                      </a:lvl2pPr>
                      <a:lvl3pPr marL="1143000" indent="-228600">
                        <a:spcBef>
                          <a:spcPct val="20000"/>
                        </a:spcBef>
                        <a:buClr>
                          <a:schemeClr val="tx2"/>
                        </a:buClr>
                        <a:defRPr>
                          <a:solidFill>
                            <a:schemeClr val="tx1"/>
                          </a:solidFill>
                          <a:latin typeface="微软雅黑" pitchFamily="34" charset="-122"/>
                          <a:ea typeface="微软雅黑" pitchFamily="34" charset="-122"/>
                        </a:defRPr>
                      </a:lvl3pPr>
                      <a:lvl4pPr marL="1600200" indent="-228600">
                        <a:spcBef>
                          <a:spcPct val="20000"/>
                        </a:spcBef>
                        <a:buClr>
                          <a:schemeClr val="tx2"/>
                        </a:buClr>
                        <a:defRPr sz="1600">
                          <a:solidFill>
                            <a:schemeClr val="tx1"/>
                          </a:solidFill>
                          <a:latin typeface="微软雅黑" pitchFamily="34" charset="-122"/>
                          <a:ea typeface="微软雅黑" pitchFamily="34" charset="-122"/>
                        </a:defRPr>
                      </a:lvl4pPr>
                      <a:lvl5pPr marL="2057400" indent="-228600">
                        <a:spcBef>
                          <a:spcPct val="20000"/>
                        </a:spcBef>
                        <a:buClr>
                          <a:schemeClr val="tx2"/>
                        </a:buClr>
                        <a:defRPr sz="14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chemeClr val="tx2"/>
                        </a:buClr>
                        <a:defRPr sz="14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chemeClr val="tx2"/>
                        </a:buClr>
                        <a:defRPr sz="14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chemeClr val="tx2"/>
                        </a:buClr>
                        <a:defRPr sz="14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chemeClr val="tx2"/>
                        </a:buClr>
                        <a:defRPr sz="1400">
                          <a:solidFill>
                            <a:schemeClr val="tx1"/>
                          </a:solidFill>
                          <a:latin typeface="微软雅黑" pitchFamily="34" charset="-122"/>
                          <a:ea typeface="微软雅黑"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编号</a:t>
                      </a:r>
                      <a:endParaRPr kumimoji="0" lang="en-US" altLang="zh-CN" sz="1800" b="1" i="0" u="none" strike="noStrike" cap="none" normalizeH="0" baseline="0">
                        <a:ln>
                          <a:noFill/>
                        </a:ln>
                        <a:solidFill>
                          <a:schemeClr val="tx1"/>
                        </a:solidFill>
                        <a:effectLst/>
                        <a:latin typeface="微软雅黑" pitchFamily="34" charset="-122"/>
                        <a:ea typeface="微软雅黑" pitchFamily="34" charset="-122"/>
                        <a:cs typeface="Times New Roman" pitchFamily="18" charset="0"/>
                      </a:endParaRPr>
                    </a:p>
                  </a:txBody>
                  <a:tcPr marT="45710" marB="45710" horzOverflow="overflow">
                    <a:lnL>
                      <a:noFill/>
                    </a:lnL>
                    <a:lnR>
                      <a:noFill/>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微软雅黑" pitchFamily="34" charset="-122"/>
                          <a:ea typeface="微软雅黑" pitchFamily="34" charset="-122"/>
                        </a:defRPr>
                      </a:lvl1pPr>
                      <a:lvl2pPr marL="742950" indent="-285750">
                        <a:spcBef>
                          <a:spcPct val="20000"/>
                        </a:spcBef>
                        <a:buClr>
                          <a:schemeClr val="tx2"/>
                        </a:buClr>
                        <a:defRPr sz="2000">
                          <a:solidFill>
                            <a:schemeClr val="tx1"/>
                          </a:solidFill>
                          <a:latin typeface="微软雅黑" pitchFamily="34" charset="-122"/>
                          <a:ea typeface="微软雅黑" pitchFamily="34" charset="-122"/>
                        </a:defRPr>
                      </a:lvl2pPr>
                      <a:lvl3pPr marL="1143000" indent="-228600">
                        <a:spcBef>
                          <a:spcPct val="20000"/>
                        </a:spcBef>
                        <a:buClr>
                          <a:schemeClr val="tx2"/>
                        </a:buClr>
                        <a:defRPr>
                          <a:solidFill>
                            <a:schemeClr val="tx1"/>
                          </a:solidFill>
                          <a:latin typeface="微软雅黑" pitchFamily="34" charset="-122"/>
                          <a:ea typeface="微软雅黑" pitchFamily="34" charset="-122"/>
                        </a:defRPr>
                      </a:lvl3pPr>
                      <a:lvl4pPr marL="1600200" indent="-228600">
                        <a:spcBef>
                          <a:spcPct val="20000"/>
                        </a:spcBef>
                        <a:buClr>
                          <a:schemeClr val="tx2"/>
                        </a:buClr>
                        <a:defRPr sz="1600">
                          <a:solidFill>
                            <a:schemeClr val="tx1"/>
                          </a:solidFill>
                          <a:latin typeface="微软雅黑" pitchFamily="34" charset="-122"/>
                          <a:ea typeface="微软雅黑" pitchFamily="34" charset="-122"/>
                        </a:defRPr>
                      </a:lvl4pPr>
                      <a:lvl5pPr marL="2057400" indent="-228600">
                        <a:spcBef>
                          <a:spcPct val="20000"/>
                        </a:spcBef>
                        <a:buClr>
                          <a:schemeClr val="tx2"/>
                        </a:buClr>
                        <a:defRPr sz="14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chemeClr val="tx2"/>
                        </a:buClr>
                        <a:defRPr sz="14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chemeClr val="tx2"/>
                        </a:buClr>
                        <a:defRPr sz="14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chemeClr val="tx2"/>
                        </a:buClr>
                        <a:defRPr sz="14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chemeClr val="tx2"/>
                        </a:buClr>
                        <a:defRPr sz="1400">
                          <a:solidFill>
                            <a:schemeClr val="tx1"/>
                          </a:solidFill>
                          <a:latin typeface="微软雅黑" pitchFamily="34" charset="-122"/>
                          <a:ea typeface="微软雅黑"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用例描述</a:t>
                      </a:r>
                      <a:endParaRPr kumimoji="0" lang="en-US" altLang="zh-CN" sz="1800" b="1"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endParaRPr>
                    </a:p>
                  </a:txBody>
                  <a:tcPr marT="45710" marB="45710" horzOverflow="overflow">
                    <a:lnL>
                      <a:noFill/>
                    </a:lnL>
                    <a:lnR>
                      <a:noFill/>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微软雅黑" pitchFamily="34" charset="-122"/>
                          <a:ea typeface="微软雅黑" pitchFamily="34" charset="-122"/>
                        </a:defRPr>
                      </a:lvl1pPr>
                      <a:lvl2pPr marL="742950" indent="-285750">
                        <a:spcBef>
                          <a:spcPct val="20000"/>
                        </a:spcBef>
                        <a:buClr>
                          <a:schemeClr val="tx2"/>
                        </a:buClr>
                        <a:defRPr sz="2000">
                          <a:solidFill>
                            <a:schemeClr val="tx1"/>
                          </a:solidFill>
                          <a:latin typeface="微软雅黑" pitchFamily="34" charset="-122"/>
                          <a:ea typeface="微软雅黑" pitchFamily="34" charset="-122"/>
                        </a:defRPr>
                      </a:lvl2pPr>
                      <a:lvl3pPr marL="1143000" indent="-228600">
                        <a:spcBef>
                          <a:spcPct val="20000"/>
                        </a:spcBef>
                        <a:buClr>
                          <a:schemeClr val="tx2"/>
                        </a:buClr>
                        <a:defRPr>
                          <a:solidFill>
                            <a:schemeClr val="tx1"/>
                          </a:solidFill>
                          <a:latin typeface="微软雅黑" pitchFamily="34" charset="-122"/>
                          <a:ea typeface="微软雅黑" pitchFamily="34" charset="-122"/>
                        </a:defRPr>
                      </a:lvl3pPr>
                      <a:lvl4pPr marL="1600200" indent="-228600">
                        <a:spcBef>
                          <a:spcPct val="20000"/>
                        </a:spcBef>
                        <a:buClr>
                          <a:schemeClr val="tx2"/>
                        </a:buClr>
                        <a:defRPr sz="1600">
                          <a:solidFill>
                            <a:schemeClr val="tx1"/>
                          </a:solidFill>
                          <a:latin typeface="微软雅黑" pitchFamily="34" charset="-122"/>
                          <a:ea typeface="微软雅黑" pitchFamily="34" charset="-122"/>
                        </a:defRPr>
                      </a:lvl4pPr>
                      <a:lvl5pPr marL="2057400" indent="-228600">
                        <a:spcBef>
                          <a:spcPct val="20000"/>
                        </a:spcBef>
                        <a:buClr>
                          <a:schemeClr val="tx2"/>
                        </a:buClr>
                        <a:defRPr sz="14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chemeClr val="tx2"/>
                        </a:buClr>
                        <a:defRPr sz="14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chemeClr val="tx2"/>
                        </a:buClr>
                        <a:defRPr sz="14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chemeClr val="tx2"/>
                        </a:buClr>
                        <a:defRPr sz="14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chemeClr val="tx2"/>
                        </a:buClr>
                        <a:defRPr sz="1400">
                          <a:solidFill>
                            <a:schemeClr val="tx1"/>
                          </a:solidFill>
                          <a:latin typeface="微软雅黑" pitchFamily="34" charset="-122"/>
                          <a:ea typeface="微软雅黑"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动作</a:t>
                      </a:r>
                      <a:endParaRPr kumimoji="0" lang="en-US" altLang="zh-CN" sz="1800" b="1"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endParaRPr>
                    </a:p>
                  </a:txBody>
                  <a:tcPr marT="45710" marB="45710" horzOverflow="overflow">
                    <a:lnL>
                      <a:noFill/>
                    </a:lnL>
                    <a:lnR>
                      <a:noFill/>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10000"/>
                  </a:ext>
                </a:extLst>
              </a:tr>
              <a:tr h="605190">
                <a:tc>
                  <a:txBody>
                    <a:bodyPr/>
                    <a:lstStyle>
                      <a:lvl1pPr>
                        <a:spcBef>
                          <a:spcPct val="20000"/>
                        </a:spcBef>
                        <a:buClr>
                          <a:schemeClr val="accent1"/>
                        </a:buClr>
                        <a:buSzPct val="75000"/>
                        <a:buFont typeface="Monotype Sorts" charset="2"/>
                        <a:defRPr sz="2400">
                          <a:solidFill>
                            <a:schemeClr val="tx1"/>
                          </a:solidFill>
                          <a:latin typeface="微软雅黑" pitchFamily="34" charset="-122"/>
                          <a:ea typeface="微软雅黑" pitchFamily="34" charset="-122"/>
                        </a:defRPr>
                      </a:lvl1pPr>
                      <a:lvl2pPr marL="742950" indent="-285750">
                        <a:spcBef>
                          <a:spcPct val="20000"/>
                        </a:spcBef>
                        <a:buClr>
                          <a:schemeClr val="tx2"/>
                        </a:buClr>
                        <a:defRPr sz="2000">
                          <a:solidFill>
                            <a:schemeClr val="tx1"/>
                          </a:solidFill>
                          <a:latin typeface="微软雅黑" pitchFamily="34" charset="-122"/>
                          <a:ea typeface="微软雅黑" pitchFamily="34" charset="-122"/>
                        </a:defRPr>
                      </a:lvl2pPr>
                      <a:lvl3pPr marL="1143000" indent="-228600">
                        <a:spcBef>
                          <a:spcPct val="20000"/>
                        </a:spcBef>
                        <a:buClr>
                          <a:schemeClr val="tx2"/>
                        </a:buClr>
                        <a:defRPr>
                          <a:solidFill>
                            <a:schemeClr val="tx1"/>
                          </a:solidFill>
                          <a:latin typeface="微软雅黑" pitchFamily="34" charset="-122"/>
                          <a:ea typeface="微软雅黑" pitchFamily="34" charset="-122"/>
                        </a:defRPr>
                      </a:lvl3pPr>
                      <a:lvl4pPr marL="1600200" indent="-228600">
                        <a:spcBef>
                          <a:spcPct val="20000"/>
                        </a:spcBef>
                        <a:buClr>
                          <a:schemeClr val="tx2"/>
                        </a:buClr>
                        <a:defRPr sz="1600">
                          <a:solidFill>
                            <a:schemeClr val="tx1"/>
                          </a:solidFill>
                          <a:latin typeface="微软雅黑" pitchFamily="34" charset="-122"/>
                          <a:ea typeface="微软雅黑" pitchFamily="34" charset="-122"/>
                        </a:defRPr>
                      </a:lvl4pPr>
                      <a:lvl5pPr marL="2057400" indent="-228600">
                        <a:spcBef>
                          <a:spcPct val="20000"/>
                        </a:spcBef>
                        <a:buClr>
                          <a:schemeClr val="tx2"/>
                        </a:buClr>
                        <a:defRPr sz="14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chemeClr val="tx2"/>
                        </a:buClr>
                        <a:defRPr sz="14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chemeClr val="tx2"/>
                        </a:buClr>
                        <a:defRPr sz="14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chemeClr val="tx2"/>
                        </a:buClr>
                        <a:defRPr sz="14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chemeClr val="tx2"/>
                        </a:buClr>
                        <a:defRPr sz="1400">
                          <a:solidFill>
                            <a:schemeClr val="tx1"/>
                          </a:solidFill>
                          <a:latin typeface="微软雅黑" pitchFamily="34" charset="-122"/>
                          <a:ea typeface="微软雅黑"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1</a:t>
                      </a:r>
                    </a:p>
                  </a:txBody>
                  <a:tcPr marT="45710" marB="45710" horzOverflow="overflow">
                    <a:lnL>
                      <a:noFill/>
                    </a:lnL>
                    <a:lnR>
                      <a:noFill/>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微软雅黑" pitchFamily="34" charset="-122"/>
                          <a:ea typeface="微软雅黑" pitchFamily="34" charset="-122"/>
                        </a:defRPr>
                      </a:lvl1pPr>
                      <a:lvl2pPr marL="742950" indent="-285750">
                        <a:spcBef>
                          <a:spcPct val="20000"/>
                        </a:spcBef>
                        <a:buClr>
                          <a:schemeClr val="tx2"/>
                        </a:buClr>
                        <a:defRPr sz="2000">
                          <a:solidFill>
                            <a:schemeClr val="tx1"/>
                          </a:solidFill>
                          <a:latin typeface="微软雅黑" pitchFamily="34" charset="-122"/>
                          <a:ea typeface="微软雅黑" pitchFamily="34" charset="-122"/>
                        </a:defRPr>
                      </a:lvl2pPr>
                      <a:lvl3pPr marL="1143000" indent="-228600">
                        <a:spcBef>
                          <a:spcPct val="20000"/>
                        </a:spcBef>
                        <a:buClr>
                          <a:schemeClr val="tx2"/>
                        </a:buClr>
                        <a:defRPr>
                          <a:solidFill>
                            <a:schemeClr val="tx1"/>
                          </a:solidFill>
                          <a:latin typeface="微软雅黑" pitchFamily="34" charset="-122"/>
                          <a:ea typeface="微软雅黑" pitchFamily="34" charset="-122"/>
                        </a:defRPr>
                      </a:lvl3pPr>
                      <a:lvl4pPr marL="1600200" indent="-228600">
                        <a:spcBef>
                          <a:spcPct val="20000"/>
                        </a:spcBef>
                        <a:buClr>
                          <a:schemeClr val="tx2"/>
                        </a:buClr>
                        <a:defRPr sz="1600">
                          <a:solidFill>
                            <a:schemeClr val="tx1"/>
                          </a:solidFill>
                          <a:latin typeface="微软雅黑" pitchFamily="34" charset="-122"/>
                          <a:ea typeface="微软雅黑" pitchFamily="34" charset="-122"/>
                        </a:defRPr>
                      </a:lvl4pPr>
                      <a:lvl5pPr marL="2057400" indent="-228600">
                        <a:spcBef>
                          <a:spcPct val="20000"/>
                        </a:spcBef>
                        <a:buClr>
                          <a:schemeClr val="tx2"/>
                        </a:buClr>
                        <a:defRPr sz="14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chemeClr val="tx2"/>
                        </a:buClr>
                        <a:defRPr sz="14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chemeClr val="tx2"/>
                        </a:buClr>
                        <a:defRPr sz="14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chemeClr val="tx2"/>
                        </a:buClr>
                        <a:defRPr sz="14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chemeClr val="tx2"/>
                        </a:buClr>
                        <a:defRPr sz="1400">
                          <a:solidFill>
                            <a:schemeClr val="tx1"/>
                          </a:solidFill>
                          <a:latin typeface="微软雅黑" pitchFamily="34" charset="-122"/>
                          <a:ea typeface="微软雅黑"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Employee</a:t>
                      </a:r>
                      <a:r>
                        <a:rPr kumimoji="0" lang="zh-CN" altLang="en-US" sz="18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请求系统显示租金及基本顾客和音像带信息。</a:t>
                      </a:r>
                      <a:endParaRPr kumimoji="0" lang="en-US" altLang="zh-CN" sz="18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endParaRPr>
                    </a:p>
                  </a:txBody>
                  <a:tcPr marT="45710" marB="45710" horzOverflow="overflow">
                    <a:lnL>
                      <a:noFill/>
                    </a:lnL>
                    <a:lnR>
                      <a:noFill/>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微软雅黑" pitchFamily="34" charset="-122"/>
                          <a:ea typeface="微软雅黑" pitchFamily="34" charset="-122"/>
                        </a:defRPr>
                      </a:lvl1pPr>
                      <a:lvl2pPr marL="742950" indent="-285750">
                        <a:spcBef>
                          <a:spcPct val="20000"/>
                        </a:spcBef>
                        <a:buClr>
                          <a:schemeClr val="tx2"/>
                        </a:buClr>
                        <a:defRPr sz="2000">
                          <a:solidFill>
                            <a:schemeClr val="tx1"/>
                          </a:solidFill>
                          <a:latin typeface="微软雅黑" pitchFamily="34" charset="-122"/>
                          <a:ea typeface="微软雅黑" pitchFamily="34" charset="-122"/>
                        </a:defRPr>
                      </a:lvl2pPr>
                      <a:lvl3pPr marL="1143000" indent="-228600">
                        <a:spcBef>
                          <a:spcPct val="20000"/>
                        </a:spcBef>
                        <a:buClr>
                          <a:schemeClr val="tx2"/>
                        </a:buClr>
                        <a:defRPr>
                          <a:solidFill>
                            <a:schemeClr val="tx1"/>
                          </a:solidFill>
                          <a:latin typeface="微软雅黑" pitchFamily="34" charset="-122"/>
                          <a:ea typeface="微软雅黑" pitchFamily="34" charset="-122"/>
                        </a:defRPr>
                      </a:lvl3pPr>
                      <a:lvl4pPr marL="1600200" indent="-228600">
                        <a:spcBef>
                          <a:spcPct val="20000"/>
                        </a:spcBef>
                        <a:buClr>
                          <a:schemeClr val="tx2"/>
                        </a:buClr>
                        <a:defRPr sz="1600">
                          <a:solidFill>
                            <a:schemeClr val="tx1"/>
                          </a:solidFill>
                          <a:latin typeface="微软雅黑" pitchFamily="34" charset="-122"/>
                          <a:ea typeface="微软雅黑" pitchFamily="34" charset="-122"/>
                        </a:defRPr>
                      </a:lvl4pPr>
                      <a:lvl5pPr marL="2057400" indent="-228600">
                        <a:spcBef>
                          <a:spcPct val="20000"/>
                        </a:spcBef>
                        <a:buClr>
                          <a:schemeClr val="tx2"/>
                        </a:buClr>
                        <a:defRPr sz="14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chemeClr val="tx2"/>
                        </a:buClr>
                        <a:defRPr sz="14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chemeClr val="tx2"/>
                        </a:buClr>
                        <a:defRPr sz="14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chemeClr val="tx2"/>
                        </a:buClr>
                        <a:defRPr sz="14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chemeClr val="tx2"/>
                        </a:buClr>
                        <a:defRPr sz="1400">
                          <a:solidFill>
                            <a:schemeClr val="tx1"/>
                          </a:solidFill>
                          <a:latin typeface="微软雅黑" pitchFamily="34" charset="-122"/>
                          <a:ea typeface="微软雅黑"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Display transaction details</a:t>
                      </a:r>
                    </a:p>
                  </a:txBody>
                  <a:tcPr marT="45710" marB="45710" horzOverflow="overflow">
                    <a:lnL>
                      <a:noFill/>
                    </a:lnL>
                    <a:lnR>
                      <a:noFill/>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10001"/>
                  </a:ext>
                </a:extLst>
              </a:tr>
              <a:tr h="1123941">
                <a:tc>
                  <a:txBody>
                    <a:bodyPr/>
                    <a:lstStyle>
                      <a:lvl1pPr>
                        <a:spcBef>
                          <a:spcPct val="20000"/>
                        </a:spcBef>
                        <a:buClr>
                          <a:schemeClr val="accent1"/>
                        </a:buClr>
                        <a:buSzPct val="75000"/>
                        <a:buFont typeface="Monotype Sorts" charset="2"/>
                        <a:defRPr sz="2400">
                          <a:solidFill>
                            <a:schemeClr val="tx1"/>
                          </a:solidFill>
                          <a:latin typeface="微软雅黑" pitchFamily="34" charset="-122"/>
                          <a:ea typeface="微软雅黑" pitchFamily="34" charset="-122"/>
                        </a:defRPr>
                      </a:lvl1pPr>
                      <a:lvl2pPr marL="742950" indent="-285750">
                        <a:spcBef>
                          <a:spcPct val="20000"/>
                        </a:spcBef>
                        <a:buClr>
                          <a:schemeClr val="tx2"/>
                        </a:buClr>
                        <a:defRPr sz="2000">
                          <a:solidFill>
                            <a:schemeClr val="tx1"/>
                          </a:solidFill>
                          <a:latin typeface="微软雅黑" pitchFamily="34" charset="-122"/>
                          <a:ea typeface="微软雅黑" pitchFamily="34" charset="-122"/>
                        </a:defRPr>
                      </a:lvl2pPr>
                      <a:lvl3pPr marL="1143000" indent="-228600">
                        <a:spcBef>
                          <a:spcPct val="20000"/>
                        </a:spcBef>
                        <a:buClr>
                          <a:schemeClr val="tx2"/>
                        </a:buClr>
                        <a:defRPr>
                          <a:solidFill>
                            <a:schemeClr val="tx1"/>
                          </a:solidFill>
                          <a:latin typeface="微软雅黑" pitchFamily="34" charset="-122"/>
                          <a:ea typeface="微软雅黑" pitchFamily="34" charset="-122"/>
                        </a:defRPr>
                      </a:lvl3pPr>
                      <a:lvl4pPr marL="1600200" indent="-228600">
                        <a:spcBef>
                          <a:spcPct val="20000"/>
                        </a:spcBef>
                        <a:buClr>
                          <a:schemeClr val="tx2"/>
                        </a:buClr>
                        <a:defRPr sz="1600">
                          <a:solidFill>
                            <a:schemeClr val="tx1"/>
                          </a:solidFill>
                          <a:latin typeface="微软雅黑" pitchFamily="34" charset="-122"/>
                          <a:ea typeface="微软雅黑" pitchFamily="34" charset="-122"/>
                        </a:defRPr>
                      </a:lvl4pPr>
                      <a:lvl5pPr marL="2057400" indent="-228600">
                        <a:spcBef>
                          <a:spcPct val="20000"/>
                        </a:spcBef>
                        <a:buClr>
                          <a:schemeClr val="tx2"/>
                        </a:buClr>
                        <a:defRPr sz="14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chemeClr val="tx2"/>
                        </a:buClr>
                        <a:defRPr sz="14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chemeClr val="tx2"/>
                        </a:buClr>
                        <a:defRPr sz="14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chemeClr val="tx2"/>
                        </a:buClr>
                        <a:defRPr sz="14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chemeClr val="tx2"/>
                        </a:buClr>
                        <a:defRPr sz="1400">
                          <a:solidFill>
                            <a:schemeClr val="tx1"/>
                          </a:solidFill>
                          <a:latin typeface="微软雅黑" pitchFamily="34" charset="-122"/>
                          <a:ea typeface="微软雅黑"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2</a:t>
                      </a:r>
                    </a:p>
                  </a:txBody>
                  <a:tcPr marT="45710" marB="45710" horzOverflow="overflow">
                    <a:lnL>
                      <a:noFill/>
                    </a:lnL>
                    <a:lnR>
                      <a:noFill/>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微软雅黑" pitchFamily="34" charset="-122"/>
                          <a:ea typeface="微软雅黑" pitchFamily="34" charset="-122"/>
                        </a:defRPr>
                      </a:lvl1pPr>
                      <a:lvl2pPr marL="742950" indent="-285750">
                        <a:spcBef>
                          <a:spcPct val="20000"/>
                        </a:spcBef>
                        <a:buClr>
                          <a:schemeClr val="tx2"/>
                        </a:buClr>
                        <a:defRPr sz="2000">
                          <a:solidFill>
                            <a:schemeClr val="tx1"/>
                          </a:solidFill>
                          <a:latin typeface="微软雅黑" pitchFamily="34" charset="-122"/>
                          <a:ea typeface="微软雅黑" pitchFamily="34" charset="-122"/>
                        </a:defRPr>
                      </a:lvl2pPr>
                      <a:lvl3pPr marL="1143000" indent="-228600">
                        <a:spcBef>
                          <a:spcPct val="20000"/>
                        </a:spcBef>
                        <a:buClr>
                          <a:schemeClr val="tx2"/>
                        </a:buClr>
                        <a:defRPr>
                          <a:solidFill>
                            <a:schemeClr val="tx1"/>
                          </a:solidFill>
                          <a:latin typeface="微软雅黑" pitchFamily="34" charset="-122"/>
                          <a:ea typeface="微软雅黑" pitchFamily="34" charset="-122"/>
                        </a:defRPr>
                      </a:lvl3pPr>
                      <a:lvl4pPr marL="1600200" indent="-228600">
                        <a:spcBef>
                          <a:spcPct val="20000"/>
                        </a:spcBef>
                        <a:buClr>
                          <a:schemeClr val="tx2"/>
                        </a:buClr>
                        <a:defRPr sz="1600">
                          <a:solidFill>
                            <a:schemeClr val="tx1"/>
                          </a:solidFill>
                          <a:latin typeface="微软雅黑" pitchFamily="34" charset="-122"/>
                          <a:ea typeface="微软雅黑" pitchFamily="34" charset="-122"/>
                        </a:defRPr>
                      </a:lvl4pPr>
                      <a:lvl5pPr marL="2057400" indent="-228600">
                        <a:spcBef>
                          <a:spcPct val="20000"/>
                        </a:spcBef>
                        <a:buClr>
                          <a:schemeClr val="tx2"/>
                        </a:buClr>
                        <a:defRPr sz="14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chemeClr val="tx2"/>
                        </a:buClr>
                        <a:defRPr sz="14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chemeClr val="tx2"/>
                        </a:buClr>
                        <a:defRPr sz="14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chemeClr val="tx2"/>
                        </a:buClr>
                        <a:defRPr sz="14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chemeClr val="tx2"/>
                        </a:buClr>
                        <a:defRPr sz="1400">
                          <a:solidFill>
                            <a:schemeClr val="tx1"/>
                          </a:solidFill>
                          <a:latin typeface="微软雅黑" pitchFamily="34" charset="-122"/>
                          <a:ea typeface="微软雅黑"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如果</a:t>
                      </a:r>
                      <a:r>
                        <a:rPr kumimoji="0" lang="en-US" altLang="zh-CN" sz="18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Customer</a:t>
                      </a:r>
                      <a:r>
                        <a:rPr kumimoji="0" lang="zh-CN" altLang="en-US" sz="18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提供现金支付，</a:t>
                      </a:r>
                      <a:r>
                        <a:rPr kumimoji="0" lang="en-US" altLang="zh-CN" sz="18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Employee</a:t>
                      </a:r>
                      <a:r>
                        <a:rPr kumimoji="0" lang="zh-CN" altLang="en-US" sz="18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处理现金，向系统确认支付已被接受，并请求系统记录已发生的支付。</a:t>
                      </a:r>
                      <a:endParaRPr kumimoji="0" lang="en-US" altLang="zh-CN" sz="18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endParaRPr>
                    </a:p>
                  </a:txBody>
                  <a:tcPr marT="45710" marB="45710" horzOverflow="overflow">
                    <a:lnL>
                      <a:noFill/>
                    </a:lnL>
                    <a:lnR>
                      <a:noFill/>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微软雅黑" pitchFamily="34" charset="-122"/>
                          <a:ea typeface="微软雅黑" pitchFamily="34" charset="-122"/>
                        </a:defRPr>
                      </a:lvl1pPr>
                      <a:lvl2pPr marL="742950" indent="-285750">
                        <a:spcBef>
                          <a:spcPct val="20000"/>
                        </a:spcBef>
                        <a:buClr>
                          <a:schemeClr val="tx2"/>
                        </a:buClr>
                        <a:defRPr sz="2000">
                          <a:solidFill>
                            <a:schemeClr val="tx1"/>
                          </a:solidFill>
                          <a:latin typeface="微软雅黑" pitchFamily="34" charset="-122"/>
                          <a:ea typeface="微软雅黑" pitchFamily="34" charset="-122"/>
                        </a:defRPr>
                      </a:lvl2pPr>
                      <a:lvl3pPr marL="1143000" indent="-228600">
                        <a:spcBef>
                          <a:spcPct val="20000"/>
                        </a:spcBef>
                        <a:buClr>
                          <a:schemeClr val="tx2"/>
                        </a:buClr>
                        <a:defRPr>
                          <a:solidFill>
                            <a:schemeClr val="tx1"/>
                          </a:solidFill>
                          <a:latin typeface="微软雅黑" pitchFamily="34" charset="-122"/>
                          <a:ea typeface="微软雅黑" pitchFamily="34" charset="-122"/>
                        </a:defRPr>
                      </a:lvl3pPr>
                      <a:lvl4pPr marL="1600200" indent="-228600">
                        <a:spcBef>
                          <a:spcPct val="20000"/>
                        </a:spcBef>
                        <a:buClr>
                          <a:schemeClr val="tx2"/>
                        </a:buClr>
                        <a:defRPr sz="1600">
                          <a:solidFill>
                            <a:schemeClr val="tx1"/>
                          </a:solidFill>
                          <a:latin typeface="微软雅黑" pitchFamily="34" charset="-122"/>
                          <a:ea typeface="微软雅黑" pitchFamily="34" charset="-122"/>
                        </a:defRPr>
                      </a:lvl4pPr>
                      <a:lvl5pPr marL="2057400" indent="-228600">
                        <a:spcBef>
                          <a:spcPct val="20000"/>
                        </a:spcBef>
                        <a:buClr>
                          <a:schemeClr val="tx2"/>
                        </a:buClr>
                        <a:defRPr sz="14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chemeClr val="tx2"/>
                        </a:buClr>
                        <a:defRPr sz="14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chemeClr val="tx2"/>
                        </a:buClr>
                        <a:defRPr sz="14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chemeClr val="tx2"/>
                        </a:buClr>
                        <a:defRPr sz="14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chemeClr val="tx2"/>
                        </a:buClr>
                        <a:defRPr sz="1400">
                          <a:solidFill>
                            <a:schemeClr val="tx1"/>
                          </a:solidFill>
                          <a:latin typeface="微软雅黑" pitchFamily="34" charset="-122"/>
                          <a:ea typeface="微软雅黑"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Key in cash amount; </a:t>
                      </a:r>
                      <a:br>
                        <a:rPr kumimoji="0" lang="en-US" altLang="zh-CN" sz="18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br>
                      <a:r>
                        <a:rPr kumimoji="0" lang="en-US" altLang="zh-CN" sz="18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Confirm transaction</a:t>
                      </a:r>
                    </a:p>
                  </a:txBody>
                  <a:tcPr marT="45710" marB="45710" horzOverflow="overflow">
                    <a:lnL>
                      <a:noFill/>
                    </a:lnL>
                    <a:lnR>
                      <a:noFill/>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10002"/>
                  </a:ext>
                </a:extLst>
              </a:tr>
              <a:tr h="2151788">
                <a:tc>
                  <a:txBody>
                    <a:bodyPr/>
                    <a:lstStyle>
                      <a:lvl1pPr>
                        <a:spcBef>
                          <a:spcPct val="20000"/>
                        </a:spcBef>
                        <a:buClr>
                          <a:schemeClr val="accent1"/>
                        </a:buClr>
                        <a:buSzPct val="75000"/>
                        <a:buFont typeface="Monotype Sorts" charset="2"/>
                        <a:defRPr sz="2400">
                          <a:solidFill>
                            <a:schemeClr val="tx1"/>
                          </a:solidFill>
                          <a:latin typeface="微软雅黑" pitchFamily="34" charset="-122"/>
                          <a:ea typeface="微软雅黑" pitchFamily="34" charset="-122"/>
                        </a:defRPr>
                      </a:lvl1pPr>
                      <a:lvl2pPr marL="742950" indent="-285750">
                        <a:spcBef>
                          <a:spcPct val="20000"/>
                        </a:spcBef>
                        <a:buClr>
                          <a:schemeClr val="tx2"/>
                        </a:buClr>
                        <a:defRPr sz="2000">
                          <a:solidFill>
                            <a:schemeClr val="tx1"/>
                          </a:solidFill>
                          <a:latin typeface="微软雅黑" pitchFamily="34" charset="-122"/>
                          <a:ea typeface="微软雅黑" pitchFamily="34" charset="-122"/>
                        </a:defRPr>
                      </a:lvl2pPr>
                      <a:lvl3pPr marL="1143000" indent="-228600">
                        <a:spcBef>
                          <a:spcPct val="20000"/>
                        </a:spcBef>
                        <a:buClr>
                          <a:schemeClr val="tx2"/>
                        </a:buClr>
                        <a:defRPr>
                          <a:solidFill>
                            <a:schemeClr val="tx1"/>
                          </a:solidFill>
                          <a:latin typeface="微软雅黑" pitchFamily="34" charset="-122"/>
                          <a:ea typeface="微软雅黑" pitchFamily="34" charset="-122"/>
                        </a:defRPr>
                      </a:lvl3pPr>
                      <a:lvl4pPr marL="1600200" indent="-228600">
                        <a:spcBef>
                          <a:spcPct val="20000"/>
                        </a:spcBef>
                        <a:buClr>
                          <a:schemeClr val="tx2"/>
                        </a:buClr>
                        <a:defRPr sz="1600">
                          <a:solidFill>
                            <a:schemeClr val="tx1"/>
                          </a:solidFill>
                          <a:latin typeface="微软雅黑" pitchFamily="34" charset="-122"/>
                          <a:ea typeface="微软雅黑" pitchFamily="34" charset="-122"/>
                        </a:defRPr>
                      </a:lvl4pPr>
                      <a:lvl5pPr marL="2057400" indent="-228600">
                        <a:spcBef>
                          <a:spcPct val="20000"/>
                        </a:spcBef>
                        <a:buClr>
                          <a:schemeClr val="tx2"/>
                        </a:buClr>
                        <a:defRPr sz="14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chemeClr val="tx2"/>
                        </a:buClr>
                        <a:defRPr sz="14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chemeClr val="tx2"/>
                        </a:buClr>
                        <a:defRPr sz="14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chemeClr val="tx2"/>
                        </a:buClr>
                        <a:defRPr sz="14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chemeClr val="tx2"/>
                        </a:buClr>
                        <a:defRPr sz="1400">
                          <a:solidFill>
                            <a:schemeClr val="tx1"/>
                          </a:solidFill>
                          <a:latin typeface="微软雅黑" pitchFamily="34" charset="-122"/>
                          <a:ea typeface="微软雅黑"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3</a:t>
                      </a:r>
                    </a:p>
                  </a:txBody>
                  <a:tcPr marT="45710" marB="45710" horzOverflow="overflow">
                    <a:lnL>
                      <a:noFill/>
                    </a:lnL>
                    <a:lnR>
                      <a:noFill/>
                    </a:lnR>
                    <a:lnT w="12700" cap="flat" cmpd="sng" algn="ctr">
                      <a:solidFill>
                        <a:srgbClr val="000000"/>
                      </a:solidFill>
                      <a:prstDash val="solid"/>
                      <a:miter lim="800000"/>
                      <a:headEnd type="none" w="sm" len="sm"/>
                      <a:tailEnd type="none" w="sm" len="sm"/>
                    </a:lnT>
                    <a:lnB>
                      <a:noFill/>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微软雅黑" pitchFamily="34" charset="-122"/>
                          <a:ea typeface="微软雅黑" pitchFamily="34" charset="-122"/>
                        </a:defRPr>
                      </a:lvl1pPr>
                      <a:lvl2pPr marL="742950" indent="-285750">
                        <a:spcBef>
                          <a:spcPct val="20000"/>
                        </a:spcBef>
                        <a:buClr>
                          <a:schemeClr val="tx2"/>
                        </a:buClr>
                        <a:defRPr sz="2000">
                          <a:solidFill>
                            <a:schemeClr val="tx1"/>
                          </a:solidFill>
                          <a:latin typeface="微软雅黑" pitchFamily="34" charset="-122"/>
                          <a:ea typeface="微软雅黑" pitchFamily="34" charset="-122"/>
                        </a:defRPr>
                      </a:lvl2pPr>
                      <a:lvl3pPr marL="1143000" indent="-228600">
                        <a:spcBef>
                          <a:spcPct val="20000"/>
                        </a:spcBef>
                        <a:buClr>
                          <a:schemeClr val="tx2"/>
                        </a:buClr>
                        <a:defRPr>
                          <a:solidFill>
                            <a:schemeClr val="tx1"/>
                          </a:solidFill>
                          <a:latin typeface="微软雅黑" pitchFamily="34" charset="-122"/>
                          <a:ea typeface="微软雅黑" pitchFamily="34" charset="-122"/>
                        </a:defRPr>
                      </a:lvl3pPr>
                      <a:lvl4pPr marL="1600200" indent="-228600">
                        <a:spcBef>
                          <a:spcPct val="20000"/>
                        </a:spcBef>
                        <a:buClr>
                          <a:schemeClr val="tx2"/>
                        </a:buClr>
                        <a:defRPr sz="1600">
                          <a:solidFill>
                            <a:schemeClr val="tx1"/>
                          </a:solidFill>
                          <a:latin typeface="微软雅黑" pitchFamily="34" charset="-122"/>
                          <a:ea typeface="微软雅黑" pitchFamily="34" charset="-122"/>
                        </a:defRPr>
                      </a:lvl4pPr>
                      <a:lvl5pPr marL="2057400" indent="-228600">
                        <a:spcBef>
                          <a:spcPct val="20000"/>
                        </a:spcBef>
                        <a:buClr>
                          <a:schemeClr val="tx2"/>
                        </a:buClr>
                        <a:defRPr sz="14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chemeClr val="tx2"/>
                        </a:buClr>
                        <a:defRPr sz="14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chemeClr val="tx2"/>
                        </a:buClr>
                        <a:defRPr sz="14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chemeClr val="tx2"/>
                        </a:buClr>
                        <a:defRPr sz="14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chemeClr val="tx2"/>
                        </a:buClr>
                        <a:defRPr sz="1400">
                          <a:solidFill>
                            <a:schemeClr val="tx1"/>
                          </a:solidFill>
                          <a:latin typeface="微软雅黑" pitchFamily="34" charset="-122"/>
                          <a:ea typeface="微软雅黑"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如果</a:t>
                      </a:r>
                      <a:r>
                        <a:rPr kumimoji="0" lang="en-US" altLang="zh-CN" sz="18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Customer</a:t>
                      </a:r>
                      <a:r>
                        <a:rPr kumimoji="0" lang="zh-CN" altLang="en-US" sz="18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提供借记卡</a:t>
                      </a:r>
                      <a:r>
                        <a:rPr kumimoji="0" lang="en-US" altLang="zh-CN" sz="18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a:t>
                      </a:r>
                      <a:r>
                        <a:rPr kumimoji="0" lang="zh-CN" altLang="en-US" sz="18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信用卡支付，</a:t>
                      </a:r>
                      <a:r>
                        <a:rPr kumimoji="0" lang="en-US" altLang="zh-CN" sz="18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 Employee</a:t>
                      </a:r>
                      <a:r>
                        <a:rPr kumimoji="0" lang="zh-CN" altLang="en-US" sz="18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刷卡然后要求</a:t>
                      </a:r>
                      <a:r>
                        <a:rPr kumimoji="0" lang="en-US" altLang="zh-CN" sz="18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Customer</a:t>
                      </a:r>
                      <a:r>
                        <a:rPr kumimoji="0" lang="zh-CN" altLang="en-US" sz="18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输入卡密码（</a:t>
                      </a:r>
                      <a:r>
                        <a:rPr kumimoji="0" lang="en-US" altLang="zh-CN" sz="18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PIN number</a:t>
                      </a:r>
                      <a:r>
                        <a:rPr kumimoji="0" lang="zh-CN" altLang="en-US" sz="18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），选择借记卡或信用卡账户，并发送支付。一旦支付被卡提供商进行了电子确认，系统记录已发生的支付。</a:t>
                      </a:r>
                      <a:endParaRPr kumimoji="0" lang="en-US" altLang="zh-CN" sz="18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endParaRPr>
                    </a:p>
                  </a:txBody>
                  <a:tcPr marT="45710" marB="45710" horzOverflow="overflow">
                    <a:lnL>
                      <a:noFill/>
                    </a:lnL>
                    <a:lnR>
                      <a:noFill/>
                    </a:lnR>
                    <a:lnT w="12700" cap="flat" cmpd="sng" algn="ctr">
                      <a:solidFill>
                        <a:srgbClr val="000000"/>
                      </a:solidFill>
                      <a:prstDash val="solid"/>
                      <a:miter lim="800000"/>
                      <a:headEnd type="none" w="sm" len="sm"/>
                      <a:tailEnd type="none" w="sm" len="sm"/>
                    </a:lnT>
                    <a:lnB>
                      <a:noFill/>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微软雅黑" pitchFamily="34" charset="-122"/>
                          <a:ea typeface="微软雅黑" pitchFamily="34" charset="-122"/>
                        </a:defRPr>
                      </a:lvl1pPr>
                      <a:lvl2pPr marL="742950" indent="-285750">
                        <a:spcBef>
                          <a:spcPct val="20000"/>
                        </a:spcBef>
                        <a:buClr>
                          <a:schemeClr val="tx2"/>
                        </a:buClr>
                        <a:defRPr sz="2000">
                          <a:solidFill>
                            <a:schemeClr val="tx1"/>
                          </a:solidFill>
                          <a:latin typeface="微软雅黑" pitchFamily="34" charset="-122"/>
                          <a:ea typeface="微软雅黑" pitchFamily="34" charset="-122"/>
                        </a:defRPr>
                      </a:lvl2pPr>
                      <a:lvl3pPr marL="1143000" indent="-228600">
                        <a:spcBef>
                          <a:spcPct val="20000"/>
                        </a:spcBef>
                        <a:buClr>
                          <a:schemeClr val="tx2"/>
                        </a:buClr>
                        <a:defRPr>
                          <a:solidFill>
                            <a:schemeClr val="tx1"/>
                          </a:solidFill>
                          <a:latin typeface="微软雅黑" pitchFamily="34" charset="-122"/>
                          <a:ea typeface="微软雅黑" pitchFamily="34" charset="-122"/>
                        </a:defRPr>
                      </a:lvl3pPr>
                      <a:lvl4pPr marL="1600200" indent="-228600">
                        <a:spcBef>
                          <a:spcPct val="20000"/>
                        </a:spcBef>
                        <a:buClr>
                          <a:schemeClr val="tx2"/>
                        </a:buClr>
                        <a:defRPr sz="1600">
                          <a:solidFill>
                            <a:schemeClr val="tx1"/>
                          </a:solidFill>
                          <a:latin typeface="微软雅黑" pitchFamily="34" charset="-122"/>
                          <a:ea typeface="微软雅黑" pitchFamily="34" charset="-122"/>
                        </a:defRPr>
                      </a:lvl4pPr>
                      <a:lvl5pPr marL="2057400" indent="-228600">
                        <a:spcBef>
                          <a:spcPct val="20000"/>
                        </a:spcBef>
                        <a:buClr>
                          <a:schemeClr val="tx2"/>
                        </a:buClr>
                        <a:defRPr sz="14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chemeClr val="tx2"/>
                        </a:buClr>
                        <a:defRPr sz="14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chemeClr val="tx2"/>
                        </a:buClr>
                        <a:defRPr sz="14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chemeClr val="tx2"/>
                        </a:buClr>
                        <a:defRPr sz="14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chemeClr val="tx2"/>
                        </a:buClr>
                        <a:defRPr sz="1400">
                          <a:solidFill>
                            <a:schemeClr val="tx1"/>
                          </a:solidFill>
                          <a:latin typeface="微软雅黑" pitchFamily="34" charset="-122"/>
                          <a:ea typeface="微软雅黑"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Swipe the card; </a:t>
                      </a:r>
                      <a:br>
                        <a:rPr kumimoji="0" lang="en-US" altLang="zh-CN" sz="18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br>
                      <a:r>
                        <a:rPr kumimoji="0" lang="en-US" altLang="zh-CN" sz="18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Accept card number;</a:t>
                      </a:r>
                      <a:br>
                        <a:rPr kumimoji="0" lang="en-US" altLang="zh-CN" sz="18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br>
                      <a:r>
                        <a:rPr kumimoji="0" lang="en-US" altLang="zh-CN" sz="18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Select card account;</a:t>
                      </a:r>
                      <a:br>
                        <a:rPr kumimoji="0" lang="en-US" altLang="zh-CN" sz="18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br>
                      <a:r>
                        <a:rPr kumimoji="0" lang="en-US" altLang="zh-CN" sz="18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Confirm transaction</a:t>
                      </a:r>
                    </a:p>
                  </a:txBody>
                  <a:tcPr marT="45710" marB="45710" horzOverflow="overflow">
                    <a:lnL>
                      <a:noFill/>
                    </a:lnL>
                    <a:lnR>
                      <a:noFill/>
                    </a:lnR>
                    <a:lnT w="12700" cap="flat" cmpd="sng" algn="ctr">
                      <a:solidFill>
                        <a:srgbClr val="000000"/>
                      </a:solidFill>
                      <a:prstDash val="solid"/>
                      <a:miter lim="800000"/>
                      <a:headEnd type="none" w="sm" len="sm"/>
                      <a:tailEnd type="none" w="sm" len="sm"/>
                    </a:lnT>
                    <a:lnB>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 name="椭圆 2"/>
          <p:cNvSpPr/>
          <p:nvPr/>
        </p:nvSpPr>
        <p:spPr>
          <a:xfrm>
            <a:off x="3600437" y="763598"/>
            <a:ext cx="1800200" cy="79208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Accept Payment</a:t>
            </a:r>
            <a:endParaRPr lang="zh-CN" altLang="en-US" sz="1400" dirty="0"/>
          </a:p>
        </p:txBody>
      </p:sp>
      <p:pic>
        <p:nvPicPr>
          <p:cNvPr id="2" name="图片 1">
            <a:extLst>
              <a:ext uri="{FF2B5EF4-FFF2-40B4-BE49-F238E27FC236}">
                <a16:creationId xmlns:a16="http://schemas.microsoft.com/office/drawing/2014/main" id="{843C127B-EE2B-D048-B64F-86BBB9D7A7F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910082" y="1555686"/>
            <a:ext cx="3013739" cy="4360504"/>
          </a:xfrm>
          <a:prstGeom prst="rect">
            <a:avLst/>
          </a:prstGeom>
        </p:spPr>
      </p:pic>
      <p:sp>
        <p:nvSpPr>
          <p:cNvPr id="6" name="AutoShape 5">
            <a:extLst>
              <a:ext uri="{FF2B5EF4-FFF2-40B4-BE49-F238E27FC236}">
                <a16:creationId xmlns:a16="http://schemas.microsoft.com/office/drawing/2014/main" id="{C7FC1F04-4F1F-F84E-A8AB-0B9BB42852E7}"/>
              </a:ext>
            </a:extLst>
          </p:cNvPr>
          <p:cNvSpPr>
            <a:spLocks noChangeArrowheads="1"/>
          </p:cNvSpPr>
          <p:nvPr/>
        </p:nvSpPr>
        <p:spPr bwMode="auto">
          <a:xfrm rot="5400000">
            <a:off x="8624775" y="2952326"/>
            <a:ext cx="381000" cy="609600"/>
          </a:xfrm>
          <a:prstGeom prst="upArrow">
            <a:avLst>
              <a:gd name="adj1" fmla="val 50000"/>
              <a:gd name="adj2" fmla="val 4000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75000"/>
              <a:buFont typeface="Monotype Sorts" charset="2"/>
              <a:buChar char="n"/>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chemeClr val="tx2"/>
              </a:buClr>
              <a:buChar char="•"/>
              <a:defRPr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lr>
                <a:schemeClr val="tx2"/>
              </a:buClr>
              <a:buChar char="–"/>
              <a:defRPr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lr>
                <a:schemeClr val="tx2"/>
              </a:buClr>
              <a:buChar char="•"/>
              <a:defRPr>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lr>
                <a:schemeClr val="tx2"/>
              </a:buClr>
              <a:buChar char="–"/>
              <a:defRPr sz="16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tx2"/>
              </a:buClr>
              <a:buChar char="–"/>
              <a:defRPr sz="16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tx2"/>
              </a:buClr>
              <a:buChar char="–"/>
              <a:defRPr sz="16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tx2"/>
              </a:buClr>
              <a:buChar char="–"/>
              <a:defRPr sz="16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tx2"/>
              </a:buClr>
              <a:buChar char="–"/>
              <a:defRPr sz="1600">
                <a:solidFill>
                  <a:schemeClr val="tx1"/>
                </a:solidFill>
                <a:latin typeface="微软雅黑" panose="020B0503020204020204" pitchFamily="34" charset="-122"/>
                <a:ea typeface="微软雅黑" panose="020B0503020204020204" pitchFamily="34" charset="-122"/>
              </a:defRPr>
            </a:lvl9pPr>
          </a:lstStyle>
          <a:p>
            <a:pPr>
              <a:spcBef>
                <a:spcPct val="0"/>
              </a:spcBef>
              <a:buClrTx/>
              <a:buSzTx/>
              <a:buFontTx/>
              <a:buNone/>
            </a:pPr>
            <a:endParaRPr lang="zh-CN" altLang="en-US" sz="1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075744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ChangeArrowheads="1"/>
          </p:cNvSpPr>
          <p:nvPr>
            <p:ph type="title"/>
          </p:nvPr>
        </p:nvSpPr>
        <p:spPr/>
        <p:txBody>
          <a:bodyPr/>
          <a:lstStyle/>
          <a:p>
            <a:r>
              <a:rPr lang="zh-CN" altLang="en-US"/>
              <a:t>动作</a:t>
            </a:r>
            <a:endParaRPr lang="en-AU" altLang="zh-CN" dirty="0"/>
          </a:p>
        </p:txBody>
      </p:sp>
      <p:sp>
        <p:nvSpPr>
          <p:cNvPr id="29699" name="Rectangle 3"/>
          <p:cNvSpPr>
            <a:spLocks noGrp="1" noChangeArrowheads="1"/>
          </p:cNvSpPr>
          <p:nvPr>
            <p:ph idx="4294967295"/>
          </p:nvPr>
        </p:nvSpPr>
        <p:spPr/>
        <p:txBody>
          <a:bodyPr>
            <a:normAutofit fontScale="25000" lnSpcReduction="20000"/>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29701" name="Rectangle 4"/>
          <p:cNvSpPr>
            <a:spLocks noChangeArrowheads="1"/>
          </p:cNvSpPr>
          <p:nvPr/>
        </p:nvSpPr>
        <p:spPr bwMode="auto">
          <a:xfrm>
            <a:off x="1703660" y="4412704"/>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75000"/>
              <a:buFont typeface="Monotype Sorts" charset="2"/>
              <a:buChar char="n"/>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chemeClr val="tx2"/>
              </a:buClr>
              <a:buChar char="•"/>
              <a:defRPr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lr>
                <a:schemeClr val="tx2"/>
              </a:buClr>
              <a:buChar char="–"/>
              <a:defRPr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lr>
                <a:schemeClr val="tx2"/>
              </a:buClr>
              <a:buChar char="•"/>
              <a:defRPr>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lr>
                <a:schemeClr val="tx2"/>
              </a:buClr>
              <a:buChar char="–"/>
              <a:defRPr sz="16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tx2"/>
              </a:buClr>
              <a:buChar char="–"/>
              <a:defRPr sz="16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tx2"/>
              </a:buClr>
              <a:buChar char="–"/>
              <a:defRPr sz="16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tx2"/>
              </a:buClr>
              <a:buChar char="–"/>
              <a:defRPr sz="16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tx2"/>
              </a:buClr>
              <a:buChar char="–"/>
              <a:defRPr sz="1600">
                <a:solidFill>
                  <a:schemeClr val="tx1"/>
                </a:solidFill>
                <a:latin typeface="微软雅黑" panose="020B0503020204020204" pitchFamily="34" charset="-122"/>
                <a:ea typeface="微软雅黑" panose="020B0503020204020204" pitchFamily="34" charset="-122"/>
              </a:defRPr>
            </a:lvl9pPr>
          </a:lstStyle>
          <a:p>
            <a:pPr>
              <a:spcBef>
                <a:spcPct val="0"/>
              </a:spcBef>
              <a:buClrTx/>
              <a:buSzTx/>
              <a:buNone/>
            </a:pPr>
            <a:r>
              <a:rPr lang="zh-CN" altLang="en-US" sz="1800" dirty="0"/>
              <a:t>顾客的卡没有正确从读卡器刷过。经过三次不成功的尝试，</a:t>
            </a:r>
            <a:r>
              <a:rPr lang="en-US" altLang="zh-CN" sz="1800" dirty="0"/>
              <a:t>Employee</a:t>
            </a:r>
            <a:r>
              <a:rPr lang="zh-CN" altLang="en-US" sz="1800" dirty="0">
                <a:solidFill>
                  <a:srgbClr val="FF0000"/>
                </a:solidFill>
              </a:rPr>
              <a:t>人工输入卡号</a:t>
            </a:r>
            <a:r>
              <a:rPr lang="zh-CN" altLang="en-US" sz="1800" dirty="0"/>
              <a:t>。</a:t>
            </a:r>
            <a:endParaRPr lang="zh-CN" altLang="en-US" sz="1800" dirty="0">
              <a:latin typeface="Times New Roman" panose="02020603050405020304" pitchFamily="18" charset="0"/>
              <a:ea typeface="宋体" panose="02010600030101010101" pitchFamily="2" charset="-122"/>
            </a:endParaRPr>
          </a:p>
        </p:txBody>
      </p:sp>
      <p:sp>
        <p:nvSpPr>
          <p:cNvPr id="29702" name="AutoShape 5"/>
          <p:cNvSpPr>
            <a:spLocks noChangeArrowheads="1"/>
          </p:cNvSpPr>
          <p:nvPr/>
        </p:nvSpPr>
        <p:spPr bwMode="auto">
          <a:xfrm>
            <a:off x="6122898" y="3452056"/>
            <a:ext cx="381000" cy="609600"/>
          </a:xfrm>
          <a:prstGeom prst="upArrow">
            <a:avLst>
              <a:gd name="adj1" fmla="val 50000"/>
              <a:gd name="adj2" fmla="val 4000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75000"/>
              <a:buFont typeface="Monotype Sorts" charset="2"/>
              <a:buChar char="n"/>
              <a:defRPr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chemeClr val="tx2"/>
              </a:buClr>
              <a:buChar char="•"/>
              <a:defRPr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lr>
                <a:schemeClr val="tx2"/>
              </a:buClr>
              <a:buChar char="–"/>
              <a:defRPr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lr>
                <a:schemeClr val="tx2"/>
              </a:buClr>
              <a:buChar char="•"/>
              <a:defRPr>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lr>
                <a:schemeClr val="tx2"/>
              </a:buClr>
              <a:buChar char="–"/>
              <a:defRPr sz="16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tx2"/>
              </a:buClr>
              <a:buChar char="–"/>
              <a:defRPr sz="16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tx2"/>
              </a:buClr>
              <a:buChar char="–"/>
              <a:defRPr sz="16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tx2"/>
              </a:buClr>
              <a:buChar char="–"/>
              <a:defRPr sz="16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tx2"/>
              </a:buClr>
              <a:buChar char="–"/>
              <a:defRPr sz="1600">
                <a:solidFill>
                  <a:schemeClr val="tx1"/>
                </a:solidFill>
                <a:latin typeface="微软雅黑" panose="020B0503020204020204" pitchFamily="34" charset="-122"/>
                <a:ea typeface="微软雅黑" panose="020B0503020204020204" pitchFamily="34" charset="-122"/>
              </a:defRPr>
            </a:lvl9pPr>
          </a:lstStyle>
          <a:p>
            <a:pPr>
              <a:spcBef>
                <a:spcPct val="0"/>
              </a:spcBef>
              <a:buClrTx/>
              <a:buSzTx/>
              <a:buFontTx/>
              <a:buNone/>
            </a:pPr>
            <a:endParaRPr lang="zh-CN" altLang="en-US" sz="1200">
              <a:latin typeface="Times New Roman" panose="02020603050405020304" pitchFamily="18" charset="0"/>
              <a:ea typeface="宋体" panose="02010600030101010101" pitchFamily="2" charset="-122"/>
            </a:endParaRPr>
          </a:p>
        </p:txBody>
      </p:sp>
      <p:pic>
        <p:nvPicPr>
          <p:cNvPr id="29703" name="Picture 6"/>
          <p:cNvPicPr>
            <a:picLocks noChangeAspect="1" noChangeArrowheads="1"/>
          </p:cNvPicPr>
          <p:nvPr/>
        </p:nvPicPr>
        <p:blipFill>
          <a:blip r:embed="rId2" cstate="print">
            <a:grayscl/>
            <a:extLst>
              <a:ext uri="{28A0092B-C50C-407E-A947-70E740481C1C}">
                <a14:useLocalDpi xmlns:a14="http://schemas.microsoft.com/office/drawing/2010/main" val="0"/>
              </a:ext>
            </a:extLst>
          </a:blip>
          <a:srcRect/>
          <a:stretch>
            <a:fillRect/>
          </a:stretch>
        </p:blipFill>
        <p:spPr bwMode="auto">
          <a:xfrm>
            <a:off x="1751122" y="1530638"/>
            <a:ext cx="8748712" cy="1858962"/>
          </a:xfrm>
          <a:prstGeom prst="rect">
            <a:avLst/>
          </a:prstGeom>
          <a:ln w="12700">
            <a:solidFill>
              <a:schemeClr val="tx1"/>
            </a:solidFill>
            <a:miter lim="800000"/>
            <a:headEnd type="none" w="sm" len="sm"/>
            <a:tailEnd type="none" w="sm" len="sm"/>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49834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Grp="1" noChangeArrowheads="1"/>
          </p:cNvSpPr>
          <p:nvPr>
            <p:ph type="title"/>
          </p:nvPr>
        </p:nvSpPr>
        <p:spPr/>
        <p:txBody>
          <a:bodyPr/>
          <a:lstStyle/>
          <a:p>
            <a:r>
              <a:rPr lang="zh-CN" altLang="en-US"/>
              <a:t>活动图</a:t>
            </a:r>
            <a:endParaRPr lang="en-AU" altLang="zh-CN" dirty="0"/>
          </a:p>
        </p:txBody>
      </p:sp>
      <p:sp>
        <p:nvSpPr>
          <p:cNvPr id="3" name="矩形 2"/>
          <p:cNvSpPr/>
          <p:nvPr/>
        </p:nvSpPr>
        <p:spPr>
          <a:xfrm>
            <a:off x="500702" y="470788"/>
            <a:ext cx="10547131" cy="2677656"/>
          </a:xfrm>
          <a:prstGeom prst="rect">
            <a:avLst/>
          </a:prstGeom>
        </p:spPr>
        <p:txBody>
          <a:bodyPr wrap="square">
            <a:spAutoFit/>
          </a:bodyPr>
          <a:lstStyle/>
          <a:p>
            <a:pPr marL="285750" indent="-285750">
              <a:lnSpc>
                <a:spcPct val="300000"/>
              </a:lnSpc>
              <a:buFont typeface="Arial" panose="020B0604020202020204" pitchFamily="34" charset="0"/>
              <a:buChar char="•"/>
            </a:pPr>
            <a:r>
              <a:rPr lang="zh-CN" altLang="en-US" sz="2800" dirty="0"/>
              <a:t>活动图表明动作间的转换</a:t>
            </a:r>
            <a:endParaRPr lang="en-US" altLang="zh-CN" sz="2800" dirty="0"/>
          </a:p>
          <a:p>
            <a:pPr marL="285750" indent="-285750">
              <a:lnSpc>
                <a:spcPct val="300000"/>
              </a:lnSpc>
              <a:buFont typeface="Arial" panose="020B0604020202020204" pitchFamily="34" charset="0"/>
              <a:buChar char="•"/>
            </a:pPr>
            <a:endParaRPr lang="en-US" altLang="zh-CN" sz="2800" dirty="0"/>
          </a:p>
        </p:txBody>
      </p:sp>
      <p:pic>
        <p:nvPicPr>
          <p:cNvPr id="8" name="图片 7"/>
          <p:cNvPicPr>
            <a:picLocks noChangeAspect="1"/>
          </p:cNvPicPr>
          <p:nvPr/>
        </p:nvPicPr>
        <p:blipFill>
          <a:blip r:embed="rId2">
            <a:clrChange>
              <a:clrFrom>
                <a:srgbClr val="FFFFFF"/>
              </a:clrFrom>
              <a:clrTo>
                <a:srgbClr val="FFFFFF">
                  <a:alpha val="0"/>
                </a:srgbClr>
              </a:clrTo>
            </a:clrChange>
          </a:blip>
          <a:stretch>
            <a:fillRect/>
          </a:stretch>
        </p:blipFill>
        <p:spPr>
          <a:xfrm>
            <a:off x="5137762" y="1925280"/>
            <a:ext cx="1727289" cy="3238666"/>
          </a:xfrm>
          <a:prstGeom prst="rect">
            <a:avLst/>
          </a:prstGeom>
        </p:spPr>
      </p:pic>
    </p:spTree>
    <p:extLst>
      <p:ext uri="{BB962C8B-B14F-4D97-AF65-F5344CB8AC3E}">
        <p14:creationId xmlns:p14="http://schemas.microsoft.com/office/powerpoint/2010/main" val="3954386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Grp="1" noChangeArrowheads="1"/>
          </p:cNvSpPr>
          <p:nvPr>
            <p:ph type="title"/>
          </p:nvPr>
        </p:nvSpPr>
        <p:spPr/>
        <p:txBody>
          <a:bodyPr/>
          <a:lstStyle/>
          <a:p>
            <a:r>
              <a:rPr lang="zh-CN" altLang="en-US" dirty="0"/>
              <a:t>活动图</a:t>
            </a:r>
            <a:endParaRPr lang="en-AU" altLang="zh-CN" dirty="0"/>
          </a:p>
        </p:txBody>
      </p:sp>
      <p:sp>
        <p:nvSpPr>
          <p:cNvPr id="3" name="矩形 2"/>
          <p:cNvSpPr/>
          <p:nvPr/>
        </p:nvSpPr>
        <p:spPr>
          <a:xfrm>
            <a:off x="500702" y="470788"/>
            <a:ext cx="10547131" cy="3323987"/>
          </a:xfrm>
          <a:prstGeom prst="rect">
            <a:avLst/>
          </a:prstGeom>
        </p:spPr>
        <p:txBody>
          <a:bodyPr wrap="square">
            <a:spAutoFit/>
          </a:bodyPr>
          <a:lstStyle/>
          <a:p>
            <a:pPr marL="285750" indent="-285750">
              <a:lnSpc>
                <a:spcPct val="250000"/>
              </a:lnSpc>
              <a:buFont typeface="Arial" panose="020B0604020202020204" pitchFamily="34" charset="0"/>
              <a:buChar char="•"/>
            </a:pPr>
            <a:r>
              <a:rPr lang="zh-CN" altLang="en-US" sz="2800" dirty="0"/>
              <a:t>实心圆表示一次活动的开始</a:t>
            </a:r>
            <a:endParaRPr lang="en-US" altLang="zh-CN" sz="2800" dirty="0"/>
          </a:p>
          <a:p>
            <a:pPr marL="285750" indent="-285750">
              <a:lnSpc>
                <a:spcPct val="250000"/>
              </a:lnSpc>
              <a:buFont typeface="Arial" panose="020B0604020202020204" pitchFamily="34" charset="0"/>
              <a:buChar char="•"/>
            </a:pPr>
            <a:endParaRPr lang="en-US" altLang="zh-CN" sz="2800" dirty="0"/>
          </a:p>
          <a:p>
            <a:pPr marL="285750" indent="-285750">
              <a:lnSpc>
                <a:spcPct val="250000"/>
              </a:lnSpc>
              <a:buFont typeface="Arial" panose="020B0604020202020204" pitchFamily="34" charset="0"/>
              <a:buChar char="•"/>
            </a:pPr>
            <a:r>
              <a:rPr lang="zh-CN" altLang="en-US" sz="2800" dirty="0"/>
              <a:t>活动的结束用“牛眼（</a:t>
            </a:r>
            <a:r>
              <a:rPr lang="en-US" altLang="zh-CN" sz="2800" dirty="0"/>
              <a:t>bull's eye</a:t>
            </a:r>
            <a:r>
              <a:rPr lang="zh-CN" altLang="en-US" sz="2800" dirty="0"/>
              <a:t>）”符号表示</a:t>
            </a:r>
            <a:endParaRPr lang="en-AU" altLang="zh-CN" sz="2800" dirty="0"/>
          </a:p>
        </p:txBody>
      </p:sp>
      <p:pic>
        <p:nvPicPr>
          <p:cNvPr id="2" name="图片 1"/>
          <p:cNvPicPr>
            <a:picLocks noChangeAspect="1"/>
          </p:cNvPicPr>
          <p:nvPr/>
        </p:nvPicPr>
        <p:blipFill>
          <a:blip r:embed="rId2"/>
          <a:stretch>
            <a:fillRect/>
          </a:stretch>
        </p:blipFill>
        <p:spPr>
          <a:xfrm>
            <a:off x="4967775" y="1433972"/>
            <a:ext cx="1612983" cy="1257365"/>
          </a:xfrm>
          <a:prstGeom prst="rect">
            <a:avLst/>
          </a:prstGeom>
        </p:spPr>
      </p:pic>
      <p:pic>
        <p:nvPicPr>
          <p:cNvPr id="4" name="图片 3"/>
          <p:cNvPicPr>
            <a:picLocks noChangeAspect="1"/>
          </p:cNvPicPr>
          <p:nvPr/>
        </p:nvPicPr>
        <p:blipFill>
          <a:blip r:embed="rId3">
            <a:clrChange>
              <a:clrFrom>
                <a:srgbClr val="FFFFFF"/>
              </a:clrFrom>
              <a:clrTo>
                <a:srgbClr val="FFFFFF">
                  <a:alpha val="0"/>
                </a:srgbClr>
              </a:clrTo>
            </a:clrChange>
          </a:blip>
          <a:stretch>
            <a:fillRect/>
          </a:stretch>
        </p:blipFill>
        <p:spPr>
          <a:xfrm>
            <a:off x="5213965" y="4092429"/>
            <a:ext cx="1574881" cy="1447874"/>
          </a:xfrm>
          <a:prstGeom prst="rect">
            <a:avLst/>
          </a:prstGeom>
        </p:spPr>
      </p:pic>
    </p:spTree>
    <p:extLst>
      <p:ext uri="{BB962C8B-B14F-4D97-AF65-F5344CB8AC3E}">
        <p14:creationId xmlns:p14="http://schemas.microsoft.com/office/powerpoint/2010/main" val="4219675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Grp="1" noChangeArrowheads="1"/>
          </p:cNvSpPr>
          <p:nvPr>
            <p:ph type="title"/>
          </p:nvPr>
        </p:nvSpPr>
        <p:spPr/>
        <p:txBody>
          <a:bodyPr/>
          <a:lstStyle/>
          <a:p>
            <a:r>
              <a:rPr lang="zh-CN" altLang="en-US" dirty="0"/>
              <a:t>活动图</a:t>
            </a:r>
            <a:endParaRPr lang="en-AU" altLang="zh-CN" dirty="0"/>
          </a:p>
        </p:txBody>
      </p:sp>
      <p:sp>
        <p:nvSpPr>
          <p:cNvPr id="3" name="矩形 2"/>
          <p:cNvSpPr/>
          <p:nvPr/>
        </p:nvSpPr>
        <p:spPr>
          <a:xfrm>
            <a:off x="500702" y="470788"/>
            <a:ext cx="10547131" cy="985013"/>
          </a:xfrm>
          <a:prstGeom prst="rect">
            <a:avLst/>
          </a:prstGeom>
        </p:spPr>
        <p:txBody>
          <a:bodyPr wrap="square">
            <a:spAutoFit/>
          </a:bodyPr>
          <a:lstStyle/>
          <a:p>
            <a:pPr marL="285750" indent="-285750">
              <a:lnSpc>
                <a:spcPct val="250000"/>
              </a:lnSpc>
              <a:buFont typeface="Arial" panose="020B0604020202020204" pitchFamily="34" charset="0"/>
              <a:buChar char="•"/>
            </a:pPr>
            <a:r>
              <a:rPr lang="zh-CN" altLang="en-US" sz="2800" dirty="0"/>
              <a:t>转换可以分支及合并（钻石框）</a:t>
            </a:r>
            <a:r>
              <a:rPr lang="en-US" altLang="zh-CN" sz="2800" dirty="0"/>
              <a:t> – </a:t>
            </a:r>
            <a:r>
              <a:rPr lang="zh-CN" altLang="en-US" sz="2800" dirty="0"/>
              <a:t>可选计算线程</a:t>
            </a:r>
          </a:p>
        </p:txBody>
      </p:sp>
      <p:pic>
        <p:nvPicPr>
          <p:cNvPr id="5" name="图片 4"/>
          <p:cNvPicPr>
            <a:picLocks noChangeAspect="1"/>
          </p:cNvPicPr>
          <p:nvPr/>
        </p:nvPicPr>
        <p:blipFill>
          <a:blip r:embed="rId2">
            <a:clrChange>
              <a:clrFrom>
                <a:srgbClr val="FFFFFF"/>
              </a:clrFrom>
              <a:clrTo>
                <a:srgbClr val="FFFFFF">
                  <a:alpha val="0"/>
                </a:srgbClr>
              </a:clrTo>
            </a:clrChange>
          </a:blip>
          <a:stretch>
            <a:fillRect/>
          </a:stretch>
        </p:blipFill>
        <p:spPr>
          <a:xfrm>
            <a:off x="1532249" y="1139568"/>
            <a:ext cx="4242018" cy="4889751"/>
          </a:xfrm>
          <a:prstGeom prst="rect">
            <a:avLst/>
          </a:prstGeom>
        </p:spPr>
      </p:pic>
      <p:pic>
        <p:nvPicPr>
          <p:cNvPr id="6" name="图片 5"/>
          <p:cNvPicPr>
            <a:picLocks noChangeAspect="1"/>
          </p:cNvPicPr>
          <p:nvPr/>
        </p:nvPicPr>
        <p:blipFill>
          <a:blip r:embed="rId3">
            <a:clrChange>
              <a:clrFrom>
                <a:srgbClr val="FFFFFF"/>
              </a:clrFrom>
              <a:clrTo>
                <a:srgbClr val="FFFFFF">
                  <a:alpha val="0"/>
                </a:srgbClr>
              </a:clrTo>
            </a:clrChange>
          </a:blip>
          <a:stretch>
            <a:fillRect/>
          </a:stretch>
        </p:blipFill>
        <p:spPr>
          <a:xfrm>
            <a:off x="6134175" y="1351545"/>
            <a:ext cx="4229317" cy="5016758"/>
          </a:xfrm>
          <a:prstGeom prst="rect">
            <a:avLst/>
          </a:prstGeom>
        </p:spPr>
      </p:pic>
    </p:spTree>
    <p:extLst>
      <p:ext uri="{BB962C8B-B14F-4D97-AF65-F5344CB8AC3E}">
        <p14:creationId xmlns:p14="http://schemas.microsoft.com/office/powerpoint/2010/main" val="1612514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Grp="1" noChangeArrowheads="1"/>
          </p:cNvSpPr>
          <p:nvPr>
            <p:ph type="title"/>
          </p:nvPr>
        </p:nvSpPr>
        <p:spPr/>
        <p:txBody>
          <a:bodyPr/>
          <a:lstStyle/>
          <a:p>
            <a:r>
              <a:rPr lang="zh-CN" altLang="en-US" dirty="0"/>
              <a:t>活动图</a:t>
            </a:r>
            <a:endParaRPr lang="en-AU" altLang="zh-CN" dirty="0"/>
          </a:p>
        </p:txBody>
      </p:sp>
      <p:sp>
        <p:nvSpPr>
          <p:cNvPr id="3" name="矩形 2"/>
          <p:cNvSpPr/>
          <p:nvPr/>
        </p:nvSpPr>
        <p:spPr>
          <a:xfrm>
            <a:off x="500702" y="470788"/>
            <a:ext cx="10547131" cy="985013"/>
          </a:xfrm>
          <a:prstGeom prst="rect">
            <a:avLst/>
          </a:prstGeom>
        </p:spPr>
        <p:txBody>
          <a:bodyPr wrap="square">
            <a:spAutoFit/>
          </a:bodyPr>
          <a:lstStyle/>
          <a:p>
            <a:pPr marL="285750" indent="-285750">
              <a:lnSpc>
                <a:spcPct val="250000"/>
              </a:lnSpc>
              <a:buFont typeface="Arial" panose="020B0604020202020204" pitchFamily="34" charset="0"/>
              <a:buChar char="•"/>
            </a:pPr>
            <a:r>
              <a:rPr lang="zh-CN" altLang="en-US" sz="2800" dirty="0"/>
              <a:t>转换可以分叉及汇合（短横线）</a:t>
            </a:r>
            <a:r>
              <a:rPr lang="en-US" altLang="zh-CN" sz="2800" dirty="0"/>
              <a:t>– </a:t>
            </a:r>
            <a:r>
              <a:rPr lang="zh-CN" altLang="en-US" sz="2800" dirty="0"/>
              <a:t>并发（并行）计算线程</a:t>
            </a:r>
            <a:endParaRPr lang="en-US" altLang="zh-CN" sz="2800" dirty="0"/>
          </a:p>
        </p:txBody>
      </p:sp>
      <p:pic>
        <p:nvPicPr>
          <p:cNvPr id="5" name="图片 4"/>
          <p:cNvPicPr>
            <a:picLocks noChangeAspect="1"/>
          </p:cNvPicPr>
          <p:nvPr/>
        </p:nvPicPr>
        <p:blipFill>
          <a:blip r:embed="rId2">
            <a:clrChange>
              <a:clrFrom>
                <a:srgbClr val="FFFFFF"/>
              </a:clrFrom>
              <a:clrTo>
                <a:srgbClr val="FFFFFF">
                  <a:alpha val="0"/>
                </a:srgbClr>
              </a:clrTo>
            </a:clrChange>
          </a:blip>
          <a:stretch>
            <a:fillRect/>
          </a:stretch>
        </p:blipFill>
        <p:spPr>
          <a:xfrm>
            <a:off x="1436971" y="1147446"/>
            <a:ext cx="3873699" cy="4927853"/>
          </a:xfrm>
          <a:prstGeom prst="rect">
            <a:avLst/>
          </a:prstGeom>
        </p:spPr>
      </p:pic>
      <p:pic>
        <p:nvPicPr>
          <p:cNvPr id="4" name="图片 3"/>
          <p:cNvPicPr>
            <a:picLocks noChangeAspect="1"/>
          </p:cNvPicPr>
          <p:nvPr/>
        </p:nvPicPr>
        <p:blipFill>
          <a:blip r:embed="rId3">
            <a:clrChange>
              <a:clrFrom>
                <a:srgbClr val="FFFFFF"/>
              </a:clrFrom>
              <a:clrTo>
                <a:srgbClr val="FFFFFF">
                  <a:alpha val="0"/>
                </a:srgbClr>
              </a:clrTo>
            </a:clrChange>
          </a:blip>
          <a:stretch>
            <a:fillRect/>
          </a:stretch>
        </p:blipFill>
        <p:spPr>
          <a:xfrm>
            <a:off x="6343758" y="1455801"/>
            <a:ext cx="4318222" cy="4457929"/>
          </a:xfrm>
          <a:prstGeom prst="rect">
            <a:avLst/>
          </a:prstGeom>
        </p:spPr>
      </p:pic>
    </p:spTree>
    <p:extLst>
      <p:ext uri="{BB962C8B-B14F-4D97-AF65-F5344CB8AC3E}">
        <p14:creationId xmlns:p14="http://schemas.microsoft.com/office/powerpoint/2010/main" val="1795699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Resolve Issue</a:t>
            </a:r>
            <a:r>
              <a:rPr lang="zh-CN" altLang="en-US" dirty="0"/>
              <a:t>活动图</a:t>
            </a:r>
          </a:p>
        </p:txBody>
      </p:sp>
      <p:pic>
        <p:nvPicPr>
          <p:cNvPr id="3" name="图片 2"/>
          <p:cNvPicPr>
            <a:picLocks noChangeAspect="1"/>
          </p:cNvPicPr>
          <p:nvPr/>
        </p:nvPicPr>
        <p:blipFill>
          <a:blip r:embed="rId2">
            <a:clrChange>
              <a:clrFrom>
                <a:srgbClr val="FFFFFF"/>
              </a:clrFrom>
              <a:clrTo>
                <a:srgbClr val="FFFFFF">
                  <a:alpha val="0"/>
                </a:srgbClr>
              </a:clrTo>
            </a:clrChange>
          </a:blip>
          <a:stretch>
            <a:fillRect/>
          </a:stretch>
        </p:blipFill>
        <p:spPr>
          <a:xfrm>
            <a:off x="2706414" y="698067"/>
            <a:ext cx="6632027" cy="5585798"/>
          </a:xfrm>
          <a:prstGeom prst="rect">
            <a:avLst/>
          </a:prstGeom>
        </p:spPr>
      </p:pic>
    </p:spTree>
    <p:extLst>
      <p:ext uri="{BB962C8B-B14F-4D97-AF65-F5344CB8AC3E}">
        <p14:creationId xmlns:p14="http://schemas.microsoft.com/office/powerpoint/2010/main" val="2811844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例：登录活动图（泳道图）</a:t>
            </a:r>
          </a:p>
        </p:txBody>
      </p:sp>
      <p:pic>
        <p:nvPicPr>
          <p:cNvPr id="3" name="图片 2"/>
          <p:cNvPicPr>
            <a:picLocks noChangeAspect="1"/>
          </p:cNvPicPr>
          <p:nvPr/>
        </p:nvPicPr>
        <p:blipFill>
          <a:blip r:embed="rId2">
            <a:clrChange>
              <a:clrFrom>
                <a:srgbClr val="FFFFFF"/>
              </a:clrFrom>
              <a:clrTo>
                <a:srgbClr val="FFFFFF">
                  <a:alpha val="0"/>
                </a:srgbClr>
              </a:clrTo>
            </a:clrChange>
          </a:blip>
          <a:stretch>
            <a:fillRect/>
          </a:stretch>
        </p:blipFill>
        <p:spPr>
          <a:xfrm>
            <a:off x="3172884" y="609701"/>
            <a:ext cx="6036473" cy="6052132"/>
          </a:xfrm>
          <a:prstGeom prst="rect">
            <a:avLst/>
          </a:prstGeom>
        </p:spPr>
      </p:pic>
    </p:spTree>
    <p:extLst>
      <p:ext uri="{BB962C8B-B14F-4D97-AF65-F5344CB8AC3E}">
        <p14:creationId xmlns:p14="http://schemas.microsoft.com/office/powerpoint/2010/main" val="333794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1" y="0"/>
            <a:ext cx="6181396" cy="668780"/>
          </a:xfrm>
        </p:spPr>
        <p:txBody>
          <a:bodyPr/>
          <a:lstStyle/>
          <a:p>
            <a:r>
              <a:rPr lang="zh-CN" altLang="en-US" dirty="0"/>
              <a:t>例：增加账号活动图（泳道图）</a:t>
            </a:r>
          </a:p>
        </p:txBody>
      </p:sp>
      <p:pic>
        <p:nvPicPr>
          <p:cNvPr id="3" name="图片 2"/>
          <p:cNvPicPr>
            <a:picLocks noChangeAspect="1"/>
          </p:cNvPicPr>
          <p:nvPr/>
        </p:nvPicPr>
        <p:blipFill>
          <a:blip r:embed="rId2">
            <a:clrChange>
              <a:clrFrom>
                <a:srgbClr val="FFFFFF"/>
              </a:clrFrom>
              <a:clrTo>
                <a:srgbClr val="FFFFFF">
                  <a:alpha val="0"/>
                </a:srgbClr>
              </a:clrTo>
            </a:clrChange>
          </a:blip>
          <a:stretch>
            <a:fillRect/>
          </a:stretch>
        </p:blipFill>
        <p:spPr>
          <a:xfrm>
            <a:off x="2580288" y="399351"/>
            <a:ext cx="6892351" cy="6458649"/>
          </a:xfrm>
          <a:prstGeom prst="rect">
            <a:avLst/>
          </a:prstGeom>
        </p:spPr>
      </p:pic>
    </p:spTree>
    <p:extLst>
      <p:ext uri="{BB962C8B-B14F-4D97-AF65-F5344CB8AC3E}">
        <p14:creationId xmlns:p14="http://schemas.microsoft.com/office/powerpoint/2010/main" val="1182845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1" y="0"/>
            <a:ext cx="7348044" cy="668780"/>
          </a:xfrm>
        </p:spPr>
        <p:txBody>
          <a:bodyPr/>
          <a:lstStyle/>
          <a:p>
            <a:r>
              <a:rPr lang="zh-CN" altLang="en-US" dirty="0"/>
              <a:t>例：查询所修课程活动图（泳道图）</a:t>
            </a:r>
          </a:p>
        </p:txBody>
      </p:sp>
      <p:pic>
        <p:nvPicPr>
          <p:cNvPr id="3" name="图片 2"/>
          <p:cNvPicPr>
            <a:picLocks noChangeAspect="1"/>
          </p:cNvPicPr>
          <p:nvPr/>
        </p:nvPicPr>
        <p:blipFill>
          <a:blip r:embed="rId2">
            <a:clrChange>
              <a:clrFrom>
                <a:srgbClr val="FFFFFF"/>
              </a:clrFrom>
              <a:clrTo>
                <a:srgbClr val="FFFFFF">
                  <a:alpha val="0"/>
                </a:srgbClr>
              </a:clrTo>
            </a:clrChange>
          </a:blip>
          <a:stretch>
            <a:fillRect/>
          </a:stretch>
        </p:blipFill>
        <p:spPr>
          <a:xfrm>
            <a:off x="2706412" y="668780"/>
            <a:ext cx="7041933" cy="5830203"/>
          </a:xfrm>
          <a:prstGeom prst="rect">
            <a:avLst/>
          </a:prstGeom>
        </p:spPr>
      </p:pic>
    </p:spTree>
    <p:extLst>
      <p:ext uri="{BB962C8B-B14F-4D97-AF65-F5344CB8AC3E}">
        <p14:creationId xmlns:p14="http://schemas.microsoft.com/office/powerpoint/2010/main" val="3936345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需求的来源</a:t>
            </a:r>
          </a:p>
        </p:txBody>
      </p:sp>
      <p:pic>
        <p:nvPicPr>
          <p:cNvPr id="20483" name="Picture 3"/>
          <p:cNvPicPr>
            <a:picLocks noGrp="1" noChangeAspect="1" noChangeArrowheads="1"/>
          </p:cNvPicPr>
          <p:nvPr/>
        </p:nvPicPr>
        <p:blipFill>
          <a:blip r:embed="rId2">
            <a:extLst>
              <a:ext uri="{28A0092B-C50C-407E-A947-70E740481C1C}">
                <a14:useLocalDpi xmlns:a14="http://schemas.microsoft.com/office/drawing/2010/main" val="0"/>
              </a:ext>
            </a:extLst>
          </a:blip>
          <a:srcRect l="1938" r="2798"/>
          <a:stretch>
            <a:fillRect/>
          </a:stretch>
        </p:blipFill>
        <p:spPr>
          <a:xfrm>
            <a:off x="5008563" y="2611438"/>
            <a:ext cx="2986087" cy="2505075"/>
          </a:xfrm>
          <a:prstGeom prst="rect">
            <a:avLst/>
          </a:prstGeom>
          <a:noFill/>
          <a:ln>
            <a:noFill/>
          </a:ln>
        </p:spPr>
      </p:pic>
      <p:sp>
        <p:nvSpPr>
          <p:cNvPr id="20484" name="椭圆 4"/>
          <p:cNvSpPr>
            <a:spLocks noChangeArrowheads="1"/>
          </p:cNvSpPr>
          <p:nvPr/>
        </p:nvSpPr>
        <p:spPr bwMode="auto">
          <a:xfrm>
            <a:off x="3657600" y="1285875"/>
            <a:ext cx="785813" cy="80486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spAutoFit/>
          </a:bodyPr>
          <a:lstStyle>
            <a:lvl1pPr algn="l" eaLnBrk="0" hangingPunct="0">
              <a:spcBef>
                <a:spcPct val="20000"/>
              </a:spcBef>
              <a:buFont typeface="Arial" panose="020B0604020202020204" pitchFamily="34" charset="0"/>
              <a:buChar char="•"/>
              <a:defRPr sz="2400" b="1">
                <a:solidFill>
                  <a:sysClr val="windowText" lastClr="000000"/>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9pPr>
          </a:lstStyle>
          <a:p>
            <a:pPr algn="ctr" eaLnBrk="1" hangingPunct="1">
              <a:spcBef>
                <a:spcPct val="30000"/>
              </a:spcBef>
              <a:buFont typeface="Wingdings" panose="05000000000000000000" pitchFamily="2" charset="2"/>
              <a:buNone/>
            </a:pPr>
            <a:endParaRPr lang="zh-CN" altLang="en-US">
              <a:latin typeface="Times New Roman" panose="02020603050405020304" pitchFamily="18" charset="0"/>
            </a:endParaRPr>
          </a:p>
        </p:txBody>
      </p:sp>
      <p:sp>
        <p:nvSpPr>
          <p:cNvPr id="7" name="Oval 4"/>
          <p:cNvSpPr>
            <a:spLocks noChangeArrowheads="1"/>
          </p:cNvSpPr>
          <p:nvPr/>
        </p:nvSpPr>
        <p:spPr bwMode="auto">
          <a:xfrm>
            <a:off x="2976880" y="1548130"/>
            <a:ext cx="1536700" cy="981075"/>
          </a:xfrm>
          <a:prstGeom prst="ellipse">
            <a:avLst/>
          </a:prstGeom>
          <a:gradFill rotWithShape="1">
            <a:gsLst>
              <a:gs pos="0">
                <a:srgbClr val="63891F">
                  <a:shade val="51000"/>
                  <a:satMod val="130000"/>
                </a:srgbClr>
              </a:gs>
              <a:gs pos="80000">
                <a:srgbClr val="63891F">
                  <a:shade val="93000"/>
                  <a:satMod val="130000"/>
                </a:srgbClr>
              </a:gs>
              <a:gs pos="100000">
                <a:srgbClr val="63891F">
                  <a:shade val="94000"/>
                  <a:satMod val="135000"/>
                </a:srgbClr>
              </a:gs>
            </a:gsLst>
            <a:lin ang="16200000" scaled="0"/>
          </a:gradFill>
          <a:ln w="9525" cap="flat" cmpd="sng" algn="ctr">
            <a:solidFill>
              <a:srgbClr val="63891F"/>
            </a:solidFill>
            <a:prstDash val="solid"/>
          </a:ln>
          <a:effectLst>
            <a:outerShdw blurRad="40000" dist="23000" dir="5400000" rotWithShape="0">
              <a:srgbClr val="000000">
                <a:alpha val="35000"/>
              </a:srgbClr>
            </a:outerShdw>
          </a:effectLst>
        </p:spPr>
        <p:txBody>
          <a:bodyPr wrap="none" anchor="ctr"/>
          <a:lstStyle/>
          <a:p>
            <a:pPr algn="ctr">
              <a:defRPr/>
            </a:pPr>
            <a:r>
              <a:rPr lang="zh-CN" altLang="en-US" sz="2400" kern="0" dirty="0">
                <a:solidFill>
                  <a:schemeClr val="bg1"/>
                </a:solidFill>
                <a:latin typeface="方正兰亭中粗黑_GBK" pitchFamily="2" charset="-122"/>
                <a:ea typeface="方正兰亭中粗黑_GBK" pitchFamily="2" charset="-122"/>
              </a:rPr>
              <a:t>用户目标</a:t>
            </a:r>
          </a:p>
        </p:txBody>
      </p:sp>
      <p:sp>
        <p:nvSpPr>
          <p:cNvPr id="10" name="Oval 7"/>
          <p:cNvSpPr>
            <a:spLocks noChangeArrowheads="1"/>
          </p:cNvSpPr>
          <p:nvPr/>
        </p:nvSpPr>
        <p:spPr bwMode="auto">
          <a:xfrm>
            <a:off x="2862263" y="3141980"/>
            <a:ext cx="1581150" cy="1028700"/>
          </a:xfrm>
          <a:prstGeom prst="ellipse">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w="9525" cap="flat" cmpd="sng" algn="ctr">
            <a:solidFill>
              <a:sysClr val="windowText" lastClr="000000"/>
            </a:solidFill>
            <a:prstDash val="solid"/>
          </a:ln>
          <a:effectLst>
            <a:outerShdw blurRad="40000" dist="23000" dir="5400000" rotWithShape="0">
              <a:srgbClr val="000000">
                <a:alpha val="35000"/>
              </a:srgbClr>
            </a:outerShdw>
          </a:effectLst>
        </p:spPr>
        <p:txBody>
          <a:bodyPr wrap="none" anchor="ctr"/>
          <a:lstStyle/>
          <a:p>
            <a:pPr>
              <a:defRPr/>
            </a:pPr>
            <a:r>
              <a:rPr lang="zh-CN" altLang="en-US" sz="2400" kern="0" dirty="0">
                <a:solidFill>
                  <a:schemeClr val="bg1"/>
                </a:solidFill>
                <a:latin typeface="方正兰亭中粗黑_GBK" pitchFamily="2" charset="-122"/>
                <a:ea typeface="方正兰亭中粗黑_GBK" pitchFamily="2" charset="-122"/>
              </a:rPr>
              <a:t>领域知识</a:t>
            </a:r>
            <a:endParaRPr lang="zh-CN" altLang="en-US" sz="2400" dirty="0">
              <a:solidFill>
                <a:schemeClr val="bg1"/>
              </a:solidFill>
              <a:ea typeface="宋体" panose="02010600030101010101" pitchFamily="2" charset="-122"/>
            </a:endParaRPr>
          </a:p>
        </p:txBody>
      </p:sp>
      <p:sp>
        <p:nvSpPr>
          <p:cNvPr id="11" name="Oval 9"/>
          <p:cNvSpPr>
            <a:spLocks noChangeArrowheads="1"/>
          </p:cNvSpPr>
          <p:nvPr/>
        </p:nvSpPr>
        <p:spPr bwMode="auto">
          <a:xfrm>
            <a:off x="2977833" y="4783455"/>
            <a:ext cx="1566862" cy="1093788"/>
          </a:xfrm>
          <a:prstGeom prst="ellipse">
            <a:avLst/>
          </a:prstGeom>
          <a:gradFill rotWithShape="1">
            <a:gsLst>
              <a:gs pos="0">
                <a:srgbClr val="E68422">
                  <a:shade val="51000"/>
                  <a:satMod val="130000"/>
                </a:srgbClr>
              </a:gs>
              <a:gs pos="80000">
                <a:srgbClr val="E68422">
                  <a:shade val="93000"/>
                  <a:satMod val="130000"/>
                </a:srgbClr>
              </a:gs>
              <a:gs pos="100000">
                <a:srgbClr val="E68422">
                  <a:shade val="94000"/>
                  <a:satMod val="135000"/>
                </a:srgbClr>
              </a:gs>
            </a:gsLst>
            <a:lin ang="16200000" scaled="0"/>
          </a:gradFill>
          <a:ln w="9525" cap="flat" cmpd="sng" algn="ctr">
            <a:solidFill>
              <a:srgbClr val="E68422"/>
            </a:solidFill>
            <a:prstDash val="solid"/>
          </a:ln>
          <a:effectLst>
            <a:outerShdw blurRad="40000" dist="23000" dir="5400000" rotWithShape="0">
              <a:srgbClr val="000000">
                <a:alpha val="35000"/>
              </a:srgbClr>
            </a:outerShdw>
          </a:effectLst>
        </p:spPr>
        <p:txBody>
          <a:bodyPr wrap="none" anchor="ctr"/>
          <a:lstStyle/>
          <a:p>
            <a:pPr>
              <a:defRPr/>
            </a:pPr>
            <a:r>
              <a:rPr lang="zh-CN" altLang="en-US" sz="2400" kern="0" dirty="0">
                <a:solidFill>
                  <a:schemeClr val="bg1"/>
                </a:solidFill>
                <a:latin typeface="方正兰亭中粗黑_GBK" pitchFamily="2" charset="-122"/>
                <a:ea typeface="方正兰亭中粗黑_GBK" pitchFamily="2" charset="-122"/>
              </a:rPr>
              <a:t>投资者</a:t>
            </a:r>
          </a:p>
        </p:txBody>
      </p:sp>
      <p:sp>
        <p:nvSpPr>
          <p:cNvPr id="12" name="Oval 4"/>
          <p:cNvSpPr>
            <a:spLocks noChangeArrowheads="1"/>
          </p:cNvSpPr>
          <p:nvPr/>
        </p:nvSpPr>
        <p:spPr bwMode="auto">
          <a:xfrm>
            <a:off x="8586788" y="4783138"/>
            <a:ext cx="1625600" cy="931862"/>
          </a:xfrm>
          <a:prstGeom prst="ellipse">
            <a:avLst/>
          </a:prstGeom>
          <a:gradFill rotWithShape="1">
            <a:gsLst>
              <a:gs pos="0">
                <a:srgbClr val="6076B4">
                  <a:shade val="51000"/>
                  <a:satMod val="130000"/>
                </a:srgbClr>
              </a:gs>
              <a:gs pos="80000">
                <a:srgbClr val="6076B4">
                  <a:shade val="93000"/>
                  <a:satMod val="130000"/>
                </a:srgbClr>
              </a:gs>
              <a:gs pos="100000">
                <a:srgbClr val="6076B4">
                  <a:shade val="94000"/>
                  <a:satMod val="135000"/>
                </a:srgbClr>
              </a:gs>
            </a:gsLst>
            <a:lin ang="16200000" scaled="0"/>
          </a:gradFill>
          <a:ln w="9525" cap="flat" cmpd="sng" algn="ctr">
            <a:solidFill>
              <a:srgbClr val="6076B4"/>
            </a:solidFill>
            <a:prstDash val="solid"/>
          </a:ln>
          <a:effectLst>
            <a:outerShdw blurRad="40000" dist="23000" dir="5400000" rotWithShape="0">
              <a:srgbClr val="000000">
                <a:alpha val="35000"/>
              </a:srgbClr>
            </a:outerShdw>
          </a:effectLst>
        </p:spPr>
        <p:txBody>
          <a:bodyPr wrap="none" anchor="ctr"/>
          <a:lstStyle/>
          <a:p>
            <a:pPr>
              <a:defRPr/>
            </a:pPr>
            <a:r>
              <a:rPr lang="zh-CN" altLang="en-US" sz="2400" kern="0" dirty="0">
                <a:solidFill>
                  <a:schemeClr val="bg1"/>
                </a:solidFill>
                <a:latin typeface="方正兰亭中粗黑_GBK" pitchFamily="2" charset="-122"/>
                <a:ea typeface="方正兰亭中粗黑_GBK" pitchFamily="2" charset="-122"/>
              </a:rPr>
              <a:t>组织环境</a:t>
            </a:r>
          </a:p>
        </p:txBody>
      </p:sp>
      <p:sp>
        <p:nvSpPr>
          <p:cNvPr id="13" name="Oval 14"/>
          <p:cNvSpPr>
            <a:spLocks noChangeArrowheads="1"/>
          </p:cNvSpPr>
          <p:nvPr/>
        </p:nvSpPr>
        <p:spPr bwMode="auto">
          <a:xfrm>
            <a:off x="8515350" y="1357313"/>
            <a:ext cx="1625600" cy="996950"/>
          </a:xfrm>
          <a:prstGeom prst="ellipse">
            <a:avLst/>
          </a:prstGeom>
          <a:gradFill rotWithShape="1">
            <a:gsLst>
              <a:gs pos="0">
                <a:srgbClr val="9C5252">
                  <a:shade val="51000"/>
                  <a:satMod val="130000"/>
                </a:srgbClr>
              </a:gs>
              <a:gs pos="80000">
                <a:srgbClr val="9C5252">
                  <a:shade val="93000"/>
                  <a:satMod val="130000"/>
                </a:srgbClr>
              </a:gs>
              <a:gs pos="100000">
                <a:srgbClr val="9C5252">
                  <a:shade val="94000"/>
                  <a:satMod val="135000"/>
                </a:srgbClr>
              </a:gs>
            </a:gsLst>
            <a:lin ang="16200000" scaled="0"/>
          </a:gradFill>
          <a:ln w="9525" cap="flat" cmpd="sng" algn="ctr">
            <a:solidFill>
              <a:srgbClr val="9C5252"/>
            </a:solidFill>
            <a:prstDash val="solid"/>
          </a:ln>
          <a:effectLst>
            <a:outerShdw blurRad="40000" dist="23000" dir="5400000" rotWithShape="0">
              <a:srgbClr val="000000">
                <a:alpha val="35000"/>
              </a:srgbClr>
            </a:outerShdw>
          </a:effectLst>
        </p:spPr>
        <p:txBody>
          <a:bodyPr wrap="none" anchor="ctr"/>
          <a:lstStyle/>
          <a:p>
            <a:pPr algn="l">
              <a:defRPr/>
            </a:pPr>
            <a:r>
              <a:rPr lang="zh-CN" altLang="en-US" sz="2400" kern="0" dirty="0">
                <a:solidFill>
                  <a:schemeClr val="bg1"/>
                </a:solidFill>
                <a:latin typeface="方正兰亭中粗黑_GBK" pitchFamily="2" charset="-122"/>
                <a:ea typeface="方正兰亭中粗黑_GBK" pitchFamily="2" charset="-122"/>
              </a:rPr>
              <a:t>运行环境</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0" grpId="0" bldLvl="0" animBg="1"/>
      <p:bldP spid="11" grpId="0" bldLvl="0" animBg="1"/>
      <p:bldP spid="12" grpId="0" bldLvl="0" animBg="1"/>
      <p:bldP spid="13" grpId="0" bldLvl="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ctrTitle"/>
          </p:nvPr>
        </p:nvSpPr>
        <p:spPr>
          <a:xfrm>
            <a:off x="1293845" y="3429000"/>
            <a:ext cx="9604310" cy="1863626"/>
          </a:xfrm>
        </p:spPr>
        <p:txBody>
          <a:bodyPr/>
          <a:lstStyle/>
          <a:p>
            <a:pPr algn="ctr"/>
            <a:r>
              <a:rPr lang="zh-CN" altLang="en-US" sz="8800" dirty="0">
                <a:solidFill>
                  <a:schemeClr val="tx1">
                    <a:lumMod val="90000"/>
                    <a:lumOff val="10000"/>
                  </a:schemeClr>
                </a:solidFill>
                <a:latin typeface="+mn-lt"/>
                <a:ea typeface="+mn-ea"/>
                <a:cs typeface="+mn-ea"/>
                <a:sym typeface="+mn-lt"/>
              </a:rPr>
              <a:t>谢谢！</a:t>
            </a:r>
          </a:p>
        </p:txBody>
      </p:sp>
      <p:sp>
        <p:nvSpPr>
          <p:cNvPr id="10" name="副标题 9"/>
          <p:cNvSpPr>
            <a:spLocks noGrp="1"/>
          </p:cNvSpPr>
          <p:nvPr>
            <p:ph type="subTitle" idx="1"/>
          </p:nvPr>
        </p:nvSpPr>
        <p:spPr>
          <a:xfrm>
            <a:off x="1293845" y="5483364"/>
            <a:ext cx="9604310" cy="457200"/>
          </a:xfrm>
        </p:spPr>
        <p:txBody>
          <a:bodyPr>
            <a:normAutofit/>
          </a:bodyPr>
          <a:lstStyle/>
          <a:p>
            <a:pPr algn="ctr">
              <a:lnSpc>
                <a:spcPct val="80000"/>
              </a:lnSpc>
              <a:buClrTx/>
              <a:defRPr/>
            </a:pPr>
            <a:r>
              <a:rPr lang="zh-CN" altLang="en-US" b="1" dirty="0">
                <a:latin typeface="+mn-lt"/>
                <a:ea typeface="+mn-ea"/>
                <a:cs typeface="+mn-ea"/>
                <a:sym typeface="+mn-lt"/>
              </a:rPr>
              <a:t>授课教师：</a:t>
            </a:r>
            <a:r>
              <a:rPr lang="en-US" altLang="zh-CN" b="1" dirty="0">
                <a:latin typeface="+mn-lt"/>
                <a:ea typeface="+mn-ea"/>
                <a:cs typeface="+mn-ea"/>
                <a:sym typeface="+mn-lt"/>
              </a:rPr>
              <a:t>xxx</a:t>
            </a:r>
            <a:r>
              <a:rPr lang="zh-CN" altLang="en-US" b="1" dirty="0">
                <a:latin typeface="+mn-lt"/>
                <a:ea typeface="+mn-ea"/>
                <a:cs typeface="+mn-ea"/>
                <a:sym typeface="+mn-lt"/>
              </a:rPr>
              <a:t>     电子邮箱：</a:t>
            </a:r>
            <a:r>
              <a:rPr lang="en-US" altLang="zh-CN" b="1" dirty="0">
                <a:latin typeface="+mn-lt"/>
                <a:ea typeface="+mn-ea"/>
                <a:cs typeface="+mn-ea"/>
                <a:sym typeface="+mn-lt"/>
              </a:rPr>
              <a:t>xxx@xxx</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需求获取技术</a:t>
            </a:r>
          </a:p>
        </p:txBody>
      </p:sp>
      <p:sp>
        <p:nvSpPr>
          <p:cNvPr id="4" name="内容占位符 16"/>
          <p:cNvSpPr txBox="1"/>
          <p:nvPr/>
        </p:nvSpPr>
        <p:spPr>
          <a:xfrm>
            <a:off x="1052830" y="1316355"/>
            <a:ext cx="9829800" cy="4823460"/>
          </a:xfrm>
          <a:prstGeom prst="rect">
            <a:avLst/>
          </a:prstGeom>
        </p:spPr>
        <p:txBody>
          <a:bodyPr>
            <a:norm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－采访</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－设定情景（用例）</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－原型</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－会议</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－观察商业过程和工作流</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endParaRPr kumimoji="0"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菱形网格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dhj2zogs">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菱形网格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19_TF03031015" id="{4D6D15B2-A3EB-4896-B32E-5E1845D70213}" vid="{3C8FFD1D-C814-4C51-B282-C32E538AEF55}"/>
    </a:ext>
  </a:extLst>
</a:theme>
</file>

<file path=ppt/theme/theme3.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菱形网格业务演示文稿（宽屏）</Template>
  <TotalTime>9628</TotalTime>
  <Words>5396</Words>
  <Application>Microsoft Macintosh PowerPoint</Application>
  <PresentationFormat>宽屏</PresentationFormat>
  <Paragraphs>605</Paragraphs>
  <Slides>80</Slides>
  <Notes>24</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80</vt:i4>
      </vt:variant>
    </vt:vector>
  </HeadingPairs>
  <TitlesOfParts>
    <vt:vector size="99" baseType="lpstr">
      <vt:lpstr>方正兰亭中粗黑_GBK</vt:lpstr>
      <vt:lpstr>黑体</vt:lpstr>
      <vt:lpstr>楷体_GB2312</vt:lpstr>
      <vt:lpstr>宋体</vt:lpstr>
      <vt:lpstr>微软雅黑</vt:lpstr>
      <vt:lpstr>微软雅黑</vt:lpstr>
      <vt:lpstr>幼圆</vt:lpstr>
      <vt:lpstr>cajcd fnta1</vt:lpstr>
      <vt:lpstr>Arial</vt:lpstr>
      <vt:lpstr>Calibri</vt:lpstr>
      <vt:lpstr>Courier New</vt:lpstr>
      <vt:lpstr>Franklin Gothic Book</vt:lpstr>
      <vt:lpstr>Franklin Gothic Medium</vt:lpstr>
      <vt:lpstr>Haettenschweiler</vt:lpstr>
      <vt:lpstr>Monotype Sorts</vt:lpstr>
      <vt:lpstr>Times New Roman</vt:lpstr>
      <vt:lpstr>Wingdings</vt:lpstr>
      <vt:lpstr>菱形网格 16x9</vt:lpstr>
      <vt:lpstr>1_菱形网格 16x9</vt:lpstr>
      <vt:lpstr>第三章 需求分析</vt:lpstr>
      <vt:lpstr>第三章 需求分析</vt:lpstr>
      <vt:lpstr>需求分析概述</vt:lpstr>
      <vt:lpstr>3.1 需求分析的概念</vt:lpstr>
      <vt:lpstr>修正需求错误的代价</vt:lpstr>
      <vt:lpstr>3.2 需求的获取</vt:lpstr>
      <vt:lpstr>需求的类型</vt:lpstr>
      <vt:lpstr>需求的来源</vt:lpstr>
      <vt:lpstr>需求获取技术</vt:lpstr>
      <vt:lpstr>需求获取面临的挑战</vt:lpstr>
      <vt:lpstr>需求诱导十原则</vt:lpstr>
      <vt:lpstr>3.3 需求分析/管理的过程</vt:lpstr>
      <vt:lpstr>第二步：需求提炼（需求分析）</vt:lpstr>
      <vt:lpstr>需求分析模型</vt:lpstr>
      <vt:lpstr>第三步：需求规格说明书</vt:lpstr>
      <vt:lpstr>第四步：需求验证</vt:lpstr>
      <vt:lpstr>需求验证的工作</vt:lpstr>
      <vt:lpstr>需求验证技术</vt:lpstr>
      <vt:lpstr>需求分析/管理的过程</vt:lpstr>
      <vt:lpstr>需求变更处理流程</vt:lpstr>
      <vt:lpstr>3.4 需求分析的任务</vt:lpstr>
      <vt:lpstr>PowerPoint 演示文稿</vt:lpstr>
      <vt:lpstr>PowerPoint 演示文稿</vt:lpstr>
      <vt:lpstr>软件需求规格说明的原则</vt:lpstr>
      <vt:lpstr>PowerPoint 演示文稿</vt:lpstr>
      <vt:lpstr>3.6 需求分析模型概述</vt:lpstr>
      <vt:lpstr>分析模型描述工具</vt:lpstr>
      <vt:lpstr>面向过程的分析方法</vt:lpstr>
      <vt:lpstr>PowerPoint 演示文稿</vt:lpstr>
      <vt:lpstr>PowerPoint 演示文稿</vt:lpstr>
      <vt:lpstr>3.8 功能模型——数据流图</vt:lpstr>
      <vt:lpstr>数据流图图示例</vt:lpstr>
      <vt:lpstr>数据流图的层次结构</vt:lpstr>
      <vt:lpstr>(1) 加工</vt:lpstr>
      <vt:lpstr>加工的命名</vt:lpstr>
      <vt:lpstr>(2) 外部实体（数据源点/终点）</vt:lpstr>
      <vt:lpstr>(3) 数据流</vt:lpstr>
      <vt:lpstr>数据流与数据加工之间的关系</vt:lpstr>
      <vt:lpstr>画数据流时需注意的问题</vt:lpstr>
      <vt:lpstr>(4) 数据存储</vt:lpstr>
      <vt:lpstr>几种错误(1)</vt:lpstr>
      <vt:lpstr>几种错误(2)</vt:lpstr>
      <vt:lpstr>3.9 功能建模——编写数据字典</vt:lpstr>
      <vt:lpstr>面向对象的分析方法</vt:lpstr>
      <vt:lpstr>3.10 什么是对象？</vt:lpstr>
      <vt:lpstr>几种著名的面向对象方法</vt:lpstr>
      <vt:lpstr>3.11 面向对象的软件开发模型 </vt:lpstr>
      <vt:lpstr>3.12 功能模型——用例图 （1）用例图的基本图形符号</vt:lpstr>
      <vt:lpstr>PowerPoint 演示文稿</vt:lpstr>
      <vt:lpstr>PowerPoint 演示文稿</vt:lpstr>
      <vt:lpstr>如何确定参与者？</vt:lpstr>
      <vt:lpstr>如何确定参与者？</vt:lpstr>
      <vt:lpstr>PowerPoint 演示文稿</vt:lpstr>
      <vt:lpstr>怎么获取用例？</vt:lpstr>
      <vt:lpstr>怎么获取用例？</vt:lpstr>
      <vt:lpstr>系统和关联</vt:lpstr>
      <vt:lpstr>自动售货系统  初步的用例图</vt:lpstr>
      <vt:lpstr>用例扩展</vt:lpstr>
      <vt:lpstr>自动售货系统  用例扩展后的用例图</vt:lpstr>
      <vt:lpstr>3.13 用例之间的关系</vt:lpstr>
      <vt:lpstr>（1）关联(Association)</vt:lpstr>
      <vt:lpstr>（2）泛化(Inheritance)</vt:lpstr>
      <vt:lpstr>（3）包含(Include)</vt:lpstr>
      <vt:lpstr>（4）扩展(Extend)</vt:lpstr>
      <vt:lpstr>包含(include)、扩展(extend)的区别：</vt:lpstr>
      <vt:lpstr>关联、包含、扩展、泛化 的区别：</vt:lpstr>
      <vt:lpstr>例：成绩管理系统需求</vt:lpstr>
      <vt:lpstr>例：成绩管理系统用例图</vt:lpstr>
      <vt:lpstr>3.14 行为模型——活动图</vt:lpstr>
      <vt:lpstr>在用例流中发现动作</vt:lpstr>
      <vt:lpstr>动作</vt:lpstr>
      <vt:lpstr>活动图</vt:lpstr>
      <vt:lpstr>活动图</vt:lpstr>
      <vt:lpstr>活动图</vt:lpstr>
      <vt:lpstr>活动图</vt:lpstr>
      <vt:lpstr>例：Resolve Issue活动图</vt:lpstr>
      <vt:lpstr>例：登录活动图（泳道图）</vt:lpstr>
      <vt:lpstr>例：增加账号活动图（泳道图）</vt:lpstr>
      <vt:lpstr>例：查询所修课程活动图（泳道图）</vt:lpstr>
      <vt:lpstr>谢谢！</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软件工程概述 h5</dc:title>
  <dc:creator>lan tian</dc:creator>
  <cp:lastModifiedBy>lan tian</cp:lastModifiedBy>
  <cp:revision>124</cp:revision>
  <dcterms:created xsi:type="dcterms:W3CDTF">2018-03-05T08:16:00Z</dcterms:created>
  <dcterms:modified xsi:type="dcterms:W3CDTF">2020-07-13T05:29:28Z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KSOProductBuildVer">
    <vt:lpwstr>2052-11.1.0.8806</vt:lpwstr>
  </property>
</Properties>
</file>