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788" r:id="rId3"/>
    <p:sldId id="789" r:id="rId4"/>
    <p:sldId id="796" r:id="rId5"/>
    <p:sldId id="792" r:id="rId6"/>
    <p:sldId id="795" r:id="rId7"/>
    <p:sldId id="776" r:id="rId8"/>
    <p:sldId id="751" r:id="rId9"/>
    <p:sldId id="829" r:id="rId10"/>
    <p:sldId id="830" r:id="rId11"/>
    <p:sldId id="831" r:id="rId12"/>
    <p:sldId id="832" r:id="rId13"/>
    <p:sldId id="833" r:id="rId14"/>
    <p:sldId id="834" r:id="rId15"/>
    <p:sldId id="835" r:id="rId16"/>
    <p:sldId id="836" r:id="rId17"/>
    <p:sldId id="838" r:id="rId18"/>
    <p:sldId id="839" r:id="rId19"/>
    <p:sldId id="848" r:id="rId20"/>
    <p:sldId id="849" r:id="rId21"/>
    <p:sldId id="840" r:id="rId22"/>
    <p:sldId id="842" r:id="rId23"/>
    <p:sldId id="846" r:id="rId24"/>
    <p:sldId id="856" r:id="rId25"/>
    <p:sldId id="857" r:id="rId26"/>
    <p:sldId id="847" r:id="rId27"/>
    <p:sldId id="854" r:id="rId28"/>
    <p:sldId id="855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9CDCFE"/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59" d="100"/>
          <a:sy n="5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代表有几个输入</a:t>
            </a:r>
            <a:endParaRPr lang="en-US" altLang="zh-CN" baseline="0" dirty="0"/>
          </a:p>
          <a:p>
            <a:r>
              <a:rPr lang="en-US" altLang="zh-CN" baseline="0" dirty="0"/>
              <a:t>.o </a:t>
            </a:r>
            <a:r>
              <a:rPr lang="zh-CN" altLang="en-US" baseline="0" dirty="0"/>
              <a:t>代表有几个输出</a:t>
            </a:r>
            <a:endParaRPr lang="en-US" altLang="zh-CN" baseline="0" dirty="0"/>
          </a:p>
          <a:p>
            <a:r>
              <a:rPr lang="en-US" altLang="zh-CN" baseline="0" dirty="0"/>
              <a:t>.</a:t>
            </a:r>
            <a:r>
              <a:rPr lang="en-US" altLang="zh-CN" baseline="0" dirty="0" err="1"/>
              <a:t>ilb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</a:t>
            </a:r>
            <a:r>
              <a:rPr lang="en-US" altLang="zh-CN" baseline="0" dirty="0"/>
              <a:t>OBDD</a:t>
            </a:r>
            <a:r>
              <a:rPr lang="zh-CN" altLang="en-US" baseline="0" dirty="0"/>
              <a:t>的输出需要以什么顺序产生图</a:t>
            </a:r>
            <a:endParaRPr lang="en-US" altLang="zh-CN" baseline="0" dirty="0"/>
          </a:p>
          <a:p>
            <a:r>
              <a:rPr lang="en-US" altLang="zh-CN" baseline="0" dirty="0"/>
              <a:t>.</a:t>
            </a:r>
            <a:r>
              <a:rPr lang="en-US" altLang="zh-CN" baseline="0" dirty="0" err="1"/>
              <a:t>ob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代表输出的顺序</a:t>
            </a:r>
            <a:endParaRPr lang="en-US" altLang="zh-CN" baseline="0" dirty="0"/>
          </a:p>
          <a:p>
            <a:r>
              <a:rPr lang="zh-CN" altLang="en-US" baseline="0" dirty="0"/>
              <a:t>因为</a:t>
            </a:r>
            <a:r>
              <a:rPr lang="en-US" altLang="zh-CN" baseline="0" dirty="0"/>
              <a:t>PLA</a:t>
            </a:r>
            <a:r>
              <a:rPr lang="zh-CN" altLang="en-US" baseline="0" dirty="0"/>
              <a:t>是</a:t>
            </a:r>
            <a:r>
              <a:rPr lang="en-US" altLang="zh-CN" baseline="0" dirty="0"/>
              <a:t>sum of product</a:t>
            </a:r>
            <a:r>
              <a:rPr lang="zh-CN" altLang="en-US" baseline="0" dirty="0"/>
              <a:t>的方式</a:t>
            </a:r>
            <a:endParaRPr lang="en-US" altLang="zh-CN" baseline="0" dirty="0"/>
          </a:p>
          <a:p>
            <a:r>
              <a:rPr lang="zh-CN" altLang="en-US" dirty="0"/>
              <a:t>因此接下来每行都是一个</a:t>
            </a:r>
            <a:r>
              <a:rPr lang="en-US" altLang="zh-CN" dirty="0"/>
              <a:t>product</a:t>
            </a:r>
          </a:p>
          <a:p>
            <a:r>
              <a:rPr lang="en-US" altLang="zh-CN" dirty="0"/>
              <a:t>11-</a:t>
            </a:r>
            <a:r>
              <a:rPr lang="zh-CN" altLang="en-US" dirty="0"/>
              <a:t>代表 </a:t>
            </a:r>
            <a:r>
              <a:rPr lang="en-US" altLang="zh-CN" dirty="0"/>
              <a:t>ab</a:t>
            </a:r>
          </a:p>
          <a:p>
            <a:r>
              <a:rPr lang="en-US" altLang="zh-CN" dirty="0"/>
              <a:t>--1</a:t>
            </a:r>
            <a:r>
              <a:rPr lang="zh-CN" altLang="en-US" dirty="0"/>
              <a:t>代表 </a:t>
            </a:r>
            <a:r>
              <a:rPr lang="en-US" altLang="zh-CN" dirty="0"/>
              <a:t>c</a:t>
            </a:r>
          </a:p>
          <a:p>
            <a:r>
              <a:rPr lang="en-US" altLang="zh-CN" dirty="0"/>
              <a:t>.e</a:t>
            </a:r>
            <a:r>
              <a:rPr lang="en-US" altLang="zh-CN" baseline="0" dirty="0"/>
              <a:t> </a:t>
            </a:r>
            <a:r>
              <a:rPr lang="zh-CN" altLang="en-US" baseline="0" dirty="0"/>
              <a:t>代表结束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https://dreampuf.github.io/GraphvizOnline/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62265" y="2559476"/>
            <a:ext cx="61198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实验：图遍历算法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2024-10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DFS(graph, start,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存储图，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b="1" dirty="0">
                <a:latin typeface="+mn-ea"/>
              </a:rPr>
              <a:t>visited = [1]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237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b="1" dirty="0">
                <a:latin typeface="+mn-ea"/>
              </a:rPr>
              <a:t>visited = [1]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2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US" altLang="zh-CN" dirty="0">
                <a:highlight>
                  <a:srgbClr val="FFFF00"/>
                </a:highlight>
              </a:rPr>
              <a:t>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237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b="1" dirty="0">
                <a:latin typeface="+mn-ea"/>
              </a:rPr>
              <a:t>visited = [1]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2</a:t>
            </a:r>
          </a:p>
          <a:p>
            <a:r>
              <a:rPr lang="en-US" altLang="zh-CN" b="1" dirty="0">
                <a:latin typeface="+mn-ea"/>
              </a:rPr>
              <a:t>DFS(graph, 2, [1])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</a:t>
            </a:r>
            <a:r>
              <a:rPr lang="en-US" altLang="zh-CN" b="1" dirty="0">
                <a:highlight>
                  <a:srgbClr val="FFFF00"/>
                </a:highlight>
              </a:rPr>
              <a:t>2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US" altLang="zh-CN" dirty="0">
                <a:highlight>
                  <a:srgbClr val="FFFF00"/>
                </a:highlight>
              </a:rPr>
              <a:t>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9" name="双括号 18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4975" y="3561080"/>
            <a:ext cx="29298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[1])</a:t>
            </a: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2</a:t>
            </a:r>
          </a:p>
          <a:p>
            <a:r>
              <a:rPr lang="en-US" altLang="zh-CN" b="1" dirty="0">
                <a:latin typeface="+mn-ea"/>
              </a:rPr>
              <a:t>visited = [1,2]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</a:t>
            </a:r>
          </a:p>
          <a:p>
            <a:r>
              <a:rPr lang="en-US" altLang="zh-CN" b="1" dirty="0">
                <a:latin typeface="+mn-ea"/>
              </a:rPr>
              <a:t>DFS(graph, 2, [1])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zh-CN" dirty="0">
                <a:highlight>
                  <a:srgbClr val="FFFF00"/>
                </a:highlight>
              </a:rPr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[1,2])</a:t>
            </a: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2</a:t>
            </a:r>
          </a:p>
          <a:p>
            <a:r>
              <a:rPr lang="en-US" altLang="zh-CN" b="1" dirty="0">
                <a:latin typeface="+mn-ea"/>
              </a:rPr>
              <a:t>visited = [1,2]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4</a:t>
            </a:r>
          </a:p>
          <a:p>
            <a:r>
              <a:rPr lang="en-US" altLang="zh-CN" b="1" dirty="0">
                <a:latin typeface="+mn-ea"/>
              </a:rPr>
              <a:t>DFS(graph, 4, [1,2])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4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zh-CN" dirty="0">
                <a:highlight>
                  <a:srgbClr val="FFFF00"/>
                </a:highlight>
              </a:rPr>
              <a:t>   1  0  0 </a:t>
            </a:r>
            <a:r>
              <a:rPr lang="en-US" altLang="zh-CN" b="1" dirty="0">
                <a:highlight>
                  <a:srgbClr val="FFFF00"/>
                </a:highlight>
              </a:rPr>
              <a:t> 1  </a:t>
            </a:r>
            <a:r>
              <a:rPr lang="en-US" altLang="zh-CN" dirty="0">
                <a:highlight>
                  <a:srgbClr val="FFFF00"/>
                </a:highlight>
              </a:rPr>
              <a:t>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4, [1,2])</a:t>
            </a:r>
            <a:endParaRPr lang="en-US" altLang="zh-CN" b="1" dirty="0">
              <a:latin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4</a:t>
            </a:r>
          </a:p>
          <a:p>
            <a:r>
              <a:rPr lang="en-US" altLang="zh-CN" b="1" dirty="0">
                <a:latin typeface="+mn-ea"/>
              </a:rPr>
              <a:t>visited = [1,2,4]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altLang="zh-CN" dirty="0">
                <a:highlight>
                  <a:srgbClr val="FFFF00"/>
                </a:highlight>
              </a:rPr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[1,2,4])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4, [1,2,4])</a:t>
            </a:r>
            <a:endParaRPr lang="en-US" altLang="zh-CN" b="1" dirty="0">
              <a:latin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递归调用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4</a:t>
            </a:r>
          </a:p>
          <a:p>
            <a:r>
              <a:rPr lang="en-US" altLang="zh-CN" b="1" dirty="0">
                <a:latin typeface="+mn-ea"/>
              </a:rPr>
              <a:t>visited = [1,2,4]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，调用结束返回上一层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en-US" altLang="zh-CN" dirty="0">
                <a:highlight>
                  <a:srgbClr val="FFFF00"/>
                </a:highlight>
              </a:rPr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[1,2,4])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2</a:t>
            </a:r>
          </a:p>
          <a:p>
            <a:r>
              <a:rPr lang="en-US" altLang="zh-CN" b="1" dirty="0">
                <a:latin typeface="+mn-ea"/>
              </a:rPr>
              <a:t>visited = [1,2,4]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5</a:t>
            </a:r>
          </a:p>
          <a:p>
            <a:r>
              <a:rPr lang="en-US" altLang="zh-CN" b="1" dirty="0">
                <a:latin typeface="+mn-ea"/>
              </a:rPr>
              <a:t>DFS(graph, 5, [1,2,4])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5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zh-CN" dirty="0">
                <a:highlight>
                  <a:srgbClr val="FFFF00"/>
                </a:highlight>
              </a:rPr>
              <a:t>   1  0  0  1 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US" altLang="zh-CN" dirty="0">
                <a:highlight>
                  <a:srgbClr val="FFFF00"/>
                </a:highlight>
              </a:rPr>
              <a:t>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9" name="双括号 18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[1,2,4])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5, [1,2,4])</a:t>
            </a:r>
            <a:endParaRPr lang="en-US" altLang="zh-CN" b="1" dirty="0">
              <a:latin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5</a:t>
            </a:r>
          </a:p>
          <a:p>
            <a:r>
              <a:rPr lang="en-US" altLang="zh-CN" b="1" dirty="0">
                <a:latin typeface="+mn-ea"/>
              </a:rPr>
              <a:t>visited = [1,2,4,5]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9" name="双括号 18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[1,2,4,5])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5, [1,2,4,5])</a:t>
            </a:r>
            <a:endParaRPr lang="en-US" altLang="zh-CN" b="1" dirty="0">
              <a:latin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递归调用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5</a:t>
            </a:r>
          </a:p>
          <a:p>
            <a:r>
              <a:rPr lang="en-US" altLang="zh-CN" b="1" dirty="0">
                <a:latin typeface="+mn-ea"/>
              </a:rPr>
              <a:t>visited = [1,2,4,5]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，调用结束返回上一层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8" name="双括号 17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4975" y="3561080"/>
            <a:ext cx="35452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2, [1,2,4,5])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60996" y="1887545"/>
            <a:ext cx="463473" cy="1728993"/>
            <a:chOff x="5855368" y="980316"/>
            <a:chExt cx="463473" cy="172899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04988" y="1888163"/>
            <a:ext cx="2580872" cy="1655169"/>
            <a:chOff x="6476500" y="2237100"/>
            <a:chExt cx="3437867" cy="1655169"/>
          </a:xfrm>
        </p:grpSpPr>
        <p:sp>
          <p:nvSpPr>
            <p:cNvPr id="20" name="文本框 19"/>
            <p:cNvSpPr txBox="1"/>
            <p:nvPr/>
          </p:nvSpPr>
          <p:spPr>
            <a:xfrm>
              <a:off x="6506600" y="3492159"/>
              <a:ext cx="3407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实现思路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476500" y="2237100"/>
              <a:ext cx="265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实验介绍</a:t>
              </a:r>
              <a:endPara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递归调用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2</a:t>
            </a:r>
          </a:p>
          <a:p>
            <a:r>
              <a:rPr lang="en-US" altLang="zh-CN" b="1" dirty="0">
                <a:latin typeface="+mn-ea"/>
              </a:rPr>
              <a:t>visited = [1,2,4,5]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，调用结束返回上一层</a:t>
            </a:r>
            <a:endParaRPr lang="en-US" altLang="zh-CN" b="1" dirty="0">
              <a:latin typeface="+mn-ea"/>
            </a:endParaRPr>
          </a:p>
          <a:p>
            <a:endParaRPr lang="en-US" altLang="zh-CN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en-US" altLang="zh-CN" dirty="0">
                <a:highlight>
                  <a:srgbClr val="FFFF00"/>
                </a:highlight>
              </a:rPr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8" name="双括号 17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4975" y="3561080"/>
            <a:ext cx="35452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b="1" dirty="0">
                <a:latin typeface="+mn-ea"/>
              </a:rPr>
              <a:t>visited = [1,2,4,5]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3</a:t>
            </a:r>
          </a:p>
          <a:p>
            <a:r>
              <a:rPr lang="en-US" altLang="zh-CN" b="1" dirty="0">
                <a:latin typeface="+mn-ea"/>
              </a:rPr>
              <a:t>DFS(graph,3,[1,2,4,5])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0  1 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  <a:r>
              <a:rPr lang="en-US" altLang="zh-CN" dirty="0">
                <a:highlight>
                  <a:srgbClr val="FFFF00"/>
                </a:highlight>
              </a:rPr>
              <a:t>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9" name="双括号 18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35452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3, [1,2,4,5])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3</a:t>
            </a:r>
          </a:p>
          <a:p>
            <a:r>
              <a:rPr lang="en-US" altLang="zh-CN" b="1" dirty="0">
                <a:latin typeface="+mn-ea"/>
              </a:rPr>
              <a:t>visited = [1,2,4,5,3]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1,2,4,5,3</a:t>
            </a:r>
          </a:p>
          <a:p>
            <a:r>
              <a:rPr lang="zh-CN" altLang="en-US" b="1" dirty="0">
                <a:latin typeface="+mn-ea"/>
              </a:rPr>
              <a:t>遍历到</a:t>
            </a:r>
            <a:r>
              <a:rPr lang="en-US" altLang="zh-CN" b="1" dirty="0">
                <a:latin typeface="+mn-ea"/>
              </a:rPr>
              <a:t>6</a:t>
            </a:r>
          </a:p>
          <a:p>
            <a:r>
              <a:rPr lang="en-US" altLang="zh-CN" b="1" dirty="0">
                <a:latin typeface="+mn-ea"/>
              </a:rPr>
              <a:t>DFS(graph,6, [1,2,4,5,3])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6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en-US" altLang="zh-CN" dirty="0">
                <a:highlight>
                  <a:srgbClr val="FFFF00"/>
                </a:highlight>
              </a:rPr>
              <a:t>   1  0  0  0  0  </a:t>
            </a:r>
            <a:r>
              <a:rPr lang="en-US" altLang="zh-CN" b="1" dirty="0">
                <a:highlight>
                  <a:srgbClr val="FFFF00"/>
                </a:highlight>
              </a:rPr>
              <a:t>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41370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[1,2,4,5,3])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3, [1,2,4,5,3])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6, [1,2,4,5,3])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649485" y="5279914"/>
            <a:ext cx="474379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6</a:t>
            </a:r>
          </a:p>
          <a:p>
            <a:r>
              <a:rPr lang="en-US" altLang="zh-CN" b="1" dirty="0">
                <a:latin typeface="+mn-ea"/>
              </a:rPr>
              <a:t>visited = [1,2,4,5,3,6]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1,2,4,5,3,6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返回上一层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US" altLang="zh-CN" dirty="0">
                <a:highlight>
                  <a:srgbClr val="FFFF00"/>
                </a:highlight>
              </a:rPr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41370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[1,2,4,5,3,6])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3, [1,2,4,5,3,6])</a:t>
            </a:r>
          </a:p>
          <a:p>
            <a:pPr marL="457200" lvl="1" indent="457200"/>
            <a:r>
              <a:rPr lang="en-US" altLang="zh-CN" b="1" dirty="0">
                <a:latin typeface="+mn-ea"/>
                <a:sym typeface="+mn-ea"/>
              </a:rPr>
              <a:t>DFS(graph, 6, [1,2,4,5,3,6])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649485" y="5279914"/>
            <a:ext cx="474379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3</a:t>
            </a:r>
          </a:p>
          <a:p>
            <a:r>
              <a:rPr lang="en-US" altLang="zh-CN" b="1" dirty="0">
                <a:latin typeface="+mn-ea"/>
              </a:rPr>
              <a:t>visited = [1,2,4,5,3,6]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1,2,4,5,3,6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返回上一层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US" altLang="zh-CN" dirty="0">
                <a:highlight>
                  <a:srgbClr val="FFFF00"/>
                </a:highlight>
              </a:rPr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41370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[1,2,4,5,3,6])</a:t>
            </a:r>
          </a:p>
          <a:p>
            <a:pPr indent="457200"/>
            <a:r>
              <a:rPr lang="en-US" altLang="zh-CN" b="1" dirty="0">
                <a:latin typeface="+mn-ea"/>
                <a:sym typeface="+mn-ea"/>
              </a:rPr>
              <a:t>DFS(graph, 3, [1,2,4,5,3,6])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649485" y="5279914"/>
            <a:ext cx="474379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3</a:t>
            </a:r>
          </a:p>
          <a:p>
            <a:r>
              <a:rPr lang="en-US" altLang="zh-CN" b="1" dirty="0">
                <a:latin typeface="+mn-ea"/>
              </a:rPr>
              <a:t>visited = [1,2,4,5,3,6]</a:t>
            </a:r>
          </a:p>
          <a:p>
            <a:r>
              <a:rPr lang="zh-CN" altLang="en-US" b="1" dirty="0">
                <a:latin typeface="+mn-ea"/>
              </a:rPr>
              <a:t>输出：</a:t>
            </a:r>
            <a:r>
              <a:rPr lang="en-US" altLang="zh-CN" b="1" dirty="0">
                <a:latin typeface="+mn-ea"/>
              </a:rPr>
              <a:t>1,2,4,5,3,6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没有不在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，调用结束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外面没有其他层调用，结束运行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US" altLang="zh-CN" dirty="0">
                <a:highlight>
                  <a:srgbClr val="FFFF00"/>
                </a:highlight>
              </a:rPr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4137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[1,2,4,5,3,6])</a:t>
            </a: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marL="457200" lvl="1" indent="457200"/>
            <a:endParaRPr lang="en-US" altLang="zh-CN" b="1" dirty="0">
              <a:latin typeface="+mn-ea"/>
              <a:sym typeface="+mn-ea"/>
            </a:endParaRPr>
          </a:p>
          <a:p>
            <a:pPr indent="457200"/>
            <a:endParaRPr lang="en-US" altLang="zh-CN" b="1" dirty="0">
              <a:latin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Function BFS(Graph graph, String start)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，start 为起始节点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创建一个集合 Set visited 来存储已访问的节点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创建一个队列 Queue queue 并将 start 加入到 queue 中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while queue 不为空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vertex = queue.dequeue() // 从队列中移除并获取第一个元素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vertex 没有在 visited 中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将 vertex 加入到 visited 中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输出 vertex 节点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将 graph[vertex] 中未访问的邻接点加入到 queue 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94045" y="1955165"/>
            <a:ext cx="6253480" cy="3467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    FILE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fopen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"input.txt"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"r"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!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perror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"Failed to open file"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exit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EXIT_FAILURE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fscanf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%d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&amp;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vertexCount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initializeGraph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vertexCount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startVertex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fscanf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%d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&amp;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startVertex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fscanf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%d %d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&amp;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&amp;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!=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EOF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addEdge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fclose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160" y="1954848"/>
            <a:ext cx="5080000" cy="346710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adjMatrix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[MAX_VERTICES][MAX_VERTICES]</a:t>
            </a:r>
            <a:r>
              <a:rPr lang="en-US" altLang="zh-CN" sz="1600" b="0">
                <a:solidFill>
                  <a:schemeClr val="bg1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initializeGraph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vertices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vertexCount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vertices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vertices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vertices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++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adjMatrix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j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}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addEdge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adjMatrix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adjMatrix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zh-CN" altLang="en-US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读取图</a:t>
            </a:r>
            <a:r>
              <a:rPr lang="en-US" altLang="zh-CN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读取图</a:t>
            </a:r>
            <a:r>
              <a:rPr lang="en-US" altLang="zh-CN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-python</a:t>
            </a: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26615" y="1010285"/>
            <a:ext cx="7938770" cy="55448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from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collections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import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defaultdict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Graph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graph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defaultdict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list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start_vertex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None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add_edge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graph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append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graph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append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 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read_graph_from_file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filename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with 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open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filename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'r'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as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lines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file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readlines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start_vertex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lines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].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strip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())  </a:t>
            </a:r>
            <a:endParaRPr lang="zh-CN" altLang="en-US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for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line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in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lines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:]: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 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map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line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strip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split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())</a:t>
            </a:r>
          </a:p>
          <a:p>
            <a:pPr>
              <a:lnSpc>
                <a:spcPts val="2025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add_edge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src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dest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2025"/>
              </a:lnSpc>
            </a:pP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>
                <a:solidFill>
                  <a:srgbClr val="C586C0"/>
                </a:solidFill>
                <a:latin typeface="Consolas" panose="020B0609020204030204"/>
                <a:ea typeface="Consolas" panose="020B0609020204030204"/>
                <a:sym typeface="+mn-ea"/>
              </a:rPr>
              <a:t>if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/>
                <a:ea typeface="Consolas" panose="020B0609020204030204"/>
                <a:sym typeface="+mn-ea"/>
              </a:rPr>
              <a:t>__name__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==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'__main__'</a:t>
            </a: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: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/>
                <a:ea typeface="Consolas" panose="020B0609020204030204"/>
                <a:sym typeface="+mn-ea"/>
              </a:rPr>
              <a:t>graph </a:t>
            </a:r>
            <a:r>
              <a:rPr lang="en-US" altLang="zh-CN" sz="16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= </a:t>
            </a:r>
            <a:r>
              <a:rPr lang="en-US" altLang="zh-CN" sz="1600">
                <a:solidFill>
                  <a:srgbClr val="4EC9B0"/>
                </a:solidFill>
                <a:latin typeface="Consolas" panose="020B0609020204030204"/>
                <a:ea typeface="Consolas" panose="020B0609020204030204"/>
                <a:sym typeface="+mn-ea"/>
              </a:rPr>
              <a:t>Graph</a:t>
            </a: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()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2025"/>
              </a:lnSpc>
            </a:pP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    </a:t>
            </a:r>
            <a:r>
              <a:rPr lang="en-US" altLang="zh-CN" sz="1600">
                <a:solidFill>
                  <a:srgbClr val="9CDCFE"/>
                </a:solidFill>
                <a:latin typeface="Consolas" panose="020B0609020204030204"/>
                <a:ea typeface="Consolas" panose="020B0609020204030204"/>
                <a:sym typeface="+mn-ea"/>
              </a:rPr>
              <a:t>graph</a:t>
            </a: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.</a:t>
            </a:r>
            <a:r>
              <a:rPr lang="en-US" altLang="zh-CN" sz="1600">
                <a:solidFill>
                  <a:srgbClr val="DCDCAA"/>
                </a:solidFill>
                <a:latin typeface="Consolas" panose="020B0609020204030204"/>
                <a:ea typeface="Consolas" panose="020B0609020204030204"/>
                <a:sym typeface="+mn-ea"/>
              </a:rPr>
              <a:t>read_graph_from_file</a:t>
            </a: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zh-CN" sz="16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'input.txt'</a:t>
            </a:r>
            <a:r>
              <a:rPr lang="en-US" altLang="zh-CN" sz="1600">
                <a:solidFill>
                  <a:srgbClr val="CCCCCC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5512" y="1426470"/>
            <a:ext cx="10060974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本实验中，你将实现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算法来遍历图，并输出遍历的顶点顺序。你需要：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提交一个报告，报告中包含图遍历算法的实现（包括读取图，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遍历）、两种遍历方法的输出结果和运行一次所需的时间。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提交一个压缩包，包括你的程序源代码、输入文件和一个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文件，该文件描述了如何编译和执行你的程序。</a:t>
            </a:r>
          </a:p>
          <a:p>
            <a:pPr lvl="0">
              <a:lnSpc>
                <a:spcPct val="200000"/>
              </a:lnSpc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5888" y="1286742"/>
            <a:ext cx="10887012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我提供给你的输入会包含：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第一行包含一个整数，表示图的顶点数。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第二行包含一个整数，表示遍历的起始顶点。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接下来的每一行包含两个整数，表示图中的一条边。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例如：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777897" y="3790951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156391" y="465296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16084" y="465296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534884" y="566737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77897" y="566737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0020910" y="566737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542570" y="417713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6" idx="1"/>
          </p:cNvCxnSpPr>
          <p:nvPr/>
        </p:nvCxnSpPr>
        <p:spPr>
          <a:xfrm>
            <a:off x="9164076" y="417713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5"/>
            <a:endCxn id="9" idx="0"/>
          </p:cNvCxnSpPr>
          <p:nvPr/>
        </p:nvCxnSpPr>
        <p:spPr>
          <a:xfrm>
            <a:off x="9902263" y="503914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3"/>
            <a:endCxn id="7" idx="0"/>
          </p:cNvCxnSpPr>
          <p:nvPr/>
        </p:nvCxnSpPr>
        <p:spPr>
          <a:xfrm flipH="1">
            <a:off x="7761103" y="503914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0"/>
          </p:cNvCxnSpPr>
          <p:nvPr/>
        </p:nvCxnSpPr>
        <p:spPr>
          <a:xfrm flipH="1">
            <a:off x="9004116" y="503914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"/>
          <p:cNvPicPr>
            <a:picLocks noChangeAspect="1"/>
          </p:cNvPicPr>
          <p:nvPr/>
        </p:nvPicPr>
        <p:blipFill>
          <a:blip r:embed="rId4"/>
          <a:srcRect r="25544"/>
          <a:stretch>
            <a:fillRect/>
          </a:stretch>
        </p:blipFill>
        <p:spPr>
          <a:xfrm>
            <a:off x="1572895" y="3649980"/>
            <a:ext cx="3928110" cy="21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5413" y="1301030"/>
            <a:ext cx="10887012" cy="2749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你的程序应该输出：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	DFS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遍历的顶点顺序</a:t>
            </a:r>
          </a:p>
          <a:p>
            <a:pPr marL="914400" lvl="1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	BFS</a:t>
            </a: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遍历的顶点顺序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777897" y="3790951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156391" y="465296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516084" y="465296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534884" y="566737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777897" y="566737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020910" y="566737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8542570" y="417713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7" idx="1"/>
          </p:cNvCxnSpPr>
          <p:nvPr/>
        </p:nvCxnSpPr>
        <p:spPr>
          <a:xfrm>
            <a:off x="9164076" y="417713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5"/>
            <a:endCxn id="11" idx="0"/>
          </p:cNvCxnSpPr>
          <p:nvPr/>
        </p:nvCxnSpPr>
        <p:spPr>
          <a:xfrm>
            <a:off x="9902263" y="503914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7761103" y="503914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3"/>
            <a:endCxn id="9" idx="0"/>
          </p:cNvCxnSpPr>
          <p:nvPr/>
        </p:nvCxnSpPr>
        <p:spPr>
          <a:xfrm flipH="1">
            <a:off x="9004116" y="503914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613" y="3790791"/>
            <a:ext cx="38385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实现思路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椭圆 1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2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2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2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/>
              <a:t>1 </a:t>
            </a:r>
            <a:r>
              <a:rPr lang="en-US" altLang="zh-CN" dirty="0"/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237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8484" y="884456"/>
            <a:ext cx="7296879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DFS(Graph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String start, Set visited)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graph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为起始节点，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为已访问节点集合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将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 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each neighbor in graph[start] //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遍历每一个邻接点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如果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neighbor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visited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递归调用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DFS(graph, neighbor, visited)</a:t>
            </a:r>
          </a:p>
        </p:txBody>
      </p:sp>
      <p:sp>
        <p:nvSpPr>
          <p:cNvPr id="2" name="矩形 1"/>
          <p:cNvSpPr/>
          <p:nvPr/>
        </p:nvSpPr>
        <p:spPr>
          <a:xfrm>
            <a:off x="7821827" y="5272556"/>
            <a:ext cx="4284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</a:rPr>
              <a:t>当前</a:t>
            </a:r>
            <a:r>
              <a:rPr lang="en-US" altLang="zh-CN" b="1" dirty="0">
                <a:latin typeface="+mn-ea"/>
              </a:rPr>
              <a:t>start</a:t>
            </a:r>
            <a:r>
              <a:rPr lang="zh-CN" altLang="en-US" b="1" dirty="0"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</a:p>
          <a:p>
            <a:r>
              <a:rPr lang="en-US" altLang="zh-CN" b="1" dirty="0">
                <a:latin typeface="+mn-ea"/>
              </a:rPr>
              <a:t>visited = [1]</a:t>
            </a:r>
          </a:p>
        </p:txBody>
      </p:sp>
      <p:sp>
        <p:nvSpPr>
          <p:cNvPr id="5" name="椭圆 4"/>
          <p:cNvSpPr/>
          <p:nvPr/>
        </p:nvSpPr>
        <p:spPr>
          <a:xfrm>
            <a:off x="9795167" y="1014731"/>
            <a:ext cx="452437" cy="4524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173661" y="187674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533354" y="1876743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552154" y="2891156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795167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1038180" y="2891154"/>
            <a:ext cx="452437" cy="452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9559840" y="1400910"/>
            <a:ext cx="301585" cy="5420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4" idx="1"/>
          </p:cNvCxnSpPr>
          <p:nvPr/>
        </p:nvCxnSpPr>
        <p:spPr>
          <a:xfrm>
            <a:off x="10181346" y="1400910"/>
            <a:ext cx="418266" cy="5420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1" idx="0"/>
          </p:cNvCxnSpPr>
          <p:nvPr/>
        </p:nvCxnSpPr>
        <p:spPr>
          <a:xfrm>
            <a:off x="10919533" y="2262922"/>
            <a:ext cx="34486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3"/>
            <a:endCxn id="8" idx="0"/>
          </p:cNvCxnSpPr>
          <p:nvPr/>
        </p:nvCxnSpPr>
        <p:spPr>
          <a:xfrm flipH="1">
            <a:off x="8778373" y="2262923"/>
            <a:ext cx="461546" cy="6282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9" idx="0"/>
          </p:cNvCxnSpPr>
          <p:nvPr/>
        </p:nvCxnSpPr>
        <p:spPr>
          <a:xfrm flipH="1">
            <a:off x="10021386" y="2262922"/>
            <a:ext cx="578226" cy="628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91581" y="4284406"/>
            <a:ext cx="3067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   1  2 </a:t>
            </a:r>
            <a:r>
              <a:rPr lang="zh-CN" altLang="en-US" b="1" dirty="0"/>
              <a:t> </a:t>
            </a:r>
            <a:r>
              <a:rPr lang="en-US" altLang="zh-CN" b="1" dirty="0"/>
              <a:t>3 </a:t>
            </a:r>
            <a:r>
              <a:rPr lang="zh-CN" altLang="en-US" b="1" dirty="0"/>
              <a:t> </a:t>
            </a:r>
            <a:r>
              <a:rPr lang="en-US" altLang="zh-CN" b="1" dirty="0"/>
              <a:t>4 </a:t>
            </a:r>
            <a:r>
              <a:rPr lang="zh-CN" altLang="en-US" b="1" dirty="0"/>
              <a:t> </a:t>
            </a:r>
            <a:r>
              <a:rPr lang="en-US" altLang="zh-CN" b="1" dirty="0"/>
              <a:t>5 </a:t>
            </a:r>
            <a:r>
              <a:rPr lang="zh-CN" altLang="en-US" b="1" dirty="0"/>
              <a:t> </a:t>
            </a:r>
            <a:r>
              <a:rPr lang="en-US" altLang="zh-CN" b="1" dirty="0"/>
              <a:t>6</a:t>
            </a:r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  0  1  1  0  0  0</a:t>
            </a:r>
          </a:p>
          <a:p>
            <a:r>
              <a:rPr lang="en-US" altLang="zh-CN" b="1" dirty="0"/>
              <a:t>2</a:t>
            </a:r>
            <a:r>
              <a:rPr lang="en-US" altLang="zh-CN" dirty="0"/>
              <a:t>   1  0  0  1  1  0</a:t>
            </a:r>
          </a:p>
          <a:p>
            <a:r>
              <a:rPr lang="en-US" altLang="zh-CN" b="1" dirty="0"/>
              <a:t>3</a:t>
            </a:r>
            <a:r>
              <a:rPr lang="en-US" altLang="zh-CN" dirty="0"/>
              <a:t>   1  0  0  0  0  1</a:t>
            </a:r>
          </a:p>
          <a:p>
            <a:r>
              <a:rPr lang="en-US" altLang="zh-CN" b="1" dirty="0"/>
              <a:t>4</a:t>
            </a:r>
            <a:r>
              <a:rPr lang="en-US" altLang="zh-CN" dirty="0"/>
              <a:t>   0  1  0  0  0  0</a:t>
            </a:r>
          </a:p>
          <a:p>
            <a:r>
              <a:rPr lang="en-US" altLang="zh-CN" b="1" dirty="0"/>
              <a:t>5 </a:t>
            </a:r>
            <a:r>
              <a:rPr lang="en-US" altLang="zh-CN" dirty="0"/>
              <a:t>  0  1  0  0  0  0</a:t>
            </a:r>
          </a:p>
          <a:p>
            <a:r>
              <a:rPr lang="en-US" altLang="zh-CN" b="1" dirty="0"/>
              <a:t>6</a:t>
            </a:r>
            <a:r>
              <a:rPr lang="en-US" altLang="zh-CN" dirty="0"/>
              <a:t>   0  0  1  0  0  0</a:t>
            </a:r>
          </a:p>
        </p:txBody>
      </p:sp>
      <p:sp>
        <p:nvSpPr>
          <p:cNvPr id="17" name="双括号 16"/>
          <p:cNvSpPr/>
          <p:nvPr/>
        </p:nvSpPr>
        <p:spPr>
          <a:xfrm>
            <a:off x="2934928" y="4586748"/>
            <a:ext cx="1629698" cy="16773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54975" y="3561080"/>
            <a:ext cx="2372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DFS(graph, 1, [1])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3722</Words>
  <Application>Microsoft Office PowerPoint</Application>
  <PresentationFormat>宽屏</PresentationFormat>
  <Paragraphs>604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Consolas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孙 菁翎</cp:lastModifiedBy>
  <cp:revision>906</cp:revision>
  <dcterms:created xsi:type="dcterms:W3CDTF">2018-07-22T02:36:00Z</dcterms:created>
  <dcterms:modified xsi:type="dcterms:W3CDTF">2024-10-29T09:35:03Z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11FABF06528C4083979DC7F87C0DA6EB_13</vt:lpwstr>
  </property>
  <property fmtid="{D5CDD505-2E9C-101B-9397-08002B2CF9AE}" pid="3" name="KSOProductBuildVer">
    <vt:lpwstr>2052-12.1.0.18888</vt:lpwstr>
  </property>
</Properties>
</file>