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788" r:id="rId5"/>
    <p:sldId id="833" r:id="rId6"/>
    <p:sldId id="760" r:id="rId7"/>
    <p:sldId id="799" r:id="rId8"/>
    <p:sldId id="801" r:id="rId9"/>
    <p:sldId id="802" r:id="rId10"/>
    <p:sldId id="789" r:id="rId11"/>
    <p:sldId id="796" r:id="rId12"/>
    <p:sldId id="832" r:id="rId13"/>
    <p:sldId id="795" r:id="rId14"/>
    <p:sldId id="831" r:id="rId15"/>
    <p:sldId id="829" r:id="rId16"/>
    <p:sldId id="751" r:id="rId17"/>
    <p:sldId id="805" r:id="rId18"/>
    <p:sldId id="806" r:id="rId19"/>
    <p:sldId id="807" r:id="rId20"/>
    <p:sldId id="810" r:id="rId21"/>
    <p:sldId id="809" r:id="rId22"/>
    <p:sldId id="808" r:id="rId23"/>
    <p:sldId id="811" r:id="rId24"/>
    <p:sldId id="812" r:id="rId25"/>
    <p:sldId id="813" r:id="rId26"/>
    <p:sldId id="814" r:id="rId27"/>
    <p:sldId id="815" r:id="rId28"/>
    <p:sldId id="816" r:id="rId29"/>
    <p:sldId id="818" r:id="rId30"/>
    <p:sldId id="819" r:id="rId31"/>
    <p:sldId id="820" r:id="rId32"/>
    <p:sldId id="821" r:id="rId33"/>
    <p:sldId id="822" r:id="rId34"/>
    <p:sldId id="823" r:id="rId35"/>
    <p:sldId id="824" r:id="rId36"/>
    <p:sldId id="825" r:id="rId37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EC9B0"/>
    <a:srgbClr val="004578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845" autoAdjust="0"/>
  </p:normalViewPr>
  <p:slideViewPr>
    <p:cSldViewPr snapToGrid="0" showGuides="1">
      <p:cViewPr varScale="1">
        <p:scale>
          <a:sx n="59" d="100"/>
          <a:sy n="59" d="100"/>
        </p:scale>
        <p:origin x="9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gs" Target="tags/tag1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https://dreampuf.github.io/GraphvizOnline/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https://dreampuf.github.io/GraphvizOnline/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BFAE-048D-461D-9F94-1EF1CAFC24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176554" y="2450864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162265" y="2559476"/>
            <a:ext cx="611981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实验：生成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OBDD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76554" y="3868238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76250" y="5986596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81000" y="6062796"/>
            <a:ext cx="236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2024-11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203390" y="5981825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693320" y="606279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主讲人：孙静翎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2478" y="319929"/>
            <a:ext cx="56470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noProof="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37007" y="1470231"/>
            <a:ext cx="10409321" cy="4702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我提供给你的输入会是乘积和的形式</a:t>
            </a:r>
            <a:endParaRPr lang="en-US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endParaRPr lang="en-US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例如对于布尔表达式</a:t>
            </a: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(a + b) c</a:t>
            </a: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，</a:t>
            </a:r>
            <a:endParaRPr lang="en-US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对应的输入会是一个字符串“</a:t>
            </a: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 and c or b and c</a:t>
            </a: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”，其中“</a:t>
            </a: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and</a:t>
            </a: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”和“</a:t>
            </a: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or</a:t>
            </a: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”都是关键字，分别代表逻辑“与”和“或”，此外还有一个关键字“</a:t>
            </a: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not</a:t>
            </a: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”代表逻辑“非”</a:t>
            </a:r>
            <a:endParaRPr lang="en-US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just">
              <a:lnSpc>
                <a:spcPct val="120000"/>
              </a:lnSpc>
            </a:pPr>
            <a:endParaRPr lang="en-US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请注意，为了简化你们的工作，你的程序只需要处理有且只有三个布尔变量（</a:t>
            </a: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a, b, c </a:t>
            </a: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）的布尔表达式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2478" y="319929"/>
            <a:ext cx="56470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r>
              <a:rPr lang="en-US" altLang="zh-CN" sz="28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OBDD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1121968"/>
            <a:ext cx="39462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digraph BDD {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node0 [label="a"];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node1 [label="b"];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node2 [label="b"];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node3 [label="c"];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node4 [label="c"];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node5 [label="c"];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node6 [label="c"];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node7 [label="True"];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node8 [label="False"];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3382045" y="1172221"/>
            <a:ext cx="47854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node9 [label="True"];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/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node10 [label="False"];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/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node11 [label="True"];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/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node12 [label="False"];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/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node13 [label="False"];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/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node14 [label="False"];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/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node0 -&gt; node1 [label="1"];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/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node0 -&gt; node2 [label="0"];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/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node1 -&gt; node3 [label="1"];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/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node1 -&gt; node4 [label="0"];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7603232" y="1172221"/>
            <a:ext cx="45887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node2 -&gt; node5 [label="1"];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/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node2 -&gt; node6 [label="0"];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/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node3 -&gt; node7 [label="1"];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/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node3 -&gt; node8 [label="0"];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/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node4 -&gt; node9 [label="1"];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/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node4 -&gt; node10 [label="0"];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/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node5 -&gt; node11 [label="1"];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/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node5 -&gt; node12 [label="0"];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/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node6 -&gt; node13 [label="1"];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/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node6 -&gt; node14 [label="0"];</a:t>
            </a:r>
            <a:endParaRPr lang="en-US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/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}</a:t>
            </a:r>
            <a:endParaRPr lang="zh-CN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2478" y="319929"/>
            <a:ext cx="56470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r>
              <a:rPr lang="en-US" altLang="zh-CN" sz="28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OBDD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36" y="1137658"/>
            <a:ext cx="10529726" cy="5347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075" y="676275"/>
            <a:ext cx="10991850" cy="5505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386878" y="2849254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93074" y="2957866"/>
            <a:ext cx="56058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实现思路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386878" y="4266628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93073" y="3750526"/>
            <a:ext cx="5605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0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</a:t>
            </a:r>
            <a:endParaRPr lang="en-US" altLang="zh-CN" sz="2000" dirty="0">
              <a:solidFill>
                <a:srgbClr val="0045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8484" y="884456"/>
            <a:ext cx="97531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expression, list variables, list values)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//expression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记录布尔函数，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记录当前未知的变量，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values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按顺序记录当前已知变量的值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代表已到达叶节点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parse_and_evaluate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values)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只会返回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返回这个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current_var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列表中的第一个元素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移除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列表中的第一个元素的剩余列表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high_subtree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low_subtree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current_var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high_subtree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low_subtree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返回这个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797959"/>
            <a:ext cx="76982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expression, list variables, list values)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如果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parse_and_evaluate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values)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只会返回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返回这个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current_var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列表中的第一个元素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移除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列表中的第一个元素的剩余列表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high_subtree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low_subtree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current_var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high_subtree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low_subtree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返回这个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21827" y="5272556"/>
            <a:ext cx="42845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n-ea"/>
              </a:rPr>
              <a:t>variables = ['a', 'b', 'c']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expression = “a and c or b and c</a:t>
            </a:r>
            <a:r>
              <a:rPr lang="zh-CN" altLang="en-US" b="1" dirty="0">
                <a:latin typeface="+mn-ea"/>
              </a:rPr>
              <a:t>”</a:t>
            </a:r>
            <a:endParaRPr lang="en-US" altLang="zh-CN" b="1" dirty="0">
              <a:latin typeface="+mn-ea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values=[]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err="1">
                <a:effectLst/>
                <a:latin typeface="+mn-ea"/>
              </a:rPr>
              <a:t>build_bdd</a:t>
            </a:r>
            <a:r>
              <a:rPr lang="en-US" altLang="zh-CN" b="1" dirty="0">
                <a:effectLst/>
                <a:latin typeface="+mn-ea"/>
              </a:rPr>
              <a:t>(</a:t>
            </a:r>
            <a:r>
              <a:rPr lang="en-US" altLang="zh-CN" b="1" dirty="0">
                <a:latin typeface="+mn-ea"/>
              </a:rPr>
              <a:t>expression,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variables,values</a:t>
            </a:r>
            <a:r>
              <a:rPr lang="en-US" altLang="zh-CN" b="1" dirty="0">
                <a:effectLst/>
                <a:latin typeface="+mn-ea"/>
              </a:rPr>
              <a:t>)</a:t>
            </a:r>
            <a:endParaRPr lang="en-US" altLang="zh-CN" b="1" dirty="0">
              <a:effectLst/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54287" y="230623"/>
            <a:ext cx="3666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ea"/>
              </a:rPr>
              <a:t>expression = "a and c or b and c“</a:t>
            </a:r>
            <a:endParaRPr lang="en-US" altLang="zh-CN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797959"/>
            <a:ext cx="76982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(string expression, list variables, list values) 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variables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为空</a:t>
            </a:r>
            <a:endParaRPr lang="zh-CN" altLang="en-US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parse_and_evaluate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values)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只会返回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返回这个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current_var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列表中的第一个元素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移除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列表中的第一个元素的剩余列表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high_subtree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low_subtree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current_var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high_subtree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low_subtree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返回这个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33485" y="5272556"/>
            <a:ext cx="3772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n-ea"/>
              </a:rPr>
              <a:t>variables = ['a', 'b', 'c']</a:t>
            </a:r>
            <a:endParaRPr lang="en-US" altLang="zh-CN" b="1" dirty="0">
              <a:latin typeface="+mn-ea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values=[]</a:t>
            </a:r>
            <a:endParaRPr lang="en-US" altLang="zh-CN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54287" y="230623"/>
            <a:ext cx="3666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ea"/>
              </a:rPr>
              <a:t>expression = "a and c or b and c“</a:t>
            </a:r>
            <a:endParaRPr lang="en-US" altLang="zh-CN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797959"/>
            <a:ext cx="76982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expression, list variables, list values)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如果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parse_and_evaluate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values)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只会返回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返回这个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current_var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variables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列表中的第一个元素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移除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列表中的第一个元素的剩余列表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high_subtree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low_subtree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current_var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high_subtree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low_subtree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返回这个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33485" y="5272556"/>
            <a:ext cx="3772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n-ea"/>
              </a:rPr>
              <a:t>variables = ['a', 'b', 'c']</a:t>
            </a:r>
            <a:endParaRPr lang="en-US" altLang="zh-CN" b="1" dirty="0">
              <a:latin typeface="+mn-ea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values=[]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err="1">
                <a:latin typeface="+mn-ea"/>
              </a:rPr>
              <a:t>current_var</a:t>
            </a:r>
            <a:r>
              <a:rPr lang="en-US" altLang="zh-CN" b="1" dirty="0">
                <a:latin typeface="+mn-ea"/>
              </a:rPr>
              <a:t> = a</a:t>
            </a:r>
            <a:endParaRPr lang="en-US" altLang="zh-CN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54287" y="230623"/>
            <a:ext cx="3666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ea"/>
              </a:rPr>
              <a:t>expression = "a and c or b and c“</a:t>
            </a:r>
            <a:endParaRPr lang="en-US" altLang="zh-CN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797959"/>
            <a:ext cx="76982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expression, list variables, list values)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如果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parse_and_evaluate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values)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只会返回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返回这个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current_var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列表中的第一个元素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移除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variables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列表中的第一个元素的剩余列表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high_subtree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low_subtree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current_var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high_subtree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low_subtree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返回这个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33485" y="5272556"/>
            <a:ext cx="37729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n-ea"/>
              </a:rPr>
              <a:t>variables = ['a', 'b', 'c']</a:t>
            </a:r>
            <a:endParaRPr lang="en-US" altLang="zh-CN" b="1" dirty="0">
              <a:latin typeface="+mn-ea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values=[]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err="1">
                <a:latin typeface="+mn-ea"/>
              </a:rPr>
              <a:t>current_var</a:t>
            </a:r>
            <a:r>
              <a:rPr lang="en-US" altLang="zh-CN" b="1" dirty="0">
                <a:latin typeface="+mn-ea"/>
              </a:rPr>
              <a:t> = a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err="1">
                <a:latin typeface="+mn-ea"/>
              </a:rPr>
              <a:t>next_variables</a:t>
            </a:r>
            <a:r>
              <a:rPr lang="en-US" altLang="zh-CN" b="1" dirty="0">
                <a:latin typeface="+mn-ea"/>
              </a:rPr>
              <a:t> = ['b', 'c']</a:t>
            </a:r>
            <a:endParaRPr lang="en-US" altLang="zh-CN" b="1" dirty="0">
              <a:latin typeface="+mn-ea"/>
            </a:endParaRPr>
          </a:p>
          <a:p>
            <a:endParaRPr lang="en-US" altLang="zh-CN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54287" y="230623"/>
            <a:ext cx="3666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ea"/>
              </a:rPr>
              <a:t>expression = "a and c or b and c“</a:t>
            </a:r>
            <a:endParaRPr lang="en-US" altLang="zh-CN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797959"/>
            <a:ext cx="76982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expression, list variables, list values)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如果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parse_and_evaluate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values)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只会返回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返回这个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current_var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列表中的第一个元素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移除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列表中的第一个元素的剩余列表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high_values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high_subtree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low_subtree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current_var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high_subtree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low_subtree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返回这个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33485" y="5272556"/>
            <a:ext cx="37729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n-ea"/>
              </a:rPr>
              <a:t>variables = ['a', 'b', 'c']</a:t>
            </a:r>
            <a:endParaRPr lang="en-US" altLang="zh-CN" b="1" dirty="0">
              <a:latin typeface="+mn-ea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values=[]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latin typeface="+mn-ea"/>
              </a:rPr>
              <a:t>current_var</a:t>
            </a:r>
            <a:r>
              <a:rPr lang="en-US" altLang="zh-CN" b="1" dirty="0">
                <a:latin typeface="+mn-ea"/>
              </a:rPr>
              <a:t> = a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err="1">
                <a:latin typeface="+mn-ea"/>
              </a:rPr>
              <a:t>next_variables</a:t>
            </a:r>
            <a:r>
              <a:rPr lang="en-US" altLang="zh-CN" b="1" dirty="0">
                <a:latin typeface="+mn-ea"/>
              </a:rPr>
              <a:t> = ['b', 'c']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err="1">
                <a:latin typeface="+mn-ea"/>
              </a:rPr>
              <a:t>high_values</a:t>
            </a:r>
            <a:r>
              <a:rPr lang="en-US" altLang="zh-CN" b="1" dirty="0">
                <a:latin typeface="+mn-ea"/>
              </a:rPr>
              <a:t> = [1]</a:t>
            </a:r>
            <a:endParaRPr lang="en-US" altLang="zh-CN" b="1" dirty="0">
              <a:effectLst/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54287" y="230623"/>
            <a:ext cx="3666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ea"/>
              </a:rPr>
              <a:t>expression = "a and c or b and c“</a:t>
            </a:r>
            <a:endParaRPr lang="en-US" altLang="zh-CN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3919525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74703" y="2338925"/>
            <a:ext cx="2305382" cy="1565957"/>
            <a:chOff x="758661" y="1328277"/>
            <a:chExt cx="2305382" cy="1565957"/>
          </a:xfrm>
        </p:grpSpPr>
        <p:sp>
          <p:nvSpPr>
            <p:cNvPr id="6" name="文本框 5"/>
            <p:cNvSpPr txBox="1"/>
            <p:nvPr/>
          </p:nvSpPr>
          <p:spPr>
            <a:xfrm>
              <a:off x="758661" y="1328277"/>
              <a:ext cx="16316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目录</a:t>
              </a:r>
              <a:endPara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22829" y="2242678"/>
              <a:ext cx="22412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CONTENTS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925429" y="2894234"/>
              <a:ext cx="3258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861631" y="1364305"/>
            <a:ext cx="463473" cy="2994513"/>
            <a:chOff x="5855368" y="980316"/>
            <a:chExt cx="463473" cy="2994513"/>
          </a:xfrm>
          <a:solidFill>
            <a:srgbClr val="0045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椭圆 12"/>
            <p:cNvSpPr/>
            <p:nvPr/>
          </p:nvSpPr>
          <p:spPr>
            <a:xfrm>
              <a:off x="5855368" y="980316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855368" y="2245836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855368" y="3511356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482762" y="1364843"/>
            <a:ext cx="2580871" cy="2928999"/>
            <a:chOff x="6476500" y="1054015"/>
            <a:chExt cx="3437866" cy="2928999"/>
          </a:xfrm>
        </p:grpSpPr>
        <p:sp>
          <p:nvSpPr>
            <p:cNvPr id="20" name="文本框 19"/>
            <p:cNvSpPr txBox="1"/>
            <p:nvPr/>
          </p:nvSpPr>
          <p:spPr>
            <a:xfrm>
              <a:off x="6506600" y="3584234"/>
              <a:ext cx="3407766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0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实验介绍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476500" y="1054015"/>
              <a:ext cx="289310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上次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实验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476500" y="2319015"/>
              <a:ext cx="2652006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什么是</a:t>
              </a:r>
              <a:r>
                <a:rPr lang="en-US" altLang="zh-CN" sz="2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OBDD</a:t>
              </a:r>
              <a:endPara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4861631" y="5160900"/>
            <a:ext cx="463473" cy="463473"/>
          </a:xfrm>
          <a:prstGeom prst="ellipse">
            <a:avLst/>
          </a:prstGeom>
          <a:solidFill>
            <a:srgbClr val="0045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82499" y="5160617"/>
            <a:ext cx="2558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实现思路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797959"/>
            <a:ext cx="76982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expression, list variables, list values)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如果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parse_and_evaluate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values)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只会返回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返回这个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current_var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列表中的第一个元素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移除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列表中的第一个元素的剩余列表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high_subtree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递归调用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high_values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low_subtree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current_var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high_subtree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low_subtree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返回这个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17694" y="5183775"/>
            <a:ext cx="56191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n-ea"/>
              </a:rPr>
              <a:t>variables = ['a', 'b', 'c']</a:t>
            </a:r>
            <a:endParaRPr lang="en-US" altLang="zh-CN" b="1" dirty="0">
              <a:latin typeface="+mn-ea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values=[]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latin typeface="+mn-ea"/>
              </a:rPr>
              <a:t>current_var</a:t>
            </a:r>
            <a:r>
              <a:rPr lang="en-US" altLang="zh-CN" b="1" dirty="0">
                <a:latin typeface="+mn-ea"/>
              </a:rPr>
              <a:t> = a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err="1">
                <a:latin typeface="+mn-ea"/>
              </a:rPr>
              <a:t>next_variables</a:t>
            </a:r>
            <a:r>
              <a:rPr lang="en-US" altLang="zh-CN" b="1" dirty="0">
                <a:latin typeface="+mn-ea"/>
              </a:rPr>
              <a:t> = ['b', 'c']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err="1">
                <a:latin typeface="+mn-ea"/>
              </a:rPr>
              <a:t>high_values</a:t>
            </a:r>
            <a:r>
              <a:rPr lang="en-US" altLang="zh-CN" b="1" dirty="0">
                <a:latin typeface="+mn-ea"/>
              </a:rPr>
              <a:t> = [1]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err="1">
                <a:effectLst/>
                <a:latin typeface="+mn-ea"/>
              </a:rPr>
              <a:t>build_bdd</a:t>
            </a:r>
            <a:r>
              <a:rPr lang="en-US" altLang="zh-CN" b="1" dirty="0">
                <a:effectLst/>
                <a:latin typeface="+mn-ea"/>
              </a:rPr>
              <a:t>(</a:t>
            </a:r>
            <a:r>
              <a:rPr lang="en-US" altLang="zh-CN" b="1" dirty="0">
                <a:latin typeface="+mn-ea"/>
              </a:rPr>
              <a:t>expression, </a:t>
            </a:r>
            <a:r>
              <a:rPr lang="en-US" altLang="zh-CN" b="1" dirty="0" err="1">
                <a:latin typeface="+mn-ea"/>
              </a:rPr>
              <a:t>next_variables</a:t>
            </a:r>
            <a:r>
              <a:rPr lang="en-US" altLang="zh-CN" b="1" dirty="0">
                <a:latin typeface="+mn-ea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 err="1">
                <a:latin typeface="+mn-ea"/>
              </a:rPr>
              <a:t>high_values</a:t>
            </a: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>
                <a:effectLst/>
                <a:latin typeface="+mn-ea"/>
              </a:rPr>
              <a:t>)</a:t>
            </a:r>
            <a:endParaRPr lang="en-US" altLang="zh-CN" b="1" dirty="0">
              <a:effectLst/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54287" y="230623"/>
            <a:ext cx="3666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ea"/>
              </a:rPr>
              <a:t>expression = "a and c or b and c“</a:t>
            </a:r>
            <a:endParaRPr lang="en-US" altLang="zh-CN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797959"/>
            <a:ext cx="76982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expression, list variables, list values)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variables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为空</a:t>
            </a:r>
            <a:endParaRPr lang="zh-CN" altLang="en-US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parse_and_evaluate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values)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只会返回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返回这个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current_var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variables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列表中的第一个元素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移除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variables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列表中的第一个元素的剩余列表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high_values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high_subtree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low_subtree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current_var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high_subtree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low_subtree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返回这个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33485" y="5272556"/>
            <a:ext cx="37729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n-ea"/>
              </a:rPr>
              <a:t>variables = ['b', 'c']</a:t>
            </a:r>
            <a:endParaRPr lang="en-US" altLang="zh-CN" b="1" dirty="0">
              <a:latin typeface="+mn-ea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 = [1]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err="1">
                <a:latin typeface="+mn-ea"/>
              </a:rPr>
              <a:t>current_var</a:t>
            </a:r>
            <a:r>
              <a:rPr lang="en-US" altLang="zh-CN" b="1" dirty="0">
                <a:latin typeface="+mn-ea"/>
              </a:rPr>
              <a:t> = b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err="1">
                <a:latin typeface="+mn-ea"/>
              </a:rPr>
              <a:t>next_variables</a:t>
            </a:r>
            <a:r>
              <a:rPr lang="en-US" altLang="zh-CN" b="1" dirty="0">
                <a:latin typeface="+mn-ea"/>
              </a:rPr>
              <a:t> = ['c']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err="1">
                <a:latin typeface="+mn-ea"/>
              </a:rPr>
              <a:t>high_values</a:t>
            </a:r>
            <a:r>
              <a:rPr lang="en-US" altLang="zh-CN" b="1" dirty="0">
                <a:latin typeface="+mn-ea"/>
              </a:rPr>
              <a:t> = [1, 1]</a:t>
            </a:r>
            <a:endParaRPr lang="en-US" altLang="zh-CN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54287" y="230623"/>
            <a:ext cx="3666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ea"/>
              </a:rPr>
              <a:t>expression = "a and c or b and c“</a:t>
            </a:r>
            <a:endParaRPr lang="en-US" altLang="zh-CN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797959"/>
            <a:ext cx="76982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expression, list variables, list values)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如果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parse_and_evaluate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values)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只会返回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返回这个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current_var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列表中的第一个元素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移除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列表中的第一个元素的剩余列表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high_subtree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递归调用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high_values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low_subtree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current_var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high_subtree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low_subtree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返回这个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33485" y="5272556"/>
            <a:ext cx="37729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+mn-ea"/>
              </a:rPr>
              <a:t>next_variables</a:t>
            </a:r>
            <a:r>
              <a:rPr lang="en-US" altLang="zh-CN" b="1" dirty="0">
                <a:latin typeface="+mn-ea"/>
              </a:rPr>
              <a:t> = ['c']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err="1">
                <a:latin typeface="+mn-ea"/>
              </a:rPr>
              <a:t>high_values</a:t>
            </a:r>
            <a:r>
              <a:rPr lang="en-US" altLang="zh-CN" b="1" dirty="0">
                <a:latin typeface="+mn-ea"/>
              </a:rPr>
              <a:t> = [1,1]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err="1">
                <a:latin typeface="+mn-ea"/>
              </a:rPr>
              <a:t>current_var</a:t>
            </a:r>
            <a:r>
              <a:rPr lang="en-US" altLang="zh-CN" b="1" dirty="0">
                <a:latin typeface="+mn-ea"/>
              </a:rPr>
              <a:t> = b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err="1">
                <a:latin typeface="+mn-ea"/>
              </a:rPr>
              <a:t>build_bdd</a:t>
            </a:r>
            <a:r>
              <a:rPr lang="en-US" altLang="zh-CN" b="1" dirty="0">
                <a:latin typeface="+mn-ea"/>
              </a:rPr>
              <a:t>(expression, </a:t>
            </a:r>
            <a:r>
              <a:rPr lang="en-US" altLang="zh-CN" b="1" dirty="0" err="1">
                <a:latin typeface="+mn-ea"/>
              </a:rPr>
              <a:t>next_variables</a:t>
            </a:r>
            <a:r>
              <a:rPr lang="en-US" altLang="zh-CN" b="1" dirty="0">
                <a:latin typeface="+mn-ea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 err="1">
                <a:latin typeface="+mn-ea"/>
              </a:rPr>
              <a:t>high_values</a:t>
            </a:r>
            <a:r>
              <a:rPr lang="en-US" altLang="zh-CN" b="1" dirty="0">
                <a:latin typeface="+mn-ea"/>
              </a:rPr>
              <a:t> )</a:t>
            </a:r>
            <a:endParaRPr lang="en-US" altLang="zh-CN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54287" y="230623"/>
            <a:ext cx="3666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ea"/>
              </a:rPr>
              <a:t>expression = "a and c or b and c“</a:t>
            </a:r>
            <a:endParaRPr lang="en-US" altLang="zh-CN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797959"/>
            <a:ext cx="76982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expression, list variables, list values)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variables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为空</a:t>
            </a:r>
            <a:endParaRPr lang="zh-CN" altLang="en-US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parse_and_evaluate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values)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只会返回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返回这个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current_var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variables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列表中的第一个元素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移除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variables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列表中的第一个元素的剩余列表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high_values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high_subtree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low_subtree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current_var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high_subtree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low_subtree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返回这个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33485" y="5272556"/>
            <a:ext cx="37729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n-ea"/>
              </a:rPr>
              <a:t>variables = ['c']</a:t>
            </a:r>
            <a:endParaRPr lang="en-US" altLang="zh-CN" b="1" dirty="0">
              <a:latin typeface="+mn-ea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 = [1, 1]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err="1">
                <a:latin typeface="+mn-ea"/>
              </a:rPr>
              <a:t>current_var</a:t>
            </a:r>
            <a:r>
              <a:rPr lang="en-US" altLang="zh-CN" b="1" dirty="0">
                <a:latin typeface="+mn-ea"/>
              </a:rPr>
              <a:t> = c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err="1">
                <a:latin typeface="+mn-ea"/>
              </a:rPr>
              <a:t>next_variables</a:t>
            </a:r>
            <a:r>
              <a:rPr lang="en-US" altLang="zh-CN" b="1" dirty="0">
                <a:latin typeface="+mn-ea"/>
              </a:rPr>
              <a:t> = []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err="1">
                <a:latin typeface="+mn-ea"/>
              </a:rPr>
              <a:t>high_values</a:t>
            </a:r>
            <a:r>
              <a:rPr lang="en-US" altLang="zh-CN" b="1" dirty="0">
                <a:latin typeface="+mn-ea"/>
              </a:rPr>
              <a:t> = [1, 1, 1]</a:t>
            </a:r>
            <a:endParaRPr lang="en-US" altLang="zh-CN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54287" y="230623"/>
            <a:ext cx="3666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ea"/>
              </a:rPr>
              <a:t>expression = "a and c or b and c“</a:t>
            </a:r>
            <a:endParaRPr lang="en-US" altLang="zh-CN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797959"/>
            <a:ext cx="76982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expression, list variables, list values)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如果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parse_and_evaluate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values)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只会返回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返回这个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current_var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列表中的第一个元素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移除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列表中的第一个元素的剩余列表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high_subtree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递归调用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high_values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low_subtree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current_var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high_subtree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low_subtree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返回这个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33485" y="5272556"/>
            <a:ext cx="37729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+mn-ea"/>
              </a:rPr>
              <a:t>next_variables</a:t>
            </a:r>
            <a:r>
              <a:rPr lang="en-US" altLang="zh-CN" b="1" dirty="0">
                <a:latin typeface="+mn-ea"/>
              </a:rPr>
              <a:t> = []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err="1">
                <a:latin typeface="+mn-ea"/>
              </a:rPr>
              <a:t>high_values</a:t>
            </a:r>
            <a:r>
              <a:rPr lang="en-US" altLang="zh-CN" b="1" dirty="0">
                <a:latin typeface="+mn-ea"/>
              </a:rPr>
              <a:t> = [1,1,1]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err="1">
                <a:latin typeface="+mn-ea"/>
              </a:rPr>
              <a:t>current_var</a:t>
            </a:r>
            <a:r>
              <a:rPr lang="en-US" altLang="zh-CN" b="1" dirty="0">
                <a:latin typeface="+mn-ea"/>
              </a:rPr>
              <a:t> = c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err="1">
                <a:latin typeface="+mn-ea"/>
              </a:rPr>
              <a:t>build_bdd</a:t>
            </a:r>
            <a:r>
              <a:rPr lang="en-US" altLang="zh-CN" b="1" dirty="0">
                <a:latin typeface="+mn-ea"/>
              </a:rPr>
              <a:t>(expression, </a:t>
            </a:r>
            <a:r>
              <a:rPr lang="en-US" altLang="zh-CN" b="1" dirty="0" err="1">
                <a:latin typeface="+mn-ea"/>
              </a:rPr>
              <a:t>next_variables</a:t>
            </a:r>
            <a:r>
              <a:rPr lang="en-US" altLang="zh-CN" b="1" dirty="0">
                <a:latin typeface="+mn-ea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 err="1">
                <a:latin typeface="+mn-ea"/>
              </a:rPr>
              <a:t>high_values</a:t>
            </a:r>
            <a:r>
              <a:rPr lang="en-US" altLang="zh-CN" b="1" dirty="0">
                <a:latin typeface="+mn-ea"/>
              </a:rPr>
              <a:t> )</a:t>
            </a:r>
            <a:endParaRPr lang="en-US" altLang="zh-CN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54287" y="230623"/>
            <a:ext cx="3666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ea"/>
              </a:rPr>
              <a:t>expression = "a and c or b and c“</a:t>
            </a:r>
            <a:endParaRPr lang="en-US" altLang="zh-CN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797959"/>
            <a:ext cx="76982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expression, list variables, list values)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variables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为空</a:t>
            </a:r>
            <a:endParaRPr lang="zh-CN" altLang="en-US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 =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parse_and_evaluate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values)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只会返回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返回这个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current_var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列表中的第一个元素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移除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列表中的第一个元素的剩余列表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high_subtree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low_subtree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current_var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high_subtree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low_subtree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返回这个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80422" y="5272556"/>
            <a:ext cx="50259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variables = []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values = [1, 1, 1]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result = 1 and 1 or 1 and 1 = 1</a:t>
            </a:r>
            <a:endParaRPr lang="en-US" altLang="zh-CN" b="1" dirty="0">
              <a:latin typeface="+mn-ea"/>
            </a:endParaRPr>
          </a:p>
          <a:p>
            <a:endParaRPr lang="en-US" altLang="zh-CN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54287" y="230623"/>
            <a:ext cx="3666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ea"/>
              </a:rPr>
              <a:t>expression = "a and c or b and c“</a:t>
            </a:r>
            <a:endParaRPr lang="en-US" altLang="zh-CN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797959"/>
            <a:ext cx="76982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expression, list variables, list values)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如果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parse_and_evaluate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values)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只会返回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，值为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返回这个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current_var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列表中的第一个元素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移除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列表中的第一个元素的剩余列表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high_subtree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low_subtree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current_var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high_subtree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low_subtree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返回这个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33485" y="5272556"/>
            <a:ext cx="37729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n-ea"/>
              </a:rPr>
              <a:t>variables = []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values = [1,1,1]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result = 1</a:t>
            </a:r>
            <a:endParaRPr lang="en-US" altLang="zh-CN" b="1" dirty="0">
              <a:latin typeface="+mn-ea"/>
            </a:endParaRPr>
          </a:p>
          <a:p>
            <a:endParaRPr lang="en-US" altLang="zh-CN" b="1" dirty="0">
              <a:latin typeface="+mn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8031892" y="4386649"/>
            <a:ext cx="395416" cy="358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54287" y="230623"/>
            <a:ext cx="3666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ea"/>
              </a:rPr>
              <a:t>expression = "a and c or b and c“</a:t>
            </a:r>
            <a:endParaRPr lang="en-US" altLang="zh-CN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797959"/>
            <a:ext cx="76982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expression, list variables, list values)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如果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parse_and_evaluate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values)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只会返回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返回这个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current_var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列表中的第一个元素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移除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列表中的第一个元素的剩余列表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high_subtree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递归调用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high_values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low_subtree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current_var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high_subtree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low_subtree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返回这个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99654" y="5103674"/>
            <a:ext cx="56067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n-ea"/>
              </a:rPr>
              <a:t>variables = ['c']</a:t>
            </a:r>
            <a:endParaRPr lang="en-US" altLang="zh-CN" b="1" dirty="0">
              <a:latin typeface="+mn-ea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 = [1, 1]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latin typeface="+mn-ea"/>
              </a:rPr>
              <a:t>current_var</a:t>
            </a:r>
            <a:r>
              <a:rPr lang="en-US" altLang="zh-CN" b="1" dirty="0">
                <a:latin typeface="+mn-ea"/>
              </a:rPr>
              <a:t> = c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err="1">
                <a:latin typeface="+mn-ea"/>
              </a:rPr>
              <a:t>next_variables</a:t>
            </a:r>
            <a:r>
              <a:rPr lang="en-US" altLang="zh-CN" b="1" dirty="0">
                <a:latin typeface="+mn-ea"/>
              </a:rPr>
              <a:t> = []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err="1">
                <a:latin typeface="+mn-ea"/>
              </a:rPr>
              <a:t>high_values</a:t>
            </a:r>
            <a:r>
              <a:rPr lang="en-US" altLang="zh-CN" b="1" dirty="0">
                <a:latin typeface="+mn-ea"/>
              </a:rPr>
              <a:t> = [1,1,1]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err="1">
                <a:latin typeface="+mn-ea"/>
              </a:rPr>
              <a:t>build_bdd</a:t>
            </a:r>
            <a:r>
              <a:rPr lang="en-US" altLang="zh-CN" b="1" dirty="0">
                <a:latin typeface="+mn-ea"/>
              </a:rPr>
              <a:t>(expression, </a:t>
            </a:r>
            <a:r>
              <a:rPr lang="en-US" altLang="zh-CN" b="1" dirty="0" err="1">
                <a:latin typeface="+mn-ea"/>
              </a:rPr>
              <a:t>next_variables</a:t>
            </a:r>
            <a:r>
              <a:rPr lang="en-US" altLang="zh-CN" b="1" dirty="0">
                <a:latin typeface="+mn-ea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 err="1">
                <a:latin typeface="+mn-ea"/>
              </a:rPr>
              <a:t>high_values</a:t>
            </a:r>
            <a:r>
              <a:rPr lang="en-US" altLang="zh-CN" b="1" dirty="0">
                <a:latin typeface="+mn-ea"/>
              </a:rPr>
              <a:t> )</a:t>
            </a:r>
            <a:endParaRPr lang="en-US" altLang="zh-CN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031892" y="4386649"/>
            <a:ext cx="395416" cy="358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154287" y="230623"/>
            <a:ext cx="3666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ea"/>
              </a:rPr>
              <a:t>expression = "a and c or b and c“</a:t>
            </a:r>
            <a:endParaRPr lang="en-US" altLang="zh-CN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797959"/>
            <a:ext cx="76982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expression, list variables, list values)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如果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parse_and_evaluate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values)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只会返回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返回这个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current_var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列表中的第一个元素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移除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列表中的第一个元素的剩余列表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high_subtree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low_values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low_subtree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low_values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current_var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high_subtree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low_subtree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返回这个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031892" y="4386649"/>
            <a:ext cx="395416" cy="358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154287" y="230623"/>
            <a:ext cx="3666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ea"/>
              </a:rPr>
              <a:t>expression = "a and c or b and c“</a:t>
            </a:r>
            <a:endParaRPr lang="en-US" altLang="zh-CN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99654" y="5103674"/>
            <a:ext cx="56067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n-ea"/>
              </a:rPr>
              <a:t>variables = ['c']</a:t>
            </a:r>
            <a:endParaRPr lang="en-US" altLang="zh-CN" b="1" dirty="0">
              <a:latin typeface="+mn-ea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 = [1, 1]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latin typeface="+mn-ea"/>
              </a:rPr>
              <a:t>current_var</a:t>
            </a:r>
            <a:r>
              <a:rPr lang="en-US" altLang="zh-CN" b="1" dirty="0">
                <a:latin typeface="+mn-ea"/>
              </a:rPr>
              <a:t> = c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err="1">
                <a:latin typeface="+mn-ea"/>
              </a:rPr>
              <a:t>next_variables</a:t>
            </a:r>
            <a:r>
              <a:rPr lang="en-US" altLang="zh-CN" b="1" dirty="0">
                <a:latin typeface="+mn-ea"/>
              </a:rPr>
              <a:t> = []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err="1">
                <a:latin typeface="+mn-ea"/>
              </a:rPr>
              <a:t>low_values</a:t>
            </a:r>
            <a:r>
              <a:rPr lang="en-US" altLang="zh-CN" b="1" dirty="0">
                <a:latin typeface="+mn-ea"/>
              </a:rPr>
              <a:t> = [1,1,1]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err="1">
                <a:latin typeface="+mn-ea"/>
              </a:rPr>
              <a:t>build_bdd</a:t>
            </a:r>
            <a:r>
              <a:rPr lang="en-US" altLang="zh-CN" b="1" dirty="0">
                <a:latin typeface="+mn-ea"/>
              </a:rPr>
              <a:t>(expression, </a:t>
            </a:r>
            <a:r>
              <a:rPr lang="en-US" altLang="zh-CN" b="1" dirty="0" err="1">
                <a:latin typeface="+mn-ea"/>
              </a:rPr>
              <a:t>next_variables</a:t>
            </a:r>
            <a:r>
              <a:rPr lang="en-US" altLang="zh-CN" b="1" dirty="0">
                <a:latin typeface="+mn-ea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 err="1">
                <a:latin typeface="+mn-ea"/>
              </a:rPr>
              <a:t>low_values</a:t>
            </a:r>
            <a:r>
              <a:rPr lang="en-US" altLang="zh-CN" b="1" dirty="0">
                <a:latin typeface="+mn-ea"/>
              </a:rPr>
              <a:t> )</a:t>
            </a:r>
            <a:endParaRPr lang="en-US" altLang="zh-CN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797959"/>
            <a:ext cx="76982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expression, list variables, list values)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如果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variables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为空</a:t>
            </a:r>
            <a:endParaRPr lang="zh-CN" altLang="en-US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 =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parse_and_evaluate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values) //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只会返回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，值为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返回这个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current_var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列表中的第一个元素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移除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列表中的第一个元素的剩余列表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high_subtree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low_subtree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current_var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high_subtree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low_subtree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返回这个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33485" y="5272556"/>
            <a:ext cx="37729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n-ea"/>
              </a:rPr>
              <a:t>variables = []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values = [1,1,0]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latin typeface="+mn-ea"/>
              </a:rPr>
              <a:t>Result = 0</a:t>
            </a:r>
            <a:endParaRPr lang="en-US" altLang="zh-CN" b="1" dirty="0">
              <a:latin typeface="+mn-ea"/>
            </a:endParaRPr>
          </a:p>
          <a:p>
            <a:endParaRPr lang="en-US" altLang="zh-CN" b="1" dirty="0">
              <a:latin typeface="+mn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8031892" y="4386649"/>
            <a:ext cx="395416" cy="358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54287" y="230623"/>
            <a:ext cx="3666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ea"/>
              </a:rPr>
              <a:t>expression = "a and c or b and c“</a:t>
            </a:r>
            <a:endParaRPr lang="en-US" altLang="zh-CN" b="1" dirty="0">
              <a:latin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571470" y="4386649"/>
            <a:ext cx="395416" cy="358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8303" y="1330872"/>
            <a:ext cx="8355005" cy="16872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303" y="3505819"/>
            <a:ext cx="5991876" cy="30322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92" y="26716"/>
            <a:ext cx="1039586" cy="680456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72478" y="319929"/>
            <a:ext cx="5647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测试的重要性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:blinds dir="vert"/>
      </p:transition>
    </mc:Choice>
    <mc:Fallback>
      <p:transition spd="slow" advTm="3000">
        <p:blinds dir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797959"/>
            <a:ext cx="76982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expression, list variables, list values)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如果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parse_and_evaluate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values)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只会返回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返回这个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current_var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列表中的第一个元素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移除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列表中的第一个元素的剩余列表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high_subtree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low_subtree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low_values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current_var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high_subtree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low_subtree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返回这个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031892" y="4386649"/>
            <a:ext cx="395416" cy="358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154287" y="230623"/>
            <a:ext cx="3666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ea"/>
              </a:rPr>
              <a:t>expression = "a and c or b and c“</a:t>
            </a:r>
            <a:endParaRPr lang="en-US" altLang="zh-CN" b="1" dirty="0">
              <a:latin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571470" y="4386649"/>
            <a:ext cx="395416" cy="358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771502" y="5183775"/>
            <a:ext cx="56067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n-ea"/>
              </a:rPr>
              <a:t>variables = ['c']</a:t>
            </a:r>
            <a:endParaRPr lang="en-US" altLang="zh-CN" b="1" dirty="0">
              <a:latin typeface="+mn-ea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 = [1, 1]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latin typeface="+mn-ea"/>
              </a:rPr>
              <a:t>current_var</a:t>
            </a:r>
            <a:r>
              <a:rPr lang="en-US" altLang="zh-CN" b="1" dirty="0">
                <a:latin typeface="+mn-ea"/>
              </a:rPr>
              <a:t> = c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err="1">
                <a:latin typeface="+mn-ea"/>
              </a:rPr>
              <a:t>next_variables</a:t>
            </a:r>
            <a:r>
              <a:rPr lang="en-US" altLang="zh-CN" b="1" dirty="0">
                <a:latin typeface="+mn-ea"/>
              </a:rPr>
              <a:t> = []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err="1">
                <a:latin typeface="+mn-ea"/>
              </a:rPr>
              <a:t>low_values</a:t>
            </a:r>
            <a:r>
              <a:rPr lang="en-US" altLang="zh-CN" b="1" dirty="0">
                <a:latin typeface="+mn-ea"/>
              </a:rPr>
              <a:t> = [1,1,1]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err="1">
                <a:latin typeface="+mn-ea"/>
              </a:rPr>
              <a:t>build_bdd</a:t>
            </a:r>
            <a:r>
              <a:rPr lang="en-US" altLang="zh-CN" b="1" dirty="0">
                <a:latin typeface="+mn-ea"/>
              </a:rPr>
              <a:t>(expression, </a:t>
            </a:r>
            <a:r>
              <a:rPr lang="en-US" altLang="zh-CN" b="1" dirty="0" err="1">
                <a:latin typeface="+mn-ea"/>
              </a:rPr>
              <a:t>next_variables</a:t>
            </a:r>
            <a:r>
              <a:rPr lang="en-US" altLang="zh-CN" b="1" dirty="0">
                <a:latin typeface="+mn-ea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 err="1">
                <a:latin typeface="+mn-ea"/>
              </a:rPr>
              <a:t>low_values</a:t>
            </a:r>
            <a:r>
              <a:rPr lang="en-US" altLang="zh-CN" b="1" dirty="0">
                <a:latin typeface="+mn-ea"/>
              </a:rPr>
              <a:t> )</a:t>
            </a:r>
            <a:endParaRPr lang="en-US" altLang="zh-CN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797959"/>
            <a:ext cx="76982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expression, list variables, list values)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如果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parse_and_evaluate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values)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只会返回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返回这个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current_var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列表中的第一个元素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移除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列表中的第一个元素的剩余列表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high_subtree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low_subtree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current_var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high_subtree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low_subtree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返回这个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031892" y="4386649"/>
            <a:ext cx="395416" cy="358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154287" y="230623"/>
            <a:ext cx="3666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ea"/>
              </a:rPr>
              <a:t>expression = "a and c or b and c“</a:t>
            </a:r>
            <a:endParaRPr lang="en-US" altLang="zh-CN" b="1" dirty="0">
              <a:latin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571470" y="4386649"/>
            <a:ext cx="395416" cy="358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242854" y="5183775"/>
            <a:ext cx="31354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n-ea"/>
              </a:rPr>
              <a:t>variables = ['c']</a:t>
            </a:r>
            <a:endParaRPr lang="en-US" altLang="zh-CN" b="1" dirty="0">
              <a:latin typeface="+mn-ea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 = [1, 1]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latin typeface="+mn-ea"/>
              </a:rPr>
              <a:t>current_var</a:t>
            </a:r>
            <a:r>
              <a:rPr lang="en-US" altLang="zh-CN" b="1" dirty="0">
                <a:latin typeface="+mn-ea"/>
              </a:rPr>
              <a:t> = c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err="1">
                <a:latin typeface="+mn-ea"/>
              </a:rPr>
              <a:t>next_variables</a:t>
            </a:r>
            <a:r>
              <a:rPr lang="en-US" altLang="zh-CN" b="1" dirty="0">
                <a:latin typeface="+mn-ea"/>
              </a:rPr>
              <a:t> = []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err="1">
                <a:latin typeface="+mn-ea"/>
              </a:rPr>
              <a:t>low_values</a:t>
            </a:r>
            <a:r>
              <a:rPr lang="en-US" altLang="zh-CN" b="1" dirty="0">
                <a:latin typeface="+mn-ea"/>
              </a:rPr>
              <a:t> = [1,1,1]</a:t>
            </a:r>
            <a:endParaRPr lang="en-US" altLang="zh-CN" b="1" dirty="0">
              <a:latin typeface="+mn-ea"/>
            </a:endParaRPr>
          </a:p>
          <a:p>
            <a:endParaRPr lang="en-US" altLang="zh-CN" b="1" dirty="0">
              <a:latin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301680" y="3884141"/>
            <a:ext cx="395416" cy="358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2" idx="3"/>
            <a:endCxn id="6" idx="0"/>
          </p:cNvCxnSpPr>
          <p:nvPr/>
        </p:nvCxnSpPr>
        <p:spPr>
          <a:xfrm flipH="1">
            <a:off x="8229600" y="4190008"/>
            <a:ext cx="129987" cy="19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5"/>
            <a:endCxn id="10" idx="0"/>
          </p:cNvCxnSpPr>
          <p:nvPr/>
        </p:nvCxnSpPr>
        <p:spPr>
          <a:xfrm>
            <a:off x="8639189" y="4190008"/>
            <a:ext cx="129989" cy="19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797959"/>
            <a:ext cx="76982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expression, list variables, list values)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如果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parse_and_evaluate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values)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只会返回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返回这个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current_var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列表中的第一个元素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移除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列表中的第一个元素的剩余列表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high_subtree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递归调用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high_values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low_subtree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current_var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high_subtree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low_subtree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返回这个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33485" y="5272556"/>
            <a:ext cx="37729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+mn-ea"/>
              </a:rPr>
              <a:t>next_variables</a:t>
            </a:r>
            <a:r>
              <a:rPr lang="en-US" altLang="zh-CN" b="1" dirty="0">
                <a:latin typeface="+mn-ea"/>
              </a:rPr>
              <a:t> = ['c']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err="1">
                <a:latin typeface="+mn-ea"/>
              </a:rPr>
              <a:t>high_values</a:t>
            </a:r>
            <a:r>
              <a:rPr lang="en-US" altLang="zh-CN" b="1" dirty="0">
                <a:latin typeface="+mn-ea"/>
              </a:rPr>
              <a:t> = [1,1]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err="1">
                <a:latin typeface="+mn-ea"/>
              </a:rPr>
              <a:t>current_var</a:t>
            </a:r>
            <a:r>
              <a:rPr lang="en-US" altLang="zh-CN" b="1" dirty="0">
                <a:latin typeface="+mn-ea"/>
              </a:rPr>
              <a:t> = b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err="1">
                <a:latin typeface="+mn-ea"/>
              </a:rPr>
              <a:t>build_bdd</a:t>
            </a:r>
            <a:r>
              <a:rPr lang="en-US" altLang="zh-CN" b="1" dirty="0">
                <a:latin typeface="+mn-ea"/>
              </a:rPr>
              <a:t>(expression, </a:t>
            </a:r>
            <a:r>
              <a:rPr lang="en-US" altLang="zh-CN" b="1" dirty="0" err="1">
                <a:latin typeface="+mn-ea"/>
              </a:rPr>
              <a:t>next_variables</a:t>
            </a:r>
            <a:r>
              <a:rPr lang="en-US" altLang="zh-CN" b="1" dirty="0">
                <a:latin typeface="+mn-ea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 err="1">
                <a:latin typeface="+mn-ea"/>
              </a:rPr>
              <a:t>high_values</a:t>
            </a:r>
            <a:r>
              <a:rPr lang="en-US" altLang="zh-CN" b="1" dirty="0">
                <a:latin typeface="+mn-ea"/>
              </a:rPr>
              <a:t> )</a:t>
            </a:r>
            <a:endParaRPr lang="en-US" altLang="zh-CN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54287" y="230623"/>
            <a:ext cx="3666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ea"/>
              </a:rPr>
              <a:t>expression = "a and c or b and c“</a:t>
            </a:r>
            <a:endParaRPr lang="en-US" altLang="zh-CN" b="1" dirty="0">
              <a:latin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031892" y="4386649"/>
            <a:ext cx="395416" cy="358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8571470" y="4386649"/>
            <a:ext cx="395416" cy="358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8301680" y="3884141"/>
            <a:ext cx="395416" cy="358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3" idx="3"/>
            <a:endCxn id="11" idx="0"/>
          </p:cNvCxnSpPr>
          <p:nvPr/>
        </p:nvCxnSpPr>
        <p:spPr>
          <a:xfrm flipH="1">
            <a:off x="8229600" y="4190008"/>
            <a:ext cx="129987" cy="19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3" idx="5"/>
            <a:endCxn id="12" idx="0"/>
          </p:cNvCxnSpPr>
          <p:nvPr/>
        </p:nvCxnSpPr>
        <p:spPr>
          <a:xfrm>
            <a:off x="8639189" y="4190008"/>
            <a:ext cx="129989" cy="19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797959"/>
            <a:ext cx="76982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expression, list variables, list values)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如果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parse_and_evaluate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values)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只会返回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返回这个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current_var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列表中的第一个元素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移除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列表中的第一个元素的剩余列表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high_subtree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low_values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low_subtree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low_values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current_var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high_subtree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low_subtree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返回这个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33485" y="5272556"/>
            <a:ext cx="37729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+mn-ea"/>
              </a:rPr>
              <a:t>next_variables</a:t>
            </a:r>
            <a:r>
              <a:rPr lang="en-US" altLang="zh-CN" b="1" dirty="0">
                <a:latin typeface="+mn-ea"/>
              </a:rPr>
              <a:t> = ['c']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err="1">
                <a:latin typeface="+mn-ea"/>
              </a:rPr>
              <a:t>low_values</a:t>
            </a:r>
            <a:r>
              <a:rPr lang="en-US" altLang="zh-CN" b="1" dirty="0">
                <a:latin typeface="+mn-ea"/>
              </a:rPr>
              <a:t> = [1,0]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err="1">
                <a:latin typeface="+mn-ea"/>
              </a:rPr>
              <a:t>current_var</a:t>
            </a:r>
            <a:r>
              <a:rPr lang="en-US" altLang="zh-CN" b="1" dirty="0">
                <a:latin typeface="+mn-ea"/>
              </a:rPr>
              <a:t> = b</a:t>
            </a:r>
            <a:endParaRPr lang="en-US" altLang="zh-CN" b="1" dirty="0">
              <a:latin typeface="+mn-ea"/>
            </a:endParaRPr>
          </a:p>
          <a:p>
            <a:r>
              <a:rPr lang="en-US" altLang="zh-CN" b="1" dirty="0" err="1">
                <a:latin typeface="+mn-ea"/>
              </a:rPr>
              <a:t>build_bdd</a:t>
            </a:r>
            <a:r>
              <a:rPr lang="en-US" altLang="zh-CN" b="1" dirty="0">
                <a:latin typeface="+mn-ea"/>
              </a:rPr>
              <a:t>(expression, </a:t>
            </a:r>
            <a:r>
              <a:rPr lang="en-US" altLang="zh-CN" b="1" dirty="0" err="1">
                <a:latin typeface="+mn-ea"/>
              </a:rPr>
              <a:t>next_variables</a:t>
            </a:r>
            <a:r>
              <a:rPr lang="en-US" altLang="zh-CN" b="1" dirty="0">
                <a:latin typeface="+mn-ea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 err="1">
                <a:latin typeface="+mn-ea"/>
              </a:rPr>
              <a:t>high_values</a:t>
            </a:r>
            <a:r>
              <a:rPr lang="en-US" altLang="zh-CN" b="1" dirty="0">
                <a:latin typeface="+mn-ea"/>
              </a:rPr>
              <a:t> )</a:t>
            </a:r>
            <a:endParaRPr lang="en-US" altLang="zh-CN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54287" y="230623"/>
            <a:ext cx="3666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ea"/>
              </a:rPr>
              <a:t>expression = "a and c or b and c“</a:t>
            </a:r>
            <a:endParaRPr lang="en-US" altLang="zh-CN" b="1" dirty="0">
              <a:latin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031892" y="4386649"/>
            <a:ext cx="395416" cy="358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8571470" y="4386649"/>
            <a:ext cx="395416" cy="358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8301680" y="3884141"/>
            <a:ext cx="395416" cy="358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3" idx="3"/>
            <a:endCxn id="11" idx="0"/>
          </p:cNvCxnSpPr>
          <p:nvPr/>
        </p:nvCxnSpPr>
        <p:spPr>
          <a:xfrm flipH="1">
            <a:off x="8229600" y="4190008"/>
            <a:ext cx="129987" cy="19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3" idx="5"/>
            <a:endCxn id="12" idx="0"/>
          </p:cNvCxnSpPr>
          <p:nvPr/>
        </p:nvCxnSpPr>
        <p:spPr>
          <a:xfrm>
            <a:off x="8639189" y="4190008"/>
            <a:ext cx="129989" cy="19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797959"/>
            <a:ext cx="76982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expression, list variables, list values)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如果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 =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parse_and_evaluate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values) //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只会返回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返回这个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current_var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列表中的第一个元素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移除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列表中的第一个元素的剩余列表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high_subtree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low_subtree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build_bdd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(expression,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next_variables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low_values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current_var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high_subtree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分支为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low_subtree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返回这个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BDDNode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54287" y="230623"/>
            <a:ext cx="3666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+mn-ea"/>
              </a:rPr>
              <a:t>expression = "a and c or b and c“</a:t>
            </a:r>
            <a:endParaRPr lang="en-US" altLang="zh-CN" b="1" dirty="0">
              <a:latin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9162495" y="4386649"/>
            <a:ext cx="395416" cy="358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9673161" y="4386649"/>
            <a:ext cx="395416" cy="358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9464956" y="3884141"/>
            <a:ext cx="395416" cy="358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10128422" y="4386649"/>
            <a:ext cx="395416" cy="358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0668000" y="4386649"/>
            <a:ext cx="395416" cy="358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10398210" y="3884141"/>
            <a:ext cx="395416" cy="358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1259025" y="4386649"/>
            <a:ext cx="395416" cy="358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11769691" y="4386649"/>
            <a:ext cx="395416" cy="358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11561486" y="3884141"/>
            <a:ext cx="395416" cy="358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8935954" y="3437686"/>
            <a:ext cx="395416" cy="358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11006243" y="3433567"/>
            <a:ext cx="395416" cy="358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9930714" y="2966070"/>
            <a:ext cx="395416" cy="358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8031892" y="4386649"/>
            <a:ext cx="395416" cy="358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8571470" y="4386649"/>
            <a:ext cx="395416" cy="358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8301680" y="3884141"/>
            <a:ext cx="395416" cy="358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26" idx="3"/>
            <a:endCxn id="23" idx="0"/>
          </p:cNvCxnSpPr>
          <p:nvPr/>
        </p:nvCxnSpPr>
        <p:spPr>
          <a:xfrm flipH="1">
            <a:off x="8229600" y="4190008"/>
            <a:ext cx="129987" cy="19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6" idx="5"/>
            <a:endCxn id="25" idx="0"/>
          </p:cNvCxnSpPr>
          <p:nvPr/>
        </p:nvCxnSpPr>
        <p:spPr>
          <a:xfrm>
            <a:off x="8639189" y="4190008"/>
            <a:ext cx="129989" cy="19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13" idx="3"/>
            <a:endCxn id="11" idx="0"/>
          </p:cNvCxnSpPr>
          <p:nvPr/>
        </p:nvCxnSpPr>
        <p:spPr>
          <a:xfrm flipH="1">
            <a:off x="9360203" y="4190008"/>
            <a:ext cx="162660" cy="19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5"/>
            <a:endCxn id="12" idx="0"/>
          </p:cNvCxnSpPr>
          <p:nvPr/>
        </p:nvCxnSpPr>
        <p:spPr>
          <a:xfrm>
            <a:off x="9802465" y="4190008"/>
            <a:ext cx="68404" cy="19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0" idx="3"/>
            <a:endCxn id="26" idx="7"/>
          </p:cNvCxnSpPr>
          <p:nvPr/>
        </p:nvCxnSpPr>
        <p:spPr>
          <a:xfrm flipH="1">
            <a:off x="8639189" y="3743553"/>
            <a:ext cx="354672" cy="19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5"/>
            <a:endCxn id="13" idx="1"/>
          </p:cNvCxnSpPr>
          <p:nvPr/>
        </p:nvCxnSpPr>
        <p:spPr>
          <a:xfrm>
            <a:off x="9273463" y="3743553"/>
            <a:ext cx="249400" cy="19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6" idx="3"/>
            <a:endCxn id="14" idx="0"/>
          </p:cNvCxnSpPr>
          <p:nvPr/>
        </p:nvCxnSpPr>
        <p:spPr>
          <a:xfrm flipH="1">
            <a:off x="10326130" y="4190008"/>
            <a:ext cx="129987" cy="19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6" idx="5"/>
            <a:endCxn id="15" idx="0"/>
          </p:cNvCxnSpPr>
          <p:nvPr/>
        </p:nvCxnSpPr>
        <p:spPr>
          <a:xfrm>
            <a:off x="10735719" y="4190008"/>
            <a:ext cx="129989" cy="19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9" idx="3"/>
            <a:endCxn id="17" idx="0"/>
          </p:cNvCxnSpPr>
          <p:nvPr/>
        </p:nvCxnSpPr>
        <p:spPr>
          <a:xfrm flipH="1">
            <a:off x="11456733" y="4190008"/>
            <a:ext cx="162660" cy="19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9" idx="5"/>
            <a:endCxn id="18" idx="0"/>
          </p:cNvCxnSpPr>
          <p:nvPr/>
        </p:nvCxnSpPr>
        <p:spPr>
          <a:xfrm>
            <a:off x="11898995" y="4190008"/>
            <a:ext cx="68404" cy="19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1" idx="3"/>
            <a:endCxn id="16" idx="7"/>
          </p:cNvCxnSpPr>
          <p:nvPr/>
        </p:nvCxnSpPr>
        <p:spPr>
          <a:xfrm flipH="1">
            <a:off x="10735719" y="3739434"/>
            <a:ext cx="328431" cy="19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1" idx="5"/>
            <a:endCxn id="19" idx="1"/>
          </p:cNvCxnSpPr>
          <p:nvPr/>
        </p:nvCxnSpPr>
        <p:spPr>
          <a:xfrm>
            <a:off x="11343752" y="3739434"/>
            <a:ext cx="275641" cy="19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2" idx="3"/>
            <a:endCxn id="20" idx="7"/>
          </p:cNvCxnSpPr>
          <p:nvPr/>
        </p:nvCxnSpPr>
        <p:spPr>
          <a:xfrm flipH="1">
            <a:off x="9273463" y="3271937"/>
            <a:ext cx="715158" cy="21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2" idx="5"/>
            <a:endCxn id="21" idx="1"/>
          </p:cNvCxnSpPr>
          <p:nvPr/>
        </p:nvCxnSpPr>
        <p:spPr>
          <a:xfrm>
            <a:off x="10268223" y="3271937"/>
            <a:ext cx="795927" cy="21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075" y="790575"/>
            <a:ext cx="10991850" cy="5505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386878" y="2849254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93074" y="2957866"/>
            <a:ext cx="560585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4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4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OBDD</a:t>
            </a:r>
            <a:endParaRPr lang="zh-CN" altLang="en-US" sz="4400" dirty="0">
              <a:solidFill>
                <a:srgbClr val="0045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386878" y="4266628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2478" y="319929"/>
            <a:ext cx="56470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8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05857" y="1608206"/>
            <a:ext cx="9580284" cy="3674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二分决策图（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Binary Decision Diagram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，以下简称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）是一个有向无环图（directed acyclic graph）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Directed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：每条边都有方向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Acyclic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图中没有任何路径可以形成一个环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：由边连接的顶点集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2478" y="319929"/>
            <a:ext cx="56470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8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BDD</a:t>
            </a:r>
            <a:r>
              <a:rPr lang="zh-CN" altLang="en-US" sz="28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33662" y="1464179"/>
            <a:ext cx="8252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ac+bc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4"/>
          <p:cNvGrpSpPr/>
          <p:nvPr/>
        </p:nvGrpSpPr>
        <p:grpSpPr bwMode="auto">
          <a:xfrm>
            <a:off x="5329436" y="1593073"/>
            <a:ext cx="4191000" cy="2768600"/>
            <a:chOff x="2112" y="1584"/>
            <a:chExt cx="2640" cy="1744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168" y="1917"/>
              <a:ext cx="62" cy="1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cs typeface="Arial" panose="020B0604020202020204" pitchFamily="34" charset="0"/>
                </a:rPr>
                <a:t>0</a:t>
              </a:r>
              <a:endParaRPr lang="en-US">
                <a:latin typeface="Times New Roman" panose="0202060305040502030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586" y="1917"/>
              <a:ext cx="62" cy="1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cs typeface="Arial" panose="020B0604020202020204" pitchFamily="34" charset="0"/>
                </a:rPr>
                <a:t>1</a:t>
              </a:r>
              <a:endParaRPr lang="en-US">
                <a:latin typeface="Times New Roman" panose="02020603050405020304" charset="0"/>
                <a:cs typeface="Arial" panose="020B0604020202020204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2928" y="2032"/>
              <a:ext cx="384" cy="240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504" y="2032"/>
              <a:ext cx="432" cy="24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2" name="Group 9"/>
            <p:cNvGrpSpPr/>
            <p:nvPr/>
          </p:nvGrpSpPr>
          <p:grpSpPr bwMode="auto">
            <a:xfrm>
              <a:off x="3279" y="1775"/>
              <a:ext cx="293" cy="305"/>
              <a:chOff x="2895" y="1488"/>
              <a:chExt cx="293" cy="305"/>
            </a:xfrm>
          </p:grpSpPr>
          <p:sp>
            <p:nvSpPr>
              <p:cNvPr id="95" name="Freeform 10"/>
              <p:cNvSpPr/>
              <p:nvPr/>
            </p:nvSpPr>
            <p:spPr bwMode="auto">
              <a:xfrm>
                <a:off x="2895" y="1500"/>
                <a:ext cx="293" cy="293"/>
              </a:xfrm>
              <a:custGeom>
                <a:avLst/>
                <a:gdLst>
                  <a:gd name="T0" fmla="*/ 0 w 778"/>
                  <a:gd name="T1" fmla="*/ 147 h 778"/>
                  <a:gd name="T2" fmla="*/ 147 w 778"/>
                  <a:gd name="T3" fmla="*/ 0 h 778"/>
                  <a:gd name="T4" fmla="*/ 293 w 778"/>
                  <a:gd name="T5" fmla="*/ 147 h 778"/>
                  <a:gd name="T6" fmla="*/ 293 w 778"/>
                  <a:gd name="T7" fmla="*/ 147 h 778"/>
                  <a:gd name="T8" fmla="*/ 147 w 778"/>
                  <a:gd name="T9" fmla="*/ 293 h 778"/>
                  <a:gd name="T10" fmla="*/ 0 w 778"/>
                  <a:gd name="T11" fmla="*/ 147 h 7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78"/>
                  <a:gd name="T19" fmla="*/ 0 h 778"/>
                  <a:gd name="T20" fmla="*/ 778 w 778"/>
                  <a:gd name="T21" fmla="*/ 778 h 7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78" h="778">
                    <a:moveTo>
                      <a:pt x="0" y="389"/>
                    </a:moveTo>
                    <a:cubicBezTo>
                      <a:pt x="0" y="174"/>
                      <a:pt x="174" y="0"/>
                      <a:pt x="389" y="0"/>
                    </a:cubicBezTo>
                    <a:cubicBezTo>
                      <a:pt x="604" y="0"/>
                      <a:pt x="778" y="174"/>
                      <a:pt x="778" y="389"/>
                    </a:cubicBezTo>
                    <a:cubicBezTo>
                      <a:pt x="778" y="389"/>
                      <a:pt x="778" y="389"/>
                      <a:pt x="778" y="389"/>
                    </a:cubicBezTo>
                    <a:cubicBezTo>
                      <a:pt x="778" y="604"/>
                      <a:pt x="604" y="778"/>
                      <a:pt x="389" y="778"/>
                    </a:cubicBezTo>
                    <a:cubicBezTo>
                      <a:pt x="174" y="778"/>
                      <a:pt x="0" y="604"/>
                      <a:pt x="0" y="389"/>
                    </a:cubicBezTo>
                  </a:path>
                </a:pathLst>
              </a:custGeom>
              <a:solidFill>
                <a:srgbClr val="66FF99"/>
              </a:solidFill>
              <a:ln w="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11"/>
              <p:cNvSpPr/>
              <p:nvPr/>
            </p:nvSpPr>
            <p:spPr bwMode="auto">
              <a:xfrm>
                <a:off x="2895" y="1500"/>
                <a:ext cx="293" cy="293"/>
              </a:xfrm>
              <a:custGeom>
                <a:avLst/>
                <a:gdLst>
                  <a:gd name="T0" fmla="*/ 0 w 293"/>
                  <a:gd name="T1" fmla="*/ 147 h 293"/>
                  <a:gd name="T2" fmla="*/ 147 w 293"/>
                  <a:gd name="T3" fmla="*/ 0 h 293"/>
                  <a:gd name="T4" fmla="*/ 293 w 293"/>
                  <a:gd name="T5" fmla="*/ 147 h 293"/>
                  <a:gd name="T6" fmla="*/ 293 w 293"/>
                  <a:gd name="T7" fmla="*/ 147 h 293"/>
                  <a:gd name="T8" fmla="*/ 147 w 293"/>
                  <a:gd name="T9" fmla="*/ 293 h 293"/>
                  <a:gd name="T10" fmla="*/ 0 w 293"/>
                  <a:gd name="T11" fmla="*/ 147 h 2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3"/>
                  <a:gd name="T19" fmla="*/ 0 h 293"/>
                  <a:gd name="T20" fmla="*/ 293 w 293"/>
                  <a:gd name="T21" fmla="*/ 293 h 2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3" h="293">
                    <a:moveTo>
                      <a:pt x="0" y="147"/>
                    </a:moveTo>
                    <a:cubicBezTo>
                      <a:pt x="0" y="66"/>
                      <a:pt x="66" y="0"/>
                      <a:pt x="147" y="0"/>
                    </a:cubicBezTo>
                    <a:cubicBezTo>
                      <a:pt x="228" y="0"/>
                      <a:pt x="293" y="66"/>
                      <a:pt x="293" y="147"/>
                    </a:cubicBezTo>
                    <a:cubicBezTo>
                      <a:pt x="293" y="147"/>
                      <a:pt x="293" y="147"/>
                      <a:pt x="293" y="147"/>
                    </a:cubicBezTo>
                    <a:cubicBezTo>
                      <a:pt x="293" y="228"/>
                      <a:pt x="228" y="293"/>
                      <a:pt x="147" y="293"/>
                    </a:cubicBezTo>
                    <a:cubicBezTo>
                      <a:pt x="66" y="293"/>
                      <a:pt x="0" y="228"/>
                      <a:pt x="0" y="147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12"/>
              <p:cNvSpPr>
                <a:spLocks noChangeArrowheads="1"/>
              </p:cNvSpPr>
              <p:nvPr/>
            </p:nvSpPr>
            <p:spPr bwMode="auto">
              <a:xfrm>
                <a:off x="2995" y="1488"/>
                <a:ext cx="112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2800" i="1">
                    <a:solidFill>
                      <a:srgbClr val="000080"/>
                    </a:solidFill>
                    <a:latin typeface="Times New Roman" panose="02020603050405020304" charset="0"/>
                    <a:cs typeface="Arial" panose="020B0604020202020204" pitchFamily="34" charset="0"/>
                  </a:rPr>
                  <a:t>a</a:t>
                </a:r>
                <a:endParaRPr lang="en-US">
                  <a:latin typeface="Times New Roman" panose="0202060305040502030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3"/>
            <p:cNvGrpSpPr/>
            <p:nvPr/>
          </p:nvGrpSpPr>
          <p:grpSpPr bwMode="auto">
            <a:xfrm>
              <a:off x="3817" y="3126"/>
              <a:ext cx="167" cy="202"/>
              <a:chOff x="3087" y="2784"/>
              <a:chExt cx="167" cy="202"/>
            </a:xfrm>
          </p:grpSpPr>
          <p:sp>
            <p:nvSpPr>
              <p:cNvPr id="92" name="Rectangle 14"/>
              <p:cNvSpPr>
                <a:spLocks noChangeArrowheads="1"/>
              </p:cNvSpPr>
              <p:nvPr/>
            </p:nvSpPr>
            <p:spPr bwMode="auto">
              <a:xfrm>
                <a:off x="3087" y="2809"/>
                <a:ext cx="167" cy="168"/>
              </a:xfrm>
              <a:prstGeom prst="rect">
                <a:avLst/>
              </a:prstGeom>
              <a:solidFill>
                <a:srgbClr val="33996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15"/>
              <p:cNvSpPr>
                <a:spLocks noChangeArrowheads="1"/>
              </p:cNvSpPr>
              <p:nvPr/>
            </p:nvSpPr>
            <p:spPr bwMode="auto">
              <a:xfrm>
                <a:off x="3087" y="2809"/>
                <a:ext cx="167" cy="16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Rectangle 16"/>
              <p:cNvSpPr>
                <a:spLocks noChangeArrowheads="1"/>
              </p:cNvSpPr>
              <p:nvPr/>
            </p:nvSpPr>
            <p:spPr bwMode="auto">
              <a:xfrm>
                <a:off x="3120" y="2784"/>
                <a:ext cx="84" cy="2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2100">
                    <a:solidFill>
                      <a:srgbClr val="000080"/>
                    </a:solidFill>
                    <a:latin typeface="Times New Roman" panose="02020603050405020304" charset="0"/>
                    <a:cs typeface="Arial" panose="020B0604020202020204" pitchFamily="34" charset="0"/>
                  </a:rPr>
                  <a:t>0</a:t>
                </a:r>
                <a:endParaRPr lang="en-US">
                  <a:latin typeface="Times New Roman" panose="0202060305040502030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Freeform 17"/>
            <p:cNvSpPr/>
            <p:nvPr/>
          </p:nvSpPr>
          <p:spPr bwMode="auto">
            <a:xfrm>
              <a:off x="3744" y="2944"/>
              <a:ext cx="160" cy="208"/>
            </a:xfrm>
            <a:custGeom>
              <a:avLst/>
              <a:gdLst>
                <a:gd name="T0" fmla="*/ 0 w 160"/>
                <a:gd name="T1" fmla="*/ 0 h 208"/>
                <a:gd name="T2" fmla="*/ 160 w 160"/>
                <a:gd name="T3" fmla="*/ 208 h 208"/>
                <a:gd name="T4" fmla="*/ 0 60000 65536"/>
                <a:gd name="T5" fmla="*/ 0 60000 65536"/>
                <a:gd name="T6" fmla="*/ 0 w 160"/>
                <a:gd name="T7" fmla="*/ 0 h 208"/>
                <a:gd name="T8" fmla="*/ 160 w 160"/>
                <a:gd name="T9" fmla="*/ 208 h 2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208">
                  <a:moveTo>
                    <a:pt x="0" y="0"/>
                  </a:moveTo>
                  <a:lnTo>
                    <a:pt x="160" y="208"/>
                  </a:lnTo>
                </a:path>
              </a:pathLst>
            </a:custGeom>
            <a:noFill/>
            <a:ln w="50800">
              <a:solidFill>
                <a:schemeClr val="accent2"/>
              </a:solidFill>
              <a:rou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" name="Freeform 18"/>
            <p:cNvSpPr/>
            <p:nvPr/>
          </p:nvSpPr>
          <p:spPr bwMode="auto">
            <a:xfrm flipH="1">
              <a:off x="3504" y="2944"/>
              <a:ext cx="64" cy="208"/>
            </a:xfrm>
            <a:custGeom>
              <a:avLst/>
              <a:gdLst>
                <a:gd name="T0" fmla="*/ 0 w 160"/>
                <a:gd name="T1" fmla="*/ 0 h 208"/>
                <a:gd name="T2" fmla="*/ 64 w 160"/>
                <a:gd name="T3" fmla="*/ 208 h 208"/>
                <a:gd name="T4" fmla="*/ 0 60000 65536"/>
                <a:gd name="T5" fmla="*/ 0 60000 65536"/>
                <a:gd name="T6" fmla="*/ 0 w 160"/>
                <a:gd name="T7" fmla="*/ 0 h 208"/>
                <a:gd name="T8" fmla="*/ 160 w 160"/>
                <a:gd name="T9" fmla="*/ 208 h 2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208">
                  <a:moveTo>
                    <a:pt x="0" y="0"/>
                  </a:moveTo>
                  <a:lnTo>
                    <a:pt x="160" y="208"/>
                  </a:lnTo>
                </a:path>
              </a:pathLst>
            </a:custGeom>
            <a:noFill/>
            <a:ln w="50800">
              <a:solidFill>
                <a:srgbClr val="333399"/>
              </a:solidFill>
              <a:rou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6" name="Group 19"/>
            <p:cNvGrpSpPr/>
            <p:nvPr/>
          </p:nvGrpSpPr>
          <p:grpSpPr bwMode="auto">
            <a:xfrm>
              <a:off x="3456" y="3126"/>
              <a:ext cx="167" cy="202"/>
              <a:chOff x="3087" y="2784"/>
              <a:chExt cx="167" cy="202"/>
            </a:xfrm>
          </p:grpSpPr>
          <p:sp>
            <p:nvSpPr>
              <p:cNvPr id="89" name="Rectangle 20"/>
              <p:cNvSpPr>
                <a:spLocks noChangeArrowheads="1"/>
              </p:cNvSpPr>
              <p:nvPr/>
            </p:nvSpPr>
            <p:spPr bwMode="auto">
              <a:xfrm>
                <a:off x="3087" y="2809"/>
                <a:ext cx="167" cy="168"/>
              </a:xfrm>
              <a:prstGeom prst="rect">
                <a:avLst/>
              </a:prstGeom>
              <a:solidFill>
                <a:srgbClr val="33996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Rectangle 21"/>
              <p:cNvSpPr>
                <a:spLocks noChangeArrowheads="1"/>
              </p:cNvSpPr>
              <p:nvPr/>
            </p:nvSpPr>
            <p:spPr bwMode="auto">
              <a:xfrm>
                <a:off x="3087" y="2809"/>
                <a:ext cx="167" cy="16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22"/>
              <p:cNvSpPr>
                <a:spLocks noChangeArrowheads="1"/>
              </p:cNvSpPr>
              <p:nvPr/>
            </p:nvSpPr>
            <p:spPr bwMode="auto">
              <a:xfrm>
                <a:off x="3120" y="2784"/>
                <a:ext cx="84" cy="2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2100">
                    <a:solidFill>
                      <a:srgbClr val="000080"/>
                    </a:solidFill>
                    <a:latin typeface="Times New Roman" panose="02020603050405020304" charset="0"/>
                    <a:cs typeface="Arial" panose="020B0604020202020204" pitchFamily="34" charset="0"/>
                  </a:rPr>
                  <a:t>0</a:t>
                </a:r>
                <a:endParaRPr lang="en-US">
                  <a:latin typeface="Times New Roman" panose="0202060305040502030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3787" y="2416"/>
              <a:ext cx="62" cy="1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cs typeface="Arial" panose="020B0604020202020204" pitchFamily="34" charset="0"/>
                </a:rPr>
                <a:t>0</a:t>
              </a:r>
              <a:endParaRPr lang="en-US">
                <a:latin typeface="Times New Roman" panose="0202060305040502030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24"/>
            <p:cNvSpPr>
              <a:spLocks noChangeArrowheads="1"/>
            </p:cNvSpPr>
            <p:nvPr/>
          </p:nvSpPr>
          <p:spPr bwMode="auto">
            <a:xfrm>
              <a:off x="4205" y="2416"/>
              <a:ext cx="62" cy="1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cs typeface="Arial" panose="020B0604020202020204" pitchFamily="34" charset="0"/>
                </a:rPr>
                <a:t>1</a:t>
              </a:r>
              <a:endParaRPr lang="en-US">
                <a:latin typeface="Times New Roman" panose="02020603050405020304" charset="0"/>
                <a:cs typeface="Arial" panose="020B0604020202020204" pitchFamily="34" charset="0"/>
              </a:endParaRPr>
            </a:p>
          </p:txBody>
        </p:sp>
        <p:grpSp>
          <p:nvGrpSpPr>
            <p:cNvPr id="19" name="Group 25"/>
            <p:cNvGrpSpPr/>
            <p:nvPr/>
          </p:nvGrpSpPr>
          <p:grpSpPr bwMode="auto">
            <a:xfrm>
              <a:off x="3499" y="2675"/>
              <a:ext cx="293" cy="305"/>
              <a:chOff x="2895" y="1488"/>
              <a:chExt cx="293" cy="305"/>
            </a:xfrm>
          </p:grpSpPr>
          <p:sp>
            <p:nvSpPr>
              <p:cNvPr id="86" name="Freeform 26"/>
              <p:cNvSpPr/>
              <p:nvPr/>
            </p:nvSpPr>
            <p:spPr bwMode="auto">
              <a:xfrm>
                <a:off x="2895" y="1500"/>
                <a:ext cx="293" cy="293"/>
              </a:xfrm>
              <a:custGeom>
                <a:avLst/>
                <a:gdLst>
                  <a:gd name="T0" fmla="*/ 0 w 778"/>
                  <a:gd name="T1" fmla="*/ 147 h 778"/>
                  <a:gd name="T2" fmla="*/ 147 w 778"/>
                  <a:gd name="T3" fmla="*/ 0 h 778"/>
                  <a:gd name="T4" fmla="*/ 293 w 778"/>
                  <a:gd name="T5" fmla="*/ 147 h 778"/>
                  <a:gd name="T6" fmla="*/ 293 w 778"/>
                  <a:gd name="T7" fmla="*/ 147 h 778"/>
                  <a:gd name="T8" fmla="*/ 147 w 778"/>
                  <a:gd name="T9" fmla="*/ 293 h 778"/>
                  <a:gd name="T10" fmla="*/ 0 w 778"/>
                  <a:gd name="T11" fmla="*/ 147 h 7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78"/>
                  <a:gd name="T19" fmla="*/ 0 h 778"/>
                  <a:gd name="T20" fmla="*/ 778 w 778"/>
                  <a:gd name="T21" fmla="*/ 778 h 7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78" h="778">
                    <a:moveTo>
                      <a:pt x="0" y="389"/>
                    </a:moveTo>
                    <a:cubicBezTo>
                      <a:pt x="0" y="174"/>
                      <a:pt x="174" y="0"/>
                      <a:pt x="389" y="0"/>
                    </a:cubicBezTo>
                    <a:cubicBezTo>
                      <a:pt x="604" y="0"/>
                      <a:pt x="778" y="174"/>
                      <a:pt x="778" y="389"/>
                    </a:cubicBezTo>
                    <a:cubicBezTo>
                      <a:pt x="778" y="389"/>
                      <a:pt x="778" y="389"/>
                      <a:pt x="778" y="389"/>
                    </a:cubicBezTo>
                    <a:cubicBezTo>
                      <a:pt x="778" y="604"/>
                      <a:pt x="604" y="778"/>
                      <a:pt x="389" y="778"/>
                    </a:cubicBezTo>
                    <a:cubicBezTo>
                      <a:pt x="174" y="778"/>
                      <a:pt x="0" y="604"/>
                      <a:pt x="0" y="389"/>
                    </a:cubicBezTo>
                  </a:path>
                </a:pathLst>
              </a:custGeom>
              <a:solidFill>
                <a:srgbClr val="66FF99"/>
              </a:solidFill>
              <a:ln w="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27"/>
              <p:cNvSpPr/>
              <p:nvPr/>
            </p:nvSpPr>
            <p:spPr bwMode="auto">
              <a:xfrm>
                <a:off x="2895" y="1500"/>
                <a:ext cx="293" cy="293"/>
              </a:xfrm>
              <a:custGeom>
                <a:avLst/>
                <a:gdLst>
                  <a:gd name="T0" fmla="*/ 0 w 293"/>
                  <a:gd name="T1" fmla="*/ 147 h 293"/>
                  <a:gd name="T2" fmla="*/ 147 w 293"/>
                  <a:gd name="T3" fmla="*/ 0 h 293"/>
                  <a:gd name="T4" fmla="*/ 293 w 293"/>
                  <a:gd name="T5" fmla="*/ 147 h 293"/>
                  <a:gd name="T6" fmla="*/ 293 w 293"/>
                  <a:gd name="T7" fmla="*/ 147 h 293"/>
                  <a:gd name="T8" fmla="*/ 147 w 293"/>
                  <a:gd name="T9" fmla="*/ 293 h 293"/>
                  <a:gd name="T10" fmla="*/ 0 w 293"/>
                  <a:gd name="T11" fmla="*/ 147 h 2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3"/>
                  <a:gd name="T19" fmla="*/ 0 h 293"/>
                  <a:gd name="T20" fmla="*/ 293 w 293"/>
                  <a:gd name="T21" fmla="*/ 293 h 2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3" h="293">
                    <a:moveTo>
                      <a:pt x="0" y="147"/>
                    </a:moveTo>
                    <a:cubicBezTo>
                      <a:pt x="0" y="66"/>
                      <a:pt x="66" y="0"/>
                      <a:pt x="147" y="0"/>
                    </a:cubicBezTo>
                    <a:cubicBezTo>
                      <a:pt x="228" y="0"/>
                      <a:pt x="293" y="66"/>
                      <a:pt x="293" y="147"/>
                    </a:cubicBezTo>
                    <a:cubicBezTo>
                      <a:pt x="293" y="147"/>
                      <a:pt x="293" y="147"/>
                      <a:pt x="293" y="147"/>
                    </a:cubicBezTo>
                    <a:cubicBezTo>
                      <a:pt x="293" y="228"/>
                      <a:pt x="228" y="293"/>
                      <a:pt x="147" y="293"/>
                    </a:cubicBezTo>
                    <a:cubicBezTo>
                      <a:pt x="66" y="293"/>
                      <a:pt x="0" y="228"/>
                      <a:pt x="0" y="147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28"/>
              <p:cNvSpPr>
                <a:spLocks noChangeArrowheads="1"/>
              </p:cNvSpPr>
              <p:nvPr/>
            </p:nvSpPr>
            <p:spPr bwMode="auto">
              <a:xfrm>
                <a:off x="2995" y="1488"/>
                <a:ext cx="112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2800" i="1">
                    <a:solidFill>
                      <a:srgbClr val="000080"/>
                    </a:solidFill>
                    <a:latin typeface="Times New Roman" panose="02020603050405020304" charset="0"/>
                    <a:cs typeface="Arial" panose="020B0604020202020204" pitchFamily="34" charset="0"/>
                  </a:rPr>
                  <a:t>b</a:t>
                </a:r>
                <a:endParaRPr lang="en-US">
                  <a:latin typeface="Times New Roman" panose="0202060305040502030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oup 29"/>
            <p:cNvGrpSpPr/>
            <p:nvPr/>
          </p:nvGrpSpPr>
          <p:grpSpPr bwMode="auto">
            <a:xfrm>
              <a:off x="4267" y="2675"/>
              <a:ext cx="293" cy="305"/>
              <a:chOff x="2895" y="1488"/>
              <a:chExt cx="293" cy="305"/>
            </a:xfrm>
          </p:grpSpPr>
          <p:sp>
            <p:nvSpPr>
              <p:cNvPr id="83" name="Freeform 30"/>
              <p:cNvSpPr/>
              <p:nvPr/>
            </p:nvSpPr>
            <p:spPr bwMode="auto">
              <a:xfrm>
                <a:off x="2895" y="1500"/>
                <a:ext cx="293" cy="293"/>
              </a:xfrm>
              <a:custGeom>
                <a:avLst/>
                <a:gdLst>
                  <a:gd name="T0" fmla="*/ 0 w 778"/>
                  <a:gd name="T1" fmla="*/ 147 h 778"/>
                  <a:gd name="T2" fmla="*/ 147 w 778"/>
                  <a:gd name="T3" fmla="*/ 0 h 778"/>
                  <a:gd name="T4" fmla="*/ 293 w 778"/>
                  <a:gd name="T5" fmla="*/ 147 h 778"/>
                  <a:gd name="T6" fmla="*/ 293 w 778"/>
                  <a:gd name="T7" fmla="*/ 147 h 778"/>
                  <a:gd name="T8" fmla="*/ 147 w 778"/>
                  <a:gd name="T9" fmla="*/ 293 h 778"/>
                  <a:gd name="T10" fmla="*/ 0 w 778"/>
                  <a:gd name="T11" fmla="*/ 147 h 7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78"/>
                  <a:gd name="T19" fmla="*/ 0 h 778"/>
                  <a:gd name="T20" fmla="*/ 778 w 778"/>
                  <a:gd name="T21" fmla="*/ 778 h 7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78" h="778">
                    <a:moveTo>
                      <a:pt x="0" y="389"/>
                    </a:moveTo>
                    <a:cubicBezTo>
                      <a:pt x="0" y="174"/>
                      <a:pt x="174" y="0"/>
                      <a:pt x="389" y="0"/>
                    </a:cubicBezTo>
                    <a:cubicBezTo>
                      <a:pt x="604" y="0"/>
                      <a:pt x="778" y="174"/>
                      <a:pt x="778" y="389"/>
                    </a:cubicBezTo>
                    <a:cubicBezTo>
                      <a:pt x="778" y="389"/>
                      <a:pt x="778" y="389"/>
                      <a:pt x="778" y="389"/>
                    </a:cubicBezTo>
                    <a:cubicBezTo>
                      <a:pt x="778" y="604"/>
                      <a:pt x="604" y="778"/>
                      <a:pt x="389" y="778"/>
                    </a:cubicBezTo>
                    <a:cubicBezTo>
                      <a:pt x="174" y="778"/>
                      <a:pt x="0" y="604"/>
                      <a:pt x="0" y="389"/>
                    </a:cubicBezTo>
                  </a:path>
                </a:pathLst>
              </a:custGeom>
              <a:solidFill>
                <a:srgbClr val="66FF99"/>
              </a:solidFill>
              <a:ln w="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31"/>
              <p:cNvSpPr/>
              <p:nvPr/>
            </p:nvSpPr>
            <p:spPr bwMode="auto">
              <a:xfrm>
                <a:off x="2895" y="1500"/>
                <a:ext cx="293" cy="293"/>
              </a:xfrm>
              <a:custGeom>
                <a:avLst/>
                <a:gdLst>
                  <a:gd name="T0" fmla="*/ 0 w 293"/>
                  <a:gd name="T1" fmla="*/ 147 h 293"/>
                  <a:gd name="T2" fmla="*/ 147 w 293"/>
                  <a:gd name="T3" fmla="*/ 0 h 293"/>
                  <a:gd name="T4" fmla="*/ 293 w 293"/>
                  <a:gd name="T5" fmla="*/ 147 h 293"/>
                  <a:gd name="T6" fmla="*/ 293 w 293"/>
                  <a:gd name="T7" fmla="*/ 147 h 293"/>
                  <a:gd name="T8" fmla="*/ 147 w 293"/>
                  <a:gd name="T9" fmla="*/ 293 h 293"/>
                  <a:gd name="T10" fmla="*/ 0 w 293"/>
                  <a:gd name="T11" fmla="*/ 147 h 2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3"/>
                  <a:gd name="T19" fmla="*/ 0 h 293"/>
                  <a:gd name="T20" fmla="*/ 293 w 293"/>
                  <a:gd name="T21" fmla="*/ 293 h 2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3" h="293">
                    <a:moveTo>
                      <a:pt x="0" y="147"/>
                    </a:moveTo>
                    <a:cubicBezTo>
                      <a:pt x="0" y="66"/>
                      <a:pt x="66" y="0"/>
                      <a:pt x="147" y="0"/>
                    </a:cubicBezTo>
                    <a:cubicBezTo>
                      <a:pt x="228" y="0"/>
                      <a:pt x="293" y="66"/>
                      <a:pt x="293" y="147"/>
                    </a:cubicBezTo>
                    <a:cubicBezTo>
                      <a:pt x="293" y="147"/>
                      <a:pt x="293" y="147"/>
                      <a:pt x="293" y="147"/>
                    </a:cubicBezTo>
                    <a:cubicBezTo>
                      <a:pt x="293" y="228"/>
                      <a:pt x="228" y="293"/>
                      <a:pt x="147" y="293"/>
                    </a:cubicBezTo>
                    <a:cubicBezTo>
                      <a:pt x="66" y="293"/>
                      <a:pt x="0" y="228"/>
                      <a:pt x="0" y="147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32"/>
              <p:cNvSpPr>
                <a:spLocks noChangeArrowheads="1"/>
              </p:cNvSpPr>
              <p:nvPr/>
            </p:nvSpPr>
            <p:spPr bwMode="auto">
              <a:xfrm>
                <a:off x="2995" y="1488"/>
                <a:ext cx="112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2800" i="1">
                    <a:solidFill>
                      <a:srgbClr val="000080"/>
                    </a:solidFill>
                    <a:latin typeface="Times New Roman" panose="02020603050405020304" charset="0"/>
                    <a:cs typeface="Arial" panose="020B0604020202020204" pitchFamily="34" charset="0"/>
                  </a:rPr>
                  <a:t>b</a:t>
                </a:r>
                <a:endParaRPr lang="en-US">
                  <a:latin typeface="Times New Roman" panose="0202060305040502030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 flipH="1">
              <a:off x="3739" y="2483"/>
              <a:ext cx="192" cy="240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2" name="Line 34"/>
            <p:cNvSpPr>
              <a:spLocks noChangeShapeType="1"/>
            </p:cNvSpPr>
            <p:nvPr/>
          </p:nvSpPr>
          <p:spPr bwMode="auto">
            <a:xfrm>
              <a:off x="4123" y="2483"/>
              <a:ext cx="192" cy="24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23" name="Group 35"/>
            <p:cNvGrpSpPr/>
            <p:nvPr/>
          </p:nvGrpSpPr>
          <p:grpSpPr bwMode="auto">
            <a:xfrm flipH="1">
              <a:off x="2880" y="3126"/>
              <a:ext cx="167" cy="202"/>
              <a:chOff x="3087" y="2784"/>
              <a:chExt cx="167" cy="202"/>
            </a:xfrm>
          </p:grpSpPr>
          <p:sp>
            <p:nvSpPr>
              <p:cNvPr id="80" name="Rectangle 36"/>
              <p:cNvSpPr>
                <a:spLocks noChangeArrowheads="1"/>
              </p:cNvSpPr>
              <p:nvPr/>
            </p:nvSpPr>
            <p:spPr bwMode="auto">
              <a:xfrm>
                <a:off x="3087" y="2809"/>
                <a:ext cx="167" cy="168"/>
              </a:xfrm>
              <a:prstGeom prst="rect">
                <a:avLst/>
              </a:prstGeom>
              <a:solidFill>
                <a:srgbClr val="33996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37"/>
              <p:cNvSpPr>
                <a:spLocks noChangeArrowheads="1"/>
              </p:cNvSpPr>
              <p:nvPr/>
            </p:nvSpPr>
            <p:spPr bwMode="auto">
              <a:xfrm>
                <a:off x="3087" y="2809"/>
                <a:ext cx="167" cy="16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38"/>
              <p:cNvSpPr>
                <a:spLocks noChangeArrowheads="1"/>
              </p:cNvSpPr>
              <p:nvPr/>
            </p:nvSpPr>
            <p:spPr bwMode="auto">
              <a:xfrm>
                <a:off x="3120" y="2784"/>
                <a:ext cx="84" cy="2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2100">
                    <a:solidFill>
                      <a:srgbClr val="000080"/>
                    </a:solidFill>
                    <a:latin typeface="Times New Roman" panose="02020603050405020304" charset="0"/>
                    <a:cs typeface="Arial" panose="020B0604020202020204" pitchFamily="34" charset="0"/>
                  </a:rPr>
                  <a:t>0</a:t>
                </a:r>
                <a:endParaRPr lang="en-US">
                  <a:latin typeface="Times New Roman" panose="0202060305040502030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Freeform 39"/>
            <p:cNvSpPr/>
            <p:nvPr/>
          </p:nvSpPr>
          <p:spPr bwMode="auto">
            <a:xfrm flipH="1">
              <a:off x="2960" y="2944"/>
              <a:ext cx="160" cy="208"/>
            </a:xfrm>
            <a:custGeom>
              <a:avLst/>
              <a:gdLst>
                <a:gd name="T0" fmla="*/ 0 w 160"/>
                <a:gd name="T1" fmla="*/ 0 h 208"/>
                <a:gd name="T2" fmla="*/ 160 w 160"/>
                <a:gd name="T3" fmla="*/ 208 h 208"/>
                <a:gd name="T4" fmla="*/ 0 60000 65536"/>
                <a:gd name="T5" fmla="*/ 0 60000 65536"/>
                <a:gd name="T6" fmla="*/ 0 w 160"/>
                <a:gd name="T7" fmla="*/ 0 h 208"/>
                <a:gd name="T8" fmla="*/ 160 w 160"/>
                <a:gd name="T9" fmla="*/ 208 h 2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208">
                  <a:moveTo>
                    <a:pt x="0" y="0"/>
                  </a:moveTo>
                  <a:lnTo>
                    <a:pt x="160" y="208"/>
                  </a:lnTo>
                </a:path>
              </a:pathLst>
            </a:custGeom>
            <a:noFill/>
            <a:ln w="50800">
              <a:solidFill>
                <a:srgbClr val="333399"/>
              </a:solidFill>
              <a:rou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" name="Freeform 40"/>
            <p:cNvSpPr/>
            <p:nvPr/>
          </p:nvSpPr>
          <p:spPr bwMode="auto">
            <a:xfrm>
              <a:off x="3296" y="2944"/>
              <a:ext cx="64" cy="208"/>
            </a:xfrm>
            <a:custGeom>
              <a:avLst/>
              <a:gdLst>
                <a:gd name="T0" fmla="*/ 0 w 160"/>
                <a:gd name="T1" fmla="*/ 0 h 208"/>
                <a:gd name="T2" fmla="*/ 64 w 160"/>
                <a:gd name="T3" fmla="*/ 208 h 208"/>
                <a:gd name="T4" fmla="*/ 0 60000 65536"/>
                <a:gd name="T5" fmla="*/ 0 60000 65536"/>
                <a:gd name="T6" fmla="*/ 0 w 160"/>
                <a:gd name="T7" fmla="*/ 0 h 208"/>
                <a:gd name="T8" fmla="*/ 160 w 160"/>
                <a:gd name="T9" fmla="*/ 208 h 2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208">
                  <a:moveTo>
                    <a:pt x="0" y="0"/>
                  </a:moveTo>
                  <a:lnTo>
                    <a:pt x="160" y="208"/>
                  </a:lnTo>
                </a:path>
              </a:pathLst>
            </a:custGeom>
            <a:noFill/>
            <a:ln w="50800">
              <a:solidFill>
                <a:schemeClr val="accent2"/>
              </a:solidFill>
              <a:rou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27" name="Group 41"/>
            <p:cNvGrpSpPr/>
            <p:nvPr/>
          </p:nvGrpSpPr>
          <p:grpSpPr bwMode="auto">
            <a:xfrm flipH="1">
              <a:off x="3241" y="3126"/>
              <a:ext cx="167" cy="202"/>
              <a:chOff x="3087" y="2784"/>
              <a:chExt cx="167" cy="202"/>
            </a:xfrm>
          </p:grpSpPr>
          <p:sp>
            <p:nvSpPr>
              <p:cNvPr id="77" name="Rectangle 42"/>
              <p:cNvSpPr>
                <a:spLocks noChangeArrowheads="1"/>
              </p:cNvSpPr>
              <p:nvPr/>
            </p:nvSpPr>
            <p:spPr bwMode="auto">
              <a:xfrm>
                <a:off x="3087" y="2809"/>
                <a:ext cx="167" cy="168"/>
              </a:xfrm>
              <a:prstGeom prst="rect">
                <a:avLst/>
              </a:prstGeom>
              <a:solidFill>
                <a:srgbClr val="33996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43"/>
              <p:cNvSpPr>
                <a:spLocks noChangeArrowheads="1"/>
              </p:cNvSpPr>
              <p:nvPr/>
            </p:nvSpPr>
            <p:spPr bwMode="auto">
              <a:xfrm>
                <a:off x="3087" y="2809"/>
                <a:ext cx="167" cy="16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44"/>
              <p:cNvSpPr>
                <a:spLocks noChangeArrowheads="1"/>
              </p:cNvSpPr>
              <p:nvPr/>
            </p:nvSpPr>
            <p:spPr bwMode="auto">
              <a:xfrm>
                <a:off x="3137" y="2784"/>
                <a:ext cx="84" cy="2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2100">
                    <a:solidFill>
                      <a:srgbClr val="000080"/>
                    </a:solidFill>
                    <a:latin typeface="Times New Roman" panose="02020603050405020304" charset="0"/>
                    <a:cs typeface="Arial" panose="020B0604020202020204" pitchFamily="34" charset="0"/>
                  </a:rPr>
                  <a:t>1</a:t>
                </a:r>
                <a:endParaRPr lang="en-US">
                  <a:latin typeface="Times New Roman" panose="0202060305040502030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Rectangle 45"/>
            <p:cNvSpPr>
              <a:spLocks noChangeArrowheads="1"/>
            </p:cNvSpPr>
            <p:nvPr/>
          </p:nvSpPr>
          <p:spPr bwMode="auto">
            <a:xfrm>
              <a:off x="2592" y="2416"/>
              <a:ext cx="62" cy="1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cs typeface="Arial" panose="020B0604020202020204" pitchFamily="34" charset="0"/>
                </a:rPr>
                <a:t>0</a:t>
              </a:r>
              <a:endParaRPr lang="en-US">
                <a:latin typeface="Times New Roman" panose="0202060305040502030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46"/>
            <p:cNvSpPr>
              <a:spLocks noChangeArrowheads="1"/>
            </p:cNvSpPr>
            <p:nvPr/>
          </p:nvSpPr>
          <p:spPr bwMode="auto">
            <a:xfrm>
              <a:off x="3010" y="2416"/>
              <a:ext cx="62" cy="1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cs typeface="Arial" panose="020B0604020202020204" pitchFamily="34" charset="0"/>
                </a:rPr>
                <a:t>1</a:t>
              </a:r>
              <a:endParaRPr lang="en-US">
                <a:latin typeface="Times New Roman" panose="02020603050405020304" charset="0"/>
                <a:cs typeface="Arial" panose="020B0604020202020204" pitchFamily="34" charset="0"/>
              </a:endParaRPr>
            </a:p>
          </p:txBody>
        </p:sp>
        <p:grpSp>
          <p:nvGrpSpPr>
            <p:cNvPr id="30" name="Group 47"/>
            <p:cNvGrpSpPr/>
            <p:nvPr/>
          </p:nvGrpSpPr>
          <p:grpSpPr bwMode="auto">
            <a:xfrm>
              <a:off x="2304" y="2675"/>
              <a:ext cx="293" cy="305"/>
              <a:chOff x="2895" y="1488"/>
              <a:chExt cx="293" cy="305"/>
            </a:xfrm>
          </p:grpSpPr>
          <p:sp>
            <p:nvSpPr>
              <p:cNvPr id="74" name="Freeform 48"/>
              <p:cNvSpPr/>
              <p:nvPr/>
            </p:nvSpPr>
            <p:spPr bwMode="auto">
              <a:xfrm>
                <a:off x="2895" y="1500"/>
                <a:ext cx="293" cy="293"/>
              </a:xfrm>
              <a:custGeom>
                <a:avLst/>
                <a:gdLst>
                  <a:gd name="T0" fmla="*/ 0 w 778"/>
                  <a:gd name="T1" fmla="*/ 147 h 778"/>
                  <a:gd name="T2" fmla="*/ 147 w 778"/>
                  <a:gd name="T3" fmla="*/ 0 h 778"/>
                  <a:gd name="T4" fmla="*/ 293 w 778"/>
                  <a:gd name="T5" fmla="*/ 147 h 778"/>
                  <a:gd name="T6" fmla="*/ 293 w 778"/>
                  <a:gd name="T7" fmla="*/ 147 h 778"/>
                  <a:gd name="T8" fmla="*/ 147 w 778"/>
                  <a:gd name="T9" fmla="*/ 293 h 778"/>
                  <a:gd name="T10" fmla="*/ 0 w 778"/>
                  <a:gd name="T11" fmla="*/ 147 h 7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78"/>
                  <a:gd name="T19" fmla="*/ 0 h 778"/>
                  <a:gd name="T20" fmla="*/ 778 w 778"/>
                  <a:gd name="T21" fmla="*/ 778 h 7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78" h="778">
                    <a:moveTo>
                      <a:pt x="0" y="389"/>
                    </a:moveTo>
                    <a:cubicBezTo>
                      <a:pt x="0" y="174"/>
                      <a:pt x="174" y="0"/>
                      <a:pt x="389" y="0"/>
                    </a:cubicBezTo>
                    <a:cubicBezTo>
                      <a:pt x="604" y="0"/>
                      <a:pt x="778" y="174"/>
                      <a:pt x="778" y="389"/>
                    </a:cubicBezTo>
                    <a:cubicBezTo>
                      <a:pt x="778" y="389"/>
                      <a:pt x="778" y="389"/>
                      <a:pt x="778" y="389"/>
                    </a:cubicBezTo>
                    <a:cubicBezTo>
                      <a:pt x="778" y="604"/>
                      <a:pt x="604" y="778"/>
                      <a:pt x="389" y="778"/>
                    </a:cubicBezTo>
                    <a:cubicBezTo>
                      <a:pt x="174" y="778"/>
                      <a:pt x="0" y="604"/>
                      <a:pt x="0" y="389"/>
                    </a:cubicBezTo>
                  </a:path>
                </a:pathLst>
              </a:custGeom>
              <a:solidFill>
                <a:srgbClr val="66FF99"/>
              </a:solidFill>
              <a:ln w="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49"/>
              <p:cNvSpPr/>
              <p:nvPr/>
            </p:nvSpPr>
            <p:spPr bwMode="auto">
              <a:xfrm>
                <a:off x="2895" y="1500"/>
                <a:ext cx="293" cy="293"/>
              </a:xfrm>
              <a:custGeom>
                <a:avLst/>
                <a:gdLst>
                  <a:gd name="T0" fmla="*/ 0 w 293"/>
                  <a:gd name="T1" fmla="*/ 147 h 293"/>
                  <a:gd name="T2" fmla="*/ 147 w 293"/>
                  <a:gd name="T3" fmla="*/ 0 h 293"/>
                  <a:gd name="T4" fmla="*/ 293 w 293"/>
                  <a:gd name="T5" fmla="*/ 147 h 293"/>
                  <a:gd name="T6" fmla="*/ 293 w 293"/>
                  <a:gd name="T7" fmla="*/ 147 h 293"/>
                  <a:gd name="T8" fmla="*/ 147 w 293"/>
                  <a:gd name="T9" fmla="*/ 293 h 293"/>
                  <a:gd name="T10" fmla="*/ 0 w 293"/>
                  <a:gd name="T11" fmla="*/ 147 h 2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3"/>
                  <a:gd name="T19" fmla="*/ 0 h 293"/>
                  <a:gd name="T20" fmla="*/ 293 w 293"/>
                  <a:gd name="T21" fmla="*/ 293 h 2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3" h="293">
                    <a:moveTo>
                      <a:pt x="0" y="147"/>
                    </a:moveTo>
                    <a:cubicBezTo>
                      <a:pt x="0" y="66"/>
                      <a:pt x="66" y="0"/>
                      <a:pt x="147" y="0"/>
                    </a:cubicBezTo>
                    <a:cubicBezTo>
                      <a:pt x="228" y="0"/>
                      <a:pt x="293" y="66"/>
                      <a:pt x="293" y="147"/>
                    </a:cubicBezTo>
                    <a:cubicBezTo>
                      <a:pt x="293" y="147"/>
                      <a:pt x="293" y="147"/>
                      <a:pt x="293" y="147"/>
                    </a:cubicBezTo>
                    <a:cubicBezTo>
                      <a:pt x="293" y="228"/>
                      <a:pt x="228" y="293"/>
                      <a:pt x="147" y="293"/>
                    </a:cubicBezTo>
                    <a:cubicBezTo>
                      <a:pt x="66" y="293"/>
                      <a:pt x="0" y="228"/>
                      <a:pt x="0" y="147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50"/>
              <p:cNvSpPr>
                <a:spLocks noChangeArrowheads="1"/>
              </p:cNvSpPr>
              <p:nvPr/>
            </p:nvSpPr>
            <p:spPr bwMode="auto">
              <a:xfrm>
                <a:off x="3001" y="1488"/>
                <a:ext cx="99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2800" i="1">
                    <a:solidFill>
                      <a:srgbClr val="000080"/>
                    </a:solidFill>
                    <a:latin typeface="Times New Roman" panose="02020603050405020304" charset="0"/>
                    <a:cs typeface="Arial" panose="020B0604020202020204" pitchFamily="34" charset="0"/>
                  </a:rPr>
                  <a:t>c</a:t>
                </a:r>
                <a:endParaRPr lang="en-US">
                  <a:latin typeface="Times New Roman" panose="0202060305040502030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Group 51"/>
            <p:cNvGrpSpPr/>
            <p:nvPr/>
          </p:nvGrpSpPr>
          <p:grpSpPr bwMode="auto">
            <a:xfrm>
              <a:off x="3072" y="2675"/>
              <a:ext cx="293" cy="305"/>
              <a:chOff x="2895" y="1488"/>
              <a:chExt cx="293" cy="305"/>
            </a:xfrm>
          </p:grpSpPr>
          <p:sp>
            <p:nvSpPr>
              <p:cNvPr id="71" name="Freeform 52"/>
              <p:cNvSpPr/>
              <p:nvPr/>
            </p:nvSpPr>
            <p:spPr bwMode="auto">
              <a:xfrm>
                <a:off x="2895" y="1500"/>
                <a:ext cx="293" cy="293"/>
              </a:xfrm>
              <a:custGeom>
                <a:avLst/>
                <a:gdLst>
                  <a:gd name="T0" fmla="*/ 0 w 778"/>
                  <a:gd name="T1" fmla="*/ 147 h 778"/>
                  <a:gd name="T2" fmla="*/ 147 w 778"/>
                  <a:gd name="T3" fmla="*/ 0 h 778"/>
                  <a:gd name="T4" fmla="*/ 293 w 778"/>
                  <a:gd name="T5" fmla="*/ 147 h 778"/>
                  <a:gd name="T6" fmla="*/ 293 w 778"/>
                  <a:gd name="T7" fmla="*/ 147 h 778"/>
                  <a:gd name="T8" fmla="*/ 147 w 778"/>
                  <a:gd name="T9" fmla="*/ 293 h 778"/>
                  <a:gd name="T10" fmla="*/ 0 w 778"/>
                  <a:gd name="T11" fmla="*/ 147 h 7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78"/>
                  <a:gd name="T19" fmla="*/ 0 h 778"/>
                  <a:gd name="T20" fmla="*/ 778 w 778"/>
                  <a:gd name="T21" fmla="*/ 778 h 7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78" h="778">
                    <a:moveTo>
                      <a:pt x="0" y="389"/>
                    </a:moveTo>
                    <a:cubicBezTo>
                      <a:pt x="0" y="174"/>
                      <a:pt x="174" y="0"/>
                      <a:pt x="389" y="0"/>
                    </a:cubicBezTo>
                    <a:cubicBezTo>
                      <a:pt x="604" y="0"/>
                      <a:pt x="778" y="174"/>
                      <a:pt x="778" y="389"/>
                    </a:cubicBezTo>
                    <a:cubicBezTo>
                      <a:pt x="778" y="389"/>
                      <a:pt x="778" y="389"/>
                      <a:pt x="778" y="389"/>
                    </a:cubicBezTo>
                    <a:cubicBezTo>
                      <a:pt x="778" y="604"/>
                      <a:pt x="604" y="778"/>
                      <a:pt x="389" y="778"/>
                    </a:cubicBezTo>
                    <a:cubicBezTo>
                      <a:pt x="174" y="778"/>
                      <a:pt x="0" y="604"/>
                      <a:pt x="0" y="389"/>
                    </a:cubicBezTo>
                  </a:path>
                </a:pathLst>
              </a:custGeom>
              <a:solidFill>
                <a:srgbClr val="66FF99"/>
              </a:solidFill>
              <a:ln w="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53"/>
              <p:cNvSpPr/>
              <p:nvPr/>
            </p:nvSpPr>
            <p:spPr bwMode="auto">
              <a:xfrm>
                <a:off x="2895" y="1500"/>
                <a:ext cx="293" cy="293"/>
              </a:xfrm>
              <a:custGeom>
                <a:avLst/>
                <a:gdLst>
                  <a:gd name="T0" fmla="*/ 0 w 293"/>
                  <a:gd name="T1" fmla="*/ 147 h 293"/>
                  <a:gd name="T2" fmla="*/ 147 w 293"/>
                  <a:gd name="T3" fmla="*/ 0 h 293"/>
                  <a:gd name="T4" fmla="*/ 293 w 293"/>
                  <a:gd name="T5" fmla="*/ 147 h 293"/>
                  <a:gd name="T6" fmla="*/ 293 w 293"/>
                  <a:gd name="T7" fmla="*/ 147 h 293"/>
                  <a:gd name="T8" fmla="*/ 147 w 293"/>
                  <a:gd name="T9" fmla="*/ 293 h 293"/>
                  <a:gd name="T10" fmla="*/ 0 w 293"/>
                  <a:gd name="T11" fmla="*/ 147 h 2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3"/>
                  <a:gd name="T19" fmla="*/ 0 h 293"/>
                  <a:gd name="T20" fmla="*/ 293 w 293"/>
                  <a:gd name="T21" fmla="*/ 293 h 2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3" h="293">
                    <a:moveTo>
                      <a:pt x="0" y="147"/>
                    </a:moveTo>
                    <a:cubicBezTo>
                      <a:pt x="0" y="66"/>
                      <a:pt x="66" y="0"/>
                      <a:pt x="147" y="0"/>
                    </a:cubicBezTo>
                    <a:cubicBezTo>
                      <a:pt x="228" y="0"/>
                      <a:pt x="293" y="66"/>
                      <a:pt x="293" y="147"/>
                    </a:cubicBezTo>
                    <a:cubicBezTo>
                      <a:pt x="293" y="147"/>
                      <a:pt x="293" y="147"/>
                      <a:pt x="293" y="147"/>
                    </a:cubicBezTo>
                    <a:cubicBezTo>
                      <a:pt x="293" y="228"/>
                      <a:pt x="228" y="293"/>
                      <a:pt x="147" y="293"/>
                    </a:cubicBezTo>
                    <a:cubicBezTo>
                      <a:pt x="66" y="293"/>
                      <a:pt x="0" y="228"/>
                      <a:pt x="0" y="147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Rectangle 54"/>
              <p:cNvSpPr>
                <a:spLocks noChangeArrowheads="1"/>
              </p:cNvSpPr>
              <p:nvPr/>
            </p:nvSpPr>
            <p:spPr bwMode="auto">
              <a:xfrm>
                <a:off x="3001" y="1488"/>
                <a:ext cx="99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2800" i="1">
                    <a:solidFill>
                      <a:srgbClr val="000080"/>
                    </a:solidFill>
                    <a:latin typeface="Times New Roman" panose="02020603050405020304" charset="0"/>
                    <a:cs typeface="Arial" panose="020B0604020202020204" pitchFamily="34" charset="0"/>
                  </a:rPr>
                  <a:t>c</a:t>
                </a:r>
                <a:endParaRPr lang="en-US">
                  <a:latin typeface="Times New Roman" panose="0202060305040502030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2" name="Line 55"/>
            <p:cNvSpPr>
              <a:spLocks noChangeShapeType="1"/>
            </p:cNvSpPr>
            <p:nvPr/>
          </p:nvSpPr>
          <p:spPr bwMode="auto">
            <a:xfrm flipH="1">
              <a:off x="2544" y="2483"/>
              <a:ext cx="192" cy="240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3" name="Line 56"/>
            <p:cNvSpPr>
              <a:spLocks noChangeShapeType="1"/>
            </p:cNvSpPr>
            <p:nvPr/>
          </p:nvSpPr>
          <p:spPr bwMode="auto">
            <a:xfrm>
              <a:off x="2928" y="2483"/>
              <a:ext cx="192" cy="24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4" name="Freeform 57"/>
            <p:cNvSpPr/>
            <p:nvPr/>
          </p:nvSpPr>
          <p:spPr bwMode="auto">
            <a:xfrm flipH="1">
              <a:off x="3456" y="1584"/>
              <a:ext cx="64" cy="208"/>
            </a:xfrm>
            <a:custGeom>
              <a:avLst/>
              <a:gdLst>
                <a:gd name="T0" fmla="*/ 0 w 160"/>
                <a:gd name="T1" fmla="*/ 0 h 208"/>
                <a:gd name="T2" fmla="*/ 64 w 160"/>
                <a:gd name="T3" fmla="*/ 208 h 208"/>
                <a:gd name="T4" fmla="*/ 0 60000 65536"/>
                <a:gd name="T5" fmla="*/ 0 60000 65536"/>
                <a:gd name="T6" fmla="*/ 0 w 160"/>
                <a:gd name="T7" fmla="*/ 0 h 208"/>
                <a:gd name="T8" fmla="*/ 160 w 160"/>
                <a:gd name="T9" fmla="*/ 208 h 2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208">
                  <a:moveTo>
                    <a:pt x="0" y="0"/>
                  </a:moveTo>
                  <a:lnTo>
                    <a:pt x="160" y="208"/>
                  </a:lnTo>
                </a:path>
              </a:pathLst>
            </a:custGeom>
            <a:noFill/>
            <a:ln w="50800">
              <a:solidFill>
                <a:srgbClr val="66FF99"/>
              </a:solidFill>
              <a:rou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35" name="Group 58"/>
            <p:cNvGrpSpPr/>
            <p:nvPr/>
          </p:nvGrpSpPr>
          <p:grpSpPr bwMode="auto">
            <a:xfrm>
              <a:off x="3883" y="2224"/>
              <a:ext cx="293" cy="305"/>
              <a:chOff x="3499" y="1920"/>
              <a:chExt cx="293" cy="305"/>
            </a:xfrm>
          </p:grpSpPr>
          <p:sp>
            <p:nvSpPr>
              <p:cNvPr id="68" name="Freeform 59"/>
              <p:cNvSpPr/>
              <p:nvPr/>
            </p:nvSpPr>
            <p:spPr bwMode="auto">
              <a:xfrm>
                <a:off x="3499" y="1932"/>
                <a:ext cx="293" cy="293"/>
              </a:xfrm>
              <a:custGeom>
                <a:avLst/>
                <a:gdLst>
                  <a:gd name="T0" fmla="*/ 0 w 778"/>
                  <a:gd name="T1" fmla="*/ 147 h 778"/>
                  <a:gd name="T2" fmla="*/ 147 w 778"/>
                  <a:gd name="T3" fmla="*/ 0 h 778"/>
                  <a:gd name="T4" fmla="*/ 293 w 778"/>
                  <a:gd name="T5" fmla="*/ 147 h 778"/>
                  <a:gd name="T6" fmla="*/ 293 w 778"/>
                  <a:gd name="T7" fmla="*/ 147 h 778"/>
                  <a:gd name="T8" fmla="*/ 147 w 778"/>
                  <a:gd name="T9" fmla="*/ 293 h 778"/>
                  <a:gd name="T10" fmla="*/ 0 w 778"/>
                  <a:gd name="T11" fmla="*/ 147 h 7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78"/>
                  <a:gd name="T19" fmla="*/ 0 h 778"/>
                  <a:gd name="T20" fmla="*/ 778 w 778"/>
                  <a:gd name="T21" fmla="*/ 778 h 7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78" h="778">
                    <a:moveTo>
                      <a:pt x="0" y="389"/>
                    </a:moveTo>
                    <a:cubicBezTo>
                      <a:pt x="0" y="174"/>
                      <a:pt x="174" y="0"/>
                      <a:pt x="389" y="0"/>
                    </a:cubicBezTo>
                    <a:cubicBezTo>
                      <a:pt x="604" y="0"/>
                      <a:pt x="778" y="174"/>
                      <a:pt x="778" y="389"/>
                    </a:cubicBezTo>
                    <a:cubicBezTo>
                      <a:pt x="778" y="389"/>
                      <a:pt x="778" y="389"/>
                      <a:pt x="778" y="389"/>
                    </a:cubicBezTo>
                    <a:cubicBezTo>
                      <a:pt x="778" y="604"/>
                      <a:pt x="604" y="778"/>
                      <a:pt x="389" y="778"/>
                    </a:cubicBezTo>
                    <a:cubicBezTo>
                      <a:pt x="174" y="778"/>
                      <a:pt x="0" y="604"/>
                      <a:pt x="0" y="389"/>
                    </a:cubicBezTo>
                  </a:path>
                </a:pathLst>
              </a:custGeom>
              <a:solidFill>
                <a:srgbClr val="66FF99"/>
              </a:solidFill>
              <a:ln w="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60"/>
              <p:cNvSpPr/>
              <p:nvPr/>
            </p:nvSpPr>
            <p:spPr bwMode="auto">
              <a:xfrm>
                <a:off x="3499" y="1932"/>
                <a:ext cx="293" cy="293"/>
              </a:xfrm>
              <a:custGeom>
                <a:avLst/>
                <a:gdLst>
                  <a:gd name="T0" fmla="*/ 0 w 293"/>
                  <a:gd name="T1" fmla="*/ 147 h 293"/>
                  <a:gd name="T2" fmla="*/ 147 w 293"/>
                  <a:gd name="T3" fmla="*/ 0 h 293"/>
                  <a:gd name="T4" fmla="*/ 293 w 293"/>
                  <a:gd name="T5" fmla="*/ 147 h 293"/>
                  <a:gd name="T6" fmla="*/ 293 w 293"/>
                  <a:gd name="T7" fmla="*/ 147 h 293"/>
                  <a:gd name="T8" fmla="*/ 147 w 293"/>
                  <a:gd name="T9" fmla="*/ 293 h 293"/>
                  <a:gd name="T10" fmla="*/ 0 w 293"/>
                  <a:gd name="T11" fmla="*/ 147 h 2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3"/>
                  <a:gd name="T19" fmla="*/ 0 h 293"/>
                  <a:gd name="T20" fmla="*/ 293 w 293"/>
                  <a:gd name="T21" fmla="*/ 293 h 2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3" h="293">
                    <a:moveTo>
                      <a:pt x="0" y="147"/>
                    </a:moveTo>
                    <a:cubicBezTo>
                      <a:pt x="0" y="66"/>
                      <a:pt x="66" y="0"/>
                      <a:pt x="147" y="0"/>
                    </a:cubicBezTo>
                    <a:cubicBezTo>
                      <a:pt x="228" y="0"/>
                      <a:pt x="293" y="66"/>
                      <a:pt x="293" y="147"/>
                    </a:cubicBezTo>
                    <a:cubicBezTo>
                      <a:pt x="293" y="147"/>
                      <a:pt x="293" y="147"/>
                      <a:pt x="293" y="147"/>
                    </a:cubicBezTo>
                    <a:cubicBezTo>
                      <a:pt x="293" y="228"/>
                      <a:pt x="228" y="293"/>
                      <a:pt x="147" y="293"/>
                    </a:cubicBezTo>
                    <a:cubicBezTo>
                      <a:pt x="66" y="293"/>
                      <a:pt x="0" y="228"/>
                      <a:pt x="0" y="147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ectangle 61"/>
              <p:cNvSpPr>
                <a:spLocks noChangeArrowheads="1"/>
              </p:cNvSpPr>
              <p:nvPr/>
            </p:nvSpPr>
            <p:spPr bwMode="auto">
              <a:xfrm>
                <a:off x="3605" y="1920"/>
                <a:ext cx="99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2800" i="1">
                    <a:solidFill>
                      <a:srgbClr val="000080"/>
                    </a:solidFill>
                    <a:latin typeface="Times New Roman" panose="02020603050405020304" charset="0"/>
                    <a:cs typeface="Arial" panose="020B0604020202020204" pitchFamily="34" charset="0"/>
                  </a:rPr>
                  <a:t>c</a:t>
                </a:r>
                <a:endParaRPr lang="en-US">
                  <a:latin typeface="Times New Roman" panose="0202060305040502030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62"/>
            <p:cNvGrpSpPr/>
            <p:nvPr/>
          </p:nvGrpSpPr>
          <p:grpSpPr bwMode="auto">
            <a:xfrm>
              <a:off x="2688" y="2224"/>
              <a:ext cx="293" cy="305"/>
              <a:chOff x="2895" y="1488"/>
              <a:chExt cx="293" cy="305"/>
            </a:xfrm>
          </p:grpSpPr>
          <p:sp>
            <p:nvSpPr>
              <p:cNvPr id="65" name="Freeform 63"/>
              <p:cNvSpPr/>
              <p:nvPr/>
            </p:nvSpPr>
            <p:spPr bwMode="auto">
              <a:xfrm>
                <a:off x="2895" y="1500"/>
                <a:ext cx="293" cy="293"/>
              </a:xfrm>
              <a:custGeom>
                <a:avLst/>
                <a:gdLst>
                  <a:gd name="T0" fmla="*/ 0 w 778"/>
                  <a:gd name="T1" fmla="*/ 147 h 778"/>
                  <a:gd name="T2" fmla="*/ 147 w 778"/>
                  <a:gd name="T3" fmla="*/ 0 h 778"/>
                  <a:gd name="T4" fmla="*/ 293 w 778"/>
                  <a:gd name="T5" fmla="*/ 147 h 778"/>
                  <a:gd name="T6" fmla="*/ 293 w 778"/>
                  <a:gd name="T7" fmla="*/ 147 h 778"/>
                  <a:gd name="T8" fmla="*/ 147 w 778"/>
                  <a:gd name="T9" fmla="*/ 293 h 778"/>
                  <a:gd name="T10" fmla="*/ 0 w 778"/>
                  <a:gd name="T11" fmla="*/ 147 h 7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78"/>
                  <a:gd name="T19" fmla="*/ 0 h 778"/>
                  <a:gd name="T20" fmla="*/ 778 w 778"/>
                  <a:gd name="T21" fmla="*/ 778 h 7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78" h="778">
                    <a:moveTo>
                      <a:pt x="0" y="389"/>
                    </a:moveTo>
                    <a:cubicBezTo>
                      <a:pt x="0" y="174"/>
                      <a:pt x="174" y="0"/>
                      <a:pt x="389" y="0"/>
                    </a:cubicBezTo>
                    <a:cubicBezTo>
                      <a:pt x="604" y="0"/>
                      <a:pt x="778" y="174"/>
                      <a:pt x="778" y="389"/>
                    </a:cubicBezTo>
                    <a:cubicBezTo>
                      <a:pt x="778" y="389"/>
                      <a:pt x="778" y="389"/>
                      <a:pt x="778" y="389"/>
                    </a:cubicBezTo>
                    <a:cubicBezTo>
                      <a:pt x="778" y="604"/>
                      <a:pt x="604" y="778"/>
                      <a:pt x="389" y="778"/>
                    </a:cubicBezTo>
                    <a:cubicBezTo>
                      <a:pt x="174" y="778"/>
                      <a:pt x="0" y="604"/>
                      <a:pt x="0" y="389"/>
                    </a:cubicBezTo>
                  </a:path>
                </a:pathLst>
              </a:custGeom>
              <a:solidFill>
                <a:srgbClr val="66FF99"/>
              </a:solidFill>
              <a:ln w="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64"/>
              <p:cNvSpPr/>
              <p:nvPr/>
            </p:nvSpPr>
            <p:spPr bwMode="auto">
              <a:xfrm>
                <a:off x="2895" y="1500"/>
                <a:ext cx="293" cy="293"/>
              </a:xfrm>
              <a:custGeom>
                <a:avLst/>
                <a:gdLst>
                  <a:gd name="T0" fmla="*/ 0 w 293"/>
                  <a:gd name="T1" fmla="*/ 147 h 293"/>
                  <a:gd name="T2" fmla="*/ 147 w 293"/>
                  <a:gd name="T3" fmla="*/ 0 h 293"/>
                  <a:gd name="T4" fmla="*/ 293 w 293"/>
                  <a:gd name="T5" fmla="*/ 147 h 293"/>
                  <a:gd name="T6" fmla="*/ 293 w 293"/>
                  <a:gd name="T7" fmla="*/ 147 h 293"/>
                  <a:gd name="T8" fmla="*/ 147 w 293"/>
                  <a:gd name="T9" fmla="*/ 293 h 293"/>
                  <a:gd name="T10" fmla="*/ 0 w 293"/>
                  <a:gd name="T11" fmla="*/ 147 h 2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3"/>
                  <a:gd name="T19" fmla="*/ 0 h 293"/>
                  <a:gd name="T20" fmla="*/ 293 w 293"/>
                  <a:gd name="T21" fmla="*/ 293 h 2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3" h="293">
                    <a:moveTo>
                      <a:pt x="0" y="147"/>
                    </a:moveTo>
                    <a:cubicBezTo>
                      <a:pt x="0" y="66"/>
                      <a:pt x="66" y="0"/>
                      <a:pt x="147" y="0"/>
                    </a:cubicBezTo>
                    <a:cubicBezTo>
                      <a:pt x="228" y="0"/>
                      <a:pt x="293" y="66"/>
                      <a:pt x="293" y="147"/>
                    </a:cubicBezTo>
                    <a:cubicBezTo>
                      <a:pt x="293" y="147"/>
                      <a:pt x="293" y="147"/>
                      <a:pt x="293" y="147"/>
                    </a:cubicBezTo>
                    <a:cubicBezTo>
                      <a:pt x="293" y="228"/>
                      <a:pt x="228" y="293"/>
                      <a:pt x="147" y="293"/>
                    </a:cubicBezTo>
                    <a:cubicBezTo>
                      <a:pt x="66" y="293"/>
                      <a:pt x="0" y="228"/>
                      <a:pt x="0" y="147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65"/>
              <p:cNvSpPr>
                <a:spLocks noChangeArrowheads="1"/>
              </p:cNvSpPr>
              <p:nvPr/>
            </p:nvSpPr>
            <p:spPr bwMode="auto">
              <a:xfrm>
                <a:off x="2995" y="1488"/>
                <a:ext cx="112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2800" i="1">
                    <a:solidFill>
                      <a:srgbClr val="000080"/>
                    </a:solidFill>
                    <a:latin typeface="Times New Roman" panose="02020603050405020304" charset="0"/>
                    <a:cs typeface="Arial" panose="020B0604020202020204" pitchFamily="34" charset="0"/>
                  </a:rPr>
                  <a:t>b</a:t>
                </a:r>
                <a:endParaRPr lang="en-US">
                  <a:latin typeface="Times New Roman" panose="0202060305040502030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66"/>
            <p:cNvGrpSpPr/>
            <p:nvPr/>
          </p:nvGrpSpPr>
          <p:grpSpPr bwMode="auto">
            <a:xfrm>
              <a:off x="4585" y="3126"/>
              <a:ext cx="167" cy="202"/>
              <a:chOff x="3087" y="2784"/>
              <a:chExt cx="167" cy="202"/>
            </a:xfrm>
          </p:grpSpPr>
          <p:sp>
            <p:nvSpPr>
              <p:cNvPr id="62" name="Rectangle 67"/>
              <p:cNvSpPr>
                <a:spLocks noChangeArrowheads="1"/>
              </p:cNvSpPr>
              <p:nvPr/>
            </p:nvSpPr>
            <p:spPr bwMode="auto">
              <a:xfrm>
                <a:off x="3087" y="2809"/>
                <a:ext cx="167" cy="168"/>
              </a:xfrm>
              <a:prstGeom prst="rect">
                <a:avLst/>
              </a:prstGeom>
              <a:solidFill>
                <a:srgbClr val="33996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68"/>
              <p:cNvSpPr>
                <a:spLocks noChangeArrowheads="1"/>
              </p:cNvSpPr>
              <p:nvPr/>
            </p:nvSpPr>
            <p:spPr bwMode="auto">
              <a:xfrm>
                <a:off x="3087" y="2809"/>
                <a:ext cx="167" cy="16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69"/>
              <p:cNvSpPr>
                <a:spLocks noChangeArrowheads="1"/>
              </p:cNvSpPr>
              <p:nvPr/>
            </p:nvSpPr>
            <p:spPr bwMode="auto">
              <a:xfrm>
                <a:off x="3120" y="2784"/>
                <a:ext cx="84" cy="2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2100">
                    <a:solidFill>
                      <a:srgbClr val="000080"/>
                    </a:solidFill>
                    <a:latin typeface="Times New Roman" panose="02020603050405020304" charset="0"/>
                    <a:cs typeface="Arial" panose="020B0604020202020204" pitchFamily="34" charset="0"/>
                  </a:rPr>
                  <a:t>1</a:t>
                </a:r>
                <a:endParaRPr lang="en-US">
                  <a:latin typeface="Times New Roman" panose="0202060305040502030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Freeform 70"/>
            <p:cNvSpPr/>
            <p:nvPr/>
          </p:nvSpPr>
          <p:spPr bwMode="auto">
            <a:xfrm>
              <a:off x="4512" y="2944"/>
              <a:ext cx="160" cy="208"/>
            </a:xfrm>
            <a:custGeom>
              <a:avLst/>
              <a:gdLst>
                <a:gd name="T0" fmla="*/ 0 w 160"/>
                <a:gd name="T1" fmla="*/ 0 h 208"/>
                <a:gd name="T2" fmla="*/ 160 w 160"/>
                <a:gd name="T3" fmla="*/ 208 h 208"/>
                <a:gd name="T4" fmla="*/ 0 60000 65536"/>
                <a:gd name="T5" fmla="*/ 0 60000 65536"/>
                <a:gd name="T6" fmla="*/ 0 w 160"/>
                <a:gd name="T7" fmla="*/ 0 h 208"/>
                <a:gd name="T8" fmla="*/ 160 w 160"/>
                <a:gd name="T9" fmla="*/ 208 h 2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208">
                  <a:moveTo>
                    <a:pt x="0" y="0"/>
                  </a:moveTo>
                  <a:lnTo>
                    <a:pt x="160" y="208"/>
                  </a:lnTo>
                </a:path>
              </a:pathLst>
            </a:custGeom>
            <a:noFill/>
            <a:ln w="50800">
              <a:solidFill>
                <a:schemeClr val="accent2"/>
              </a:solidFill>
              <a:rou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39" name="Group 71"/>
            <p:cNvGrpSpPr/>
            <p:nvPr/>
          </p:nvGrpSpPr>
          <p:grpSpPr bwMode="auto">
            <a:xfrm>
              <a:off x="4080" y="3126"/>
              <a:ext cx="167" cy="202"/>
              <a:chOff x="3087" y="2784"/>
              <a:chExt cx="167" cy="202"/>
            </a:xfrm>
          </p:grpSpPr>
          <p:sp>
            <p:nvSpPr>
              <p:cNvPr id="59" name="Rectangle 72"/>
              <p:cNvSpPr>
                <a:spLocks noChangeArrowheads="1"/>
              </p:cNvSpPr>
              <p:nvPr/>
            </p:nvSpPr>
            <p:spPr bwMode="auto">
              <a:xfrm>
                <a:off x="3087" y="2809"/>
                <a:ext cx="167" cy="168"/>
              </a:xfrm>
              <a:prstGeom prst="rect">
                <a:avLst/>
              </a:prstGeom>
              <a:solidFill>
                <a:srgbClr val="33996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73"/>
              <p:cNvSpPr>
                <a:spLocks noChangeArrowheads="1"/>
              </p:cNvSpPr>
              <p:nvPr/>
            </p:nvSpPr>
            <p:spPr bwMode="auto">
              <a:xfrm>
                <a:off x="3087" y="2809"/>
                <a:ext cx="167" cy="16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74"/>
              <p:cNvSpPr>
                <a:spLocks noChangeArrowheads="1"/>
              </p:cNvSpPr>
              <p:nvPr/>
            </p:nvSpPr>
            <p:spPr bwMode="auto">
              <a:xfrm>
                <a:off x="3120" y="2784"/>
                <a:ext cx="84" cy="2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2100">
                    <a:solidFill>
                      <a:srgbClr val="000080"/>
                    </a:solidFill>
                    <a:latin typeface="Times New Roman" panose="02020603050405020304" charset="0"/>
                    <a:cs typeface="Arial" panose="020B0604020202020204" pitchFamily="34" charset="0"/>
                  </a:rPr>
                  <a:t>1</a:t>
                </a:r>
                <a:endParaRPr lang="en-US">
                  <a:latin typeface="Times New Roman" panose="0202060305040502030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" name="Freeform 75"/>
            <p:cNvSpPr/>
            <p:nvPr/>
          </p:nvSpPr>
          <p:spPr bwMode="auto">
            <a:xfrm flipH="1">
              <a:off x="4160" y="2944"/>
              <a:ext cx="160" cy="208"/>
            </a:xfrm>
            <a:custGeom>
              <a:avLst/>
              <a:gdLst>
                <a:gd name="T0" fmla="*/ 0 w 160"/>
                <a:gd name="T1" fmla="*/ 0 h 208"/>
                <a:gd name="T2" fmla="*/ 160 w 160"/>
                <a:gd name="T3" fmla="*/ 208 h 208"/>
                <a:gd name="T4" fmla="*/ 0 60000 65536"/>
                <a:gd name="T5" fmla="*/ 0 60000 65536"/>
                <a:gd name="T6" fmla="*/ 0 w 160"/>
                <a:gd name="T7" fmla="*/ 0 h 208"/>
                <a:gd name="T8" fmla="*/ 160 w 160"/>
                <a:gd name="T9" fmla="*/ 208 h 2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208">
                  <a:moveTo>
                    <a:pt x="0" y="0"/>
                  </a:moveTo>
                  <a:lnTo>
                    <a:pt x="160" y="208"/>
                  </a:lnTo>
                </a:path>
              </a:pathLst>
            </a:custGeom>
            <a:noFill/>
            <a:ln w="50800">
              <a:solidFill>
                <a:srgbClr val="333399"/>
              </a:solidFill>
              <a:rou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41" name="Group 76"/>
            <p:cNvGrpSpPr/>
            <p:nvPr/>
          </p:nvGrpSpPr>
          <p:grpSpPr bwMode="auto">
            <a:xfrm>
              <a:off x="2617" y="3126"/>
              <a:ext cx="167" cy="202"/>
              <a:chOff x="3087" y="2784"/>
              <a:chExt cx="167" cy="202"/>
            </a:xfrm>
          </p:grpSpPr>
          <p:sp>
            <p:nvSpPr>
              <p:cNvPr id="56" name="Rectangle 77"/>
              <p:cNvSpPr>
                <a:spLocks noChangeArrowheads="1"/>
              </p:cNvSpPr>
              <p:nvPr/>
            </p:nvSpPr>
            <p:spPr bwMode="auto">
              <a:xfrm>
                <a:off x="3087" y="2809"/>
                <a:ext cx="167" cy="168"/>
              </a:xfrm>
              <a:prstGeom prst="rect">
                <a:avLst/>
              </a:prstGeom>
              <a:solidFill>
                <a:srgbClr val="33996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78"/>
              <p:cNvSpPr>
                <a:spLocks noChangeArrowheads="1"/>
              </p:cNvSpPr>
              <p:nvPr/>
            </p:nvSpPr>
            <p:spPr bwMode="auto">
              <a:xfrm>
                <a:off x="3087" y="2809"/>
                <a:ext cx="167" cy="16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79"/>
              <p:cNvSpPr>
                <a:spLocks noChangeArrowheads="1"/>
              </p:cNvSpPr>
              <p:nvPr/>
            </p:nvSpPr>
            <p:spPr bwMode="auto">
              <a:xfrm>
                <a:off x="3120" y="2784"/>
                <a:ext cx="84" cy="2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2100">
                    <a:solidFill>
                      <a:srgbClr val="000080"/>
                    </a:solidFill>
                    <a:latin typeface="Times New Roman" panose="02020603050405020304" charset="0"/>
                    <a:cs typeface="Arial" panose="020B0604020202020204" pitchFamily="34" charset="0"/>
                  </a:rPr>
                  <a:t>0</a:t>
                </a:r>
                <a:endParaRPr lang="en-US">
                  <a:latin typeface="Times New Roman" panose="0202060305040502030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2" name="Freeform 80"/>
            <p:cNvSpPr/>
            <p:nvPr/>
          </p:nvSpPr>
          <p:spPr bwMode="auto">
            <a:xfrm>
              <a:off x="2544" y="2944"/>
              <a:ext cx="160" cy="208"/>
            </a:xfrm>
            <a:custGeom>
              <a:avLst/>
              <a:gdLst>
                <a:gd name="T0" fmla="*/ 0 w 160"/>
                <a:gd name="T1" fmla="*/ 0 h 208"/>
                <a:gd name="T2" fmla="*/ 160 w 160"/>
                <a:gd name="T3" fmla="*/ 208 h 208"/>
                <a:gd name="T4" fmla="*/ 0 60000 65536"/>
                <a:gd name="T5" fmla="*/ 0 60000 65536"/>
                <a:gd name="T6" fmla="*/ 0 w 160"/>
                <a:gd name="T7" fmla="*/ 0 h 208"/>
                <a:gd name="T8" fmla="*/ 160 w 160"/>
                <a:gd name="T9" fmla="*/ 208 h 2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208">
                  <a:moveTo>
                    <a:pt x="0" y="0"/>
                  </a:moveTo>
                  <a:lnTo>
                    <a:pt x="160" y="208"/>
                  </a:lnTo>
                </a:path>
              </a:pathLst>
            </a:custGeom>
            <a:noFill/>
            <a:ln w="50800">
              <a:solidFill>
                <a:schemeClr val="accent2"/>
              </a:solidFill>
              <a:rou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43" name="Group 81"/>
            <p:cNvGrpSpPr/>
            <p:nvPr/>
          </p:nvGrpSpPr>
          <p:grpSpPr bwMode="auto">
            <a:xfrm>
              <a:off x="2112" y="3126"/>
              <a:ext cx="167" cy="202"/>
              <a:chOff x="3087" y="2784"/>
              <a:chExt cx="167" cy="202"/>
            </a:xfrm>
          </p:grpSpPr>
          <p:sp>
            <p:nvSpPr>
              <p:cNvPr id="53" name="Rectangle 82"/>
              <p:cNvSpPr>
                <a:spLocks noChangeArrowheads="1"/>
              </p:cNvSpPr>
              <p:nvPr/>
            </p:nvSpPr>
            <p:spPr bwMode="auto">
              <a:xfrm>
                <a:off x="3087" y="2809"/>
                <a:ext cx="167" cy="168"/>
              </a:xfrm>
              <a:prstGeom prst="rect">
                <a:avLst/>
              </a:prstGeom>
              <a:solidFill>
                <a:srgbClr val="33996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83"/>
              <p:cNvSpPr>
                <a:spLocks noChangeArrowheads="1"/>
              </p:cNvSpPr>
              <p:nvPr/>
            </p:nvSpPr>
            <p:spPr bwMode="auto">
              <a:xfrm>
                <a:off x="3087" y="2809"/>
                <a:ext cx="167" cy="16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84"/>
              <p:cNvSpPr>
                <a:spLocks noChangeArrowheads="1"/>
              </p:cNvSpPr>
              <p:nvPr/>
            </p:nvSpPr>
            <p:spPr bwMode="auto">
              <a:xfrm>
                <a:off x="3120" y="2784"/>
                <a:ext cx="84" cy="2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2100">
                    <a:solidFill>
                      <a:srgbClr val="000080"/>
                    </a:solidFill>
                    <a:latin typeface="Times New Roman" panose="02020603050405020304" charset="0"/>
                    <a:cs typeface="Arial" panose="020B0604020202020204" pitchFamily="34" charset="0"/>
                  </a:rPr>
                  <a:t>0</a:t>
                </a:r>
                <a:endParaRPr lang="en-US">
                  <a:latin typeface="Times New Roman" panose="0202060305040502030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4" name="Freeform 85"/>
            <p:cNvSpPr/>
            <p:nvPr/>
          </p:nvSpPr>
          <p:spPr bwMode="auto">
            <a:xfrm flipH="1">
              <a:off x="2192" y="2944"/>
              <a:ext cx="160" cy="208"/>
            </a:xfrm>
            <a:custGeom>
              <a:avLst/>
              <a:gdLst>
                <a:gd name="T0" fmla="*/ 0 w 160"/>
                <a:gd name="T1" fmla="*/ 0 h 208"/>
                <a:gd name="T2" fmla="*/ 160 w 160"/>
                <a:gd name="T3" fmla="*/ 208 h 208"/>
                <a:gd name="T4" fmla="*/ 0 60000 65536"/>
                <a:gd name="T5" fmla="*/ 0 60000 65536"/>
                <a:gd name="T6" fmla="*/ 0 w 160"/>
                <a:gd name="T7" fmla="*/ 0 h 208"/>
                <a:gd name="T8" fmla="*/ 160 w 160"/>
                <a:gd name="T9" fmla="*/ 208 h 2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208">
                  <a:moveTo>
                    <a:pt x="0" y="0"/>
                  </a:moveTo>
                  <a:lnTo>
                    <a:pt x="160" y="208"/>
                  </a:lnTo>
                </a:path>
              </a:pathLst>
            </a:custGeom>
            <a:noFill/>
            <a:ln w="50800">
              <a:solidFill>
                <a:srgbClr val="333399"/>
              </a:solidFill>
              <a:rou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5" name="Rectangle 86"/>
            <p:cNvSpPr>
              <a:spLocks noChangeArrowheads="1"/>
            </p:cNvSpPr>
            <p:nvPr/>
          </p:nvSpPr>
          <p:spPr bwMode="auto">
            <a:xfrm>
              <a:off x="2208" y="2848"/>
              <a:ext cx="62" cy="1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cs typeface="Arial" panose="020B0604020202020204" pitchFamily="34" charset="0"/>
                </a:rPr>
                <a:t>0</a:t>
              </a:r>
              <a:endParaRPr lang="en-US">
                <a:latin typeface="Times New Roman" panose="0202060305040502030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87"/>
            <p:cNvSpPr>
              <a:spLocks noChangeArrowheads="1"/>
            </p:cNvSpPr>
            <p:nvPr/>
          </p:nvSpPr>
          <p:spPr bwMode="auto">
            <a:xfrm>
              <a:off x="2592" y="2848"/>
              <a:ext cx="62" cy="1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cs typeface="Arial" panose="020B0604020202020204" pitchFamily="34" charset="0"/>
                </a:rPr>
                <a:t>1</a:t>
              </a:r>
              <a:endParaRPr lang="en-US">
                <a:latin typeface="Times New Roman" panose="02020603050405020304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 88"/>
            <p:cNvSpPr>
              <a:spLocks noChangeArrowheads="1"/>
            </p:cNvSpPr>
            <p:nvPr/>
          </p:nvSpPr>
          <p:spPr bwMode="auto">
            <a:xfrm>
              <a:off x="4176" y="2848"/>
              <a:ext cx="62" cy="1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cs typeface="Arial" panose="020B0604020202020204" pitchFamily="34" charset="0"/>
                </a:rPr>
                <a:t>0</a:t>
              </a:r>
              <a:endParaRPr lang="en-US">
                <a:latin typeface="Times New Roman" panose="0202060305040502030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89"/>
            <p:cNvSpPr>
              <a:spLocks noChangeArrowheads="1"/>
            </p:cNvSpPr>
            <p:nvPr/>
          </p:nvSpPr>
          <p:spPr bwMode="auto">
            <a:xfrm>
              <a:off x="4560" y="2848"/>
              <a:ext cx="62" cy="1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cs typeface="Arial" panose="020B0604020202020204" pitchFamily="34" charset="0"/>
                </a:rPr>
                <a:t>1</a:t>
              </a:r>
              <a:endParaRPr lang="en-US">
                <a:latin typeface="Times New Roman" panose="0202060305040502030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90"/>
            <p:cNvSpPr>
              <a:spLocks noChangeArrowheads="1"/>
            </p:cNvSpPr>
            <p:nvPr/>
          </p:nvSpPr>
          <p:spPr bwMode="auto">
            <a:xfrm>
              <a:off x="2976" y="2848"/>
              <a:ext cx="62" cy="1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cs typeface="Arial" panose="020B0604020202020204" pitchFamily="34" charset="0"/>
                </a:rPr>
                <a:t>0</a:t>
              </a:r>
              <a:endParaRPr lang="en-US">
                <a:latin typeface="Times New Roman" panose="0202060305040502030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91"/>
            <p:cNvSpPr>
              <a:spLocks noChangeArrowheads="1"/>
            </p:cNvSpPr>
            <p:nvPr/>
          </p:nvSpPr>
          <p:spPr bwMode="auto">
            <a:xfrm>
              <a:off x="3346" y="2877"/>
              <a:ext cx="62" cy="1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cs typeface="Arial" panose="020B0604020202020204" pitchFamily="34" charset="0"/>
                </a:rPr>
                <a:t>1</a:t>
              </a:r>
              <a:endParaRPr lang="en-US">
                <a:latin typeface="Times New Roman" panose="0202060305040502030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92"/>
            <p:cNvSpPr>
              <a:spLocks noChangeArrowheads="1"/>
            </p:cNvSpPr>
            <p:nvPr/>
          </p:nvSpPr>
          <p:spPr bwMode="auto">
            <a:xfrm>
              <a:off x="3456" y="2877"/>
              <a:ext cx="62" cy="1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cs typeface="Arial" panose="020B0604020202020204" pitchFamily="34" charset="0"/>
                </a:rPr>
                <a:t>0</a:t>
              </a:r>
              <a:endParaRPr lang="en-US">
                <a:latin typeface="Times New Roman" panose="0202060305040502030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93"/>
            <p:cNvSpPr>
              <a:spLocks noChangeArrowheads="1"/>
            </p:cNvSpPr>
            <p:nvPr/>
          </p:nvSpPr>
          <p:spPr bwMode="auto">
            <a:xfrm>
              <a:off x="3792" y="2848"/>
              <a:ext cx="62" cy="1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cs typeface="Arial" panose="020B0604020202020204" pitchFamily="34" charset="0"/>
                </a:rPr>
                <a:t>1</a:t>
              </a:r>
              <a:endParaRPr lang="en-US">
                <a:latin typeface="Times New Roman" panose="0202060305040502030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98" name="Group 157"/>
          <p:cNvGraphicFramePr>
            <a:graphicFrameLocks noGrp="1"/>
          </p:cNvGraphicFramePr>
          <p:nvPr/>
        </p:nvGraphicFramePr>
        <p:xfrm>
          <a:off x="1936055" y="2338901"/>
          <a:ext cx="1752600" cy="373253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381000"/>
                <a:gridCol w="4572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85000"/>
                        <a:buFont typeface="Monotype Sorts" pitchFamily="1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1" charset="0"/>
                        </a:rPr>
                        <a:t>a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1" charset="0"/>
                      </a:endParaRP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85000"/>
                        <a:buFont typeface="Monotype Sorts" pitchFamily="1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1" charset="0"/>
                        </a:rPr>
                        <a:t>b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1" charset="0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85000"/>
                        <a:buFont typeface="Monotype Sorts" pitchFamily="1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1" charset="0"/>
                        </a:rPr>
                        <a:t>c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1" charset="0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85000"/>
                        <a:buFont typeface="Monotype Sorts" pitchFamily="1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1" charset="0"/>
                        </a:rPr>
                        <a:t>F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1" charset="0"/>
                      </a:endParaRPr>
                    </a:p>
                  </a:txBody>
                  <a:tcPr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85000"/>
                        <a:buFont typeface="Monotype Sorts" pitchFamily="1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1" charset="0"/>
                        </a:rPr>
                        <a:t>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1" charset="0"/>
                      </a:endParaRP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85000"/>
                        <a:buFont typeface="Monotype Sorts" pitchFamily="1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1" charset="0"/>
                        </a:rPr>
                        <a:t>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1" charset="0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85000"/>
                        <a:buFont typeface="Monotype Sorts" pitchFamily="1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1" charset="0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1" charset="0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85000"/>
                        <a:buFont typeface="Monotype Sorts" pitchFamily="1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1" charset="0"/>
                        </a:rPr>
                        <a:t>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1" charset="0"/>
                      </a:endParaRPr>
                    </a:p>
                  </a:txBody>
                  <a:tcPr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85000"/>
                        <a:buFont typeface="Monotype Sorts" pitchFamily="1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1" charset="0"/>
                        </a:rPr>
                        <a:t>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1" charset="0"/>
                      </a:endParaRP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85000"/>
                        <a:buFont typeface="Monotype Sorts" pitchFamily="1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1" charset="0"/>
                        </a:rPr>
                        <a:t>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1" charset="0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85000"/>
                        <a:buFont typeface="Monotype Sorts" pitchFamily="1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1" charset="0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1" charset="0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85000"/>
                        <a:buFont typeface="Monotype Sorts" pitchFamily="1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1" charset="0"/>
                        </a:rPr>
                        <a:t>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1" charset="0"/>
                      </a:endParaRPr>
                    </a:p>
                  </a:txBody>
                  <a:tcPr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85000"/>
                        <a:buFont typeface="Monotype Sorts" pitchFamily="1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1" charset="0"/>
                        </a:rPr>
                        <a:t>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1" charset="0"/>
                      </a:endParaRP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85000"/>
                        <a:buFont typeface="Monotype Sorts" pitchFamily="1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1" charset="0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1" charset="0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85000"/>
                        <a:buFont typeface="Monotype Sorts" pitchFamily="1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1" charset="0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1" charset="0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85000"/>
                        <a:buFont typeface="Monotype Sorts" pitchFamily="1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1" charset="0"/>
                        </a:rPr>
                        <a:t>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1" charset="0"/>
                      </a:endParaRPr>
                    </a:p>
                  </a:txBody>
                  <a:tcPr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85000"/>
                        <a:buFont typeface="Monotype Sorts" pitchFamily="1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1" charset="0"/>
                        </a:rPr>
                        <a:t>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1" charset="0"/>
                      </a:endParaRP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85000"/>
                        <a:buFont typeface="Monotype Sorts" pitchFamily="1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1" charset="0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1" charset="0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85000"/>
                        <a:buFont typeface="Monotype Sorts" pitchFamily="1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1" charset="0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1" charset="0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85000"/>
                        <a:buFont typeface="Monotype Sorts" pitchFamily="1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1" charset="0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1" charset="0"/>
                      </a:endParaRPr>
                    </a:p>
                  </a:txBody>
                  <a:tcPr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85000"/>
                        <a:buFont typeface="Monotype Sorts" pitchFamily="1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1" charset="0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1" charset="0"/>
                      </a:endParaRP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85000"/>
                        <a:buFont typeface="Monotype Sorts" pitchFamily="1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1" charset="0"/>
                        </a:rPr>
                        <a:t>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1" charset="0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85000"/>
                        <a:buFont typeface="Monotype Sorts" pitchFamily="1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1" charset="0"/>
                        </a:rPr>
                        <a:t>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1" charset="0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85000"/>
                        <a:buFont typeface="Monotype Sorts" pitchFamily="1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1" charset="0"/>
                        </a:rPr>
                        <a:t>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1" charset="0"/>
                      </a:endParaRPr>
                    </a:p>
                  </a:txBody>
                  <a:tcPr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85000"/>
                        <a:buFont typeface="Monotype Sorts" pitchFamily="1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1" charset="0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1" charset="0"/>
                      </a:endParaRP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85000"/>
                        <a:buFont typeface="Monotype Sorts" pitchFamily="1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1" charset="0"/>
                        </a:rPr>
                        <a:t>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1" charset="0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85000"/>
                        <a:buFont typeface="Monotype Sorts" pitchFamily="1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1" charset="0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1" charset="0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85000"/>
                        <a:buFont typeface="Monotype Sorts" pitchFamily="1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1" charset="0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1" charset="0"/>
                      </a:endParaRPr>
                    </a:p>
                  </a:txBody>
                  <a:tcPr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85000"/>
                        <a:buFont typeface="Monotype Sorts" pitchFamily="1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1" charset="0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1" charset="0"/>
                      </a:endParaRP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85000"/>
                        <a:buFont typeface="Monotype Sorts" pitchFamily="1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1" charset="0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1" charset="0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85000"/>
                        <a:buFont typeface="Monotype Sorts" pitchFamily="1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1" charset="0"/>
                        </a:rPr>
                        <a:t>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1" charset="0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85000"/>
                        <a:buFont typeface="Monotype Sorts" pitchFamily="1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1" charset="0"/>
                        </a:rPr>
                        <a:t>0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1" charset="0"/>
                      </a:endParaRPr>
                    </a:p>
                  </a:txBody>
                  <a:tcPr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85000"/>
                        <a:buFont typeface="Monotype Sorts" pitchFamily="1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1" charset="0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1" charset="0"/>
                      </a:endParaRP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85000"/>
                        <a:buFont typeface="Monotype Sorts" pitchFamily="1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1" charset="0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1" charset="0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85000"/>
                        <a:buFont typeface="Monotype Sorts" pitchFamily="1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1" charset="0"/>
                        </a:rPr>
                        <a:t>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1" charset="0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85000"/>
                        <a:buFont typeface="Monotype Sorts" pitchFamily="1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1" charset="0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1" charset="0"/>
                      </a:endParaRPr>
                    </a:p>
                  </a:txBody>
                  <a:tcPr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9" name="文本框 98"/>
          <p:cNvSpPr txBox="1"/>
          <p:nvPr/>
        </p:nvSpPr>
        <p:spPr>
          <a:xfrm>
            <a:off x="4777459" y="4569636"/>
            <a:ext cx="58823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每条边代表一个变量的决策 </a:t>
            </a:r>
            <a:endParaRPr lang="en-US" altLang="zh-CN" sz="2000" dirty="0"/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函数的值可以在叶子上找到 </a:t>
            </a:r>
            <a:endParaRPr lang="en-US" altLang="zh-CN" sz="2000" dirty="0"/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从根到叶的每条路径对应一个 真值表中的行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2478" y="319929"/>
            <a:ext cx="56470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有序二分决策图（</a:t>
            </a:r>
            <a:r>
              <a:rPr lang="en-US" sz="28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OBDD</a:t>
            </a:r>
            <a:r>
              <a:rPr lang="zh-CN" altLang="en-US" sz="28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28620" y="843149"/>
            <a:ext cx="633475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Ordered Binary Decision Diagram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740129" y="1505457"/>
            <a:ext cx="8081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选择变量的任意出现顺序</a:t>
            </a:r>
            <a:endParaRPr lang="en-US" altLang="zh-CN" sz="2000" dirty="0"/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变量必须沿从根到叶的每条路径以相同的顺序出现</a:t>
            </a:r>
            <a:endParaRPr lang="en-US" altLang="zh-CN" sz="2000" dirty="0"/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每个变量在路径上最多可以出现一次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0" name="Group 4"/>
          <p:cNvGrpSpPr/>
          <p:nvPr/>
        </p:nvGrpSpPr>
        <p:grpSpPr bwMode="auto">
          <a:xfrm>
            <a:off x="4877503" y="3444449"/>
            <a:ext cx="4191000" cy="2768600"/>
            <a:chOff x="2112" y="1584"/>
            <a:chExt cx="2640" cy="1744"/>
          </a:xfrm>
        </p:grpSpPr>
        <p:sp>
          <p:nvSpPr>
            <p:cNvPr id="101" name="Rectangle 5"/>
            <p:cNvSpPr>
              <a:spLocks noChangeArrowheads="1"/>
            </p:cNvSpPr>
            <p:nvPr/>
          </p:nvSpPr>
          <p:spPr bwMode="auto">
            <a:xfrm>
              <a:off x="3168" y="1917"/>
              <a:ext cx="62" cy="1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cs typeface="Arial" panose="020B0604020202020204" pitchFamily="34" charset="0"/>
                </a:rPr>
                <a:t>0</a:t>
              </a:r>
              <a:endParaRPr lang="en-US">
                <a:latin typeface="Times New Roman" panose="02020603050405020304" charset="0"/>
                <a:cs typeface="Arial" panose="020B0604020202020204" pitchFamily="34" charset="0"/>
              </a:endParaRPr>
            </a:p>
          </p:txBody>
        </p:sp>
        <p:sp>
          <p:nvSpPr>
            <p:cNvPr id="102" name="Rectangle 6"/>
            <p:cNvSpPr>
              <a:spLocks noChangeArrowheads="1"/>
            </p:cNvSpPr>
            <p:nvPr/>
          </p:nvSpPr>
          <p:spPr bwMode="auto">
            <a:xfrm>
              <a:off x="3586" y="1917"/>
              <a:ext cx="62" cy="1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dirty="0">
                  <a:cs typeface="Arial" panose="020B0604020202020204" pitchFamily="34" charset="0"/>
                </a:rPr>
                <a:t>1</a:t>
              </a:r>
              <a:endParaRPr lang="en-US" dirty="0">
                <a:latin typeface="Times New Roman" panose="02020603050405020304" charset="0"/>
                <a:cs typeface="Arial" panose="020B0604020202020204" pitchFamily="34" charset="0"/>
              </a:endParaRPr>
            </a:p>
          </p:txBody>
        </p:sp>
        <p:sp>
          <p:nvSpPr>
            <p:cNvPr id="103" name="Line 7"/>
            <p:cNvSpPr>
              <a:spLocks noChangeShapeType="1"/>
            </p:cNvSpPr>
            <p:nvPr/>
          </p:nvSpPr>
          <p:spPr bwMode="auto">
            <a:xfrm flipH="1">
              <a:off x="2928" y="2032"/>
              <a:ext cx="384" cy="240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" name="Line 8"/>
            <p:cNvSpPr>
              <a:spLocks noChangeShapeType="1"/>
            </p:cNvSpPr>
            <p:nvPr/>
          </p:nvSpPr>
          <p:spPr bwMode="auto">
            <a:xfrm>
              <a:off x="3504" y="2032"/>
              <a:ext cx="432" cy="24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5" name="Group 9"/>
            <p:cNvGrpSpPr/>
            <p:nvPr/>
          </p:nvGrpSpPr>
          <p:grpSpPr bwMode="auto">
            <a:xfrm>
              <a:off x="3279" y="1775"/>
              <a:ext cx="293" cy="305"/>
              <a:chOff x="2895" y="1488"/>
              <a:chExt cx="293" cy="305"/>
            </a:xfrm>
          </p:grpSpPr>
          <p:sp>
            <p:nvSpPr>
              <p:cNvPr id="187" name="Freeform 10"/>
              <p:cNvSpPr/>
              <p:nvPr/>
            </p:nvSpPr>
            <p:spPr bwMode="auto">
              <a:xfrm>
                <a:off x="2895" y="1500"/>
                <a:ext cx="293" cy="293"/>
              </a:xfrm>
              <a:custGeom>
                <a:avLst/>
                <a:gdLst>
                  <a:gd name="T0" fmla="*/ 0 w 778"/>
                  <a:gd name="T1" fmla="*/ 147 h 778"/>
                  <a:gd name="T2" fmla="*/ 147 w 778"/>
                  <a:gd name="T3" fmla="*/ 0 h 778"/>
                  <a:gd name="T4" fmla="*/ 293 w 778"/>
                  <a:gd name="T5" fmla="*/ 147 h 778"/>
                  <a:gd name="T6" fmla="*/ 293 w 778"/>
                  <a:gd name="T7" fmla="*/ 147 h 778"/>
                  <a:gd name="T8" fmla="*/ 147 w 778"/>
                  <a:gd name="T9" fmla="*/ 293 h 778"/>
                  <a:gd name="T10" fmla="*/ 0 w 778"/>
                  <a:gd name="T11" fmla="*/ 147 h 7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78"/>
                  <a:gd name="T19" fmla="*/ 0 h 778"/>
                  <a:gd name="T20" fmla="*/ 778 w 778"/>
                  <a:gd name="T21" fmla="*/ 778 h 7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78" h="778">
                    <a:moveTo>
                      <a:pt x="0" y="389"/>
                    </a:moveTo>
                    <a:cubicBezTo>
                      <a:pt x="0" y="174"/>
                      <a:pt x="174" y="0"/>
                      <a:pt x="389" y="0"/>
                    </a:cubicBezTo>
                    <a:cubicBezTo>
                      <a:pt x="604" y="0"/>
                      <a:pt x="778" y="174"/>
                      <a:pt x="778" y="389"/>
                    </a:cubicBezTo>
                    <a:cubicBezTo>
                      <a:pt x="778" y="389"/>
                      <a:pt x="778" y="389"/>
                      <a:pt x="778" y="389"/>
                    </a:cubicBezTo>
                    <a:cubicBezTo>
                      <a:pt x="778" y="604"/>
                      <a:pt x="604" y="778"/>
                      <a:pt x="389" y="778"/>
                    </a:cubicBezTo>
                    <a:cubicBezTo>
                      <a:pt x="174" y="778"/>
                      <a:pt x="0" y="604"/>
                      <a:pt x="0" y="389"/>
                    </a:cubicBezTo>
                  </a:path>
                </a:pathLst>
              </a:custGeom>
              <a:solidFill>
                <a:srgbClr val="66FF99"/>
              </a:solidFill>
              <a:ln w="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Freeform 11"/>
              <p:cNvSpPr/>
              <p:nvPr/>
            </p:nvSpPr>
            <p:spPr bwMode="auto">
              <a:xfrm>
                <a:off x="2895" y="1500"/>
                <a:ext cx="293" cy="293"/>
              </a:xfrm>
              <a:custGeom>
                <a:avLst/>
                <a:gdLst>
                  <a:gd name="T0" fmla="*/ 0 w 293"/>
                  <a:gd name="T1" fmla="*/ 147 h 293"/>
                  <a:gd name="T2" fmla="*/ 147 w 293"/>
                  <a:gd name="T3" fmla="*/ 0 h 293"/>
                  <a:gd name="T4" fmla="*/ 293 w 293"/>
                  <a:gd name="T5" fmla="*/ 147 h 293"/>
                  <a:gd name="T6" fmla="*/ 293 w 293"/>
                  <a:gd name="T7" fmla="*/ 147 h 293"/>
                  <a:gd name="T8" fmla="*/ 147 w 293"/>
                  <a:gd name="T9" fmla="*/ 293 h 293"/>
                  <a:gd name="T10" fmla="*/ 0 w 293"/>
                  <a:gd name="T11" fmla="*/ 147 h 2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3"/>
                  <a:gd name="T19" fmla="*/ 0 h 293"/>
                  <a:gd name="T20" fmla="*/ 293 w 293"/>
                  <a:gd name="T21" fmla="*/ 293 h 2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3" h="293">
                    <a:moveTo>
                      <a:pt x="0" y="147"/>
                    </a:moveTo>
                    <a:cubicBezTo>
                      <a:pt x="0" y="66"/>
                      <a:pt x="66" y="0"/>
                      <a:pt x="147" y="0"/>
                    </a:cubicBezTo>
                    <a:cubicBezTo>
                      <a:pt x="228" y="0"/>
                      <a:pt x="293" y="66"/>
                      <a:pt x="293" y="147"/>
                    </a:cubicBezTo>
                    <a:cubicBezTo>
                      <a:pt x="293" y="147"/>
                      <a:pt x="293" y="147"/>
                      <a:pt x="293" y="147"/>
                    </a:cubicBezTo>
                    <a:cubicBezTo>
                      <a:pt x="293" y="228"/>
                      <a:pt x="228" y="293"/>
                      <a:pt x="147" y="293"/>
                    </a:cubicBezTo>
                    <a:cubicBezTo>
                      <a:pt x="66" y="293"/>
                      <a:pt x="0" y="228"/>
                      <a:pt x="0" y="147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Rectangle 12"/>
              <p:cNvSpPr>
                <a:spLocks noChangeArrowheads="1"/>
              </p:cNvSpPr>
              <p:nvPr/>
            </p:nvSpPr>
            <p:spPr bwMode="auto">
              <a:xfrm>
                <a:off x="2995" y="1488"/>
                <a:ext cx="112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2800" i="1">
                    <a:solidFill>
                      <a:srgbClr val="000080"/>
                    </a:solidFill>
                    <a:latin typeface="Times New Roman" panose="02020603050405020304" charset="0"/>
                    <a:cs typeface="Arial" panose="020B0604020202020204" pitchFamily="34" charset="0"/>
                  </a:rPr>
                  <a:t>a</a:t>
                </a:r>
                <a:endParaRPr lang="en-US">
                  <a:latin typeface="Times New Roman" panose="0202060305040502030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6" name="Group 13"/>
            <p:cNvGrpSpPr/>
            <p:nvPr/>
          </p:nvGrpSpPr>
          <p:grpSpPr bwMode="auto">
            <a:xfrm>
              <a:off x="3817" y="3126"/>
              <a:ext cx="167" cy="202"/>
              <a:chOff x="3087" y="2784"/>
              <a:chExt cx="167" cy="202"/>
            </a:xfrm>
          </p:grpSpPr>
          <p:sp>
            <p:nvSpPr>
              <p:cNvPr id="184" name="Rectangle 14"/>
              <p:cNvSpPr>
                <a:spLocks noChangeArrowheads="1"/>
              </p:cNvSpPr>
              <p:nvPr/>
            </p:nvSpPr>
            <p:spPr bwMode="auto">
              <a:xfrm>
                <a:off x="3087" y="2809"/>
                <a:ext cx="167" cy="168"/>
              </a:xfrm>
              <a:prstGeom prst="rect">
                <a:avLst/>
              </a:prstGeom>
              <a:solidFill>
                <a:srgbClr val="33996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Rectangle 15"/>
              <p:cNvSpPr>
                <a:spLocks noChangeArrowheads="1"/>
              </p:cNvSpPr>
              <p:nvPr/>
            </p:nvSpPr>
            <p:spPr bwMode="auto">
              <a:xfrm>
                <a:off x="3087" y="2809"/>
                <a:ext cx="167" cy="16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Rectangle 16"/>
              <p:cNvSpPr>
                <a:spLocks noChangeArrowheads="1"/>
              </p:cNvSpPr>
              <p:nvPr/>
            </p:nvSpPr>
            <p:spPr bwMode="auto">
              <a:xfrm>
                <a:off x="3120" y="2784"/>
                <a:ext cx="84" cy="2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2100">
                    <a:solidFill>
                      <a:srgbClr val="000080"/>
                    </a:solidFill>
                    <a:latin typeface="Times New Roman" panose="02020603050405020304" charset="0"/>
                    <a:cs typeface="Arial" panose="020B0604020202020204" pitchFamily="34" charset="0"/>
                  </a:rPr>
                  <a:t>1</a:t>
                </a:r>
                <a:endParaRPr lang="en-US">
                  <a:latin typeface="Times New Roman" panose="0202060305040502030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7" name="Freeform 17"/>
            <p:cNvSpPr/>
            <p:nvPr/>
          </p:nvSpPr>
          <p:spPr bwMode="auto">
            <a:xfrm>
              <a:off x="3744" y="2944"/>
              <a:ext cx="160" cy="208"/>
            </a:xfrm>
            <a:custGeom>
              <a:avLst/>
              <a:gdLst>
                <a:gd name="T0" fmla="*/ 0 w 160"/>
                <a:gd name="T1" fmla="*/ 0 h 208"/>
                <a:gd name="T2" fmla="*/ 160 w 160"/>
                <a:gd name="T3" fmla="*/ 208 h 208"/>
                <a:gd name="T4" fmla="*/ 0 60000 65536"/>
                <a:gd name="T5" fmla="*/ 0 60000 65536"/>
                <a:gd name="T6" fmla="*/ 0 w 160"/>
                <a:gd name="T7" fmla="*/ 0 h 208"/>
                <a:gd name="T8" fmla="*/ 160 w 160"/>
                <a:gd name="T9" fmla="*/ 208 h 2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208">
                  <a:moveTo>
                    <a:pt x="0" y="0"/>
                  </a:moveTo>
                  <a:lnTo>
                    <a:pt x="160" y="208"/>
                  </a:lnTo>
                </a:path>
              </a:pathLst>
            </a:custGeom>
            <a:noFill/>
            <a:ln w="50800">
              <a:solidFill>
                <a:schemeClr val="accent2"/>
              </a:solidFill>
              <a:rou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8" name="Freeform 18"/>
            <p:cNvSpPr/>
            <p:nvPr/>
          </p:nvSpPr>
          <p:spPr bwMode="auto">
            <a:xfrm flipH="1">
              <a:off x="3504" y="2944"/>
              <a:ext cx="64" cy="208"/>
            </a:xfrm>
            <a:custGeom>
              <a:avLst/>
              <a:gdLst>
                <a:gd name="T0" fmla="*/ 0 w 160"/>
                <a:gd name="T1" fmla="*/ 0 h 208"/>
                <a:gd name="T2" fmla="*/ 64 w 160"/>
                <a:gd name="T3" fmla="*/ 208 h 208"/>
                <a:gd name="T4" fmla="*/ 0 60000 65536"/>
                <a:gd name="T5" fmla="*/ 0 60000 65536"/>
                <a:gd name="T6" fmla="*/ 0 w 160"/>
                <a:gd name="T7" fmla="*/ 0 h 208"/>
                <a:gd name="T8" fmla="*/ 160 w 160"/>
                <a:gd name="T9" fmla="*/ 208 h 2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208">
                  <a:moveTo>
                    <a:pt x="0" y="0"/>
                  </a:moveTo>
                  <a:lnTo>
                    <a:pt x="160" y="208"/>
                  </a:lnTo>
                </a:path>
              </a:pathLst>
            </a:custGeom>
            <a:noFill/>
            <a:ln w="50800">
              <a:solidFill>
                <a:srgbClr val="333399"/>
              </a:solidFill>
              <a:rou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9" name="Group 19"/>
            <p:cNvGrpSpPr/>
            <p:nvPr/>
          </p:nvGrpSpPr>
          <p:grpSpPr bwMode="auto">
            <a:xfrm>
              <a:off x="3456" y="3126"/>
              <a:ext cx="167" cy="202"/>
              <a:chOff x="3087" y="2784"/>
              <a:chExt cx="167" cy="202"/>
            </a:xfrm>
          </p:grpSpPr>
          <p:sp>
            <p:nvSpPr>
              <p:cNvPr id="181" name="Rectangle 20"/>
              <p:cNvSpPr>
                <a:spLocks noChangeArrowheads="1"/>
              </p:cNvSpPr>
              <p:nvPr/>
            </p:nvSpPr>
            <p:spPr bwMode="auto">
              <a:xfrm>
                <a:off x="3087" y="2809"/>
                <a:ext cx="167" cy="168"/>
              </a:xfrm>
              <a:prstGeom prst="rect">
                <a:avLst/>
              </a:prstGeom>
              <a:solidFill>
                <a:srgbClr val="33996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Rectangle 21"/>
              <p:cNvSpPr>
                <a:spLocks noChangeArrowheads="1"/>
              </p:cNvSpPr>
              <p:nvPr/>
            </p:nvSpPr>
            <p:spPr bwMode="auto">
              <a:xfrm>
                <a:off x="3087" y="2809"/>
                <a:ext cx="167" cy="16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Rectangle 22"/>
              <p:cNvSpPr>
                <a:spLocks noChangeArrowheads="1"/>
              </p:cNvSpPr>
              <p:nvPr/>
            </p:nvSpPr>
            <p:spPr bwMode="auto">
              <a:xfrm>
                <a:off x="3120" y="2784"/>
                <a:ext cx="84" cy="2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2100">
                    <a:solidFill>
                      <a:srgbClr val="000080"/>
                    </a:solidFill>
                    <a:latin typeface="Times New Roman" panose="02020603050405020304" charset="0"/>
                    <a:cs typeface="Arial" panose="020B0604020202020204" pitchFamily="34" charset="0"/>
                  </a:rPr>
                  <a:t>0</a:t>
                </a:r>
                <a:endParaRPr lang="en-US">
                  <a:latin typeface="Times New Roman" panose="0202060305040502030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0" name="Rectangle 23"/>
            <p:cNvSpPr>
              <a:spLocks noChangeArrowheads="1"/>
            </p:cNvSpPr>
            <p:nvPr/>
          </p:nvSpPr>
          <p:spPr bwMode="auto">
            <a:xfrm>
              <a:off x="3787" y="2416"/>
              <a:ext cx="62" cy="1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cs typeface="Arial" panose="020B0604020202020204" pitchFamily="34" charset="0"/>
                </a:rPr>
                <a:t>0</a:t>
              </a:r>
              <a:endParaRPr lang="en-US">
                <a:latin typeface="Times New Roman" panose="02020603050405020304" charset="0"/>
                <a:cs typeface="Arial" panose="020B0604020202020204" pitchFamily="34" charset="0"/>
              </a:endParaRPr>
            </a:p>
          </p:txBody>
        </p:sp>
        <p:sp>
          <p:nvSpPr>
            <p:cNvPr id="111" name="Rectangle 24"/>
            <p:cNvSpPr>
              <a:spLocks noChangeArrowheads="1"/>
            </p:cNvSpPr>
            <p:nvPr/>
          </p:nvSpPr>
          <p:spPr bwMode="auto">
            <a:xfrm>
              <a:off x="4205" y="2416"/>
              <a:ext cx="62" cy="1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cs typeface="Arial" panose="020B0604020202020204" pitchFamily="34" charset="0"/>
                </a:rPr>
                <a:t>1</a:t>
              </a:r>
              <a:endParaRPr lang="en-US">
                <a:latin typeface="Times New Roman" panose="02020603050405020304" charset="0"/>
                <a:cs typeface="Arial" panose="020B0604020202020204" pitchFamily="34" charset="0"/>
              </a:endParaRPr>
            </a:p>
          </p:txBody>
        </p:sp>
        <p:grpSp>
          <p:nvGrpSpPr>
            <p:cNvPr id="112" name="Group 25"/>
            <p:cNvGrpSpPr/>
            <p:nvPr/>
          </p:nvGrpSpPr>
          <p:grpSpPr bwMode="auto">
            <a:xfrm>
              <a:off x="3499" y="2675"/>
              <a:ext cx="293" cy="305"/>
              <a:chOff x="2895" y="1488"/>
              <a:chExt cx="293" cy="305"/>
            </a:xfrm>
          </p:grpSpPr>
          <p:sp>
            <p:nvSpPr>
              <p:cNvPr id="178" name="Freeform 26"/>
              <p:cNvSpPr/>
              <p:nvPr/>
            </p:nvSpPr>
            <p:spPr bwMode="auto">
              <a:xfrm>
                <a:off x="2895" y="1500"/>
                <a:ext cx="293" cy="293"/>
              </a:xfrm>
              <a:custGeom>
                <a:avLst/>
                <a:gdLst>
                  <a:gd name="T0" fmla="*/ 0 w 778"/>
                  <a:gd name="T1" fmla="*/ 147 h 778"/>
                  <a:gd name="T2" fmla="*/ 147 w 778"/>
                  <a:gd name="T3" fmla="*/ 0 h 778"/>
                  <a:gd name="T4" fmla="*/ 293 w 778"/>
                  <a:gd name="T5" fmla="*/ 147 h 778"/>
                  <a:gd name="T6" fmla="*/ 293 w 778"/>
                  <a:gd name="T7" fmla="*/ 147 h 778"/>
                  <a:gd name="T8" fmla="*/ 147 w 778"/>
                  <a:gd name="T9" fmla="*/ 293 h 778"/>
                  <a:gd name="T10" fmla="*/ 0 w 778"/>
                  <a:gd name="T11" fmla="*/ 147 h 7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78"/>
                  <a:gd name="T19" fmla="*/ 0 h 778"/>
                  <a:gd name="T20" fmla="*/ 778 w 778"/>
                  <a:gd name="T21" fmla="*/ 778 h 7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78" h="778">
                    <a:moveTo>
                      <a:pt x="0" y="389"/>
                    </a:moveTo>
                    <a:cubicBezTo>
                      <a:pt x="0" y="174"/>
                      <a:pt x="174" y="0"/>
                      <a:pt x="389" y="0"/>
                    </a:cubicBezTo>
                    <a:cubicBezTo>
                      <a:pt x="604" y="0"/>
                      <a:pt x="778" y="174"/>
                      <a:pt x="778" y="389"/>
                    </a:cubicBezTo>
                    <a:cubicBezTo>
                      <a:pt x="778" y="389"/>
                      <a:pt x="778" y="389"/>
                      <a:pt x="778" y="389"/>
                    </a:cubicBezTo>
                    <a:cubicBezTo>
                      <a:pt x="778" y="604"/>
                      <a:pt x="604" y="778"/>
                      <a:pt x="389" y="778"/>
                    </a:cubicBezTo>
                    <a:cubicBezTo>
                      <a:pt x="174" y="778"/>
                      <a:pt x="0" y="604"/>
                      <a:pt x="0" y="389"/>
                    </a:cubicBezTo>
                  </a:path>
                </a:pathLst>
              </a:custGeom>
              <a:solidFill>
                <a:srgbClr val="66FF99"/>
              </a:solidFill>
              <a:ln w="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27"/>
              <p:cNvSpPr/>
              <p:nvPr/>
            </p:nvSpPr>
            <p:spPr bwMode="auto">
              <a:xfrm>
                <a:off x="2895" y="1500"/>
                <a:ext cx="293" cy="293"/>
              </a:xfrm>
              <a:custGeom>
                <a:avLst/>
                <a:gdLst>
                  <a:gd name="T0" fmla="*/ 0 w 293"/>
                  <a:gd name="T1" fmla="*/ 147 h 293"/>
                  <a:gd name="T2" fmla="*/ 147 w 293"/>
                  <a:gd name="T3" fmla="*/ 0 h 293"/>
                  <a:gd name="T4" fmla="*/ 293 w 293"/>
                  <a:gd name="T5" fmla="*/ 147 h 293"/>
                  <a:gd name="T6" fmla="*/ 293 w 293"/>
                  <a:gd name="T7" fmla="*/ 147 h 293"/>
                  <a:gd name="T8" fmla="*/ 147 w 293"/>
                  <a:gd name="T9" fmla="*/ 293 h 293"/>
                  <a:gd name="T10" fmla="*/ 0 w 293"/>
                  <a:gd name="T11" fmla="*/ 147 h 2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3"/>
                  <a:gd name="T19" fmla="*/ 0 h 293"/>
                  <a:gd name="T20" fmla="*/ 293 w 293"/>
                  <a:gd name="T21" fmla="*/ 293 h 2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3" h="293">
                    <a:moveTo>
                      <a:pt x="0" y="147"/>
                    </a:moveTo>
                    <a:cubicBezTo>
                      <a:pt x="0" y="66"/>
                      <a:pt x="66" y="0"/>
                      <a:pt x="147" y="0"/>
                    </a:cubicBezTo>
                    <a:cubicBezTo>
                      <a:pt x="228" y="0"/>
                      <a:pt x="293" y="66"/>
                      <a:pt x="293" y="147"/>
                    </a:cubicBezTo>
                    <a:cubicBezTo>
                      <a:pt x="293" y="147"/>
                      <a:pt x="293" y="147"/>
                      <a:pt x="293" y="147"/>
                    </a:cubicBezTo>
                    <a:cubicBezTo>
                      <a:pt x="293" y="228"/>
                      <a:pt x="228" y="293"/>
                      <a:pt x="147" y="293"/>
                    </a:cubicBezTo>
                    <a:cubicBezTo>
                      <a:pt x="66" y="293"/>
                      <a:pt x="0" y="228"/>
                      <a:pt x="0" y="147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Rectangle 28"/>
              <p:cNvSpPr>
                <a:spLocks noChangeArrowheads="1"/>
              </p:cNvSpPr>
              <p:nvPr/>
            </p:nvSpPr>
            <p:spPr bwMode="auto">
              <a:xfrm>
                <a:off x="3001" y="1488"/>
                <a:ext cx="99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2800" i="1">
                    <a:solidFill>
                      <a:srgbClr val="000080"/>
                    </a:solidFill>
                    <a:latin typeface="Times New Roman" panose="02020603050405020304" charset="0"/>
                    <a:cs typeface="Arial" panose="020B0604020202020204" pitchFamily="34" charset="0"/>
                  </a:rPr>
                  <a:t>c</a:t>
                </a:r>
                <a:endParaRPr lang="en-US">
                  <a:latin typeface="Times New Roman" panose="0202060305040502030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3" name="Group 29"/>
            <p:cNvGrpSpPr/>
            <p:nvPr/>
          </p:nvGrpSpPr>
          <p:grpSpPr bwMode="auto">
            <a:xfrm>
              <a:off x="4267" y="2675"/>
              <a:ext cx="293" cy="305"/>
              <a:chOff x="2895" y="1488"/>
              <a:chExt cx="293" cy="305"/>
            </a:xfrm>
          </p:grpSpPr>
          <p:sp>
            <p:nvSpPr>
              <p:cNvPr id="175" name="Freeform 30"/>
              <p:cNvSpPr/>
              <p:nvPr/>
            </p:nvSpPr>
            <p:spPr bwMode="auto">
              <a:xfrm>
                <a:off x="2895" y="1500"/>
                <a:ext cx="293" cy="293"/>
              </a:xfrm>
              <a:custGeom>
                <a:avLst/>
                <a:gdLst>
                  <a:gd name="T0" fmla="*/ 0 w 778"/>
                  <a:gd name="T1" fmla="*/ 147 h 778"/>
                  <a:gd name="T2" fmla="*/ 147 w 778"/>
                  <a:gd name="T3" fmla="*/ 0 h 778"/>
                  <a:gd name="T4" fmla="*/ 293 w 778"/>
                  <a:gd name="T5" fmla="*/ 147 h 778"/>
                  <a:gd name="T6" fmla="*/ 293 w 778"/>
                  <a:gd name="T7" fmla="*/ 147 h 778"/>
                  <a:gd name="T8" fmla="*/ 147 w 778"/>
                  <a:gd name="T9" fmla="*/ 293 h 778"/>
                  <a:gd name="T10" fmla="*/ 0 w 778"/>
                  <a:gd name="T11" fmla="*/ 147 h 7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78"/>
                  <a:gd name="T19" fmla="*/ 0 h 778"/>
                  <a:gd name="T20" fmla="*/ 778 w 778"/>
                  <a:gd name="T21" fmla="*/ 778 h 7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78" h="778">
                    <a:moveTo>
                      <a:pt x="0" y="389"/>
                    </a:moveTo>
                    <a:cubicBezTo>
                      <a:pt x="0" y="174"/>
                      <a:pt x="174" y="0"/>
                      <a:pt x="389" y="0"/>
                    </a:cubicBezTo>
                    <a:cubicBezTo>
                      <a:pt x="604" y="0"/>
                      <a:pt x="778" y="174"/>
                      <a:pt x="778" y="389"/>
                    </a:cubicBezTo>
                    <a:cubicBezTo>
                      <a:pt x="778" y="389"/>
                      <a:pt x="778" y="389"/>
                      <a:pt x="778" y="389"/>
                    </a:cubicBezTo>
                    <a:cubicBezTo>
                      <a:pt x="778" y="604"/>
                      <a:pt x="604" y="778"/>
                      <a:pt x="389" y="778"/>
                    </a:cubicBezTo>
                    <a:cubicBezTo>
                      <a:pt x="174" y="778"/>
                      <a:pt x="0" y="604"/>
                      <a:pt x="0" y="389"/>
                    </a:cubicBezTo>
                  </a:path>
                </a:pathLst>
              </a:custGeom>
              <a:solidFill>
                <a:srgbClr val="66FF99"/>
              </a:solidFill>
              <a:ln w="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Freeform 31"/>
              <p:cNvSpPr/>
              <p:nvPr/>
            </p:nvSpPr>
            <p:spPr bwMode="auto">
              <a:xfrm>
                <a:off x="2895" y="1500"/>
                <a:ext cx="293" cy="293"/>
              </a:xfrm>
              <a:custGeom>
                <a:avLst/>
                <a:gdLst>
                  <a:gd name="T0" fmla="*/ 0 w 293"/>
                  <a:gd name="T1" fmla="*/ 147 h 293"/>
                  <a:gd name="T2" fmla="*/ 147 w 293"/>
                  <a:gd name="T3" fmla="*/ 0 h 293"/>
                  <a:gd name="T4" fmla="*/ 293 w 293"/>
                  <a:gd name="T5" fmla="*/ 147 h 293"/>
                  <a:gd name="T6" fmla="*/ 293 w 293"/>
                  <a:gd name="T7" fmla="*/ 147 h 293"/>
                  <a:gd name="T8" fmla="*/ 147 w 293"/>
                  <a:gd name="T9" fmla="*/ 293 h 293"/>
                  <a:gd name="T10" fmla="*/ 0 w 293"/>
                  <a:gd name="T11" fmla="*/ 147 h 2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3"/>
                  <a:gd name="T19" fmla="*/ 0 h 293"/>
                  <a:gd name="T20" fmla="*/ 293 w 293"/>
                  <a:gd name="T21" fmla="*/ 293 h 2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3" h="293">
                    <a:moveTo>
                      <a:pt x="0" y="147"/>
                    </a:moveTo>
                    <a:cubicBezTo>
                      <a:pt x="0" y="66"/>
                      <a:pt x="66" y="0"/>
                      <a:pt x="147" y="0"/>
                    </a:cubicBezTo>
                    <a:cubicBezTo>
                      <a:pt x="228" y="0"/>
                      <a:pt x="293" y="66"/>
                      <a:pt x="293" y="147"/>
                    </a:cubicBezTo>
                    <a:cubicBezTo>
                      <a:pt x="293" y="147"/>
                      <a:pt x="293" y="147"/>
                      <a:pt x="293" y="147"/>
                    </a:cubicBezTo>
                    <a:cubicBezTo>
                      <a:pt x="293" y="228"/>
                      <a:pt x="228" y="293"/>
                      <a:pt x="147" y="293"/>
                    </a:cubicBezTo>
                    <a:cubicBezTo>
                      <a:pt x="66" y="293"/>
                      <a:pt x="0" y="228"/>
                      <a:pt x="0" y="147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Rectangle 32"/>
              <p:cNvSpPr>
                <a:spLocks noChangeArrowheads="1"/>
              </p:cNvSpPr>
              <p:nvPr/>
            </p:nvSpPr>
            <p:spPr bwMode="auto">
              <a:xfrm>
                <a:off x="3001" y="1488"/>
                <a:ext cx="99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2800" i="1">
                    <a:solidFill>
                      <a:srgbClr val="000080"/>
                    </a:solidFill>
                    <a:latin typeface="Times New Roman" panose="02020603050405020304" charset="0"/>
                    <a:cs typeface="Arial" panose="020B0604020202020204" pitchFamily="34" charset="0"/>
                  </a:rPr>
                  <a:t>c</a:t>
                </a:r>
                <a:endParaRPr lang="en-US">
                  <a:latin typeface="Times New Roman" panose="0202060305040502030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4" name="Line 33"/>
            <p:cNvSpPr>
              <a:spLocks noChangeShapeType="1"/>
            </p:cNvSpPr>
            <p:nvPr/>
          </p:nvSpPr>
          <p:spPr bwMode="auto">
            <a:xfrm flipH="1">
              <a:off x="3739" y="2483"/>
              <a:ext cx="192" cy="240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15" name="Line 34"/>
            <p:cNvSpPr>
              <a:spLocks noChangeShapeType="1"/>
            </p:cNvSpPr>
            <p:nvPr/>
          </p:nvSpPr>
          <p:spPr bwMode="auto">
            <a:xfrm>
              <a:off x="4123" y="2483"/>
              <a:ext cx="192" cy="24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116" name="Group 35"/>
            <p:cNvGrpSpPr/>
            <p:nvPr/>
          </p:nvGrpSpPr>
          <p:grpSpPr bwMode="auto">
            <a:xfrm flipH="1">
              <a:off x="2880" y="3126"/>
              <a:ext cx="167" cy="202"/>
              <a:chOff x="3087" y="2784"/>
              <a:chExt cx="167" cy="202"/>
            </a:xfrm>
          </p:grpSpPr>
          <p:sp>
            <p:nvSpPr>
              <p:cNvPr id="172" name="Rectangle 36"/>
              <p:cNvSpPr>
                <a:spLocks noChangeArrowheads="1"/>
              </p:cNvSpPr>
              <p:nvPr/>
            </p:nvSpPr>
            <p:spPr bwMode="auto">
              <a:xfrm>
                <a:off x="3087" y="2809"/>
                <a:ext cx="167" cy="168"/>
              </a:xfrm>
              <a:prstGeom prst="rect">
                <a:avLst/>
              </a:prstGeom>
              <a:solidFill>
                <a:srgbClr val="33996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Rectangle 37"/>
              <p:cNvSpPr>
                <a:spLocks noChangeArrowheads="1"/>
              </p:cNvSpPr>
              <p:nvPr/>
            </p:nvSpPr>
            <p:spPr bwMode="auto">
              <a:xfrm>
                <a:off x="3087" y="2809"/>
                <a:ext cx="167" cy="16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Rectangle 38"/>
              <p:cNvSpPr>
                <a:spLocks noChangeArrowheads="1"/>
              </p:cNvSpPr>
              <p:nvPr/>
            </p:nvSpPr>
            <p:spPr bwMode="auto">
              <a:xfrm>
                <a:off x="3120" y="2784"/>
                <a:ext cx="84" cy="2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2100">
                    <a:solidFill>
                      <a:srgbClr val="000080"/>
                    </a:solidFill>
                    <a:latin typeface="Times New Roman" panose="02020603050405020304" charset="0"/>
                    <a:cs typeface="Arial" panose="020B0604020202020204" pitchFamily="34" charset="0"/>
                  </a:rPr>
                  <a:t>0</a:t>
                </a:r>
                <a:endParaRPr lang="en-US">
                  <a:latin typeface="Times New Roman" panose="0202060305040502030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7" name="Freeform 39"/>
            <p:cNvSpPr/>
            <p:nvPr/>
          </p:nvSpPr>
          <p:spPr bwMode="auto">
            <a:xfrm flipH="1">
              <a:off x="2960" y="2944"/>
              <a:ext cx="160" cy="208"/>
            </a:xfrm>
            <a:custGeom>
              <a:avLst/>
              <a:gdLst>
                <a:gd name="T0" fmla="*/ 0 w 160"/>
                <a:gd name="T1" fmla="*/ 0 h 208"/>
                <a:gd name="T2" fmla="*/ 160 w 160"/>
                <a:gd name="T3" fmla="*/ 208 h 208"/>
                <a:gd name="T4" fmla="*/ 0 60000 65536"/>
                <a:gd name="T5" fmla="*/ 0 60000 65536"/>
                <a:gd name="T6" fmla="*/ 0 w 160"/>
                <a:gd name="T7" fmla="*/ 0 h 208"/>
                <a:gd name="T8" fmla="*/ 160 w 160"/>
                <a:gd name="T9" fmla="*/ 208 h 2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208">
                  <a:moveTo>
                    <a:pt x="0" y="0"/>
                  </a:moveTo>
                  <a:lnTo>
                    <a:pt x="160" y="208"/>
                  </a:lnTo>
                </a:path>
              </a:pathLst>
            </a:custGeom>
            <a:noFill/>
            <a:ln w="50800">
              <a:solidFill>
                <a:srgbClr val="333399"/>
              </a:solidFill>
              <a:rou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8" name="Freeform 40"/>
            <p:cNvSpPr/>
            <p:nvPr/>
          </p:nvSpPr>
          <p:spPr bwMode="auto">
            <a:xfrm>
              <a:off x="3296" y="2944"/>
              <a:ext cx="64" cy="208"/>
            </a:xfrm>
            <a:custGeom>
              <a:avLst/>
              <a:gdLst>
                <a:gd name="T0" fmla="*/ 0 w 160"/>
                <a:gd name="T1" fmla="*/ 0 h 208"/>
                <a:gd name="T2" fmla="*/ 64 w 160"/>
                <a:gd name="T3" fmla="*/ 208 h 208"/>
                <a:gd name="T4" fmla="*/ 0 60000 65536"/>
                <a:gd name="T5" fmla="*/ 0 60000 65536"/>
                <a:gd name="T6" fmla="*/ 0 w 160"/>
                <a:gd name="T7" fmla="*/ 0 h 208"/>
                <a:gd name="T8" fmla="*/ 160 w 160"/>
                <a:gd name="T9" fmla="*/ 208 h 2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208">
                  <a:moveTo>
                    <a:pt x="0" y="0"/>
                  </a:moveTo>
                  <a:lnTo>
                    <a:pt x="160" y="208"/>
                  </a:lnTo>
                </a:path>
              </a:pathLst>
            </a:custGeom>
            <a:noFill/>
            <a:ln w="50800">
              <a:solidFill>
                <a:schemeClr val="accent2"/>
              </a:solidFill>
              <a:rou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19" name="Group 41"/>
            <p:cNvGrpSpPr/>
            <p:nvPr/>
          </p:nvGrpSpPr>
          <p:grpSpPr bwMode="auto">
            <a:xfrm flipH="1">
              <a:off x="3241" y="3126"/>
              <a:ext cx="167" cy="202"/>
              <a:chOff x="3087" y="2784"/>
              <a:chExt cx="167" cy="202"/>
            </a:xfrm>
          </p:grpSpPr>
          <p:sp>
            <p:nvSpPr>
              <p:cNvPr id="169" name="Rectangle 42"/>
              <p:cNvSpPr>
                <a:spLocks noChangeArrowheads="1"/>
              </p:cNvSpPr>
              <p:nvPr/>
            </p:nvSpPr>
            <p:spPr bwMode="auto">
              <a:xfrm>
                <a:off x="3087" y="2809"/>
                <a:ext cx="167" cy="168"/>
              </a:xfrm>
              <a:prstGeom prst="rect">
                <a:avLst/>
              </a:prstGeom>
              <a:solidFill>
                <a:srgbClr val="33996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Rectangle 43"/>
              <p:cNvSpPr>
                <a:spLocks noChangeArrowheads="1"/>
              </p:cNvSpPr>
              <p:nvPr/>
            </p:nvSpPr>
            <p:spPr bwMode="auto">
              <a:xfrm>
                <a:off x="3087" y="2809"/>
                <a:ext cx="167" cy="16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Rectangle 44"/>
              <p:cNvSpPr>
                <a:spLocks noChangeArrowheads="1"/>
              </p:cNvSpPr>
              <p:nvPr/>
            </p:nvSpPr>
            <p:spPr bwMode="auto">
              <a:xfrm>
                <a:off x="3137" y="2784"/>
                <a:ext cx="84" cy="2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2100">
                    <a:solidFill>
                      <a:srgbClr val="000080"/>
                    </a:solidFill>
                    <a:latin typeface="Times New Roman" panose="02020603050405020304" charset="0"/>
                    <a:cs typeface="Arial" panose="020B0604020202020204" pitchFamily="34" charset="0"/>
                  </a:rPr>
                  <a:t>1</a:t>
                </a:r>
                <a:endParaRPr lang="en-US">
                  <a:latin typeface="Times New Roman" panose="0202060305040502030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0" name="Rectangle 45"/>
            <p:cNvSpPr>
              <a:spLocks noChangeArrowheads="1"/>
            </p:cNvSpPr>
            <p:nvPr/>
          </p:nvSpPr>
          <p:spPr bwMode="auto">
            <a:xfrm flipH="1">
              <a:off x="2621" y="2416"/>
              <a:ext cx="29" cy="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sz="1700">
                  <a:cs typeface="Arial" panose="020B0604020202020204" pitchFamily="34" charset="0"/>
                </a:rPr>
                <a:t>0</a:t>
              </a:r>
              <a:endParaRPr lang="en-US">
                <a:latin typeface="Times New Roman" panose="02020603050405020304" charset="0"/>
                <a:cs typeface="Arial" panose="020B0604020202020204" pitchFamily="34" charset="0"/>
              </a:endParaRPr>
            </a:p>
          </p:txBody>
        </p:sp>
        <p:sp>
          <p:nvSpPr>
            <p:cNvPr id="121" name="Rectangle 46"/>
            <p:cNvSpPr>
              <a:spLocks noChangeArrowheads="1"/>
            </p:cNvSpPr>
            <p:nvPr/>
          </p:nvSpPr>
          <p:spPr bwMode="auto">
            <a:xfrm>
              <a:off x="3010" y="2416"/>
              <a:ext cx="62" cy="1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cs typeface="Arial" panose="020B0604020202020204" pitchFamily="34" charset="0"/>
                </a:rPr>
                <a:t>1</a:t>
              </a:r>
              <a:endParaRPr lang="en-US">
                <a:latin typeface="Times New Roman" panose="02020603050405020304" charset="0"/>
                <a:cs typeface="Arial" panose="020B0604020202020204" pitchFamily="34" charset="0"/>
              </a:endParaRPr>
            </a:p>
          </p:txBody>
        </p:sp>
        <p:grpSp>
          <p:nvGrpSpPr>
            <p:cNvPr id="122" name="Group 47"/>
            <p:cNvGrpSpPr/>
            <p:nvPr/>
          </p:nvGrpSpPr>
          <p:grpSpPr bwMode="auto">
            <a:xfrm>
              <a:off x="2304" y="2675"/>
              <a:ext cx="293" cy="305"/>
              <a:chOff x="2895" y="1488"/>
              <a:chExt cx="293" cy="305"/>
            </a:xfrm>
          </p:grpSpPr>
          <p:sp>
            <p:nvSpPr>
              <p:cNvPr id="166" name="Freeform 48"/>
              <p:cNvSpPr/>
              <p:nvPr/>
            </p:nvSpPr>
            <p:spPr bwMode="auto">
              <a:xfrm>
                <a:off x="2895" y="1500"/>
                <a:ext cx="293" cy="293"/>
              </a:xfrm>
              <a:custGeom>
                <a:avLst/>
                <a:gdLst>
                  <a:gd name="T0" fmla="*/ 0 w 778"/>
                  <a:gd name="T1" fmla="*/ 147 h 778"/>
                  <a:gd name="T2" fmla="*/ 147 w 778"/>
                  <a:gd name="T3" fmla="*/ 0 h 778"/>
                  <a:gd name="T4" fmla="*/ 293 w 778"/>
                  <a:gd name="T5" fmla="*/ 147 h 778"/>
                  <a:gd name="T6" fmla="*/ 293 w 778"/>
                  <a:gd name="T7" fmla="*/ 147 h 778"/>
                  <a:gd name="T8" fmla="*/ 147 w 778"/>
                  <a:gd name="T9" fmla="*/ 293 h 778"/>
                  <a:gd name="T10" fmla="*/ 0 w 778"/>
                  <a:gd name="T11" fmla="*/ 147 h 7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78"/>
                  <a:gd name="T19" fmla="*/ 0 h 778"/>
                  <a:gd name="T20" fmla="*/ 778 w 778"/>
                  <a:gd name="T21" fmla="*/ 778 h 7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78" h="778">
                    <a:moveTo>
                      <a:pt x="0" y="389"/>
                    </a:moveTo>
                    <a:cubicBezTo>
                      <a:pt x="0" y="174"/>
                      <a:pt x="174" y="0"/>
                      <a:pt x="389" y="0"/>
                    </a:cubicBezTo>
                    <a:cubicBezTo>
                      <a:pt x="604" y="0"/>
                      <a:pt x="778" y="174"/>
                      <a:pt x="778" y="389"/>
                    </a:cubicBezTo>
                    <a:cubicBezTo>
                      <a:pt x="778" y="389"/>
                      <a:pt x="778" y="389"/>
                      <a:pt x="778" y="389"/>
                    </a:cubicBezTo>
                    <a:cubicBezTo>
                      <a:pt x="778" y="604"/>
                      <a:pt x="604" y="778"/>
                      <a:pt x="389" y="778"/>
                    </a:cubicBezTo>
                    <a:cubicBezTo>
                      <a:pt x="174" y="778"/>
                      <a:pt x="0" y="604"/>
                      <a:pt x="0" y="389"/>
                    </a:cubicBezTo>
                  </a:path>
                </a:pathLst>
              </a:custGeom>
              <a:solidFill>
                <a:srgbClr val="66FF99"/>
              </a:solidFill>
              <a:ln w="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49"/>
              <p:cNvSpPr/>
              <p:nvPr/>
            </p:nvSpPr>
            <p:spPr bwMode="auto">
              <a:xfrm>
                <a:off x="2895" y="1500"/>
                <a:ext cx="293" cy="293"/>
              </a:xfrm>
              <a:custGeom>
                <a:avLst/>
                <a:gdLst>
                  <a:gd name="T0" fmla="*/ 0 w 293"/>
                  <a:gd name="T1" fmla="*/ 147 h 293"/>
                  <a:gd name="T2" fmla="*/ 147 w 293"/>
                  <a:gd name="T3" fmla="*/ 0 h 293"/>
                  <a:gd name="T4" fmla="*/ 293 w 293"/>
                  <a:gd name="T5" fmla="*/ 147 h 293"/>
                  <a:gd name="T6" fmla="*/ 293 w 293"/>
                  <a:gd name="T7" fmla="*/ 147 h 293"/>
                  <a:gd name="T8" fmla="*/ 147 w 293"/>
                  <a:gd name="T9" fmla="*/ 293 h 293"/>
                  <a:gd name="T10" fmla="*/ 0 w 293"/>
                  <a:gd name="T11" fmla="*/ 147 h 2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3"/>
                  <a:gd name="T19" fmla="*/ 0 h 293"/>
                  <a:gd name="T20" fmla="*/ 293 w 293"/>
                  <a:gd name="T21" fmla="*/ 293 h 2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3" h="293">
                    <a:moveTo>
                      <a:pt x="0" y="147"/>
                    </a:moveTo>
                    <a:cubicBezTo>
                      <a:pt x="0" y="66"/>
                      <a:pt x="66" y="0"/>
                      <a:pt x="147" y="0"/>
                    </a:cubicBezTo>
                    <a:cubicBezTo>
                      <a:pt x="228" y="0"/>
                      <a:pt x="293" y="66"/>
                      <a:pt x="293" y="147"/>
                    </a:cubicBezTo>
                    <a:cubicBezTo>
                      <a:pt x="293" y="147"/>
                      <a:pt x="293" y="147"/>
                      <a:pt x="293" y="147"/>
                    </a:cubicBezTo>
                    <a:cubicBezTo>
                      <a:pt x="293" y="228"/>
                      <a:pt x="228" y="293"/>
                      <a:pt x="147" y="293"/>
                    </a:cubicBezTo>
                    <a:cubicBezTo>
                      <a:pt x="66" y="293"/>
                      <a:pt x="0" y="228"/>
                      <a:pt x="0" y="147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Rectangle 50"/>
              <p:cNvSpPr>
                <a:spLocks noChangeArrowheads="1"/>
              </p:cNvSpPr>
              <p:nvPr/>
            </p:nvSpPr>
            <p:spPr bwMode="auto">
              <a:xfrm>
                <a:off x="3001" y="1488"/>
                <a:ext cx="99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2800" i="1">
                    <a:solidFill>
                      <a:srgbClr val="000080"/>
                    </a:solidFill>
                    <a:latin typeface="Times New Roman" panose="02020603050405020304" charset="0"/>
                    <a:cs typeface="Arial" panose="020B0604020202020204" pitchFamily="34" charset="0"/>
                  </a:rPr>
                  <a:t>c</a:t>
                </a:r>
                <a:endParaRPr lang="en-US">
                  <a:latin typeface="Times New Roman" panose="0202060305040502030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3" name="Group 51"/>
            <p:cNvGrpSpPr/>
            <p:nvPr/>
          </p:nvGrpSpPr>
          <p:grpSpPr bwMode="auto">
            <a:xfrm>
              <a:off x="3072" y="2675"/>
              <a:ext cx="293" cy="305"/>
              <a:chOff x="2895" y="1488"/>
              <a:chExt cx="293" cy="305"/>
            </a:xfrm>
          </p:grpSpPr>
          <p:sp>
            <p:nvSpPr>
              <p:cNvPr id="163" name="Freeform 52"/>
              <p:cNvSpPr/>
              <p:nvPr/>
            </p:nvSpPr>
            <p:spPr bwMode="auto">
              <a:xfrm>
                <a:off x="2895" y="1500"/>
                <a:ext cx="293" cy="293"/>
              </a:xfrm>
              <a:custGeom>
                <a:avLst/>
                <a:gdLst>
                  <a:gd name="T0" fmla="*/ 0 w 778"/>
                  <a:gd name="T1" fmla="*/ 147 h 778"/>
                  <a:gd name="T2" fmla="*/ 147 w 778"/>
                  <a:gd name="T3" fmla="*/ 0 h 778"/>
                  <a:gd name="T4" fmla="*/ 293 w 778"/>
                  <a:gd name="T5" fmla="*/ 147 h 778"/>
                  <a:gd name="T6" fmla="*/ 293 w 778"/>
                  <a:gd name="T7" fmla="*/ 147 h 778"/>
                  <a:gd name="T8" fmla="*/ 147 w 778"/>
                  <a:gd name="T9" fmla="*/ 293 h 778"/>
                  <a:gd name="T10" fmla="*/ 0 w 778"/>
                  <a:gd name="T11" fmla="*/ 147 h 7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78"/>
                  <a:gd name="T19" fmla="*/ 0 h 778"/>
                  <a:gd name="T20" fmla="*/ 778 w 778"/>
                  <a:gd name="T21" fmla="*/ 778 h 7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78" h="778">
                    <a:moveTo>
                      <a:pt x="0" y="389"/>
                    </a:moveTo>
                    <a:cubicBezTo>
                      <a:pt x="0" y="174"/>
                      <a:pt x="174" y="0"/>
                      <a:pt x="389" y="0"/>
                    </a:cubicBezTo>
                    <a:cubicBezTo>
                      <a:pt x="604" y="0"/>
                      <a:pt x="778" y="174"/>
                      <a:pt x="778" y="389"/>
                    </a:cubicBezTo>
                    <a:cubicBezTo>
                      <a:pt x="778" y="389"/>
                      <a:pt x="778" y="389"/>
                      <a:pt x="778" y="389"/>
                    </a:cubicBezTo>
                    <a:cubicBezTo>
                      <a:pt x="778" y="604"/>
                      <a:pt x="604" y="778"/>
                      <a:pt x="389" y="778"/>
                    </a:cubicBezTo>
                    <a:cubicBezTo>
                      <a:pt x="174" y="778"/>
                      <a:pt x="0" y="604"/>
                      <a:pt x="0" y="389"/>
                    </a:cubicBezTo>
                  </a:path>
                </a:pathLst>
              </a:custGeom>
              <a:solidFill>
                <a:srgbClr val="66FF99"/>
              </a:solidFill>
              <a:ln w="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53"/>
              <p:cNvSpPr/>
              <p:nvPr/>
            </p:nvSpPr>
            <p:spPr bwMode="auto">
              <a:xfrm>
                <a:off x="2895" y="1500"/>
                <a:ext cx="293" cy="293"/>
              </a:xfrm>
              <a:custGeom>
                <a:avLst/>
                <a:gdLst>
                  <a:gd name="T0" fmla="*/ 0 w 293"/>
                  <a:gd name="T1" fmla="*/ 147 h 293"/>
                  <a:gd name="T2" fmla="*/ 147 w 293"/>
                  <a:gd name="T3" fmla="*/ 0 h 293"/>
                  <a:gd name="T4" fmla="*/ 293 w 293"/>
                  <a:gd name="T5" fmla="*/ 147 h 293"/>
                  <a:gd name="T6" fmla="*/ 293 w 293"/>
                  <a:gd name="T7" fmla="*/ 147 h 293"/>
                  <a:gd name="T8" fmla="*/ 147 w 293"/>
                  <a:gd name="T9" fmla="*/ 293 h 293"/>
                  <a:gd name="T10" fmla="*/ 0 w 293"/>
                  <a:gd name="T11" fmla="*/ 147 h 2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3"/>
                  <a:gd name="T19" fmla="*/ 0 h 293"/>
                  <a:gd name="T20" fmla="*/ 293 w 293"/>
                  <a:gd name="T21" fmla="*/ 293 h 2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3" h="293">
                    <a:moveTo>
                      <a:pt x="0" y="147"/>
                    </a:moveTo>
                    <a:cubicBezTo>
                      <a:pt x="0" y="66"/>
                      <a:pt x="66" y="0"/>
                      <a:pt x="147" y="0"/>
                    </a:cubicBezTo>
                    <a:cubicBezTo>
                      <a:pt x="228" y="0"/>
                      <a:pt x="293" y="66"/>
                      <a:pt x="293" y="147"/>
                    </a:cubicBezTo>
                    <a:cubicBezTo>
                      <a:pt x="293" y="147"/>
                      <a:pt x="293" y="147"/>
                      <a:pt x="293" y="147"/>
                    </a:cubicBezTo>
                    <a:cubicBezTo>
                      <a:pt x="293" y="228"/>
                      <a:pt x="228" y="293"/>
                      <a:pt x="147" y="293"/>
                    </a:cubicBezTo>
                    <a:cubicBezTo>
                      <a:pt x="66" y="293"/>
                      <a:pt x="0" y="228"/>
                      <a:pt x="0" y="147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Rectangle 54"/>
              <p:cNvSpPr>
                <a:spLocks noChangeArrowheads="1"/>
              </p:cNvSpPr>
              <p:nvPr/>
            </p:nvSpPr>
            <p:spPr bwMode="auto">
              <a:xfrm>
                <a:off x="3001" y="1488"/>
                <a:ext cx="99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2800" i="1">
                    <a:solidFill>
                      <a:srgbClr val="000080"/>
                    </a:solidFill>
                    <a:latin typeface="Times New Roman" panose="02020603050405020304" charset="0"/>
                    <a:cs typeface="Arial" panose="020B0604020202020204" pitchFamily="34" charset="0"/>
                  </a:rPr>
                  <a:t>c</a:t>
                </a:r>
                <a:endParaRPr lang="en-US">
                  <a:latin typeface="Times New Roman" panose="0202060305040502030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4" name="Line 55"/>
            <p:cNvSpPr>
              <a:spLocks noChangeShapeType="1"/>
            </p:cNvSpPr>
            <p:nvPr/>
          </p:nvSpPr>
          <p:spPr bwMode="auto">
            <a:xfrm flipH="1">
              <a:off x="2544" y="2483"/>
              <a:ext cx="192" cy="240"/>
            </a:xfrm>
            <a:prstGeom prst="line">
              <a:avLst/>
            </a:prstGeom>
            <a:noFill/>
            <a:ln w="50800">
              <a:solidFill>
                <a:srgbClr val="333399"/>
              </a:solidFill>
              <a:rou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25" name="Line 56"/>
            <p:cNvSpPr>
              <a:spLocks noChangeShapeType="1"/>
            </p:cNvSpPr>
            <p:nvPr/>
          </p:nvSpPr>
          <p:spPr bwMode="auto">
            <a:xfrm>
              <a:off x="2928" y="2483"/>
              <a:ext cx="192" cy="24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26" name="Freeform 57"/>
            <p:cNvSpPr/>
            <p:nvPr/>
          </p:nvSpPr>
          <p:spPr bwMode="auto">
            <a:xfrm flipH="1">
              <a:off x="3456" y="1584"/>
              <a:ext cx="64" cy="208"/>
            </a:xfrm>
            <a:custGeom>
              <a:avLst/>
              <a:gdLst>
                <a:gd name="T0" fmla="*/ 0 w 160"/>
                <a:gd name="T1" fmla="*/ 0 h 208"/>
                <a:gd name="T2" fmla="*/ 64 w 160"/>
                <a:gd name="T3" fmla="*/ 208 h 208"/>
                <a:gd name="T4" fmla="*/ 0 60000 65536"/>
                <a:gd name="T5" fmla="*/ 0 60000 65536"/>
                <a:gd name="T6" fmla="*/ 0 w 160"/>
                <a:gd name="T7" fmla="*/ 0 h 208"/>
                <a:gd name="T8" fmla="*/ 160 w 160"/>
                <a:gd name="T9" fmla="*/ 208 h 2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208">
                  <a:moveTo>
                    <a:pt x="0" y="0"/>
                  </a:moveTo>
                  <a:lnTo>
                    <a:pt x="160" y="208"/>
                  </a:lnTo>
                </a:path>
              </a:pathLst>
            </a:custGeom>
            <a:noFill/>
            <a:ln w="50800">
              <a:solidFill>
                <a:srgbClr val="66FF99"/>
              </a:solidFill>
              <a:rou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27" name="Group 58"/>
            <p:cNvGrpSpPr/>
            <p:nvPr/>
          </p:nvGrpSpPr>
          <p:grpSpPr bwMode="auto">
            <a:xfrm>
              <a:off x="3883" y="2224"/>
              <a:ext cx="293" cy="305"/>
              <a:chOff x="3499" y="1920"/>
              <a:chExt cx="293" cy="305"/>
            </a:xfrm>
          </p:grpSpPr>
          <p:sp>
            <p:nvSpPr>
              <p:cNvPr id="160" name="Freeform 59"/>
              <p:cNvSpPr/>
              <p:nvPr/>
            </p:nvSpPr>
            <p:spPr bwMode="auto">
              <a:xfrm>
                <a:off x="3499" y="1932"/>
                <a:ext cx="293" cy="293"/>
              </a:xfrm>
              <a:custGeom>
                <a:avLst/>
                <a:gdLst>
                  <a:gd name="T0" fmla="*/ 0 w 778"/>
                  <a:gd name="T1" fmla="*/ 147 h 778"/>
                  <a:gd name="T2" fmla="*/ 147 w 778"/>
                  <a:gd name="T3" fmla="*/ 0 h 778"/>
                  <a:gd name="T4" fmla="*/ 293 w 778"/>
                  <a:gd name="T5" fmla="*/ 147 h 778"/>
                  <a:gd name="T6" fmla="*/ 293 w 778"/>
                  <a:gd name="T7" fmla="*/ 147 h 778"/>
                  <a:gd name="T8" fmla="*/ 147 w 778"/>
                  <a:gd name="T9" fmla="*/ 293 h 778"/>
                  <a:gd name="T10" fmla="*/ 0 w 778"/>
                  <a:gd name="T11" fmla="*/ 147 h 7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78"/>
                  <a:gd name="T19" fmla="*/ 0 h 778"/>
                  <a:gd name="T20" fmla="*/ 778 w 778"/>
                  <a:gd name="T21" fmla="*/ 778 h 7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78" h="778">
                    <a:moveTo>
                      <a:pt x="0" y="389"/>
                    </a:moveTo>
                    <a:cubicBezTo>
                      <a:pt x="0" y="174"/>
                      <a:pt x="174" y="0"/>
                      <a:pt x="389" y="0"/>
                    </a:cubicBezTo>
                    <a:cubicBezTo>
                      <a:pt x="604" y="0"/>
                      <a:pt x="778" y="174"/>
                      <a:pt x="778" y="389"/>
                    </a:cubicBezTo>
                    <a:cubicBezTo>
                      <a:pt x="778" y="389"/>
                      <a:pt x="778" y="389"/>
                      <a:pt x="778" y="389"/>
                    </a:cubicBezTo>
                    <a:cubicBezTo>
                      <a:pt x="778" y="604"/>
                      <a:pt x="604" y="778"/>
                      <a:pt x="389" y="778"/>
                    </a:cubicBezTo>
                    <a:cubicBezTo>
                      <a:pt x="174" y="778"/>
                      <a:pt x="0" y="604"/>
                      <a:pt x="0" y="389"/>
                    </a:cubicBezTo>
                  </a:path>
                </a:pathLst>
              </a:custGeom>
              <a:solidFill>
                <a:srgbClr val="66FF99"/>
              </a:solidFill>
              <a:ln w="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60"/>
              <p:cNvSpPr/>
              <p:nvPr/>
            </p:nvSpPr>
            <p:spPr bwMode="auto">
              <a:xfrm>
                <a:off x="3499" y="1932"/>
                <a:ext cx="293" cy="293"/>
              </a:xfrm>
              <a:custGeom>
                <a:avLst/>
                <a:gdLst>
                  <a:gd name="T0" fmla="*/ 0 w 293"/>
                  <a:gd name="T1" fmla="*/ 147 h 293"/>
                  <a:gd name="T2" fmla="*/ 147 w 293"/>
                  <a:gd name="T3" fmla="*/ 0 h 293"/>
                  <a:gd name="T4" fmla="*/ 293 w 293"/>
                  <a:gd name="T5" fmla="*/ 147 h 293"/>
                  <a:gd name="T6" fmla="*/ 293 w 293"/>
                  <a:gd name="T7" fmla="*/ 147 h 293"/>
                  <a:gd name="T8" fmla="*/ 147 w 293"/>
                  <a:gd name="T9" fmla="*/ 293 h 293"/>
                  <a:gd name="T10" fmla="*/ 0 w 293"/>
                  <a:gd name="T11" fmla="*/ 147 h 2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3"/>
                  <a:gd name="T19" fmla="*/ 0 h 293"/>
                  <a:gd name="T20" fmla="*/ 293 w 293"/>
                  <a:gd name="T21" fmla="*/ 293 h 2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3" h="293">
                    <a:moveTo>
                      <a:pt x="0" y="147"/>
                    </a:moveTo>
                    <a:cubicBezTo>
                      <a:pt x="0" y="66"/>
                      <a:pt x="66" y="0"/>
                      <a:pt x="147" y="0"/>
                    </a:cubicBezTo>
                    <a:cubicBezTo>
                      <a:pt x="228" y="0"/>
                      <a:pt x="293" y="66"/>
                      <a:pt x="293" y="147"/>
                    </a:cubicBezTo>
                    <a:cubicBezTo>
                      <a:pt x="293" y="147"/>
                      <a:pt x="293" y="147"/>
                      <a:pt x="293" y="147"/>
                    </a:cubicBezTo>
                    <a:cubicBezTo>
                      <a:pt x="293" y="228"/>
                      <a:pt x="228" y="293"/>
                      <a:pt x="147" y="293"/>
                    </a:cubicBezTo>
                    <a:cubicBezTo>
                      <a:pt x="66" y="293"/>
                      <a:pt x="0" y="228"/>
                      <a:pt x="0" y="147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Rectangle 61"/>
              <p:cNvSpPr>
                <a:spLocks noChangeArrowheads="1"/>
              </p:cNvSpPr>
              <p:nvPr/>
            </p:nvSpPr>
            <p:spPr bwMode="auto">
              <a:xfrm>
                <a:off x="3599" y="1920"/>
                <a:ext cx="112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2800" i="1">
                    <a:solidFill>
                      <a:srgbClr val="000080"/>
                    </a:solidFill>
                    <a:latin typeface="Times New Roman" panose="02020603050405020304" charset="0"/>
                    <a:cs typeface="Arial" panose="020B0604020202020204" pitchFamily="34" charset="0"/>
                  </a:rPr>
                  <a:t>b</a:t>
                </a:r>
                <a:endParaRPr lang="en-US">
                  <a:latin typeface="Times New Roman" panose="0202060305040502030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8" name="Group 62"/>
            <p:cNvGrpSpPr/>
            <p:nvPr/>
          </p:nvGrpSpPr>
          <p:grpSpPr bwMode="auto">
            <a:xfrm>
              <a:off x="2688" y="2224"/>
              <a:ext cx="293" cy="305"/>
              <a:chOff x="2895" y="1488"/>
              <a:chExt cx="293" cy="305"/>
            </a:xfrm>
          </p:grpSpPr>
          <p:sp>
            <p:nvSpPr>
              <p:cNvPr id="157" name="Freeform 63"/>
              <p:cNvSpPr/>
              <p:nvPr/>
            </p:nvSpPr>
            <p:spPr bwMode="auto">
              <a:xfrm>
                <a:off x="2895" y="1500"/>
                <a:ext cx="293" cy="293"/>
              </a:xfrm>
              <a:custGeom>
                <a:avLst/>
                <a:gdLst>
                  <a:gd name="T0" fmla="*/ 0 w 778"/>
                  <a:gd name="T1" fmla="*/ 147 h 778"/>
                  <a:gd name="T2" fmla="*/ 147 w 778"/>
                  <a:gd name="T3" fmla="*/ 0 h 778"/>
                  <a:gd name="T4" fmla="*/ 293 w 778"/>
                  <a:gd name="T5" fmla="*/ 147 h 778"/>
                  <a:gd name="T6" fmla="*/ 293 w 778"/>
                  <a:gd name="T7" fmla="*/ 147 h 778"/>
                  <a:gd name="T8" fmla="*/ 147 w 778"/>
                  <a:gd name="T9" fmla="*/ 293 h 778"/>
                  <a:gd name="T10" fmla="*/ 0 w 778"/>
                  <a:gd name="T11" fmla="*/ 147 h 7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78"/>
                  <a:gd name="T19" fmla="*/ 0 h 778"/>
                  <a:gd name="T20" fmla="*/ 778 w 778"/>
                  <a:gd name="T21" fmla="*/ 778 h 7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78" h="778">
                    <a:moveTo>
                      <a:pt x="0" y="389"/>
                    </a:moveTo>
                    <a:cubicBezTo>
                      <a:pt x="0" y="174"/>
                      <a:pt x="174" y="0"/>
                      <a:pt x="389" y="0"/>
                    </a:cubicBezTo>
                    <a:cubicBezTo>
                      <a:pt x="604" y="0"/>
                      <a:pt x="778" y="174"/>
                      <a:pt x="778" y="389"/>
                    </a:cubicBezTo>
                    <a:cubicBezTo>
                      <a:pt x="778" y="389"/>
                      <a:pt x="778" y="389"/>
                      <a:pt x="778" y="389"/>
                    </a:cubicBezTo>
                    <a:cubicBezTo>
                      <a:pt x="778" y="604"/>
                      <a:pt x="604" y="778"/>
                      <a:pt x="389" y="778"/>
                    </a:cubicBezTo>
                    <a:cubicBezTo>
                      <a:pt x="174" y="778"/>
                      <a:pt x="0" y="604"/>
                      <a:pt x="0" y="389"/>
                    </a:cubicBezTo>
                  </a:path>
                </a:pathLst>
              </a:custGeom>
              <a:solidFill>
                <a:srgbClr val="66FF99"/>
              </a:solidFill>
              <a:ln w="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Freeform 64"/>
              <p:cNvSpPr/>
              <p:nvPr/>
            </p:nvSpPr>
            <p:spPr bwMode="auto">
              <a:xfrm>
                <a:off x="2895" y="1500"/>
                <a:ext cx="293" cy="293"/>
              </a:xfrm>
              <a:custGeom>
                <a:avLst/>
                <a:gdLst>
                  <a:gd name="T0" fmla="*/ 0 w 293"/>
                  <a:gd name="T1" fmla="*/ 147 h 293"/>
                  <a:gd name="T2" fmla="*/ 147 w 293"/>
                  <a:gd name="T3" fmla="*/ 0 h 293"/>
                  <a:gd name="T4" fmla="*/ 293 w 293"/>
                  <a:gd name="T5" fmla="*/ 147 h 293"/>
                  <a:gd name="T6" fmla="*/ 293 w 293"/>
                  <a:gd name="T7" fmla="*/ 147 h 293"/>
                  <a:gd name="T8" fmla="*/ 147 w 293"/>
                  <a:gd name="T9" fmla="*/ 293 h 293"/>
                  <a:gd name="T10" fmla="*/ 0 w 293"/>
                  <a:gd name="T11" fmla="*/ 147 h 2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3"/>
                  <a:gd name="T19" fmla="*/ 0 h 293"/>
                  <a:gd name="T20" fmla="*/ 293 w 293"/>
                  <a:gd name="T21" fmla="*/ 293 h 2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3" h="293">
                    <a:moveTo>
                      <a:pt x="0" y="147"/>
                    </a:moveTo>
                    <a:cubicBezTo>
                      <a:pt x="0" y="66"/>
                      <a:pt x="66" y="0"/>
                      <a:pt x="147" y="0"/>
                    </a:cubicBezTo>
                    <a:cubicBezTo>
                      <a:pt x="228" y="0"/>
                      <a:pt x="293" y="66"/>
                      <a:pt x="293" y="147"/>
                    </a:cubicBezTo>
                    <a:cubicBezTo>
                      <a:pt x="293" y="147"/>
                      <a:pt x="293" y="147"/>
                      <a:pt x="293" y="147"/>
                    </a:cubicBezTo>
                    <a:cubicBezTo>
                      <a:pt x="293" y="228"/>
                      <a:pt x="228" y="293"/>
                      <a:pt x="147" y="293"/>
                    </a:cubicBezTo>
                    <a:cubicBezTo>
                      <a:pt x="66" y="293"/>
                      <a:pt x="0" y="228"/>
                      <a:pt x="0" y="147"/>
                    </a:cubicBez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Rectangle 65"/>
              <p:cNvSpPr>
                <a:spLocks noChangeArrowheads="1"/>
              </p:cNvSpPr>
              <p:nvPr/>
            </p:nvSpPr>
            <p:spPr bwMode="auto">
              <a:xfrm>
                <a:off x="2995" y="1488"/>
                <a:ext cx="112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2800" i="1">
                    <a:solidFill>
                      <a:srgbClr val="000080"/>
                    </a:solidFill>
                    <a:latin typeface="Times New Roman" panose="02020603050405020304" charset="0"/>
                    <a:cs typeface="Arial" panose="020B0604020202020204" pitchFamily="34" charset="0"/>
                  </a:rPr>
                  <a:t>b</a:t>
                </a:r>
                <a:endParaRPr lang="en-US">
                  <a:latin typeface="Times New Roman" panose="0202060305040502030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9" name="Group 66"/>
            <p:cNvGrpSpPr/>
            <p:nvPr/>
          </p:nvGrpSpPr>
          <p:grpSpPr bwMode="auto">
            <a:xfrm>
              <a:off x="4585" y="3126"/>
              <a:ext cx="167" cy="202"/>
              <a:chOff x="3087" y="2784"/>
              <a:chExt cx="167" cy="202"/>
            </a:xfrm>
          </p:grpSpPr>
          <p:sp>
            <p:nvSpPr>
              <p:cNvPr id="154" name="Rectangle 67"/>
              <p:cNvSpPr>
                <a:spLocks noChangeArrowheads="1"/>
              </p:cNvSpPr>
              <p:nvPr/>
            </p:nvSpPr>
            <p:spPr bwMode="auto">
              <a:xfrm>
                <a:off x="3087" y="2809"/>
                <a:ext cx="167" cy="168"/>
              </a:xfrm>
              <a:prstGeom prst="rect">
                <a:avLst/>
              </a:prstGeom>
              <a:solidFill>
                <a:srgbClr val="33996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Rectangle 68"/>
              <p:cNvSpPr>
                <a:spLocks noChangeArrowheads="1"/>
              </p:cNvSpPr>
              <p:nvPr/>
            </p:nvSpPr>
            <p:spPr bwMode="auto">
              <a:xfrm>
                <a:off x="3087" y="2809"/>
                <a:ext cx="167" cy="16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Rectangle 69"/>
              <p:cNvSpPr>
                <a:spLocks noChangeArrowheads="1"/>
              </p:cNvSpPr>
              <p:nvPr/>
            </p:nvSpPr>
            <p:spPr bwMode="auto">
              <a:xfrm>
                <a:off x="3120" y="2784"/>
                <a:ext cx="84" cy="2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2100">
                    <a:solidFill>
                      <a:srgbClr val="000080"/>
                    </a:solidFill>
                    <a:latin typeface="Times New Roman" panose="02020603050405020304" charset="0"/>
                    <a:cs typeface="Arial" panose="020B0604020202020204" pitchFamily="34" charset="0"/>
                  </a:rPr>
                  <a:t>1</a:t>
                </a:r>
                <a:endParaRPr lang="en-US">
                  <a:latin typeface="Times New Roman" panose="0202060305040502030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0" name="Freeform 70"/>
            <p:cNvSpPr/>
            <p:nvPr/>
          </p:nvSpPr>
          <p:spPr bwMode="auto">
            <a:xfrm>
              <a:off x="4512" y="2944"/>
              <a:ext cx="160" cy="208"/>
            </a:xfrm>
            <a:custGeom>
              <a:avLst/>
              <a:gdLst>
                <a:gd name="T0" fmla="*/ 0 w 160"/>
                <a:gd name="T1" fmla="*/ 0 h 208"/>
                <a:gd name="T2" fmla="*/ 160 w 160"/>
                <a:gd name="T3" fmla="*/ 208 h 208"/>
                <a:gd name="T4" fmla="*/ 0 60000 65536"/>
                <a:gd name="T5" fmla="*/ 0 60000 65536"/>
                <a:gd name="T6" fmla="*/ 0 w 160"/>
                <a:gd name="T7" fmla="*/ 0 h 208"/>
                <a:gd name="T8" fmla="*/ 160 w 160"/>
                <a:gd name="T9" fmla="*/ 208 h 2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208">
                  <a:moveTo>
                    <a:pt x="0" y="0"/>
                  </a:moveTo>
                  <a:lnTo>
                    <a:pt x="160" y="208"/>
                  </a:lnTo>
                </a:path>
              </a:pathLst>
            </a:custGeom>
            <a:noFill/>
            <a:ln w="50800">
              <a:solidFill>
                <a:schemeClr val="accent2"/>
              </a:solidFill>
              <a:rou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31" name="Group 71"/>
            <p:cNvGrpSpPr/>
            <p:nvPr/>
          </p:nvGrpSpPr>
          <p:grpSpPr bwMode="auto">
            <a:xfrm>
              <a:off x="4080" y="3126"/>
              <a:ext cx="167" cy="202"/>
              <a:chOff x="3087" y="2784"/>
              <a:chExt cx="167" cy="202"/>
            </a:xfrm>
          </p:grpSpPr>
          <p:sp>
            <p:nvSpPr>
              <p:cNvPr id="151" name="Rectangle 72"/>
              <p:cNvSpPr>
                <a:spLocks noChangeArrowheads="1"/>
              </p:cNvSpPr>
              <p:nvPr/>
            </p:nvSpPr>
            <p:spPr bwMode="auto">
              <a:xfrm>
                <a:off x="3087" y="2809"/>
                <a:ext cx="167" cy="168"/>
              </a:xfrm>
              <a:prstGeom prst="rect">
                <a:avLst/>
              </a:prstGeom>
              <a:solidFill>
                <a:srgbClr val="33996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Rectangle 73"/>
              <p:cNvSpPr>
                <a:spLocks noChangeArrowheads="1"/>
              </p:cNvSpPr>
              <p:nvPr/>
            </p:nvSpPr>
            <p:spPr bwMode="auto">
              <a:xfrm>
                <a:off x="3087" y="2809"/>
                <a:ext cx="167" cy="16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Rectangle 74"/>
              <p:cNvSpPr>
                <a:spLocks noChangeArrowheads="1"/>
              </p:cNvSpPr>
              <p:nvPr/>
            </p:nvSpPr>
            <p:spPr bwMode="auto">
              <a:xfrm>
                <a:off x="3120" y="2784"/>
                <a:ext cx="84" cy="2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2100">
                    <a:solidFill>
                      <a:srgbClr val="000080"/>
                    </a:solidFill>
                    <a:latin typeface="Times New Roman" panose="02020603050405020304" charset="0"/>
                    <a:cs typeface="Arial" panose="020B0604020202020204" pitchFamily="34" charset="0"/>
                  </a:rPr>
                  <a:t>0</a:t>
                </a:r>
                <a:endParaRPr lang="en-US">
                  <a:latin typeface="Times New Roman" panose="0202060305040502030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2" name="Freeform 75"/>
            <p:cNvSpPr/>
            <p:nvPr/>
          </p:nvSpPr>
          <p:spPr bwMode="auto">
            <a:xfrm flipH="1">
              <a:off x="4160" y="2944"/>
              <a:ext cx="160" cy="208"/>
            </a:xfrm>
            <a:custGeom>
              <a:avLst/>
              <a:gdLst>
                <a:gd name="T0" fmla="*/ 0 w 160"/>
                <a:gd name="T1" fmla="*/ 0 h 208"/>
                <a:gd name="T2" fmla="*/ 160 w 160"/>
                <a:gd name="T3" fmla="*/ 208 h 208"/>
                <a:gd name="T4" fmla="*/ 0 60000 65536"/>
                <a:gd name="T5" fmla="*/ 0 60000 65536"/>
                <a:gd name="T6" fmla="*/ 0 w 160"/>
                <a:gd name="T7" fmla="*/ 0 h 208"/>
                <a:gd name="T8" fmla="*/ 160 w 160"/>
                <a:gd name="T9" fmla="*/ 208 h 2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208">
                  <a:moveTo>
                    <a:pt x="0" y="0"/>
                  </a:moveTo>
                  <a:lnTo>
                    <a:pt x="160" y="208"/>
                  </a:lnTo>
                </a:path>
              </a:pathLst>
            </a:custGeom>
            <a:noFill/>
            <a:ln w="50800">
              <a:solidFill>
                <a:srgbClr val="333399"/>
              </a:solidFill>
              <a:rou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33" name="Group 76"/>
            <p:cNvGrpSpPr/>
            <p:nvPr/>
          </p:nvGrpSpPr>
          <p:grpSpPr bwMode="auto">
            <a:xfrm>
              <a:off x="2617" y="3126"/>
              <a:ext cx="167" cy="202"/>
              <a:chOff x="3087" y="2784"/>
              <a:chExt cx="167" cy="202"/>
            </a:xfrm>
          </p:grpSpPr>
          <p:sp>
            <p:nvSpPr>
              <p:cNvPr id="148" name="Rectangle 77"/>
              <p:cNvSpPr>
                <a:spLocks noChangeArrowheads="1"/>
              </p:cNvSpPr>
              <p:nvPr/>
            </p:nvSpPr>
            <p:spPr bwMode="auto">
              <a:xfrm>
                <a:off x="3087" y="2809"/>
                <a:ext cx="167" cy="168"/>
              </a:xfrm>
              <a:prstGeom prst="rect">
                <a:avLst/>
              </a:prstGeom>
              <a:solidFill>
                <a:srgbClr val="33996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Rectangle 78"/>
              <p:cNvSpPr>
                <a:spLocks noChangeArrowheads="1"/>
              </p:cNvSpPr>
              <p:nvPr/>
            </p:nvSpPr>
            <p:spPr bwMode="auto">
              <a:xfrm>
                <a:off x="3087" y="2809"/>
                <a:ext cx="167" cy="16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Rectangle 79"/>
              <p:cNvSpPr>
                <a:spLocks noChangeArrowheads="1"/>
              </p:cNvSpPr>
              <p:nvPr/>
            </p:nvSpPr>
            <p:spPr bwMode="auto">
              <a:xfrm>
                <a:off x="3120" y="2784"/>
                <a:ext cx="84" cy="2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2100">
                    <a:solidFill>
                      <a:srgbClr val="000080"/>
                    </a:solidFill>
                    <a:latin typeface="Times New Roman" panose="02020603050405020304" charset="0"/>
                    <a:cs typeface="Arial" panose="020B0604020202020204" pitchFamily="34" charset="0"/>
                  </a:rPr>
                  <a:t>0</a:t>
                </a:r>
                <a:endParaRPr lang="en-US">
                  <a:latin typeface="Times New Roman" panose="0202060305040502030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4" name="Freeform 80"/>
            <p:cNvSpPr/>
            <p:nvPr/>
          </p:nvSpPr>
          <p:spPr bwMode="auto">
            <a:xfrm>
              <a:off x="2544" y="2944"/>
              <a:ext cx="160" cy="208"/>
            </a:xfrm>
            <a:custGeom>
              <a:avLst/>
              <a:gdLst>
                <a:gd name="T0" fmla="*/ 0 w 160"/>
                <a:gd name="T1" fmla="*/ 0 h 208"/>
                <a:gd name="T2" fmla="*/ 160 w 160"/>
                <a:gd name="T3" fmla="*/ 208 h 208"/>
                <a:gd name="T4" fmla="*/ 0 60000 65536"/>
                <a:gd name="T5" fmla="*/ 0 60000 65536"/>
                <a:gd name="T6" fmla="*/ 0 w 160"/>
                <a:gd name="T7" fmla="*/ 0 h 208"/>
                <a:gd name="T8" fmla="*/ 160 w 160"/>
                <a:gd name="T9" fmla="*/ 208 h 2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208">
                  <a:moveTo>
                    <a:pt x="0" y="0"/>
                  </a:moveTo>
                  <a:lnTo>
                    <a:pt x="160" y="208"/>
                  </a:lnTo>
                </a:path>
              </a:pathLst>
            </a:custGeom>
            <a:noFill/>
            <a:ln w="50800">
              <a:solidFill>
                <a:schemeClr val="accent2"/>
              </a:solidFill>
              <a:rou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35" name="Group 81"/>
            <p:cNvGrpSpPr/>
            <p:nvPr/>
          </p:nvGrpSpPr>
          <p:grpSpPr bwMode="auto">
            <a:xfrm>
              <a:off x="2112" y="3126"/>
              <a:ext cx="167" cy="202"/>
              <a:chOff x="3087" y="2784"/>
              <a:chExt cx="167" cy="202"/>
            </a:xfrm>
          </p:grpSpPr>
          <p:sp>
            <p:nvSpPr>
              <p:cNvPr id="145" name="Rectangle 82"/>
              <p:cNvSpPr>
                <a:spLocks noChangeArrowheads="1"/>
              </p:cNvSpPr>
              <p:nvPr/>
            </p:nvSpPr>
            <p:spPr bwMode="auto">
              <a:xfrm>
                <a:off x="3087" y="2809"/>
                <a:ext cx="167" cy="168"/>
              </a:xfrm>
              <a:prstGeom prst="rect">
                <a:avLst/>
              </a:prstGeom>
              <a:solidFill>
                <a:srgbClr val="33996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Rectangle 83"/>
              <p:cNvSpPr>
                <a:spLocks noChangeArrowheads="1"/>
              </p:cNvSpPr>
              <p:nvPr/>
            </p:nvSpPr>
            <p:spPr bwMode="auto">
              <a:xfrm>
                <a:off x="3087" y="2809"/>
                <a:ext cx="167" cy="168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Rectangle 84"/>
              <p:cNvSpPr>
                <a:spLocks noChangeArrowheads="1"/>
              </p:cNvSpPr>
              <p:nvPr/>
            </p:nvSpPr>
            <p:spPr bwMode="auto">
              <a:xfrm>
                <a:off x="3120" y="2784"/>
                <a:ext cx="84" cy="2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/>
              <a:p>
                <a:r>
                  <a:rPr lang="en-US" sz="2100">
                    <a:solidFill>
                      <a:srgbClr val="000080"/>
                    </a:solidFill>
                    <a:latin typeface="Times New Roman" panose="02020603050405020304" charset="0"/>
                    <a:cs typeface="Arial" panose="020B0604020202020204" pitchFamily="34" charset="0"/>
                  </a:rPr>
                  <a:t>0</a:t>
                </a:r>
                <a:endParaRPr lang="en-US">
                  <a:latin typeface="Times New Roman" panose="0202060305040502030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6" name="Freeform 85"/>
            <p:cNvSpPr/>
            <p:nvPr/>
          </p:nvSpPr>
          <p:spPr bwMode="auto">
            <a:xfrm flipH="1">
              <a:off x="2192" y="2944"/>
              <a:ext cx="160" cy="208"/>
            </a:xfrm>
            <a:custGeom>
              <a:avLst/>
              <a:gdLst>
                <a:gd name="T0" fmla="*/ 0 w 160"/>
                <a:gd name="T1" fmla="*/ 0 h 208"/>
                <a:gd name="T2" fmla="*/ 160 w 160"/>
                <a:gd name="T3" fmla="*/ 208 h 208"/>
                <a:gd name="T4" fmla="*/ 0 60000 65536"/>
                <a:gd name="T5" fmla="*/ 0 60000 65536"/>
                <a:gd name="T6" fmla="*/ 0 w 160"/>
                <a:gd name="T7" fmla="*/ 0 h 208"/>
                <a:gd name="T8" fmla="*/ 160 w 160"/>
                <a:gd name="T9" fmla="*/ 208 h 2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208">
                  <a:moveTo>
                    <a:pt x="0" y="0"/>
                  </a:moveTo>
                  <a:lnTo>
                    <a:pt x="160" y="208"/>
                  </a:lnTo>
                </a:path>
              </a:pathLst>
            </a:custGeom>
            <a:noFill/>
            <a:ln w="50800">
              <a:solidFill>
                <a:srgbClr val="333399"/>
              </a:solidFill>
              <a:rou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7" name="Rectangle 86"/>
            <p:cNvSpPr>
              <a:spLocks noChangeArrowheads="1"/>
            </p:cNvSpPr>
            <p:nvPr/>
          </p:nvSpPr>
          <p:spPr bwMode="auto">
            <a:xfrm>
              <a:off x="2208" y="2848"/>
              <a:ext cx="62" cy="1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cs typeface="Arial" panose="020B0604020202020204" pitchFamily="34" charset="0"/>
                </a:rPr>
                <a:t>0</a:t>
              </a:r>
              <a:endParaRPr lang="en-US">
                <a:latin typeface="Times New Roman" panose="02020603050405020304" charset="0"/>
                <a:cs typeface="Arial" panose="020B0604020202020204" pitchFamily="34" charset="0"/>
              </a:endParaRPr>
            </a:p>
          </p:txBody>
        </p:sp>
        <p:sp>
          <p:nvSpPr>
            <p:cNvPr id="138" name="Rectangle 87"/>
            <p:cNvSpPr>
              <a:spLocks noChangeArrowheads="1"/>
            </p:cNvSpPr>
            <p:nvPr/>
          </p:nvSpPr>
          <p:spPr bwMode="auto">
            <a:xfrm>
              <a:off x="2592" y="2848"/>
              <a:ext cx="62" cy="1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cs typeface="Arial" panose="020B0604020202020204" pitchFamily="34" charset="0"/>
                </a:rPr>
                <a:t>1</a:t>
              </a:r>
              <a:endParaRPr lang="en-US">
                <a:latin typeface="Times New Roman" panose="02020603050405020304" charset="0"/>
                <a:cs typeface="Arial" panose="020B0604020202020204" pitchFamily="34" charset="0"/>
              </a:endParaRPr>
            </a:p>
          </p:txBody>
        </p:sp>
        <p:sp>
          <p:nvSpPr>
            <p:cNvPr id="139" name="Rectangle 88"/>
            <p:cNvSpPr>
              <a:spLocks noChangeArrowheads="1"/>
            </p:cNvSpPr>
            <p:nvPr/>
          </p:nvSpPr>
          <p:spPr bwMode="auto">
            <a:xfrm>
              <a:off x="4176" y="2848"/>
              <a:ext cx="62" cy="1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cs typeface="Arial" panose="020B0604020202020204" pitchFamily="34" charset="0"/>
                </a:rPr>
                <a:t>0</a:t>
              </a:r>
              <a:endParaRPr lang="en-US">
                <a:latin typeface="Times New Roman" panose="02020603050405020304" charset="0"/>
                <a:cs typeface="Arial" panose="020B0604020202020204" pitchFamily="34" charset="0"/>
              </a:endParaRPr>
            </a:p>
          </p:txBody>
        </p:sp>
        <p:sp>
          <p:nvSpPr>
            <p:cNvPr id="140" name="Rectangle 89"/>
            <p:cNvSpPr>
              <a:spLocks noChangeArrowheads="1"/>
            </p:cNvSpPr>
            <p:nvPr/>
          </p:nvSpPr>
          <p:spPr bwMode="auto">
            <a:xfrm>
              <a:off x="4560" y="2848"/>
              <a:ext cx="62" cy="1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cs typeface="Arial" panose="020B0604020202020204" pitchFamily="34" charset="0"/>
                </a:rPr>
                <a:t>1</a:t>
              </a:r>
              <a:endParaRPr lang="en-US">
                <a:latin typeface="Times New Roman" panose="02020603050405020304" charset="0"/>
                <a:cs typeface="Arial" panose="020B0604020202020204" pitchFamily="34" charset="0"/>
              </a:endParaRPr>
            </a:p>
          </p:txBody>
        </p:sp>
        <p:sp>
          <p:nvSpPr>
            <p:cNvPr id="141" name="Rectangle 90"/>
            <p:cNvSpPr>
              <a:spLocks noChangeArrowheads="1"/>
            </p:cNvSpPr>
            <p:nvPr/>
          </p:nvSpPr>
          <p:spPr bwMode="auto">
            <a:xfrm>
              <a:off x="2976" y="2848"/>
              <a:ext cx="62" cy="1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cs typeface="Arial" panose="020B0604020202020204" pitchFamily="34" charset="0"/>
                </a:rPr>
                <a:t>0</a:t>
              </a:r>
              <a:endParaRPr lang="en-US">
                <a:latin typeface="Times New Roman" panose="02020603050405020304" charset="0"/>
                <a:cs typeface="Arial" panose="020B0604020202020204" pitchFamily="34" charset="0"/>
              </a:endParaRPr>
            </a:p>
          </p:txBody>
        </p:sp>
        <p:sp>
          <p:nvSpPr>
            <p:cNvPr id="142" name="Rectangle 91"/>
            <p:cNvSpPr>
              <a:spLocks noChangeArrowheads="1"/>
            </p:cNvSpPr>
            <p:nvPr/>
          </p:nvSpPr>
          <p:spPr bwMode="auto">
            <a:xfrm>
              <a:off x="3346" y="2877"/>
              <a:ext cx="62" cy="1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cs typeface="Arial" panose="020B0604020202020204" pitchFamily="34" charset="0"/>
                </a:rPr>
                <a:t>1</a:t>
              </a:r>
              <a:endParaRPr lang="en-US">
                <a:latin typeface="Times New Roman" panose="02020603050405020304" charset="0"/>
                <a:cs typeface="Arial" panose="020B0604020202020204" pitchFamily="34" charset="0"/>
              </a:endParaRPr>
            </a:p>
          </p:txBody>
        </p:sp>
        <p:sp>
          <p:nvSpPr>
            <p:cNvPr id="143" name="Rectangle 92"/>
            <p:cNvSpPr>
              <a:spLocks noChangeArrowheads="1"/>
            </p:cNvSpPr>
            <p:nvPr/>
          </p:nvSpPr>
          <p:spPr bwMode="auto">
            <a:xfrm>
              <a:off x="3456" y="2877"/>
              <a:ext cx="62" cy="1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cs typeface="Arial" panose="020B0604020202020204" pitchFamily="34" charset="0"/>
                </a:rPr>
                <a:t>0</a:t>
              </a:r>
              <a:endParaRPr lang="en-US">
                <a:latin typeface="Times New Roman" panose="02020603050405020304" charset="0"/>
                <a:cs typeface="Arial" panose="020B0604020202020204" pitchFamily="34" charset="0"/>
              </a:endParaRPr>
            </a:p>
          </p:txBody>
        </p:sp>
        <p:sp>
          <p:nvSpPr>
            <p:cNvPr id="144" name="Rectangle 93"/>
            <p:cNvSpPr>
              <a:spLocks noChangeArrowheads="1"/>
            </p:cNvSpPr>
            <p:nvPr/>
          </p:nvSpPr>
          <p:spPr bwMode="auto">
            <a:xfrm>
              <a:off x="3792" y="2848"/>
              <a:ext cx="62" cy="1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cs typeface="Arial" panose="020B0604020202020204" pitchFamily="34" charset="0"/>
                </a:rPr>
                <a:t>1</a:t>
              </a:r>
              <a:endParaRPr lang="en-US">
                <a:latin typeface="Times New Roman" panose="02020603050405020304" charset="0"/>
                <a:cs typeface="Arial" panose="020B0604020202020204" pitchFamily="34" charset="0"/>
              </a:endParaRPr>
            </a:p>
          </p:txBody>
        </p:sp>
      </p:grpSp>
      <p:sp>
        <p:nvSpPr>
          <p:cNvPr id="190" name="Text Box 94"/>
          <p:cNvSpPr txBox="1">
            <a:spLocks noChangeArrowheads="1"/>
          </p:cNvSpPr>
          <p:nvPr/>
        </p:nvSpPr>
        <p:spPr bwMode="auto">
          <a:xfrm>
            <a:off x="3283954" y="4065845"/>
            <a:ext cx="1358900" cy="6413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Arial Narrow" panose="020B0606020202030204" pitchFamily="1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1" charset="0"/>
                <a:ea typeface="MS PGothic" panose="020B060007020508020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1" charset="0"/>
                <a:ea typeface="MS PGothic" panose="020B060007020508020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1" charset="0"/>
                <a:ea typeface="MS PGothic" panose="020B060007020508020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1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1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1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1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1" charset="0"/>
                <a:ea typeface="MS PGothic" panose="020B0600070205080204" charset="-128"/>
              </a:defRPr>
            </a:lvl9pPr>
          </a:lstStyle>
          <a:p>
            <a:pPr algn="l" eaLnBrk="1" hangingPunct="1"/>
            <a:r>
              <a:rPr lang="en-US" sz="1800" b="0" dirty="0">
                <a:latin typeface="Verdana" panose="020B0604030504040204" charset="0"/>
                <a:cs typeface="Arial" panose="020B0604020202020204" pitchFamily="34" charset="0"/>
              </a:rPr>
              <a:t>example:</a:t>
            </a:r>
            <a:endParaRPr lang="en-US" sz="1800" b="0" dirty="0">
              <a:latin typeface="Verdana" panose="020B0604030504040204" charset="0"/>
              <a:cs typeface="Arial" panose="020B0604020202020204" pitchFamily="34" charset="0"/>
            </a:endParaRPr>
          </a:p>
          <a:p>
            <a:pPr algn="l" eaLnBrk="1" hangingPunct="1"/>
            <a:r>
              <a:rPr lang="en-US" sz="1800" b="0" dirty="0">
                <a:latin typeface="Verdana" panose="020B0604030504040204" charset="0"/>
                <a:cs typeface="Arial" panose="020B0604020202020204" pitchFamily="34" charset="0"/>
              </a:rPr>
              <a:t>a &lt; b &lt; c </a:t>
            </a:r>
            <a:endParaRPr lang="en-US" sz="1800" b="0" dirty="0">
              <a:latin typeface="Verdana" panose="020B060403050404020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075" y="676275"/>
            <a:ext cx="10991850" cy="5505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386878" y="2849254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93074" y="2957866"/>
            <a:ext cx="56058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4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实验介绍</a:t>
            </a:r>
            <a:endParaRPr lang="zh-CN" altLang="en-US" sz="4400" dirty="0">
              <a:solidFill>
                <a:srgbClr val="0045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386878" y="4266628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2478" y="319929"/>
            <a:ext cx="5647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noProof="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实验介绍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65512" y="1426470"/>
            <a:ext cx="10060974" cy="5151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在这个项目中，你将处理一个布尔函数，并以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格式输出其对应的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OBDD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（顺序是</a:t>
            </a:r>
            <a:r>
              <a:rPr lang="en-US" altLang="zh-CN" sz="2400" b="0" dirty="0">
                <a:latin typeface="Verdana" panose="020B0604030504040204" charset="0"/>
                <a:cs typeface="Arial" panose="020B0604020202020204" pitchFamily="34" charset="0"/>
              </a:rPr>
              <a:t>a &lt; b &lt; 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）。你需要：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提交一个报告，报告中包含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OBDD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生成的代码实现、实现描述、输入对应的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OBDD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的截图以及渲染该图的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语言的描述。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提交一个压缩包，包括你的程序源代码、输入文件和一个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文件，该文件描述了您的程序如何编译和执行你的程序。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tags/tag1.xml><?xml version="1.0" encoding="utf-8"?>
<p:tagLst xmlns:p="http://schemas.openxmlformats.org/presentationml/2006/main">
  <p:tag name="ISPRING_PRESENTATION_TITLE" val="蓝色简介大气毕业答辩竞赛演讲PPT模板"/>
  <p:tag name="COMMONDATA" val="eyJoZGlkIjoiMWRlZTBjZDJhMjE1ODAyYzI4MzM5ZTFlMDkwZjE3Njc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17378</Words>
  <Application>WPS 演示</Application>
  <PresentationFormat>宽屏</PresentationFormat>
  <Paragraphs>807</Paragraphs>
  <Slides>34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0" baseType="lpstr">
      <vt:lpstr>Arial</vt:lpstr>
      <vt:lpstr>宋体</vt:lpstr>
      <vt:lpstr>Wingdings</vt:lpstr>
      <vt:lpstr>微软雅黑</vt:lpstr>
      <vt:lpstr>等线</vt:lpstr>
      <vt:lpstr>Times New Roman</vt:lpstr>
      <vt:lpstr>Monotype Sorts</vt:lpstr>
      <vt:lpstr>Wingdings</vt:lpstr>
      <vt:lpstr>Arial Narrow</vt:lpstr>
      <vt:lpstr>MS PGothic</vt:lpstr>
      <vt:lpstr>Verdana</vt:lpstr>
      <vt:lpstr>Arial Unicode MS</vt:lpstr>
      <vt:lpstr>等线 Light</vt:lpstr>
      <vt:lpstr>Calibri</vt:lpstr>
      <vt:lpstr>Consolas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怡麟</cp:lastModifiedBy>
  <cp:revision>798</cp:revision>
  <dcterms:created xsi:type="dcterms:W3CDTF">2018-07-22T02:36:00Z</dcterms:created>
  <dcterms:modified xsi:type="dcterms:W3CDTF">2024-11-12T03:04:03Z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72444E21BD6C4439A5491C3BEBCC85FE_12</vt:lpwstr>
  </property>
  <property fmtid="{D5CDD505-2E9C-101B-9397-08002B2CF9AE}" pid="3" name="KSOProductBuildVer">
    <vt:lpwstr>2052-12.1.0.18912</vt:lpwstr>
  </property>
</Properties>
</file>