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5"/>
  </p:handoutMasterIdLst>
  <p:sldIdLst>
    <p:sldId id="292" r:id="rId3"/>
    <p:sldId id="375" r:id="rId5"/>
    <p:sldId id="376" r:id="rId6"/>
    <p:sldId id="377" r:id="rId7"/>
    <p:sldId id="462" r:id="rId8"/>
    <p:sldId id="463" r:id="rId9"/>
    <p:sldId id="464" r:id="rId10"/>
    <p:sldId id="454" r:id="rId11"/>
    <p:sldId id="467" r:id="rId12"/>
    <p:sldId id="456" r:id="rId13"/>
    <p:sldId id="457" r:id="rId14"/>
    <p:sldId id="455" r:id="rId15"/>
    <p:sldId id="459" r:id="rId16"/>
    <p:sldId id="468" r:id="rId17"/>
    <p:sldId id="458" r:id="rId18"/>
    <p:sldId id="461" r:id="rId19"/>
    <p:sldId id="381" r:id="rId20"/>
    <p:sldId id="402" r:id="rId21"/>
    <p:sldId id="403" r:id="rId22"/>
    <p:sldId id="404" r:id="rId23"/>
    <p:sldId id="405" r:id="rId24"/>
    <p:sldId id="406" r:id="rId25"/>
    <p:sldId id="469" r:id="rId26"/>
    <p:sldId id="470" r:id="rId27"/>
    <p:sldId id="444" r:id="rId28"/>
    <p:sldId id="445" r:id="rId29"/>
    <p:sldId id="446" r:id="rId30"/>
    <p:sldId id="466" r:id="rId31"/>
    <p:sldId id="448" r:id="rId32"/>
    <p:sldId id="449" r:id="rId33"/>
    <p:sldId id="450" r:id="rId34"/>
  </p:sldIdLst>
  <p:sldSz cx="9144000" cy="6858000" type="screen4x3"/>
  <p:notesSz cx="10231120" cy="7102475"/>
  <p:custDataLst>
    <p:tags r:id="rId3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990099"/>
    <a:srgbClr val="008000"/>
    <a:srgbClr val="A50021"/>
    <a:srgbClr val="CCECFF"/>
    <a:srgbClr val="CCFFCC"/>
    <a:srgbClr val="FFFFC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71481" autoAdjust="0"/>
  </p:normalViewPr>
  <p:slideViewPr>
    <p:cSldViewPr showGuides="1">
      <p:cViewPr varScale="1">
        <p:scale>
          <a:sx n="64" d="100"/>
          <a:sy n="64" d="100"/>
        </p:scale>
        <p:origin x="17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gs" Target="tags/tag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0.wmf"/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1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7.wmf"/><Relationship Id="rId3" Type="http://schemas.openxmlformats.org/officeDocument/2006/relationships/image" Target="../media/image106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1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3.wmf"/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37.e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49.emf"/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59.emf"/><Relationship Id="rId5" Type="http://schemas.openxmlformats.org/officeDocument/2006/relationships/image" Target="../media/image57.emf"/><Relationship Id="rId4" Type="http://schemas.openxmlformats.org/officeDocument/2006/relationships/image" Target="../media/image55.emf"/><Relationship Id="rId3" Type="http://schemas.openxmlformats.org/officeDocument/2006/relationships/image" Target="../media/image54.emf"/><Relationship Id="rId2" Type="http://schemas.openxmlformats.org/officeDocument/2006/relationships/image" Target="../media/image52.wmf"/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290" tIns="47645" rIns="95290" bIns="47645" numCol="1" anchor="t" anchorCtr="0" compatLnSpc="1"/>
          <a:lstStyle>
            <a:lvl1pPr algn="l" defTabSz="9525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4375" y="0"/>
            <a:ext cx="4435475" cy="35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290" tIns="47645" rIns="95290" bIns="47645" numCol="1" anchor="t" anchorCtr="0" compatLnSpc="1"/>
          <a:lstStyle>
            <a:lvl1pPr algn="r" defTabSz="9525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6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6875"/>
            <a:ext cx="4433888" cy="354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290" tIns="47645" rIns="95290" bIns="47645" numCol="1" anchor="b" anchorCtr="0" compatLnSpc="1"/>
          <a:lstStyle>
            <a:lvl1pPr algn="l" defTabSz="9525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6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4375" y="6746875"/>
            <a:ext cx="4435475" cy="354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290" tIns="47645" rIns="95290" bIns="47645" numCol="1" anchor="b" anchorCtr="0" compatLnSpc="1"/>
          <a:lstStyle>
            <a:lvl1pPr algn="r" defTabSz="952500" eaLnBrk="1" hangingPunct="1">
              <a:defRPr sz="1300" b="0"/>
            </a:lvl1pPr>
          </a:lstStyle>
          <a:p>
            <a:fld id="{13A0E91D-61E9-4185-ACCA-6491812C4E3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290" tIns="47645" rIns="95290" bIns="47645" numCol="1" anchor="t" anchorCtr="0" compatLnSpc="1"/>
          <a:lstStyle>
            <a:lvl1pPr algn="l" defTabSz="9525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4375" y="0"/>
            <a:ext cx="4435475" cy="35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290" tIns="47645" rIns="95290" bIns="47645" numCol="1" anchor="t" anchorCtr="0" compatLnSpc="1"/>
          <a:lstStyle>
            <a:lvl1pPr algn="r" defTabSz="9525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38513" y="531813"/>
            <a:ext cx="3554412" cy="26654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3438"/>
            <a:ext cx="8183562" cy="3197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290" tIns="47645" rIns="95290" bIns="47645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6875"/>
            <a:ext cx="4433888" cy="354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290" tIns="47645" rIns="95290" bIns="47645" numCol="1" anchor="b" anchorCtr="0" compatLnSpc="1"/>
          <a:lstStyle>
            <a:lvl1pPr algn="l" defTabSz="9525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4375" y="6746875"/>
            <a:ext cx="4435475" cy="354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290" tIns="47645" rIns="95290" bIns="47645" numCol="1" anchor="b" anchorCtr="0" compatLnSpc="1"/>
          <a:lstStyle>
            <a:lvl1pPr algn="r" defTabSz="952500" eaLnBrk="1" hangingPunct="1">
              <a:defRPr sz="1300" b="0"/>
            </a:lvl1pPr>
          </a:lstStyle>
          <a:p>
            <a:fld id="{F2A7AD1A-24E5-473E-B332-E88C64F94B1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%E7%9B%B4%E6%B5%81%E7%94%B5%E5%8E%8B&amp;tn=44039180_cpr&amp;fenlei=mv6quAkxTZn0IZRqIHckPjm4nH00T1dWnAnvnH6knAcsuH0Yrynk0ZwV5Hcvrjm3rH6sPfKWUMw85HfYnjn4nH6sgvPsT6K1TL0qnfK1TL0z5HD0IgF_5y9YIZ0lQzqlpA-bmyt8mh7GuZR8mvqVQL7dugPYpyq8Q1R1PW01rjbYn0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B79E8F9-8D13-4B2B-AAD1-DECFCEAD5122}" type="slidenum">
              <a:rPr lang="en-US" altLang="zh-CN" sz="1300" b="0"/>
            </a:fld>
            <a:endParaRPr lang="en-US" altLang="zh-CN" sz="1300" b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3438"/>
            <a:ext cx="7500938" cy="319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A600316-1C47-41C7-983F-F1007AFD1945}" type="slidenum">
              <a:rPr lang="en-US" altLang="zh-CN" sz="1300" b="0"/>
            </a:fld>
            <a:endParaRPr lang="en-US" altLang="zh-CN" sz="1300" b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C</a:t>
            </a:r>
            <a:r>
              <a:rPr lang="zh-CN" altLang="en-US">
                <a:latin typeface="Arial" panose="020B0604020202020204" pitchFamily="34" charset="0"/>
              </a:rPr>
              <a:t>：输入基极必须加隔直的电容或电阻，主要是保证在加上信号的情况下，保证</a:t>
            </a:r>
            <a:r>
              <a:rPr lang="en-US" altLang="zh-CN">
                <a:latin typeface="Arial" panose="020B0604020202020204" pitchFamily="34" charset="0"/>
              </a:rPr>
              <a:t>Q</a:t>
            </a:r>
            <a:r>
              <a:rPr lang="zh-CN" altLang="en-US">
                <a:latin typeface="Arial" panose="020B0604020202020204" pitchFamily="34" charset="0"/>
              </a:rPr>
              <a:t>点不会因为加入输入信号而发生改变。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</a:rPr>
              <a:t>D:</a:t>
            </a:r>
            <a:r>
              <a:rPr lang="zh-CN" altLang="en-US">
                <a:latin typeface="Arial" panose="020B0604020202020204" pitchFamily="34" charset="0"/>
              </a:rPr>
              <a:t>电源不能直接加在基极，必须要有基极电阻</a:t>
            </a:r>
            <a:r>
              <a:rPr lang="en-US" altLang="zh-CN">
                <a:latin typeface="Arial" panose="020B0604020202020204" pitchFamily="34" charset="0"/>
              </a:rPr>
              <a:t>r</a:t>
            </a:r>
            <a:r>
              <a:rPr lang="en-US" altLang="zh-CN" baseline="-25000">
                <a:latin typeface="Arial" panose="020B0604020202020204" pitchFamily="34" charset="0"/>
              </a:rPr>
              <a:t>b</a:t>
            </a:r>
            <a:r>
              <a:rPr lang="zh-CN" altLang="en-US">
                <a:latin typeface="Arial" panose="020B0604020202020204" pitchFamily="34" charset="0"/>
              </a:rPr>
              <a:t>，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有极性电容在电路中当两极有</a:t>
            </a:r>
            <a:r>
              <a:rPr lang="zh-CN" altLang="en-US">
                <a:latin typeface="Arial" panose="020B0604020202020204" pitchFamily="34" charset="0"/>
                <a:hlinkClick r:id="rId3"/>
              </a:rPr>
              <a:t>直流电压</a:t>
            </a:r>
            <a:r>
              <a:rPr lang="zh-CN" altLang="en-US">
                <a:latin typeface="Arial" panose="020B0604020202020204" pitchFamily="34" charset="0"/>
              </a:rPr>
              <a:t>时，用的时候，要求高电压一端接在正极，低电压一端接在负极，这样就保证电容在电路不被击穿。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对于该电路的直流通路，三级管的基极端是负电压，小于零的。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而接信号源的一端，对直流通路来说是视为接地，也就是直流链路中，该端电压为</a:t>
            </a:r>
            <a:r>
              <a:rPr lang="en-US" altLang="zh-CN">
                <a:latin typeface="Arial" panose="020B0604020202020204" pitchFamily="34" charset="0"/>
              </a:rPr>
              <a:t>0 </a:t>
            </a:r>
            <a:r>
              <a:rPr lang="zh-CN" altLang="en-US">
                <a:latin typeface="Arial" panose="020B0604020202020204" pitchFamily="34" charset="0"/>
              </a:rPr>
              <a:t>，是高电压的一段。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FA9494-5148-4AF4-B860-B1E9F99F9FFC}" type="slidenum">
              <a:rPr lang="en-US" altLang="zh-CN" sz="1300" b="0"/>
            </a:fld>
            <a:endParaRPr lang="en-US" altLang="zh-CN" sz="1300" b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FEC18BE-56E7-45DE-8C31-390DA24F0E67}" type="slidenum">
              <a:rPr lang="en-US" altLang="zh-CN" sz="1300" b="0"/>
            </a:fld>
            <a:endParaRPr lang="en-US" altLang="zh-CN" sz="1300" b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求输出电阻，把输入电压源置</a:t>
            </a:r>
            <a:r>
              <a:rPr lang="en-US" altLang="zh-CN">
                <a:latin typeface="Arial" panose="020B0604020202020204" pitchFamily="34" charset="0"/>
              </a:rPr>
              <a:t>0</a:t>
            </a:r>
            <a:r>
              <a:rPr lang="zh-CN" altLang="en-US">
                <a:latin typeface="Arial" panose="020B0604020202020204" pitchFamily="34" charset="0"/>
              </a:rPr>
              <a:t>，保留</a:t>
            </a:r>
            <a:r>
              <a:rPr lang="en-US" altLang="zh-CN">
                <a:latin typeface="Arial" panose="020B0604020202020204" pitchFamily="34" charset="0"/>
              </a:rPr>
              <a:t>R</a:t>
            </a:r>
            <a:r>
              <a:rPr lang="en-US" altLang="zh-CN" baseline="-25000">
                <a:latin typeface="Arial" panose="020B0604020202020204" pitchFamily="34" charset="0"/>
              </a:rPr>
              <a:t>S</a:t>
            </a:r>
            <a:r>
              <a:rPr lang="zh-CN" altLang="en-US">
                <a:latin typeface="Arial" panose="020B0604020202020204" pitchFamily="34" charset="0"/>
              </a:rPr>
              <a:t>，输入电压源置</a:t>
            </a:r>
            <a:r>
              <a:rPr lang="en-US" altLang="zh-CN">
                <a:latin typeface="Arial" panose="020B0604020202020204" pitchFamily="34" charset="0"/>
              </a:rPr>
              <a:t>0</a:t>
            </a:r>
            <a:r>
              <a:rPr lang="zh-CN" altLang="en-US">
                <a:latin typeface="Arial" panose="020B0604020202020204" pitchFamily="34" charset="0"/>
              </a:rPr>
              <a:t>后，</a:t>
            </a:r>
            <a:r>
              <a:rPr lang="en-US" altLang="zh-CN">
                <a:latin typeface="Arial" panose="020B0604020202020204" pitchFamily="34" charset="0"/>
              </a:rPr>
              <a:t>I</a:t>
            </a:r>
            <a:r>
              <a:rPr lang="en-US" altLang="zh-CN" baseline="-25000">
                <a:latin typeface="Arial" panose="020B0604020202020204" pitchFamily="34" charset="0"/>
              </a:rPr>
              <a:t>b</a:t>
            </a:r>
            <a:r>
              <a:rPr lang="zh-CN" altLang="en-US">
                <a:latin typeface="Arial" panose="020B0604020202020204" pitchFamily="34" charset="0"/>
              </a:rPr>
              <a:t>为</a:t>
            </a:r>
            <a:r>
              <a:rPr lang="en-US" altLang="zh-CN">
                <a:latin typeface="Arial" panose="020B0604020202020204" pitchFamily="34" charset="0"/>
              </a:rPr>
              <a:t>0</a:t>
            </a:r>
            <a:r>
              <a:rPr lang="zh-CN" altLang="en-US">
                <a:latin typeface="Arial" panose="020B0604020202020204" pitchFamily="34" charset="0"/>
              </a:rPr>
              <a:t>，所以𝛽</a:t>
            </a:r>
            <a:r>
              <a:rPr lang="en-US" altLang="zh-CN">
                <a:latin typeface="Arial" panose="020B0604020202020204" pitchFamily="34" charset="0"/>
              </a:rPr>
              <a:t>I</a:t>
            </a:r>
            <a:r>
              <a:rPr lang="en-US" altLang="zh-CN" baseline="-25000">
                <a:latin typeface="Arial" panose="020B0604020202020204" pitchFamily="34" charset="0"/>
              </a:rPr>
              <a:t>b</a:t>
            </a:r>
            <a:r>
              <a:rPr lang="en-US" altLang="zh-CN">
                <a:latin typeface="Cambria Math" panose="02040503050406030204" pitchFamily="18" charset="0"/>
              </a:rPr>
              <a:t>=</a:t>
            </a:r>
            <a:r>
              <a:rPr lang="en-US" altLang="zh-CN">
                <a:latin typeface="Arial" panose="020B0604020202020204" pitchFamily="34" charset="0"/>
              </a:rPr>
              <a:t>0,</a:t>
            </a:r>
            <a:r>
              <a:rPr lang="zh-CN" altLang="en-US">
                <a:latin typeface="Arial" panose="020B0604020202020204" pitchFamily="34" charset="0"/>
              </a:rPr>
              <a:t>所以受控电流源开路，所以</a:t>
            </a:r>
            <a:r>
              <a:rPr lang="en-US" altLang="zh-CN">
                <a:latin typeface="Arial" panose="020B0604020202020204" pitchFamily="34" charset="0"/>
              </a:rPr>
              <a:t>R</a:t>
            </a:r>
            <a:r>
              <a:rPr lang="en-US" altLang="zh-CN" baseline="-25000">
                <a:latin typeface="Arial" panose="020B0604020202020204" pitchFamily="34" charset="0"/>
              </a:rPr>
              <a:t>0</a:t>
            </a:r>
            <a:r>
              <a:rPr lang="en-US" altLang="zh-CN">
                <a:latin typeface="Arial" panose="020B0604020202020204" pitchFamily="34" charset="0"/>
              </a:rPr>
              <a:t> = R</a:t>
            </a:r>
            <a:r>
              <a:rPr lang="en-US" altLang="zh-CN" baseline="-25000">
                <a:latin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</a:rPr>
              <a:t>和</a:t>
            </a:r>
            <a:r>
              <a:rPr lang="en-US" altLang="zh-CN">
                <a:latin typeface="Arial" panose="020B0604020202020204" pitchFamily="34" charset="0"/>
              </a:rPr>
              <a:t>R</a:t>
            </a:r>
            <a:r>
              <a:rPr lang="en-US" altLang="zh-CN" baseline="-25000">
                <a:latin typeface="Arial" panose="020B0604020202020204" pitchFamily="34" charset="0"/>
              </a:rPr>
              <a:t>3</a:t>
            </a:r>
            <a:r>
              <a:rPr lang="zh-CN" altLang="en-US">
                <a:latin typeface="Arial" panose="020B0604020202020204" pitchFamily="34" charset="0"/>
              </a:rPr>
              <a:t>的并联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11FCF69-029E-4B7F-AEAA-58E0C2EEB095}" type="slidenum">
              <a:rPr lang="en-US" altLang="zh-CN" sz="1300" b="0"/>
            </a:fld>
            <a:endParaRPr lang="en-US" altLang="zh-CN" sz="1300" b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R3</a:t>
            </a:r>
            <a:r>
              <a:rPr lang="zh-CN" altLang="en-US">
                <a:latin typeface="Arial" panose="020B0604020202020204" pitchFamily="34" charset="0"/>
              </a:rPr>
              <a:t>和</a:t>
            </a:r>
            <a:r>
              <a:rPr lang="en-US" altLang="zh-CN">
                <a:latin typeface="Arial" panose="020B0604020202020204" pitchFamily="34" charset="0"/>
              </a:rPr>
              <a:t>R4</a:t>
            </a:r>
            <a:r>
              <a:rPr lang="zh-CN" altLang="en-US">
                <a:latin typeface="Arial" panose="020B0604020202020204" pitchFamily="34" charset="0"/>
              </a:rPr>
              <a:t>连接点，是接在电池的</a:t>
            </a:r>
            <a:r>
              <a:rPr lang="en-US" altLang="zh-CN">
                <a:latin typeface="Arial" panose="020B0604020202020204" pitchFamily="34" charset="0"/>
              </a:rPr>
              <a:t>VCC</a:t>
            </a:r>
            <a:r>
              <a:rPr lang="zh-CN" altLang="en-US">
                <a:latin typeface="Arial" panose="020B0604020202020204" pitchFamily="34" charset="0"/>
              </a:rPr>
              <a:t>的正极，所以该点的电压维持为</a:t>
            </a:r>
            <a:r>
              <a:rPr lang="en-US" altLang="zh-CN">
                <a:latin typeface="Arial" panose="020B0604020202020204" pitchFamily="34" charset="0"/>
              </a:rPr>
              <a:t>VCC</a:t>
            </a:r>
            <a:r>
              <a:rPr lang="zh-CN" altLang="en-US">
                <a:latin typeface="Arial" panose="020B0604020202020204" pitchFamily="34" charset="0"/>
              </a:rPr>
              <a:t>不变，且不收</a:t>
            </a:r>
            <a:r>
              <a:rPr lang="en-US" altLang="zh-CN">
                <a:latin typeface="Arial" panose="020B0604020202020204" pitchFamily="34" charset="0"/>
              </a:rPr>
              <a:t>R4</a:t>
            </a:r>
            <a:r>
              <a:rPr lang="zh-CN" altLang="en-US">
                <a:latin typeface="Arial" panose="020B0604020202020204" pitchFamily="34" charset="0"/>
              </a:rPr>
              <a:t>上电流的影响，及</a:t>
            </a:r>
            <a:r>
              <a:rPr lang="en-US" altLang="zh-CN">
                <a:latin typeface="Arial" panose="020B0604020202020204" pitchFamily="34" charset="0"/>
              </a:rPr>
              <a:t>R4</a:t>
            </a:r>
            <a:r>
              <a:rPr lang="zh-CN" altLang="en-US">
                <a:latin typeface="Arial" panose="020B0604020202020204" pitchFamily="34" charset="0"/>
              </a:rPr>
              <a:t>电流的大小，不回影响</a:t>
            </a:r>
            <a:r>
              <a:rPr lang="en-US" altLang="zh-CN">
                <a:latin typeface="Arial" panose="020B0604020202020204" pitchFamily="34" charset="0"/>
              </a:rPr>
              <a:t>R2</a:t>
            </a:r>
            <a:r>
              <a:rPr lang="zh-CN" altLang="en-US">
                <a:latin typeface="Arial" panose="020B0604020202020204" pitchFamily="34" charset="0"/>
              </a:rPr>
              <a:t>、</a:t>
            </a:r>
            <a:r>
              <a:rPr lang="en-US" altLang="zh-CN">
                <a:latin typeface="Arial" panose="020B0604020202020204" pitchFamily="34" charset="0"/>
              </a:rPr>
              <a:t>R3</a:t>
            </a:r>
            <a:r>
              <a:rPr lang="zh-CN" altLang="en-US">
                <a:latin typeface="Arial" panose="020B0604020202020204" pitchFamily="34" charset="0"/>
              </a:rPr>
              <a:t>以及</a:t>
            </a:r>
            <a:r>
              <a:rPr lang="en-US" altLang="zh-CN">
                <a:latin typeface="Arial" panose="020B0604020202020204" pitchFamily="34" charset="0"/>
              </a:rPr>
              <a:t>VCC</a:t>
            </a:r>
            <a:r>
              <a:rPr lang="zh-CN" altLang="en-US">
                <a:latin typeface="Arial" panose="020B0604020202020204" pitchFamily="34" charset="0"/>
              </a:rPr>
              <a:t>构成的回路，该回路相对独立。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28413C6-4F2A-4C58-9932-12151E1B0CC0}" type="slidenum">
              <a:rPr lang="en-US" altLang="zh-CN" sz="1300" b="0"/>
            </a:fld>
            <a:endParaRPr lang="en-US" altLang="zh-CN" sz="1300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E7E7C5-B344-4E51-9A86-AEB15A62128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F0C99-A185-4DE9-AF1A-B024BA3A16A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DDE697-3F19-4EB7-9D95-8947726B1BB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F49D0-0BE5-491E-8899-9C669C53DF4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5E1E24-7EFA-4360-8877-AD51FA83DA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8B8930-64ED-4278-A8BF-718DF9BDCCE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229678-9F3D-4FB8-9524-8008B985B6D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F7E1F8-192A-4C8F-86B7-76E057396F4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C22935-E210-45F2-91E2-5838B98E21D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6A924-C2EA-49FE-BA03-0826F159214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D33CA4-8764-466C-A5F7-A19AE95ABFF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C9FFA-D292-41F7-A1DA-DFEE4639290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1F8C38-3B16-4D78-B59F-0633DCC5D5E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11001D-24EB-4298-8563-F6EAE0538B9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="0"/>
            </a:lvl1pPr>
          </a:lstStyle>
          <a:p>
            <a:fld id="{2F40C22F-BBB1-4FCA-BF1D-116E2E63C1CD}" type="slidenum">
              <a:rPr lang="en-US" altLang="zh-CN"/>
            </a:fld>
            <a:endParaRPr lang="en-US" altLang="zh-CN"/>
          </a:p>
        </p:txBody>
      </p:sp>
      <p:pic>
        <p:nvPicPr>
          <p:cNvPr id="35847" name="Picture 7" descr="73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0"/>
          <p:cNvSpPr>
            <a:spLocks noChangeArrowheads="1"/>
          </p:cNvSpPr>
          <p:nvPr userDrawn="1"/>
        </p:nvSpPr>
        <p:spPr bwMode="auto">
          <a:xfrm>
            <a:off x="0" y="692150"/>
            <a:ext cx="3635375" cy="73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algn="ctr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3" name="AutoShape 14">
            <a:hlinkClick r:id="" action="ppaction://hlinkshowjump?jump=firstslide" highlightClick="1"/>
          </p:cNvPr>
          <p:cNvSpPr>
            <a:spLocks noChangeArrowheads="1"/>
          </p:cNvSpPr>
          <p:nvPr userDrawn="1"/>
        </p:nvSpPr>
        <p:spPr bwMode="auto">
          <a:xfrm>
            <a:off x="8388350" y="6237288"/>
            <a:ext cx="215900" cy="215900"/>
          </a:xfrm>
          <a:prstGeom prst="actionButtonHom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algn="ctr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AutoShape 15">
            <a:hlinkClick r:id="" action="ppaction://hlinkshowjump?jump=endshow" highlightClick="1"/>
          </p:cNvPr>
          <p:cNvSpPr>
            <a:spLocks noChangeArrowheads="1"/>
          </p:cNvSpPr>
          <p:nvPr userDrawn="1"/>
        </p:nvSpPr>
        <p:spPr bwMode="auto">
          <a:xfrm>
            <a:off x="8748713" y="6237288"/>
            <a:ext cx="215900" cy="215900"/>
          </a:xfrm>
          <a:prstGeom prst="actionButtonBlank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algn="ctr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wmf"/><Relationship Id="rId8" Type="http://schemas.openxmlformats.org/officeDocument/2006/relationships/oleObject" Target="../embeddings/oleObject7.bin"/><Relationship Id="rId7" Type="http://schemas.openxmlformats.org/officeDocument/2006/relationships/image" Target="../media/image33.wmf"/><Relationship Id="rId6" Type="http://schemas.openxmlformats.org/officeDocument/2006/relationships/oleObject" Target="../embeddings/oleObject6.bin"/><Relationship Id="rId5" Type="http://schemas.openxmlformats.org/officeDocument/2006/relationships/image" Target="../media/image32.jpeg"/><Relationship Id="rId4" Type="http://schemas.openxmlformats.org/officeDocument/2006/relationships/image" Target="../media/image31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3" Type="http://schemas.openxmlformats.org/officeDocument/2006/relationships/vmlDrawing" Target="../drawings/vmlDrawing4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5.wmf"/><Relationship Id="rId10" Type="http://schemas.openxmlformats.org/officeDocument/2006/relationships/oleObject" Target="../embeddings/oleObject8.bin"/><Relationship Id="rId1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wmf"/><Relationship Id="rId8" Type="http://schemas.openxmlformats.org/officeDocument/2006/relationships/oleObject" Target="../embeddings/oleObject11.bin"/><Relationship Id="rId7" Type="http://schemas.openxmlformats.org/officeDocument/2006/relationships/image" Target="../media/image34.wmf"/><Relationship Id="rId6" Type="http://schemas.openxmlformats.org/officeDocument/2006/relationships/oleObject" Target="../embeddings/oleObject10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9.bin"/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7" Type="http://schemas.openxmlformats.org/officeDocument/2006/relationships/notesSlide" Target="../notesSlides/notesSlide5.xml"/><Relationship Id="rId16" Type="http://schemas.openxmlformats.org/officeDocument/2006/relationships/vmlDrawing" Target="../drawings/vmlDrawing5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39.png"/><Relationship Id="rId13" Type="http://schemas.openxmlformats.org/officeDocument/2006/relationships/image" Target="../media/image38.png"/><Relationship Id="rId12" Type="http://schemas.openxmlformats.org/officeDocument/2006/relationships/image" Target="../media/image37.emf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36.jpeg"/><Relationship Id="rId1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3.emf"/><Relationship Id="rId4" Type="http://schemas.openxmlformats.org/officeDocument/2006/relationships/image" Target="../media/image42.emf"/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5.emf"/><Relationship Id="rId4" Type="http://schemas.openxmlformats.org/officeDocument/2006/relationships/image" Target="../media/image43.emf"/><Relationship Id="rId3" Type="http://schemas.openxmlformats.org/officeDocument/2006/relationships/image" Target="../media/image42.emf"/><Relationship Id="rId2" Type="http://schemas.openxmlformats.org/officeDocument/2006/relationships/image" Target="../media/image44.png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48.e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47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46.e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27.png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9.emf"/><Relationship Id="rId1" Type="http://schemas.openxmlformats.org/officeDocument/2006/relationships/image" Target="../media/image43.emf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emf"/><Relationship Id="rId8" Type="http://schemas.openxmlformats.org/officeDocument/2006/relationships/image" Target="../media/image40.emf"/><Relationship Id="rId7" Type="http://schemas.openxmlformats.org/officeDocument/2006/relationships/image" Target="../media/image52.wmf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7.bin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1" Type="http://schemas.openxmlformats.org/officeDocument/2006/relationships/vmlDrawing" Target="../drawings/vmlDrawing7.v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4.emf"/><Relationship Id="rId8" Type="http://schemas.openxmlformats.org/officeDocument/2006/relationships/oleObject" Target="../embeddings/oleObject21.bin"/><Relationship Id="rId7" Type="http://schemas.openxmlformats.org/officeDocument/2006/relationships/image" Target="../media/image52.wmf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9.bin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9" Type="http://schemas.openxmlformats.org/officeDocument/2006/relationships/vmlDrawing" Target="../drawings/vmlDrawing8.v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59.emf"/><Relationship Id="rId16" Type="http://schemas.openxmlformats.org/officeDocument/2006/relationships/oleObject" Target="../embeddings/oleObject24.bin"/><Relationship Id="rId15" Type="http://schemas.openxmlformats.org/officeDocument/2006/relationships/image" Target="../media/image58.png"/><Relationship Id="rId14" Type="http://schemas.openxmlformats.org/officeDocument/2006/relationships/image" Target="../media/image57.emf"/><Relationship Id="rId13" Type="http://schemas.openxmlformats.org/officeDocument/2006/relationships/oleObject" Target="../embeddings/oleObject23.bin"/><Relationship Id="rId12" Type="http://schemas.openxmlformats.org/officeDocument/2006/relationships/image" Target="../media/image56.png"/><Relationship Id="rId11" Type="http://schemas.openxmlformats.org/officeDocument/2006/relationships/image" Target="../media/image55.emf"/><Relationship Id="rId10" Type="http://schemas.openxmlformats.org/officeDocument/2006/relationships/oleObject" Target="../embeddings/oleObject22.bin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67.png"/><Relationship Id="rId7" Type="http://schemas.openxmlformats.org/officeDocument/2006/relationships/image" Target="../media/image66.png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14.xml"/><Relationship Id="rId12" Type="http://schemas.openxmlformats.org/officeDocument/2006/relationships/image" Target="../media/image69.wmf"/><Relationship Id="rId11" Type="http://schemas.openxmlformats.org/officeDocument/2006/relationships/oleObject" Target="../embeddings/oleObject26.bin"/><Relationship Id="rId10" Type="http://schemas.openxmlformats.org/officeDocument/2006/relationships/image" Target="../media/image68.wmf"/><Relationship Id="rId1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image" Target="../media/image71.w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70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61.png"/><Relationship Id="rId10" Type="http://schemas.openxmlformats.org/officeDocument/2006/relationships/vmlDrawing" Target="../drawings/vmlDrawing10.vml"/><Relationship Id="rId1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3.wmf"/><Relationship Id="rId8" Type="http://schemas.openxmlformats.org/officeDocument/2006/relationships/oleObject" Target="../embeddings/oleObject29.bin"/><Relationship Id="rId7" Type="http://schemas.openxmlformats.org/officeDocument/2006/relationships/image" Target="../media/image72.wmf"/><Relationship Id="rId6" Type="http://schemas.openxmlformats.org/officeDocument/2006/relationships/oleObject" Target="../embeddings/oleObject28.bin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61.png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74.png"/><Relationship Id="rId1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image" Target="../media/image75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70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61.png"/><Relationship Id="rId10" Type="http://schemas.openxmlformats.org/officeDocument/2006/relationships/vmlDrawing" Target="../drawings/vmlDrawing12.vml"/><Relationship Id="rId1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76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image" Target="../media/image78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77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61.png"/><Relationship Id="rId10" Type="http://schemas.openxmlformats.org/officeDocument/2006/relationships/vmlDrawing" Target="../drawings/vmlDrawing13.vml"/><Relationship Id="rId1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84.png"/><Relationship Id="rId7" Type="http://schemas.openxmlformats.org/officeDocument/2006/relationships/image" Target="../media/image83.png"/><Relationship Id="rId6" Type="http://schemas.openxmlformats.org/officeDocument/2006/relationships/image" Target="../media/image82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81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80.png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5.wmf"/><Relationship Id="rId1" Type="http://schemas.openxmlformats.org/officeDocument/2006/relationships/image" Target="../media/image79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0.wmf"/><Relationship Id="rId8" Type="http://schemas.openxmlformats.org/officeDocument/2006/relationships/oleObject" Target="../embeddings/oleObject37.bin"/><Relationship Id="rId7" Type="http://schemas.openxmlformats.org/officeDocument/2006/relationships/image" Target="../media/image89.wmf"/><Relationship Id="rId6" Type="http://schemas.openxmlformats.org/officeDocument/2006/relationships/oleObject" Target="../embeddings/oleObject36.bin"/><Relationship Id="rId5" Type="http://schemas.openxmlformats.org/officeDocument/2006/relationships/image" Target="../media/image88.png"/><Relationship Id="rId4" Type="http://schemas.openxmlformats.org/officeDocument/2006/relationships/image" Target="../media/image87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79.png"/><Relationship Id="rId11" Type="http://schemas.openxmlformats.org/officeDocument/2006/relationships/vmlDrawing" Target="../drawings/vmlDrawing15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86.jpe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6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96.emf"/><Relationship Id="rId6" Type="http://schemas.openxmlformats.org/officeDocument/2006/relationships/oleObject" Target="../embeddings/oleObject38.bin"/><Relationship Id="rId5" Type="http://schemas.openxmlformats.org/officeDocument/2006/relationships/image" Target="../media/image95.png"/><Relationship Id="rId4" Type="http://schemas.openxmlformats.org/officeDocument/2006/relationships/image" Target="../media/image94.png"/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image" Target="../media/image91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0.wmf"/><Relationship Id="rId8" Type="http://schemas.openxmlformats.org/officeDocument/2006/relationships/oleObject" Target="../embeddings/oleObject42.bin"/><Relationship Id="rId7" Type="http://schemas.openxmlformats.org/officeDocument/2006/relationships/image" Target="../media/image99.wmf"/><Relationship Id="rId6" Type="http://schemas.openxmlformats.org/officeDocument/2006/relationships/oleObject" Target="../embeddings/oleObject41.bin"/><Relationship Id="rId5" Type="http://schemas.openxmlformats.org/officeDocument/2006/relationships/image" Target="../media/image98.wmf"/><Relationship Id="rId4" Type="http://schemas.openxmlformats.org/officeDocument/2006/relationships/oleObject" Target="../embeddings/oleObject40.bin"/><Relationship Id="rId3" Type="http://schemas.openxmlformats.org/officeDocument/2006/relationships/image" Target="../media/image97.wmf"/><Relationship Id="rId2" Type="http://schemas.openxmlformats.org/officeDocument/2006/relationships/oleObject" Target="../embeddings/oleObject39.bin"/><Relationship Id="rId12" Type="http://schemas.openxmlformats.org/officeDocument/2006/relationships/vmlDrawing" Target="../drawings/vmlDrawing1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01.png"/><Relationship Id="rId1" Type="http://schemas.openxmlformats.org/officeDocument/2006/relationships/image" Target="../media/image91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5.png"/><Relationship Id="rId8" Type="http://schemas.openxmlformats.org/officeDocument/2006/relationships/image" Target="../media/image95.png"/><Relationship Id="rId7" Type="http://schemas.openxmlformats.org/officeDocument/2006/relationships/image" Target="../media/image94.png"/><Relationship Id="rId6" Type="http://schemas.openxmlformats.org/officeDocument/2006/relationships/image" Target="../media/image91.png"/><Relationship Id="rId5" Type="http://schemas.openxmlformats.org/officeDocument/2006/relationships/image" Target="../media/image104.wmf"/><Relationship Id="rId4" Type="http://schemas.openxmlformats.org/officeDocument/2006/relationships/oleObject" Target="../embeddings/oleObject44.bin"/><Relationship Id="rId3" Type="http://schemas.openxmlformats.org/officeDocument/2006/relationships/image" Target="../media/image103.wmf"/><Relationship Id="rId2" Type="http://schemas.openxmlformats.org/officeDocument/2006/relationships/oleObject" Target="../embeddings/oleObject43.bin"/><Relationship Id="rId15" Type="http://schemas.openxmlformats.org/officeDocument/2006/relationships/vmlDrawing" Target="../drawings/vmlDrawing18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07.wmf"/><Relationship Id="rId12" Type="http://schemas.openxmlformats.org/officeDocument/2006/relationships/oleObject" Target="../embeddings/oleObject46.bin"/><Relationship Id="rId11" Type="http://schemas.openxmlformats.org/officeDocument/2006/relationships/image" Target="../media/image106.wmf"/><Relationship Id="rId10" Type="http://schemas.openxmlformats.org/officeDocument/2006/relationships/oleObject" Target="../embeddings/oleObject45.bin"/><Relationship Id="rId1" Type="http://schemas.openxmlformats.org/officeDocument/2006/relationships/image" Target="../media/image102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1.wmf"/><Relationship Id="rId8" Type="http://schemas.openxmlformats.org/officeDocument/2006/relationships/oleObject" Target="../embeddings/oleObject48.bin"/><Relationship Id="rId7" Type="http://schemas.openxmlformats.org/officeDocument/2006/relationships/image" Target="../media/image110.wmf"/><Relationship Id="rId6" Type="http://schemas.openxmlformats.org/officeDocument/2006/relationships/oleObject" Target="../embeddings/oleObject47.bin"/><Relationship Id="rId5" Type="http://schemas.openxmlformats.org/officeDocument/2006/relationships/image" Target="../media/image109.jpeg"/><Relationship Id="rId4" Type="http://schemas.openxmlformats.org/officeDocument/2006/relationships/image" Target="../media/image94.png"/><Relationship Id="rId3" Type="http://schemas.openxmlformats.org/officeDocument/2006/relationships/image" Target="../media/image95.png"/><Relationship Id="rId2" Type="http://schemas.openxmlformats.org/officeDocument/2006/relationships/image" Target="../media/image91.png"/><Relationship Id="rId15" Type="http://schemas.openxmlformats.org/officeDocument/2006/relationships/vmlDrawing" Target="../drawings/vmlDrawing19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13.wmf"/><Relationship Id="rId12" Type="http://schemas.openxmlformats.org/officeDocument/2006/relationships/oleObject" Target="../embeddings/oleObject50.bin"/><Relationship Id="rId11" Type="http://schemas.openxmlformats.org/officeDocument/2006/relationships/image" Target="../media/image112.wmf"/><Relationship Id="rId10" Type="http://schemas.openxmlformats.org/officeDocument/2006/relationships/oleObject" Target="../embeddings/oleObject49.bin"/><Relationship Id="rId1" Type="http://schemas.openxmlformats.org/officeDocument/2006/relationships/image" Target="../media/image108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6.w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115.png"/><Relationship Id="rId1" Type="http://schemas.openxmlformats.org/officeDocument/2006/relationships/image" Target="../media/image114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.bin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3" Type="http://schemas.openxmlformats.org/officeDocument/2006/relationships/notesSlide" Target="../notesSlides/notesSlide3.xml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.wmf"/><Relationship Id="rId1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9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118.png"/><Relationship Id="rId1" Type="http://schemas.openxmlformats.org/officeDocument/2006/relationships/image" Target="../media/image117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2.w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121.png"/><Relationship Id="rId1" Type="http://schemas.openxmlformats.org/officeDocument/2006/relationships/image" Target="../media/image120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jpeg"/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jpeg"/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0.e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29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8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8.png"/><Relationship Id="rId11" Type="http://schemas.openxmlformats.org/officeDocument/2006/relationships/notesSlide" Target="../notesSlides/notesSlide4.xml"/><Relationship Id="rId10" Type="http://schemas.openxmlformats.org/officeDocument/2006/relationships/vmlDrawing" Target="../drawings/vmlDrawing3.vml"/><Relationship Id="rId1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1"/>
          <p:cNvSpPr>
            <a:spLocks noChangeArrowheads="1"/>
          </p:cNvSpPr>
          <p:nvPr/>
        </p:nvSpPr>
        <p:spPr bwMode="auto">
          <a:xfrm>
            <a:off x="755650" y="1412875"/>
            <a:ext cx="77724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>
                <a:latin typeface="华文行楷" panose="02010800040101010101" pitchFamily="2" charset="-122"/>
                <a:ea typeface="华文行楷" panose="02010800040101010101" pitchFamily="2" charset="-122"/>
              </a:rPr>
              <a:t>第四章  基本放大电路</a:t>
            </a:r>
            <a:endParaRPr lang="zh-CN" altLang="en-US" sz="40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684212" y="3284538"/>
            <a:ext cx="8136259" cy="138493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90000" tIns="46800" rIns="90000" bIns="46800">
            <a:spAutoFit/>
          </a:bodyPr>
          <a:lstStyle/>
          <a:p>
            <a:pPr eaLnBrk="1" hangingPunct="1">
              <a:defRPr/>
            </a:pPr>
            <a:r>
              <a:rPr kumimoji="1" lang="zh-CN" altLang="en-US" sz="2800" dirty="0">
                <a:latin typeface="Times New Roman" panose="02020603050405020304" pitchFamily="18" charset="0"/>
              </a:rPr>
              <a:t>作业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dirty="0" smtClean="0">
                <a:latin typeface="Times New Roman" panose="02020603050405020304" pitchFamily="18" charset="0"/>
              </a:rPr>
              <a:t>P110-113)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：</a:t>
            </a:r>
            <a:endParaRPr kumimoji="1"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kumimoji="1"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2800" kern="0" dirty="0">
                <a:latin typeface="Arial" panose="020B0604020202020204" pitchFamily="34" charset="0"/>
              </a:rPr>
              <a:t>2.1</a:t>
            </a:r>
            <a:r>
              <a:rPr lang="zh-CN" altLang="en-US" sz="2800" kern="0" dirty="0">
                <a:latin typeface="Arial" panose="020B0604020202020204" pitchFamily="34" charset="0"/>
              </a:rPr>
              <a:t>、</a:t>
            </a:r>
            <a:r>
              <a:rPr lang="en-US" altLang="zh-CN" sz="2800" kern="0" dirty="0">
                <a:latin typeface="Arial" panose="020B0604020202020204" pitchFamily="34" charset="0"/>
              </a:rPr>
              <a:t>2.2</a:t>
            </a:r>
            <a:r>
              <a:rPr lang="zh-CN" altLang="en-US" sz="2800" kern="0" dirty="0">
                <a:latin typeface="Arial" panose="020B0604020202020204" pitchFamily="34" charset="0"/>
              </a:rPr>
              <a:t>、</a:t>
            </a:r>
            <a:r>
              <a:rPr lang="en-US" altLang="zh-CN" sz="2800" kern="0" dirty="0">
                <a:latin typeface="Arial" panose="020B0604020202020204" pitchFamily="34" charset="0"/>
              </a:rPr>
              <a:t>2.3</a:t>
            </a:r>
            <a:r>
              <a:rPr lang="zh-CN" altLang="en-US" sz="2800" kern="0" dirty="0">
                <a:latin typeface="Arial" panose="020B0604020202020204" pitchFamily="34" charset="0"/>
              </a:rPr>
              <a:t>、</a:t>
            </a:r>
            <a:r>
              <a:rPr lang="en-US" altLang="zh-CN" sz="2800" kern="0" dirty="0">
                <a:latin typeface="+mn-lt"/>
                <a:ea typeface="+mn-ea"/>
              </a:rPr>
              <a:t>2.6</a:t>
            </a:r>
            <a:r>
              <a:rPr lang="zh-CN" altLang="en-US" sz="2800" kern="0" dirty="0">
                <a:latin typeface="+mn-lt"/>
                <a:ea typeface="+mn-ea"/>
              </a:rPr>
              <a:t>、</a:t>
            </a:r>
            <a:r>
              <a:rPr lang="en-US" altLang="zh-CN" sz="2800" kern="0" dirty="0">
                <a:latin typeface="+mn-lt"/>
                <a:ea typeface="+mn-ea"/>
              </a:rPr>
              <a:t>2.9</a:t>
            </a:r>
            <a:r>
              <a:rPr lang="zh-CN" altLang="en-US" sz="2800" kern="0" dirty="0">
                <a:latin typeface="+mn-lt"/>
                <a:ea typeface="+mn-ea"/>
              </a:rPr>
              <a:t>、</a:t>
            </a:r>
            <a:r>
              <a:rPr lang="en-US" altLang="zh-CN" sz="2800" kern="0" dirty="0">
                <a:latin typeface="Arial" panose="020B0604020202020204" pitchFamily="34" charset="0"/>
              </a:rPr>
              <a:t>2.13</a:t>
            </a:r>
            <a:r>
              <a:rPr lang="zh-CN" altLang="en-US" sz="2800" kern="0" smtClean="0">
                <a:latin typeface="Arial" panose="020B0604020202020204" pitchFamily="34" charset="0"/>
              </a:rPr>
              <a:t>、</a:t>
            </a:r>
            <a:r>
              <a:rPr lang="en-US" altLang="zh-CN" sz="2800" kern="0" smtClean="0">
                <a:latin typeface="Arial" panose="020B0604020202020204" pitchFamily="34" charset="0"/>
              </a:rPr>
              <a:t>2.14</a:t>
            </a:r>
            <a:endParaRPr kumimoji="1"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12"/>
          <p:cNvSpPr>
            <a:spLocks noChangeArrowheads="1"/>
          </p:cNvSpPr>
          <p:nvPr/>
        </p:nvSpPr>
        <p:spPr bwMode="auto">
          <a:xfrm>
            <a:off x="0" y="0"/>
            <a:ext cx="8636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0" y="0"/>
            <a:ext cx="5651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2.3</a:t>
            </a:r>
            <a:endParaRPr lang="en-US" altLang="zh-CN" sz="28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03" name="Line 22"/>
          <p:cNvSpPr>
            <a:spLocks noChangeShapeType="1"/>
          </p:cNvSpPr>
          <p:nvPr/>
        </p:nvSpPr>
        <p:spPr bwMode="auto">
          <a:xfrm>
            <a:off x="0" y="1412875"/>
            <a:ext cx="9144000" cy="0"/>
          </a:xfrm>
          <a:prstGeom prst="line">
            <a:avLst/>
          </a:prstGeom>
          <a:noFill/>
          <a:ln w="38100">
            <a:solidFill>
              <a:srgbClr val="CC99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10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8" t="35" r="1134" b="48587"/>
          <a:stretch>
            <a:fillRect/>
          </a:stretch>
        </p:blipFill>
        <p:spPr bwMode="auto">
          <a:xfrm>
            <a:off x="561975" y="0"/>
            <a:ext cx="85820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0"/>
          <a:stretch>
            <a:fillRect/>
          </a:stretch>
        </p:blipFill>
        <p:spPr bwMode="auto">
          <a:xfrm>
            <a:off x="0" y="1557338"/>
            <a:ext cx="3059113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" t="51378" r="29968" b="12817"/>
          <a:stretch>
            <a:fillRect/>
          </a:stretch>
        </p:blipFill>
        <p:spPr bwMode="auto">
          <a:xfrm>
            <a:off x="0" y="692150"/>
            <a:ext cx="91440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572000" y="1484313"/>
            <a:ext cx="3240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008000"/>
                </a:solidFill>
                <a:ea typeface="华文新魏" panose="02010800040101010101" pitchFamily="2" charset="-122"/>
              </a:rPr>
              <a:t>交流通路</a:t>
            </a:r>
            <a:endParaRPr lang="zh-CN" altLang="en-US" sz="2800">
              <a:solidFill>
                <a:srgbClr val="008000"/>
              </a:solidFill>
              <a:ea typeface="华文新魏" panose="02010800040101010101" pitchFamily="2" charset="-122"/>
            </a:endParaRPr>
          </a:p>
        </p:txBody>
      </p:sp>
      <p:grpSp>
        <p:nvGrpSpPr>
          <p:cNvPr id="2" name="组合 12"/>
          <p:cNvGrpSpPr/>
          <p:nvPr/>
        </p:nvGrpSpPr>
        <p:grpSpPr bwMode="auto">
          <a:xfrm>
            <a:off x="3851275" y="2133600"/>
            <a:ext cx="4824413" cy="2519363"/>
            <a:chOff x="3851920" y="2348880"/>
            <a:chExt cx="4896544" cy="2559506"/>
          </a:xfrm>
        </p:grpSpPr>
        <p:pic>
          <p:nvPicPr>
            <p:cNvPr id="411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6"/>
            <a:stretch>
              <a:fillRect/>
            </a:stretch>
          </p:blipFill>
          <p:spPr bwMode="auto">
            <a:xfrm>
              <a:off x="3851920" y="2348880"/>
              <a:ext cx="4896544" cy="2559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矩形 10"/>
            <p:cNvSpPr/>
            <p:nvPr/>
          </p:nvSpPr>
          <p:spPr bwMode="auto">
            <a:xfrm>
              <a:off x="3851920" y="2348880"/>
              <a:ext cx="1512950" cy="504805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5219859" y="2348880"/>
              <a:ext cx="504316" cy="28869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组合 20"/>
          <p:cNvGrpSpPr/>
          <p:nvPr/>
        </p:nvGrpSpPr>
        <p:grpSpPr bwMode="auto">
          <a:xfrm>
            <a:off x="3276600" y="4797425"/>
            <a:ext cx="5543550" cy="1646238"/>
            <a:chOff x="3131840" y="4293096"/>
            <a:chExt cx="5032028" cy="1645047"/>
          </a:xfrm>
        </p:grpSpPr>
        <p:pic>
          <p:nvPicPr>
            <p:cNvPr id="4111" name="Picture 4" descr="Dz02031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79" t="-24"/>
            <a:stretch>
              <a:fillRect/>
            </a:stretch>
          </p:blipFill>
          <p:spPr bwMode="auto">
            <a:xfrm>
              <a:off x="3131840" y="4293096"/>
              <a:ext cx="5032028" cy="1645047"/>
            </a:xfrm>
            <a:prstGeom prst="rect">
              <a:avLst/>
            </a:prstGeom>
            <a:blipFill dpi="0" rotWithShape="0">
              <a:blip r:embed="rId5"/>
              <a:srcRect l="12679" t="-24"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2" name="矩形 14"/>
            <p:cNvSpPr>
              <a:spLocks noChangeArrowheads="1"/>
            </p:cNvSpPr>
            <p:nvPr/>
          </p:nvSpPr>
          <p:spPr bwMode="auto">
            <a:xfrm>
              <a:off x="3419872" y="5013177"/>
              <a:ext cx="360040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4113" name="矩形 15"/>
            <p:cNvSpPr>
              <a:spLocks noChangeArrowheads="1"/>
            </p:cNvSpPr>
            <p:nvPr/>
          </p:nvSpPr>
          <p:spPr bwMode="auto">
            <a:xfrm>
              <a:off x="6516216" y="4941168"/>
              <a:ext cx="360040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4114" name="矩形 16"/>
            <p:cNvSpPr>
              <a:spLocks noChangeArrowheads="1"/>
            </p:cNvSpPr>
            <p:nvPr/>
          </p:nvSpPr>
          <p:spPr bwMode="auto">
            <a:xfrm>
              <a:off x="7314141" y="4941168"/>
              <a:ext cx="360040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graphicFrame>
          <p:nvGraphicFramePr>
            <p:cNvPr id="4098" name="Object 8"/>
            <p:cNvGraphicFramePr>
              <a:graphicFrameLocks noChangeAspect="1"/>
            </p:cNvGraphicFramePr>
            <p:nvPr/>
          </p:nvGraphicFramePr>
          <p:xfrm>
            <a:off x="3491880" y="4941168"/>
            <a:ext cx="310771" cy="4320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9" name="Equation" r:id="rId6" imgW="165100" imgH="228600" progId="Equation.DSMT4">
                    <p:embed/>
                  </p:oleObj>
                </mc:Choice>
                <mc:Fallback>
                  <p:oleObj name="Equation" r:id="rId6" imgW="165100" imgH="228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1880" y="4941168"/>
                          <a:ext cx="310771" cy="4320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" name="Object 4"/>
            <p:cNvGraphicFramePr>
              <a:graphicFrameLocks noChangeAspect="1"/>
            </p:cNvGraphicFramePr>
            <p:nvPr/>
          </p:nvGraphicFramePr>
          <p:xfrm>
            <a:off x="6516216" y="4941168"/>
            <a:ext cx="357188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0" name="Equation" r:id="rId8" imgW="190500" imgH="228600" progId="Equation.DSMT4">
                    <p:embed/>
                  </p:oleObj>
                </mc:Choice>
                <mc:Fallback>
                  <p:oleObj name="Equation" r:id="rId8" imgW="19050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6216" y="4941168"/>
                          <a:ext cx="357188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" name="Object 5"/>
            <p:cNvGraphicFramePr>
              <a:graphicFrameLocks noChangeAspect="1"/>
            </p:cNvGraphicFramePr>
            <p:nvPr/>
          </p:nvGraphicFramePr>
          <p:xfrm>
            <a:off x="7307584" y="4941888"/>
            <a:ext cx="333375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1" name="Equation" r:id="rId10" imgW="177800" imgH="228600" progId="Equation.DSMT4">
                    <p:embed/>
                  </p:oleObj>
                </mc:Choice>
                <mc:Fallback>
                  <p:oleObj name="Equation" r:id="rId10" imgW="17780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7584" y="4941888"/>
                          <a:ext cx="333375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0" y="5732463"/>
            <a:ext cx="3240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008000"/>
                </a:solidFill>
                <a:ea typeface="华文新魏" panose="02010800040101010101" pitchFamily="2" charset="-122"/>
              </a:rPr>
              <a:t>交流等效电路</a:t>
            </a:r>
            <a:endParaRPr lang="zh-CN" altLang="en-US" sz="2800">
              <a:solidFill>
                <a:srgbClr val="008000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12"/>
          <p:cNvSpPr>
            <a:spLocks noChangeArrowheads="1"/>
          </p:cNvSpPr>
          <p:nvPr/>
        </p:nvSpPr>
        <p:spPr bwMode="auto">
          <a:xfrm>
            <a:off x="0" y="0"/>
            <a:ext cx="8636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129" name="Text Box 5"/>
          <p:cNvSpPr txBox="1">
            <a:spLocks noChangeArrowheads="1"/>
          </p:cNvSpPr>
          <p:nvPr/>
        </p:nvSpPr>
        <p:spPr bwMode="auto">
          <a:xfrm>
            <a:off x="0" y="0"/>
            <a:ext cx="5651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2.3</a:t>
            </a:r>
            <a:endParaRPr lang="en-US" altLang="zh-CN" sz="28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30" name="Line 22"/>
          <p:cNvSpPr>
            <a:spLocks noChangeShapeType="1"/>
          </p:cNvSpPr>
          <p:nvPr/>
        </p:nvSpPr>
        <p:spPr bwMode="auto">
          <a:xfrm>
            <a:off x="0" y="1412875"/>
            <a:ext cx="9144000" cy="0"/>
          </a:xfrm>
          <a:prstGeom prst="line">
            <a:avLst/>
          </a:prstGeom>
          <a:noFill/>
          <a:ln w="38100">
            <a:solidFill>
              <a:srgbClr val="CC99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13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8" t="35" r="1134" b="48587"/>
          <a:stretch>
            <a:fillRect/>
          </a:stretch>
        </p:blipFill>
        <p:spPr bwMode="auto">
          <a:xfrm>
            <a:off x="561975" y="0"/>
            <a:ext cx="85820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" t="51378" r="29968" b="12817"/>
          <a:stretch>
            <a:fillRect/>
          </a:stretch>
        </p:blipFill>
        <p:spPr bwMode="auto">
          <a:xfrm>
            <a:off x="0" y="692150"/>
            <a:ext cx="91440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33" name="组合 24"/>
          <p:cNvGrpSpPr/>
          <p:nvPr/>
        </p:nvGrpSpPr>
        <p:grpSpPr bwMode="auto">
          <a:xfrm>
            <a:off x="323850" y="2205038"/>
            <a:ext cx="5472113" cy="2016125"/>
            <a:chOff x="323265" y="2348826"/>
            <a:chExt cx="5472608" cy="2016224"/>
          </a:xfrm>
        </p:grpSpPr>
        <p:pic>
          <p:nvPicPr>
            <p:cNvPr id="5137" name="Picture 4" descr="Dz02031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79" t="-24"/>
            <a:stretch>
              <a:fillRect/>
            </a:stretch>
          </p:blipFill>
          <p:spPr bwMode="auto">
            <a:xfrm>
              <a:off x="323265" y="2348826"/>
              <a:ext cx="5472608" cy="2016224"/>
            </a:xfrm>
            <a:prstGeom prst="rect">
              <a:avLst/>
            </a:prstGeom>
            <a:blipFill dpi="0" rotWithShape="0">
              <a:blip r:embed="rId3"/>
              <a:srcRect l="12679" t="-24"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8" name="矩形 14"/>
            <p:cNvSpPr>
              <a:spLocks noChangeArrowheads="1"/>
            </p:cNvSpPr>
            <p:nvPr/>
          </p:nvSpPr>
          <p:spPr bwMode="auto">
            <a:xfrm>
              <a:off x="651848" y="3212964"/>
              <a:ext cx="391563" cy="441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5139" name="矩形 15"/>
            <p:cNvSpPr>
              <a:spLocks noChangeArrowheads="1"/>
            </p:cNvSpPr>
            <p:nvPr/>
          </p:nvSpPr>
          <p:spPr bwMode="auto">
            <a:xfrm>
              <a:off x="3964519" y="3140954"/>
              <a:ext cx="391563" cy="441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5140" name="矩形 16"/>
            <p:cNvSpPr>
              <a:spLocks noChangeArrowheads="1"/>
            </p:cNvSpPr>
            <p:nvPr/>
          </p:nvSpPr>
          <p:spPr bwMode="auto">
            <a:xfrm>
              <a:off x="4860180" y="3212976"/>
              <a:ext cx="391563" cy="441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graphicFrame>
          <p:nvGraphicFramePr>
            <p:cNvPr id="5125" name="Object 8"/>
            <p:cNvGraphicFramePr>
              <a:graphicFrameLocks noChangeAspect="1"/>
            </p:cNvGraphicFramePr>
            <p:nvPr/>
          </p:nvGraphicFramePr>
          <p:xfrm>
            <a:off x="683338" y="3143162"/>
            <a:ext cx="337981" cy="529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7" name="Equation" r:id="rId4" imgW="165100" imgH="228600" progId="Equation.DSMT4">
                    <p:embed/>
                  </p:oleObj>
                </mc:Choice>
                <mc:Fallback>
                  <p:oleObj name="Equation" r:id="rId4" imgW="165100" imgH="228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338" y="3143162"/>
                          <a:ext cx="337981" cy="5295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6" name="Object 3"/>
            <p:cNvGraphicFramePr>
              <a:graphicFrameLocks noChangeAspect="1"/>
            </p:cNvGraphicFramePr>
            <p:nvPr/>
          </p:nvGraphicFramePr>
          <p:xfrm>
            <a:off x="3967620" y="3068943"/>
            <a:ext cx="388462" cy="529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8" name="Equation" r:id="rId6" imgW="190500" imgH="228600" progId="Equation.DSMT4">
                    <p:embed/>
                  </p:oleObj>
                </mc:Choice>
                <mc:Fallback>
                  <p:oleObj name="Equation" r:id="rId6" imgW="19050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7620" y="3068943"/>
                          <a:ext cx="388462" cy="529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7" name="Object 4"/>
            <p:cNvGraphicFramePr>
              <a:graphicFrameLocks noChangeAspect="1"/>
            </p:cNvGraphicFramePr>
            <p:nvPr/>
          </p:nvGraphicFramePr>
          <p:xfrm>
            <a:off x="4860180" y="3068943"/>
            <a:ext cx="362564" cy="529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9" name="Equation" r:id="rId8" imgW="177800" imgH="228600" progId="Equation.DSMT4">
                    <p:embed/>
                  </p:oleObj>
                </mc:Choice>
                <mc:Fallback>
                  <p:oleObj name="Equation" r:id="rId8" imgW="17780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180" y="3068943"/>
                          <a:ext cx="362564" cy="529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34" name="Text Box 8"/>
          <p:cNvSpPr txBox="1">
            <a:spLocks noChangeArrowheads="1"/>
          </p:cNvSpPr>
          <p:nvPr/>
        </p:nvSpPr>
        <p:spPr bwMode="auto">
          <a:xfrm>
            <a:off x="1987550" y="1466850"/>
            <a:ext cx="3240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008000"/>
                </a:solidFill>
                <a:ea typeface="华文新魏" panose="02010800040101010101" pitchFamily="2" charset="-122"/>
              </a:rPr>
              <a:t>交流等效电路</a:t>
            </a:r>
            <a:endParaRPr lang="zh-CN" altLang="en-US" sz="2800">
              <a:solidFill>
                <a:srgbClr val="008000"/>
              </a:solidFill>
              <a:ea typeface="华文新魏" panose="02010800040101010101" pitchFamily="2" charset="-122"/>
            </a:endParaRPr>
          </a:p>
        </p:txBody>
      </p:sp>
      <p:pic>
        <p:nvPicPr>
          <p:cNvPr id="23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82" t="71935" r="30322"/>
          <a:stretch>
            <a:fillRect/>
          </a:stretch>
        </p:blipFill>
        <p:spPr bwMode="auto">
          <a:xfrm>
            <a:off x="3348038" y="5084763"/>
            <a:ext cx="1871662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62" t="71935" r="3696"/>
          <a:stretch>
            <a:fillRect/>
          </a:stretch>
        </p:blipFill>
        <p:spPr bwMode="auto">
          <a:xfrm>
            <a:off x="5795963" y="5084763"/>
            <a:ext cx="2282825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Object 2"/>
          <p:cNvGraphicFramePr>
            <a:graphicFrameLocks noChangeAspect="1"/>
          </p:cNvGraphicFramePr>
          <p:nvPr/>
        </p:nvGraphicFramePr>
        <p:xfrm>
          <a:off x="5983288" y="1652588"/>
          <a:ext cx="140335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0" name="Equation" r:id="rId11" imgW="554990" imgH="462280" progId="Equation.DSMT4">
                  <p:embed/>
                </p:oleObj>
              </mc:Choice>
              <mc:Fallback>
                <p:oleObj name="Equation" r:id="rId11" imgW="554990" imgH="4622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3288" y="1652588"/>
                        <a:ext cx="140335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bject 12"/>
              <p:cNvSpPr txBox="1"/>
              <p:nvPr/>
            </p:nvSpPr>
            <p:spPr bwMode="auto">
              <a:xfrm>
                <a:off x="6472238" y="2770187"/>
                <a:ext cx="2964650" cy="12668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0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2238" y="2770187"/>
                <a:ext cx="2964650" cy="1266821"/>
              </a:xfrm>
              <a:prstGeom prst="rect">
                <a:avLst/>
              </a:prstGeom>
              <a:blipFill rotWithShape="1">
                <a:blip r:embed="rId13"/>
                <a:stretch>
                  <a:fillRect l="-11" t="-25" r="5" b="2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bject 13"/>
              <p:cNvSpPr txBox="1"/>
              <p:nvPr/>
            </p:nvSpPr>
            <p:spPr bwMode="auto">
              <a:xfrm>
                <a:off x="6516688" y="3922713"/>
                <a:ext cx="2103437" cy="10906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1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16688" y="3922713"/>
                <a:ext cx="2103437" cy="1090612"/>
              </a:xfrm>
              <a:prstGeom prst="rect">
                <a:avLst/>
              </a:prstGeom>
              <a:blipFill rotWithShape="1">
                <a:blip r:embed="rId14"/>
                <a:stretch>
                  <a:fillRect l="-15" t="-2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2"/>
          <p:cNvSpPr>
            <a:spLocks noChangeArrowheads="1"/>
          </p:cNvSpPr>
          <p:nvPr/>
        </p:nvSpPr>
        <p:spPr bwMode="auto">
          <a:xfrm>
            <a:off x="0" y="0"/>
            <a:ext cx="8636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3011" name="Text Box 5"/>
          <p:cNvSpPr txBox="1">
            <a:spLocks noChangeArrowheads="1"/>
          </p:cNvSpPr>
          <p:nvPr/>
        </p:nvSpPr>
        <p:spPr bwMode="auto">
          <a:xfrm>
            <a:off x="0" y="0"/>
            <a:ext cx="5651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2.3</a:t>
            </a:r>
            <a:endParaRPr lang="en-US" altLang="zh-CN" sz="28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012" name="Line 22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>
            <a:solidFill>
              <a:srgbClr val="CC99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301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8" t="35" r="1134" b="48587"/>
          <a:stretch>
            <a:fillRect/>
          </a:stretch>
        </p:blipFill>
        <p:spPr bwMode="auto">
          <a:xfrm>
            <a:off x="561975" y="0"/>
            <a:ext cx="85820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" t="51378" r="29968" b="12817"/>
          <a:stretch>
            <a:fillRect/>
          </a:stretch>
        </p:blipFill>
        <p:spPr bwMode="auto">
          <a:xfrm>
            <a:off x="0" y="692150"/>
            <a:ext cx="91440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00038" y="3838575"/>
            <a:ext cx="2808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008000"/>
                </a:solidFill>
                <a:ea typeface="华文新魏" panose="02010800040101010101" pitchFamily="2" charset="-122"/>
              </a:rPr>
              <a:t>共基放大电路</a:t>
            </a:r>
            <a:endParaRPr lang="zh-CN" altLang="en-US" sz="2800">
              <a:solidFill>
                <a:srgbClr val="008000"/>
              </a:solidFill>
              <a:ea typeface="华文新魏" panose="02010800040101010101" pitchFamily="2" charset="-122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4356100" y="2060575"/>
            <a:ext cx="13684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008000"/>
                </a:solidFill>
                <a:ea typeface="华文新魏" panose="02010800040101010101" pitchFamily="2" charset="-122"/>
              </a:rPr>
              <a:t>直流</a:t>
            </a:r>
            <a:endParaRPr lang="en-US" altLang="zh-CN" sz="2800">
              <a:solidFill>
                <a:srgbClr val="008000"/>
              </a:solidFill>
              <a:ea typeface="华文新魏" panose="02010800040101010101" pitchFamily="2" charset="-122"/>
            </a:endParaRPr>
          </a:p>
          <a:p>
            <a:pPr algn="ctr" eaLnBrk="1" hangingPunct="1"/>
            <a:r>
              <a:rPr lang="zh-CN" altLang="en-US" sz="2800">
                <a:solidFill>
                  <a:srgbClr val="008000"/>
                </a:solidFill>
                <a:ea typeface="华文新魏" panose="02010800040101010101" pitchFamily="2" charset="-122"/>
              </a:rPr>
              <a:t>通路</a:t>
            </a:r>
            <a:endParaRPr lang="zh-CN" altLang="en-US" sz="2800">
              <a:solidFill>
                <a:srgbClr val="008000"/>
              </a:solidFill>
              <a:ea typeface="华文新魏" panose="02010800040101010101" pitchFamily="2" charset="-122"/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3570288" y="4149725"/>
            <a:ext cx="3024187" cy="1628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latin typeface="+mn-ea"/>
                <a:ea typeface="+mn-ea"/>
              </a:rPr>
              <a:t>对直流通路，利用</a:t>
            </a:r>
            <a:endParaRPr lang="en-US" altLang="zh-CN" sz="2400" dirty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zh-CN" altLang="en-US" sz="2400" dirty="0">
                <a:latin typeface="+mn-ea"/>
                <a:ea typeface="+mn-ea"/>
              </a:rPr>
              <a:t>戴维南定理进行等</a:t>
            </a:r>
            <a:endParaRPr lang="en-US" altLang="zh-CN" sz="2400" dirty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zh-CN" altLang="en-US" sz="2400" dirty="0">
                <a:latin typeface="+mn-ea"/>
                <a:ea typeface="+mn-ea"/>
              </a:rPr>
              <a:t>效变换，得到等效</a:t>
            </a:r>
            <a:endParaRPr lang="en-US" altLang="zh-CN" sz="2400" dirty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zh-CN" altLang="en-US" sz="2400" dirty="0">
                <a:latin typeface="+mn-ea"/>
                <a:ea typeface="+mn-ea"/>
              </a:rPr>
              <a:t>的电源和基极电阻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43018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1439863"/>
            <a:ext cx="4608512" cy="24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788" y="1604963"/>
            <a:ext cx="361632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4364038"/>
            <a:ext cx="3397250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 Box 8"/>
          <p:cNvSpPr txBox="1">
            <a:spLocks noChangeArrowheads="1"/>
          </p:cNvSpPr>
          <p:nvPr/>
        </p:nvSpPr>
        <p:spPr bwMode="auto">
          <a:xfrm>
            <a:off x="1331913" y="6373813"/>
            <a:ext cx="1944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FF0000"/>
                </a:solidFill>
                <a:ea typeface="华文新魏" panose="02010800040101010101" pitchFamily="2" charset="-122"/>
              </a:rPr>
              <a:t>等效为</a:t>
            </a:r>
            <a:endParaRPr lang="zh-CN" altLang="en-US" sz="280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pic>
        <p:nvPicPr>
          <p:cNvPr id="19470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100513"/>
            <a:ext cx="2762250" cy="25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9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2"/>
          <p:cNvSpPr>
            <a:spLocks noChangeArrowheads="1"/>
          </p:cNvSpPr>
          <p:nvPr/>
        </p:nvSpPr>
        <p:spPr bwMode="auto">
          <a:xfrm>
            <a:off x="0" y="0"/>
            <a:ext cx="8636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4035" name="Text Box 5"/>
          <p:cNvSpPr txBox="1">
            <a:spLocks noChangeArrowheads="1"/>
          </p:cNvSpPr>
          <p:nvPr/>
        </p:nvSpPr>
        <p:spPr bwMode="auto">
          <a:xfrm>
            <a:off x="0" y="0"/>
            <a:ext cx="5651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2.3</a:t>
            </a:r>
            <a:endParaRPr lang="en-US" altLang="zh-CN" sz="28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4036" name="Line 22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>
            <a:solidFill>
              <a:srgbClr val="CC99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8" t="35" r="1134" b="48587"/>
          <a:stretch>
            <a:fillRect/>
          </a:stretch>
        </p:blipFill>
        <p:spPr bwMode="auto">
          <a:xfrm>
            <a:off x="561975" y="0"/>
            <a:ext cx="85820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" t="51378" r="29968" b="12817"/>
          <a:stretch>
            <a:fillRect/>
          </a:stretch>
        </p:blipFill>
        <p:spPr bwMode="auto">
          <a:xfrm>
            <a:off x="0" y="692150"/>
            <a:ext cx="91440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107950" y="3571875"/>
            <a:ext cx="446405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400" dirty="0">
                <a:solidFill>
                  <a:srgbClr val="008000"/>
                </a:solidFill>
                <a:latin typeface="+mn-ea"/>
                <a:ea typeface="+mn-ea"/>
              </a:rPr>
              <a:t>等效变换后的直流通路</a:t>
            </a:r>
            <a:endParaRPr lang="zh-CN" altLang="en-US" sz="2400" dirty="0">
              <a:solidFill>
                <a:srgbClr val="008000"/>
              </a:solidFill>
              <a:latin typeface="+mn-ea"/>
              <a:ea typeface="+mn-ea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4" t="1474" r="14993" b="76421"/>
          <a:stretch>
            <a:fillRect/>
          </a:stretch>
        </p:blipFill>
        <p:spPr bwMode="auto">
          <a:xfrm>
            <a:off x="4573588" y="4294188"/>
            <a:ext cx="3311525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1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276350"/>
            <a:ext cx="3397250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2" name="图片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290633"/>
            <a:ext cx="2763838" cy="25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3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4278313"/>
            <a:ext cx="2697162" cy="188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50825" y="4076700"/>
            <a:ext cx="1319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990099"/>
                </a:solidFill>
                <a:ea typeface="华文新魏" panose="02010800040101010101" pitchFamily="2" charset="-122"/>
              </a:rPr>
              <a:t>Q</a:t>
            </a:r>
            <a:r>
              <a:rPr lang="zh-CN" altLang="en-US" sz="2800">
                <a:solidFill>
                  <a:srgbClr val="990099"/>
                </a:solidFill>
                <a:ea typeface="华文新魏" panose="02010800040101010101" pitchFamily="2" charset="-122"/>
              </a:rPr>
              <a:t>点：</a:t>
            </a:r>
            <a:endParaRPr lang="zh-CN" altLang="en-US" sz="2800">
              <a:solidFill>
                <a:srgbClr val="990099"/>
              </a:solidFill>
              <a:ea typeface="华文新魏" panose="02010800040101010101" pitchFamily="2" charset="-122"/>
            </a:endParaRPr>
          </a:p>
        </p:txBody>
      </p:sp>
      <p:pic>
        <p:nvPicPr>
          <p:cNvPr id="6151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1236663"/>
            <a:ext cx="2763837" cy="25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Rectangle 12"/>
          <p:cNvSpPr>
            <a:spLocks noChangeArrowheads="1"/>
          </p:cNvSpPr>
          <p:nvPr/>
        </p:nvSpPr>
        <p:spPr bwMode="auto">
          <a:xfrm>
            <a:off x="0" y="0"/>
            <a:ext cx="8636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153" name="Text Box 5"/>
          <p:cNvSpPr txBox="1">
            <a:spLocks noChangeArrowheads="1"/>
          </p:cNvSpPr>
          <p:nvPr/>
        </p:nvSpPr>
        <p:spPr bwMode="auto">
          <a:xfrm>
            <a:off x="0" y="0"/>
            <a:ext cx="5651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2.3</a:t>
            </a:r>
            <a:endParaRPr lang="en-US" altLang="zh-CN" sz="28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154" name="Line 22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>
            <a:solidFill>
              <a:srgbClr val="CC99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1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8" t="35" r="1134" b="48587"/>
          <a:stretch>
            <a:fillRect/>
          </a:stretch>
        </p:blipFill>
        <p:spPr bwMode="auto">
          <a:xfrm>
            <a:off x="561975" y="0"/>
            <a:ext cx="85820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" t="51378" r="29968" b="12817"/>
          <a:stretch>
            <a:fillRect/>
          </a:stretch>
        </p:blipFill>
        <p:spPr bwMode="auto">
          <a:xfrm>
            <a:off x="0" y="692150"/>
            <a:ext cx="91440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3348038" y="1773238"/>
          <a:ext cx="556418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" name="Equation" r:id="rId3" imgW="2311400" imgH="256540" progId="Equation.DSMT4">
                  <p:embed/>
                </p:oleObj>
              </mc:Choice>
              <mc:Fallback>
                <p:oleObj name="Equation" r:id="rId3" imgW="2311400" imgH="2565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773238"/>
                        <a:ext cx="5564187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3419475" y="2924175"/>
          <a:ext cx="376872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" name="Equation" r:id="rId5" imgW="1551305" imgH="493395" progId="Equation.DSMT4">
                  <p:embed/>
                </p:oleObj>
              </mc:Choice>
              <mc:Fallback>
                <p:oleObj name="Equation" r:id="rId5" imgW="1551305" imgH="49339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924175"/>
                        <a:ext cx="3768725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3"/>
          <p:cNvGraphicFramePr>
            <a:graphicFrameLocks noChangeAspect="1"/>
          </p:cNvGraphicFramePr>
          <p:nvPr/>
        </p:nvGraphicFramePr>
        <p:xfrm>
          <a:off x="1476375" y="5661025"/>
          <a:ext cx="58975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name="Equation" r:id="rId7" imgW="2465705" imgH="256540" progId="Equation.DSMT4">
                  <p:embed/>
                </p:oleObj>
              </mc:Choice>
              <mc:Fallback>
                <p:oleObj name="Equation" r:id="rId7" imgW="2465705" imgH="2565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661025"/>
                        <a:ext cx="5897563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24"/>
          <p:cNvSpPr txBox="1"/>
          <p:nvPr/>
        </p:nvSpPr>
        <p:spPr>
          <a:xfrm>
            <a:off x="971550" y="2349500"/>
            <a:ext cx="8636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sz="2400" baseline="-25000" dirty="0">
                <a:solidFill>
                  <a:srgbClr val="FF0000"/>
                </a:solidFill>
                <a:latin typeface="+mn-ea"/>
                <a:ea typeface="+mn-ea"/>
              </a:rPr>
              <a:t>BQ</a:t>
            </a:r>
            <a:endParaRPr lang="zh-CN" altLang="en-US" sz="2400" baseline="-250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0" name="文本框 24"/>
          <p:cNvSpPr txBox="1"/>
          <p:nvPr/>
        </p:nvSpPr>
        <p:spPr>
          <a:xfrm>
            <a:off x="0" y="2708275"/>
            <a:ext cx="863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sz="2400" baseline="-25000" dirty="0">
                <a:solidFill>
                  <a:srgbClr val="FF0000"/>
                </a:solidFill>
                <a:latin typeface="+mn-ea"/>
                <a:ea typeface="+mn-ea"/>
              </a:rPr>
              <a:t>EQ</a:t>
            </a:r>
            <a:endParaRPr lang="zh-CN" altLang="en-US" sz="2400" baseline="-250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1" name="文本框 24"/>
          <p:cNvSpPr txBox="1"/>
          <p:nvPr/>
        </p:nvSpPr>
        <p:spPr>
          <a:xfrm>
            <a:off x="2555875" y="2276475"/>
            <a:ext cx="863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sz="2400" baseline="-25000" dirty="0">
                <a:solidFill>
                  <a:srgbClr val="FF0000"/>
                </a:solidFill>
                <a:latin typeface="+mn-ea"/>
                <a:ea typeface="+mn-ea"/>
              </a:rPr>
              <a:t>CQ</a:t>
            </a:r>
            <a:endParaRPr lang="zh-CN" altLang="en-US" sz="2400" baseline="-250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22" name="直接箭头连接符 9"/>
          <p:cNvCxnSpPr>
            <a:cxnSpLocks noChangeShapeType="1"/>
          </p:cNvCxnSpPr>
          <p:nvPr/>
        </p:nvCxnSpPr>
        <p:spPr bwMode="auto">
          <a:xfrm flipV="1">
            <a:off x="1619250" y="2420938"/>
            <a:ext cx="0" cy="360362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箭头连接符 9"/>
          <p:cNvCxnSpPr>
            <a:cxnSpLocks noChangeShapeType="1"/>
          </p:cNvCxnSpPr>
          <p:nvPr/>
        </p:nvCxnSpPr>
        <p:spPr bwMode="auto">
          <a:xfrm flipV="1">
            <a:off x="2411413" y="2349500"/>
            <a:ext cx="0" cy="358775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箭头连接符 9"/>
          <p:cNvCxnSpPr>
            <a:cxnSpLocks noChangeShapeType="1"/>
          </p:cNvCxnSpPr>
          <p:nvPr/>
        </p:nvCxnSpPr>
        <p:spPr bwMode="auto">
          <a:xfrm flipH="1">
            <a:off x="755650" y="2781300"/>
            <a:ext cx="0" cy="43180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2124075" y="4581525"/>
          <a:ext cx="484028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4" name="Equation" r:id="rId9" imgW="2013585" imgH="256540" progId="Equation.DSMT4">
                  <p:embed/>
                </p:oleObj>
              </mc:Choice>
              <mc:Fallback>
                <p:oleObj name="Equation" r:id="rId9" imgW="2013585" imgH="2565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581525"/>
                        <a:ext cx="4840288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12"/>
          <p:cNvSpPr>
            <a:spLocks noChangeArrowheads="1"/>
          </p:cNvSpPr>
          <p:nvPr/>
        </p:nvSpPr>
        <p:spPr bwMode="auto">
          <a:xfrm>
            <a:off x="0" y="0"/>
            <a:ext cx="8636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0" y="0"/>
            <a:ext cx="5651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2.3</a:t>
            </a:r>
            <a:endParaRPr lang="en-US" altLang="zh-CN" sz="28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174" name="Line 22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>
            <a:solidFill>
              <a:srgbClr val="CC99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17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8" t="35" r="1134" b="48587"/>
          <a:stretch>
            <a:fillRect/>
          </a:stretch>
        </p:blipFill>
        <p:spPr bwMode="auto">
          <a:xfrm>
            <a:off x="561975" y="0"/>
            <a:ext cx="85820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" t="51378" r="29968" b="12817"/>
          <a:stretch>
            <a:fillRect/>
          </a:stretch>
        </p:blipFill>
        <p:spPr bwMode="auto">
          <a:xfrm>
            <a:off x="0" y="692150"/>
            <a:ext cx="91440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859338" y="1341438"/>
            <a:ext cx="32416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solidFill>
                  <a:srgbClr val="008000"/>
                </a:solidFill>
                <a:ea typeface="华文新魏" panose="02010800040101010101" pitchFamily="2" charset="-122"/>
              </a:rPr>
              <a:t>交流通路</a:t>
            </a:r>
            <a:endParaRPr lang="zh-CN" altLang="en-US" sz="2800" dirty="0">
              <a:solidFill>
                <a:srgbClr val="008000"/>
              </a:solidFill>
              <a:ea typeface="华文新魏" panose="02010800040101010101" pitchFamily="2" charset="-122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39750" y="5516563"/>
            <a:ext cx="3240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008000"/>
                </a:solidFill>
                <a:ea typeface="华文新魏" panose="02010800040101010101" pitchFamily="2" charset="-122"/>
              </a:rPr>
              <a:t>交流等效电路</a:t>
            </a:r>
            <a:endParaRPr lang="zh-CN" altLang="en-US" sz="2800">
              <a:solidFill>
                <a:srgbClr val="008000"/>
              </a:solidFill>
              <a:ea typeface="华文新魏" panose="02010800040101010101" pitchFamily="2" charset="-122"/>
            </a:endParaRPr>
          </a:p>
        </p:txBody>
      </p:sp>
      <p:grpSp>
        <p:nvGrpSpPr>
          <p:cNvPr id="2" name="组合 32"/>
          <p:cNvGrpSpPr/>
          <p:nvPr/>
        </p:nvGrpSpPr>
        <p:grpSpPr bwMode="auto">
          <a:xfrm>
            <a:off x="3995738" y="4513263"/>
            <a:ext cx="4681537" cy="2344737"/>
            <a:chOff x="3419475" y="4437063"/>
            <a:chExt cx="4105275" cy="2344737"/>
          </a:xfrm>
        </p:grpSpPr>
        <p:pic>
          <p:nvPicPr>
            <p:cNvPr id="7182" name="Picture 3" descr="Dz02050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56" t="49577" r="23656" b="6854"/>
            <a:stretch>
              <a:fillRect/>
            </a:stretch>
          </p:blipFill>
          <p:spPr bwMode="auto">
            <a:xfrm>
              <a:off x="3419475" y="4437063"/>
              <a:ext cx="4105275" cy="2344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3" name="矩形 16"/>
            <p:cNvSpPr>
              <a:spLocks noChangeArrowheads="1"/>
            </p:cNvSpPr>
            <p:nvPr/>
          </p:nvSpPr>
          <p:spPr bwMode="auto">
            <a:xfrm>
              <a:off x="3923928" y="4509120"/>
              <a:ext cx="864096" cy="8640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cxnSp>
          <p:nvCxnSpPr>
            <p:cNvPr id="7184" name="直接连接符 17"/>
            <p:cNvCxnSpPr>
              <a:cxnSpLocks noChangeShapeType="1"/>
            </p:cNvCxnSpPr>
            <p:nvPr/>
          </p:nvCxnSpPr>
          <p:spPr bwMode="auto">
            <a:xfrm>
              <a:off x="3851920" y="4869160"/>
              <a:ext cx="100811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5" name="直接连接符 19"/>
            <p:cNvCxnSpPr>
              <a:cxnSpLocks noChangeShapeType="1"/>
            </p:cNvCxnSpPr>
            <p:nvPr/>
          </p:nvCxnSpPr>
          <p:spPr bwMode="auto">
            <a:xfrm>
              <a:off x="4139952" y="4869160"/>
              <a:ext cx="0" cy="504056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6" name="直接连接符 21"/>
            <p:cNvCxnSpPr>
              <a:cxnSpLocks noChangeShapeType="1"/>
            </p:cNvCxnSpPr>
            <p:nvPr/>
          </p:nvCxnSpPr>
          <p:spPr bwMode="auto">
            <a:xfrm flipH="1">
              <a:off x="4122955" y="5801072"/>
              <a:ext cx="0" cy="57606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718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0945" y="5369024"/>
              <a:ext cx="177250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7170" name="Object 8"/>
            <p:cNvGraphicFramePr>
              <a:graphicFrameLocks noChangeAspect="1"/>
            </p:cNvGraphicFramePr>
            <p:nvPr/>
          </p:nvGraphicFramePr>
          <p:xfrm>
            <a:off x="3851920" y="5229200"/>
            <a:ext cx="229800" cy="36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3" name="Equation" r:id="rId4" imgW="165100" imgH="228600" progId="Equation.DSMT4">
                    <p:embed/>
                  </p:oleObj>
                </mc:Choice>
                <mc:Fallback>
                  <p:oleObj name="Equation" r:id="rId4" imgW="165100" imgH="228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1920" y="5229200"/>
                          <a:ext cx="229800" cy="3600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8" name="矩形 31"/>
            <p:cNvSpPr>
              <a:spLocks noChangeArrowheads="1"/>
            </p:cNvSpPr>
            <p:nvPr/>
          </p:nvSpPr>
          <p:spPr bwMode="auto">
            <a:xfrm>
              <a:off x="6084168" y="5445224"/>
              <a:ext cx="351656" cy="4956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graphicFrame>
          <p:nvGraphicFramePr>
            <p:cNvPr id="7171" name="Object 4"/>
            <p:cNvGraphicFramePr>
              <a:graphicFrameLocks noChangeAspect="1"/>
            </p:cNvGraphicFramePr>
            <p:nvPr/>
          </p:nvGraphicFramePr>
          <p:xfrm>
            <a:off x="6084168" y="5445224"/>
            <a:ext cx="318525" cy="432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4" name="Equation" r:id="rId6" imgW="190500" imgH="228600" progId="Equation.DSMT4">
                    <p:embed/>
                  </p:oleObj>
                </mc:Choice>
                <mc:Fallback>
                  <p:oleObj name="Equation" r:id="rId6" imgW="19050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4168" y="5445224"/>
                          <a:ext cx="318525" cy="4324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180" name="图片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1439863"/>
            <a:ext cx="4608512" cy="24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图片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475" y="1776413"/>
            <a:ext cx="32639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Rectangle 12"/>
          <p:cNvSpPr>
            <a:spLocks noChangeArrowheads="1"/>
          </p:cNvSpPr>
          <p:nvPr/>
        </p:nvSpPr>
        <p:spPr bwMode="auto">
          <a:xfrm>
            <a:off x="0" y="0"/>
            <a:ext cx="8636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8203" name="Text Box 5"/>
          <p:cNvSpPr txBox="1">
            <a:spLocks noChangeArrowheads="1"/>
          </p:cNvSpPr>
          <p:nvPr/>
        </p:nvSpPr>
        <p:spPr bwMode="auto">
          <a:xfrm>
            <a:off x="0" y="0"/>
            <a:ext cx="5651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2.3</a:t>
            </a:r>
            <a:endParaRPr lang="en-US" altLang="zh-CN" sz="28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204" name="Line 22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>
            <a:solidFill>
              <a:srgbClr val="CC99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820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8" t="35" r="1134" b="48587"/>
          <a:stretch>
            <a:fillRect/>
          </a:stretch>
        </p:blipFill>
        <p:spPr bwMode="auto">
          <a:xfrm>
            <a:off x="561975" y="0"/>
            <a:ext cx="85820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" t="51378" r="29968" b="12817"/>
          <a:stretch>
            <a:fillRect/>
          </a:stretch>
        </p:blipFill>
        <p:spPr bwMode="auto">
          <a:xfrm>
            <a:off x="0" y="692150"/>
            <a:ext cx="91440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7" name="Text Box 8"/>
          <p:cNvSpPr txBox="1">
            <a:spLocks noChangeArrowheads="1"/>
          </p:cNvSpPr>
          <p:nvPr/>
        </p:nvSpPr>
        <p:spPr bwMode="auto">
          <a:xfrm>
            <a:off x="539750" y="1341438"/>
            <a:ext cx="3240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008000"/>
                </a:solidFill>
                <a:ea typeface="华文新魏" panose="02010800040101010101" pitchFamily="2" charset="-122"/>
              </a:rPr>
              <a:t>交流等效电路</a:t>
            </a:r>
            <a:endParaRPr lang="zh-CN" altLang="en-US" sz="2800">
              <a:solidFill>
                <a:srgbClr val="008000"/>
              </a:solidFill>
              <a:ea typeface="华文新魏" panose="02010800040101010101" pitchFamily="2" charset="-122"/>
            </a:endParaRPr>
          </a:p>
        </p:txBody>
      </p:sp>
      <p:grpSp>
        <p:nvGrpSpPr>
          <p:cNvPr id="8208" name="组合 32"/>
          <p:cNvGrpSpPr/>
          <p:nvPr/>
        </p:nvGrpSpPr>
        <p:grpSpPr bwMode="auto">
          <a:xfrm>
            <a:off x="-36513" y="1844675"/>
            <a:ext cx="4681538" cy="2344738"/>
            <a:chOff x="3419475" y="4437063"/>
            <a:chExt cx="4105275" cy="2344737"/>
          </a:xfrm>
        </p:grpSpPr>
        <p:pic>
          <p:nvPicPr>
            <p:cNvPr id="8215" name="Picture 3" descr="Dz02050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56" t="49577" r="23656" b="6854"/>
            <a:stretch>
              <a:fillRect/>
            </a:stretch>
          </p:blipFill>
          <p:spPr bwMode="auto">
            <a:xfrm>
              <a:off x="3419475" y="4437063"/>
              <a:ext cx="4105275" cy="2344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16" name="矩形 16"/>
            <p:cNvSpPr>
              <a:spLocks noChangeArrowheads="1"/>
            </p:cNvSpPr>
            <p:nvPr/>
          </p:nvSpPr>
          <p:spPr bwMode="auto">
            <a:xfrm>
              <a:off x="3923928" y="4509120"/>
              <a:ext cx="864096" cy="8640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cxnSp>
          <p:nvCxnSpPr>
            <p:cNvPr id="8217" name="直接连接符 17"/>
            <p:cNvCxnSpPr>
              <a:cxnSpLocks noChangeShapeType="1"/>
            </p:cNvCxnSpPr>
            <p:nvPr/>
          </p:nvCxnSpPr>
          <p:spPr bwMode="auto">
            <a:xfrm>
              <a:off x="3851920" y="4869160"/>
              <a:ext cx="100811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8" name="直接连接符 19"/>
            <p:cNvCxnSpPr>
              <a:cxnSpLocks noChangeShapeType="1"/>
            </p:cNvCxnSpPr>
            <p:nvPr/>
          </p:nvCxnSpPr>
          <p:spPr bwMode="auto">
            <a:xfrm>
              <a:off x="4139952" y="4869160"/>
              <a:ext cx="0" cy="504056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9" name="直接连接符 21"/>
            <p:cNvCxnSpPr>
              <a:cxnSpLocks noChangeShapeType="1"/>
            </p:cNvCxnSpPr>
            <p:nvPr/>
          </p:nvCxnSpPr>
          <p:spPr bwMode="auto">
            <a:xfrm flipH="1">
              <a:off x="4122955" y="5801072"/>
              <a:ext cx="0" cy="57606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822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0945" y="5369024"/>
              <a:ext cx="177250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8200" name="Object 8"/>
            <p:cNvGraphicFramePr>
              <a:graphicFrameLocks noChangeAspect="1"/>
            </p:cNvGraphicFramePr>
            <p:nvPr/>
          </p:nvGraphicFramePr>
          <p:xfrm>
            <a:off x="3851920" y="5229200"/>
            <a:ext cx="229800" cy="360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34" name="Equation" r:id="rId4" imgW="165100" imgH="228600" progId="Equation.DSMT4">
                    <p:embed/>
                  </p:oleObj>
                </mc:Choice>
                <mc:Fallback>
                  <p:oleObj name="Equation" r:id="rId4" imgW="165100" imgH="228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1920" y="5229200"/>
                          <a:ext cx="229800" cy="3600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1" name="矩形 31"/>
            <p:cNvSpPr>
              <a:spLocks noChangeArrowheads="1"/>
            </p:cNvSpPr>
            <p:nvPr/>
          </p:nvSpPr>
          <p:spPr bwMode="auto">
            <a:xfrm>
              <a:off x="6084168" y="5445224"/>
              <a:ext cx="351656" cy="4956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graphicFrame>
          <p:nvGraphicFramePr>
            <p:cNvPr id="8201" name="Object 3"/>
            <p:cNvGraphicFramePr>
              <a:graphicFrameLocks noChangeAspect="1"/>
            </p:cNvGraphicFramePr>
            <p:nvPr/>
          </p:nvGraphicFramePr>
          <p:xfrm>
            <a:off x="6084168" y="5445224"/>
            <a:ext cx="318525" cy="432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35" name="Equation" r:id="rId6" imgW="190500" imgH="228600" progId="Equation.DSMT4">
                    <p:embed/>
                  </p:oleObj>
                </mc:Choice>
                <mc:Fallback>
                  <p:oleObj name="Equation" r:id="rId6" imgW="19050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4168" y="5445224"/>
                          <a:ext cx="318525" cy="4324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2"/>
          <p:cNvGraphicFramePr>
            <a:graphicFrameLocks noChangeAspect="1"/>
          </p:cNvGraphicFramePr>
          <p:nvPr/>
        </p:nvGraphicFramePr>
        <p:xfrm>
          <a:off x="5076825" y="1341438"/>
          <a:ext cx="1509713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6" name="Equation" r:id="rId8" imgW="585470" imgH="462280" progId="Equation.DSMT4">
                  <p:embed/>
                </p:oleObj>
              </mc:Choice>
              <mc:Fallback>
                <p:oleObj name="Equation" r:id="rId8" imgW="585470" imgH="4622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341438"/>
                        <a:ext cx="1509713" cy="121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2"/>
          <p:cNvGraphicFramePr>
            <a:graphicFrameLocks noChangeAspect="1"/>
          </p:cNvGraphicFramePr>
          <p:nvPr/>
        </p:nvGraphicFramePr>
        <p:xfrm>
          <a:off x="5580063" y="2636838"/>
          <a:ext cx="2557462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" name="Equation" r:id="rId10" imgW="1047750" imgH="431800" progId="Equation.DSMT4">
                  <p:embed/>
                </p:oleObj>
              </mc:Choice>
              <mc:Fallback>
                <p:oleObj name="Equation" r:id="rId10" imgW="1047750" imgH="431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636838"/>
                        <a:ext cx="2557462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1187450" y="3348038"/>
            <a:ext cx="0" cy="1089025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箭头连接符 4"/>
          <p:cNvCxnSpPr>
            <a:cxnSpLocks noChangeShapeType="1"/>
          </p:cNvCxnSpPr>
          <p:nvPr/>
        </p:nvCxnSpPr>
        <p:spPr bwMode="auto">
          <a:xfrm>
            <a:off x="1187450" y="3348038"/>
            <a:ext cx="336550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39750" y="4221163"/>
            <a:ext cx="739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</a:rPr>
              <a:t>R</a:t>
            </a:r>
            <a:r>
              <a:rPr lang="en-US" altLang="zh-CN" sz="2400" baseline="-25000">
                <a:solidFill>
                  <a:srgbClr val="FF0000"/>
                </a:solidFill>
              </a:rPr>
              <a:t>b</a:t>
            </a:r>
            <a:r>
              <a:rPr lang="zh-CN" altLang="en-US" sz="2400" baseline="30000">
                <a:solidFill>
                  <a:srgbClr val="FF0000"/>
                </a:solidFill>
              </a:rPr>
              <a:t>’</a:t>
            </a:r>
            <a:endParaRPr lang="zh-CN" altLang="en-US" sz="2400" baseline="300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Object 16"/>
              <p:cNvSpPr txBox="1"/>
              <p:nvPr/>
            </p:nvSpPr>
            <p:spPr bwMode="auto">
              <a:xfrm>
                <a:off x="539750" y="5949950"/>
                <a:ext cx="2825714" cy="6921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∥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8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5949950"/>
                <a:ext cx="2825714" cy="692150"/>
              </a:xfrm>
              <a:prstGeom prst="rect">
                <a:avLst/>
              </a:prstGeom>
              <a:blipFill rotWithShape="1">
                <a:blip r:embed="rId12"/>
                <a:stretch>
                  <a:fillRect r="2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982663" y="2540000"/>
            <a:ext cx="671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</a:rPr>
              <a:t>U</a:t>
            </a:r>
            <a:r>
              <a:rPr lang="en-US" altLang="zh-CN" sz="2400" baseline="-25000">
                <a:solidFill>
                  <a:srgbClr val="FF0000"/>
                </a:solidFill>
              </a:rPr>
              <a:t>i</a:t>
            </a:r>
            <a:r>
              <a:rPr lang="zh-CN" altLang="en-US" sz="2400" baseline="30000">
                <a:solidFill>
                  <a:srgbClr val="FF0000"/>
                </a:solidFill>
              </a:rPr>
              <a:t>’</a:t>
            </a:r>
            <a:endParaRPr lang="zh-CN" altLang="en-US" sz="2400" baseline="3000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>
            <a:cxnSpLocks noChangeShapeType="1"/>
          </p:cNvCxnSpPr>
          <p:nvPr/>
        </p:nvCxnSpPr>
        <p:spPr bwMode="auto">
          <a:xfrm>
            <a:off x="1031875" y="2276475"/>
            <a:ext cx="336550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955675" y="1806575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</a:rPr>
              <a:t>I</a:t>
            </a:r>
            <a:r>
              <a:rPr lang="en-US" altLang="zh-CN" sz="2400" baseline="-25000">
                <a:solidFill>
                  <a:srgbClr val="FF0000"/>
                </a:solidFill>
              </a:rPr>
              <a:t>i</a:t>
            </a:r>
            <a:r>
              <a:rPr lang="zh-CN" altLang="en-US" sz="2400" baseline="30000">
                <a:solidFill>
                  <a:srgbClr val="FF0000"/>
                </a:solidFill>
              </a:rPr>
              <a:t>’</a:t>
            </a:r>
            <a:endParaRPr lang="zh-CN" altLang="en-US" sz="2400" baseline="30000">
              <a:solidFill>
                <a:srgbClr val="FF0000"/>
              </a:solidFill>
            </a:endParaRPr>
          </a:p>
        </p:txBody>
      </p:sp>
      <p:graphicFrame>
        <p:nvGraphicFramePr>
          <p:cNvPr id="33" name="Object 20"/>
          <p:cNvGraphicFramePr>
            <a:graphicFrameLocks noChangeAspect="1"/>
          </p:cNvGraphicFramePr>
          <p:nvPr/>
        </p:nvGraphicFramePr>
        <p:xfrm>
          <a:off x="1331913" y="4437063"/>
          <a:ext cx="4492625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" name="Equation" r:id="rId13" imgW="1859915" imgH="462280" progId="Equation.DSMT4">
                  <p:embed/>
                </p:oleObj>
              </mc:Choice>
              <mc:Fallback>
                <p:oleObj name="Equation" r:id="rId13" imgW="1859915" imgH="46228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437063"/>
                        <a:ext cx="4492625" cy="118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Object 8"/>
              <p:cNvSpPr txBox="1"/>
              <p:nvPr/>
            </p:nvSpPr>
            <p:spPr bwMode="auto">
              <a:xfrm>
                <a:off x="2843213" y="5792787"/>
                <a:ext cx="2520875" cy="11858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∥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𝑏𝑒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3213" y="5792787"/>
                <a:ext cx="2520875" cy="1185862"/>
              </a:xfrm>
              <a:prstGeom prst="rect">
                <a:avLst/>
              </a:prstGeom>
              <a:blipFill rotWithShape="1">
                <a:blip r:embed="rId15"/>
                <a:stretch>
                  <a:fillRect l="-13" t="-27" r="10" b="5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6300788" y="5949950"/>
          <a:ext cx="13335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9" name="Equation" r:id="rId16" imgW="534035" imgH="246380" progId="Equation.DSMT4">
                  <p:embed/>
                </p:oleObj>
              </mc:Choice>
              <mc:Fallback>
                <p:oleObj name="Equation" r:id="rId16" imgW="534035" imgH="2463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5949950"/>
                        <a:ext cx="13335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29" grpId="0"/>
      <p:bldP spid="32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638"/>
            <a:ext cx="4427538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716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16"/>
          <a:stretch>
            <a:fillRect/>
          </a:stretch>
        </p:blipFill>
        <p:spPr bwMode="auto">
          <a:xfrm>
            <a:off x="5292725" y="3429000"/>
            <a:ext cx="3095625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716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3573463"/>
            <a:ext cx="792163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716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95"/>
          <a:stretch>
            <a:fillRect/>
          </a:stretch>
        </p:blipFill>
        <p:spPr bwMode="auto">
          <a:xfrm>
            <a:off x="4643438" y="5229225"/>
            <a:ext cx="26812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21" name="Group 21"/>
          <p:cNvGrpSpPr/>
          <p:nvPr/>
        </p:nvGrpSpPr>
        <p:grpSpPr bwMode="auto">
          <a:xfrm>
            <a:off x="684213" y="1557338"/>
            <a:ext cx="8459787" cy="1223962"/>
            <a:chOff x="703" y="1207"/>
            <a:chExt cx="4224" cy="570"/>
          </a:xfrm>
        </p:grpSpPr>
        <p:pic>
          <p:nvPicPr>
            <p:cNvPr id="13341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" y="1207"/>
              <a:ext cx="4224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42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1525"/>
              <a:ext cx="2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43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5" y="1525"/>
              <a:ext cx="54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44" name="Text Box 14"/>
            <p:cNvSpPr txBox="1">
              <a:spLocks noChangeArrowheads="1"/>
            </p:cNvSpPr>
            <p:nvPr/>
          </p:nvSpPr>
          <p:spPr bwMode="auto">
            <a:xfrm>
              <a:off x="3878" y="1525"/>
              <a:ext cx="409" cy="1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0">
                  <a:latin typeface="Times New Roman" panose="02020603050405020304" pitchFamily="18" charset="0"/>
                  <a:ea typeface="黑体" panose="02010609060101010101" pitchFamily="49" charset="-122"/>
                </a:rPr>
                <a:t>（</a:t>
              </a:r>
              <a:r>
                <a:rPr lang="en-US" altLang="zh-CN" b="0">
                  <a:latin typeface="Times New Roman" panose="02020603050405020304" pitchFamily="18" charset="0"/>
                  <a:ea typeface="黑体" panose="02010609060101010101" pitchFamily="49" charset="-122"/>
                </a:rPr>
                <a:t>6</a:t>
              </a:r>
              <a:r>
                <a:rPr lang="zh-CN" altLang="en-US" b="0">
                  <a:latin typeface="Times New Roman" panose="02020603050405020304" pitchFamily="18" charset="0"/>
                  <a:ea typeface="黑体" panose="02010609060101010101" pitchFamily="49" charset="-122"/>
                </a:rPr>
                <a:t>）</a:t>
              </a:r>
              <a:endParaRPr lang="zh-CN" altLang="en-US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3322" name="Rectangle 23"/>
          <p:cNvSpPr>
            <a:spLocks noChangeArrowheads="1"/>
          </p:cNvSpPr>
          <p:nvPr/>
        </p:nvSpPr>
        <p:spPr bwMode="auto">
          <a:xfrm>
            <a:off x="5580063" y="0"/>
            <a:ext cx="576262" cy="360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3323" name="Rectangle 24"/>
          <p:cNvSpPr>
            <a:spLocks noChangeArrowheads="1"/>
          </p:cNvSpPr>
          <p:nvPr/>
        </p:nvSpPr>
        <p:spPr bwMode="auto">
          <a:xfrm>
            <a:off x="6443663" y="620713"/>
            <a:ext cx="720725" cy="3603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3324" name="Text Box 22"/>
          <p:cNvSpPr txBox="1">
            <a:spLocks noChangeArrowheads="1"/>
          </p:cNvSpPr>
          <p:nvPr/>
        </p:nvSpPr>
        <p:spPr bwMode="auto">
          <a:xfrm>
            <a:off x="5435600" y="0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120</a:t>
            </a:r>
            <a:r>
              <a:rPr lang="zh-CN" altLang="en-US"/>
              <a:t>，</a:t>
            </a:r>
            <a:endParaRPr lang="zh-CN" altLang="en-US"/>
          </a:p>
        </p:txBody>
      </p:sp>
      <p:sp>
        <p:nvSpPr>
          <p:cNvPr id="13325" name="Text Box 25"/>
          <p:cNvSpPr txBox="1">
            <a:spLocks noChangeArrowheads="1"/>
          </p:cNvSpPr>
          <p:nvPr/>
        </p:nvSpPr>
        <p:spPr bwMode="auto">
          <a:xfrm>
            <a:off x="6443663" y="620713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15V</a:t>
            </a:r>
            <a:r>
              <a:rPr lang="zh-CN" altLang="en-US"/>
              <a:t>，</a:t>
            </a:r>
            <a:endParaRPr lang="zh-CN" altLang="en-US"/>
          </a:p>
        </p:txBody>
      </p:sp>
      <p:sp>
        <p:nvSpPr>
          <p:cNvPr id="13326" name="Rectangle 26"/>
          <p:cNvSpPr>
            <a:spLocks noChangeArrowheads="1"/>
          </p:cNvSpPr>
          <p:nvPr/>
        </p:nvSpPr>
        <p:spPr bwMode="auto">
          <a:xfrm>
            <a:off x="1763713" y="1196975"/>
            <a:ext cx="720725" cy="360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3327" name="Text Box 27"/>
          <p:cNvSpPr txBox="1">
            <a:spLocks noChangeArrowheads="1"/>
          </p:cNvSpPr>
          <p:nvPr/>
        </p:nvSpPr>
        <p:spPr bwMode="auto">
          <a:xfrm>
            <a:off x="1763713" y="1125538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/>
              <a:t>，</a:t>
            </a:r>
            <a:r>
              <a:rPr lang="en-US" altLang="zh-CN" sz="2400"/>
              <a:t>U</a:t>
            </a:r>
            <a:r>
              <a:rPr lang="en-US" altLang="zh-CN" sz="1800" baseline="-25000"/>
              <a:t>BE</a:t>
            </a:r>
            <a:r>
              <a:rPr lang="en-US" altLang="zh-CN" sz="2400"/>
              <a:t>=0.7V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177180" name="Text Box 28"/>
          <p:cNvSpPr txBox="1">
            <a:spLocks noChangeArrowheads="1"/>
          </p:cNvSpPr>
          <p:nvPr/>
        </p:nvSpPr>
        <p:spPr bwMode="auto">
          <a:xfrm>
            <a:off x="7235825" y="27813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故令</a:t>
            </a:r>
            <a:r>
              <a:rPr lang="zh-CN" altLang="en-US" sz="2400"/>
              <a:t> </a:t>
            </a:r>
            <a:r>
              <a:rPr lang="en-US" altLang="zh-CN" sz="2400">
                <a:solidFill>
                  <a:schemeClr val="hlink"/>
                </a:solidFill>
              </a:rPr>
              <a:t>U</a:t>
            </a:r>
            <a:r>
              <a:rPr lang="en-US" altLang="zh-CN" sz="1800">
                <a:solidFill>
                  <a:schemeClr val="hlink"/>
                </a:solidFill>
              </a:rPr>
              <a:t>i</a:t>
            </a:r>
            <a:r>
              <a:rPr lang="en-US" altLang="zh-CN" sz="2400">
                <a:solidFill>
                  <a:schemeClr val="hlink"/>
                </a:solidFill>
              </a:rPr>
              <a:t>=0</a:t>
            </a:r>
            <a:endParaRPr lang="en-US" altLang="zh-CN" sz="2400">
              <a:solidFill>
                <a:schemeClr val="hlink"/>
              </a:solidFill>
            </a:endParaRPr>
          </a:p>
        </p:txBody>
      </p:sp>
      <p:sp>
        <p:nvSpPr>
          <p:cNvPr id="13329" name="Rectangle 29"/>
          <p:cNvSpPr>
            <a:spLocks noChangeArrowheads="1"/>
          </p:cNvSpPr>
          <p:nvPr/>
        </p:nvSpPr>
        <p:spPr bwMode="auto">
          <a:xfrm>
            <a:off x="539750" y="5157788"/>
            <a:ext cx="576263" cy="3603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3330" name="Rectangle 30"/>
          <p:cNvSpPr>
            <a:spLocks noChangeArrowheads="1"/>
          </p:cNvSpPr>
          <p:nvPr/>
        </p:nvSpPr>
        <p:spPr bwMode="auto">
          <a:xfrm>
            <a:off x="539750" y="4149725"/>
            <a:ext cx="720725" cy="360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3331" name="Text Box 31"/>
          <p:cNvSpPr txBox="1">
            <a:spLocks noChangeArrowheads="1"/>
          </p:cNvSpPr>
          <p:nvPr/>
        </p:nvSpPr>
        <p:spPr bwMode="auto">
          <a:xfrm>
            <a:off x="611188" y="4149725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82</a:t>
            </a:r>
            <a:endParaRPr lang="en-US" altLang="zh-CN"/>
          </a:p>
        </p:txBody>
      </p:sp>
      <p:sp>
        <p:nvSpPr>
          <p:cNvPr id="13332" name="Text Box 32"/>
          <p:cNvSpPr txBox="1">
            <a:spLocks noChangeArrowheads="1"/>
          </p:cNvSpPr>
          <p:nvPr/>
        </p:nvSpPr>
        <p:spPr bwMode="auto">
          <a:xfrm>
            <a:off x="395288" y="5157788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4.3</a:t>
            </a:r>
            <a:endParaRPr lang="en-US" altLang="zh-CN"/>
          </a:p>
        </p:txBody>
      </p:sp>
      <p:sp>
        <p:nvSpPr>
          <p:cNvPr id="177185" name="Line 33"/>
          <p:cNvSpPr>
            <a:spLocks noChangeShapeType="1"/>
          </p:cNvSpPr>
          <p:nvPr/>
        </p:nvSpPr>
        <p:spPr bwMode="auto">
          <a:xfrm>
            <a:off x="1403350" y="2133600"/>
            <a:ext cx="1296988" cy="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186" name="Line 34"/>
          <p:cNvSpPr>
            <a:spLocks noChangeShapeType="1"/>
          </p:cNvSpPr>
          <p:nvPr/>
        </p:nvSpPr>
        <p:spPr bwMode="auto">
          <a:xfrm>
            <a:off x="323850" y="5084763"/>
            <a:ext cx="0" cy="13684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187" name="Text Box 35"/>
          <p:cNvSpPr txBox="1">
            <a:spLocks noChangeArrowheads="1"/>
          </p:cNvSpPr>
          <p:nvPr/>
        </p:nvSpPr>
        <p:spPr bwMode="auto">
          <a:xfrm>
            <a:off x="5364163" y="4365625"/>
            <a:ext cx="2519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/>
              <a:t>=0.0116mA</a:t>
            </a:r>
            <a:endParaRPr lang="en-US" altLang="zh-CN" sz="2400"/>
          </a:p>
        </p:txBody>
      </p:sp>
      <p:sp>
        <p:nvSpPr>
          <p:cNvPr id="177188" name="Text Box 36"/>
          <p:cNvSpPr txBox="1">
            <a:spLocks noChangeArrowheads="1"/>
          </p:cNvSpPr>
          <p:nvPr/>
        </p:nvSpPr>
        <p:spPr bwMode="auto">
          <a:xfrm>
            <a:off x="7092950" y="5300663"/>
            <a:ext cx="122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/>
              <a:t>7.9V</a:t>
            </a:r>
            <a:endParaRPr lang="en-US" altLang="zh-CN" sz="2400"/>
          </a:p>
        </p:txBody>
      </p:sp>
      <p:sp>
        <p:nvSpPr>
          <p:cNvPr id="13337" name="Line 37"/>
          <p:cNvSpPr>
            <a:spLocks noChangeShapeType="1"/>
          </p:cNvSpPr>
          <p:nvPr/>
        </p:nvSpPr>
        <p:spPr bwMode="auto">
          <a:xfrm>
            <a:off x="0" y="2708275"/>
            <a:ext cx="9144000" cy="0"/>
          </a:xfrm>
          <a:prstGeom prst="line">
            <a:avLst/>
          </a:prstGeom>
          <a:noFill/>
          <a:ln w="38100">
            <a:solidFill>
              <a:srgbClr val="CC99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190" name="Text Box 38"/>
          <p:cNvSpPr txBox="1">
            <a:spLocks noChangeArrowheads="1"/>
          </p:cNvSpPr>
          <p:nvPr/>
        </p:nvSpPr>
        <p:spPr bwMode="auto">
          <a:xfrm>
            <a:off x="4211638" y="4724400"/>
            <a:ext cx="4932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/>
              <a:t>假设三极管工作在放大状态，则</a:t>
            </a:r>
            <a:endParaRPr lang="zh-CN" altLang="en-US" sz="2400">
              <a:solidFill>
                <a:schemeClr val="hlink"/>
              </a:solidFill>
            </a:endParaRPr>
          </a:p>
        </p:txBody>
      </p:sp>
      <p:sp>
        <p:nvSpPr>
          <p:cNvPr id="177191" name="Text Box 39"/>
          <p:cNvSpPr txBox="1">
            <a:spLocks noChangeArrowheads="1"/>
          </p:cNvSpPr>
          <p:nvPr/>
        </p:nvSpPr>
        <p:spPr bwMode="auto">
          <a:xfrm>
            <a:off x="3924300" y="5876925"/>
            <a:ext cx="4932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/>
              <a:t>说明三极管的确在</a:t>
            </a:r>
            <a:r>
              <a:rPr lang="zh-CN" altLang="en-US" sz="2400">
                <a:solidFill>
                  <a:srgbClr val="008000"/>
                </a:solidFill>
                <a:ea typeface="华文新魏" panose="02010800040101010101" pitchFamily="2" charset="-122"/>
              </a:rPr>
              <a:t>放大</a:t>
            </a:r>
            <a:r>
              <a:rPr lang="zh-CN" altLang="en-US" sz="2400"/>
              <a:t>状态</a:t>
            </a:r>
            <a:endParaRPr lang="zh-CN" altLang="en-US" sz="2400">
              <a:solidFill>
                <a:schemeClr val="hlink"/>
              </a:solidFill>
            </a:endParaRPr>
          </a:p>
        </p:txBody>
      </p:sp>
      <p:graphicFrame>
        <p:nvGraphicFramePr>
          <p:cNvPr id="177192" name="Object 40"/>
          <p:cNvGraphicFramePr>
            <a:graphicFrameLocks noGrp="1" noChangeAspect="1"/>
          </p:cNvGraphicFramePr>
          <p:nvPr>
            <p:ph/>
          </p:nvPr>
        </p:nvGraphicFramePr>
        <p:xfrm>
          <a:off x="5076825" y="6319838"/>
          <a:ext cx="158432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9" name="Equation" r:id="rId9" imgW="673100" imgH="228600" progId="Equation.DSMT4">
                  <p:embed/>
                </p:oleObj>
              </mc:Choice>
              <mc:Fallback>
                <p:oleObj name="Equation" r:id="rId9" imgW="673100" imgH="2286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6319838"/>
                        <a:ext cx="1584325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1"/>
          <p:cNvGraphicFramePr>
            <a:graphicFrameLocks noChangeAspect="1"/>
          </p:cNvGraphicFramePr>
          <p:nvPr/>
        </p:nvGraphicFramePr>
        <p:xfrm>
          <a:off x="8027988" y="5229225"/>
          <a:ext cx="92551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0" name="Equation" r:id="rId11" imgW="393700" imgH="228600" progId="Equation.DSMT4">
                  <p:embed/>
                </p:oleObj>
              </mc:Choice>
              <mc:Fallback>
                <p:oleObj name="Equation" r:id="rId11" imgW="393700" imgH="2286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5229225"/>
                        <a:ext cx="925512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4356100" y="2852738"/>
            <a:ext cx="3816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直流电压表测的为静态电位，</a:t>
            </a:r>
            <a:endParaRPr lang="en-US" altLang="zh-CN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7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17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80" grpId="0"/>
      <p:bldP spid="177187" grpId="0"/>
      <p:bldP spid="177188" grpId="0"/>
      <p:bldP spid="177190" grpId="0"/>
      <p:bldP spid="177191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638"/>
            <a:ext cx="4427538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1" name="Group 7"/>
          <p:cNvGrpSpPr/>
          <p:nvPr/>
        </p:nvGrpSpPr>
        <p:grpSpPr bwMode="auto">
          <a:xfrm>
            <a:off x="684213" y="1557338"/>
            <a:ext cx="8459787" cy="1223962"/>
            <a:chOff x="703" y="1207"/>
            <a:chExt cx="4224" cy="570"/>
          </a:xfrm>
        </p:grpSpPr>
        <p:pic>
          <p:nvPicPr>
            <p:cNvPr id="14359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" y="1207"/>
              <a:ext cx="4224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60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1525"/>
              <a:ext cx="2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61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5" y="1525"/>
              <a:ext cx="54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62" name="Text Box 11"/>
            <p:cNvSpPr txBox="1">
              <a:spLocks noChangeArrowheads="1"/>
            </p:cNvSpPr>
            <p:nvPr/>
          </p:nvSpPr>
          <p:spPr bwMode="auto">
            <a:xfrm>
              <a:off x="3878" y="1525"/>
              <a:ext cx="409" cy="1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0">
                  <a:latin typeface="Times New Roman" panose="02020603050405020304" pitchFamily="18" charset="0"/>
                  <a:ea typeface="黑体" panose="02010609060101010101" pitchFamily="49" charset="-122"/>
                </a:rPr>
                <a:t>（</a:t>
              </a:r>
              <a:r>
                <a:rPr lang="en-US" altLang="zh-CN" b="0">
                  <a:latin typeface="Times New Roman" panose="02020603050405020304" pitchFamily="18" charset="0"/>
                  <a:ea typeface="黑体" panose="02010609060101010101" pitchFamily="49" charset="-122"/>
                </a:rPr>
                <a:t>6</a:t>
              </a:r>
              <a:r>
                <a:rPr lang="zh-CN" altLang="en-US" b="0">
                  <a:latin typeface="Times New Roman" panose="02020603050405020304" pitchFamily="18" charset="0"/>
                  <a:ea typeface="黑体" panose="02010609060101010101" pitchFamily="49" charset="-122"/>
                </a:rPr>
                <a:t>）</a:t>
              </a:r>
              <a:endParaRPr lang="zh-CN" altLang="en-US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4342" name="Rectangle 12"/>
          <p:cNvSpPr>
            <a:spLocks noChangeArrowheads="1"/>
          </p:cNvSpPr>
          <p:nvPr/>
        </p:nvSpPr>
        <p:spPr bwMode="auto">
          <a:xfrm>
            <a:off x="5580063" y="0"/>
            <a:ext cx="576262" cy="360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4343" name="Rectangle 13"/>
          <p:cNvSpPr>
            <a:spLocks noChangeArrowheads="1"/>
          </p:cNvSpPr>
          <p:nvPr/>
        </p:nvSpPr>
        <p:spPr bwMode="auto">
          <a:xfrm>
            <a:off x="6443663" y="620713"/>
            <a:ext cx="720725" cy="3603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4344" name="Text Box 14"/>
          <p:cNvSpPr txBox="1">
            <a:spLocks noChangeArrowheads="1"/>
          </p:cNvSpPr>
          <p:nvPr/>
        </p:nvSpPr>
        <p:spPr bwMode="auto">
          <a:xfrm>
            <a:off x="5435600" y="0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120</a:t>
            </a:r>
            <a:r>
              <a:rPr lang="zh-CN" altLang="en-US"/>
              <a:t>，</a:t>
            </a:r>
            <a:endParaRPr lang="zh-CN" altLang="en-US"/>
          </a:p>
        </p:txBody>
      </p:sp>
      <p:sp>
        <p:nvSpPr>
          <p:cNvPr id="14345" name="Text Box 15"/>
          <p:cNvSpPr txBox="1">
            <a:spLocks noChangeArrowheads="1"/>
          </p:cNvSpPr>
          <p:nvPr/>
        </p:nvSpPr>
        <p:spPr bwMode="auto">
          <a:xfrm>
            <a:off x="6443663" y="620713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15V</a:t>
            </a:r>
            <a:r>
              <a:rPr lang="zh-CN" altLang="en-US"/>
              <a:t>，</a:t>
            </a:r>
            <a:endParaRPr lang="zh-CN" altLang="en-US"/>
          </a:p>
        </p:txBody>
      </p:sp>
      <p:sp>
        <p:nvSpPr>
          <p:cNvPr id="14346" name="Rectangle 16"/>
          <p:cNvSpPr>
            <a:spLocks noChangeArrowheads="1"/>
          </p:cNvSpPr>
          <p:nvPr/>
        </p:nvSpPr>
        <p:spPr bwMode="auto">
          <a:xfrm>
            <a:off x="1763713" y="1196975"/>
            <a:ext cx="720725" cy="360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4347" name="Text Box 17"/>
          <p:cNvSpPr txBox="1">
            <a:spLocks noChangeArrowheads="1"/>
          </p:cNvSpPr>
          <p:nvPr/>
        </p:nvSpPr>
        <p:spPr bwMode="auto">
          <a:xfrm>
            <a:off x="1763713" y="1125538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/>
              <a:t>，</a:t>
            </a:r>
            <a:r>
              <a:rPr lang="en-US" altLang="zh-CN" sz="2400"/>
              <a:t>U</a:t>
            </a:r>
            <a:r>
              <a:rPr lang="en-US" altLang="zh-CN" sz="1800" baseline="-25000"/>
              <a:t>BE</a:t>
            </a:r>
            <a:r>
              <a:rPr lang="en-US" altLang="zh-CN" sz="2400"/>
              <a:t>=0.7V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14348" name="Text Box 18"/>
          <p:cNvSpPr txBox="1">
            <a:spLocks noChangeArrowheads="1"/>
          </p:cNvSpPr>
          <p:nvPr/>
        </p:nvSpPr>
        <p:spPr bwMode="auto">
          <a:xfrm>
            <a:off x="4787900" y="3141663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/>
              <a:t>令     </a:t>
            </a:r>
            <a:r>
              <a:rPr lang="en-US" altLang="zh-CN" sz="2400">
                <a:solidFill>
                  <a:schemeClr val="hlink"/>
                </a:solidFill>
              </a:rPr>
              <a:t>U</a:t>
            </a:r>
            <a:r>
              <a:rPr lang="en-US" altLang="zh-CN" sz="1800">
                <a:solidFill>
                  <a:schemeClr val="hlink"/>
                </a:solidFill>
              </a:rPr>
              <a:t>i</a:t>
            </a:r>
            <a:r>
              <a:rPr lang="en-US" altLang="zh-CN" sz="2400">
                <a:solidFill>
                  <a:schemeClr val="hlink"/>
                </a:solidFill>
              </a:rPr>
              <a:t>=0</a:t>
            </a:r>
            <a:endParaRPr lang="en-US" altLang="zh-CN" sz="2400">
              <a:solidFill>
                <a:schemeClr val="hlink"/>
              </a:solidFill>
            </a:endParaRPr>
          </a:p>
        </p:txBody>
      </p:sp>
      <p:sp>
        <p:nvSpPr>
          <p:cNvPr id="14349" name="Rectangle 19"/>
          <p:cNvSpPr>
            <a:spLocks noChangeArrowheads="1"/>
          </p:cNvSpPr>
          <p:nvPr/>
        </p:nvSpPr>
        <p:spPr bwMode="auto">
          <a:xfrm>
            <a:off x="539750" y="5157788"/>
            <a:ext cx="576263" cy="3603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4350" name="Rectangle 20"/>
          <p:cNvSpPr>
            <a:spLocks noChangeArrowheads="1"/>
          </p:cNvSpPr>
          <p:nvPr/>
        </p:nvSpPr>
        <p:spPr bwMode="auto">
          <a:xfrm>
            <a:off x="539750" y="4149725"/>
            <a:ext cx="720725" cy="360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4351" name="Text Box 21"/>
          <p:cNvSpPr txBox="1">
            <a:spLocks noChangeArrowheads="1"/>
          </p:cNvSpPr>
          <p:nvPr/>
        </p:nvSpPr>
        <p:spPr bwMode="auto">
          <a:xfrm>
            <a:off x="611188" y="4149725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82</a:t>
            </a:r>
            <a:endParaRPr lang="en-US" altLang="zh-CN"/>
          </a:p>
        </p:txBody>
      </p:sp>
      <p:sp>
        <p:nvSpPr>
          <p:cNvPr id="14352" name="Text Box 22"/>
          <p:cNvSpPr txBox="1">
            <a:spLocks noChangeArrowheads="1"/>
          </p:cNvSpPr>
          <p:nvPr/>
        </p:nvSpPr>
        <p:spPr bwMode="auto">
          <a:xfrm>
            <a:off x="395288" y="5157788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4.3</a:t>
            </a:r>
            <a:endParaRPr lang="en-US" altLang="zh-CN"/>
          </a:p>
        </p:txBody>
      </p:sp>
      <p:sp>
        <p:nvSpPr>
          <p:cNvPr id="204823" name="Line 23"/>
          <p:cNvSpPr>
            <a:spLocks noChangeShapeType="1"/>
          </p:cNvSpPr>
          <p:nvPr/>
        </p:nvSpPr>
        <p:spPr bwMode="auto">
          <a:xfrm>
            <a:off x="4572000" y="2133600"/>
            <a:ext cx="1296988" cy="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4" name="Line 24"/>
          <p:cNvSpPr>
            <a:spLocks noChangeShapeType="1"/>
          </p:cNvSpPr>
          <p:nvPr/>
        </p:nvSpPr>
        <p:spPr bwMode="auto">
          <a:xfrm>
            <a:off x="323850" y="5084763"/>
            <a:ext cx="0" cy="13684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04827" name="Picture 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32"/>
          <a:stretch>
            <a:fillRect/>
          </a:stretch>
        </p:blipFill>
        <p:spPr bwMode="auto">
          <a:xfrm>
            <a:off x="4500563" y="3933825"/>
            <a:ext cx="464343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0" name="Rectangle 30"/>
          <p:cNvSpPr>
            <a:spLocks noChangeArrowheads="1"/>
          </p:cNvSpPr>
          <p:nvPr/>
        </p:nvSpPr>
        <p:spPr bwMode="auto">
          <a:xfrm>
            <a:off x="611188" y="4652963"/>
            <a:ext cx="936625" cy="936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4829" name="Line 29"/>
          <p:cNvSpPr>
            <a:spLocks noChangeShapeType="1"/>
          </p:cNvSpPr>
          <p:nvPr/>
        </p:nvSpPr>
        <p:spPr bwMode="auto">
          <a:xfrm>
            <a:off x="468313" y="5084763"/>
            <a:ext cx="1296987" cy="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4831" name="Object 31"/>
          <p:cNvGraphicFramePr>
            <a:graphicFrameLocks noGrp="1" noChangeAspect="1"/>
          </p:cNvGraphicFramePr>
          <p:nvPr>
            <p:ph/>
          </p:nvPr>
        </p:nvGraphicFramePr>
        <p:xfrm>
          <a:off x="5364163" y="5013325"/>
          <a:ext cx="1439862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Equation" r:id="rId7" imgW="622300" imgH="228600" progId="Equation.DSMT4">
                  <p:embed/>
                </p:oleObj>
              </mc:Choice>
              <mc:Fallback>
                <p:oleObj name="Equation" r:id="rId7" imgW="622300" imgH="2286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5013325"/>
                        <a:ext cx="1439862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8" name="Line 33"/>
          <p:cNvSpPr>
            <a:spLocks noChangeShapeType="1"/>
          </p:cNvSpPr>
          <p:nvPr/>
        </p:nvSpPr>
        <p:spPr bwMode="auto">
          <a:xfrm>
            <a:off x="0" y="2924175"/>
            <a:ext cx="9144000" cy="0"/>
          </a:xfrm>
          <a:prstGeom prst="line">
            <a:avLst/>
          </a:prstGeom>
          <a:noFill/>
          <a:ln w="38100">
            <a:solidFill>
              <a:srgbClr val="CC99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0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638"/>
            <a:ext cx="4427538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66" name="Group 7"/>
          <p:cNvGrpSpPr/>
          <p:nvPr/>
        </p:nvGrpSpPr>
        <p:grpSpPr bwMode="auto">
          <a:xfrm>
            <a:off x="684213" y="1557338"/>
            <a:ext cx="8459787" cy="1223962"/>
            <a:chOff x="703" y="1207"/>
            <a:chExt cx="4224" cy="570"/>
          </a:xfrm>
        </p:grpSpPr>
        <p:pic>
          <p:nvPicPr>
            <p:cNvPr id="15386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" y="1207"/>
              <a:ext cx="4224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7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1525"/>
              <a:ext cx="2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8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5" y="1525"/>
              <a:ext cx="54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89" name="Text Box 11"/>
            <p:cNvSpPr txBox="1">
              <a:spLocks noChangeArrowheads="1"/>
            </p:cNvSpPr>
            <p:nvPr/>
          </p:nvSpPr>
          <p:spPr bwMode="auto">
            <a:xfrm>
              <a:off x="3878" y="1525"/>
              <a:ext cx="409" cy="1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0">
                  <a:latin typeface="Times New Roman" panose="02020603050405020304" pitchFamily="18" charset="0"/>
                  <a:ea typeface="黑体" panose="02010609060101010101" pitchFamily="49" charset="-122"/>
                </a:rPr>
                <a:t>（</a:t>
              </a:r>
              <a:r>
                <a:rPr lang="en-US" altLang="zh-CN" b="0">
                  <a:latin typeface="Times New Roman" panose="02020603050405020304" pitchFamily="18" charset="0"/>
                  <a:ea typeface="黑体" panose="02010609060101010101" pitchFamily="49" charset="-122"/>
                </a:rPr>
                <a:t>6</a:t>
              </a:r>
              <a:r>
                <a:rPr lang="zh-CN" altLang="en-US" b="0">
                  <a:latin typeface="Times New Roman" panose="02020603050405020304" pitchFamily="18" charset="0"/>
                  <a:ea typeface="黑体" panose="02010609060101010101" pitchFamily="49" charset="-122"/>
                </a:rPr>
                <a:t>）</a:t>
              </a:r>
              <a:endParaRPr lang="zh-CN" altLang="en-US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5367" name="Rectangle 12"/>
          <p:cNvSpPr>
            <a:spLocks noChangeArrowheads="1"/>
          </p:cNvSpPr>
          <p:nvPr/>
        </p:nvSpPr>
        <p:spPr bwMode="auto">
          <a:xfrm>
            <a:off x="5580063" y="0"/>
            <a:ext cx="576262" cy="360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5368" name="Rectangle 13"/>
          <p:cNvSpPr>
            <a:spLocks noChangeArrowheads="1"/>
          </p:cNvSpPr>
          <p:nvPr/>
        </p:nvSpPr>
        <p:spPr bwMode="auto">
          <a:xfrm>
            <a:off x="6443663" y="620713"/>
            <a:ext cx="720725" cy="3603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5369" name="Text Box 14"/>
          <p:cNvSpPr txBox="1">
            <a:spLocks noChangeArrowheads="1"/>
          </p:cNvSpPr>
          <p:nvPr/>
        </p:nvSpPr>
        <p:spPr bwMode="auto">
          <a:xfrm>
            <a:off x="5435600" y="0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120</a:t>
            </a:r>
            <a:r>
              <a:rPr lang="zh-CN" altLang="en-US"/>
              <a:t>，</a:t>
            </a:r>
            <a:endParaRPr lang="zh-CN" altLang="en-US"/>
          </a:p>
        </p:txBody>
      </p:sp>
      <p:sp>
        <p:nvSpPr>
          <p:cNvPr id="15370" name="Text Box 15"/>
          <p:cNvSpPr txBox="1">
            <a:spLocks noChangeArrowheads="1"/>
          </p:cNvSpPr>
          <p:nvPr/>
        </p:nvSpPr>
        <p:spPr bwMode="auto">
          <a:xfrm>
            <a:off x="6443663" y="620713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15V</a:t>
            </a:r>
            <a:r>
              <a:rPr lang="zh-CN" altLang="en-US"/>
              <a:t>，</a:t>
            </a:r>
            <a:endParaRPr lang="zh-CN" altLang="en-US"/>
          </a:p>
        </p:txBody>
      </p:sp>
      <p:sp>
        <p:nvSpPr>
          <p:cNvPr id="15371" name="Rectangle 16"/>
          <p:cNvSpPr>
            <a:spLocks noChangeArrowheads="1"/>
          </p:cNvSpPr>
          <p:nvPr/>
        </p:nvSpPr>
        <p:spPr bwMode="auto">
          <a:xfrm>
            <a:off x="1763713" y="1196975"/>
            <a:ext cx="720725" cy="360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5372" name="Text Box 17"/>
          <p:cNvSpPr txBox="1">
            <a:spLocks noChangeArrowheads="1"/>
          </p:cNvSpPr>
          <p:nvPr/>
        </p:nvSpPr>
        <p:spPr bwMode="auto">
          <a:xfrm>
            <a:off x="1763713" y="1125538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/>
              <a:t>，</a:t>
            </a:r>
            <a:r>
              <a:rPr lang="en-US" altLang="zh-CN" sz="2400"/>
              <a:t>U</a:t>
            </a:r>
            <a:r>
              <a:rPr lang="en-US" altLang="zh-CN" sz="1800" baseline="-25000"/>
              <a:t>BE</a:t>
            </a:r>
            <a:r>
              <a:rPr lang="en-US" altLang="zh-CN" sz="2400"/>
              <a:t>=0.7V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15373" name="Text Box 18"/>
          <p:cNvSpPr txBox="1">
            <a:spLocks noChangeArrowheads="1"/>
          </p:cNvSpPr>
          <p:nvPr/>
        </p:nvSpPr>
        <p:spPr bwMode="auto">
          <a:xfrm>
            <a:off x="4787900" y="27813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/>
              <a:t>令     </a:t>
            </a:r>
            <a:r>
              <a:rPr lang="en-US" altLang="zh-CN" sz="2400">
                <a:solidFill>
                  <a:schemeClr val="hlink"/>
                </a:solidFill>
              </a:rPr>
              <a:t>U</a:t>
            </a:r>
            <a:r>
              <a:rPr lang="en-US" altLang="zh-CN" sz="1800">
                <a:solidFill>
                  <a:schemeClr val="hlink"/>
                </a:solidFill>
              </a:rPr>
              <a:t>i</a:t>
            </a:r>
            <a:r>
              <a:rPr lang="en-US" altLang="zh-CN" sz="2400">
                <a:solidFill>
                  <a:schemeClr val="hlink"/>
                </a:solidFill>
              </a:rPr>
              <a:t>=0</a:t>
            </a:r>
            <a:endParaRPr lang="en-US" altLang="zh-CN" sz="2400">
              <a:solidFill>
                <a:schemeClr val="hlink"/>
              </a:solidFill>
            </a:endParaRPr>
          </a:p>
        </p:txBody>
      </p:sp>
      <p:sp>
        <p:nvSpPr>
          <p:cNvPr id="15374" name="Rectangle 19"/>
          <p:cNvSpPr>
            <a:spLocks noChangeArrowheads="1"/>
          </p:cNvSpPr>
          <p:nvPr/>
        </p:nvSpPr>
        <p:spPr bwMode="auto">
          <a:xfrm>
            <a:off x="539750" y="5157788"/>
            <a:ext cx="576263" cy="3603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5375" name="Text Box 22"/>
          <p:cNvSpPr txBox="1">
            <a:spLocks noChangeArrowheads="1"/>
          </p:cNvSpPr>
          <p:nvPr/>
        </p:nvSpPr>
        <p:spPr bwMode="auto">
          <a:xfrm>
            <a:off x="250825" y="5084763"/>
            <a:ext cx="1223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4.3</a:t>
            </a:r>
            <a:endParaRPr lang="en-US" altLang="zh-CN"/>
          </a:p>
        </p:txBody>
      </p:sp>
      <p:sp>
        <p:nvSpPr>
          <p:cNvPr id="205847" name="Line 23"/>
          <p:cNvSpPr>
            <a:spLocks noChangeShapeType="1"/>
          </p:cNvSpPr>
          <p:nvPr/>
        </p:nvSpPr>
        <p:spPr bwMode="auto">
          <a:xfrm>
            <a:off x="7667625" y="2133600"/>
            <a:ext cx="1296988" cy="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7" name="Line 24"/>
          <p:cNvSpPr>
            <a:spLocks noChangeShapeType="1"/>
          </p:cNvSpPr>
          <p:nvPr/>
        </p:nvSpPr>
        <p:spPr bwMode="auto">
          <a:xfrm>
            <a:off x="323850" y="5084763"/>
            <a:ext cx="0" cy="13684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8" name="Rectangle 27"/>
          <p:cNvSpPr>
            <a:spLocks noChangeArrowheads="1"/>
          </p:cNvSpPr>
          <p:nvPr/>
        </p:nvSpPr>
        <p:spPr bwMode="auto">
          <a:xfrm>
            <a:off x="539750" y="4221163"/>
            <a:ext cx="720725" cy="3603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5844" name="Rectangle 20"/>
          <p:cNvSpPr>
            <a:spLocks noChangeArrowheads="1"/>
          </p:cNvSpPr>
          <p:nvPr/>
        </p:nvSpPr>
        <p:spPr bwMode="auto">
          <a:xfrm>
            <a:off x="684213" y="4652963"/>
            <a:ext cx="792162" cy="86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5380" name="Text Box 21"/>
          <p:cNvSpPr txBox="1">
            <a:spLocks noChangeArrowheads="1"/>
          </p:cNvSpPr>
          <p:nvPr/>
        </p:nvSpPr>
        <p:spPr bwMode="auto">
          <a:xfrm>
            <a:off x="611188" y="4149725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82</a:t>
            </a:r>
            <a:endParaRPr lang="en-US" altLang="zh-CN"/>
          </a:p>
        </p:txBody>
      </p:sp>
      <p:sp>
        <p:nvSpPr>
          <p:cNvPr id="15381" name="Text Box 28"/>
          <p:cNvSpPr txBox="1">
            <a:spLocks noChangeArrowheads="1"/>
          </p:cNvSpPr>
          <p:nvPr/>
        </p:nvSpPr>
        <p:spPr bwMode="auto">
          <a:xfrm>
            <a:off x="4284663" y="3429000"/>
            <a:ext cx="936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/>
              <a:t>(3)</a:t>
            </a:r>
            <a:endParaRPr lang="en-US" altLang="zh-CN" sz="2800">
              <a:solidFill>
                <a:schemeClr val="hlink"/>
              </a:solidFill>
            </a:endParaRPr>
          </a:p>
        </p:txBody>
      </p:sp>
      <p:graphicFrame>
        <p:nvGraphicFramePr>
          <p:cNvPr id="205853" name="Object 29"/>
          <p:cNvGraphicFramePr>
            <a:graphicFrameLocks noGrp="1" noChangeAspect="1"/>
          </p:cNvGraphicFramePr>
          <p:nvPr>
            <p:ph sz="half" idx="1"/>
          </p:nvPr>
        </p:nvGraphicFramePr>
        <p:xfrm>
          <a:off x="4787900" y="4868863"/>
          <a:ext cx="38163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Equation" r:id="rId6" imgW="1866900" imgH="228600" progId="Equation.DSMT4">
                  <p:embed/>
                </p:oleObj>
              </mc:Choice>
              <mc:Fallback>
                <p:oleObj name="Equation" r:id="rId6" imgW="1866900" imgH="2286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868863"/>
                        <a:ext cx="38163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55" name="Text Box 31"/>
          <p:cNvSpPr txBox="1">
            <a:spLocks noChangeArrowheads="1"/>
          </p:cNvSpPr>
          <p:nvPr/>
        </p:nvSpPr>
        <p:spPr bwMode="auto">
          <a:xfrm>
            <a:off x="4211638" y="4221163"/>
            <a:ext cx="4932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/>
              <a:t>假设三极管工作在放大状态，则</a:t>
            </a:r>
            <a:endParaRPr lang="zh-CN" altLang="en-US" sz="2400">
              <a:solidFill>
                <a:schemeClr val="hlink"/>
              </a:solidFill>
            </a:endParaRPr>
          </a:p>
        </p:txBody>
      </p:sp>
      <p:graphicFrame>
        <p:nvGraphicFramePr>
          <p:cNvPr id="205856" name="Object 32"/>
          <p:cNvGraphicFramePr>
            <a:graphicFrameLocks noGrp="1" noChangeAspect="1"/>
          </p:cNvGraphicFramePr>
          <p:nvPr>
            <p:ph sz="half" idx="2"/>
          </p:nvPr>
        </p:nvGraphicFramePr>
        <p:xfrm>
          <a:off x="5219700" y="3357563"/>
          <a:ext cx="32400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Equation" r:id="rId8" imgW="1637665" imgH="431800" progId="Equation.DSMT4">
                  <p:embed/>
                </p:oleObj>
              </mc:Choice>
              <mc:Fallback>
                <p:oleObj name="Equation" r:id="rId8" imgW="1637665" imgH="4318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357563"/>
                        <a:ext cx="3240088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59" name="Text Box 35"/>
          <p:cNvSpPr txBox="1">
            <a:spLocks noChangeArrowheads="1"/>
          </p:cNvSpPr>
          <p:nvPr/>
        </p:nvSpPr>
        <p:spPr bwMode="auto">
          <a:xfrm>
            <a:off x="4067175" y="5445125"/>
            <a:ext cx="4932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/>
              <a:t>说明三极管工作在</a:t>
            </a:r>
            <a:r>
              <a:rPr lang="zh-CN" altLang="en-US" sz="2400">
                <a:solidFill>
                  <a:srgbClr val="008000"/>
                </a:solidFill>
                <a:ea typeface="华文新魏" panose="02010800040101010101" pitchFamily="2" charset="-122"/>
              </a:rPr>
              <a:t>饱和</a:t>
            </a:r>
            <a:r>
              <a:rPr lang="zh-CN" altLang="en-US" sz="2400"/>
              <a:t>状态</a:t>
            </a:r>
            <a:endParaRPr lang="zh-CN" altLang="en-US" sz="2400">
              <a:solidFill>
                <a:schemeClr val="hlink"/>
              </a:solidFill>
            </a:endParaRPr>
          </a:p>
        </p:txBody>
      </p:sp>
      <p:pic>
        <p:nvPicPr>
          <p:cNvPr id="205860" name="Picture 3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15"/>
          <a:stretch>
            <a:fillRect/>
          </a:stretch>
        </p:blipFill>
        <p:spPr bwMode="auto">
          <a:xfrm>
            <a:off x="4859338" y="6092825"/>
            <a:ext cx="25923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85" name="Line 37"/>
          <p:cNvSpPr>
            <a:spLocks noChangeShapeType="1"/>
          </p:cNvSpPr>
          <p:nvPr/>
        </p:nvSpPr>
        <p:spPr bwMode="auto">
          <a:xfrm>
            <a:off x="0" y="2781300"/>
            <a:ext cx="9144000" cy="0"/>
          </a:xfrm>
          <a:prstGeom prst="line">
            <a:avLst/>
          </a:prstGeom>
          <a:noFill/>
          <a:ln w="38100">
            <a:solidFill>
              <a:srgbClr val="CC99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0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0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4" grpId="0" animBg="1"/>
      <p:bldP spid="205855" grpId="0"/>
      <p:bldP spid="2058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roup 13"/>
          <p:cNvGrpSpPr/>
          <p:nvPr/>
        </p:nvGrpSpPr>
        <p:grpSpPr bwMode="auto">
          <a:xfrm>
            <a:off x="0" y="0"/>
            <a:ext cx="9144000" cy="1125538"/>
            <a:chOff x="204" y="482"/>
            <a:chExt cx="5124" cy="480"/>
          </a:xfrm>
        </p:grpSpPr>
        <p:pic>
          <p:nvPicPr>
            <p:cNvPr id="1036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" y="482"/>
              <a:ext cx="512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7" name="Text Box 5"/>
            <p:cNvSpPr txBox="1">
              <a:spLocks noChangeArrowheads="1"/>
            </p:cNvSpPr>
            <p:nvPr/>
          </p:nvSpPr>
          <p:spPr bwMode="auto">
            <a:xfrm>
              <a:off x="521" y="527"/>
              <a:ext cx="318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2.1</a:t>
              </a:r>
              <a:endParaRPr lang="en-US" altLang="zh-CN" sz="24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38" name="Text Box 6"/>
            <p:cNvSpPr txBox="1">
              <a:spLocks noChangeArrowheads="1"/>
            </p:cNvSpPr>
            <p:nvPr/>
          </p:nvSpPr>
          <p:spPr bwMode="auto">
            <a:xfrm>
              <a:off x="1610" y="527"/>
              <a:ext cx="319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P2.1</a:t>
              </a:r>
              <a:endParaRPr lang="en-US" altLang="zh-CN" sz="24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pic>
        <p:nvPicPr>
          <p:cNvPr id="102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916113"/>
            <a:ext cx="3960813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101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700213"/>
            <a:ext cx="432117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7" name="Oval 9"/>
          <p:cNvSpPr>
            <a:spLocks noChangeArrowheads="1"/>
          </p:cNvSpPr>
          <p:nvPr/>
        </p:nvSpPr>
        <p:spPr bwMode="auto">
          <a:xfrm>
            <a:off x="2627313" y="1916113"/>
            <a:ext cx="1295400" cy="576262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71018" name="Text Box 10"/>
          <p:cNvSpPr txBox="1">
            <a:spLocks noChangeArrowheads="1"/>
          </p:cNvSpPr>
          <p:nvPr/>
        </p:nvSpPr>
        <p:spPr bwMode="auto">
          <a:xfrm>
            <a:off x="2771775" y="1484313"/>
            <a:ext cx="1150938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en-US" altLang="zh-CN" sz="2400" i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400" baseline="-250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cc</a:t>
            </a:r>
            <a:endParaRPr lang="en-US" altLang="zh-CN" sz="2400" baseline="-2500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17101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2133600"/>
            <a:ext cx="792162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20" name="Oval 12"/>
          <p:cNvSpPr>
            <a:spLocks noChangeArrowheads="1"/>
          </p:cNvSpPr>
          <p:nvPr/>
        </p:nvSpPr>
        <p:spPr bwMode="auto">
          <a:xfrm rot="-5400000">
            <a:off x="5795963" y="1987550"/>
            <a:ext cx="1008062" cy="865188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034" name="Line 14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38100">
            <a:solidFill>
              <a:srgbClr val="CC99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Rectangle 15"/>
          <p:cNvSpPr>
            <a:spLocks noChangeArrowheads="1"/>
          </p:cNvSpPr>
          <p:nvPr/>
        </p:nvSpPr>
        <p:spPr bwMode="auto">
          <a:xfrm>
            <a:off x="4211638" y="620713"/>
            <a:ext cx="1512887" cy="504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2" name="Object 18"/>
          <p:cNvGraphicFramePr>
            <a:graphicFrameLocks noChangeAspect="1"/>
          </p:cNvGraphicFramePr>
          <p:nvPr/>
        </p:nvGraphicFramePr>
        <p:xfrm>
          <a:off x="0" y="1341438"/>
          <a:ext cx="255587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5" imgW="1409700" imgH="457200" progId="Equation.DSMT4">
                  <p:embed/>
                </p:oleObj>
              </mc:Choice>
              <mc:Fallback>
                <p:oleObj name="Equation" r:id="rId5" imgW="1409700" imgH="457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41438"/>
                        <a:ext cx="2555875" cy="10699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7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7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7" grpId="0" animBg="1"/>
      <p:bldP spid="171018" grpId="0" animBg="1"/>
      <p:bldP spid="1710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638"/>
            <a:ext cx="4427538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89" name="Group 4"/>
          <p:cNvGrpSpPr/>
          <p:nvPr/>
        </p:nvGrpSpPr>
        <p:grpSpPr bwMode="auto">
          <a:xfrm>
            <a:off x="684213" y="1557338"/>
            <a:ext cx="8459787" cy="1223962"/>
            <a:chOff x="703" y="1207"/>
            <a:chExt cx="4224" cy="570"/>
          </a:xfrm>
        </p:grpSpPr>
        <p:pic>
          <p:nvPicPr>
            <p:cNvPr id="1640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" y="1207"/>
              <a:ext cx="4224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08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1525"/>
              <a:ext cx="2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09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5" y="1525"/>
              <a:ext cx="54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10" name="Text Box 8"/>
            <p:cNvSpPr txBox="1">
              <a:spLocks noChangeArrowheads="1"/>
            </p:cNvSpPr>
            <p:nvPr/>
          </p:nvSpPr>
          <p:spPr bwMode="auto">
            <a:xfrm>
              <a:off x="3878" y="1525"/>
              <a:ext cx="409" cy="1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0">
                  <a:latin typeface="Times New Roman" panose="02020603050405020304" pitchFamily="18" charset="0"/>
                  <a:ea typeface="黑体" panose="02010609060101010101" pitchFamily="49" charset="-122"/>
                </a:rPr>
                <a:t>（</a:t>
              </a:r>
              <a:r>
                <a:rPr lang="en-US" altLang="zh-CN" b="0">
                  <a:latin typeface="Times New Roman" panose="02020603050405020304" pitchFamily="18" charset="0"/>
                  <a:ea typeface="黑体" panose="02010609060101010101" pitchFamily="49" charset="-122"/>
                </a:rPr>
                <a:t>6</a:t>
              </a:r>
              <a:r>
                <a:rPr lang="zh-CN" altLang="en-US" b="0">
                  <a:latin typeface="Times New Roman" panose="02020603050405020304" pitchFamily="18" charset="0"/>
                  <a:ea typeface="黑体" panose="02010609060101010101" pitchFamily="49" charset="-122"/>
                </a:rPr>
                <a:t>）</a:t>
              </a:r>
              <a:endParaRPr lang="zh-CN" altLang="en-US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6390" name="Rectangle 9"/>
          <p:cNvSpPr>
            <a:spLocks noChangeArrowheads="1"/>
          </p:cNvSpPr>
          <p:nvPr/>
        </p:nvSpPr>
        <p:spPr bwMode="auto">
          <a:xfrm>
            <a:off x="5580063" y="0"/>
            <a:ext cx="576262" cy="360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6443663" y="620713"/>
            <a:ext cx="720725" cy="3603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6392" name="Text Box 11"/>
          <p:cNvSpPr txBox="1">
            <a:spLocks noChangeArrowheads="1"/>
          </p:cNvSpPr>
          <p:nvPr/>
        </p:nvSpPr>
        <p:spPr bwMode="auto">
          <a:xfrm>
            <a:off x="5435600" y="0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120</a:t>
            </a:r>
            <a:r>
              <a:rPr lang="zh-CN" altLang="en-US"/>
              <a:t>，</a:t>
            </a:r>
            <a:endParaRPr lang="zh-CN" altLang="en-US"/>
          </a:p>
        </p:txBody>
      </p:sp>
      <p:sp>
        <p:nvSpPr>
          <p:cNvPr id="16393" name="Text Box 12"/>
          <p:cNvSpPr txBox="1">
            <a:spLocks noChangeArrowheads="1"/>
          </p:cNvSpPr>
          <p:nvPr/>
        </p:nvSpPr>
        <p:spPr bwMode="auto">
          <a:xfrm>
            <a:off x="6443663" y="620713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15V</a:t>
            </a:r>
            <a:r>
              <a:rPr lang="zh-CN" altLang="en-US"/>
              <a:t>，</a:t>
            </a:r>
            <a:endParaRPr lang="zh-CN" altLang="en-US"/>
          </a:p>
        </p:txBody>
      </p:sp>
      <p:sp>
        <p:nvSpPr>
          <p:cNvPr id="16394" name="Rectangle 13"/>
          <p:cNvSpPr>
            <a:spLocks noChangeArrowheads="1"/>
          </p:cNvSpPr>
          <p:nvPr/>
        </p:nvSpPr>
        <p:spPr bwMode="auto">
          <a:xfrm>
            <a:off x="1763713" y="1196975"/>
            <a:ext cx="720725" cy="360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6395" name="Text Box 14"/>
          <p:cNvSpPr txBox="1">
            <a:spLocks noChangeArrowheads="1"/>
          </p:cNvSpPr>
          <p:nvPr/>
        </p:nvSpPr>
        <p:spPr bwMode="auto">
          <a:xfrm>
            <a:off x="1763713" y="1125538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/>
              <a:t>，</a:t>
            </a:r>
            <a:r>
              <a:rPr lang="en-US" altLang="zh-CN" sz="2400"/>
              <a:t>U</a:t>
            </a:r>
            <a:r>
              <a:rPr lang="en-US" altLang="zh-CN" sz="1800" baseline="-25000"/>
              <a:t>BE</a:t>
            </a:r>
            <a:r>
              <a:rPr lang="en-US" altLang="zh-CN" sz="2400"/>
              <a:t>=0.7V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16396" name="Text Box 15"/>
          <p:cNvSpPr txBox="1">
            <a:spLocks noChangeArrowheads="1"/>
          </p:cNvSpPr>
          <p:nvPr/>
        </p:nvSpPr>
        <p:spPr bwMode="auto">
          <a:xfrm>
            <a:off x="4716463" y="3284538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/>
              <a:t>令     </a:t>
            </a:r>
            <a:r>
              <a:rPr lang="en-US" altLang="zh-CN" sz="2400">
                <a:solidFill>
                  <a:schemeClr val="hlink"/>
                </a:solidFill>
              </a:rPr>
              <a:t>U</a:t>
            </a:r>
            <a:r>
              <a:rPr lang="en-US" altLang="zh-CN" sz="1800">
                <a:solidFill>
                  <a:schemeClr val="hlink"/>
                </a:solidFill>
              </a:rPr>
              <a:t>i</a:t>
            </a:r>
            <a:r>
              <a:rPr lang="en-US" altLang="zh-CN" sz="2400">
                <a:solidFill>
                  <a:schemeClr val="hlink"/>
                </a:solidFill>
              </a:rPr>
              <a:t>=0</a:t>
            </a:r>
            <a:endParaRPr lang="en-US" altLang="zh-CN" sz="2400">
              <a:solidFill>
                <a:schemeClr val="hlink"/>
              </a:solidFill>
            </a:endParaRPr>
          </a:p>
        </p:txBody>
      </p:sp>
      <p:sp>
        <p:nvSpPr>
          <p:cNvPr id="16397" name="Rectangle 16"/>
          <p:cNvSpPr>
            <a:spLocks noChangeArrowheads="1"/>
          </p:cNvSpPr>
          <p:nvPr/>
        </p:nvSpPr>
        <p:spPr bwMode="auto">
          <a:xfrm>
            <a:off x="539750" y="5157788"/>
            <a:ext cx="576263" cy="3603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6398" name="Text Box 17"/>
          <p:cNvSpPr txBox="1">
            <a:spLocks noChangeArrowheads="1"/>
          </p:cNvSpPr>
          <p:nvPr/>
        </p:nvSpPr>
        <p:spPr bwMode="auto">
          <a:xfrm>
            <a:off x="250825" y="5084763"/>
            <a:ext cx="1223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4.3</a:t>
            </a:r>
            <a:endParaRPr lang="en-US" altLang="zh-CN"/>
          </a:p>
        </p:txBody>
      </p:sp>
      <p:sp>
        <p:nvSpPr>
          <p:cNvPr id="208914" name="Line 18"/>
          <p:cNvSpPr>
            <a:spLocks noChangeShapeType="1"/>
          </p:cNvSpPr>
          <p:nvPr/>
        </p:nvSpPr>
        <p:spPr bwMode="auto">
          <a:xfrm>
            <a:off x="1403350" y="2708275"/>
            <a:ext cx="1296988" cy="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0" name="Line 19"/>
          <p:cNvSpPr>
            <a:spLocks noChangeShapeType="1"/>
          </p:cNvSpPr>
          <p:nvPr/>
        </p:nvSpPr>
        <p:spPr bwMode="auto">
          <a:xfrm>
            <a:off x="323850" y="5084763"/>
            <a:ext cx="0" cy="13684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1" name="Rectangle 20"/>
          <p:cNvSpPr>
            <a:spLocks noChangeArrowheads="1"/>
          </p:cNvSpPr>
          <p:nvPr/>
        </p:nvSpPr>
        <p:spPr bwMode="auto">
          <a:xfrm>
            <a:off x="539750" y="4221163"/>
            <a:ext cx="720725" cy="3603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6402" name="Text Box 22"/>
          <p:cNvSpPr txBox="1">
            <a:spLocks noChangeArrowheads="1"/>
          </p:cNvSpPr>
          <p:nvPr/>
        </p:nvSpPr>
        <p:spPr bwMode="auto">
          <a:xfrm>
            <a:off x="611188" y="4149725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82</a:t>
            </a:r>
            <a:endParaRPr lang="en-US" altLang="zh-CN"/>
          </a:p>
        </p:txBody>
      </p:sp>
      <p:sp>
        <p:nvSpPr>
          <p:cNvPr id="208917" name="Rectangle 21"/>
          <p:cNvSpPr>
            <a:spLocks noChangeArrowheads="1"/>
          </p:cNvSpPr>
          <p:nvPr/>
        </p:nvSpPr>
        <p:spPr bwMode="auto">
          <a:xfrm>
            <a:off x="827088" y="3789363"/>
            <a:ext cx="1441450" cy="86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pic>
        <p:nvPicPr>
          <p:cNvPr id="208930" name="Picture 3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8" r="29532"/>
          <a:stretch>
            <a:fillRect/>
          </a:stretch>
        </p:blipFill>
        <p:spPr bwMode="auto">
          <a:xfrm>
            <a:off x="5222875" y="4076700"/>
            <a:ext cx="39211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8931" name="Object 35"/>
          <p:cNvGraphicFramePr>
            <a:graphicFrameLocks noGrp="1" noChangeAspect="1"/>
          </p:cNvGraphicFramePr>
          <p:nvPr>
            <p:ph/>
          </p:nvPr>
        </p:nvGraphicFramePr>
        <p:xfrm>
          <a:off x="5435600" y="5229225"/>
          <a:ext cx="13684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name="Equation" r:id="rId7" imgW="622300" imgH="228600" progId="Equation.DSMT4">
                  <p:embed/>
                </p:oleObj>
              </mc:Choice>
              <mc:Fallback>
                <p:oleObj name="Equation" r:id="rId7" imgW="622300" imgH="2286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229225"/>
                        <a:ext cx="13684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5" name="Rectangle 37"/>
          <p:cNvSpPr>
            <a:spLocks noChangeArrowheads="1"/>
          </p:cNvSpPr>
          <p:nvPr/>
        </p:nvSpPr>
        <p:spPr bwMode="auto">
          <a:xfrm>
            <a:off x="4437063" y="4122738"/>
            <a:ext cx="620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/>
              <a:t>(4)</a:t>
            </a:r>
            <a:endParaRPr lang="en-US" altLang="zh-CN" sz="2800"/>
          </a:p>
        </p:txBody>
      </p:sp>
      <p:sp>
        <p:nvSpPr>
          <p:cNvPr id="16406" name="Line 38"/>
          <p:cNvSpPr>
            <a:spLocks noChangeShapeType="1"/>
          </p:cNvSpPr>
          <p:nvPr/>
        </p:nvSpPr>
        <p:spPr bwMode="auto">
          <a:xfrm>
            <a:off x="0" y="2924175"/>
            <a:ext cx="9144000" cy="0"/>
          </a:xfrm>
          <a:prstGeom prst="line">
            <a:avLst/>
          </a:prstGeom>
          <a:noFill/>
          <a:ln w="38100">
            <a:solidFill>
              <a:srgbClr val="CC99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0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638"/>
            <a:ext cx="4427538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060" name="Group 4"/>
          <p:cNvGrpSpPr/>
          <p:nvPr/>
        </p:nvGrpSpPr>
        <p:grpSpPr bwMode="auto">
          <a:xfrm>
            <a:off x="684213" y="1557338"/>
            <a:ext cx="8459787" cy="1223962"/>
            <a:chOff x="703" y="1207"/>
            <a:chExt cx="4224" cy="570"/>
          </a:xfrm>
        </p:grpSpPr>
        <p:pic>
          <p:nvPicPr>
            <p:cNvPr id="4507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" y="1207"/>
              <a:ext cx="4224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8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1525"/>
              <a:ext cx="2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81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5" y="1525"/>
              <a:ext cx="54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82" name="Text Box 8"/>
            <p:cNvSpPr txBox="1">
              <a:spLocks noChangeArrowheads="1"/>
            </p:cNvSpPr>
            <p:nvPr/>
          </p:nvSpPr>
          <p:spPr bwMode="auto">
            <a:xfrm>
              <a:off x="3878" y="1525"/>
              <a:ext cx="409" cy="1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0">
                  <a:latin typeface="Times New Roman" panose="02020603050405020304" pitchFamily="18" charset="0"/>
                  <a:ea typeface="黑体" panose="02010609060101010101" pitchFamily="49" charset="-122"/>
                </a:rPr>
                <a:t>（</a:t>
              </a:r>
              <a:r>
                <a:rPr lang="en-US" altLang="zh-CN" b="0">
                  <a:latin typeface="Times New Roman" panose="02020603050405020304" pitchFamily="18" charset="0"/>
                  <a:ea typeface="黑体" panose="02010609060101010101" pitchFamily="49" charset="-122"/>
                </a:rPr>
                <a:t>6</a:t>
              </a:r>
              <a:r>
                <a:rPr lang="zh-CN" altLang="en-US" b="0">
                  <a:latin typeface="Times New Roman" panose="02020603050405020304" pitchFamily="18" charset="0"/>
                  <a:ea typeface="黑体" panose="02010609060101010101" pitchFamily="49" charset="-122"/>
                </a:rPr>
                <a:t>）</a:t>
              </a:r>
              <a:endParaRPr lang="zh-CN" altLang="en-US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45061" name="Rectangle 9"/>
          <p:cNvSpPr>
            <a:spLocks noChangeArrowheads="1"/>
          </p:cNvSpPr>
          <p:nvPr/>
        </p:nvSpPr>
        <p:spPr bwMode="auto">
          <a:xfrm>
            <a:off x="5580063" y="0"/>
            <a:ext cx="576262" cy="360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5062" name="Rectangle 10"/>
          <p:cNvSpPr>
            <a:spLocks noChangeArrowheads="1"/>
          </p:cNvSpPr>
          <p:nvPr/>
        </p:nvSpPr>
        <p:spPr bwMode="auto">
          <a:xfrm>
            <a:off x="6443663" y="620713"/>
            <a:ext cx="720725" cy="3603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5063" name="Text Box 11"/>
          <p:cNvSpPr txBox="1">
            <a:spLocks noChangeArrowheads="1"/>
          </p:cNvSpPr>
          <p:nvPr/>
        </p:nvSpPr>
        <p:spPr bwMode="auto">
          <a:xfrm>
            <a:off x="5435600" y="0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120</a:t>
            </a:r>
            <a:r>
              <a:rPr lang="zh-CN" altLang="en-US"/>
              <a:t>，</a:t>
            </a:r>
            <a:endParaRPr lang="zh-CN" altLang="en-US"/>
          </a:p>
        </p:txBody>
      </p:sp>
      <p:sp>
        <p:nvSpPr>
          <p:cNvPr id="45064" name="Text Box 12"/>
          <p:cNvSpPr txBox="1">
            <a:spLocks noChangeArrowheads="1"/>
          </p:cNvSpPr>
          <p:nvPr/>
        </p:nvSpPr>
        <p:spPr bwMode="auto">
          <a:xfrm>
            <a:off x="6443663" y="620713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15V</a:t>
            </a:r>
            <a:r>
              <a:rPr lang="zh-CN" altLang="en-US"/>
              <a:t>，</a:t>
            </a:r>
            <a:endParaRPr lang="zh-CN" altLang="en-US"/>
          </a:p>
        </p:txBody>
      </p:sp>
      <p:sp>
        <p:nvSpPr>
          <p:cNvPr id="45065" name="Rectangle 13"/>
          <p:cNvSpPr>
            <a:spLocks noChangeArrowheads="1"/>
          </p:cNvSpPr>
          <p:nvPr/>
        </p:nvSpPr>
        <p:spPr bwMode="auto">
          <a:xfrm>
            <a:off x="1763713" y="1196975"/>
            <a:ext cx="720725" cy="360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5066" name="Text Box 14"/>
          <p:cNvSpPr txBox="1">
            <a:spLocks noChangeArrowheads="1"/>
          </p:cNvSpPr>
          <p:nvPr/>
        </p:nvSpPr>
        <p:spPr bwMode="auto">
          <a:xfrm>
            <a:off x="1763713" y="1125538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/>
              <a:t>，</a:t>
            </a:r>
            <a:r>
              <a:rPr lang="en-US" altLang="zh-CN" sz="2400"/>
              <a:t>U</a:t>
            </a:r>
            <a:r>
              <a:rPr lang="en-US" altLang="zh-CN" sz="1800" baseline="-25000"/>
              <a:t>BE</a:t>
            </a:r>
            <a:r>
              <a:rPr lang="en-US" altLang="zh-CN" sz="2400"/>
              <a:t>=0.7V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45067" name="Text Box 15"/>
          <p:cNvSpPr txBox="1">
            <a:spLocks noChangeArrowheads="1"/>
          </p:cNvSpPr>
          <p:nvPr/>
        </p:nvSpPr>
        <p:spPr bwMode="auto">
          <a:xfrm>
            <a:off x="4787900" y="3141663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/>
              <a:t>令     </a:t>
            </a:r>
            <a:r>
              <a:rPr lang="en-US" altLang="zh-CN" sz="2400">
                <a:solidFill>
                  <a:schemeClr val="hlink"/>
                </a:solidFill>
              </a:rPr>
              <a:t>U</a:t>
            </a:r>
            <a:r>
              <a:rPr lang="en-US" altLang="zh-CN" sz="1800">
                <a:solidFill>
                  <a:schemeClr val="hlink"/>
                </a:solidFill>
              </a:rPr>
              <a:t>i</a:t>
            </a:r>
            <a:r>
              <a:rPr lang="en-US" altLang="zh-CN" sz="2400">
                <a:solidFill>
                  <a:schemeClr val="hlink"/>
                </a:solidFill>
              </a:rPr>
              <a:t>=0</a:t>
            </a:r>
            <a:endParaRPr lang="en-US" altLang="zh-CN" sz="2400">
              <a:solidFill>
                <a:schemeClr val="hlink"/>
              </a:solidFill>
            </a:endParaRPr>
          </a:p>
        </p:txBody>
      </p:sp>
      <p:sp>
        <p:nvSpPr>
          <p:cNvPr id="45068" name="Rectangle 16"/>
          <p:cNvSpPr>
            <a:spLocks noChangeArrowheads="1"/>
          </p:cNvSpPr>
          <p:nvPr/>
        </p:nvSpPr>
        <p:spPr bwMode="auto">
          <a:xfrm>
            <a:off x="539750" y="5157788"/>
            <a:ext cx="576263" cy="3603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5069" name="Rectangle 17"/>
          <p:cNvSpPr>
            <a:spLocks noChangeArrowheads="1"/>
          </p:cNvSpPr>
          <p:nvPr/>
        </p:nvSpPr>
        <p:spPr bwMode="auto">
          <a:xfrm>
            <a:off x="539750" y="4149725"/>
            <a:ext cx="720725" cy="360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5070" name="Text Box 18"/>
          <p:cNvSpPr txBox="1">
            <a:spLocks noChangeArrowheads="1"/>
          </p:cNvSpPr>
          <p:nvPr/>
        </p:nvSpPr>
        <p:spPr bwMode="auto">
          <a:xfrm>
            <a:off x="611188" y="4149725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82</a:t>
            </a:r>
            <a:endParaRPr lang="en-US" altLang="zh-CN"/>
          </a:p>
        </p:txBody>
      </p:sp>
      <p:sp>
        <p:nvSpPr>
          <p:cNvPr id="45071" name="Text Box 19"/>
          <p:cNvSpPr txBox="1">
            <a:spLocks noChangeArrowheads="1"/>
          </p:cNvSpPr>
          <p:nvPr/>
        </p:nvSpPr>
        <p:spPr bwMode="auto">
          <a:xfrm>
            <a:off x="395288" y="5157788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4.3</a:t>
            </a:r>
            <a:endParaRPr lang="en-US" altLang="zh-CN"/>
          </a:p>
        </p:txBody>
      </p:sp>
      <p:sp>
        <p:nvSpPr>
          <p:cNvPr id="213012" name="Line 20"/>
          <p:cNvSpPr>
            <a:spLocks noChangeShapeType="1"/>
          </p:cNvSpPr>
          <p:nvPr/>
        </p:nvSpPr>
        <p:spPr bwMode="auto">
          <a:xfrm>
            <a:off x="4500563" y="2708275"/>
            <a:ext cx="1296987" cy="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3" name="Line 21"/>
          <p:cNvSpPr>
            <a:spLocks noChangeShapeType="1"/>
          </p:cNvSpPr>
          <p:nvPr/>
        </p:nvSpPr>
        <p:spPr bwMode="auto">
          <a:xfrm>
            <a:off x="323850" y="5084763"/>
            <a:ext cx="0" cy="13684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3015" name="Rectangle 23"/>
          <p:cNvSpPr>
            <a:spLocks noChangeArrowheads="1"/>
          </p:cNvSpPr>
          <p:nvPr/>
        </p:nvSpPr>
        <p:spPr bwMode="auto">
          <a:xfrm>
            <a:off x="827088" y="3644900"/>
            <a:ext cx="1368425" cy="1008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13016" name="Line 24"/>
          <p:cNvSpPr>
            <a:spLocks noChangeShapeType="1"/>
          </p:cNvSpPr>
          <p:nvPr/>
        </p:nvSpPr>
        <p:spPr bwMode="auto">
          <a:xfrm>
            <a:off x="1763713" y="3573463"/>
            <a:ext cx="0" cy="10810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5076" name="Picture 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860800"/>
            <a:ext cx="865187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3020" name="Text Box 28"/>
          <p:cNvSpPr txBox="1">
            <a:spLocks noChangeArrowheads="1"/>
          </p:cNvSpPr>
          <p:nvPr/>
        </p:nvSpPr>
        <p:spPr bwMode="auto">
          <a:xfrm>
            <a:off x="5795963" y="3933825"/>
            <a:ext cx="1584325" cy="427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</a:rPr>
              <a:t>T </a:t>
            </a:r>
            <a:r>
              <a:rPr lang="zh-CN" altLang="en-US" sz="2800" b="0">
                <a:latin typeface="Times New Roman" panose="02020603050405020304" pitchFamily="18" charset="0"/>
                <a:ea typeface="黑体" panose="02010609060101010101" pitchFamily="49" charset="-122"/>
              </a:rPr>
              <a:t>烧毁</a:t>
            </a:r>
            <a:endParaRPr lang="zh-CN" altLang="en-US" sz="28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5078" name="Line 30"/>
          <p:cNvSpPr>
            <a:spLocks noChangeShapeType="1"/>
          </p:cNvSpPr>
          <p:nvPr/>
        </p:nvSpPr>
        <p:spPr bwMode="auto">
          <a:xfrm>
            <a:off x="0" y="2924175"/>
            <a:ext cx="9144000" cy="0"/>
          </a:xfrm>
          <a:prstGeom prst="line">
            <a:avLst/>
          </a:prstGeom>
          <a:noFill/>
          <a:ln w="38100">
            <a:solidFill>
              <a:srgbClr val="CC99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15" grpId="0" animBg="1"/>
      <p:bldP spid="2130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638"/>
            <a:ext cx="4427538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3" name="Group 4"/>
          <p:cNvGrpSpPr/>
          <p:nvPr/>
        </p:nvGrpSpPr>
        <p:grpSpPr bwMode="auto">
          <a:xfrm>
            <a:off x="684213" y="1557338"/>
            <a:ext cx="8459787" cy="1223962"/>
            <a:chOff x="703" y="1207"/>
            <a:chExt cx="4224" cy="570"/>
          </a:xfrm>
        </p:grpSpPr>
        <p:pic>
          <p:nvPicPr>
            <p:cNvPr id="17432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" y="1207"/>
              <a:ext cx="4224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33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1525"/>
              <a:ext cx="2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34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5" y="1525"/>
              <a:ext cx="54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35" name="Text Box 8"/>
            <p:cNvSpPr txBox="1">
              <a:spLocks noChangeArrowheads="1"/>
            </p:cNvSpPr>
            <p:nvPr/>
          </p:nvSpPr>
          <p:spPr bwMode="auto">
            <a:xfrm>
              <a:off x="3878" y="1525"/>
              <a:ext cx="409" cy="1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0">
                  <a:latin typeface="Times New Roman" panose="02020603050405020304" pitchFamily="18" charset="0"/>
                  <a:ea typeface="黑体" panose="02010609060101010101" pitchFamily="49" charset="-122"/>
                </a:rPr>
                <a:t>（</a:t>
              </a:r>
              <a:r>
                <a:rPr lang="en-US" altLang="zh-CN" b="0">
                  <a:latin typeface="Times New Roman" panose="02020603050405020304" pitchFamily="18" charset="0"/>
                  <a:ea typeface="黑体" panose="02010609060101010101" pitchFamily="49" charset="-122"/>
                </a:rPr>
                <a:t>6</a:t>
              </a:r>
              <a:r>
                <a:rPr lang="zh-CN" altLang="en-US" b="0">
                  <a:latin typeface="Times New Roman" panose="02020603050405020304" pitchFamily="18" charset="0"/>
                  <a:ea typeface="黑体" panose="02010609060101010101" pitchFamily="49" charset="-122"/>
                </a:rPr>
                <a:t>）</a:t>
              </a:r>
              <a:endParaRPr lang="zh-CN" altLang="en-US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7414" name="Rectangle 9"/>
          <p:cNvSpPr>
            <a:spLocks noChangeArrowheads="1"/>
          </p:cNvSpPr>
          <p:nvPr/>
        </p:nvSpPr>
        <p:spPr bwMode="auto">
          <a:xfrm>
            <a:off x="5580063" y="0"/>
            <a:ext cx="576262" cy="360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7415" name="Rectangle 10"/>
          <p:cNvSpPr>
            <a:spLocks noChangeArrowheads="1"/>
          </p:cNvSpPr>
          <p:nvPr/>
        </p:nvSpPr>
        <p:spPr bwMode="auto">
          <a:xfrm>
            <a:off x="6443663" y="620713"/>
            <a:ext cx="720725" cy="3603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7416" name="Text Box 11"/>
          <p:cNvSpPr txBox="1">
            <a:spLocks noChangeArrowheads="1"/>
          </p:cNvSpPr>
          <p:nvPr/>
        </p:nvSpPr>
        <p:spPr bwMode="auto">
          <a:xfrm>
            <a:off x="5435600" y="0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120</a:t>
            </a:r>
            <a:r>
              <a:rPr lang="zh-CN" altLang="en-US"/>
              <a:t>，</a:t>
            </a:r>
            <a:endParaRPr lang="zh-CN" altLang="en-US"/>
          </a:p>
        </p:txBody>
      </p:sp>
      <p:sp>
        <p:nvSpPr>
          <p:cNvPr id="17417" name="Text Box 12"/>
          <p:cNvSpPr txBox="1">
            <a:spLocks noChangeArrowheads="1"/>
          </p:cNvSpPr>
          <p:nvPr/>
        </p:nvSpPr>
        <p:spPr bwMode="auto">
          <a:xfrm>
            <a:off x="6443663" y="620713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15V</a:t>
            </a:r>
            <a:r>
              <a:rPr lang="zh-CN" altLang="en-US"/>
              <a:t>，</a:t>
            </a:r>
            <a:endParaRPr lang="zh-CN" altLang="en-US"/>
          </a:p>
        </p:txBody>
      </p:sp>
      <p:sp>
        <p:nvSpPr>
          <p:cNvPr id="17418" name="Rectangle 13"/>
          <p:cNvSpPr>
            <a:spLocks noChangeArrowheads="1"/>
          </p:cNvSpPr>
          <p:nvPr/>
        </p:nvSpPr>
        <p:spPr bwMode="auto">
          <a:xfrm>
            <a:off x="1763713" y="1196975"/>
            <a:ext cx="720725" cy="360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7419" name="Text Box 14"/>
          <p:cNvSpPr txBox="1">
            <a:spLocks noChangeArrowheads="1"/>
          </p:cNvSpPr>
          <p:nvPr/>
        </p:nvSpPr>
        <p:spPr bwMode="auto">
          <a:xfrm>
            <a:off x="1763713" y="1125538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/>
              <a:t>，</a:t>
            </a:r>
            <a:r>
              <a:rPr lang="en-US" altLang="zh-CN" sz="2400"/>
              <a:t>U</a:t>
            </a:r>
            <a:r>
              <a:rPr lang="en-US" altLang="zh-CN" sz="1800" baseline="-25000"/>
              <a:t>BE</a:t>
            </a:r>
            <a:r>
              <a:rPr lang="en-US" altLang="zh-CN" sz="2400"/>
              <a:t>=0.7V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17420" name="Text Box 15"/>
          <p:cNvSpPr txBox="1">
            <a:spLocks noChangeArrowheads="1"/>
          </p:cNvSpPr>
          <p:nvPr/>
        </p:nvSpPr>
        <p:spPr bwMode="auto">
          <a:xfrm>
            <a:off x="4787900" y="3141663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/>
              <a:t>令     </a:t>
            </a:r>
            <a:r>
              <a:rPr lang="en-US" altLang="zh-CN" sz="2400">
                <a:solidFill>
                  <a:schemeClr val="hlink"/>
                </a:solidFill>
              </a:rPr>
              <a:t>U</a:t>
            </a:r>
            <a:r>
              <a:rPr lang="en-US" altLang="zh-CN" sz="1800">
                <a:solidFill>
                  <a:schemeClr val="hlink"/>
                </a:solidFill>
              </a:rPr>
              <a:t>i</a:t>
            </a:r>
            <a:r>
              <a:rPr lang="en-US" altLang="zh-CN" sz="2400">
                <a:solidFill>
                  <a:schemeClr val="hlink"/>
                </a:solidFill>
              </a:rPr>
              <a:t>=0</a:t>
            </a:r>
            <a:endParaRPr lang="en-US" altLang="zh-CN" sz="2400">
              <a:solidFill>
                <a:schemeClr val="hlink"/>
              </a:solidFill>
            </a:endParaRPr>
          </a:p>
        </p:txBody>
      </p:sp>
      <p:sp>
        <p:nvSpPr>
          <p:cNvPr id="17421" name="Rectangle 16"/>
          <p:cNvSpPr>
            <a:spLocks noChangeArrowheads="1"/>
          </p:cNvSpPr>
          <p:nvPr/>
        </p:nvSpPr>
        <p:spPr bwMode="auto">
          <a:xfrm>
            <a:off x="539750" y="5157788"/>
            <a:ext cx="576263" cy="3603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7422" name="Rectangle 17"/>
          <p:cNvSpPr>
            <a:spLocks noChangeArrowheads="1"/>
          </p:cNvSpPr>
          <p:nvPr/>
        </p:nvSpPr>
        <p:spPr bwMode="auto">
          <a:xfrm>
            <a:off x="539750" y="4149725"/>
            <a:ext cx="720725" cy="360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7423" name="Text Box 18"/>
          <p:cNvSpPr txBox="1">
            <a:spLocks noChangeArrowheads="1"/>
          </p:cNvSpPr>
          <p:nvPr/>
        </p:nvSpPr>
        <p:spPr bwMode="auto">
          <a:xfrm>
            <a:off x="611188" y="4149725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82</a:t>
            </a:r>
            <a:endParaRPr lang="en-US" altLang="zh-CN"/>
          </a:p>
        </p:txBody>
      </p:sp>
      <p:sp>
        <p:nvSpPr>
          <p:cNvPr id="17424" name="Text Box 19"/>
          <p:cNvSpPr txBox="1">
            <a:spLocks noChangeArrowheads="1"/>
          </p:cNvSpPr>
          <p:nvPr/>
        </p:nvSpPr>
        <p:spPr bwMode="auto">
          <a:xfrm>
            <a:off x="395288" y="5157788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4.3</a:t>
            </a:r>
            <a:endParaRPr lang="en-US" altLang="zh-CN"/>
          </a:p>
        </p:txBody>
      </p:sp>
      <p:sp>
        <p:nvSpPr>
          <p:cNvPr id="214036" name="Line 20"/>
          <p:cNvSpPr>
            <a:spLocks noChangeShapeType="1"/>
          </p:cNvSpPr>
          <p:nvPr/>
        </p:nvSpPr>
        <p:spPr bwMode="auto">
          <a:xfrm>
            <a:off x="7667625" y="2708275"/>
            <a:ext cx="1296988" cy="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6" name="Line 21"/>
          <p:cNvSpPr>
            <a:spLocks noChangeShapeType="1"/>
          </p:cNvSpPr>
          <p:nvPr/>
        </p:nvSpPr>
        <p:spPr bwMode="auto">
          <a:xfrm>
            <a:off x="323850" y="5084763"/>
            <a:ext cx="0" cy="13684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38" name="Rectangle 22"/>
          <p:cNvSpPr>
            <a:spLocks noChangeArrowheads="1"/>
          </p:cNvSpPr>
          <p:nvPr/>
        </p:nvSpPr>
        <p:spPr bwMode="auto">
          <a:xfrm>
            <a:off x="2555875" y="3500438"/>
            <a:ext cx="1152525" cy="649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14039" name="Line 23"/>
          <p:cNvSpPr>
            <a:spLocks noChangeShapeType="1"/>
          </p:cNvSpPr>
          <p:nvPr/>
        </p:nvSpPr>
        <p:spPr bwMode="auto">
          <a:xfrm>
            <a:off x="2843213" y="3500438"/>
            <a:ext cx="0" cy="72072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9" name="Text Box 27"/>
          <p:cNvSpPr txBox="1">
            <a:spLocks noChangeArrowheads="1"/>
          </p:cNvSpPr>
          <p:nvPr/>
        </p:nvSpPr>
        <p:spPr bwMode="auto">
          <a:xfrm>
            <a:off x="4572000" y="3860800"/>
            <a:ext cx="1152525" cy="427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6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zh-CN" altLang="en-US" sz="28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214044" name="Picture 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33"/>
          <a:stretch>
            <a:fillRect/>
          </a:stretch>
        </p:blipFill>
        <p:spPr bwMode="auto">
          <a:xfrm>
            <a:off x="4572000" y="4581525"/>
            <a:ext cx="4572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4046" name="Object 30"/>
          <p:cNvGraphicFramePr>
            <a:graphicFrameLocks noGrp="1" noChangeAspect="1"/>
          </p:cNvGraphicFramePr>
          <p:nvPr>
            <p:ph/>
          </p:nvPr>
        </p:nvGraphicFramePr>
        <p:xfrm>
          <a:off x="5219700" y="5589588"/>
          <a:ext cx="13684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Equation" r:id="rId7" imgW="622300" imgH="228600" progId="Equation.DSMT4">
                  <p:embed/>
                </p:oleObj>
              </mc:Choice>
              <mc:Fallback>
                <p:oleObj name="Equation" r:id="rId7" imgW="622300" imgH="2286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589588"/>
                        <a:ext cx="13684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1" name="Line 31"/>
          <p:cNvSpPr>
            <a:spLocks noChangeShapeType="1"/>
          </p:cNvSpPr>
          <p:nvPr/>
        </p:nvSpPr>
        <p:spPr bwMode="auto">
          <a:xfrm>
            <a:off x="0" y="2924175"/>
            <a:ext cx="9144000" cy="0"/>
          </a:xfrm>
          <a:prstGeom prst="line">
            <a:avLst/>
          </a:prstGeom>
          <a:noFill/>
          <a:ln w="38100">
            <a:solidFill>
              <a:srgbClr val="CC99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1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2420938"/>
            <a:ext cx="4679950" cy="370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565400"/>
            <a:ext cx="77311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0969" name="Object 9"/>
          <p:cNvGraphicFramePr>
            <a:graphicFrameLocks noChangeAspect="1"/>
          </p:cNvGraphicFramePr>
          <p:nvPr/>
        </p:nvGraphicFramePr>
        <p:xfrm>
          <a:off x="900113" y="3213100"/>
          <a:ext cx="29956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Equation" r:id="rId3" imgW="1498600" imgH="457200" progId="Equation.DSMT4">
                  <p:embed/>
                </p:oleObj>
              </mc:Choice>
              <mc:Fallback>
                <p:oleObj name="Equation" r:id="rId3" imgW="149860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13100"/>
                        <a:ext cx="2995612" cy="9144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0"/>
          <p:cNvGraphicFramePr>
            <a:graphicFrameLocks noChangeAspect="1"/>
          </p:cNvGraphicFramePr>
          <p:nvPr/>
        </p:nvGraphicFramePr>
        <p:xfrm>
          <a:off x="900113" y="5373688"/>
          <a:ext cx="317500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" r:id="rId5" imgW="1588135" imgH="469900" progId="Equation.DSMT4">
                  <p:embed/>
                </p:oleObj>
              </mc:Choice>
              <mc:Fallback>
                <p:oleObj name="" r:id="rId5" imgW="1588135" imgH="4699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373688"/>
                        <a:ext cx="3175000" cy="938212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1" name="Text Box 18"/>
          <p:cNvSpPr txBox="1">
            <a:spLocks noChangeArrowheads="1"/>
          </p:cNvSpPr>
          <p:nvPr/>
        </p:nvSpPr>
        <p:spPr bwMode="auto">
          <a:xfrm>
            <a:off x="7380288" y="3284538"/>
            <a:ext cx="720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rgbClr val="FF3300"/>
                </a:solidFill>
                <a:sym typeface="Arial" panose="020B0604020202020204" pitchFamily="34" charset="0"/>
              </a:rPr>
              <a:t>×</a:t>
            </a:r>
            <a:endParaRPr lang="en-US" altLang="zh-CN" sz="3200">
              <a:solidFill>
                <a:srgbClr val="FF3300"/>
              </a:solidFill>
              <a:sym typeface="Arial" panose="020B0604020202020204" pitchFamily="34" charset="0"/>
            </a:endParaRPr>
          </a:p>
        </p:txBody>
      </p:sp>
      <p:sp>
        <p:nvSpPr>
          <p:cNvPr id="40972" name="Text Box 18"/>
          <p:cNvSpPr txBox="1">
            <a:spLocks noChangeArrowheads="1"/>
          </p:cNvSpPr>
          <p:nvPr/>
        </p:nvSpPr>
        <p:spPr bwMode="auto">
          <a:xfrm>
            <a:off x="5003800" y="4076700"/>
            <a:ext cx="720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rgbClr val="FF3300"/>
                </a:solidFill>
                <a:sym typeface="Arial" panose="020B0604020202020204" pitchFamily="34" charset="0"/>
              </a:rPr>
              <a:t>×</a:t>
            </a:r>
            <a:endParaRPr lang="en-US" altLang="zh-CN" sz="3200">
              <a:solidFill>
                <a:srgbClr val="FF3300"/>
              </a:solidFill>
              <a:sym typeface="Arial" panose="020B0604020202020204" pitchFamily="34" charset="0"/>
            </a:endParaRPr>
          </a:p>
        </p:txBody>
      </p:sp>
      <p:sp>
        <p:nvSpPr>
          <p:cNvPr id="40973" name="TextBox 12"/>
          <p:cNvSpPr txBox="1">
            <a:spLocks noChangeArrowheads="1"/>
          </p:cNvSpPr>
          <p:nvPr/>
        </p:nvSpPr>
        <p:spPr bwMode="auto">
          <a:xfrm>
            <a:off x="1042988" y="2565400"/>
            <a:ext cx="2060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8000"/>
                </a:solidFill>
              </a:rPr>
              <a:t>静态</a:t>
            </a:r>
            <a:r>
              <a:rPr lang="zh-CN" altLang="en-US" sz="2400"/>
              <a:t>时，</a:t>
            </a:r>
            <a:r>
              <a:rPr lang="en-US" altLang="zh-CN" sz="2400"/>
              <a:t>u</a:t>
            </a:r>
            <a:r>
              <a:rPr lang="en-US" altLang="zh-CN" sz="2400" baseline="-25000"/>
              <a:t>i</a:t>
            </a:r>
            <a:r>
              <a:rPr lang="en-US" altLang="zh-CN" sz="2400"/>
              <a:t>=0</a:t>
            </a:r>
            <a:endParaRPr lang="en-US" altLang="zh-CN" sz="2400"/>
          </a:p>
        </p:txBody>
      </p:sp>
      <p:grpSp>
        <p:nvGrpSpPr>
          <p:cNvPr id="18442" name="Group 14"/>
          <p:cNvGrpSpPr/>
          <p:nvPr/>
        </p:nvGrpSpPr>
        <p:grpSpPr bwMode="auto">
          <a:xfrm>
            <a:off x="0" y="0"/>
            <a:ext cx="9144000" cy="2312988"/>
            <a:chOff x="0" y="0"/>
            <a:chExt cx="5760" cy="1457"/>
          </a:xfrm>
        </p:grpSpPr>
        <p:pic>
          <p:nvPicPr>
            <p:cNvPr id="18444" name="Picture 1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059"/>
            <a:stretch>
              <a:fillRect/>
            </a:stretch>
          </p:blipFill>
          <p:spPr bwMode="auto">
            <a:xfrm>
              <a:off x="0" y="0"/>
              <a:ext cx="4498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5" name="Text Box 16"/>
            <p:cNvSpPr txBox="1">
              <a:spLocks noChangeArrowheads="1"/>
            </p:cNvSpPr>
            <p:nvPr/>
          </p:nvSpPr>
          <p:spPr bwMode="auto">
            <a:xfrm>
              <a:off x="0" y="119"/>
              <a:ext cx="430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2.9</a:t>
              </a:r>
              <a:endParaRPr lang="en-US" altLang="zh-CN" sz="24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46" name="Text Box 17"/>
            <p:cNvSpPr txBox="1">
              <a:spLocks noChangeArrowheads="1"/>
            </p:cNvSpPr>
            <p:nvPr/>
          </p:nvSpPr>
          <p:spPr bwMode="auto">
            <a:xfrm>
              <a:off x="1188" y="55"/>
              <a:ext cx="492" cy="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P2.9</a:t>
              </a:r>
              <a:endParaRPr lang="en-US" altLang="zh-CN" sz="24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47" name="Text Box 18"/>
            <p:cNvSpPr txBox="1">
              <a:spLocks noChangeArrowheads="1"/>
            </p:cNvSpPr>
            <p:nvPr/>
          </p:nvSpPr>
          <p:spPr bwMode="auto">
            <a:xfrm>
              <a:off x="4437" y="39"/>
              <a:ext cx="1165" cy="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0" i="1"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en-US" altLang="zh-CN" sz="2800" b="0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be</a:t>
              </a:r>
              <a:r>
                <a:rPr lang="en-US" altLang="zh-CN" sz="2800" b="0">
                  <a:latin typeface="Times New Roman" panose="02020603050405020304" pitchFamily="18" charset="0"/>
                  <a:ea typeface="黑体" panose="02010609060101010101" pitchFamily="49" charset="-122"/>
                </a:rPr>
                <a:t>=1 </a:t>
              </a:r>
              <a:r>
                <a:rPr lang="en-US" altLang="zh-CN" sz="2800" b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el-GR" altLang="zh-CN" sz="2800" b="0">
                  <a:latin typeface="Dotum" panose="020B0600000101010101" pitchFamily="34" charset="-127"/>
                  <a:ea typeface="Dotum" panose="020B0600000101010101" pitchFamily="34" charset="-127"/>
                  <a:cs typeface="Times New Roman" panose="02020603050405020304" pitchFamily="18" charset="0"/>
                </a:rPr>
                <a:t>Ω</a:t>
              </a:r>
              <a:endParaRPr lang="el-GR" altLang="zh-CN" sz="2800" b="0">
                <a:latin typeface="Dotum" panose="020B0600000101010101" pitchFamily="34" charset="-127"/>
                <a:ea typeface="Dotum" panose="020B0600000101010101" pitchFamily="34" charset="-127"/>
                <a:cs typeface="Times New Roman" panose="02020603050405020304" pitchFamily="18" charset="0"/>
              </a:endParaRPr>
            </a:p>
          </p:txBody>
        </p:sp>
        <p:pic>
          <p:nvPicPr>
            <p:cNvPr id="18448" name="Picture 1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78" b="30731"/>
            <a:stretch>
              <a:fillRect/>
            </a:stretch>
          </p:blipFill>
          <p:spPr bwMode="auto">
            <a:xfrm>
              <a:off x="0" y="527"/>
              <a:ext cx="5760" cy="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9" name="Text Box 20"/>
            <p:cNvSpPr txBox="1">
              <a:spLocks noChangeArrowheads="1"/>
            </p:cNvSpPr>
            <p:nvPr/>
          </p:nvSpPr>
          <p:spPr bwMode="auto">
            <a:xfrm>
              <a:off x="0" y="1207"/>
              <a:ext cx="9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多少千欧？</a:t>
              </a:r>
              <a:endParaRPr lang="zh-CN" altLang="en-US"/>
            </a:p>
          </p:txBody>
        </p:sp>
      </p:grpSp>
      <p:graphicFrame>
        <p:nvGraphicFramePr>
          <p:cNvPr id="2" name="Object 21"/>
          <p:cNvGraphicFramePr>
            <a:graphicFrameLocks noChangeAspect="1"/>
          </p:cNvGraphicFramePr>
          <p:nvPr/>
        </p:nvGraphicFramePr>
        <p:xfrm>
          <a:off x="900113" y="4292600"/>
          <a:ext cx="22844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Equation" r:id="rId9" imgW="1143000" imgH="444500" progId="Equation.DSMT4">
                  <p:embed/>
                </p:oleObj>
              </mc:Choice>
              <mc:Fallback>
                <p:oleObj name="Equation" r:id="rId9" imgW="1143000" imgH="4445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292600"/>
                        <a:ext cx="2284412" cy="8890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Line 22"/>
          <p:cNvSpPr>
            <a:spLocks noChangeShapeType="1"/>
          </p:cNvSpPr>
          <p:nvPr/>
        </p:nvSpPr>
        <p:spPr bwMode="auto">
          <a:xfrm>
            <a:off x="0" y="2349500"/>
            <a:ext cx="9144000" cy="0"/>
          </a:xfrm>
          <a:prstGeom prst="line">
            <a:avLst/>
          </a:prstGeom>
          <a:noFill/>
          <a:ln w="38100">
            <a:solidFill>
              <a:srgbClr val="CC99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1" grpId="0" autoUpdateAnimBg="0"/>
      <p:bldP spid="40972" grpId="0" autoUpdateAnimBg="0"/>
      <p:bldP spid="4097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810" name="Picture 2" descr="YP20130421190001_2345看图王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9" t="2702"/>
          <a:stretch>
            <a:fillRect/>
          </a:stretch>
        </p:blipFill>
        <p:spPr>
          <a:xfrm>
            <a:off x="4500563" y="549275"/>
            <a:ext cx="4427537" cy="2590800"/>
          </a:xfrm>
        </p:spPr>
      </p:pic>
      <p:pic>
        <p:nvPicPr>
          <p:cNvPr id="19462" name="Picture 8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33375"/>
            <a:ext cx="3851275" cy="3057525"/>
          </a:xfrm>
        </p:spPr>
      </p:pic>
      <p:graphicFrame>
        <p:nvGraphicFramePr>
          <p:cNvPr id="41988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116013" y="3284538"/>
          <a:ext cx="33305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Equation" r:id="rId3" imgW="1562100" imgH="457200" progId="Equation.DSMT4">
                  <p:embed/>
                </p:oleObj>
              </mc:Choice>
              <mc:Fallback>
                <p:oleObj name="Equation" r:id="rId3" imgW="1562100" imgH="4572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284538"/>
                        <a:ext cx="3330575" cy="974725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3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500438"/>
            <a:ext cx="8001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Line 6"/>
          <p:cNvSpPr>
            <a:spLocks noChangeShapeType="1"/>
          </p:cNvSpPr>
          <p:nvPr/>
        </p:nvSpPr>
        <p:spPr bwMode="auto">
          <a:xfrm>
            <a:off x="3708400" y="404813"/>
            <a:ext cx="1439863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5" name="Text Box 7"/>
          <p:cNvSpPr txBox="1">
            <a:spLocks noChangeArrowheads="1"/>
          </p:cNvSpPr>
          <p:nvPr/>
        </p:nvSpPr>
        <p:spPr bwMode="auto">
          <a:xfrm>
            <a:off x="3492500" y="0"/>
            <a:ext cx="1841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800">
                <a:solidFill>
                  <a:schemeClr val="hlink"/>
                </a:solidFill>
              </a:rPr>
              <a:t>交流等效电路</a:t>
            </a:r>
            <a:endParaRPr lang="zh-CN" altLang="en-US" sz="1800">
              <a:solidFill>
                <a:schemeClr val="hlink"/>
              </a:solidFill>
            </a:endParaRPr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 flipV="1">
            <a:off x="755650" y="6092825"/>
            <a:ext cx="647700" cy="1588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1993" name="Object 9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692275" y="5538788"/>
          <a:ext cx="4265613" cy="131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" r:id="rId6" imgW="2134235" imgH="660400" progId="Equation.DSMT4">
                  <p:embed/>
                </p:oleObj>
              </mc:Choice>
              <mc:Fallback>
                <p:oleObj name="" r:id="rId6" imgW="2134235" imgH="660400" progId="Equation.DSMT4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538788"/>
                        <a:ext cx="4265613" cy="1319212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1116013" y="4437063"/>
          <a:ext cx="78486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name="Equation" r:id="rId8" imgW="3835400" imgH="457200" progId="Equation.DSMT4">
                  <p:embed/>
                </p:oleObj>
              </mc:Choice>
              <mc:Fallback>
                <p:oleObj name="Equation" r:id="rId8" imgW="383540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437063"/>
                        <a:ext cx="7848600" cy="936625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 bwMode="auto">
          <a:xfrm>
            <a:off x="4500563" y="692150"/>
            <a:ext cx="215900" cy="28892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500563" y="2852738"/>
            <a:ext cx="142875" cy="28892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205038"/>
            <a:ext cx="4427537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205038"/>
            <a:ext cx="20161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24"/>
          <a:stretch>
            <a:fillRect/>
          </a:stretch>
        </p:blipFill>
        <p:spPr bwMode="auto">
          <a:xfrm>
            <a:off x="165100" y="3922713"/>
            <a:ext cx="410845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9" name="Text Box 18"/>
          <p:cNvSpPr txBox="1">
            <a:spLocks noChangeArrowheads="1"/>
          </p:cNvSpPr>
          <p:nvPr/>
        </p:nvSpPr>
        <p:spPr bwMode="auto">
          <a:xfrm>
            <a:off x="5724525" y="3860800"/>
            <a:ext cx="720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rgbClr val="FF3300"/>
                </a:solidFill>
                <a:sym typeface="Arial" panose="020B0604020202020204" pitchFamily="34" charset="0"/>
              </a:rPr>
              <a:t>×</a:t>
            </a:r>
            <a:endParaRPr lang="en-US" altLang="zh-CN" sz="3200">
              <a:solidFill>
                <a:srgbClr val="FF3300"/>
              </a:solidFill>
              <a:sym typeface="Arial" panose="020B0604020202020204" pitchFamily="34" charset="0"/>
            </a:endParaRPr>
          </a:p>
        </p:txBody>
      </p:sp>
      <p:sp>
        <p:nvSpPr>
          <p:cNvPr id="56330" name="Text Box 18"/>
          <p:cNvSpPr txBox="1">
            <a:spLocks noChangeArrowheads="1"/>
          </p:cNvSpPr>
          <p:nvPr/>
        </p:nvSpPr>
        <p:spPr bwMode="auto">
          <a:xfrm>
            <a:off x="7812088" y="3213100"/>
            <a:ext cx="720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rgbClr val="FF3300"/>
                </a:solidFill>
                <a:sym typeface="Arial" panose="020B0604020202020204" pitchFamily="34" charset="0"/>
              </a:rPr>
              <a:t>×</a:t>
            </a:r>
            <a:endParaRPr lang="en-US" altLang="zh-CN" sz="3200">
              <a:solidFill>
                <a:srgbClr val="FF3300"/>
              </a:solidFill>
              <a:sym typeface="Arial" panose="020B0604020202020204" pitchFamily="34" charset="0"/>
            </a:endParaRPr>
          </a:p>
        </p:txBody>
      </p:sp>
      <p:sp>
        <p:nvSpPr>
          <p:cNvPr id="56331" name="Text Box 18"/>
          <p:cNvSpPr txBox="1">
            <a:spLocks noChangeArrowheads="1"/>
          </p:cNvSpPr>
          <p:nvPr/>
        </p:nvSpPr>
        <p:spPr bwMode="auto">
          <a:xfrm>
            <a:off x="7740650" y="5084763"/>
            <a:ext cx="720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rgbClr val="FF3300"/>
                </a:solidFill>
                <a:sym typeface="Arial" panose="020B0604020202020204" pitchFamily="34" charset="0"/>
              </a:rPr>
              <a:t>×</a:t>
            </a:r>
            <a:endParaRPr lang="en-US" altLang="zh-CN" sz="3200">
              <a:solidFill>
                <a:srgbClr val="FF3300"/>
              </a:solidFill>
              <a:sym typeface="Arial" panose="020B0604020202020204" pitchFamily="34" charset="0"/>
            </a:endParaRPr>
          </a:p>
        </p:txBody>
      </p:sp>
      <p:grpSp>
        <p:nvGrpSpPr>
          <p:cNvPr id="24585" name="Group 12"/>
          <p:cNvGrpSpPr/>
          <p:nvPr/>
        </p:nvGrpSpPr>
        <p:grpSpPr bwMode="auto">
          <a:xfrm>
            <a:off x="0" y="188913"/>
            <a:ext cx="9144000" cy="365125"/>
            <a:chOff x="476" y="527"/>
            <a:chExt cx="3846" cy="243"/>
          </a:xfrm>
        </p:grpSpPr>
        <p:pic>
          <p:nvPicPr>
            <p:cNvPr id="24591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" y="527"/>
              <a:ext cx="384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92" name="Text Box 14"/>
            <p:cNvSpPr txBox="1">
              <a:spLocks noChangeArrowheads="1"/>
            </p:cNvSpPr>
            <p:nvPr/>
          </p:nvSpPr>
          <p:spPr bwMode="auto">
            <a:xfrm>
              <a:off x="521" y="527"/>
              <a:ext cx="318" cy="2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2.13</a:t>
              </a:r>
              <a:endParaRPr lang="en-US" altLang="zh-CN" sz="24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4593" name="Text Box 15"/>
            <p:cNvSpPr txBox="1">
              <a:spLocks noChangeArrowheads="1"/>
            </p:cNvSpPr>
            <p:nvPr/>
          </p:nvSpPr>
          <p:spPr bwMode="auto">
            <a:xfrm>
              <a:off x="1519" y="527"/>
              <a:ext cx="408" cy="2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0">
                  <a:latin typeface="Times New Roman" panose="02020603050405020304" pitchFamily="18" charset="0"/>
                  <a:ea typeface="黑体" panose="02010609060101010101" pitchFamily="49" charset="-122"/>
                </a:rPr>
                <a:t>P2.13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pic>
        <p:nvPicPr>
          <p:cNvPr id="24586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2" b="34669"/>
          <a:stretch>
            <a:fillRect/>
          </a:stretch>
        </p:blipFill>
        <p:spPr bwMode="auto">
          <a:xfrm>
            <a:off x="0" y="692150"/>
            <a:ext cx="8675688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7" name="Text Box 17"/>
          <p:cNvSpPr txBox="1">
            <a:spLocks noChangeArrowheads="1"/>
          </p:cNvSpPr>
          <p:nvPr/>
        </p:nvSpPr>
        <p:spPr bwMode="auto">
          <a:xfrm>
            <a:off x="8459788" y="1268413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/>
              <a:t>=</a:t>
            </a:r>
            <a:r>
              <a:rPr lang="zh-CN" altLang="en-US" sz="2400"/>
              <a:t>？</a:t>
            </a:r>
            <a:endParaRPr lang="zh-CN" altLang="en-US" sz="2400"/>
          </a:p>
        </p:txBody>
      </p:sp>
      <p:sp>
        <p:nvSpPr>
          <p:cNvPr id="24588" name="Line 18"/>
          <p:cNvSpPr>
            <a:spLocks noChangeShapeType="1"/>
          </p:cNvSpPr>
          <p:nvPr/>
        </p:nvSpPr>
        <p:spPr bwMode="auto">
          <a:xfrm>
            <a:off x="0" y="1844675"/>
            <a:ext cx="9144000" cy="0"/>
          </a:xfrm>
          <a:prstGeom prst="line">
            <a:avLst/>
          </a:prstGeom>
          <a:noFill/>
          <a:ln w="38100">
            <a:solidFill>
              <a:srgbClr val="CC99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24" b="24861"/>
          <a:stretch>
            <a:fillRect/>
          </a:stretch>
        </p:blipFill>
        <p:spPr bwMode="auto">
          <a:xfrm>
            <a:off x="260350" y="5326063"/>
            <a:ext cx="410845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85"/>
          <a:stretch>
            <a:fillRect/>
          </a:stretch>
        </p:blipFill>
        <p:spPr bwMode="auto">
          <a:xfrm>
            <a:off x="250825" y="6138863"/>
            <a:ext cx="410845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" name="Object 2"/>
          <p:cNvGraphicFramePr>
            <a:graphicFrameLocks noChangeAspect="1"/>
          </p:cNvGraphicFramePr>
          <p:nvPr/>
        </p:nvGraphicFramePr>
        <p:xfrm>
          <a:off x="179388" y="2936875"/>
          <a:ext cx="511175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Equation" r:id="rId6" imgW="2126615" imgH="226060" progId="Equation.DSMT4">
                  <p:embed/>
                </p:oleObj>
              </mc:Choice>
              <mc:Fallback>
                <p:oleObj name="Equation" r:id="rId6" imgW="2126615" imgH="2260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936875"/>
                        <a:ext cx="511175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9" grpId="0" bldLvl="0" autoUpdateAnimBg="0"/>
      <p:bldP spid="56330" grpId="0" bldLvl="0" autoUpdateAnimBg="0"/>
      <p:bldP spid="56331" grpId="0" bldLvl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6" name="Picture 8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3924300" cy="2921000"/>
          </a:xfrm>
        </p:spPr>
      </p:pic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3851275" y="1989138"/>
            <a:ext cx="6477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352" name="Object 8"/>
          <p:cNvGraphicFramePr>
            <a:graphicFrameLocks noChangeAspect="1"/>
          </p:cNvGraphicFramePr>
          <p:nvPr/>
        </p:nvGraphicFramePr>
        <p:xfrm>
          <a:off x="684213" y="3500438"/>
          <a:ext cx="44640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0" name="" r:id="rId2" imgW="1969135" imgH="444500" progId="Equation.DSMT4">
                  <p:embed/>
                </p:oleObj>
              </mc:Choice>
              <mc:Fallback>
                <p:oleObj name="" r:id="rId2" imgW="1969135" imgH="444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500438"/>
                        <a:ext cx="4464050" cy="10160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Object 9"/>
          <p:cNvGraphicFramePr>
            <a:graphicFrameLocks noChangeAspect="1"/>
          </p:cNvGraphicFramePr>
          <p:nvPr/>
        </p:nvGraphicFramePr>
        <p:xfrm>
          <a:off x="684213" y="4581525"/>
          <a:ext cx="3167062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1" name="" r:id="rId4" imgW="1284605" imgH="228600" progId="Equation.DSMT4">
                  <p:embed/>
                </p:oleObj>
              </mc:Choice>
              <mc:Fallback>
                <p:oleObj name="" r:id="rId4" imgW="1284605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581525"/>
                        <a:ext cx="3167062" cy="569913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4" name="Object 10"/>
          <p:cNvGraphicFramePr>
            <a:graphicFrameLocks noChangeAspect="1"/>
          </p:cNvGraphicFramePr>
          <p:nvPr/>
        </p:nvGraphicFramePr>
        <p:xfrm>
          <a:off x="684213" y="5229225"/>
          <a:ext cx="444182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2" name="Equation" r:id="rId6" imgW="1943100" imgH="431800" progId="Equation.DSMT4">
                  <p:embed/>
                </p:oleObj>
              </mc:Choice>
              <mc:Fallback>
                <p:oleObj name="Equation" r:id="rId6" imgW="19431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229225"/>
                        <a:ext cx="4441825" cy="99695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5" name="Object 11"/>
          <p:cNvGraphicFramePr>
            <a:graphicFrameLocks noChangeAspect="1"/>
          </p:cNvGraphicFramePr>
          <p:nvPr/>
        </p:nvGraphicFramePr>
        <p:xfrm>
          <a:off x="684213" y="6361113"/>
          <a:ext cx="208756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3" name="" r:id="rId8" imgW="966470" imgH="228600" progId="Equation.DSMT4">
                  <p:embed/>
                </p:oleObj>
              </mc:Choice>
              <mc:Fallback>
                <p:oleObj name="" r:id="rId8" imgW="96647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6361113"/>
                        <a:ext cx="2087562" cy="496887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TextBox 8"/>
          <p:cNvSpPr txBox="1">
            <a:spLocks noChangeArrowheads="1"/>
          </p:cNvSpPr>
          <p:nvPr/>
        </p:nvSpPr>
        <p:spPr bwMode="auto">
          <a:xfrm>
            <a:off x="179388" y="2924175"/>
            <a:ext cx="2735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8000"/>
                </a:solidFill>
              </a:rPr>
              <a:t>动态分析：</a:t>
            </a:r>
            <a:endParaRPr lang="zh-CN" altLang="en-US" sz="2800">
              <a:solidFill>
                <a:srgbClr val="008000"/>
              </a:solidFill>
            </a:endParaRPr>
          </a:p>
        </p:txBody>
      </p:sp>
      <p:sp>
        <p:nvSpPr>
          <p:cNvPr id="25609" name="Line 13"/>
          <p:cNvSpPr>
            <a:spLocks noChangeShapeType="1"/>
          </p:cNvSpPr>
          <p:nvPr/>
        </p:nvSpPr>
        <p:spPr bwMode="auto">
          <a:xfrm>
            <a:off x="0" y="2924175"/>
            <a:ext cx="9144000" cy="0"/>
          </a:xfrm>
          <a:prstGeom prst="line">
            <a:avLst/>
          </a:prstGeom>
          <a:noFill/>
          <a:ln w="38100">
            <a:solidFill>
              <a:srgbClr val="CC99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0" name="TextBox 8"/>
          <p:cNvSpPr txBox="1">
            <a:spLocks noChangeArrowheads="1"/>
          </p:cNvSpPr>
          <p:nvPr/>
        </p:nvSpPr>
        <p:spPr bwMode="auto">
          <a:xfrm>
            <a:off x="3851275" y="765175"/>
            <a:ext cx="1152525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8000"/>
                </a:solidFill>
              </a:rPr>
              <a:t>交流</a:t>
            </a:r>
            <a:endParaRPr lang="en-US" altLang="zh-CN">
              <a:solidFill>
                <a:srgbClr val="008000"/>
              </a:solidFill>
            </a:endParaRPr>
          </a:p>
          <a:p>
            <a:pPr eaLnBrk="1" hangingPunct="1"/>
            <a:r>
              <a:rPr lang="zh-CN" altLang="en-US">
                <a:solidFill>
                  <a:srgbClr val="008000"/>
                </a:solidFill>
              </a:rPr>
              <a:t>等效</a:t>
            </a:r>
            <a:endParaRPr lang="en-US" altLang="zh-CN">
              <a:solidFill>
                <a:srgbClr val="008000"/>
              </a:solidFill>
            </a:endParaRPr>
          </a:p>
          <a:p>
            <a:pPr eaLnBrk="1" hangingPunct="1"/>
            <a:r>
              <a:rPr lang="zh-CN" altLang="en-US">
                <a:solidFill>
                  <a:srgbClr val="008000"/>
                </a:solidFill>
              </a:rPr>
              <a:t>电路</a:t>
            </a:r>
            <a:endParaRPr lang="zh-CN" altLang="en-US">
              <a:solidFill>
                <a:srgbClr val="008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836613"/>
            <a:ext cx="46101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575"/>
            <a:ext cx="57959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217488" y="4953000"/>
          <a:ext cx="3455987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8" name="" r:id="rId2" imgW="1664335" imgH="431800" progId="Equation.DSMT4">
                  <p:embed/>
                </p:oleObj>
              </mc:Choice>
              <mc:Fallback>
                <p:oleObj name="" r:id="rId2" imgW="1664335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4953000"/>
                        <a:ext cx="3455987" cy="896938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7" name="Object 9"/>
          <p:cNvGraphicFramePr>
            <a:graphicFrameLocks noChangeAspect="1"/>
          </p:cNvGraphicFramePr>
          <p:nvPr/>
        </p:nvGraphicFramePr>
        <p:xfrm>
          <a:off x="144463" y="6026150"/>
          <a:ext cx="33051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9" name="" r:id="rId4" imgW="1398270" imgH="241300" progId="Equation.DSMT4">
                  <p:embed/>
                </p:oleObj>
              </mc:Choice>
              <mc:Fallback>
                <p:oleObj name="" r:id="rId4" imgW="1398270" imgH="241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6026150"/>
                        <a:ext cx="3305175" cy="576263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31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924175"/>
            <a:ext cx="43561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32" name="Group 12"/>
          <p:cNvGrpSpPr/>
          <p:nvPr/>
        </p:nvGrpSpPr>
        <p:grpSpPr bwMode="auto">
          <a:xfrm>
            <a:off x="0" y="188913"/>
            <a:ext cx="9144000" cy="365125"/>
            <a:chOff x="476" y="527"/>
            <a:chExt cx="3846" cy="243"/>
          </a:xfrm>
        </p:grpSpPr>
        <p:pic>
          <p:nvPicPr>
            <p:cNvPr id="26637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" y="527"/>
              <a:ext cx="384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8" name="Text Box 14"/>
            <p:cNvSpPr txBox="1">
              <a:spLocks noChangeArrowheads="1"/>
            </p:cNvSpPr>
            <p:nvPr/>
          </p:nvSpPr>
          <p:spPr bwMode="auto">
            <a:xfrm>
              <a:off x="521" y="527"/>
              <a:ext cx="318" cy="2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2.13</a:t>
              </a:r>
              <a:endParaRPr lang="en-US" altLang="zh-CN" sz="24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6639" name="Text Box 15"/>
            <p:cNvSpPr txBox="1">
              <a:spLocks noChangeArrowheads="1"/>
            </p:cNvSpPr>
            <p:nvPr/>
          </p:nvSpPr>
          <p:spPr bwMode="auto">
            <a:xfrm>
              <a:off x="1519" y="527"/>
              <a:ext cx="408" cy="2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0">
                  <a:latin typeface="Times New Roman" panose="02020603050405020304" pitchFamily="18" charset="0"/>
                  <a:ea typeface="黑体" panose="02010609060101010101" pitchFamily="49" charset="-122"/>
                </a:rPr>
                <a:t>P2.13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pic>
        <p:nvPicPr>
          <p:cNvPr id="26633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2" b="34669"/>
          <a:stretch>
            <a:fillRect/>
          </a:stretch>
        </p:blipFill>
        <p:spPr bwMode="auto">
          <a:xfrm>
            <a:off x="0" y="692150"/>
            <a:ext cx="8675688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4" name="Line 18"/>
          <p:cNvSpPr>
            <a:spLocks noChangeShapeType="1"/>
          </p:cNvSpPr>
          <p:nvPr/>
        </p:nvSpPr>
        <p:spPr bwMode="auto">
          <a:xfrm>
            <a:off x="0" y="1844675"/>
            <a:ext cx="9144000" cy="0"/>
          </a:xfrm>
          <a:prstGeom prst="line">
            <a:avLst/>
          </a:prstGeom>
          <a:noFill/>
          <a:ln w="38100">
            <a:solidFill>
              <a:srgbClr val="CC99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5" name="Text Box 17"/>
          <p:cNvSpPr txBox="1">
            <a:spLocks noChangeArrowheads="1"/>
          </p:cNvSpPr>
          <p:nvPr/>
        </p:nvSpPr>
        <p:spPr bwMode="auto">
          <a:xfrm>
            <a:off x="8459788" y="1196975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/>
              <a:t>=</a:t>
            </a:r>
            <a:r>
              <a:rPr lang="zh-CN" altLang="en-US" sz="2400"/>
              <a:t>？</a:t>
            </a:r>
            <a:endParaRPr lang="zh-CN" altLang="en-US" sz="2400"/>
          </a:p>
        </p:txBody>
      </p:sp>
      <p:pic>
        <p:nvPicPr>
          <p:cNvPr id="26636" name="图片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2787650"/>
            <a:ext cx="25241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353" name="Object 14"/>
          <p:cNvGraphicFramePr>
            <a:graphicFrameLocks noChangeAspect="1"/>
          </p:cNvGraphicFramePr>
          <p:nvPr/>
        </p:nvGraphicFramePr>
        <p:xfrm>
          <a:off x="2916238" y="2924175"/>
          <a:ext cx="1658937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0" name="Equation" r:id="rId10" imgW="673100" imgH="228600" progId="Equation.DSMT4">
                  <p:embed/>
                </p:oleObj>
              </mc:Choice>
              <mc:Fallback>
                <p:oleObj name="Equation" r:id="rId10" imgW="67310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924175"/>
                        <a:ext cx="1658937" cy="569913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4" name="Object 10"/>
          <p:cNvGraphicFramePr>
            <a:graphicFrameLocks noChangeAspect="1"/>
          </p:cNvGraphicFramePr>
          <p:nvPr/>
        </p:nvGraphicFramePr>
        <p:xfrm>
          <a:off x="3059113" y="3860800"/>
          <a:ext cx="136525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1" name="Equation" r:id="rId12" imgW="596900" imgH="241300" progId="Equation.DSMT4">
                  <p:embed/>
                </p:oleObj>
              </mc:Choice>
              <mc:Fallback>
                <p:oleObj name="Equation" r:id="rId12" imgW="596900" imgH="241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860800"/>
                        <a:ext cx="1365250" cy="557213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25538"/>
            <a:ext cx="29527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888" y="1052513"/>
            <a:ext cx="3313112" cy="2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86" name="Text Box 18"/>
          <p:cNvSpPr txBox="1">
            <a:spLocks noChangeArrowheads="1"/>
          </p:cNvSpPr>
          <p:nvPr/>
        </p:nvSpPr>
        <p:spPr bwMode="auto">
          <a:xfrm>
            <a:off x="8027988" y="2492375"/>
            <a:ext cx="72072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>
                <a:solidFill>
                  <a:srgbClr val="FF3300"/>
                </a:solidFill>
                <a:sym typeface="Arial" panose="020B0604020202020204" pitchFamily="34" charset="0"/>
              </a:rPr>
              <a:t>×</a:t>
            </a:r>
            <a:endParaRPr lang="en-US" altLang="zh-CN" sz="4000">
              <a:solidFill>
                <a:srgbClr val="FF3300"/>
              </a:solidFill>
              <a:sym typeface="Arial" panose="020B0604020202020204" pitchFamily="34" charset="0"/>
            </a:endParaRPr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7451725" y="3500438"/>
            <a:ext cx="0" cy="72072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6" name="Line 18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38100">
            <a:solidFill>
              <a:srgbClr val="CC99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1207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2" t="40219" r="-8" b="34669"/>
          <a:stretch>
            <a:fillRect/>
          </a:stretch>
        </p:blipFill>
        <p:spPr bwMode="auto">
          <a:xfrm>
            <a:off x="0" y="549275"/>
            <a:ext cx="867568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08" name="Group 12"/>
          <p:cNvGrpSpPr/>
          <p:nvPr/>
        </p:nvGrpSpPr>
        <p:grpSpPr bwMode="auto">
          <a:xfrm>
            <a:off x="0" y="188913"/>
            <a:ext cx="9144000" cy="365125"/>
            <a:chOff x="476" y="527"/>
            <a:chExt cx="3846" cy="243"/>
          </a:xfrm>
        </p:grpSpPr>
        <p:pic>
          <p:nvPicPr>
            <p:cNvPr id="51218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" y="527"/>
              <a:ext cx="384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9" name="Text Box 14"/>
            <p:cNvSpPr txBox="1">
              <a:spLocks noChangeArrowheads="1"/>
            </p:cNvSpPr>
            <p:nvPr/>
          </p:nvSpPr>
          <p:spPr bwMode="auto">
            <a:xfrm>
              <a:off x="521" y="527"/>
              <a:ext cx="318" cy="2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2.13</a:t>
              </a:r>
              <a:endParaRPr lang="en-US" altLang="zh-CN" sz="24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1220" name="Text Box 15"/>
            <p:cNvSpPr txBox="1">
              <a:spLocks noChangeArrowheads="1"/>
            </p:cNvSpPr>
            <p:nvPr/>
          </p:nvSpPr>
          <p:spPr bwMode="auto">
            <a:xfrm>
              <a:off x="1519" y="527"/>
              <a:ext cx="408" cy="2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0">
                  <a:latin typeface="Times New Roman" panose="02020603050405020304" pitchFamily="18" charset="0"/>
                  <a:ea typeface="黑体" panose="02010609060101010101" pitchFamily="49" charset="-122"/>
                </a:rPr>
                <a:t>P2.13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27"/>
          <p:cNvGrpSpPr/>
          <p:nvPr/>
        </p:nvGrpSpPr>
        <p:grpSpPr bwMode="auto">
          <a:xfrm>
            <a:off x="5327650" y="4194175"/>
            <a:ext cx="3816350" cy="2663825"/>
            <a:chOff x="4932040" y="3105150"/>
            <a:chExt cx="3816673" cy="2663825"/>
          </a:xfrm>
        </p:grpSpPr>
        <p:pic>
          <p:nvPicPr>
            <p:cNvPr id="51212" name="Picture 4" descr="11_2345看图王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263" y="3105150"/>
              <a:ext cx="3600450" cy="266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3" name="Rectangle 5"/>
            <p:cNvSpPr>
              <a:spLocks noChangeArrowheads="1"/>
            </p:cNvSpPr>
            <p:nvPr/>
          </p:nvSpPr>
          <p:spPr bwMode="auto">
            <a:xfrm>
              <a:off x="5435600" y="3502025"/>
              <a:ext cx="233363" cy="142875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51214" name="Text Box 6"/>
            <p:cNvSpPr txBox="1">
              <a:spLocks noChangeArrowheads="1"/>
            </p:cNvSpPr>
            <p:nvPr/>
          </p:nvSpPr>
          <p:spPr bwMode="auto">
            <a:xfrm>
              <a:off x="5292725" y="3105150"/>
              <a:ext cx="504825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0"/>
                <a:t>Rs</a:t>
              </a:r>
              <a:endParaRPr lang="en-US" altLang="zh-CN" b="0"/>
            </a:p>
          </p:txBody>
        </p:sp>
        <p:sp>
          <p:nvSpPr>
            <p:cNvPr id="51215" name="AutoShape 16"/>
            <p:cNvSpPr>
              <a:spLocks noChangeArrowheads="1"/>
            </p:cNvSpPr>
            <p:nvPr/>
          </p:nvSpPr>
          <p:spPr bwMode="auto">
            <a:xfrm>
              <a:off x="6445250" y="4760913"/>
              <a:ext cx="406400" cy="720725"/>
            </a:xfrm>
            <a:prstGeom prst="octagon">
              <a:avLst>
                <a:gd name="adj" fmla="val 29287"/>
              </a:avLst>
            </a:prstGeom>
            <a:noFill/>
            <a:ln w="2540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5147958" y="4365625"/>
              <a:ext cx="358805" cy="503238"/>
            </a:xfrm>
            <a:prstGeom prst="rect">
              <a:avLst/>
            </a:prstGeom>
            <a:solidFill>
              <a:schemeClr val="accent3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1217" name="Text Box 3"/>
            <p:cNvSpPr txBox="1">
              <a:spLocks noChangeArrowheads="1"/>
            </p:cNvSpPr>
            <p:nvPr/>
          </p:nvSpPr>
          <p:spPr bwMode="auto">
            <a:xfrm>
              <a:off x="4932040" y="4365104"/>
              <a:ext cx="6572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U</a:t>
              </a:r>
              <a:r>
                <a:rPr lang="en-US" altLang="zh-CN" baseline="-25000"/>
                <a:t>S</a:t>
              </a:r>
              <a:endParaRPr lang="en-US" altLang="zh-CN" baseline="-25000"/>
            </a:p>
          </p:txBody>
        </p:sp>
      </p:grp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6551613" y="3716338"/>
            <a:ext cx="25923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8000"/>
                </a:solidFill>
              </a:rPr>
              <a:t>交流等效电路</a:t>
            </a:r>
            <a:endParaRPr lang="zh-CN" altLang="en-US">
              <a:solidFill>
                <a:srgbClr val="008000"/>
              </a:solidFill>
            </a:endParaRPr>
          </a:p>
        </p:txBody>
      </p:sp>
      <p:sp>
        <p:nvSpPr>
          <p:cNvPr id="51211" name="Text Box 17"/>
          <p:cNvSpPr txBox="1">
            <a:spLocks noChangeArrowheads="1"/>
          </p:cNvSpPr>
          <p:nvPr/>
        </p:nvSpPr>
        <p:spPr bwMode="auto">
          <a:xfrm>
            <a:off x="8388350" y="476250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/>
              <a:t>=</a:t>
            </a:r>
            <a:r>
              <a:rPr lang="zh-CN" altLang="en-US" sz="2400"/>
              <a:t>？</a:t>
            </a:r>
            <a:endParaRPr lang="zh-CN" altLang="en-US" sz="2400"/>
          </a:p>
        </p:txBody>
      </p:sp>
      <p:graphicFrame>
        <p:nvGraphicFramePr>
          <p:cNvPr id="21" name="Object 7"/>
          <p:cNvGraphicFramePr>
            <a:graphicFrameLocks noChangeAspect="1"/>
          </p:cNvGraphicFramePr>
          <p:nvPr/>
        </p:nvGraphicFramePr>
        <p:xfrm>
          <a:off x="323850" y="2060575"/>
          <a:ext cx="482441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8" name="" r:id="rId6" imgW="2159635" imgH="228600" progId="Equation.DSMT4">
                  <p:embed/>
                </p:oleObj>
              </mc:Choice>
              <mc:Fallback>
                <p:oleObj name="" r:id="rId6" imgW="2159635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060575"/>
                        <a:ext cx="4824413" cy="515938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"/>
          <p:cNvGraphicFramePr>
            <a:graphicFrameLocks noChangeAspect="1"/>
          </p:cNvGraphicFramePr>
          <p:nvPr/>
        </p:nvGraphicFramePr>
        <p:xfrm>
          <a:off x="323850" y="3141663"/>
          <a:ext cx="514826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9" name="" r:id="rId8" imgW="2628900" imgH="457200" progId="Equation.DSMT4">
                  <p:embed/>
                </p:oleObj>
              </mc:Choice>
              <mc:Fallback>
                <p:oleObj name="" r:id="rId8" imgW="262890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141663"/>
                        <a:ext cx="5148263" cy="9017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1"/>
          <p:cNvGraphicFramePr>
            <a:graphicFrameLocks noChangeAspect="1"/>
          </p:cNvGraphicFramePr>
          <p:nvPr/>
        </p:nvGraphicFramePr>
        <p:xfrm>
          <a:off x="323850" y="4508500"/>
          <a:ext cx="33115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0" name="" r:id="rId10" imgW="1664335" imgH="431800" progId="Equation.DSMT4">
                  <p:embed/>
                </p:oleObj>
              </mc:Choice>
              <mc:Fallback>
                <p:oleObj name="" r:id="rId10" imgW="1664335" imgH="431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508500"/>
                        <a:ext cx="3311525" cy="866775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2"/>
          <p:cNvGraphicFramePr>
            <a:graphicFrameLocks noChangeAspect="1"/>
          </p:cNvGraphicFramePr>
          <p:nvPr/>
        </p:nvGraphicFramePr>
        <p:xfrm>
          <a:off x="323850" y="5805488"/>
          <a:ext cx="33115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1" name="" r:id="rId12" imgW="1423670" imgH="241300" progId="Equation.DSMT4">
                  <p:embed/>
                </p:oleObj>
              </mc:Choice>
              <mc:Fallback>
                <p:oleObj name="" r:id="rId12" imgW="1423670" imgH="241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805488"/>
                        <a:ext cx="3311525" cy="563562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6" grpId="0" bldLvl="0" autoUpdateAnimBg="0"/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313"/>
            <a:ext cx="3851275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412875"/>
            <a:ext cx="4427537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6" name="AutoShape 9"/>
          <p:cNvSpPr>
            <a:spLocks noChangeArrowheads="1"/>
          </p:cNvSpPr>
          <p:nvPr/>
        </p:nvSpPr>
        <p:spPr bwMode="auto">
          <a:xfrm>
            <a:off x="3924300" y="3284538"/>
            <a:ext cx="720725" cy="3603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69638" name="Oval 6"/>
          <p:cNvSpPr>
            <a:spLocks noChangeArrowheads="1"/>
          </p:cNvSpPr>
          <p:nvPr/>
        </p:nvSpPr>
        <p:spPr bwMode="auto">
          <a:xfrm>
            <a:off x="7308850" y="4149725"/>
            <a:ext cx="649288" cy="93662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0" y="476250"/>
            <a:ext cx="4284663" cy="649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8680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2.14  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改正图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2.14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所示各电路中的错误，使它们有可能放大正弦波电压。要求保留电路的共源接法。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rgbClr val="CC99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250825" y="6165850"/>
            <a:ext cx="2232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008000"/>
                </a:solidFill>
              </a:rPr>
              <a:t>N</a:t>
            </a:r>
            <a:r>
              <a:rPr lang="zh-CN" altLang="en-US" sz="2400">
                <a:solidFill>
                  <a:srgbClr val="008000"/>
                </a:solidFill>
              </a:rPr>
              <a:t>沟道结型</a:t>
            </a:r>
            <a:endParaRPr lang="zh-CN" altLang="en-US" sz="2400">
              <a:solidFill>
                <a:srgbClr val="008000"/>
              </a:solidFill>
            </a:endParaRPr>
          </a:p>
        </p:txBody>
      </p:sp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2268538" y="6237288"/>
            <a:ext cx="2232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恒流区应有</a:t>
            </a:r>
            <a:endParaRPr lang="zh-CN" altLang="en-US" sz="240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4716463" y="6165850"/>
          <a:ext cx="24511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Equation" r:id="rId3" imgW="965200" imgH="228600" progId="Equation.DSMT4">
                  <p:embed/>
                </p:oleObj>
              </mc:Choice>
              <mc:Fallback>
                <p:oleObj name="Equation" r:id="rId3" imgW="9652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6165850"/>
                        <a:ext cx="2451100" cy="5349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animBg="1" autoUpdateAnimBg="0"/>
      <p:bldP spid="69638" grpId="0" animBg="1" autoUpdateAnimBg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25538"/>
            <a:ext cx="4213225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0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221163"/>
            <a:ext cx="1439862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03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8291"/>
          <a:stretch>
            <a:fillRect/>
          </a:stretch>
        </p:blipFill>
        <p:spPr bwMode="auto">
          <a:xfrm>
            <a:off x="900113" y="2781300"/>
            <a:ext cx="54768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04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276475"/>
            <a:ext cx="719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04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650" y="1052513"/>
            <a:ext cx="457835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045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789363"/>
            <a:ext cx="1223962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048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3500438"/>
            <a:ext cx="6477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049" name="Picture 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18"/>
          <a:stretch>
            <a:fillRect/>
          </a:stretch>
        </p:blipFill>
        <p:spPr bwMode="auto">
          <a:xfrm>
            <a:off x="7235825" y="1773238"/>
            <a:ext cx="8223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050" name="Oval 18"/>
          <p:cNvSpPr>
            <a:spLocks noChangeArrowheads="1"/>
          </p:cNvSpPr>
          <p:nvPr/>
        </p:nvSpPr>
        <p:spPr bwMode="auto">
          <a:xfrm>
            <a:off x="900113" y="4149725"/>
            <a:ext cx="1368425" cy="503238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72051" name="Oval 19"/>
          <p:cNvSpPr>
            <a:spLocks noChangeArrowheads="1"/>
          </p:cNvSpPr>
          <p:nvPr/>
        </p:nvSpPr>
        <p:spPr bwMode="auto">
          <a:xfrm>
            <a:off x="827088" y="1989138"/>
            <a:ext cx="720725" cy="172720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72052" name="Oval 20"/>
          <p:cNvSpPr>
            <a:spLocks noChangeArrowheads="1"/>
          </p:cNvSpPr>
          <p:nvPr/>
        </p:nvSpPr>
        <p:spPr bwMode="auto">
          <a:xfrm>
            <a:off x="6227763" y="3357563"/>
            <a:ext cx="576262" cy="64770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72053" name="Oval 21"/>
          <p:cNvSpPr>
            <a:spLocks noChangeArrowheads="1"/>
          </p:cNvSpPr>
          <p:nvPr/>
        </p:nvSpPr>
        <p:spPr bwMode="auto">
          <a:xfrm>
            <a:off x="7164388" y="1628775"/>
            <a:ext cx="792162" cy="720725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72054" name="Oval 22"/>
          <p:cNvSpPr>
            <a:spLocks noChangeArrowheads="1"/>
          </p:cNvSpPr>
          <p:nvPr/>
        </p:nvSpPr>
        <p:spPr bwMode="auto">
          <a:xfrm>
            <a:off x="5148263" y="2708275"/>
            <a:ext cx="431800" cy="576263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72055" name="Text Box 23"/>
          <p:cNvSpPr txBox="1">
            <a:spLocks noChangeArrowheads="1"/>
          </p:cNvSpPr>
          <p:nvPr/>
        </p:nvSpPr>
        <p:spPr bwMode="auto">
          <a:xfrm>
            <a:off x="4859338" y="2781300"/>
            <a:ext cx="1008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/>
              <a:t>+</a:t>
            </a:r>
            <a:endParaRPr lang="en-US" altLang="zh-CN" sz="2800"/>
          </a:p>
        </p:txBody>
      </p:sp>
      <p:sp>
        <p:nvSpPr>
          <p:cNvPr id="172056" name="Rectangle 24"/>
          <p:cNvSpPr>
            <a:spLocks noChangeArrowheads="1"/>
          </p:cNvSpPr>
          <p:nvPr/>
        </p:nvSpPr>
        <p:spPr bwMode="auto">
          <a:xfrm>
            <a:off x="5867400" y="2781300"/>
            <a:ext cx="576263" cy="360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2050" name="Object 18"/>
          <p:cNvGraphicFramePr>
            <a:graphicFrameLocks noChangeAspect="1"/>
          </p:cNvGraphicFramePr>
          <p:nvPr/>
        </p:nvGraphicFramePr>
        <p:xfrm>
          <a:off x="0" y="0"/>
          <a:ext cx="262731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9" imgW="1409700" imgH="457200" progId="Equation.DSMT4">
                  <p:embed/>
                </p:oleObj>
              </mc:Choice>
              <mc:Fallback>
                <p:oleObj name="Equation" r:id="rId9" imgW="1409700" imgH="457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627313" cy="10699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7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7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7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7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50" grpId="0" animBg="1"/>
      <p:bldP spid="172051" grpId="0" animBg="1"/>
      <p:bldP spid="172052" grpId="0" animBg="1"/>
      <p:bldP spid="172053" grpId="0" animBg="1"/>
      <p:bldP spid="172054" grpId="0" animBg="1"/>
      <p:bldP spid="172055" grpId="0"/>
      <p:bldP spid="17205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313"/>
            <a:ext cx="4176713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5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412875"/>
            <a:ext cx="4067175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AutoShape 7"/>
          <p:cNvSpPr>
            <a:spLocks noChangeArrowheads="1"/>
          </p:cNvSpPr>
          <p:nvPr/>
        </p:nvSpPr>
        <p:spPr bwMode="auto">
          <a:xfrm>
            <a:off x="4284663" y="3500438"/>
            <a:ext cx="792162" cy="287337"/>
          </a:xfrm>
          <a:prstGeom prst="rightArrow">
            <a:avLst>
              <a:gd name="adj1" fmla="val 50000"/>
              <a:gd name="adj2" fmla="val 68923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70661" name="椭圆 4"/>
          <p:cNvSpPr>
            <a:spLocks noChangeArrowheads="1"/>
          </p:cNvSpPr>
          <p:nvPr/>
        </p:nvSpPr>
        <p:spPr bwMode="auto">
          <a:xfrm>
            <a:off x="7308850" y="1989138"/>
            <a:ext cx="720725" cy="6477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70662" name="椭圆 5"/>
          <p:cNvSpPr>
            <a:spLocks noChangeArrowheads="1"/>
          </p:cNvSpPr>
          <p:nvPr/>
        </p:nvSpPr>
        <p:spPr bwMode="auto">
          <a:xfrm>
            <a:off x="5435600" y="3573463"/>
            <a:ext cx="792163" cy="57626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29704" name="Rectangle 7"/>
          <p:cNvSpPr>
            <a:spLocks noChangeArrowheads="1"/>
          </p:cNvSpPr>
          <p:nvPr/>
        </p:nvSpPr>
        <p:spPr bwMode="auto">
          <a:xfrm>
            <a:off x="0" y="476250"/>
            <a:ext cx="4284663" cy="649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9705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2.14  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改正图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2.14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所示各电路中的错误，使它们有可能放大正弦波电压。要求保留电路的共源接法。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706" name="Line 9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rgbClr val="CC99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250825" y="6237288"/>
            <a:ext cx="2232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008000"/>
                </a:solidFill>
              </a:rPr>
              <a:t>N</a:t>
            </a:r>
            <a:r>
              <a:rPr lang="zh-CN" altLang="en-US" sz="2400">
                <a:solidFill>
                  <a:srgbClr val="008000"/>
                </a:solidFill>
              </a:rPr>
              <a:t>沟道耗尽型</a:t>
            </a:r>
            <a:endParaRPr lang="zh-CN" altLang="en-US" sz="2400">
              <a:solidFill>
                <a:srgbClr val="008000"/>
              </a:solidFill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2339975" y="6237288"/>
            <a:ext cx="2232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恒流区应有</a:t>
            </a:r>
            <a:endParaRPr lang="zh-CN" altLang="en-US" sz="240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5003800" y="6165850"/>
          <a:ext cx="274161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6" name="Equation" r:id="rId3" imgW="1079500" imgH="228600" progId="Equation.DSMT4">
                  <p:embed/>
                </p:oleObj>
              </mc:Choice>
              <mc:Fallback>
                <p:oleObj name="Equation" r:id="rId3" imgW="10795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6165850"/>
                        <a:ext cx="2741613" cy="5349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nimBg="1" autoUpdateAnimBg="0"/>
      <p:bldP spid="70661" grpId="0" animBg="1" autoUpdateAnimBg="0"/>
      <p:bldP spid="70662" grpId="0" animBg="1" autoUpdateAnimBg="0"/>
      <p:bldP spid="10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313"/>
            <a:ext cx="424815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412875"/>
            <a:ext cx="4067175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AutoShape 6"/>
          <p:cNvSpPr>
            <a:spLocks noChangeArrowheads="1"/>
          </p:cNvSpPr>
          <p:nvPr/>
        </p:nvSpPr>
        <p:spPr bwMode="auto">
          <a:xfrm>
            <a:off x="4284663" y="3573463"/>
            <a:ext cx="649287" cy="215900"/>
          </a:xfrm>
          <a:prstGeom prst="rightArrow">
            <a:avLst>
              <a:gd name="adj1" fmla="val 50000"/>
              <a:gd name="adj2" fmla="val 75184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1547813" y="5445125"/>
            <a:ext cx="1081087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（</a:t>
            </a:r>
            <a:r>
              <a:rPr lang="en-US" altLang="zh-CN"/>
              <a:t>c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71686" name="Oval 6"/>
          <p:cNvSpPr>
            <a:spLocks noChangeArrowheads="1"/>
          </p:cNvSpPr>
          <p:nvPr/>
        </p:nvSpPr>
        <p:spPr bwMode="auto">
          <a:xfrm>
            <a:off x="7667625" y="1412875"/>
            <a:ext cx="936625" cy="57626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71687" name="Oval 7"/>
          <p:cNvSpPr>
            <a:spLocks noChangeArrowheads="1"/>
          </p:cNvSpPr>
          <p:nvPr/>
        </p:nvSpPr>
        <p:spPr bwMode="auto">
          <a:xfrm>
            <a:off x="6227763" y="4724400"/>
            <a:ext cx="1008062" cy="6477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30729" name="Rectangle 8"/>
          <p:cNvSpPr>
            <a:spLocks noChangeArrowheads="1"/>
          </p:cNvSpPr>
          <p:nvPr/>
        </p:nvSpPr>
        <p:spPr bwMode="auto">
          <a:xfrm>
            <a:off x="0" y="476250"/>
            <a:ext cx="4284663" cy="649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0730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2.14  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改正图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2.14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所示各电路中的错误，使它们有可能放大正弦波电压。要求保留电路的共源接法。</a:t>
            </a:r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731" name="Line 10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rgbClr val="CC99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5003800" y="6165850"/>
          <a:ext cx="24511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name="Equation" r:id="rId3" imgW="965200" imgH="228600" progId="Equation.DSMT4">
                  <p:embed/>
                </p:oleObj>
              </mc:Choice>
              <mc:Fallback>
                <p:oleObj name="Equation" r:id="rId3" imgW="9652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6165850"/>
                        <a:ext cx="2451100" cy="5349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2339975" y="6165850"/>
            <a:ext cx="2232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恒流区应有</a:t>
            </a:r>
            <a:endParaRPr lang="zh-CN" altLang="en-US" sz="240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323850" y="6165850"/>
            <a:ext cx="2232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008000"/>
                </a:solidFill>
              </a:rPr>
              <a:t>P</a:t>
            </a:r>
            <a:r>
              <a:rPr lang="zh-CN" altLang="en-US" sz="2400">
                <a:solidFill>
                  <a:srgbClr val="008000"/>
                </a:solidFill>
              </a:rPr>
              <a:t>沟道增强型</a:t>
            </a:r>
            <a:endParaRPr lang="zh-CN" altLang="en-US" sz="240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nimBg="1" autoUpdateAnimBg="0"/>
      <p:bldP spid="71686" grpId="0" animBg="1" autoUpdateAnimBg="0"/>
      <p:bldP spid="71687" grpId="0" animBg="1" autoUpdateAnimBg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065" name="Text Box 9"/>
          <p:cNvSpPr txBox="1">
            <a:spLocks noChangeArrowheads="1"/>
          </p:cNvSpPr>
          <p:nvPr/>
        </p:nvSpPr>
        <p:spPr bwMode="auto">
          <a:xfrm>
            <a:off x="-180975" y="1052513"/>
            <a:ext cx="9145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       </a:t>
            </a:r>
            <a:r>
              <a:rPr lang="zh-CN" altLang="en-US"/>
              <a:t>将电路中电容开路、变压器线圈短路，信号源置零，可得</a:t>
            </a:r>
            <a:r>
              <a:rPr lang="zh-CN" altLang="en-US">
                <a:solidFill>
                  <a:srgbClr val="990099"/>
                </a:solidFill>
                <a:ea typeface="华文新魏" panose="02010800040101010101" pitchFamily="2" charset="-122"/>
              </a:rPr>
              <a:t>直流通路</a:t>
            </a:r>
            <a:r>
              <a:rPr lang="en-US" altLang="zh-CN">
                <a:solidFill>
                  <a:srgbClr val="990099"/>
                </a:solidFill>
                <a:ea typeface="华文新魏" panose="02010800040101010101" pitchFamily="2" charset="-122"/>
              </a:rPr>
              <a:t>;</a:t>
            </a:r>
            <a:endParaRPr lang="en-US" altLang="zh-CN">
              <a:solidFill>
                <a:srgbClr val="990099"/>
              </a:solidFill>
              <a:ea typeface="华文新魏" panose="02010800040101010101" pitchFamily="2" charset="-122"/>
            </a:endParaRPr>
          </a:p>
        </p:txBody>
      </p:sp>
      <p:sp>
        <p:nvSpPr>
          <p:cNvPr id="31748" name="Text Box 10"/>
          <p:cNvSpPr txBox="1">
            <a:spLocks noChangeArrowheads="1"/>
          </p:cNvSpPr>
          <p:nvPr/>
        </p:nvSpPr>
        <p:spPr bwMode="auto">
          <a:xfrm>
            <a:off x="-180975" y="1628775"/>
            <a:ext cx="7921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       </a:t>
            </a:r>
            <a:r>
              <a:rPr lang="zh-CN" altLang="en-US"/>
              <a:t>将电路中电容和直流电源置零，可得</a:t>
            </a:r>
            <a:r>
              <a:rPr lang="zh-CN" altLang="en-US">
                <a:solidFill>
                  <a:srgbClr val="008000"/>
                </a:solidFill>
                <a:ea typeface="华文新魏" panose="02010800040101010101" pitchFamily="2" charset="-122"/>
              </a:rPr>
              <a:t>交流通路。</a:t>
            </a:r>
            <a:endParaRPr lang="zh-CN" altLang="en-US">
              <a:solidFill>
                <a:srgbClr val="008000"/>
              </a:solidFill>
              <a:ea typeface="华文新魏" panose="02010800040101010101" pitchFamily="2" charset="-122"/>
            </a:endParaRPr>
          </a:p>
        </p:txBody>
      </p:sp>
      <p:sp>
        <p:nvSpPr>
          <p:cNvPr id="37893" name="Rectangle 12"/>
          <p:cNvSpPr>
            <a:spLocks noChangeArrowheads="1"/>
          </p:cNvSpPr>
          <p:nvPr/>
        </p:nvSpPr>
        <p:spPr bwMode="auto">
          <a:xfrm>
            <a:off x="1979613" y="188913"/>
            <a:ext cx="8636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1979613" y="0"/>
            <a:ext cx="865187" cy="427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</a:rPr>
              <a:t>P2.2</a:t>
            </a:r>
            <a:endParaRPr lang="en-US" altLang="zh-CN" sz="28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7895" name="Rectangle 13"/>
          <p:cNvSpPr>
            <a:spLocks noChangeArrowheads="1"/>
          </p:cNvSpPr>
          <p:nvPr/>
        </p:nvSpPr>
        <p:spPr bwMode="auto">
          <a:xfrm>
            <a:off x="539750" y="188913"/>
            <a:ext cx="576263" cy="3603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7896" name="Text Box 5"/>
          <p:cNvSpPr txBox="1">
            <a:spLocks noChangeArrowheads="1"/>
          </p:cNvSpPr>
          <p:nvPr/>
        </p:nvSpPr>
        <p:spPr bwMode="auto">
          <a:xfrm>
            <a:off x="561975" y="0"/>
            <a:ext cx="5651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2.2</a:t>
            </a:r>
            <a:endParaRPr lang="en-US" altLang="zh-CN" sz="28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1512" name="Line 5"/>
          <p:cNvSpPr>
            <a:spLocks noChangeShapeType="1"/>
          </p:cNvSpPr>
          <p:nvPr/>
        </p:nvSpPr>
        <p:spPr bwMode="auto">
          <a:xfrm flipH="1">
            <a:off x="2038350" y="3635375"/>
            <a:ext cx="563563" cy="573088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4" name="Text Box 6"/>
          <p:cNvSpPr txBox="1">
            <a:spLocks noChangeArrowheads="1"/>
          </p:cNvSpPr>
          <p:nvPr/>
        </p:nvSpPr>
        <p:spPr bwMode="auto">
          <a:xfrm>
            <a:off x="323850" y="3914775"/>
            <a:ext cx="1479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990099"/>
                </a:solidFill>
                <a:ea typeface="华文新魏" panose="02010800040101010101" pitchFamily="2" charset="-122"/>
              </a:rPr>
              <a:t>直流通路</a:t>
            </a:r>
            <a:endParaRPr lang="zh-CN" altLang="en-US">
              <a:solidFill>
                <a:srgbClr val="990099"/>
              </a:solidFill>
              <a:ea typeface="华文新魏" panose="02010800040101010101" pitchFamily="2" charset="-122"/>
            </a:endParaRPr>
          </a:p>
        </p:txBody>
      </p:sp>
      <p:sp>
        <p:nvSpPr>
          <p:cNvPr id="31755" name="Line 7"/>
          <p:cNvSpPr>
            <a:spLocks noChangeShapeType="1"/>
          </p:cNvSpPr>
          <p:nvPr/>
        </p:nvSpPr>
        <p:spPr bwMode="auto">
          <a:xfrm>
            <a:off x="6227763" y="3716338"/>
            <a:ext cx="733425" cy="63182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6" name="Text Box 8"/>
          <p:cNvSpPr txBox="1">
            <a:spLocks noChangeArrowheads="1"/>
          </p:cNvSpPr>
          <p:nvPr/>
        </p:nvSpPr>
        <p:spPr bwMode="auto">
          <a:xfrm>
            <a:off x="7019925" y="3933825"/>
            <a:ext cx="1319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08000"/>
                </a:solidFill>
                <a:ea typeface="华文新魏" panose="02010800040101010101" pitchFamily="2" charset="-122"/>
              </a:rPr>
              <a:t>交流通路</a:t>
            </a:r>
            <a:endParaRPr lang="zh-CN" altLang="en-US">
              <a:solidFill>
                <a:srgbClr val="008000"/>
              </a:solidFill>
              <a:ea typeface="华文新魏" panose="02010800040101010101" pitchFamily="2" charset="-122"/>
            </a:endParaRPr>
          </a:p>
        </p:txBody>
      </p:sp>
      <p:sp>
        <p:nvSpPr>
          <p:cNvPr id="37901" name="Line 22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rgbClr val="CC99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790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2" r="57277"/>
          <a:stretch>
            <a:fillRect/>
          </a:stretch>
        </p:blipFill>
        <p:spPr bwMode="auto">
          <a:xfrm>
            <a:off x="2627313" y="2276475"/>
            <a:ext cx="3529012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2"/>
          <p:cNvGrpSpPr/>
          <p:nvPr/>
        </p:nvGrpSpPr>
        <p:grpSpPr bwMode="auto">
          <a:xfrm>
            <a:off x="5508625" y="4508500"/>
            <a:ext cx="3311525" cy="2349500"/>
            <a:chOff x="3851920" y="2348880"/>
            <a:chExt cx="4896544" cy="2559506"/>
          </a:xfrm>
        </p:grpSpPr>
        <p:pic>
          <p:nvPicPr>
            <p:cNvPr id="3791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6" t="1118"/>
            <a:stretch>
              <a:fillRect/>
            </a:stretch>
          </p:blipFill>
          <p:spPr bwMode="auto">
            <a:xfrm>
              <a:off x="3851920" y="2377508"/>
              <a:ext cx="4896544" cy="2530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矩形 19"/>
            <p:cNvSpPr/>
            <p:nvPr/>
          </p:nvSpPr>
          <p:spPr bwMode="auto">
            <a:xfrm>
              <a:off x="3851920" y="2348880"/>
              <a:ext cx="1514033" cy="50498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5220418" y="2348880"/>
              <a:ext cx="504677" cy="28881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组合 29"/>
          <p:cNvGrpSpPr/>
          <p:nvPr/>
        </p:nvGrpSpPr>
        <p:grpSpPr bwMode="auto">
          <a:xfrm>
            <a:off x="323850" y="4486275"/>
            <a:ext cx="2843213" cy="2371725"/>
            <a:chOff x="0" y="4487010"/>
            <a:chExt cx="2843808" cy="2370990"/>
          </a:xfrm>
        </p:grpSpPr>
        <p:pic>
          <p:nvPicPr>
            <p:cNvPr id="37905" name="Picture 1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95"/>
            <a:stretch>
              <a:fillRect/>
            </a:stretch>
          </p:blipFill>
          <p:spPr bwMode="auto">
            <a:xfrm>
              <a:off x="0" y="4487010"/>
              <a:ext cx="2843808" cy="2370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0" y="4509228"/>
              <a:ext cx="1835534" cy="57608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algn="ctr">
              <a:noFill/>
              <a:miter lim="800000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755808" y="6093062"/>
              <a:ext cx="647836" cy="36025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algn="ctr">
              <a:noFill/>
              <a:miter lim="800000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340465" y="5229730"/>
              <a:ext cx="503343" cy="100775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algn="ctr">
              <a:noFill/>
              <a:miter lim="800000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051479" y="5301146"/>
              <a:ext cx="323918" cy="5760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algn="ctr">
              <a:noFill/>
              <a:miter lim="800000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1332192" y="6166064"/>
              <a:ext cx="314391" cy="28724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algn="ctr">
              <a:noFill/>
              <a:miter lim="800000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1619589" y="4725061"/>
              <a:ext cx="315979" cy="14441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algn="ctr">
              <a:noFill/>
              <a:miter lim="800000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2051479" y="5301146"/>
              <a:ext cx="144493" cy="21583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algn="ctr">
              <a:noFill/>
              <a:miter lim="800000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5" grpId="0"/>
      <p:bldP spid="31748" grpId="0"/>
      <p:bldP spid="31754" grpId="0"/>
      <p:bldP spid="317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Text Box 9"/>
          <p:cNvSpPr txBox="1">
            <a:spLocks noChangeArrowheads="1"/>
          </p:cNvSpPr>
          <p:nvPr/>
        </p:nvSpPr>
        <p:spPr bwMode="auto">
          <a:xfrm>
            <a:off x="-180975" y="1052513"/>
            <a:ext cx="9145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       </a:t>
            </a:r>
            <a:r>
              <a:rPr lang="zh-CN" altLang="en-US"/>
              <a:t>将电路中电容开路、变压器线圈短路，信号源置零，可得</a:t>
            </a:r>
            <a:r>
              <a:rPr lang="zh-CN" altLang="en-US">
                <a:solidFill>
                  <a:srgbClr val="990099"/>
                </a:solidFill>
                <a:ea typeface="华文新魏" panose="02010800040101010101" pitchFamily="2" charset="-122"/>
              </a:rPr>
              <a:t>直流通路</a:t>
            </a:r>
            <a:r>
              <a:rPr lang="en-US" altLang="zh-CN">
                <a:solidFill>
                  <a:srgbClr val="990099"/>
                </a:solidFill>
                <a:ea typeface="华文新魏" panose="02010800040101010101" pitchFamily="2" charset="-122"/>
              </a:rPr>
              <a:t>;</a:t>
            </a:r>
            <a:endParaRPr lang="en-US" altLang="zh-CN">
              <a:solidFill>
                <a:srgbClr val="990099"/>
              </a:solidFill>
              <a:ea typeface="华文新魏" panose="02010800040101010101" pitchFamily="2" charset="-122"/>
            </a:endParaRPr>
          </a:p>
        </p:txBody>
      </p:sp>
      <p:sp>
        <p:nvSpPr>
          <p:cNvPr id="38916" name="Text Box 10"/>
          <p:cNvSpPr txBox="1">
            <a:spLocks noChangeArrowheads="1"/>
          </p:cNvSpPr>
          <p:nvPr/>
        </p:nvSpPr>
        <p:spPr bwMode="auto">
          <a:xfrm>
            <a:off x="-180975" y="1628775"/>
            <a:ext cx="7921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       </a:t>
            </a:r>
            <a:r>
              <a:rPr lang="zh-CN" altLang="en-US"/>
              <a:t>将电路中电容和直流电源置零，可得</a:t>
            </a:r>
            <a:r>
              <a:rPr lang="zh-CN" altLang="en-US">
                <a:solidFill>
                  <a:srgbClr val="008000"/>
                </a:solidFill>
                <a:ea typeface="华文新魏" panose="02010800040101010101" pitchFamily="2" charset="-122"/>
              </a:rPr>
              <a:t>交流通路。</a:t>
            </a:r>
            <a:endParaRPr lang="zh-CN" altLang="en-US">
              <a:solidFill>
                <a:srgbClr val="008000"/>
              </a:solidFill>
              <a:ea typeface="华文新魏" panose="02010800040101010101" pitchFamily="2" charset="-122"/>
            </a:endParaRPr>
          </a:p>
        </p:txBody>
      </p:sp>
      <p:sp>
        <p:nvSpPr>
          <p:cNvPr id="38917" name="Rectangle 12"/>
          <p:cNvSpPr>
            <a:spLocks noChangeArrowheads="1"/>
          </p:cNvSpPr>
          <p:nvPr/>
        </p:nvSpPr>
        <p:spPr bwMode="auto">
          <a:xfrm>
            <a:off x="1979613" y="188913"/>
            <a:ext cx="8636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1979613" y="0"/>
            <a:ext cx="865187" cy="427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</a:rPr>
              <a:t>P2.2</a:t>
            </a:r>
            <a:endParaRPr lang="en-US" altLang="zh-CN" sz="28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919" name="Rectangle 13"/>
          <p:cNvSpPr>
            <a:spLocks noChangeArrowheads="1"/>
          </p:cNvSpPr>
          <p:nvPr/>
        </p:nvSpPr>
        <p:spPr bwMode="auto">
          <a:xfrm>
            <a:off x="539750" y="188913"/>
            <a:ext cx="576263" cy="3603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8920" name="Text Box 5"/>
          <p:cNvSpPr txBox="1">
            <a:spLocks noChangeArrowheads="1"/>
          </p:cNvSpPr>
          <p:nvPr/>
        </p:nvSpPr>
        <p:spPr bwMode="auto">
          <a:xfrm>
            <a:off x="561975" y="0"/>
            <a:ext cx="5651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2.2</a:t>
            </a:r>
            <a:endParaRPr lang="en-US" altLang="zh-CN" sz="28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1512" name="Line 5"/>
          <p:cNvSpPr>
            <a:spLocks noChangeShapeType="1"/>
          </p:cNvSpPr>
          <p:nvPr/>
        </p:nvSpPr>
        <p:spPr bwMode="auto">
          <a:xfrm flipH="1">
            <a:off x="2038350" y="3635375"/>
            <a:ext cx="563563" cy="573088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3" name="Text Box 6"/>
          <p:cNvSpPr txBox="1">
            <a:spLocks noChangeArrowheads="1"/>
          </p:cNvSpPr>
          <p:nvPr/>
        </p:nvSpPr>
        <p:spPr bwMode="auto">
          <a:xfrm>
            <a:off x="323850" y="3914775"/>
            <a:ext cx="1479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990099"/>
                </a:solidFill>
                <a:ea typeface="华文新魏" panose="02010800040101010101" pitchFamily="2" charset="-122"/>
              </a:rPr>
              <a:t>直流通路</a:t>
            </a:r>
            <a:endParaRPr lang="zh-CN" altLang="en-US">
              <a:solidFill>
                <a:srgbClr val="990099"/>
              </a:solidFill>
              <a:ea typeface="华文新魏" panose="02010800040101010101" pitchFamily="2" charset="-122"/>
            </a:endParaRPr>
          </a:p>
        </p:txBody>
      </p:sp>
      <p:sp>
        <p:nvSpPr>
          <p:cNvPr id="21514" name="Line 7"/>
          <p:cNvSpPr>
            <a:spLocks noChangeShapeType="1"/>
          </p:cNvSpPr>
          <p:nvPr/>
        </p:nvSpPr>
        <p:spPr bwMode="auto">
          <a:xfrm>
            <a:off x="6156325" y="3644900"/>
            <a:ext cx="733425" cy="63182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5" name="Text Box 8"/>
          <p:cNvSpPr txBox="1">
            <a:spLocks noChangeArrowheads="1"/>
          </p:cNvSpPr>
          <p:nvPr/>
        </p:nvSpPr>
        <p:spPr bwMode="auto">
          <a:xfrm>
            <a:off x="7019925" y="3933825"/>
            <a:ext cx="1319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08000"/>
                </a:solidFill>
                <a:ea typeface="华文新魏" panose="02010800040101010101" pitchFamily="2" charset="-122"/>
              </a:rPr>
              <a:t>交流通路</a:t>
            </a:r>
            <a:endParaRPr lang="zh-CN" altLang="en-US">
              <a:solidFill>
                <a:srgbClr val="008000"/>
              </a:solidFill>
              <a:ea typeface="华文新魏" panose="02010800040101010101" pitchFamily="2" charset="-122"/>
            </a:endParaRPr>
          </a:p>
        </p:txBody>
      </p:sp>
      <p:sp>
        <p:nvSpPr>
          <p:cNvPr id="38925" name="Line 22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rgbClr val="CC99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89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3" t="12630" r="854" b="4375"/>
          <a:stretch>
            <a:fillRect/>
          </a:stretch>
        </p:blipFill>
        <p:spPr bwMode="auto">
          <a:xfrm>
            <a:off x="2627313" y="2205038"/>
            <a:ext cx="3384550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6"/>
          <p:cNvGrpSpPr/>
          <p:nvPr/>
        </p:nvGrpSpPr>
        <p:grpSpPr bwMode="auto">
          <a:xfrm>
            <a:off x="539750" y="4508500"/>
            <a:ext cx="2519363" cy="2160588"/>
            <a:chOff x="5004048" y="1916832"/>
            <a:chExt cx="3448000" cy="2664296"/>
          </a:xfrm>
        </p:grpSpPr>
        <p:pic>
          <p:nvPicPr>
            <p:cNvPr id="3893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1916832"/>
              <a:ext cx="3443090" cy="2664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矩形 19"/>
            <p:cNvSpPr/>
            <p:nvPr/>
          </p:nvSpPr>
          <p:spPr bwMode="auto">
            <a:xfrm>
              <a:off x="5075746" y="1916832"/>
              <a:ext cx="2233487" cy="43263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7020269" y="4220929"/>
              <a:ext cx="1405707" cy="360199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5004048" y="2780135"/>
              <a:ext cx="360660" cy="360199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6444517" y="2780135"/>
              <a:ext cx="430185" cy="289725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8171775" y="1916832"/>
              <a:ext cx="280273" cy="35041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组合 15"/>
          <p:cNvGrpSpPr/>
          <p:nvPr/>
        </p:nvGrpSpPr>
        <p:grpSpPr bwMode="auto">
          <a:xfrm>
            <a:off x="4476750" y="4562475"/>
            <a:ext cx="4271963" cy="2106613"/>
            <a:chOff x="4283968" y="1988840"/>
            <a:chExt cx="4667250" cy="2295525"/>
          </a:xfrm>
        </p:grpSpPr>
        <p:pic>
          <p:nvPicPr>
            <p:cNvPr id="3892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1988840"/>
              <a:ext cx="4667250" cy="2295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矩形 26"/>
            <p:cNvSpPr/>
            <p:nvPr/>
          </p:nvSpPr>
          <p:spPr bwMode="auto">
            <a:xfrm>
              <a:off x="6660085" y="1988840"/>
              <a:ext cx="575818" cy="28715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5147695" y="1988840"/>
              <a:ext cx="648663" cy="216233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3" grpId="0"/>
      <p:bldP spid="215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Text Box 9"/>
          <p:cNvSpPr txBox="1">
            <a:spLocks noChangeArrowheads="1"/>
          </p:cNvSpPr>
          <p:nvPr/>
        </p:nvSpPr>
        <p:spPr bwMode="auto">
          <a:xfrm>
            <a:off x="-180975" y="1052513"/>
            <a:ext cx="9145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       </a:t>
            </a:r>
            <a:r>
              <a:rPr lang="zh-CN" altLang="en-US"/>
              <a:t>将电路中电容开路、变压器线圈短路，信号源置零，可得</a:t>
            </a:r>
            <a:r>
              <a:rPr lang="zh-CN" altLang="en-US">
                <a:solidFill>
                  <a:srgbClr val="990099"/>
                </a:solidFill>
                <a:ea typeface="华文新魏" panose="02010800040101010101" pitchFamily="2" charset="-122"/>
              </a:rPr>
              <a:t>直流通路</a:t>
            </a:r>
            <a:r>
              <a:rPr lang="en-US" altLang="zh-CN">
                <a:solidFill>
                  <a:srgbClr val="990099"/>
                </a:solidFill>
                <a:ea typeface="华文新魏" panose="02010800040101010101" pitchFamily="2" charset="-122"/>
              </a:rPr>
              <a:t>;</a:t>
            </a:r>
            <a:endParaRPr lang="en-US" altLang="zh-CN">
              <a:solidFill>
                <a:srgbClr val="990099"/>
              </a:solidFill>
              <a:ea typeface="华文新魏" panose="02010800040101010101" pitchFamily="2" charset="-122"/>
            </a:endParaRPr>
          </a:p>
        </p:txBody>
      </p:sp>
      <p:sp>
        <p:nvSpPr>
          <p:cNvPr id="39940" name="Text Box 10"/>
          <p:cNvSpPr txBox="1">
            <a:spLocks noChangeArrowheads="1"/>
          </p:cNvSpPr>
          <p:nvPr/>
        </p:nvSpPr>
        <p:spPr bwMode="auto">
          <a:xfrm>
            <a:off x="-180975" y="1628775"/>
            <a:ext cx="7921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       </a:t>
            </a:r>
            <a:r>
              <a:rPr lang="zh-CN" altLang="en-US"/>
              <a:t>将电路中电容和直流电源置零，可得</a:t>
            </a:r>
            <a:r>
              <a:rPr lang="zh-CN" altLang="en-US">
                <a:solidFill>
                  <a:srgbClr val="008000"/>
                </a:solidFill>
                <a:ea typeface="华文新魏" panose="02010800040101010101" pitchFamily="2" charset="-122"/>
              </a:rPr>
              <a:t>交流通路。</a:t>
            </a:r>
            <a:endParaRPr lang="zh-CN" altLang="en-US">
              <a:solidFill>
                <a:srgbClr val="008000"/>
              </a:solidFill>
              <a:ea typeface="华文新魏" panose="02010800040101010101" pitchFamily="2" charset="-122"/>
            </a:endParaRPr>
          </a:p>
        </p:txBody>
      </p:sp>
      <p:sp>
        <p:nvSpPr>
          <p:cNvPr id="39941" name="Rectangle 12"/>
          <p:cNvSpPr>
            <a:spLocks noChangeArrowheads="1"/>
          </p:cNvSpPr>
          <p:nvPr/>
        </p:nvSpPr>
        <p:spPr bwMode="auto">
          <a:xfrm>
            <a:off x="1979613" y="188913"/>
            <a:ext cx="8636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979613" y="0"/>
            <a:ext cx="865187" cy="427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</a:rPr>
              <a:t>P2.2</a:t>
            </a:r>
            <a:endParaRPr lang="en-US" altLang="zh-CN" sz="28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9943" name="Rectangle 13"/>
          <p:cNvSpPr>
            <a:spLocks noChangeArrowheads="1"/>
          </p:cNvSpPr>
          <p:nvPr/>
        </p:nvSpPr>
        <p:spPr bwMode="auto">
          <a:xfrm>
            <a:off x="539750" y="188913"/>
            <a:ext cx="576263" cy="3603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9944" name="Text Box 5"/>
          <p:cNvSpPr txBox="1">
            <a:spLocks noChangeArrowheads="1"/>
          </p:cNvSpPr>
          <p:nvPr/>
        </p:nvSpPr>
        <p:spPr bwMode="auto">
          <a:xfrm>
            <a:off x="561975" y="0"/>
            <a:ext cx="5651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2.2</a:t>
            </a:r>
            <a:endParaRPr lang="en-US" altLang="zh-CN" sz="28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1512" name="Line 5"/>
          <p:cNvSpPr>
            <a:spLocks noChangeShapeType="1"/>
          </p:cNvSpPr>
          <p:nvPr/>
        </p:nvSpPr>
        <p:spPr bwMode="auto">
          <a:xfrm flipH="1">
            <a:off x="2038350" y="3635375"/>
            <a:ext cx="563563" cy="573088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3" name="Text Box 6"/>
          <p:cNvSpPr txBox="1">
            <a:spLocks noChangeArrowheads="1"/>
          </p:cNvSpPr>
          <p:nvPr/>
        </p:nvSpPr>
        <p:spPr bwMode="auto">
          <a:xfrm>
            <a:off x="323850" y="3914775"/>
            <a:ext cx="1479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990099"/>
                </a:solidFill>
                <a:ea typeface="华文新魏" panose="02010800040101010101" pitchFamily="2" charset="-122"/>
              </a:rPr>
              <a:t>直流通路</a:t>
            </a:r>
            <a:endParaRPr lang="zh-CN" altLang="en-US">
              <a:solidFill>
                <a:srgbClr val="990099"/>
              </a:solidFill>
              <a:ea typeface="华文新魏" panose="02010800040101010101" pitchFamily="2" charset="-122"/>
            </a:endParaRPr>
          </a:p>
        </p:txBody>
      </p:sp>
      <p:sp>
        <p:nvSpPr>
          <p:cNvPr id="21514" name="Line 7"/>
          <p:cNvSpPr>
            <a:spLocks noChangeShapeType="1"/>
          </p:cNvSpPr>
          <p:nvPr/>
        </p:nvSpPr>
        <p:spPr bwMode="auto">
          <a:xfrm>
            <a:off x="6156325" y="3789363"/>
            <a:ext cx="733425" cy="63182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5" name="Text Box 8"/>
          <p:cNvSpPr txBox="1">
            <a:spLocks noChangeArrowheads="1"/>
          </p:cNvSpPr>
          <p:nvPr/>
        </p:nvSpPr>
        <p:spPr bwMode="auto">
          <a:xfrm>
            <a:off x="7092950" y="4005263"/>
            <a:ext cx="1319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08000"/>
                </a:solidFill>
                <a:ea typeface="华文新魏" panose="02010800040101010101" pitchFamily="2" charset="-122"/>
              </a:rPr>
              <a:t>交流通路</a:t>
            </a:r>
            <a:endParaRPr lang="zh-CN" altLang="en-US">
              <a:solidFill>
                <a:srgbClr val="008000"/>
              </a:solidFill>
              <a:ea typeface="华文新魏" panose="02010800040101010101" pitchFamily="2" charset="-122"/>
            </a:endParaRPr>
          </a:p>
        </p:txBody>
      </p:sp>
      <p:sp>
        <p:nvSpPr>
          <p:cNvPr id="39949" name="Line 22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rgbClr val="CC99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99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5" t="1411"/>
          <a:stretch>
            <a:fillRect/>
          </a:stretch>
        </p:blipFill>
        <p:spPr bwMode="auto">
          <a:xfrm>
            <a:off x="2627313" y="2205038"/>
            <a:ext cx="3457575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508500"/>
            <a:ext cx="2160587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52963"/>
            <a:ext cx="4186238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3" grpId="0"/>
      <p:bldP spid="215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Text Box 9"/>
          <p:cNvSpPr txBox="1">
            <a:spLocks noChangeArrowheads="1"/>
          </p:cNvSpPr>
          <p:nvPr/>
        </p:nvSpPr>
        <p:spPr bwMode="auto">
          <a:xfrm>
            <a:off x="-180975" y="1052513"/>
            <a:ext cx="9145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       </a:t>
            </a:r>
            <a:r>
              <a:rPr lang="zh-CN" altLang="en-US"/>
              <a:t>将电路中电容开路、变压器线圈置零，信号源短路，可得</a:t>
            </a:r>
            <a:r>
              <a:rPr lang="zh-CN" altLang="en-US">
                <a:solidFill>
                  <a:srgbClr val="990099"/>
                </a:solidFill>
                <a:ea typeface="华文新魏" panose="02010800040101010101" pitchFamily="2" charset="-122"/>
              </a:rPr>
              <a:t>直流通路</a:t>
            </a:r>
            <a:r>
              <a:rPr lang="en-US" altLang="zh-CN">
                <a:solidFill>
                  <a:srgbClr val="990099"/>
                </a:solidFill>
                <a:ea typeface="华文新魏" panose="02010800040101010101" pitchFamily="2" charset="-122"/>
              </a:rPr>
              <a:t>;</a:t>
            </a:r>
            <a:endParaRPr lang="en-US" altLang="zh-CN">
              <a:solidFill>
                <a:srgbClr val="990099"/>
              </a:solidFill>
              <a:ea typeface="华文新魏" panose="02010800040101010101" pitchFamily="2" charset="-122"/>
            </a:endParaRPr>
          </a:p>
        </p:txBody>
      </p:sp>
      <p:sp>
        <p:nvSpPr>
          <p:cNvPr id="40964" name="Text Box 10"/>
          <p:cNvSpPr txBox="1">
            <a:spLocks noChangeArrowheads="1"/>
          </p:cNvSpPr>
          <p:nvPr/>
        </p:nvSpPr>
        <p:spPr bwMode="auto">
          <a:xfrm>
            <a:off x="-180975" y="1628775"/>
            <a:ext cx="7921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/>
              <a:t>       </a:t>
            </a:r>
            <a:r>
              <a:rPr lang="zh-CN" altLang="en-US"/>
              <a:t>将电路中电容和直流电源置零，可得</a:t>
            </a:r>
            <a:r>
              <a:rPr lang="zh-CN" altLang="en-US">
                <a:solidFill>
                  <a:srgbClr val="008000"/>
                </a:solidFill>
                <a:ea typeface="华文新魏" panose="02010800040101010101" pitchFamily="2" charset="-122"/>
              </a:rPr>
              <a:t>交流通路。</a:t>
            </a:r>
            <a:endParaRPr lang="zh-CN" altLang="en-US">
              <a:solidFill>
                <a:srgbClr val="008000"/>
              </a:solidFill>
              <a:ea typeface="华文新魏" panose="02010800040101010101" pitchFamily="2" charset="-122"/>
            </a:endParaRPr>
          </a:p>
        </p:txBody>
      </p:sp>
      <p:sp>
        <p:nvSpPr>
          <p:cNvPr id="40965" name="Rectangle 12"/>
          <p:cNvSpPr>
            <a:spLocks noChangeArrowheads="1"/>
          </p:cNvSpPr>
          <p:nvPr/>
        </p:nvSpPr>
        <p:spPr bwMode="auto">
          <a:xfrm>
            <a:off x="1979613" y="188913"/>
            <a:ext cx="8636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1979613" y="0"/>
            <a:ext cx="865187" cy="427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0">
                <a:latin typeface="Times New Roman" panose="02020603050405020304" pitchFamily="18" charset="0"/>
                <a:ea typeface="黑体" panose="02010609060101010101" pitchFamily="49" charset="-122"/>
              </a:rPr>
              <a:t>P2.2</a:t>
            </a:r>
            <a:endParaRPr lang="en-US" altLang="zh-CN" sz="28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967" name="Rectangle 13"/>
          <p:cNvSpPr>
            <a:spLocks noChangeArrowheads="1"/>
          </p:cNvSpPr>
          <p:nvPr/>
        </p:nvSpPr>
        <p:spPr bwMode="auto">
          <a:xfrm>
            <a:off x="539750" y="188913"/>
            <a:ext cx="576263" cy="3603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0968" name="Text Box 5"/>
          <p:cNvSpPr txBox="1">
            <a:spLocks noChangeArrowheads="1"/>
          </p:cNvSpPr>
          <p:nvPr/>
        </p:nvSpPr>
        <p:spPr bwMode="auto">
          <a:xfrm>
            <a:off x="561975" y="0"/>
            <a:ext cx="5651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2.2</a:t>
            </a:r>
            <a:endParaRPr lang="en-US" altLang="zh-CN" sz="28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40969" name="Picture 2" descr="2_2345看图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" t="-29"/>
          <a:stretch>
            <a:fillRect/>
          </a:stretch>
        </p:blipFill>
        <p:spPr bwMode="auto">
          <a:xfrm>
            <a:off x="2700338" y="2349500"/>
            <a:ext cx="3311525" cy="214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3" descr="4_2345看图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2" t="8072" r="5861" b="12540"/>
          <a:stretch>
            <a:fillRect/>
          </a:stretch>
        </p:blipFill>
        <p:spPr bwMode="auto">
          <a:xfrm>
            <a:off x="611188" y="4724400"/>
            <a:ext cx="314960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4" descr="YP20130421152450_2345看图王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9" r="-430" b="14838"/>
          <a:stretch>
            <a:fillRect/>
          </a:stretch>
        </p:blipFill>
        <p:spPr bwMode="auto">
          <a:xfrm>
            <a:off x="4787900" y="4652963"/>
            <a:ext cx="3889375" cy="203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2" name="Line 5"/>
          <p:cNvSpPr>
            <a:spLocks noChangeShapeType="1"/>
          </p:cNvSpPr>
          <p:nvPr/>
        </p:nvSpPr>
        <p:spPr bwMode="auto">
          <a:xfrm flipH="1">
            <a:off x="2038350" y="3635375"/>
            <a:ext cx="563563" cy="573088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3" name="Text Box 6"/>
          <p:cNvSpPr txBox="1">
            <a:spLocks noChangeArrowheads="1"/>
          </p:cNvSpPr>
          <p:nvPr/>
        </p:nvSpPr>
        <p:spPr bwMode="auto">
          <a:xfrm>
            <a:off x="323850" y="3914775"/>
            <a:ext cx="1479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990099"/>
                </a:solidFill>
                <a:ea typeface="华文新魏" panose="02010800040101010101" pitchFamily="2" charset="-122"/>
              </a:rPr>
              <a:t>直流通路</a:t>
            </a:r>
            <a:endParaRPr lang="zh-CN" altLang="en-US">
              <a:solidFill>
                <a:srgbClr val="990099"/>
              </a:solidFill>
              <a:ea typeface="华文新魏" panose="02010800040101010101" pitchFamily="2" charset="-122"/>
            </a:endParaRPr>
          </a:p>
        </p:txBody>
      </p:sp>
      <p:sp>
        <p:nvSpPr>
          <p:cNvPr id="21514" name="Line 7"/>
          <p:cNvSpPr>
            <a:spLocks noChangeShapeType="1"/>
          </p:cNvSpPr>
          <p:nvPr/>
        </p:nvSpPr>
        <p:spPr bwMode="auto">
          <a:xfrm>
            <a:off x="6156325" y="3716338"/>
            <a:ext cx="733425" cy="63182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5" name="Text Box 8"/>
          <p:cNvSpPr txBox="1">
            <a:spLocks noChangeArrowheads="1"/>
          </p:cNvSpPr>
          <p:nvPr/>
        </p:nvSpPr>
        <p:spPr bwMode="auto">
          <a:xfrm>
            <a:off x="6948488" y="3933825"/>
            <a:ext cx="1319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08000"/>
                </a:solidFill>
                <a:ea typeface="华文新魏" panose="02010800040101010101" pitchFamily="2" charset="-122"/>
              </a:rPr>
              <a:t>交流通路</a:t>
            </a:r>
            <a:endParaRPr lang="zh-CN" altLang="en-US">
              <a:solidFill>
                <a:srgbClr val="008000"/>
              </a:solidFill>
              <a:ea typeface="华文新魏" panose="02010800040101010101" pitchFamily="2" charset="-122"/>
            </a:endParaRPr>
          </a:p>
        </p:txBody>
      </p:sp>
      <p:sp>
        <p:nvSpPr>
          <p:cNvPr id="40976" name="Line 22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rgbClr val="CC99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3" grpId="0"/>
      <p:bldP spid="215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2"/>
          <p:cNvSpPr>
            <a:spLocks noChangeArrowheads="1"/>
          </p:cNvSpPr>
          <p:nvPr/>
        </p:nvSpPr>
        <p:spPr bwMode="auto">
          <a:xfrm>
            <a:off x="0" y="0"/>
            <a:ext cx="8636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1987" name="Text Box 5"/>
          <p:cNvSpPr txBox="1">
            <a:spLocks noChangeArrowheads="1"/>
          </p:cNvSpPr>
          <p:nvPr/>
        </p:nvSpPr>
        <p:spPr bwMode="auto">
          <a:xfrm>
            <a:off x="0" y="0"/>
            <a:ext cx="5651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2.3</a:t>
            </a:r>
            <a:endParaRPr lang="en-US" altLang="zh-CN" sz="28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988" name="Line 22"/>
          <p:cNvSpPr>
            <a:spLocks noChangeShapeType="1"/>
          </p:cNvSpPr>
          <p:nvPr/>
        </p:nvSpPr>
        <p:spPr bwMode="auto">
          <a:xfrm>
            <a:off x="0" y="1412875"/>
            <a:ext cx="9144000" cy="0"/>
          </a:xfrm>
          <a:prstGeom prst="line">
            <a:avLst/>
          </a:prstGeom>
          <a:noFill/>
          <a:ln w="38100">
            <a:solidFill>
              <a:srgbClr val="CC99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198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8" t="35" r="1134" b="48587"/>
          <a:stretch>
            <a:fillRect/>
          </a:stretch>
        </p:blipFill>
        <p:spPr bwMode="auto">
          <a:xfrm>
            <a:off x="561975" y="0"/>
            <a:ext cx="85820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0"/>
          <a:stretch>
            <a:fillRect/>
          </a:stretch>
        </p:blipFill>
        <p:spPr bwMode="auto">
          <a:xfrm>
            <a:off x="250825" y="1700213"/>
            <a:ext cx="367347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" t="51378" r="29968" b="12817"/>
          <a:stretch>
            <a:fillRect/>
          </a:stretch>
        </p:blipFill>
        <p:spPr bwMode="auto">
          <a:xfrm>
            <a:off x="0" y="692150"/>
            <a:ext cx="91440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84213" y="6092825"/>
            <a:ext cx="2808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008000"/>
                </a:solidFill>
                <a:ea typeface="华文新魏" panose="02010800040101010101" pitchFamily="2" charset="-122"/>
              </a:rPr>
              <a:t>共射放大电路</a:t>
            </a:r>
            <a:endParaRPr lang="zh-CN" altLang="en-US" sz="2800">
              <a:solidFill>
                <a:srgbClr val="008000"/>
              </a:solidFill>
              <a:ea typeface="华文新魏" panose="02010800040101010101" pitchFamily="2" charset="-122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140200" y="2205038"/>
            <a:ext cx="18002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008000"/>
                </a:solidFill>
                <a:ea typeface="华文新魏" panose="02010800040101010101" pitchFamily="2" charset="-122"/>
              </a:rPr>
              <a:t>直流</a:t>
            </a:r>
            <a:endParaRPr lang="en-US" altLang="zh-CN" sz="2800">
              <a:solidFill>
                <a:srgbClr val="008000"/>
              </a:solidFill>
              <a:ea typeface="华文新魏" panose="02010800040101010101" pitchFamily="2" charset="-122"/>
            </a:endParaRPr>
          </a:p>
          <a:p>
            <a:pPr algn="ctr" eaLnBrk="1" hangingPunct="1"/>
            <a:r>
              <a:rPr lang="zh-CN" altLang="en-US" sz="2800">
                <a:solidFill>
                  <a:srgbClr val="008000"/>
                </a:solidFill>
                <a:ea typeface="华文新魏" panose="02010800040101010101" pitchFamily="2" charset="-122"/>
              </a:rPr>
              <a:t>通路</a:t>
            </a:r>
            <a:endParaRPr lang="zh-CN" altLang="en-US" sz="2800">
              <a:solidFill>
                <a:srgbClr val="008000"/>
              </a:solidFill>
              <a:ea typeface="华文新魏" panose="02010800040101010101" pitchFamily="2" charset="-122"/>
            </a:endParaRPr>
          </a:p>
        </p:txBody>
      </p:sp>
      <p:grpSp>
        <p:nvGrpSpPr>
          <p:cNvPr id="2" name="组合 29"/>
          <p:cNvGrpSpPr/>
          <p:nvPr/>
        </p:nvGrpSpPr>
        <p:grpSpPr bwMode="auto">
          <a:xfrm>
            <a:off x="6084888" y="1557338"/>
            <a:ext cx="2843212" cy="2371725"/>
            <a:chOff x="0" y="4487010"/>
            <a:chExt cx="2843808" cy="2370990"/>
          </a:xfrm>
        </p:grpSpPr>
        <p:pic>
          <p:nvPicPr>
            <p:cNvPr id="41995" name="Picture 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95"/>
            <a:stretch>
              <a:fillRect/>
            </a:stretch>
          </p:blipFill>
          <p:spPr bwMode="auto">
            <a:xfrm>
              <a:off x="0" y="4487010"/>
              <a:ext cx="2843808" cy="2370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24"/>
            <p:cNvSpPr>
              <a:spLocks noChangeArrowheads="1"/>
            </p:cNvSpPr>
            <p:nvPr/>
          </p:nvSpPr>
          <p:spPr bwMode="auto">
            <a:xfrm>
              <a:off x="0" y="4509228"/>
              <a:ext cx="1835535" cy="5760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algn="ctr">
              <a:noFill/>
              <a:miter lim="800000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Rectangle 24"/>
            <p:cNvSpPr>
              <a:spLocks noChangeArrowheads="1"/>
            </p:cNvSpPr>
            <p:nvPr/>
          </p:nvSpPr>
          <p:spPr bwMode="auto">
            <a:xfrm>
              <a:off x="755808" y="6093062"/>
              <a:ext cx="647836" cy="3602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algn="ctr">
              <a:noFill/>
              <a:miter lim="800000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8" name="Rectangle 24"/>
            <p:cNvSpPr>
              <a:spLocks noChangeArrowheads="1"/>
            </p:cNvSpPr>
            <p:nvPr/>
          </p:nvSpPr>
          <p:spPr bwMode="auto">
            <a:xfrm>
              <a:off x="2340466" y="5229730"/>
              <a:ext cx="503342" cy="10077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algn="ctr">
              <a:noFill/>
              <a:miter lim="800000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9" name="Rectangle 24"/>
            <p:cNvSpPr>
              <a:spLocks noChangeArrowheads="1"/>
            </p:cNvSpPr>
            <p:nvPr/>
          </p:nvSpPr>
          <p:spPr bwMode="auto">
            <a:xfrm>
              <a:off x="2051480" y="5301145"/>
              <a:ext cx="323918" cy="57608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algn="ctr">
              <a:noFill/>
              <a:miter lim="800000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1332191" y="6166064"/>
              <a:ext cx="314391" cy="28724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algn="ctr">
              <a:noFill/>
              <a:miter lim="800000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1619589" y="4725061"/>
              <a:ext cx="315978" cy="14441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algn="ctr">
              <a:noFill/>
              <a:miter lim="800000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2051480" y="5301145"/>
              <a:ext cx="144492" cy="21583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algn="ctr">
              <a:noFill/>
              <a:miter lim="800000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12"/>
          <p:cNvSpPr>
            <a:spLocks noChangeArrowheads="1"/>
          </p:cNvSpPr>
          <p:nvPr/>
        </p:nvSpPr>
        <p:spPr bwMode="auto">
          <a:xfrm>
            <a:off x="0" y="0"/>
            <a:ext cx="8636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0" y="0"/>
            <a:ext cx="5651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2.3</a:t>
            </a:r>
            <a:endParaRPr lang="en-US" altLang="zh-CN" sz="28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79" name="Line 22"/>
          <p:cNvSpPr>
            <a:spLocks noChangeShapeType="1"/>
          </p:cNvSpPr>
          <p:nvPr/>
        </p:nvSpPr>
        <p:spPr bwMode="auto">
          <a:xfrm>
            <a:off x="0" y="1412875"/>
            <a:ext cx="9144000" cy="0"/>
          </a:xfrm>
          <a:prstGeom prst="line">
            <a:avLst/>
          </a:prstGeom>
          <a:noFill/>
          <a:ln w="38100">
            <a:solidFill>
              <a:srgbClr val="CC99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8" t="35" r="1134" b="48587"/>
          <a:stretch>
            <a:fillRect/>
          </a:stretch>
        </p:blipFill>
        <p:spPr bwMode="auto">
          <a:xfrm>
            <a:off x="561975" y="0"/>
            <a:ext cx="85820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" t="51378" r="29968" b="12817"/>
          <a:stretch>
            <a:fillRect/>
          </a:stretch>
        </p:blipFill>
        <p:spPr bwMode="auto">
          <a:xfrm>
            <a:off x="0" y="692150"/>
            <a:ext cx="91440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103563" y="1627188"/>
            <a:ext cx="131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990099"/>
                </a:solidFill>
                <a:ea typeface="华文新魏" panose="02010800040101010101" pitchFamily="2" charset="-122"/>
              </a:rPr>
              <a:t>Q</a:t>
            </a:r>
            <a:r>
              <a:rPr lang="zh-CN" altLang="en-US" sz="2800">
                <a:solidFill>
                  <a:srgbClr val="990099"/>
                </a:solidFill>
                <a:ea typeface="华文新魏" panose="02010800040101010101" pitchFamily="2" charset="-122"/>
              </a:rPr>
              <a:t>点：</a:t>
            </a:r>
            <a:endParaRPr lang="zh-CN" altLang="en-US" sz="2800">
              <a:solidFill>
                <a:srgbClr val="990099"/>
              </a:solidFill>
              <a:ea typeface="华文新魏" panose="02010800040101010101" pitchFamily="2" charset="-122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0163" y="3276600"/>
            <a:ext cx="23764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solidFill>
                  <a:srgbClr val="008000"/>
                </a:solidFill>
                <a:ea typeface="华文新魏" panose="02010800040101010101" pitchFamily="2" charset="-122"/>
              </a:rPr>
              <a:t>直流通路</a:t>
            </a:r>
            <a:endParaRPr lang="zh-CN" altLang="en-US" sz="2800" dirty="0">
              <a:solidFill>
                <a:srgbClr val="008000"/>
              </a:solidFill>
              <a:ea typeface="华文新魏" panose="02010800040101010101" pitchFamily="2" charset="-122"/>
            </a:endParaRPr>
          </a:p>
        </p:txBody>
      </p:sp>
      <p:grpSp>
        <p:nvGrpSpPr>
          <p:cNvPr id="2" name="组合 29"/>
          <p:cNvGrpSpPr/>
          <p:nvPr/>
        </p:nvGrpSpPr>
        <p:grpSpPr bwMode="auto">
          <a:xfrm>
            <a:off x="23813" y="3849688"/>
            <a:ext cx="2843212" cy="2371725"/>
            <a:chOff x="0" y="4487010"/>
            <a:chExt cx="2843808" cy="2370990"/>
          </a:xfrm>
        </p:grpSpPr>
        <p:pic>
          <p:nvPicPr>
            <p:cNvPr id="3089" name="Picture 1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95"/>
            <a:stretch>
              <a:fillRect/>
            </a:stretch>
          </p:blipFill>
          <p:spPr bwMode="auto">
            <a:xfrm>
              <a:off x="0" y="4487010"/>
              <a:ext cx="2843808" cy="2370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24"/>
            <p:cNvSpPr>
              <a:spLocks noChangeArrowheads="1"/>
            </p:cNvSpPr>
            <p:nvPr/>
          </p:nvSpPr>
          <p:spPr bwMode="auto">
            <a:xfrm>
              <a:off x="0" y="4509228"/>
              <a:ext cx="1835535" cy="5760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algn="ctr">
              <a:noFill/>
              <a:miter lim="800000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Rectangle 24"/>
            <p:cNvSpPr>
              <a:spLocks noChangeArrowheads="1"/>
            </p:cNvSpPr>
            <p:nvPr/>
          </p:nvSpPr>
          <p:spPr bwMode="auto">
            <a:xfrm>
              <a:off x="755808" y="6093062"/>
              <a:ext cx="647836" cy="3602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algn="ctr">
              <a:noFill/>
              <a:miter lim="800000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8" name="Rectangle 24"/>
            <p:cNvSpPr>
              <a:spLocks noChangeArrowheads="1"/>
            </p:cNvSpPr>
            <p:nvPr/>
          </p:nvSpPr>
          <p:spPr bwMode="auto">
            <a:xfrm>
              <a:off x="2340466" y="5229730"/>
              <a:ext cx="503342" cy="10077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algn="ctr">
              <a:noFill/>
              <a:miter lim="800000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9" name="Rectangle 24"/>
            <p:cNvSpPr>
              <a:spLocks noChangeArrowheads="1"/>
            </p:cNvSpPr>
            <p:nvPr/>
          </p:nvSpPr>
          <p:spPr bwMode="auto">
            <a:xfrm>
              <a:off x="2051480" y="5301145"/>
              <a:ext cx="323918" cy="57608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algn="ctr">
              <a:noFill/>
              <a:miter lim="800000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1332191" y="6166064"/>
              <a:ext cx="314391" cy="28724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algn="ctr">
              <a:noFill/>
              <a:miter lim="800000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1619589" y="4725061"/>
              <a:ext cx="315978" cy="14441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algn="ctr">
              <a:noFill/>
              <a:miter lim="800000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2051480" y="5301145"/>
              <a:ext cx="144492" cy="21583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algn="ctr">
              <a:noFill/>
              <a:miter lim="800000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23" name="Object 2"/>
          <p:cNvGraphicFramePr>
            <a:graphicFrameLocks noChangeAspect="1"/>
          </p:cNvGraphicFramePr>
          <p:nvPr/>
        </p:nvGraphicFramePr>
        <p:xfrm>
          <a:off x="3514725" y="3375025"/>
          <a:ext cx="4494213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Equation" r:id="rId3" imgW="1849120" imgH="493395" progId="Equation.DSMT4">
                  <p:embed/>
                </p:oleObj>
              </mc:Choice>
              <mc:Fallback>
                <p:oleObj name="Equation" r:id="rId3" imgW="1849120" imgH="49339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725" y="3375025"/>
                        <a:ext cx="4494213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1"/>
          <p:cNvGraphicFramePr>
            <a:graphicFrameLocks noChangeAspect="1"/>
          </p:cNvGraphicFramePr>
          <p:nvPr/>
        </p:nvGraphicFramePr>
        <p:xfrm>
          <a:off x="1677988" y="2495550"/>
          <a:ext cx="68707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Equation" r:id="rId5" imgW="2866390" imgH="256540" progId="Equation.DSMT4">
                  <p:embed/>
                </p:oleObj>
              </mc:Choice>
              <mc:Fallback>
                <p:oleObj name="Equation" r:id="rId5" imgW="2866390" imgH="2565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2495550"/>
                        <a:ext cx="68707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4572000" y="1673225"/>
            <a:ext cx="132556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+mn-ea"/>
                <a:ea typeface="+mn-ea"/>
              </a:rPr>
              <a:t>I</a:t>
            </a:r>
            <a:r>
              <a:rPr lang="en-US" altLang="zh-CN" sz="2400" baseline="-25000" dirty="0">
                <a:latin typeface="+mn-ea"/>
                <a:ea typeface="+mn-ea"/>
              </a:rPr>
              <a:t>BQ</a:t>
            </a:r>
            <a:r>
              <a:rPr lang="zh-CN" altLang="en-US" sz="2400" dirty="0">
                <a:latin typeface="+mn-ea"/>
                <a:ea typeface="+mn-ea"/>
              </a:rPr>
              <a:t>、</a:t>
            </a:r>
            <a:r>
              <a:rPr lang="en-US" altLang="zh-CN" sz="2400" dirty="0">
                <a:latin typeface="+mn-ea"/>
                <a:ea typeface="+mn-ea"/>
              </a:rPr>
              <a:t>U</a:t>
            </a:r>
            <a:r>
              <a:rPr lang="en-US" altLang="zh-CN" sz="2400" baseline="-25000" dirty="0">
                <a:latin typeface="+mn-ea"/>
                <a:ea typeface="+mn-ea"/>
              </a:rPr>
              <a:t>CEQ</a:t>
            </a:r>
            <a:endParaRPr lang="zh-CN" altLang="en-US" sz="2400" baseline="-25000" dirty="0">
              <a:latin typeface="+mn-ea"/>
              <a:ea typeface="+mn-ea"/>
            </a:endParaRPr>
          </a:p>
        </p:txBody>
      </p:sp>
      <p:graphicFrame>
        <p:nvGraphicFramePr>
          <p:cNvPr id="26" name="Object 13"/>
          <p:cNvGraphicFramePr>
            <a:graphicFrameLocks noChangeAspect="1"/>
          </p:cNvGraphicFramePr>
          <p:nvPr/>
        </p:nvGraphicFramePr>
        <p:xfrm>
          <a:off x="3492500" y="5084763"/>
          <a:ext cx="454501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Equation" r:id="rId7" imgW="1890395" imgH="256540" progId="Equation.DSMT4">
                  <p:embed/>
                </p:oleObj>
              </mc:Choice>
              <mc:Fallback>
                <p:oleObj name="Equation" r:id="rId7" imgW="1890395" imgH="2565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084763"/>
                        <a:ext cx="4545013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4"/>
          <p:cNvSpPr txBox="1"/>
          <p:nvPr/>
        </p:nvSpPr>
        <p:spPr>
          <a:xfrm>
            <a:off x="827088" y="5445125"/>
            <a:ext cx="865187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rgbClr val="990099"/>
                </a:solidFill>
                <a:latin typeface="+mn-ea"/>
                <a:ea typeface="+mn-ea"/>
              </a:rPr>
              <a:t>I</a:t>
            </a:r>
            <a:r>
              <a:rPr lang="en-US" altLang="zh-CN" sz="2800" baseline="-25000" dirty="0">
                <a:solidFill>
                  <a:srgbClr val="990099"/>
                </a:solidFill>
                <a:latin typeface="+mn-ea"/>
                <a:ea typeface="+mn-ea"/>
              </a:rPr>
              <a:t>BQ</a:t>
            </a:r>
            <a:endParaRPr lang="zh-CN" altLang="en-US" sz="2800" baseline="-25000" dirty="0">
              <a:solidFill>
                <a:srgbClr val="990099"/>
              </a:solidFill>
              <a:latin typeface="+mn-ea"/>
              <a:ea typeface="+mn-ea"/>
            </a:endParaRPr>
          </a:p>
        </p:txBody>
      </p:sp>
      <p:sp>
        <p:nvSpPr>
          <p:cNvPr id="28" name="文本框 24"/>
          <p:cNvSpPr txBox="1"/>
          <p:nvPr/>
        </p:nvSpPr>
        <p:spPr>
          <a:xfrm>
            <a:off x="2124075" y="4941888"/>
            <a:ext cx="86518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rgbClr val="990099"/>
                </a:solidFill>
                <a:latin typeface="+mn-ea"/>
                <a:ea typeface="+mn-ea"/>
              </a:rPr>
              <a:t>I</a:t>
            </a:r>
            <a:r>
              <a:rPr lang="en-US" altLang="zh-CN" sz="2800" baseline="-25000" dirty="0">
                <a:solidFill>
                  <a:srgbClr val="990099"/>
                </a:solidFill>
                <a:latin typeface="+mn-ea"/>
                <a:ea typeface="+mn-ea"/>
              </a:rPr>
              <a:t>CQ</a:t>
            </a:r>
            <a:endParaRPr lang="zh-CN" altLang="en-US" sz="2800" baseline="-25000" dirty="0">
              <a:solidFill>
                <a:srgbClr val="990099"/>
              </a:solidFill>
              <a:latin typeface="+mn-ea"/>
              <a:ea typeface="+mn-ea"/>
            </a:endParaRPr>
          </a:p>
        </p:txBody>
      </p:sp>
      <p:sp>
        <p:nvSpPr>
          <p:cNvPr id="29" name="文本框 24"/>
          <p:cNvSpPr txBox="1"/>
          <p:nvPr/>
        </p:nvSpPr>
        <p:spPr>
          <a:xfrm>
            <a:off x="2195513" y="4437063"/>
            <a:ext cx="865187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rgbClr val="990099"/>
                </a:solidFill>
                <a:latin typeface="+mn-ea"/>
                <a:ea typeface="+mn-ea"/>
              </a:rPr>
              <a:t>I</a:t>
            </a:r>
            <a:r>
              <a:rPr lang="en-US" altLang="zh-CN" sz="2800" baseline="-25000" dirty="0">
                <a:solidFill>
                  <a:srgbClr val="990099"/>
                </a:solidFill>
                <a:latin typeface="+mn-ea"/>
                <a:ea typeface="+mn-ea"/>
              </a:rPr>
              <a:t>EQ</a:t>
            </a:r>
            <a:endParaRPr lang="zh-CN" altLang="en-US" sz="2800" baseline="-25000" dirty="0">
              <a:solidFill>
                <a:srgbClr val="990099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5" grpId="0"/>
      <p:bldP spid="27" grpId="0"/>
      <p:bldP spid="28" grpId="0"/>
      <p:bldP spid="29" grpId="0"/>
    </p:bldLst>
  </p:timing>
</p:sld>
</file>

<file path=ppt/tags/tag1.xml><?xml version="1.0" encoding="utf-8"?>
<p:tagLst xmlns:p="http://schemas.openxmlformats.org/presentationml/2006/main">
  <p:tag name="KSO_WPP_MARK_KEY" val="16cddb94-44f8-40ff-b84a-9f7d8a536928"/>
  <p:tag name="COMMONDATA" val="eyJoZGlkIjoiNDIzNjU3OTJmNjlkYmU1ZDdhNTk0NWQwYjQ3NmM3NWY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1255</Words>
  <Application>WPS 演示</Application>
  <PresentationFormat>全屏显示(4:3)</PresentationFormat>
  <Paragraphs>325</Paragraphs>
  <Slides>31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53</vt:i4>
      </vt:variant>
      <vt:variant>
        <vt:lpstr>幻灯片标题</vt:lpstr>
      </vt:variant>
      <vt:variant>
        <vt:i4>31</vt:i4>
      </vt:variant>
    </vt:vector>
  </HeadingPairs>
  <TitlesOfParts>
    <vt:vector size="97" baseType="lpstr">
      <vt:lpstr>Arial</vt:lpstr>
      <vt:lpstr>宋体</vt:lpstr>
      <vt:lpstr>Wingdings</vt:lpstr>
      <vt:lpstr>华文行楷</vt:lpstr>
      <vt:lpstr>Times New Roman</vt:lpstr>
      <vt:lpstr>黑体</vt:lpstr>
      <vt:lpstr>华文新魏</vt:lpstr>
      <vt:lpstr>微软雅黑</vt:lpstr>
      <vt:lpstr>Arial Unicode MS</vt:lpstr>
      <vt:lpstr>Cambria Math</vt:lpstr>
      <vt:lpstr>Dotum</vt:lpstr>
      <vt:lpstr>华文楷体</vt:lpstr>
      <vt:lpstr>默认设计模板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tsinghua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模拟电子技术基础</dc:title>
  <dc:creator>hua</dc:creator>
  <cp:lastModifiedBy>Administrator</cp:lastModifiedBy>
  <cp:revision>427</cp:revision>
  <dcterms:created xsi:type="dcterms:W3CDTF">2007-07-18T09:03:00Z</dcterms:created>
  <dcterms:modified xsi:type="dcterms:W3CDTF">2024-11-19T09:41:56Z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DCB50B50CB264FBD8407262F8901ABFB_13</vt:lpwstr>
  </property>
  <property fmtid="{D5CDD505-2E9C-101B-9397-08002B2CF9AE}" pid="3" name="KSOProductBuildVer">
    <vt:lpwstr>2052-12.1.0.18276</vt:lpwstr>
  </property>
</Properties>
</file>