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19" r:id="rId3"/>
    <p:sldId id="372" r:id="rId4"/>
    <p:sldId id="373" r:id="rId6"/>
    <p:sldId id="374" r:id="rId7"/>
    <p:sldId id="298" r:id="rId8"/>
    <p:sldId id="303" r:id="rId9"/>
    <p:sldId id="300" r:id="rId10"/>
    <p:sldId id="299" r:id="rId11"/>
    <p:sldId id="302" r:id="rId12"/>
    <p:sldId id="304" r:id="rId13"/>
    <p:sldId id="305" r:id="rId14"/>
    <p:sldId id="375" r:id="rId15"/>
    <p:sldId id="376" r:id="rId16"/>
    <p:sldId id="377" r:id="rId17"/>
    <p:sldId id="378" r:id="rId18"/>
    <p:sldId id="379" r:id="rId19"/>
    <p:sldId id="380" r:id="rId20"/>
    <p:sldId id="381" r:id="rId21"/>
    <p:sldId id="383" r:id="rId22"/>
    <p:sldId id="310" r:id="rId23"/>
    <p:sldId id="311" r:id="rId24"/>
    <p:sldId id="312" r:id="rId25"/>
    <p:sldId id="313" r:id="rId26"/>
    <p:sldId id="389" r:id="rId27"/>
    <p:sldId id="391" r:id="rId28"/>
    <p:sldId id="386" r:id="rId29"/>
  </p:sldIdLst>
  <p:sldSz cx="9144000" cy="6858000" type="screen4x3"/>
  <p:notesSz cx="6858000" cy="9144000"/>
  <p:custDataLst>
    <p:tags r:id="rId3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339966"/>
    <a:srgbClr val="FFFF00"/>
    <a:srgbClr val="990099"/>
    <a:srgbClr val="FF6600"/>
    <a:srgbClr val="333399"/>
    <a:srgbClr val="CC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81796"/>
  </p:normalViewPr>
  <p:slideViewPr>
    <p:cSldViewPr showGuides="1">
      <p:cViewPr varScale="1">
        <p:scale>
          <a:sx n="72" d="100"/>
          <a:sy n="72" d="100"/>
        </p:scale>
        <p:origin x="-151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3" Type="http://schemas.openxmlformats.org/officeDocument/2006/relationships/tags" Target="tags/tag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6" Type="http://schemas.openxmlformats.org/officeDocument/2006/relationships/image" Target="../media/image42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Relationship Id="rId3" Type="http://schemas.openxmlformats.org/officeDocument/2006/relationships/image" Target="../media/image39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2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2</a:t>
            </a:r>
            <a:r>
              <a:rPr lang="zh-CN" altLang="en-US" dirty="0"/>
              <a:t>题和  课上讲的有区别：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从反馈的结果来判断，凡反馈的结果使输出量的变化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减小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的为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负反馈</a:t>
            </a:r>
            <a:r>
              <a:rPr lang="zh-CN" altLang="en-US" dirty="0">
                <a:solidFill>
                  <a:schemeClr val="tx2"/>
                </a:solidFill>
                <a:latin typeface="Times New Roman" panose="02020603050405020304" pitchFamily="18" charset="0"/>
              </a:rPr>
              <a:t>，否则为正反馈；</a:t>
            </a:r>
            <a:endParaRPr lang="zh-CN" altLang="en-US" dirty="0">
              <a:solidFill>
                <a:schemeClr val="tx2"/>
              </a:solidFill>
              <a:latin typeface="Times New Roman" panose="02020603050405020304" pitchFamily="18" charset="0"/>
            </a:endParaRPr>
          </a:p>
          <a:p>
            <a:pPr lvl="0"/>
            <a:endParaRPr lang="zh-CN" altLang="en-US" dirty="0"/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P159</a:t>
            </a:r>
            <a:r>
              <a:rPr lang="zh-CN" altLang="en-US" dirty="0"/>
              <a:t>页</a:t>
            </a:r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2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P160</a:t>
            </a:r>
            <a:r>
              <a:rPr lang="zh-CN" altLang="en-US" dirty="0"/>
              <a:t>页 直流负反馈， 交流电压串联负反馈</a:t>
            </a:r>
            <a:endParaRPr lang="zh-CN" altLang="en-US" dirty="0"/>
          </a:p>
        </p:txBody>
      </p:sp>
      <p:sp>
        <p:nvSpPr>
          <p:cNvPr id="112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en-US" altLang="zh-CN" dirty="0"/>
              <a:t>P161</a:t>
            </a:r>
            <a:r>
              <a:rPr lang="zh-CN" altLang="en-US" dirty="0"/>
              <a:t>页，对</a:t>
            </a:r>
            <a:r>
              <a:rPr lang="zh-CN" altLang="en-US" b="1" u="sng" dirty="0"/>
              <a:t>交流信号</a:t>
            </a:r>
            <a:r>
              <a:rPr lang="zh-CN" altLang="en-US" dirty="0"/>
              <a:t>来说，当</a:t>
            </a:r>
            <a:r>
              <a:rPr lang="en-US" altLang="zh-CN" dirty="0"/>
              <a:t>Rg</a:t>
            </a:r>
            <a:r>
              <a:rPr lang="zh-CN" altLang="en-US" dirty="0"/>
              <a:t>的上端的电压增加时，会导致整个</a:t>
            </a:r>
            <a:r>
              <a:rPr lang="en-US" altLang="zh-CN" dirty="0"/>
              <a:t>Rg</a:t>
            </a:r>
            <a:r>
              <a:rPr lang="zh-CN" altLang="en-US" dirty="0"/>
              <a:t>上电流的增加，使得</a:t>
            </a:r>
            <a:r>
              <a:rPr lang="en-US" altLang="zh-CN" dirty="0"/>
              <a:t>Rg</a:t>
            </a:r>
            <a:r>
              <a:rPr lang="zh-CN" altLang="en-US" dirty="0"/>
              <a:t>两端的电压的增加，其实也就是增加了</a:t>
            </a:r>
            <a:r>
              <a:rPr lang="en-US" altLang="zh-CN" dirty="0"/>
              <a:t>U</a:t>
            </a:r>
            <a:r>
              <a:rPr lang="en-US" altLang="zh-CN" baseline="-25000" dirty="0"/>
              <a:t>GS</a:t>
            </a:r>
            <a:r>
              <a:rPr lang="zh-CN" altLang="en-US" dirty="0"/>
              <a:t>电压。这其实也是一种反馈，是输入在</a:t>
            </a:r>
            <a:r>
              <a:rPr lang="en-US" altLang="zh-CN" dirty="0"/>
              <a:t>Rg</a:t>
            </a:r>
            <a:r>
              <a:rPr lang="zh-CN" altLang="en-US" dirty="0"/>
              <a:t>上产生的输出而导致的反馈，所以是正反馈。（这种说法估计有问题）</a:t>
            </a:r>
            <a:endParaRPr lang="en-US" altLang="zh-CN" dirty="0"/>
          </a:p>
          <a:p>
            <a:pPr lvl="0"/>
            <a:r>
              <a:rPr lang="zh-CN" altLang="en-US" dirty="0"/>
              <a:t>还有一种说法：源极的电位提升，导致</a:t>
            </a:r>
            <a:r>
              <a:rPr lang="en-US" altLang="zh-CN" dirty="0"/>
              <a:t>Rg</a:t>
            </a:r>
            <a:r>
              <a:rPr lang="zh-CN" altLang="en-US" dirty="0"/>
              <a:t>下端的电位升高，从而导致</a:t>
            </a:r>
            <a:r>
              <a:rPr lang="en-US" altLang="zh-CN" dirty="0"/>
              <a:t>Rg</a:t>
            </a:r>
            <a:r>
              <a:rPr lang="zh-CN" altLang="en-US" dirty="0"/>
              <a:t>上端的电位升高</a:t>
            </a:r>
            <a:r>
              <a:rPr lang="en-US" altLang="zh-CN" dirty="0"/>
              <a:t>(</a:t>
            </a:r>
            <a:r>
              <a:rPr lang="zh-CN" altLang="en-US" dirty="0"/>
              <a:t>但是这个时候</a:t>
            </a:r>
            <a:r>
              <a:rPr lang="en-US" altLang="zh-CN" dirty="0"/>
              <a:t>Ugs</a:t>
            </a:r>
            <a:r>
              <a:rPr lang="zh-CN" altLang="en-US" dirty="0"/>
              <a:t>不一定是增加</a:t>
            </a:r>
            <a:r>
              <a:rPr lang="en-US" altLang="zh-CN" dirty="0"/>
              <a:t>)</a:t>
            </a:r>
            <a:r>
              <a:rPr lang="zh-CN" altLang="en-US" dirty="0"/>
              <a:t>，所以是正反馈。</a:t>
            </a:r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这张图，</a:t>
            </a:r>
            <a:r>
              <a:rPr lang="en-US" altLang="zh-CN" dirty="0"/>
              <a:t>U</a:t>
            </a:r>
            <a:r>
              <a:rPr lang="en-US" altLang="zh-CN" baseline="-25000" dirty="0"/>
              <a:t>0</a:t>
            </a:r>
            <a:r>
              <a:rPr lang="zh-CN" altLang="en-US" dirty="0"/>
              <a:t>短接后，运放</a:t>
            </a:r>
            <a:r>
              <a:rPr lang="en-US" altLang="zh-CN" dirty="0"/>
              <a:t>A</a:t>
            </a:r>
            <a:r>
              <a:rPr lang="en-US" altLang="zh-CN" baseline="-25000" dirty="0"/>
              <a:t>2</a:t>
            </a:r>
            <a:r>
              <a:rPr lang="zh-CN" altLang="en-US" dirty="0"/>
              <a:t>的输出端，依然保持输出，所以反馈依然存在，所以是电流反馈。</a:t>
            </a:r>
            <a:endParaRPr lang="en-US" altLang="zh-CN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反馈和输入无关，只和输出有关，所以计算反馈的时候不考虑输入，本来</a:t>
            </a:r>
            <a:r>
              <a:rPr lang="en-US" altLang="zh-CN" dirty="0"/>
              <a:t>I</a:t>
            </a:r>
            <a:r>
              <a:rPr lang="en-US" altLang="zh-CN" baseline="-25000" dirty="0"/>
              <a:t>f</a:t>
            </a:r>
            <a:r>
              <a:rPr lang="en-US" altLang="zh-CN" dirty="0"/>
              <a:t> = </a:t>
            </a:r>
            <a:r>
              <a:rPr lang="zh-CN" altLang="en-US" dirty="0"/>
              <a:t>（</a:t>
            </a:r>
            <a:r>
              <a:rPr lang="en-US" altLang="zh-CN" dirty="0"/>
              <a:t>U</a:t>
            </a:r>
            <a:r>
              <a:rPr lang="en-US" altLang="zh-CN" baseline="-25000" dirty="0"/>
              <a:t>b</a:t>
            </a:r>
            <a:r>
              <a:rPr lang="en-US" altLang="zh-CN" dirty="0"/>
              <a:t> –U</a:t>
            </a:r>
            <a:r>
              <a:rPr lang="en-US" altLang="zh-CN" baseline="-25000" dirty="0"/>
              <a:t>o</a:t>
            </a:r>
            <a:r>
              <a:rPr lang="zh-CN" altLang="en-US" dirty="0"/>
              <a:t>）</a:t>
            </a:r>
            <a:r>
              <a:rPr lang="en-US" altLang="zh-CN" dirty="0"/>
              <a:t>/R</a:t>
            </a:r>
            <a:r>
              <a:rPr lang="en-US" altLang="zh-CN" baseline="-25000" dirty="0"/>
              <a:t>f</a:t>
            </a:r>
            <a:r>
              <a:rPr lang="zh-CN" altLang="en-US" dirty="0"/>
              <a:t>，但不考虑</a:t>
            </a:r>
            <a:r>
              <a:rPr lang="en-US" altLang="zh-CN" dirty="0"/>
              <a:t>Ub</a:t>
            </a:r>
            <a:r>
              <a:rPr lang="zh-CN" altLang="en-US" dirty="0"/>
              <a:t>后，则：</a:t>
            </a:r>
            <a:r>
              <a:rPr lang="en-US" altLang="zh-CN" dirty="0"/>
              <a:t>I</a:t>
            </a:r>
            <a:r>
              <a:rPr lang="en-US" altLang="zh-CN" baseline="-25000" dirty="0"/>
              <a:t>f</a:t>
            </a:r>
            <a:r>
              <a:rPr lang="en-US" altLang="zh-CN" dirty="0"/>
              <a:t> =  –U</a:t>
            </a:r>
            <a:r>
              <a:rPr lang="en-US" altLang="zh-CN" baseline="-25000" dirty="0"/>
              <a:t>o</a:t>
            </a:r>
            <a:r>
              <a:rPr lang="en-US" altLang="zh-CN" dirty="0"/>
              <a:t>/R</a:t>
            </a:r>
            <a:r>
              <a:rPr lang="en-US" altLang="zh-CN" baseline="-25000" dirty="0"/>
              <a:t>f</a:t>
            </a:r>
            <a:endParaRPr lang="zh-CN" altLang="en-US" dirty="0"/>
          </a:p>
        </p:txBody>
      </p:sp>
      <p:sp>
        <p:nvSpPr>
          <p:cNvPr id="286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对于该电路，</a:t>
            </a:r>
            <a:r>
              <a:rPr lang="en-US" altLang="zh-CN" dirty="0"/>
              <a:t>I</a:t>
            </a:r>
            <a:r>
              <a:rPr lang="en-US" altLang="zh-CN" baseline="-25000" dirty="0"/>
              <a:t>o</a:t>
            </a:r>
            <a:r>
              <a:rPr lang="zh-CN" altLang="en-US" dirty="0"/>
              <a:t>是</a:t>
            </a:r>
            <a:r>
              <a:rPr lang="en-US" altLang="zh-CN" dirty="0"/>
              <a:t>T</a:t>
            </a:r>
            <a:r>
              <a:rPr lang="en-US" altLang="zh-CN" baseline="-25000" dirty="0"/>
              <a:t>2</a:t>
            </a:r>
            <a:r>
              <a:rPr lang="zh-CN" altLang="en-US" dirty="0"/>
              <a:t>的集电极电流</a:t>
            </a:r>
            <a:r>
              <a:rPr lang="en-US" altLang="zh-CN" dirty="0"/>
              <a:t>I</a:t>
            </a:r>
            <a:r>
              <a:rPr lang="en-US" altLang="zh-CN" baseline="-25000" dirty="0"/>
              <a:t>c2</a:t>
            </a:r>
            <a:r>
              <a:rPr lang="zh-CN" altLang="en-US" dirty="0"/>
              <a:t>，反馈电流是在</a:t>
            </a:r>
            <a:r>
              <a:rPr lang="en-US" altLang="zh-CN" dirty="0"/>
              <a:t>R1</a:t>
            </a:r>
            <a:r>
              <a:rPr lang="zh-CN" altLang="en-US" dirty="0"/>
              <a:t>上的分流</a:t>
            </a:r>
            <a:r>
              <a:rPr lang="en-US" altLang="zh-CN" dirty="0"/>
              <a:t>(</a:t>
            </a:r>
            <a:r>
              <a:rPr lang="zh-CN" altLang="en-US" dirty="0"/>
              <a:t>反馈和输入无关，只和输出有关，相当于输入为</a:t>
            </a:r>
            <a:r>
              <a:rPr lang="en-US" altLang="zh-CN" dirty="0"/>
              <a:t>0 </a:t>
            </a:r>
            <a:r>
              <a:rPr lang="zh-CN" altLang="en-US" dirty="0"/>
              <a:t>，这种情况下的对于交流等效电路，</a:t>
            </a:r>
            <a:r>
              <a:rPr lang="en-US" altLang="zh-CN" dirty="0"/>
              <a:t>R1</a:t>
            </a:r>
            <a:r>
              <a:rPr lang="zh-CN" altLang="en-US" dirty="0"/>
              <a:t>和</a:t>
            </a:r>
            <a:r>
              <a:rPr lang="en-US" altLang="zh-CN" dirty="0"/>
              <a:t>R2</a:t>
            </a:r>
            <a:r>
              <a:rPr lang="zh-CN" altLang="en-US" dirty="0"/>
              <a:t>是并联的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pPr lvl="0"/>
            <a:r>
              <a:rPr lang="zh-CN" altLang="en-US" b="1" dirty="0"/>
              <a:t>在分立元件电流负反馈放大电路中，反馈量常取自于输出级晶体管的</a:t>
            </a:r>
            <a:r>
              <a:rPr lang="zh-CN" altLang="en-US" b="1" dirty="0">
                <a:solidFill>
                  <a:srgbClr val="D60093"/>
                </a:solidFill>
              </a:rPr>
              <a:t>集电极电流或发射极电流</a:t>
            </a:r>
            <a:r>
              <a:rPr lang="zh-CN" altLang="en-US" b="1" dirty="0"/>
              <a:t>，而不是负载上的电流；此时称输出级晶体管的集电极电流或发射极电流为</a:t>
            </a:r>
            <a:r>
              <a:rPr lang="zh-CN" altLang="en-US" b="1" dirty="0">
                <a:solidFill>
                  <a:srgbClr val="D60093"/>
                </a:solidFill>
              </a:rPr>
              <a:t>输出电流</a:t>
            </a:r>
            <a:r>
              <a:rPr lang="zh-CN" altLang="en-US" b="1" dirty="0"/>
              <a:t>，反馈的结果将稳定该电流。</a:t>
            </a:r>
            <a:endParaRPr lang="zh-CN" altLang="en-US" b="1" dirty="0"/>
          </a:p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r>
              <a:rPr lang="zh-CN" altLang="en-US" dirty="0"/>
              <a:t>输出时</a:t>
            </a:r>
            <a:r>
              <a:rPr lang="en-US" altLang="zh-CN" dirty="0"/>
              <a:t>i</a:t>
            </a:r>
            <a:r>
              <a:rPr lang="en-US" altLang="zh-CN" baseline="-25000" dirty="0"/>
              <a:t>L</a:t>
            </a:r>
            <a:r>
              <a:rPr lang="zh-CN" altLang="en-US" dirty="0"/>
              <a:t>，则把图上的电流表就看做是一个负载。该电流表是整个电路的输出，所以从三级管的发射极引出的线路是电流反馈。</a:t>
            </a:r>
            <a:endParaRPr lang="zh-CN" altLang="en-US" baseline="-25000" dirty="0"/>
          </a:p>
        </p:txBody>
      </p:sp>
      <p:sp>
        <p:nvSpPr>
          <p:cNvPr id="358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3789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Arial" panose="020B0604020202020204" pitchFamily="34" charset="0"/>
            </a:endParaRPr>
          </a:p>
        </p:txBody>
      </p:sp>
      <p:pic>
        <p:nvPicPr>
          <p:cNvPr id="1031" name="Picture 7" descr="73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32" name="Rectangle 10"/>
          <p:cNvSpPr>
            <a:spLocks noChangeArrowheads="1"/>
          </p:cNvSpPr>
          <p:nvPr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AutoShape 1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.bin"/><Relationship Id="rId3" Type="http://schemas.openxmlformats.org/officeDocument/2006/relationships/image" Target="../media/image15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8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7.wmf"/><Relationship Id="rId2" Type="http://schemas.openxmlformats.org/officeDocument/2006/relationships/oleObject" Target="../embeddings/oleObject3.bin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3" Type="http://schemas.openxmlformats.org/officeDocument/2006/relationships/image" Target="../media/image19.wmf"/><Relationship Id="rId2" Type="http://schemas.openxmlformats.org/officeDocument/2006/relationships/oleObject" Target="../embeddings/oleObject5.bin"/><Relationship Id="rId1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wmf"/><Relationship Id="rId8" Type="http://schemas.openxmlformats.org/officeDocument/2006/relationships/oleObject" Target="../embeddings/oleObject10.bin"/><Relationship Id="rId7" Type="http://schemas.openxmlformats.org/officeDocument/2006/relationships/image" Target="../media/image23.wmf"/><Relationship Id="rId6" Type="http://schemas.openxmlformats.org/officeDocument/2006/relationships/oleObject" Target="../embeddings/oleObject9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21.wmf"/><Relationship Id="rId2" Type="http://schemas.openxmlformats.org/officeDocument/2006/relationships/oleObject" Target="../embeddings/oleObject7.bin"/><Relationship Id="rId11" Type="http://schemas.openxmlformats.org/officeDocument/2006/relationships/vmlDrawing" Target="../drawings/vmlDrawing4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25.w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8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7.w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.xml"/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16.bin"/><Relationship Id="rId3" Type="http://schemas.openxmlformats.org/officeDocument/2006/relationships/image" Target="../media/image29.wmf"/><Relationship Id="rId2" Type="http://schemas.openxmlformats.org/officeDocument/2006/relationships/oleObject" Target="../embeddings/oleObject15.bin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8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8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17.bin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9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0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19.bin"/><Relationship Id="rId1" Type="http://schemas.openxmlformats.org/officeDocument/2006/relationships/image" Target="../media/image3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0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22.bin"/><Relationship Id="rId3" Type="http://schemas.openxmlformats.org/officeDocument/2006/relationships/image" Target="../media/image34.wmf"/><Relationship Id="rId2" Type="http://schemas.openxmlformats.org/officeDocument/2006/relationships/oleObject" Target="../embeddings/oleObject21.bin"/><Relationship Id="rId1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wmf"/><Relationship Id="rId8" Type="http://schemas.openxmlformats.org/officeDocument/2006/relationships/oleObject" Target="../embeddings/oleObject26.bin"/><Relationship Id="rId7" Type="http://schemas.openxmlformats.org/officeDocument/2006/relationships/image" Target="../media/image39.wmf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8.png"/><Relationship Id="rId4" Type="http://schemas.openxmlformats.org/officeDocument/2006/relationships/image" Target="../media/image37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36.wmf"/><Relationship Id="rId16" Type="http://schemas.openxmlformats.org/officeDocument/2006/relationships/notesSlide" Target="../notesSlides/notesSlide9.xml"/><Relationship Id="rId15" Type="http://schemas.openxmlformats.org/officeDocument/2006/relationships/vmlDrawing" Target="../drawings/vmlDrawing11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2.wmf"/><Relationship Id="rId12" Type="http://schemas.openxmlformats.org/officeDocument/2006/relationships/oleObject" Target="../embeddings/oleObject28.bin"/><Relationship Id="rId11" Type="http://schemas.openxmlformats.org/officeDocument/2006/relationships/image" Target="../media/image41.wmf"/><Relationship Id="rId10" Type="http://schemas.openxmlformats.org/officeDocument/2006/relationships/oleObject" Target="../embeddings/oleObject27.bin"/><Relationship Id="rId1" Type="http://schemas.openxmlformats.org/officeDocument/2006/relationships/oleObject" Target="../embeddings/oleObject2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073" name="Rectangle 2"/>
          <p:cNvSpPr>
            <a:spLocks noGrp="1"/>
          </p:cNvSpPr>
          <p:nvPr>
            <p:ph type="title"/>
          </p:nvPr>
        </p:nvSpPr>
        <p:spPr>
          <a:xfrm>
            <a:off x="250825" y="1412875"/>
            <a:ext cx="8229600" cy="576263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zh-CN" altLang="en-US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第六章 负</a:t>
            </a:r>
            <a:r>
              <a:rPr lang="zh-CN" altLang="en-US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反馈</a:t>
            </a:r>
            <a:r>
              <a:rPr lang="zh-CN" altLang="en-US" sz="3600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放大电路</a:t>
            </a:r>
            <a:endParaRPr lang="zh-CN" altLang="en-US" sz="3600" dirty="0">
              <a:solidFill>
                <a:schemeClr val="tx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116013" y="3573463"/>
            <a:ext cx="5688013" cy="1384935"/>
          </a:xfrm>
          <a:prstGeom prst="rect">
            <a:avLst/>
          </a:prstGeom>
          <a:noFill/>
          <a:ln w="12700">
            <a:noFill/>
            <a:miter lim="800000"/>
          </a:ln>
        </p:spPr>
        <p:txBody>
          <a:bodyPr lIns="90000" tIns="46800" rIns="90000" bIns="4680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作业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(P249-252)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5.1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5.5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5.6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.8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.9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5.14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638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25538"/>
            <a:ext cx="7032625" cy="4276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19" name="TextBox 2"/>
          <p:cNvSpPr txBox="1"/>
          <p:nvPr/>
        </p:nvSpPr>
        <p:spPr>
          <a:xfrm>
            <a:off x="2195513" y="3357563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3059113" y="2708275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1" name="TextBox 4"/>
          <p:cNvSpPr txBox="1"/>
          <p:nvPr/>
        </p:nvSpPr>
        <p:spPr>
          <a:xfrm>
            <a:off x="4716463" y="2708275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2" name="TextBox 5"/>
          <p:cNvSpPr txBox="1"/>
          <p:nvPr/>
        </p:nvSpPr>
        <p:spPr>
          <a:xfrm>
            <a:off x="6516688" y="23495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3" name="TextBox 6"/>
          <p:cNvSpPr txBox="1"/>
          <p:nvPr/>
        </p:nvSpPr>
        <p:spPr>
          <a:xfrm>
            <a:off x="6443663" y="3500438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1" name="Rectangle 13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92" name="Rectangle 14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6393" name="Line 15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6394" name="Rectangle 16"/>
          <p:cNvSpPr/>
          <p:nvPr/>
        </p:nvSpPr>
        <p:spPr>
          <a:xfrm>
            <a:off x="900113" y="1554163"/>
            <a:ext cx="604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(f)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3" name="Rectangle 17"/>
          <p:cNvSpPr/>
          <p:nvPr/>
        </p:nvSpPr>
        <p:spPr>
          <a:xfrm>
            <a:off x="1692275" y="5589588"/>
            <a:ext cx="4071938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直流负反馈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0434" name="Rectangle 18"/>
          <p:cNvSpPr/>
          <p:nvPr/>
        </p:nvSpPr>
        <p:spPr>
          <a:xfrm>
            <a:off x="1692275" y="6164263"/>
            <a:ext cx="5078413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</a:t>
            </a:r>
            <a:r>
              <a:rPr lang="zh-CN" altLang="en-US" sz="2400" b="1" dirty="0">
                <a:solidFill>
                  <a:srgbClr val="99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交、直流负反馈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9220" grpId="0"/>
      <p:bldP spid="9221" grpId="0"/>
      <p:bldP spid="9222" grpId="0"/>
      <p:bldP spid="9223" grpId="0"/>
      <p:bldP spid="60433" grpId="0"/>
      <p:bldP spid="604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09" name="Rectangle 10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741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4213" y="1773238"/>
            <a:ext cx="7632700" cy="35226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1" name="Rectangle 8"/>
          <p:cNvSpPr/>
          <p:nvPr/>
        </p:nvSpPr>
        <p:spPr>
          <a:xfrm>
            <a:off x="73025" y="187326"/>
            <a:ext cx="8864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所示各电路中引入了哪种组态的交流负反馈。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7412" name="Line 9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1451" name="Rectangle 11"/>
          <p:cNvSpPr/>
          <p:nvPr/>
        </p:nvSpPr>
        <p:spPr>
          <a:xfrm>
            <a:off x="2987675" y="58737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电流并联负反馈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4" name="Rectangle 12"/>
          <p:cNvSpPr/>
          <p:nvPr/>
        </p:nvSpPr>
        <p:spPr>
          <a:xfrm>
            <a:off x="900113" y="1554163"/>
            <a:ext cx="703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1908175" y="3429000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4572000" y="3860800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6732588" y="4221163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51" grpId="0"/>
      <p:bldP spid="9219" grpId="0"/>
      <p:bldP spid="2" grpId="0"/>
      <p:bldP spid="92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3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8434" name="Rectangle 4"/>
          <p:cNvSpPr/>
          <p:nvPr/>
        </p:nvSpPr>
        <p:spPr>
          <a:xfrm>
            <a:off x="73025" y="187326"/>
            <a:ext cx="8864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所示各电路中引入了哪种组态的交流负反馈。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35" name="Line 5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6502" name="Rectangle 6"/>
          <p:cNvSpPr/>
          <p:nvPr/>
        </p:nvSpPr>
        <p:spPr>
          <a:xfrm>
            <a:off x="2987675" y="58737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电压串联负反馈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84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1484313"/>
            <a:ext cx="6911975" cy="4041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8"/>
          <p:cNvSpPr/>
          <p:nvPr/>
        </p:nvSpPr>
        <p:spPr>
          <a:xfrm>
            <a:off x="900113" y="1554163"/>
            <a:ext cx="68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(e)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3779838" y="3213100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7235825" y="3429000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563938" y="2420938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2484438" y="23495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09" name="Oval 13"/>
          <p:cNvSpPr/>
          <p:nvPr/>
        </p:nvSpPr>
        <p:spPr>
          <a:xfrm>
            <a:off x="3635375" y="2636838"/>
            <a:ext cx="288925" cy="28733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6510" name="Oval 14"/>
          <p:cNvSpPr/>
          <p:nvPr/>
        </p:nvSpPr>
        <p:spPr>
          <a:xfrm>
            <a:off x="2484438" y="2565400"/>
            <a:ext cx="288925" cy="2873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6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  <p:bldP spid="9219" grpId="0"/>
      <p:bldP spid="2" grpId="0"/>
      <p:bldP spid="3" grpId="0"/>
      <p:bldP spid="9220" grpId="0"/>
      <p:bldP spid="106509" grpId="0" animBg="1"/>
      <p:bldP spid="1065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945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341438"/>
            <a:ext cx="6697663" cy="41894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58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59" name="Rectangle 3"/>
          <p:cNvSpPr/>
          <p:nvPr/>
        </p:nvSpPr>
        <p:spPr>
          <a:xfrm>
            <a:off x="73025" y="187326"/>
            <a:ext cx="8864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所示各电路中引入了哪种组态的交流负反馈。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9460" name="Line 4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7525" name="Rectangle 5"/>
          <p:cNvSpPr/>
          <p:nvPr/>
        </p:nvSpPr>
        <p:spPr>
          <a:xfrm>
            <a:off x="2987675" y="58737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电压串联负反馈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462" name="Rectangle 7"/>
          <p:cNvSpPr/>
          <p:nvPr/>
        </p:nvSpPr>
        <p:spPr>
          <a:xfrm>
            <a:off x="900113" y="1554163"/>
            <a:ext cx="604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(f)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2843213" y="1773238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6732588" y="2205038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39975" y="3573463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2411413" y="4652963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32" name="Oval 12"/>
          <p:cNvSpPr/>
          <p:nvPr/>
        </p:nvSpPr>
        <p:spPr>
          <a:xfrm>
            <a:off x="2411413" y="3789363"/>
            <a:ext cx="288925" cy="28733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7533" name="Oval 13"/>
          <p:cNvSpPr/>
          <p:nvPr/>
        </p:nvSpPr>
        <p:spPr>
          <a:xfrm>
            <a:off x="2411413" y="4868863"/>
            <a:ext cx="288925" cy="28733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7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7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7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5" grpId="0"/>
      <p:bldP spid="9219" grpId="0"/>
      <p:bldP spid="2" grpId="0"/>
      <p:bldP spid="3" grpId="0"/>
      <p:bldP spid="9220" grpId="0"/>
      <p:bldP spid="107532" grpId="0" animBg="1"/>
      <p:bldP spid="10753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0481" name="Picture 2"/>
          <p:cNvPicPr>
            <a:picLocks noChangeAspect="1"/>
          </p:cNvPicPr>
          <p:nvPr/>
        </p:nvPicPr>
        <p:blipFill>
          <a:blip r:embed="rId1"/>
          <a:srcRect b="5792"/>
          <a:stretch>
            <a:fillRect/>
          </a:stretch>
        </p:blipFill>
        <p:spPr>
          <a:xfrm>
            <a:off x="1619250" y="1412875"/>
            <a:ext cx="6265863" cy="42354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2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412875"/>
            <a:ext cx="717550" cy="59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3" name="Rectangle 3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484" name="Rectangle 4"/>
          <p:cNvSpPr/>
          <p:nvPr/>
        </p:nvSpPr>
        <p:spPr>
          <a:xfrm>
            <a:off x="73025" y="187326"/>
            <a:ext cx="8864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所示各电路中引入了哪种组态的交流负反馈。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0485" name="Line 5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0486" name="Rectangle 7"/>
          <p:cNvSpPr/>
          <p:nvPr/>
        </p:nvSpPr>
        <p:spPr>
          <a:xfrm>
            <a:off x="755650" y="1557338"/>
            <a:ext cx="703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(g)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6156325" y="3402013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79613" y="3746500"/>
            <a:ext cx="342900" cy="5826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2028825" y="4587875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56" name="Oval 12"/>
          <p:cNvSpPr/>
          <p:nvPr/>
        </p:nvSpPr>
        <p:spPr>
          <a:xfrm>
            <a:off x="2051050" y="4803775"/>
            <a:ext cx="288925" cy="2873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8557" name="Oval 13"/>
          <p:cNvSpPr/>
          <p:nvPr/>
        </p:nvSpPr>
        <p:spPr>
          <a:xfrm>
            <a:off x="2051050" y="3933825"/>
            <a:ext cx="288925" cy="2873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492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638" y="4941888"/>
            <a:ext cx="1081087" cy="7143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5484813" y="25654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Rectangle 5"/>
          <p:cNvSpPr/>
          <p:nvPr/>
        </p:nvSpPr>
        <p:spPr>
          <a:xfrm>
            <a:off x="2987675" y="58737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电压串联负反馈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9" name="TextBox 2"/>
          <p:cNvSpPr txBox="1"/>
          <p:nvPr/>
        </p:nvSpPr>
        <p:spPr>
          <a:xfrm>
            <a:off x="2627313" y="2211388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8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3" grpId="0"/>
      <p:bldP spid="9220" grpId="0"/>
      <p:bldP spid="108556" grpId="0" animBg="1"/>
      <p:bldP spid="108557" grpId="0" animBg="1"/>
      <p:bldP spid="4" grpId="0"/>
      <p:bldP spid="17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15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1550" y="1125538"/>
            <a:ext cx="7345363" cy="43211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Rectangle 4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07" name="Rectangle 5"/>
          <p:cNvSpPr/>
          <p:nvPr/>
        </p:nvSpPr>
        <p:spPr>
          <a:xfrm>
            <a:off x="73025" y="187326"/>
            <a:ext cx="886460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5.6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所示各电路中引入了哪种组态的交流负反馈。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1508" name="Line 6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9575" name="Rectangle 7"/>
          <p:cNvSpPr/>
          <p:nvPr/>
        </p:nvSpPr>
        <p:spPr>
          <a:xfrm>
            <a:off x="2987675" y="5873750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电压串联负反馈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1510" name="Rectangle 8"/>
          <p:cNvSpPr/>
          <p:nvPr/>
        </p:nvSpPr>
        <p:spPr>
          <a:xfrm>
            <a:off x="755650" y="1557338"/>
            <a:ext cx="703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(h)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2411413" y="3644900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TextBox 2"/>
          <p:cNvSpPr txBox="1"/>
          <p:nvPr/>
        </p:nvSpPr>
        <p:spPr>
          <a:xfrm>
            <a:off x="7380288" y="1916113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0" y="3573463"/>
            <a:ext cx="3429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3"/>
          <p:cNvSpPr txBox="1"/>
          <p:nvPr/>
        </p:nvSpPr>
        <p:spPr>
          <a:xfrm>
            <a:off x="4643438" y="42926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1" name="Oval 13"/>
          <p:cNvSpPr/>
          <p:nvPr/>
        </p:nvSpPr>
        <p:spPr>
          <a:xfrm>
            <a:off x="4643438" y="3789363"/>
            <a:ext cx="288925" cy="287337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9582" name="Oval 14"/>
          <p:cNvSpPr/>
          <p:nvPr/>
        </p:nvSpPr>
        <p:spPr>
          <a:xfrm>
            <a:off x="4643438" y="4508500"/>
            <a:ext cx="288925" cy="287338"/>
          </a:xfrm>
          <a:prstGeom prst="ellipse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76600" y="2133600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9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9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09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5" grpId="0"/>
      <p:bldP spid="9219" grpId="0"/>
      <p:bldP spid="2" grpId="0"/>
      <p:bldP spid="3" grpId="0"/>
      <p:bldP spid="9220" grpId="0"/>
      <p:bldP spid="109581" grpId="0" animBg="1"/>
      <p:bldP spid="109582" grpId="0" animBg="1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2529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557338"/>
            <a:ext cx="6840538" cy="3384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0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2531" name="Line 10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2532" name="Rectangle 11"/>
          <p:cNvSpPr/>
          <p:nvPr/>
        </p:nvSpPr>
        <p:spPr>
          <a:xfrm>
            <a:off x="0" y="25559"/>
            <a:ext cx="9612313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5.8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所示各电路在理想运放条件下的电压放大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倍数。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2533" name="Rectangle 12"/>
          <p:cNvSpPr/>
          <p:nvPr/>
        </p:nvSpPr>
        <p:spPr>
          <a:xfrm>
            <a:off x="539750" y="1268413"/>
            <a:ext cx="703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右箭头 8"/>
          <p:cNvSpPr/>
          <p:nvPr/>
        </p:nvSpPr>
        <p:spPr>
          <a:xfrm>
            <a:off x="2484438" y="5805488"/>
            <a:ext cx="503238" cy="287338"/>
          </a:xfrm>
          <a:prstGeom prst="rightArrow">
            <a:avLst/>
          </a:prstGeom>
          <a:solidFill>
            <a:srgbClr val="FFFF0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" name="Object 3"/>
          <p:cNvGraphicFramePr/>
          <p:nvPr/>
        </p:nvGraphicFramePr>
        <p:xfrm>
          <a:off x="3557588" y="5497513"/>
          <a:ext cx="2300287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2" imgW="939800" imgH="431800" progId="Equation.3">
                  <p:embed/>
                </p:oleObj>
              </mc:Choice>
              <mc:Fallback>
                <p:oleObj name="" r:id="rId2" imgW="939800" imgH="4318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57588" y="5497513"/>
                        <a:ext cx="2300287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3"/>
          <p:cNvGraphicFramePr/>
          <p:nvPr/>
        </p:nvGraphicFramePr>
        <p:xfrm>
          <a:off x="871538" y="5324475"/>
          <a:ext cx="1398587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4" imgW="571500" imgH="431800" progId="Equation.3">
                  <p:embed/>
                </p:oleObj>
              </mc:Choice>
              <mc:Fallback>
                <p:oleObj name="" r:id="rId4" imgW="571500" imgH="431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1538" y="5324475"/>
                        <a:ext cx="1398587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4577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578" name="Line 3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4579" name="Rectangle 4"/>
          <p:cNvSpPr/>
          <p:nvPr/>
        </p:nvSpPr>
        <p:spPr>
          <a:xfrm>
            <a:off x="0" y="2541"/>
            <a:ext cx="833056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5.8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所示各电路在理想运放条件下的电压放大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倍数。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4580" name="Rectangle 5"/>
          <p:cNvSpPr/>
          <p:nvPr/>
        </p:nvSpPr>
        <p:spPr>
          <a:xfrm>
            <a:off x="900113" y="1554163"/>
            <a:ext cx="68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(e)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4581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813" y="1484313"/>
            <a:ext cx="5832475" cy="34099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右箭头 8"/>
          <p:cNvSpPr/>
          <p:nvPr/>
        </p:nvSpPr>
        <p:spPr>
          <a:xfrm>
            <a:off x="3276600" y="5732463"/>
            <a:ext cx="503238" cy="288925"/>
          </a:xfrm>
          <a:prstGeom prst="rightArrow">
            <a:avLst/>
          </a:prstGeom>
          <a:solidFill>
            <a:srgbClr val="FFFF0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" name="Object 3"/>
          <p:cNvGraphicFramePr/>
          <p:nvPr/>
        </p:nvGraphicFramePr>
        <p:xfrm>
          <a:off x="884238" y="5445125"/>
          <a:ext cx="2081212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2" imgW="850900" imgH="431800" progId="Equation.3">
                  <p:embed/>
                </p:oleObj>
              </mc:Choice>
              <mc:Fallback>
                <p:oleObj name="" r:id="rId2" imgW="850900" imgH="4318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84238" y="5445125"/>
                        <a:ext cx="2081212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/>
          <p:nvPr/>
        </p:nvGraphicFramePr>
        <p:xfrm>
          <a:off x="4206875" y="5445125"/>
          <a:ext cx="2703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4" imgW="1104900" imgH="431800" progId="Equation.3">
                  <p:embed/>
                </p:oleObj>
              </mc:Choice>
              <mc:Fallback>
                <p:oleObj name="" r:id="rId4" imgW="110490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6875" y="5445125"/>
                        <a:ext cx="2703513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5602" name="Line 3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5603" name="Rectangle 4"/>
          <p:cNvSpPr/>
          <p:nvPr/>
        </p:nvSpPr>
        <p:spPr>
          <a:xfrm>
            <a:off x="0" y="2541"/>
            <a:ext cx="833056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5.8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所示各电路在理想运放条件下的电压放大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倍数。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5604" name="Rectangle 5"/>
          <p:cNvSpPr/>
          <p:nvPr/>
        </p:nvSpPr>
        <p:spPr>
          <a:xfrm>
            <a:off x="900113" y="1554163"/>
            <a:ext cx="6048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(f)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560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9250" y="1484313"/>
            <a:ext cx="5832475" cy="3648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右箭头 7"/>
          <p:cNvSpPr/>
          <p:nvPr/>
        </p:nvSpPr>
        <p:spPr>
          <a:xfrm>
            <a:off x="2555875" y="5805488"/>
            <a:ext cx="503238" cy="287338"/>
          </a:xfrm>
          <a:prstGeom prst="rightArrow">
            <a:avLst/>
          </a:prstGeom>
          <a:solidFill>
            <a:srgbClr val="FFFF0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Object 3"/>
          <p:cNvGraphicFramePr/>
          <p:nvPr/>
        </p:nvGraphicFramePr>
        <p:xfrm>
          <a:off x="3527425" y="5521325"/>
          <a:ext cx="1958975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" imgW="800100" imgH="431800" progId="Equation.3">
                  <p:embed/>
                </p:oleObj>
              </mc:Choice>
              <mc:Fallback>
                <p:oleObj name="" r:id="rId2" imgW="800100" imgH="4318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7425" y="5521325"/>
                        <a:ext cx="1958975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985838" y="5668963"/>
          <a:ext cx="12446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4" imgW="508000" imgH="228600" progId="Equation.3">
                  <p:embed/>
                </p:oleObj>
              </mc:Choice>
              <mc:Fallback>
                <p:oleObj name="" r:id="rId4" imgW="5080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85838" y="5668963"/>
                        <a:ext cx="1244600" cy="560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2662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8888" y="1341438"/>
            <a:ext cx="6192837" cy="36433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6626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627" name="Line 3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6628" name="Rectangle 4"/>
          <p:cNvSpPr/>
          <p:nvPr/>
        </p:nvSpPr>
        <p:spPr>
          <a:xfrm>
            <a:off x="0" y="2541"/>
            <a:ext cx="8330565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5.8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5.4 (d)~(h)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所示各电路在理想运放条件下的电压放大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倍数。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26629" name="Rectangle 5"/>
          <p:cNvSpPr/>
          <p:nvPr/>
        </p:nvSpPr>
        <p:spPr>
          <a:xfrm>
            <a:off x="755650" y="1557338"/>
            <a:ext cx="703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(h)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059113" y="6165850"/>
            <a:ext cx="503238" cy="287338"/>
          </a:xfrm>
          <a:prstGeom prst="rightArrow">
            <a:avLst/>
          </a:prstGeom>
          <a:solidFill>
            <a:srgbClr val="FFFF00"/>
          </a:solidFill>
          <a:ln>
            <a:solidFill>
              <a:srgbClr val="33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539750" y="5157788"/>
            <a:ext cx="1944688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对运放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63492" name="Object 2"/>
          <p:cNvGraphicFramePr>
            <a:graphicFrameLocks noChangeAspect="1"/>
          </p:cNvGraphicFramePr>
          <p:nvPr/>
        </p:nvGraphicFramePr>
        <p:xfrm>
          <a:off x="2051050" y="5084763"/>
          <a:ext cx="11890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" imgW="495300" imgH="228600" progId="Equation.DSMT4">
                  <p:embed/>
                </p:oleObj>
              </mc:Choice>
              <mc:Fallback>
                <p:oleObj name="" r:id="rId2" imgW="4953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1050" y="5084763"/>
                        <a:ext cx="1189038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7"/>
          <p:cNvSpPr>
            <a:spLocks noChangeArrowheads="1"/>
          </p:cNvSpPr>
          <p:nvPr/>
        </p:nvSpPr>
        <p:spPr bwMode="auto">
          <a:xfrm>
            <a:off x="4787900" y="2420938"/>
            <a:ext cx="7572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2" name="Rectangle 17"/>
          <p:cNvSpPr>
            <a:spLocks noChangeArrowheads="1"/>
          </p:cNvSpPr>
          <p:nvPr/>
        </p:nvSpPr>
        <p:spPr bwMode="auto">
          <a:xfrm>
            <a:off x="4787900" y="1844675"/>
            <a:ext cx="757238" cy="461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3" name="Rectangle 17"/>
          <p:cNvSpPr>
            <a:spLocks noChangeArrowheads="1"/>
          </p:cNvSpPr>
          <p:nvPr/>
        </p:nvSpPr>
        <p:spPr bwMode="auto">
          <a:xfrm>
            <a:off x="3563938" y="5157788"/>
            <a:ext cx="1079500" cy="460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则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2" name="Object 10"/>
          <p:cNvGraphicFramePr>
            <a:graphicFrameLocks noChangeAspect="1"/>
          </p:cNvGraphicFramePr>
          <p:nvPr/>
        </p:nvGraphicFramePr>
        <p:xfrm>
          <a:off x="4140200" y="5143500"/>
          <a:ext cx="1295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4" imgW="495300" imgH="241300" progId="Equation.DSMT4">
                  <p:embed/>
                </p:oleObj>
              </mc:Choice>
              <mc:Fallback>
                <p:oleObj name="" r:id="rId4" imgW="495300" imgH="2413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0200" y="5143500"/>
                        <a:ext cx="129540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/>
          <p:nvPr/>
        </p:nvGraphicFramePr>
        <p:xfrm>
          <a:off x="3851275" y="5756275"/>
          <a:ext cx="2703513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6" imgW="1104900" imgH="431800" progId="Equation.3">
                  <p:embed/>
                </p:oleObj>
              </mc:Choice>
              <mc:Fallback>
                <p:oleObj name="" r:id="rId6" imgW="1104900" imgH="4318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51275" y="5756275"/>
                        <a:ext cx="2703513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/>
          <p:nvPr/>
        </p:nvGraphicFramePr>
        <p:xfrm>
          <a:off x="387350" y="5699125"/>
          <a:ext cx="2424113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8" imgW="990600" imgH="431800" progId="Equation.3">
                  <p:embed/>
                </p:oleObj>
              </mc:Choice>
              <mc:Fallback>
                <p:oleObj name="" r:id="rId8" imgW="990600" imgH="4318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7350" y="5699125"/>
                        <a:ext cx="2424113" cy="1060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charRg st="0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4097" name="Rectangle 6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098" name="Rectangle 4"/>
          <p:cNvSpPr/>
          <p:nvPr/>
        </p:nvSpPr>
        <p:spPr>
          <a:xfrm>
            <a:off x="0" y="258763"/>
            <a:ext cx="38969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选择合适答案填入空内。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099" name="Line 5"/>
          <p:cNvSpPr/>
          <p:nvPr/>
        </p:nvSpPr>
        <p:spPr>
          <a:xfrm>
            <a:off x="0" y="836613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1383" name="Rectangle 7"/>
          <p:cNvSpPr/>
          <p:nvPr/>
        </p:nvSpPr>
        <p:spPr>
          <a:xfrm>
            <a:off x="755650" y="1214438"/>
            <a:ext cx="8388350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(1)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对于放大电路，所谓开环是指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无信号源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无反馈通路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无电源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无负载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4" name="Rectangle 8"/>
          <p:cNvSpPr/>
          <p:nvPr/>
        </p:nvSpPr>
        <p:spPr>
          <a:xfrm>
            <a:off x="212725" y="2771775"/>
            <a:ext cx="9399588" cy="11874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333375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而所谓闭环是指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333375"/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333375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  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考虑信号源内阻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存在反馈通路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接入电源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接入负载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5" name="Text Box 9"/>
          <p:cNvSpPr txBox="1"/>
          <p:nvPr/>
        </p:nvSpPr>
        <p:spPr>
          <a:xfrm>
            <a:off x="5364163" y="119697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6" name="Text Box 10"/>
          <p:cNvSpPr txBox="1"/>
          <p:nvPr/>
        </p:nvSpPr>
        <p:spPr>
          <a:xfrm>
            <a:off x="2916238" y="27813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7" name="Rectangle 11"/>
          <p:cNvSpPr/>
          <p:nvPr/>
        </p:nvSpPr>
        <p:spPr>
          <a:xfrm>
            <a:off x="827088" y="4437063"/>
            <a:ext cx="8005762" cy="19177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(2)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在输入量不变的情况下，若引入反馈后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，则说明引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入的反馈是负反馈。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输入电阻增大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输出量增大   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净输入量增大       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D.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净输入量减小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1388" name="Text Box 12"/>
          <p:cNvSpPr txBox="1"/>
          <p:nvPr/>
        </p:nvSpPr>
        <p:spPr>
          <a:xfrm>
            <a:off x="6659563" y="45085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 </a:t>
            </a:r>
            <a:endParaRPr lang="en-US" altLang="zh-CN" sz="2400" b="1" dirty="0">
              <a:solidFill>
                <a:srgbClr val="99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1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1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3" grpId="0"/>
      <p:bldP spid="101384" grpId="0"/>
      <p:bldP spid="101385" grpId="0"/>
      <p:bldP spid="101386" grpId="0"/>
      <p:bldP spid="101387" grpId="0"/>
      <p:bldP spid="10138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7649" name="Rectangle 14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27650" name="组合 7"/>
          <p:cNvGrpSpPr/>
          <p:nvPr/>
        </p:nvGrpSpPr>
        <p:grpSpPr>
          <a:xfrm>
            <a:off x="1908175" y="1268413"/>
            <a:ext cx="4660900" cy="3087687"/>
            <a:chOff x="2143108" y="1571612"/>
            <a:chExt cx="4343539" cy="2928958"/>
          </a:xfrm>
        </p:grpSpPr>
        <p:pic>
          <p:nvPicPr>
            <p:cNvPr id="27651" name="Picture 5"/>
            <p:cNvPicPr>
              <a:picLocks noChangeAspect="1"/>
            </p:cNvPicPr>
            <p:nvPr/>
          </p:nvPicPr>
          <p:blipFill>
            <a:blip r:embed="rId1"/>
            <a:srcRect b="8888"/>
            <a:stretch>
              <a:fillRect/>
            </a:stretch>
          </p:blipFill>
          <p:spPr>
            <a:xfrm>
              <a:off x="2143108" y="1571612"/>
              <a:ext cx="4343539" cy="292895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7652" name="TextBox 5"/>
            <p:cNvSpPr txBox="1"/>
            <p:nvPr/>
          </p:nvSpPr>
          <p:spPr>
            <a:xfrm>
              <a:off x="4143266" y="3143762"/>
              <a:ext cx="383167" cy="6083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53" name="TextBox 6"/>
            <p:cNvSpPr txBox="1"/>
            <p:nvPr/>
          </p:nvSpPr>
          <p:spPr>
            <a:xfrm>
              <a:off x="5143345" y="2500747"/>
              <a:ext cx="338785" cy="60838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15364" name="TextBox 8"/>
          <p:cNvSpPr txBox="1"/>
          <p:nvPr/>
        </p:nvSpPr>
        <p:spPr>
          <a:xfrm>
            <a:off x="539750" y="4797425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电压并联负反馈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，反馈系数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5370" name="Object 10"/>
          <p:cNvGraphicFramePr>
            <a:graphicFrameLocks noChangeAspect="1"/>
          </p:cNvGraphicFramePr>
          <p:nvPr/>
        </p:nvGraphicFramePr>
        <p:xfrm>
          <a:off x="5487988" y="4494213"/>
          <a:ext cx="235267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" imgW="965200" imgH="469900" progId="Equation.DSMT4">
                  <p:embed/>
                </p:oleObj>
              </mc:Choice>
              <mc:Fallback>
                <p:oleObj name="" r:id="rId2" imgW="965200" imgH="4699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87988" y="4494213"/>
                        <a:ext cx="2352675" cy="1146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Line 13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7657" name="Rectangle 15"/>
          <p:cNvSpPr/>
          <p:nvPr/>
        </p:nvSpPr>
        <p:spPr>
          <a:xfrm>
            <a:off x="157163" y="92234"/>
            <a:ext cx="916781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 (a)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(e)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(f)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所示各电路在深度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负反馈条件下的电压放大倍数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58" name="Rectangle 16"/>
          <p:cNvSpPr/>
          <p:nvPr/>
        </p:nvSpPr>
        <p:spPr>
          <a:xfrm>
            <a:off x="755650" y="1557338"/>
            <a:ext cx="684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57" name="Rectangle 17"/>
          <p:cNvSpPr/>
          <p:nvPr/>
        </p:nvSpPr>
        <p:spPr>
          <a:xfrm>
            <a:off x="539750" y="5983288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99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电压放大倍数</a:t>
            </a:r>
            <a:endParaRPr lang="zh-CN" altLang="en-US" sz="2400" b="1" dirty="0">
              <a:solidFill>
                <a:srgbClr val="99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588125" y="2751138"/>
            <a:ext cx="2138363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–U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88125" y="3567113"/>
            <a:ext cx="1635125" cy="4619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/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 –U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o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/R</a:t>
            </a:r>
            <a:r>
              <a:rPr lang="en-US" altLang="zh-CN" sz="2400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6" name="Object 3"/>
          <p:cNvGraphicFramePr/>
          <p:nvPr/>
        </p:nvGraphicFramePr>
        <p:xfrm>
          <a:off x="2943225" y="5683250"/>
          <a:ext cx="3978275" cy="1058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4" imgW="1625600" imgH="431800" progId="Equation.3">
                  <p:embed/>
                </p:oleObj>
              </mc:Choice>
              <mc:Fallback>
                <p:oleObj name="" r:id="rId4" imgW="1625600" imgH="431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3225" y="5683250"/>
                        <a:ext cx="3978275" cy="10588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585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29697" name="组合 6"/>
          <p:cNvGrpSpPr/>
          <p:nvPr/>
        </p:nvGrpSpPr>
        <p:grpSpPr>
          <a:xfrm>
            <a:off x="1619250" y="1268413"/>
            <a:ext cx="5722938" cy="3357562"/>
            <a:chOff x="1643063" y="1071563"/>
            <a:chExt cx="5722937" cy="3357562"/>
          </a:xfrm>
        </p:grpSpPr>
        <p:pic>
          <p:nvPicPr>
            <p:cNvPr id="29698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43063" y="1071563"/>
              <a:ext cx="5722937" cy="335756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9699" name="TextBox 2"/>
            <p:cNvSpPr txBox="1"/>
            <p:nvPr/>
          </p:nvSpPr>
          <p:spPr>
            <a:xfrm>
              <a:off x="2723605" y="2296046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0" name="TextBox 3"/>
            <p:cNvSpPr txBox="1"/>
            <p:nvPr/>
          </p:nvSpPr>
          <p:spPr>
            <a:xfrm>
              <a:off x="3571875" y="1785938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1" name="TextBox 4"/>
            <p:cNvSpPr txBox="1"/>
            <p:nvPr/>
          </p:nvSpPr>
          <p:spPr>
            <a:xfrm>
              <a:off x="6189663" y="2282825"/>
              <a:ext cx="382587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702" name="TextBox 5"/>
            <p:cNvSpPr txBox="1"/>
            <p:nvPr/>
          </p:nvSpPr>
          <p:spPr>
            <a:xfrm>
              <a:off x="4832350" y="2282825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5778500" y="4781550"/>
          <a:ext cx="2663825" cy="1074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1130300" imgH="457200" progId="Equation.DSMT4">
                  <p:embed/>
                </p:oleObj>
              </mc:Choice>
              <mc:Fallback>
                <p:oleObj name="" r:id="rId2" imgW="1130300" imgH="4572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8500" y="4781550"/>
                        <a:ext cx="2663825" cy="1074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2843213" y="5856288"/>
          <a:ext cx="3241675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4" imgW="1397000" imgH="431800" progId="Equation.DSMT4">
                  <p:embed/>
                </p:oleObj>
              </mc:Choice>
              <mc:Fallback>
                <p:oleObj name="" r:id="rId4" imgW="1397000" imgH="4318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43213" y="5856288"/>
                        <a:ext cx="3241675" cy="100171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Rectangle 1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06" name="Line 13"/>
          <p:cNvSpPr/>
          <p:nvPr/>
        </p:nvSpPr>
        <p:spPr>
          <a:xfrm>
            <a:off x="0" y="1052513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29707" name="Rectangle 15"/>
          <p:cNvSpPr/>
          <p:nvPr/>
        </p:nvSpPr>
        <p:spPr>
          <a:xfrm>
            <a:off x="755650" y="1557338"/>
            <a:ext cx="70326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80" name="Rectangle 16"/>
          <p:cNvSpPr/>
          <p:nvPr/>
        </p:nvSpPr>
        <p:spPr>
          <a:xfrm>
            <a:off x="827088" y="6165850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99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电压放大倍数</a:t>
            </a:r>
            <a:endParaRPr lang="zh-CN" altLang="en-US" sz="2400" b="1" dirty="0">
              <a:solidFill>
                <a:srgbClr val="99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364" name="TextBox 8"/>
          <p:cNvSpPr txBox="1"/>
          <p:nvPr/>
        </p:nvSpPr>
        <p:spPr>
          <a:xfrm>
            <a:off x="827088" y="5084763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电压串联负反馈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，反馈系数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9710" name="Rectangle 15"/>
          <p:cNvSpPr/>
          <p:nvPr/>
        </p:nvSpPr>
        <p:spPr>
          <a:xfrm>
            <a:off x="157163" y="92234"/>
            <a:ext cx="916781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 (a)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(e)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(f)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所示各电路在深度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负反馈条件下的电压放大倍数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80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0721" name="组合 5"/>
          <p:cNvGrpSpPr/>
          <p:nvPr/>
        </p:nvGrpSpPr>
        <p:grpSpPr>
          <a:xfrm>
            <a:off x="1928813" y="857250"/>
            <a:ext cx="4895850" cy="3714750"/>
            <a:chOff x="1928813" y="928688"/>
            <a:chExt cx="4895850" cy="3714750"/>
          </a:xfrm>
        </p:grpSpPr>
        <p:pic>
          <p:nvPicPr>
            <p:cNvPr id="30722" name="Picture 2"/>
            <p:cNvPicPr>
              <a:picLocks noChangeAspect="1"/>
            </p:cNvPicPr>
            <p:nvPr/>
          </p:nvPicPr>
          <p:blipFill>
            <a:blip r:embed="rId1"/>
            <a:srcRect b="10345"/>
            <a:stretch>
              <a:fillRect/>
            </a:stretch>
          </p:blipFill>
          <p:spPr>
            <a:xfrm>
              <a:off x="1928813" y="928688"/>
              <a:ext cx="4895850" cy="3714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0723" name="TextBox 2"/>
            <p:cNvSpPr txBox="1"/>
            <p:nvPr/>
          </p:nvSpPr>
          <p:spPr>
            <a:xfrm>
              <a:off x="3046413" y="2640013"/>
              <a:ext cx="382587" cy="6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4" name="TextBox 3"/>
            <p:cNvSpPr txBox="1"/>
            <p:nvPr/>
          </p:nvSpPr>
          <p:spPr>
            <a:xfrm>
              <a:off x="4429125" y="2143125"/>
              <a:ext cx="382588" cy="646113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725" name="TextBox 4"/>
            <p:cNvSpPr txBox="1"/>
            <p:nvPr/>
          </p:nvSpPr>
          <p:spPr>
            <a:xfrm>
              <a:off x="5689600" y="1785938"/>
              <a:ext cx="382588" cy="646112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651500" y="4724400"/>
          <a:ext cx="2352675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" imgW="1079500" imgH="457200" progId="Equation.DSMT4">
                  <p:embed/>
                </p:oleObj>
              </mc:Choice>
              <mc:Fallback>
                <p:oleObj name="" r:id="rId2" imgW="1079500" imgH="4572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51500" y="4724400"/>
                        <a:ext cx="2352675" cy="995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987675" y="5876925"/>
          <a:ext cx="554355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4" imgW="2514600" imgH="482600" progId="Equation.DSMT4">
                  <p:embed/>
                </p:oleObj>
              </mc:Choice>
              <mc:Fallback>
                <p:oleObj name="" r:id="rId4" imgW="2514600" imgH="482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5876925"/>
                        <a:ext cx="5543550" cy="981075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8" name="Rectangle 11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29" name="Line 12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0730" name="Rectangle 14"/>
          <p:cNvSpPr/>
          <p:nvPr/>
        </p:nvSpPr>
        <p:spPr>
          <a:xfrm>
            <a:off x="755650" y="1557338"/>
            <a:ext cx="684213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(e)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4" name="TextBox 8"/>
          <p:cNvSpPr txBox="1"/>
          <p:nvPr/>
        </p:nvSpPr>
        <p:spPr>
          <a:xfrm>
            <a:off x="755650" y="5013325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电流并联负反馈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，反馈系数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7904" name="Rectangle 16"/>
          <p:cNvSpPr/>
          <p:nvPr/>
        </p:nvSpPr>
        <p:spPr>
          <a:xfrm>
            <a:off x="827088" y="6165850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99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电压放大倍数</a:t>
            </a:r>
            <a:endParaRPr lang="zh-CN" altLang="en-US" sz="2400" b="1" dirty="0">
              <a:solidFill>
                <a:srgbClr val="99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30733" name="Rectangle 15"/>
          <p:cNvSpPr/>
          <p:nvPr/>
        </p:nvSpPr>
        <p:spPr>
          <a:xfrm>
            <a:off x="157163" y="92234"/>
            <a:ext cx="916781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 (a)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(e)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(f)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所示各电路在深度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负反馈条件下的电压放大倍数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904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2769" name="组合 8"/>
          <p:cNvGrpSpPr/>
          <p:nvPr/>
        </p:nvGrpSpPr>
        <p:grpSpPr>
          <a:xfrm>
            <a:off x="1476375" y="1052513"/>
            <a:ext cx="5873750" cy="3571875"/>
            <a:chOff x="1500188" y="1071563"/>
            <a:chExt cx="5873750" cy="3571875"/>
          </a:xfrm>
        </p:grpSpPr>
        <p:pic>
          <p:nvPicPr>
            <p:cNvPr id="32770" name="Picture 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00188" y="1071563"/>
              <a:ext cx="5873750" cy="357187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32771" name="TextBox 2"/>
            <p:cNvSpPr txBox="1"/>
            <p:nvPr/>
          </p:nvSpPr>
          <p:spPr>
            <a:xfrm>
              <a:off x="2428876" y="2857501"/>
              <a:ext cx="382587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2" name="TextBox 3"/>
            <p:cNvSpPr txBox="1"/>
            <p:nvPr/>
          </p:nvSpPr>
          <p:spPr>
            <a:xfrm>
              <a:off x="3214688" y="2354263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-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3" name="TextBox 4"/>
            <p:cNvSpPr txBox="1"/>
            <p:nvPr/>
          </p:nvSpPr>
          <p:spPr>
            <a:xfrm>
              <a:off x="4643438" y="2357438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4" name="TextBox 5"/>
            <p:cNvSpPr txBox="1"/>
            <p:nvPr/>
          </p:nvSpPr>
          <p:spPr>
            <a:xfrm>
              <a:off x="5689601" y="2000251"/>
              <a:ext cx="382587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775" name="TextBox 6"/>
            <p:cNvSpPr txBox="1"/>
            <p:nvPr/>
          </p:nvSpPr>
          <p:spPr>
            <a:xfrm>
              <a:off x="6046788" y="3068638"/>
              <a:ext cx="382588" cy="6413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en-US" altLang="zh-CN" sz="3600" dirty="0">
                  <a:solidFill>
                    <a:srgbClr val="FF0000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zh-CN" altLang="en-US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5292725" y="4797425"/>
          <a:ext cx="30972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" imgW="1536700" imgH="457200" progId="Equation.DSMT4">
                  <p:embed/>
                </p:oleObj>
              </mc:Choice>
              <mc:Fallback>
                <p:oleObj name="" r:id="rId2" imgW="15367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292725" y="4797425"/>
                        <a:ext cx="3097213" cy="922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2195513" y="5927725"/>
          <a:ext cx="6697662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" imgW="3111500" imgH="431800" progId="Equation.DSMT4">
                  <p:embed/>
                </p:oleObj>
              </mc:Choice>
              <mc:Fallback>
                <p:oleObj name="" r:id="rId4" imgW="3111500" imgH="431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95513" y="5927725"/>
                        <a:ext cx="6697662" cy="930275"/>
                      </a:xfrm>
                      <a:prstGeom prst="rect">
                        <a:avLst/>
                      </a:prstGeom>
                      <a:solidFill>
                        <a:srgbClr val="FF99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8" name="Rectangle 13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79" name="Line 14"/>
          <p:cNvSpPr/>
          <p:nvPr/>
        </p:nvSpPr>
        <p:spPr>
          <a:xfrm>
            <a:off x="0" y="981075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32780" name="Rectangle 16"/>
          <p:cNvSpPr/>
          <p:nvPr/>
        </p:nvSpPr>
        <p:spPr>
          <a:xfrm>
            <a:off x="755650" y="1557338"/>
            <a:ext cx="604838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(f)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8929" name="Rectangle 17"/>
          <p:cNvSpPr/>
          <p:nvPr/>
        </p:nvSpPr>
        <p:spPr>
          <a:xfrm>
            <a:off x="0" y="6092825"/>
            <a:ext cx="295275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solidFill>
                  <a:srgbClr val="990099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电压放大倍数</a:t>
            </a:r>
            <a:endParaRPr lang="zh-CN" altLang="en-US" sz="2400" b="1" dirty="0">
              <a:solidFill>
                <a:srgbClr val="990099"/>
              </a:solidFill>
              <a:latin typeface="Arial" panose="020B0604020202020204" pitchFamily="34" charset="0"/>
              <a:ea typeface="华文新魏" panose="02010800040101010101" pitchFamily="2" charset="-122"/>
            </a:endParaRPr>
          </a:p>
        </p:txBody>
      </p:sp>
      <p:sp>
        <p:nvSpPr>
          <p:cNvPr id="15364" name="TextBox 8"/>
          <p:cNvSpPr txBox="1"/>
          <p:nvPr/>
        </p:nvSpPr>
        <p:spPr>
          <a:xfrm>
            <a:off x="395288" y="5013325"/>
            <a:ext cx="561657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电流串联负反馈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，反馈系数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3" name="TextBox 3"/>
          <p:cNvSpPr txBox="1"/>
          <p:nvPr/>
        </p:nvSpPr>
        <p:spPr>
          <a:xfrm>
            <a:off x="6011863" y="2060575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2784" name="Rectangle 15"/>
          <p:cNvSpPr/>
          <p:nvPr/>
        </p:nvSpPr>
        <p:spPr>
          <a:xfrm>
            <a:off x="157163" y="92234"/>
            <a:ext cx="9167812" cy="82994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5.9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分别估算图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6.5 (a)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 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(b)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(e) 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、</a:t>
            </a:r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(f)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所示各电路在深度</a:t>
            </a:r>
            <a:endParaRPr lang="en-US" altLang="zh-CN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负反馈条件下的电压放大倍数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92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3793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557338"/>
            <a:ext cx="6242050" cy="4027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3794" name="Line 12"/>
          <p:cNvSpPr/>
          <p:nvPr/>
        </p:nvSpPr>
        <p:spPr>
          <a:xfrm>
            <a:off x="0" y="1412875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grpSp>
        <p:nvGrpSpPr>
          <p:cNvPr id="33795" name="Group 28"/>
          <p:cNvGrpSpPr/>
          <p:nvPr/>
        </p:nvGrpSpPr>
        <p:grpSpPr>
          <a:xfrm>
            <a:off x="0" y="0"/>
            <a:ext cx="8677297" cy="1412875"/>
            <a:chOff x="0" y="0"/>
            <a:chExt cx="5317" cy="844"/>
          </a:xfrm>
        </p:grpSpPr>
        <p:sp>
          <p:nvSpPr>
            <p:cNvPr id="33796" name="Rectangle 11"/>
            <p:cNvSpPr/>
            <p:nvPr/>
          </p:nvSpPr>
          <p:spPr>
            <a:xfrm>
              <a:off x="0" y="0"/>
              <a:ext cx="2426" cy="7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3797" name="Object 14"/>
            <p:cNvGraphicFramePr>
              <a:graphicFrameLocks noChangeAspect="1"/>
            </p:cNvGraphicFramePr>
            <p:nvPr/>
          </p:nvGraphicFramePr>
          <p:xfrm>
            <a:off x="4286" y="164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6" name="" r:id="rId2" imgW="165100" imgH="228600" progId="Equation.DSMT4">
                    <p:embed/>
                  </p:oleObj>
                </mc:Choice>
                <mc:Fallback>
                  <p:oleObj name="" r:id="rId2" imgW="165100" imgH="228600" progId="Equation.DSMT4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86" y="164"/>
                          <a:ext cx="25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798" name="Object 13"/>
            <p:cNvGraphicFramePr>
              <a:graphicFrameLocks noChangeAspect="1"/>
            </p:cNvGraphicFramePr>
            <p:nvPr/>
          </p:nvGraphicFramePr>
          <p:xfrm>
            <a:off x="1020" y="436"/>
            <a:ext cx="25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6" name="" r:id="rId4" imgW="139700" imgH="229235" progId="Equation.DSMT4">
                    <p:embed/>
                  </p:oleObj>
                </mc:Choice>
                <mc:Fallback>
                  <p:oleObj name="" r:id="rId4" imgW="139700" imgH="229235" progId="Equation.DSMT4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0" y="436"/>
                          <a:ext cx="255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3799" name="Rectangle 15"/>
            <p:cNvSpPr/>
            <p:nvPr/>
          </p:nvSpPr>
          <p:spPr>
            <a:xfrm>
              <a:off x="0" y="15"/>
              <a:ext cx="5317" cy="7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>
              <a:spAutoFit/>
            </a:bodyPr>
            <a:p>
              <a:pPr eaLnBrk="0" hangingPunct="0"/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电路如图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所示。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(1)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试通过电阻引入合适的交流负反馈，使输入电压   转换成稳定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的输出电流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34817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6375" y="1557338"/>
            <a:ext cx="6242050" cy="40274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矩形 5"/>
          <p:cNvSpPr/>
          <p:nvPr/>
        </p:nvSpPr>
        <p:spPr>
          <a:xfrm>
            <a:off x="2411413" y="3141663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16238" y="2276475"/>
            <a:ext cx="2857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867400" y="2276475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732588" y="2924175"/>
            <a:ext cx="3619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2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4822" name="Line 12"/>
          <p:cNvSpPr/>
          <p:nvPr/>
        </p:nvSpPr>
        <p:spPr>
          <a:xfrm>
            <a:off x="0" y="1412875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67602" name="Rectangle 18"/>
          <p:cNvSpPr/>
          <p:nvPr/>
        </p:nvSpPr>
        <p:spPr>
          <a:xfrm>
            <a:off x="468313" y="5734050"/>
            <a:ext cx="360045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电流串联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3" name="Rectangle 19"/>
          <p:cNvSpPr/>
          <p:nvPr/>
        </p:nvSpPr>
        <p:spPr>
          <a:xfrm>
            <a:off x="468313" y="6400800"/>
            <a:ext cx="8450262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通过电阻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i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f 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将</a:t>
            </a:r>
            <a:r>
              <a:rPr lang="zh-CN" altLang="en-US" sz="24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三极管的发射极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en-US" altLang="zh-CN" sz="24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T</a:t>
            </a:r>
            <a:r>
              <a:rPr lang="en-US" altLang="zh-CN" sz="2400" b="1" baseline="-25000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2</a:t>
            </a:r>
            <a:r>
              <a:rPr lang="zh-CN" altLang="en-US" sz="24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管的栅极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连接起来即可。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04" name="Line 20"/>
          <p:cNvSpPr/>
          <p:nvPr/>
        </p:nvSpPr>
        <p:spPr>
          <a:xfrm>
            <a:off x="6659563" y="3284538"/>
            <a:ext cx="1512887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5" name="Line 21"/>
          <p:cNvSpPr/>
          <p:nvPr/>
        </p:nvSpPr>
        <p:spPr>
          <a:xfrm>
            <a:off x="8172450" y="3284538"/>
            <a:ext cx="0" cy="2665412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6" name="Line 22"/>
          <p:cNvSpPr/>
          <p:nvPr/>
        </p:nvSpPr>
        <p:spPr>
          <a:xfrm>
            <a:off x="4643438" y="3644900"/>
            <a:ext cx="93662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7" name="Line 23"/>
          <p:cNvSpPr/>
          <p:nvPr/>
        </p:nvSpPr>
        <p:spPr>
          <a:xfrm>
            <a:off x="5580063" y="3644900"/>
            <a:ext cx="0" cy="230505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8" name="Line 24"/>
          <p:cNvSpPr/>
          <p:nvPr/>
        </p:nvSpPr>
        <p:spPr>
          <a:xfrm>
            <a:off x="5580063" y="5949950"/>
            <a:ext cx="936625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09" name="Line 25"/>
          <p:cNvSpPr/>
          <p:nvPr/>
        </p:nvSpPr>
        <p:spPr>
          <a:xfrm>
            <a:off x="7164388" y="5949950"/>
            <a:ext cx="1008062" cy="0"/>
          </a:xfrm>
          <a:prstGeom prst="line">
            <a:avLst/>
          </a:prstGeom>
          <a:ln w="38100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7610" name="Rectangle 26"/>
          <p:cNvSpPr/>
          <p:nvPr/>
        </p:nvSpPr>
        <p:spPr>
          <a:xfrm>
            <a:off x="6516688" y="5805488"/>
            <a:ext cx="649287" cy="287337"/>
          </a:xfrm>
          <a:prstGeom prst="rect">
            <a:avLst/>
          </a:prstGeom>
          <a:noFill/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7611" name="Rectangle 27"/>
          <p:cNvSpPr/>
          <p:nvPr/>
        </p:nvSpPr>
        <p:spPr>
          <a:xfrm>
            <a:off x="6588125" y="5373688"/>
            <a:ext cx="473075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24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</a:t>
            </a:r>
            <a:endParaRPr lang="zh-CN" altLang="en-US" sz="2400" b="1" baseline="-25000" dirty="0">
              <a:solidFill>
                <a:srgbClr val="99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4833" name="Group 28"/>
          <p:cNvGrpSpPr/>
          <p:nvPr/>
        </p:nvGrpSpPr>
        <p:grpSpPr>
          <a:xfrm>
            <a:off x="0" y="0"/>
            <a:ext cx="9042863" cy="1412875"/>
            <a:chOff x="0" y="0"/>
            <a:chExt cx="5541" cy="844"/>
          </a:xfrm>
        </p:grpSpPr>
        <p:sp>
          <p:nvSpPr>
            <p:cNvPr id="34834" name="Rectangle 11"/>
            <p:cNvSpPr/>
            <p:nvPr/>
          </p:nvSpPr>
          <p:spPr>
            <a:xfrm>
              <a:off x="0" y="0"/>
              <a:ext cx="2426" cy="7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35" name="Object 14"/>
            <p:cNvGraphicFramePr>
              <a:graphicFrameLocks noChangeAspect="1"/>
            </p:cNvGraphicFramePr>
            <p:nvPr/>
          </p:nvGraphicFramePr>
          <p:xfrm>
            <a:off x="4286" y="164"/>
            <a:ext cx="258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2" imgW="165100" imgH="228600" progId="Equation.DSMT4">
                    <p:embed/>
                  </p:oleObj>
                </mc:Choice>
                <mc:Fallback>
                  <p:oleObj name="" r:id="rId2" imgW="165100" imgH="228600" progId="Equation.DSMT4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4286" y="164"/>
                          <a:ext cx="258" cy="3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4836" name="Object 13"/>
            <p:cNvGraphicFramePr>
              <a:graphicFrameLocks noChangeAspect="1"/>
            </p:cNvGraphicFramePr>
            <p:nvPr/>
          </p:nvGraphicFramePr>
          <p:xfrm>
            <a:off x="1020" y="436"/>
            <a:ext cx="255" cy="4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4" imgW="139700" imgH="229235" progId="Equation.DSMT4">
                    <p:embed/>
                  </p:oleObj>
                </mc:Choice>
                <mc:Fallback>
                  <p:oleObj name="" r:id="rId4" imgW="139700" imgH="229235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020" y="436"/>
                          <a:ext cx="255" cy="40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37" name="Rectangle 15"/>
            <p:cNvSpPr/>
            <p:nvPr/>
          </p:nvSpPr>
          <p:spPr>
            <a:xfrm>
              <a:off x="0" y="15"/>
              <a:ext cx="5541" cy="7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ctr" anchorCtr="0">
              <a:spAutoFit/>
            </a:bodyPr>
            <a:p>
              <a:pPr eaLnBrk="0" hangingPunct="0"/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电路如图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所示。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(1)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试通过电阻引入合适的交流负反馈，使输入电压 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转换成稳定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的输出电流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；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7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7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6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67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67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67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67602" grpId="0"/>
      <p:bldP spid="67603" grpId="0"/>
      <p:bldP spid="67610" grpId="0" animBg="1"/>
      <p:bldP spid="676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pSp>
        <p:nvGrpSpPr>
          <p:cNvPr id="36865" name="Group 37"/>
          <p:cNvGrpSpPr/>
          <p:nvPr/>
        </p:nvGrpSpPr>
        <p:grpSpPr>
          <a:xfrm>
            <a:off x="0" y="0"/>
            <a:ext cx="9144000" cy="1268413"/>
            <a:chOff x="0" y="0"/>
            <a:chExt cx="5563" cy="709"/>
          </a:xfrm>
        </p:grpSpPr>
        <p:sp>
          <p:nvSpPr>
            <p:cNvPr id="36866" name="Rectangle 7"/>
            <p:cNvSpPr/>
            <p:nvPr/>
          </p:nvSpPr>
          <p:spPr>
            <a:xfrm>
              <a:off x="0" y="0"/>
              <a:ext cx="2426" cy="709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867" name="Rectangle 11"/>
            <p:cNvSpPr/>
            <p:nvPr/>
          </p:nvSpPr>
          <p:spPr>
            <a:xfrm>
              <a:off x="0" y="26"/>
              <a:ext cx="5563" cy="4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ctr" anchorCtr="0">
              <a:spAutoFit/>
            </a:bodyPr>
            <a:p>
              <a:pPr eaLnBrk="0" hangingPunct="0"/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电路如图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P5.14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所示。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  <a:p>
              <a:pPr eaLnBrk="0" hangingPunct="0"/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（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2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）若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    ，           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en-US" altLang="zh-CN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      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时，则反馈电阻</a:t>
              </a:r>
              <a:r>
                <a:rPr lang="en-US" altLang="zh-CN" sz="2400" b="1" dirty="0">
                  <a:latin typeface="Arial" panose="020B0604020202020204" pitchFamily="34" charset="0"/>
                  <a:ea typeface="华文楷体" panose="02010600040101010101" pitchFamily="2" charset="-122"/>
                </a:rPr>
                <a:t>R</a:t>
              </a:r>
              <a:r>
                <a:rPr lang="en-US" altLang="zh-CN" sz="2400" b="1" baseline="-25000" dirty="0">
                  <a:latin typeface="Arial" panose="020B0604020202020204" pitchFamily="34" charset="0"/>
                  <a:ea typeface="华文楷体" panose="02010600040101010101" pitchFamily="2" charset="-122"/>
                </a:rPr>
                <a:t>f</a:t>
              </a:r>
              <a:r>
                <a:rPr lang="zh-CN" altLang="en-US" sz="2400" b="1" dirty="0">
                  <a:latin typeface="华文楷体" panose="02010600040101010101" pitchFamily="2" charset="-122"/>
                  <a:ea typeface="华文楷体" panose="02010600040101010101" pitchFamily="2" charset="-122"/>
                </a:rPr>
                <a:t>取值？</a:t>
              </a:r>
              <a:endPara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6868" name="Object 23"/>
            <p:cNvGraphicFramePr>
              <a:graphicFrameLocks noChangeAspect="1"/>
            </p:cNvGraphicFramePr>
            <p:nvPr/>
          </p:nvGraphicFramePr>
          <p:xfrm>
            <a:off x="722" y="226"/>
            <a:ext cx="1033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" imgW="736600" imgH="228600" progId="Equation.DSMT4">
                    <p:embed/>
                  </p:oleObj>
                </mc:Choice>
                <mc:Fallback>
                  <p:oleObj name="" r:id="rId1" imgW="736600" imgH="228600" progId="Equation.DSMT4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722" y="226"/>
                          <a:ext cx="1033" cy="3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22"/>
            <p:cNvGraphicFramePr>
              <a:graphicFrameLocks noChangeAspect="1"/>
            </p:cNvGraphicFramePr>
            <p:nvPr/>
          </p:nvGraphicFramePr>
          <p:xfrm>
            <a:off x="1774" y="226"/>
            <a:ext cx="1134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3" imgW="876935" imgH="228600" progId="Equation.DSMT4">
                    <p:embed/>
                  </p:oleObj>
                </mc:Choice>
                <mc:Fallback>
                  <p:oleObj name="" r:id="rId3" imgW="876935" imgH="228600" progId="Equation.DSMT4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774" y="226"/>
                          <a:ext cx="1134" cy="29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36870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" y="836613"/>
            <a:ext cx="7345363" cy="3929062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19836" name="Object 28"/>
          <p:cNvGraphicFramePr>
            <a:graphicFrameLocks noChangeAspect="1"/>
          </p:cNvGraphicFramePr>
          <p:nvPr/>
        </p:nvGraphicFramePr>
        <p:xfrm>
          <a:off x="539750" y="4797425"/>
          <a:ext cx="36004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6" imgW="1524000" imgH="444500" progId="Equation.DSMT4">
                  <p:embed/>
                </p:oleObj>
              </mc:Choice>
              <mc:Fallback>
                <p:oleObj name="" r:id="rId6" imgW="1524000" imgH="4445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39750" y="4797425"/>
                        <a:ext cx="3600450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38" name="Object 30"/>
          <p:cNvGraphicFramePr>
            <a:graphicFrameLocks noChangeAspect="1"/>
          </p:cNvGraphicFramePr>
          <p:nvPr/>
        </p:nvGraphicFramePr>
        <p:xfrm>
          <a:off x="4427538" y="4868863"/>
          <a:ext cx="4537075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8" imgW="1905000" imgH="457200" progId="Equation.DSMT4">
                  <p:embed/>
                </p:oleObj>
              </mc:Choice>
              <mc:Fallback>
                <p:oleObj name="" r:id="rId8" imgW="1905000" imgH="457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27538" y="4868863"/>
                        <a:ext cx="4537075" cy="1082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0" name="Object 32"/>
          <p:cNvGraphicFramePr>
            <a:graphicFrameLocks noChangeAspect="1"/>
          </p:cNvGraphicFramePr>
          <p:nvPr/>
        </p:nvGraphicFramePr>
        <p:xfrm>
          <a:off x="971550" y="5918200"/>
          <a:ext cx="3024188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0" imgW="1435100" imgH="444500" progId="Equation.DSMT4">
                  <p:embed/>
                </p:oleObj>
              </mc:Choice>
              <mc:Fallback>
                <p:oleObj name="" r:id="rId10" imgW="1435100" imgH="4445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71550" y="5918200"/>
                        <a:ext cx="3024188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42" name="Object 34"/>
          <p:cNvGraphicFramePr>
            <a:graphicFrameLocks noChangeAspect="1"/>
          </p:cNvGraphicFramePr>
          <p:nvPr/>
        </p:nvGraphicFramePr>
        <p:xfrm>
          <a:off x="4572000" y="6286500"/>
          <a:ext cx="2400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2" imgW="1002665" imgH="241300" progId="Equation.DSMT4">
                  <p:embed/>
                </p:oleObj>
              </mc:Choice>
              <mc:Fallback>
                <p:oleObj name="" r:id="rId12" imgW="1002665" imgH="2413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572000" y="6286500"/>
                        <a:ext cx="2400300" cy="571500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44" name="Text Box 36"/>
          <p:cNvSpPr txBox="1"/>
          <p:nvPr/>
        </p:nvSpPr>
        <p:spPr>
          <a:xfrm>
            <a:off x="468313" y="6165850"/>
            <a:ext cx="792162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即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6876" name="Line 8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9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9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9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9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6145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146" name="Rectangle 3"/>
          <p:cNvSpPr/>
          <p:nvPr/>
        </p:nvSpPr>
        <p:spPr>
          <a:xfrm>
            <a:off x="0" y="258763"/>
            <a:ext cx="38969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选择合适答案填入空内。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6147" name="Line 4"/>
          <p:cNvSpPr/>
          <p:nvPr/>
        </p:nvSpPr>
        <p:spPr>
          <a:xfrm>
            <a:off x="0" y="836613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2407" name="Text Box 7"/>
          <p:cNvSpPr txBox="1"/>
          <p:nvPr/>
        </p:nvSpPr>
        <p:spPr>
          <a:xfrm>
            <a:off x="3132138" y="1412875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08" name="Text Box 8"/>
          <p:cNvSpPr txBox="1"/>
          <p:nvPr/>
        </p:nvSpPr>
        <p:spPr>
          <a:xfrm>
            <a:off x="3203575" y="422116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11" name="Rectangle 11"/>
          <p:cNvSpPr/>
          <p:nvPr/>
        </p:nvSpPr>
        <p:spPr>
          <a:xfrm>
            <a:off x="0" y="1268413"/>
            <a:ext cx="5765800" cy="20669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indent="400050"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(3)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直流负反馈是指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00050"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直接耦合放大电路中所引入的负反馈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00050"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只有放大直流信号时才有的负反馈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400050"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在直流通路中的负反馈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12" name="Rectangle 12"/>
          <p:cNvSpPr/>
          <p:nvPr/>
        </p:nvSpPr>
        <p:spPr>
          <a:xfrm>
            <a:off x="468313" y="4076700"/>
            <a:ext cx="5365750" cy="206692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(4)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交流负反馈是指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阻容耦合放大电路中所引入的负反馈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只有放大交流信号时才有的负反馈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5000"/>
              </a:lnSpc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C.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在交流通路中的负反馈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7" grpId="0"/>
      <p:bldP spid="102408" grpId="0"/>
      <p:bldP spid="102411" grpId="0"/>
      <p:bldP spid="102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69" name="Rectangle 2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3"/>
          <p:cNvSpPr/>
          <p:nvPr/>
        </p:nvSpPr>
        <p:spPr>
          <a:xfrm>
            <a:off x="0" y="258763"/>
            <a:ext cx="389699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5.1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选择合适答案填入空内。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7171" name="Line 4"/>
          <p:cNvSpPr/>
          <p:nvPr/>
        </p:nvSpPr>
        <p:spPr>
          <a:xfrm>
            <a:off x="0" y="836613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3429" name="Text Box 5"/>
          <p:cNvSpPr txBox="1"/>
          <p:nvPr/>
        </p:nvSpPr>
        <p:spPr>
          <a:xfrm>
            <a:off x="4500563" y="32131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FF66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0" name="Text Box 6"/>
          <p:cNvSpPr txBox="1"/>
          <p:nvPr/>
        </p:nvSpPr>
        <p:spPr>
          <a:xfrm>
            <a:off x="4211638" y="371633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FF66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4" name="Rectangle 9"/>
          <p:cNvSpPr/>
          <p:nvPr/>
        </p:nvSpPr>
        <p:spPr>
          <a:xfrm>
            <a:off x="539750" y="1557338"/>
            <a:ext cx="6551613" cy="429101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indent="11430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(5)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为了实现下列目的，应引入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/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/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A.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直流反馈   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B.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交流反馈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/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①稳定静态工作点，应引入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②稳定放大倍数，应引入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③改变输入电阻和输出电阻，应引入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④抑制温漂，应引入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114300">
              <a:lnSpc>
                <a:spcPct val="150000"/>
              </a:lnSpc>
            </a:pP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⑤展宽频带，应引入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(     )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4" name="Text Box 10"/>
          <p:cNvSpPr txBox="1"/>
          <p:nvPr/>
        </p:nvSpPr>
        <p:spPr>
          <a:xfrm>
            <a:off x="5724525" y="4292600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990099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990099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5" name="Text Box 11"/>
          <p:cNvSpPr txBox="1"/>
          <p:nvPr/>
        </p:nvSpPr>
        <p:spPr>
          <a:xfrm>
            <a:off x="3563938" y="4868863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3436" name="Text Box 12"/>
          <p:cNvSpPr txBox="1"/>
          <p:nvPr/>
        </p:nvSpPr>
        <p:spPr>
          <a:xfrm>
            <a:off x="3563938" y="5373688"/>
            <a:ext cx="936625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rgbClr val="CC00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endParaRPr lang="en-US" altLang="zh-CN" sz="2400" b="1" dirty="0">
              <a:solidFill>
                <a:srgbClr val="CC00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9" grpId="0"/>
      <p:bldP spid="103430" grpId="0"/>
      <p:bldP spid="103434" grpId="0"/>
      <p:bldP spid="103435" grpId="0"/>
      <p:bldP spid="1034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3" name="Rectangle 14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4" name="Picture 5"/>
          <p:cNvPicPr>
            <a:picLocks noChangeAspect="1"/>
          </p:cNvPicPr>
          <p:nvPr/>
        </p:nvPicPr>
        <p:blipFill>
          <a:blip r:embed="rId1"/>
          <a:srcRect b="8888"/>
          <a:stretch>
            <a:fillRect/>
          </a:stretch>
        </p:blipFill>
        <p:spPr>
          <a:xfrm>
            <a:off x="1619250" y="1484313"/>
            <a:ext cx="6245225" cy="42116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9" name="TextBox 8"/>
          <p:cNvSpPr txBox="1"/>
          <p:nvPr/>
        </p:nvSpPr>
        <p:spPr>
          <a:xfrm>
            <a:off x="4140200" y="3860800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80" name="TextBox 9"/>
          <p:cNvSpPr txBox="1"/>
          <p:nvPr/>
        </p:nvSpPr>
        <p:spPr>
          <a:xfrm>
            <a:off x="6084888" y="3068638"/>
            <a:ext cx="33813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Rectangle 10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8198" name="Line 11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8199" name="Rectangle 12"/>
          <p:cNvSpPr/>
          <p:nvPr/>
        </p:nvSpPr>
        <p:spPr>
          <a:xfrm>
            <a:off x="900113" y="1554163"/>
            <a:ext cx="68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(a)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4285" name="Rectangle 13"/>
          <p:cNvSpPr/>
          <p:nvPr/>
        </p:nvSpPr>
        <p:spPr>
          <a:xfrm>
            <a:off x="2411413" y="6165850"/>
            <a:ext cx="3843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交、直流负反馈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3399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4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9" grpId="0"/>
      <p:bldP spid="3080" grpId="0"/>
      <p:bldP spid="5428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1" name="Rectangle 10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484313"/>
            <a:ext cx="7273925" cy="4267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5" name="TextBox 2"/>
          <p:cNvSpPr txBox="1"/>
          <p:nvPr/>
        </p:nvSpPr>
        <p:spPr>
          <a:xfrm>
            <a:off x="2411413" y="3716338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TextBox 3"/>
          <p:cNvSpPr txBox="1"/>
          <p:nvPr/>
        </p:nvSpPr>
        <p:spPr>
          <a:xfrm>
            <a:off x="3492500" y="2492375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7" name="TextBox 4"/>
          <p:cNvSpPr txBox="1"/>
          <p:nvPr/>
        </p:nvSpPr>
        <p:spPr>
          <a:xfrm>
            <a:off x="6804025" y="3141663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6" name="Rectangle 9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0247" name="Line 11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0248" name="Rectangle 12"/>
          <p:cNvSpPr/>
          <p:nvPr/>
        </p:nvSpPr>
        <p:spPr>
          <a:xfrm>
            <a:off x="900113" y="1554163"/>
            <a:ext cx="703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(b)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9405" name="Rectangle 13"/>
          <p:cNvSpPr/>
          <p:nvPr/>
        </p:nvSpPr>
        <p:spPr>
          <a:xfrm>
            <a:off x="2411413" y="6165850"/>
            <a:ext cx="3843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交、直流负反馈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3399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9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  <p:bldP spid="8196" grpId="0"/>
      <p:bldP spid="8197" grpId="0"/>
      <p:bldP spid="5940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2289" name="Picture 2"/>
          <p:cNvPicPr>
            <a:picLocks noChangeAspect="1"/>
          </p:cNvPicPr>
          <p:nvPr/>
        </p:nvPicPr>
        <p:blipFill>
          <a:blip r:embed="rId1"/>
          <a:srcRect b="10715"/>
          <a:stretch>
            <a:fillRect/>
          </a:stretch>
        </p:blipFill>
        <p:spPr>
          <a:xfrm>
            <a:off x="1908175" y="981075"/>
            <a:ext cx="5595938" cy="4135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3" name="TextBox 2"/>
          <p:cNvSpPr txBox="1"/>
          <p:nvPr/>
        </p:nvSpPr>
        <p:spPr>
          <a:xfrm>
            <a:off x="4284663" y="23495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4" name="TextBox 3"/>
          <p:cNvSpPr txBox="1"/>
          <p:nvPr/>
        </p:nvSpPr>
        <p:spPr>
          <a:xfrm>
            <a:off x="5580063" y="34290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2" name="Rectangle 10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2293" name="Rectangle 11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294" name="Line 12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2295" name="Rectangle 13"/>
          <p:cNvSpPr/>
          <p:nvPr/>
        </p:nvSpPr>
        <p:spPr>
          <a:xfrm>
            <a:off x="900113" y="1554163"/>
            <a:ext cx="68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(c)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4" name="Rectangle 14"/>
          <p:cNvSpPr/>
          <p:nvPr/>
        </p:nvSpPr>
        <p:spPr>
          <a:xfrm>
            <a:off x="827088" y="5187950"/>
            <a:ext cx="4176712" cy="4730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</a:t>
            </a:r>
            <a:r>
              <a:rPr lang="zh-CN" altLang="en-US" sz="2400" b="1" dirty="0">
                <a:solidFill>
                  <a:srgbClr val="CC00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直流负反馈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5" name="Rectangle 15"/>
          <p:cNvSpPr/>
          <p:nvPr/>
        </p:nvSpPr>
        <p:spPr>
          <a:xfrm>
            <a:off x="827088" y="5762625"/>
            <a:ext cx="6769100" cy="4746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S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l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的并联，引入</a:t>
            </a:r>
            <a:r>
              <a:rPr lang="zh-CN" altLang="en-US" sz="24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交流负反馈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；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6336" name="Rectangle 16"/>
          <p:cNvSpPr/>
          <p:nvPr/>
        </p:nvSpPr>
        <p:spPr>
          <a:xfrm>
            <a:off x="827088" y="6383338"/>
            <a:ext cx="4824412" cy="4603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p>
            <a:pPr eaLnBrk="0" hangingPunct="0"/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通过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C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400" b="1" i="1" dirty="0">
                <a:latin typeface="Arial" panose="020B0604020202020204" pitchFamily="34" charset="0"/>
                <a:ea typeface="宋体" panose="02010600030101010101" pitchFamily="2" charset="-122"/>
              </a:rPr>
              <a:t>R</a:t>
            </a:r>
            <a:r>
              <a:rPr lang="en-US" altLang="zh-CN" sz="2400" b="1" baseline="-25000" dirty="0">
                <a:latin typeface="Arial" panose="020B0604020202020204" pitchFamily="34" charset="0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引入</a:t>
            </a:r>
            <a:r>
              <a:rPr lang="zh-CN" altLang="en-US" sz="2400" b="1" dirty="0">
                <a:solidFill>
                  <a:srgbClr val="FF6600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交流正反馈</a:t>
            </a:r>
            <a:r>
              <a:rPr lang="zh-CN" altLang="en-US" sz="24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6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  <p:bldP spid="5124" grpId="0"/>
      <p:bldP spid="56334" grpId="0"/>
      <p:bldP spid="56335" grpId="0"/>
      <p:bldP spid="563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4337" name="Picture 2"/>
          <p:cNvPicPr>
            <a:picLocks noChangeAspect="1"/>
          </p:cNvPicPr>
          <p:nvPr/>
        </p:nvPicPr>
        <p:blipFill>
          <a:blip r:embed="rId1"/>
          <a:srcRect b="8000"/>
          <a:stretch>
            <a:fillRect/>
          </a:stretch>
        </p:blipFill>
        <p:spPr>
          <a:xfrm>
            <a:off x="1619250" y="1341438"/>
            <a:ext cx="5954713" cy="4395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099" name="TextBox 3"/>
          <p:cNvSpPr txBox="1"/>
          <p:nvPr/>
        </p:nvSpPr>
        <p:spPr>
          <a:xfrm>
            <a:off x="2987675" y="3068638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0" name="TextBox 4"/>
          <p:cNvSpPr txBox="1"/>
          <p:nvPr/>
        </p:nvSpPr>
        <p:spPr>
          <a:xfrm>
            <a:off x="4211638" y="2781300"/>
            <a:ext cx="382587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101" name="TextBox 5"/>
          <p:cNvSpPr txBox="1"/>
          <p:nvPr/>
        </p:nvSpPr>
        <p:spPr>
          <a:xfrm>
            <a:off x="5651500" y="3500438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Rectangle 8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Rectangle 9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343" name="Line 10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4344" name="Rectangle 11"/>
          <p:cNvSpPr/>
          <p:nvPr/>
        </p:nvSpPr>
        <p:spPr>
          <a:xfrm>
            <a:off x="900113" y="1554163"/>
            <a:ext cx="70326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(d)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5308" name="Rectangle 12"/>
          <p:cNvSpPr/>
          <p:nvPr/>
        </p:nvSpPr>
        <p:spPr>
          <a:xfrm>
            <a:off x="2411413" y="6165850"/>
            <a:ext cx="3843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交、直流负反馈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3399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5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4100" grpId="0"/>
      <p:bldP spid="4101" grpId="0"/>
      <p:bldP spid="5530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pic>
        <p:nvPicPr>
          <p:cNvPr id="15361" name="Picture 2"/>
          <p:cNvPicPr>
            <a:picLocks noChangeAspect="1"/>
          </p:cNvPicPr>
          <p:nvPr/>
        </p:nvPicPr>
        <p:blipFill>
          <a:blip r:embed="rId1"/>
          <a:srcRect b="10345"/>
          <a:stretch>
            <a:fillRect/>
          </a:stretch>
        </p:blipFill>
        <p:spPr>
          <a:xfrm>
            <a:off x="1619250" y="1268413"/>
            <a:ext cx="6027738" cy="45735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1" name="TextBox 2"/>
          <p:cNvSpPr txBox="1"/>
          <p:nvPr/>
        </p:nvSpPr>
        <p:spPr>
          <a:xfrm>
            <a:off x="3203575" y="3429000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2" name="TextBox 3"/>
          <p:cNvSpPr txBox="1"/>
          <p:nvPr/>
        </p:nvSpPr>
        <p:spPr>
          <a:xfrm>
            <a:off x="4572000" y="2924175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3" name="TextBox 4"/>
          <p:cNvSpPr txBox="1"/>
          <p:nvPr/>
        </p:nvSpPr>
        <p:spPr>
          <a:xfrm>
            <a:off x="6156325" y="2349500"/>
            <a:ext cx="3825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360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-</a:t>
            </a:r>
            <a:endParaRPr lang="zh-CN" altLang="en-US" sz="3600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8"/>
          <p:cNvSpPr/>
          <p:nvPr/>
        </p:nvSpPr>
        <p:spPr>
          <a:xfrm>
            <a:off x="0" y="0"/>
            <a:ext cx="3851275" cy="11255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 anchor="ctr" anchorCtr="0"/>
          <a:p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5366" name="Rectangle 9"/>
          <p:cNvSpPr/>
          <p:nvPr/>
        </p:nvSpPr>
        <p:spPr>
          <a:xfrm>
            <a:off x="0" y="-3810"/>
            <a:ext cx="9089390" cy="82994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5.5</a:t>
            </a:r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判断图示各电路中是否引入了反馈，是直流反馈还是交流反馈，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0" hangingPunct="0"/>
            <a:r>
              <a:rPr lang="zh-CN" altLang="en-US" sz="24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是正反馈还是负反馈。设图中所有电容对交流信号均可视为短路。</a:t>
            </a:r>
            <a:endParaRPr lang="zh-CN" altLang="en-US" sz="24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5367" name="Line 10"/>
          <p:cNvSpPr/>
          <p:nvPr/>
        </p:nvSpPr>
        <p:spPr>
          <a:xfrm>
            <a:off x="0" y="908050"/>
            <a:ext cx="9144000" cy="0"/>
          </a:xfrm>
          <a:prstGeom prst="line">
            <a:avLst/>
          </a:prstGeom>
          <a:ln w="38100" cap="flat" cmpd="sng">
            <a:solidFill>
              <a:srgbClr val="CC99FF"/>
            </a:solidFill>
            <a:prstDash val="dash"/>
            <a:round/>
            <a:headEnd type="none" w="med" len="med"/>
            <a:tailEnd type="none" w="med" len="med"/>
          </a:ln>
        </p:spPr>
      </p:sp>
      <p:sp>
        <p:nvSpPr>
          <p:cNvPr id="15368" name="Rectangle 11"/>
          <p:cNvSpPr/>
          <p:nvPr/>
        </p:nvSpPr>
        <p:spPr>
          <a:xfrm>
            <a:off x="900113" y="1554163"/>
            <a:ext cx="684212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(e)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8380" name="Rectangle 12"/>
          <p:cNvSpPr/>
          <p:nvPr/>
        </p:nvSpPr>
        <p:spPr>
          <a:xfrm>
            <a:off x="2411413" y="6165850"/>
            <a:ext cx="3843337" cy="519113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引入了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华文新魏" panose="02010800040101010101" pitchFamily="2" charset="-122"/>
              </a:rPr>
              <a:t>交、直流负反馈</a:t>
            </a:r>
            <a:r>
              <a:rPr lang="zh-CN" altLang="en-US" sz="2800" b="1" dirty="0">
                <a:solidFill>
                  <a:srgbClr val="33996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zh-CN" altLang="en-US" sz="2800" b="1" dirty="0">
              <a:solidFill>
                <a:srgbClr val="33996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2" grpId="0"/>
      <p:bldP spid="7173" grpId="0"/>
      <p:bldP spid="58380" grpId="0"/>
    </p:bldLst>
  </p:timing>
</p:sld>
</file>

<file path=ppt/tags/tag1.xml><?xml version="1.0" encoding="utf-8"?>
<p:tagLst xmlns:p="http://schemas.openxmlformats.org/presentationml/2006/main">
  <p:tag name="KSO_WPP_MARK_KEY" val="f7ab87da-6cdb-4476-a0e7-173c99061ee2"/>
  <p:tag name="COMMONDATA" val="eyJoZGlkIjoiNDIzNjU3OTJmNjlkYmU1ZDdhNTk0NWQwYjQ3NmM3NW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2140</Words>
  <Application>WPS 演示</Application>
  <PresentationFormat>全屏显示(4:3)</PresentationFormat>
  <Paragraphs>343</Paragraphs>
  <Slides>26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28</vt:i4>
      </vt:variant>
      <vt:variant>
        <vt:lpstr>幻灯片标题</vt:lpstr>
      </vt:variant>
      <vt:variant>
        <vt:i4>26</vt:i4>
      </vt:variant>
    </vt:vector>
  </HeadingPairs>
  <TitlesOfParts>
    <vt:vector size="64" baseType="lpstr">
      <vt:lpstr>Arial</vt:lpstr>
      <vt:lpstr>宋体</vt:lpstr>
      <vt:lpstr>Wingdings</vt:lpstr>
      <vt:lpstr>华文行楷</vt:lpstr>
      <vt:lpstr>Times New Roman</vt:lpstr>
      <vt:lpstr>华文楷体</vt:lpstr>
      <vt:lpstr>华文新魏</vt:lpstr>
      <vt:lpstr>微软雅黑</vt:lpstr>
      <vt:lpstr>Arial Unicode MS</vt:lpstr>
      <vt:lpstr>默认设计模板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第六章 负反馈放大电路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220</cp:revision>
  <dcterms:created xsi:type="dcterms:W3CDTF">2007-07-18T09:03:00Z</dcterms:created>
  <dcterms:modified xsi:type="dcterms:W3CDTF">2024-11-28T07:20:55Z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0CF55B5790014B9791391CABA974DF08_13</vt:lpwstr>
  </property>
</Properties>
</file>