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464" r:id="rId3"/>
    <p:sldId id="360" r:id="rId4"/>
    <p:sldId id="361" r:id="rId5"/>
    <p:sldId id="362" r:id="rId6"/>
    <p:sldId id="363" r:id="rId7"/>
    <p:sldId id="364" r:id="rId8"/>
    <p:sldId id="365" r:id="rId9"/>
    <p:sldId id="442" r:id="rId10"/>
    <p:sldId id="366" r:id="rId11"/>
    <p:sldId id="367" r:id="rId12"/>
    <p:sldId id="368" r:id="rId13"/>
    <p:sldId id="369" r:id="rId14"/>
    <p:sldId id="372" r:id="rId15"/>
    <p:sldId id="373" r:id="rId16"/>
    <p:sldId id="375" r:id="rId17"/>
    <p:sldId id="376" r:id="rId18"/>
    <p:sldId id="377" r:id="rId19"/>
    <p:sldId id="379" r:id="rId20"/>
    <p:sldId id="448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  <p:sldId id="391" r:id="rId31"/>
    <p:sldId id="392" r:id="rId32"/>
    <p:sldId id="394" r:id="rId33"/>
    <p:sldId id="395" r:id="rId34"/>
    <p:sldId id="397" r:id="rId35"/>
    <p:sldId id="398" r:id="rId36"/>
    <p:sldId id="399" r:id="rId37"/>
    <p:sldId id="401" r:id="rId38"/>
    <p:sldId id="402" r:id="rId39"/>
    <p:sldId id="403" r:id="rId40"/>
    <p:sldId id="404" r:id="rId41"/>
    <p:sldId id="405" r:id="rId42"/>
    <p:sldId id="407" r:id="rId43"/>
    <p:sldId id="409" r:id="rId44"/>
    <p:sldId id="410" r:id="rId45"/>
    <p:sldId id="411" r:id="rId46"/>
    <p:sldId id="413" r:id="rId47"/>
    <p:sldId id="414" r:id="rId48"/>
    <p:sldId id="415" r:id="rId49"/>
    <p:sldId id="459" r:id="rId50"/>
    <p:sldId id="416" r:id="rId51"/>
    <p:sldId id="460" r:id="rId52"/>
    <p:sldId id="461" r:id="rId53"/>
    <p:sldId id="462" r:id="rId54"/>
    <p:sldId id="463" r:id="rId55"/>
    <p:sldId id="458" r:id="rId56"/>
    <p:sldId id="421" r:id="rId57"/>
    <p:sldId id="443" r:id="rId58"/>
    <p:sldId id="444" r:id="rId59"/>
    <p:sldId id="452" r:id="rId60"/>
    <p:sldId id="453" r:id="rId61"/>
    <p:sldId id="465" r:id="rId62"/>
    <p:sldId id="454" r:id="rId63"/>
    <p:sldId id="456" r:id="rId64"/>
    <p:sldId id="422" r:id="rId65"/>
    <p:sldId id="423" r:id="rId66"/>
    <p:sldId id="438" r:id="rId67"/>
    <p:sldId id="424" r:id="rId68"/>
    <p:sldId id="425" r:id="rId69"/>
    <p:sldId id="439" r:id="rId70"/>
    <p:sldId id="426" r:id="rId71"/>
    <p:sldId id="427" r:id="rId72"/>
    <p:sldId id="440" r:id="rId73"/>
    <p:sldId id="428" r:id="rId74"/>
    <p:sldId id="429" r:id="rId75"/>
    <p:sldId id="441" r:id="rId76"/>
    <p:sldId id="446" r:id="rId77"/>
    <p:sldId id="450" r:id="rId78"/>
    <p:sldId id="430" r:id="rId79"/>
    <p:sldId id="431" r:id="rId80"/>
    <p:sldId id="432" r:id="rId81"/>
    <p:sldId id="433" r:id="rId82"/>
    <p:sldId id="434" r:id="rId83"/>
    <p:sldId id="435" r:id="rId84"/>
    <p:sldId id="436" r:id="rId85"/>
    <p:sldId id="437" r:id="rId86"/>
    <p:sldId id="457" r:id="rId87"/>
  </p:sldIdLst>
  <p:sldSz cx="9144000" cy="6858000" type="screen4x3"/>
  <p:notesSz cx="6858000" cy="9144000"/>
  <p:custDataLst>
    <p:tags r:id="rId9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CC0066"/>
    <a:srgbClr val="C2EC8A"/>
    <a:srgbClr val="FF3300"/>
    <a:srgbClr val="333399"/>
    <a:srgbClr val="1219AE"/>
    <a:srgbClr val="66FF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2" autoAdjust="0"/>
    <p:restoredTop sz="94675" autoAdjust="0"/>
  </p:normalViewPr>
  <p:slideViewPr>
    <p:cSldViewPr showGuides="1">
      <p:cViewPr varScale="1">
        <p:scale>
          <a:sx n="164" d="100"/>
          <a:sy n="164" d="100"/>
        </p:scale>
        <p:origin x="1668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18"/>
    </p:cViewPr>
  </p:sorterViewPr>
  <p:notesViewPr>
    <p:cSldViewPr>
      <p:cViewPr varScale="1">
        <p:scale>
          <a:sx n="49" d="100"/>
          <a:sy n="49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gs" Target="tags/tag35.xml"/><Relationship Id="rId92" Type="http://schemas.openxmlformats.org/officeDocument/2006/relationships/tableStyles" Target="tableStyles.xml"/><Relationship Id="rId91" Type="http://schemas.openxmlformats.org/officeDocument/2006/relationships/viewProps" Target="viewProps.xml"/><Relationship Id="rId90" Type="http://schemas.openxmlformats.org/officeDocument/2006/relationships/presProps" Target="presProps.xml"/><Relationship Id="rId9" Type="http://schemas.openxmlformats.org/officeDocument/2006/relationships/slide" Target="slides/slide7.xml"/><Relationship Id="rId89" Type="http://schemas.openxmlformats.org/officeDocument/2006/relationships/handoutMaster" Target="handoutMasters/handoutMaster1.xml"/><Relationship Id="rId88" Type="http://schemas.openxmlformats.org/officeDocument/2006/relationships/notesMaster" Target="notesMasters/notesMaster1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7" Type="http://schemas.openxmlformats.org/officeDocument/2006/relationships/image" Target="../media/image8.emf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image" Target="../media/image57.emf"/><Relationship Id="rId1" Type="http://schemas.openxmlformats.org/officeDocument/2006/relationships/image" Target="../media/image56.e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65.emf"/><Relationship Id="rId6" Type="http://schemas.openxmlformats.org/officeDocument/2006/relationships/image" Target="../media/image64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71.emf"/><Relationship Id="rId5" Type="http://schemas.openxmlformats.org/officeDocument/2006/relationships/image" Target="../media/image70.emf"/><Relationship Id="rId4" Type="http://schemas.openxmlformats.org/officeDocument/2006/relationships/image" Target="../media/image69.emf"/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image" Target="../media/image66.e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78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image" Target="../media/image81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.emf"/><Relationship Id="rId8" Type="http://schemas.openxmlformats.org/officeDocument/2006/relationships/image" Target="../media/image17.emf"/><Relationship Id="rId7" Type="http://schemas.openxmlformats.org/officeDocument/2006/relationships/image" Target="../media/image16.emf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0" Type="http://schemas.openxmlformats.org/officeDocument/2006/relationships/image" Target="../media/image19.emf"/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image" Target="../media/image88.emf"/><Relationship Id="rId1" Type="http://schemas.openxmlformats.org/officeDocument/2006/relationships/image" Target="../media/image87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25.vml.rels><?xml version="1.0" encoding="UTF-8" standalone="yes"?>
<Relationships xmlns="http://schemas.openxmlformats.org/package/2006/relationships"><Relationship Id="rId4" Type="http://schemas.openxmlformats.org/officeDocument/2006/relationships/image" Target="../media/image97.emf"/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9.emf"/><Relationship Id="rId1" Type="http://schemas.openxmlformats.org/officeDocument/2006/relationships/image" Target="../media/image98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e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7" Type="http://schemas.openxmlformats.org/officeDocument/2006/relationships/image" Target="../media/image26.emf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7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emf"/><Relationship Id="rId1" Type="http://schemas.openxmlformats.org/officeDocument/2006/relationships/image" Target="../media/image10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wmf"/></Relationships>
</file>

<file path=ppt/drawings/_rels/vmlDrawing3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8.emf"/><Relationship Id="rId6" Type="http://schemas.openxmlformats.org/officeDocument/2006/relationships/image" Target="../media/image117.emf"/><Relationship Id="rId5" Type="http://schemas.openxmlformats.org/officeDocument/2006/relationships/image" Target="../media/image116.emf"/><Relationship Id="rId4" Type="http://schemas.openxmlformats.org/officeDocument/2006/relationships/image" Target="../media/image115.emf"/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emf"/><Relationship Id="rId1" Type="http://schemas.openxmlformats.org/officeDocument/2006/relationships/image" Target="../media/image121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3.emf"/></Relationships>
</file>

<file path=ppt/drawings/_rels/vmlDrawing3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0.emf"/><Relationship Id="rId3" Type="http://schemas.openxmlformats.org/officeDocument/2006/relationships/image" Target="../media/image129.emf"/><Relationship Id="rId2" Type="http://schemas.openxmlformats.org/officeDocument/2006/relationships/image" Target="../media/image128.emf"/><Relationship Id="rId1" Type="http://schemas.openxmlformats.org/officeDocument/2006/relationships/image" Target="../media/image127.e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wmf"/><Relationship Id="rId8" Type="http://schemas.openxmlformats.org/officeDocument/2006/relationships/image" Target="../media/image140.wmf"/><Relationship Id="rId7" Type="http://schemas.openxmlformats.org/officeDocument/2006/relationships/image" Target="../media/image139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2" Type="http://schemas.openxmlformats.org/officeDocument/2006/relationships/image" Target="../media/image144.wmf"/><Relationship Id="rId11" Type="http://schemas.openxmlformats.org/officeDocument/2006/relationships/image" Target="../media/image143.wmf"/><Relationship Id="rId10" Type="http://schemas.openxmlformats.org/officeDocument/2006/relationships/image" Target="../media/image142.wmf"/><Relationship Id="rId1" Type="http://schemas.openxmlformats.org/officeDocument/2006/relationships/image" Target="../media/image133.w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.emf"/><Relationship Id="rId8" Type="http://schemas.openxmlformats.org/officeDocument/2006/relationships/image" Target="../media/image35.emf"/><Relationship Id="rId7" Type="http://schemas.openxmlformats.org/officeDocument/2006/relationships/image" Target="../media/image34.emf"/><Relationship Id="rId6" Type="http://schemas.openxmlformats.org/officeDocument/2006/relationships/image" Target="../media/image33.emf"/><Relationship Id="rId5" Type="http://schemas.openxmlformats.org/officeDocument/2006/relationships/image" Target="../media/image32.emf"/><Relationship Id="rId4" Type="http://schemas.openxmlformats.org/officeDocument/2006/relationships/image" Target="../media/image31.emf"/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emf"/><Relationship Id="rId2" Type="http://schemas.openxmlformats.org/officeDocument/2006/relationships/image" Target="../media/image152.emf"/><Relationship Id="rId1" Type="http://schemas.openxmlformats.org/officeDocument/2006/relationships/image" Target="../media/image151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4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1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8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e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.emf"/><Relationship Id="rId3" Type="http://schemas.openxmlformats.org/officeDocument/2006/relationships/image" Target="../media/image10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/Relationships>
</file>

<file path=ppt/drawings/_rels/vmlDrawing5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emf"/><Relationship Id="rId8" Type="http://schemas.openxmlformats.org/officeDocument/2006/relationships/image" Target="../media/image184.emf"/><Relationship Id="rId7" Type="http://schemas.openxmlformats.org/officeDocument/2006/relationships/image" Target="../media/image183.emf"/><Relationship Id="rId6" Type="http://schemas.openxmlformats.org/officeDocument/2006/relationships/image" Target="../media/image182.emf"/><Relationship Id="rId5" Type="http://schemas.openxmlformats.org/officeDocument/2006/relationships/image" Target="../media/image181.emf"/><Relationship Id="rId4" Type="http://schemas.openxmlformats.org/officeDocument/2006/relationships/image" Target="../media/image180.emf"/><Relationship Id="rId3" Type="http://schemas.openxmlformats.org/officeDocument/2006/relationships/image" Target="../media/image179.emf"/><Relationship Id="rId2" Type="http://schemas.openxmlformats.org/officeDocument/2006/relationships/image" Target="../media/image178.emf"/><Relationship Id="rId1" Type="http://schemas.openxmlformats.org/officeDocument/2006/relationships/image" Target="../media/image177.emf"/></Relationships>
</file>

<file path=ppt/drawings/_rels/vmlDrawing5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4.emf"/><Relationship Id="rId8" Type="http://schemas.openxmlformats.org/officeDocument/2006/relationships/image" Target="../media/image193.emf"/><Relationship Id="rId7" Type="http://schemas.openxmlformats.org/officeDocument/2006/relationships/image" Target="../media/image192.emf"/><Relationship Id="rId6" Type="http://schemas.openxmlformats.org/officeDocument/2006/relationships/image" Target="../media/image191.emf"/><Relationship Id="rId5" Type="http://schemas.openxmlformats.org/officeDocument/2006/relationships/image" Target="../media/image190.emf"/><Relationship Id="rId4" Type="http://schemas.openxmlformats.org/officeDocument/2006/relationships/image" Target="../media/image189.emf"/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/Relationships>
</file>

<file path=ppt/drawings/_rels/vmlDrawing5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3.emf"/><Relationship Id="rId8" Type="http://schemas.openxmlformats.org/officeDocument/2006/relationships/image" Target="../media/image202.emf"/><Relationship Id="rId7" Type="http://schemas.openxmlformats.org/officeDocument/2006/relationships/image" Target="../media/image201.emf"/><Relationship Id="rId6" Type="http://schemas.openxmlformats.org/officeDocument/2006/relationships/image" Target="../media/image200.emf"/><Relationship Id="rId5" Type="http://schemas.openxmlformats.org/officeDocument/2006/relationships/image" Target="../media/image199.emf"/><Relationship Id="rId4" Type="http://schemas.openxmlformats.org/officeDocument/2006/relationships/image" Target="../media/image198.emf"/><Relationship Id="rId3" Type="http://schemas.openxmlformats.org/officeDocument/2006/relationships/image" Target="../media/image197.e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2.emf"/><Relationship Id="rId8" Type="http://schemas.openxmlformats.org/officeDocument/2006/relationships/image" Target="../media/image211.emf"/><Relationship Id="rId7" Type="http://schemas.openxmlformats.org/officeDocument/2006/relationships/image" Target="../media/image210.emf"/><Relationship Id="rId6" Type="http://schemas.openxmlformats.org/officeDocument/2006/relationships/image" Target="../media/image209.emf"/><Relationship Id="rId5" Type="http://schemas.openxmlformats.org/officeDocument/2006/relationships/image" Target="../media/image208.emf"/><Relationship Id="rId4" Type="http://schemas.openxmlformats.org/officeDocument/2006/relationships/image" Target="../media/image207.emf"/><Relationship Id="rId3" Type="http://schemas.openxmlformats.org/officeDocument/2006/relationships/image" Target="../media/image206.emf"/><Relationship Id="rId2" Type="http://schemas.openxmlformats.org/officeDocument/2006/relationships/image" Target="../media/image205.emf"/><Relationship Id="rId1" Type="http://schemas.openxmlformats.org/officeDocument/2006/relationships/image" Target="../media/image20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3.emf"/></Relationships>
</file>

<file path=ppt/drawings/_rels/vmlDrawing5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8.emf"/><Relationship Id="rId4" Type="http://schemas.openxmlformats.org/officeDocument/2006/relationships/image" Target="../media/image217.emf"/><Relationship Id="rId3" Type="http://schemas.openxmlformats.org/officeDocument/2006/relationships/image" Target="../media/image216.emf"/><Relationship Id="rId2" Type="http://schemas.openxmlformats.org/officeDocument/2006/relationships/image" Target="../media/image215.emf"/><Relationship Id="rId1" Type="http://schemas.openxmlformats.org/officeDocument/2006/relationships/image" Target="../media/image214.emf"/></Relationships>
</file>

<file path=ppt/drawings/_rels/vmlDrawing5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23.emf"/><Relationship Id="rId4" Type="http://schemas.openxmlformats.org/officeDocument/2006/relationships/image" Target="../media/image222.emf"/><Relationship Id="rId3" Type="http://schemas.openxmlformats.org/officeDocument/2006/relationships/image" Target="../media/image221.e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/Relationships>
</file>

<file path=ppt/drawings/_rels/vmlDrawing5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2.emf"/><Relationship Id="rId8" Type="http://schemas.openxmlformats.org/officeDocument/2006/relationships/image" Target="../media/image231.emf"/><Relationship Id="rId7" Type="http://schemas.openxmlformats.org/officeDocument/2006/relationships/image" Target="../media/image230.emf"/><Relationship Id="rId6" Type="http://schemas.openxmlformats.org/officeDocument/2006/relationships/image" Target="../media/image229.emf"/><Relationship Id="rId5" Type="http://schemas.openxmlformats.org/officeDocument/2006/relationships/image" Target="../media/image228.emf"/><Relationship Id="rId4" Type="http://schemas.openxmlformats.org/officeDocument/2006/relationships/image" Target="../media/image227.emf"/><Relationship Id="rId3" Type="http://schemas.openxmlformats.org/officeDocument/2006/relationships/image" Target="../media/image226.emf"/><Relationship Id="rId2" Type="http://schemas.openxmlformats.org/officeDocument/2006/relationships/image" Target="../media/image225.emf"/><Relationship Id="rId11" Type="http://schemas.openxmlformats.org/officeDocument/2006/relationships/image" Target="../media/image234.emf"/><Relationship Id="rId10" Type="http://schemas.openxmlformats.org/officeDocument/2006/relationships/image" Target="../media/image233.emf"/><Relationship Id="rId1" Type="http://schemas.openxmlformats.org/officeDocument/2006/relationships/image" Target="../media/image224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99464BF-DEFA-4C7A-A603-505F58BF4286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BA9FB820-C794-49AE-9C88-8A12CA5245BC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084791E-68AA-4E09-9ADC-EFBA12C9C6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CF5C7D-EF36-4C4D-A6A3-F1F13A0BA7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61F0E-98A2-4C39-8EC3-0EE5FA47E3B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0FB0CE-ACB6-49CA-BFF2-265720E103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 showMasterSp="0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48245C-6C6D-4BDC-8874-78E1D62437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 showMasterSp="0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174C2A-C622-4AE5-B46C-010AC0965FB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7F2E0-0D07-4F81-9FBA-C79A1DBFF40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7AA0A4-1933-4F03-AA8C-48A8F03AAD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508394-D410-427D-8214-D08C2A7CD3A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998C5-7960-4C02-94E4-358796FC6F0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2B145-BF12-444C-B887-0A9E08CCC54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9982EE-1E0B-4251-838C-5661CBFF594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583707-414F-4161-A088-D2A48C8A9E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74E46E-F370-446B-9B46-954E9BDDABD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FADFC090-2C5E-4FB3-AEB6-E3B6AAF96853}" type="slidenum">
              <a:rPr lang="en-US" altLang="zh-CN"/>
            </a:fld>
            <a:endParaRPr lang="en-US" altLang="zh-CN"/>
          </a:p>
        </p:txBody>
      </p:sp>
      <p:pic>
        <p:nvPicPr>
          <p:cNvPr id="1031" name="Picture 7" descr="73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0" y="692150"/>
            <a:ext cx="3635375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3" name="AutoShape 17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8316913" y="6381750"/>
            <a:ext cx="215900" cy="215900"/>
          </a:xfrm>
          <a:prstGeom prst="actionButtonHom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4" name="AutoShape 18">
            <a:hlinkClick r:id="" action="ppaction://hlinkshowjump?jump=endshow" highlightClick="1"/>
          </p:cNvPr>
          <p:cNvSpPr>
            <a:spLocks noChangeArrowheads="1"/>
          </p:cNvSpPr>
          <p:nvPr userDrawn="1"/>
        </p:nvSpPr>
        <p:spPr bwMode="auto">
          <a:xfrm>
            <a:off x="8604250" y="6381750"/>
            <a:ext cx="215900" cy="215900"/>
          </a:xfrm>
          <a:prstGeom prst="actionButtonEnd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4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46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8.e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50.emf"/><Relationship Id="rId3" Type="http://schemas.openxmlformats.org/officeDocument/2006/relationships/oleObject" Target="../embeddings/oleObject51.bin"/><Relationship Id="rId2" Type="http://schemas.openxmlformats.org/officeDocument/2006/relationships/image" Target="../media/image49.emf"/><Relationship Id="rId1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4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3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7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6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3.bin"/><Relationship Id="rId8" Type="http://schemas.openxmlformats.org/officeDocument/2006/relationships/image" Target="../media/image62.emf"/><Relationship Id="rId7" Type="http://schemas.openxmlformats.org/officeDocument/2006/relationships/oleObject" Target="../embeddings/oleObject62.bin"/><Relationship Id="rId6" Type="http://schemas.openxmlformats.org/officeDocument/2006/relationships/image" Target="../media/image61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60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59.emf"/><Relationship Id="rId16" Type="http://schemas.openxmlformats.org/officeDocument/2006/relationships/vmlDrawing" Target="../drawings/vmlDrawing14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65.emf"/><Relationship Id="rId13" Type="http://schemas.openxmlformats.org/officeDocument/2006/relationships/oleObject" Target="../embeddings/oleObject65.bin"/><Relationship Id="rId12" Type="http://schemas.openxmlformats.org/officeDocument/2006/relationships/image" Target="../media/image64.emf"/><Relationship Id="rId11" Type="http://schemas.openxmlformats.org/officeDocument/2006/relationships/oleObject" Target="../embeddings/oleObject64.bin"/><Relationship Id="rId10" Type="http://schemas.openxmlformats.org/officeDocument/2006/relationships/image" Target="../media/image63.emf"/><Relationship Id="rId1" Type="http://schemas.openxmlformats.org/officeDocument/2006/relationships/oleObject" Target="../embeddings/oleObject5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69.e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67.e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6.e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1.e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70.emf"/><Relationship Id="rId1" Type="http://schemas.openxmlformats.org/officeDocument/2006/relationships/oleObject" Target="../embeddings/oleObject66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6.bin"/><Relationship Id="rId8" Type="http://schemas.openxmlformats.org/officeDocument/2006/relationships/image" Target="../media/image75.emf"/><Relationship Id="rId7" Type="http://schemas.openxmlformats.org/officeDocument/2006/relationships/oleObject" Target="../embeddings/oleObject75.bin"/><Relationship Id="rId6" Type="http://schemas.openxmlformats.org/officeDocument/2006/relationships/image" Target="../media/image74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73.e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72.emf"/><Relationship Id="rId16" Type="http://schemas.openxmlformats.org/officeDocument/2006/relationships/vmlDrawing" Target="../drawings/vmlDrawing1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8.emf"/><Relationship Id="rId13" Type="http://schemas.openxmlformats.org/officeDocument/2006/relationships/oleObject" Target="../embeddings/oleObject78.bin"/><Relationship Id="rId12" Type="http://schemas.openxmlformats.org/officeDocument/2006/relationships/image" Target="../media/image77.emf"/><Relationship Id="rId11" Type="http://schemas.openxmlformats.org/officeDocument/2006/relationships/oleObject" Target="../embeddings/oleObject77.bin"/><Relationship Id="rId10" Type="http://schemas.openxmlformats.org/officeDocument/2006/relationships/image" Target="../media/image76.emf"/><Relationship Id="rId1" Type="http://schemas.openxmlformats.org/officeDocument/2006/relationships/oleObject" Target="../embeddings/oleObject72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5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e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8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7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9.emf"/><Relationship Id="rId1" Type="http://schemas.openxmlformats.org/officeDocument/2006/relationships/oleObject" Target="../embeddings/oleObject79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0.emf"/><Relationship Id="rId1" Type="http://schemas.openxmlformats.org/officeDocument/2006/relationships/oleObject" Target="../embeddings/oleObject80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2.e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81.emf"/><Relationship Id="rId1" Type="http://schemas.openxmlformats.org/officeDocument/2006/relationships/oleObject" Target="../embeddings/oleObject81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4.e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83.emf"/><Relationship Id="rId1" Type="http://schemas.openxmlformats.org/officeDocument/2006/relationships/oleObject" Target="../embeddings/oleObject83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6.e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85.emf"/><Relationship Id="rId1" Type="http://schemas.openxmlformats.org/officeDocument/2006/relationships/oleObject" Target="../embeddings/oleObject8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8.e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87.emf"/><Relationship Id="rId1" Type="http://schemas.openxmlformats.org/officeDocument/2006/relationships/oleObject" Target="../embeddings/oleObject87.bin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1.e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90.emf"/><Relationship Id="rId1" Type="http://schemas.openxmlformats.org/officeDocument/2006/relationships/oleObject" Target="../embeddings/oleObject90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3.emf"/><Relationship Id="rId3" Type="http://schemas.openxmlformats.org/officeDocument/2006/relationships/oleObject" Target="../embeddings/oleObject93.bin"/><Relationship Id="rId2" Type="http://schemas.openxmlformats.org/officeDocument/2006/relationships/image" Target="../media/image92.emf"/><Relationship Id="rId1" Type="http://schemas.openxmlformats.org/officeDocument/2006/relationships/oleObject" Target="../embeddings/oleObject92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97.e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96.e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5.e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94.emf"/><Relationship Id="rId10" Type="http://schemas.openxmlformats.org/officeDocument/2006/relationships/vmlDrawing" Target="../drawings/vmlDrawing25.vml"/><Relationship Id="rId1" Type="http://schemas.openxmlformats.org/officeDocument/2006/relationships/oleObject" Target="../embeddings/oleObject9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3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emf"/><Relationship Id="rId3" Type="http://schemas.openxmlformats.org/officeDocument/2006/relationships/oleObject" Target="../embeddings/oleObject10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9.emf"/><Relationship Id="rId2" Type="http://schemas.openxmlformats.org/officeDocument/2006/relationships/image" Target="../media/image10.emf"/><Relationship Id="rId19" Type="http://schemas.openxmlformats.org/officeDocument/2006/relationships/oleObject" Target="../embeddings/oleObject18.bin"/><Relationship Id="rId18" Type="http://schemas.openxmlformats.org/officeDocument/2006/relationships/image" Target="../media/image18.e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17.e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6.e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5.e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4.emf"/><Relationship Id="rId1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9.e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98.emf"/><Relationship Id="rId1" Type="http://schemas.openxmlformats.org/officeDocument/2006/relationships/oleObject" Target="../embeddings/oleObject98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1.e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100.emf"/><Relationship Id="rId1" Type="http://schemas.openxmlformats.org/officeDocument/2006/relationships/oleObject" Target="../embeddings/oleObject10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3.e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2.emf"/><Relationship Id="rId1" Type="http://schemas.openxmlformats.org/officeDocument/2006/relationships/oleObject" Target="../embeddings/oleObject102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6.emf"/><Relationship Id="rId3" Type="http://schemas.openxmlformats.org/officeDocument/2006/relationships/oleObject" Target="../embeddings/oleObject106.bin"/><Relationship Id="rId2" Type="http://schemas.openxmlformats.org/officeDocument/2006/relationships/image" Target="../media/image105.emf"/><Relationship Id="rId1" Type="http://schemas.openxmlformats.org/officeDocument/2006/relationships/oleObject" Target="../embeddings/oleObject105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7.emf"/><Relationship Id="rId1" Type="http://schemas.openxmlformats.org/officeDocument/2006/relationships/oleObject" Target="../embeddings/oleObject107.bin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9.emf"/><Relationship Id="rId3" Type="http://schemas.openxmlformats.org/officeDocument/2006/relationships/oleObject" Target="../embeddings/oleObject109.bin"/><Relationship Id="rId2" Type="http://schemas.openxmlformats.org/officeDocument/2006/relationships/image" Target="../media/image108.emf"/><Relationship Id="rId1" Type="http://schemas.openxmlformats.org/officeDocument/2006/relationships/oleObject" Target="../embeddings/oleObject108.bin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1.wmf"/><Relationship Id="rId2" Type="http://schemas.openxmlformats.org/officeDocument/2006/relationships/oleObject" Target="../embeddings/oleObject110.bin"/><Relationship Id="rId1" Type="http://schemas.openxmlformats.org/officeDocument/2006/relationships/image" Target="../media/image110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15.e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13.bin"/><Relationship Id="rId41" Type="http://schemas.openxmlformats.org/officeDocument/2006/relationships/vmlDrawing" Target="../drawings/vmlDrawing33.vml"/><Relationship Id="rId40" Type="http://schemas.openxmlformats.org/officeDocument/2006/relationships/slideLayout" Target="../slideLayouts/slideLayout7.xml"/><Relationship Id="rId4" Type="http://schemas.openxmlformats.org/officeDocument/2006/relationships/image" Target="../media/image113.emf"/><Relationship Id="rId39" Type="http://schemas.openxmlformats.org/officeDocument/2006/relationships/tags" Target="../tags/tag25.xml"/><Relationship Id="rId38" Type="http://schemas.openxmlformats.org/officeDocument/2006/relationships/tags" Target="../tags/tag24.xml"/><Relationship Id="rId37" Type="http://schemas.openxmlformats.org/officeDocument/2006/relationships/tags" Target="../tags/tag23.xml"/><Relationship Id="rId36" Type="http://schemas.openxmlformats.org/officeDocument/2006/relationships/tags" Target="../tags/tag22.xml"/><Relationship Id="rId35" Type="http://schemas.openxmlformats.org/officeDocument/2006/relationships/tags" Target="../tags/tag21.xml"/><Relationship Id="rId34" Type="http://schemas.openxmlformats.org/officeDocument/2006/relationships/tags" Target="../tags/tag20.xml"/><Relationship Id="rId33" Type="http://schemas.openxmlformats.org/officeDocument/2006/relationships/tags" Target="../tags/tag19.xml"/><Relationship Id="rId32" Type="http://schemas.openxmlformats.org/officeDocument/2006/relationships/tags" Target="../tags/tag18.xml"/><Relationship Id="rId31" Type="http://schemas.openxmlformats.org/officeDocument/2006/relationships/tags" Target="../tags/tag17.xml"/><Relationship Id="rId30" Type="http://schemas.openxmlformats.org/officeDocument/2006/relationships/tags" Target="../tags/tag16.xml"/><Relationship Id="rId3" Type="http://schemas.openxmlformats.org/officeDocument/2006/relationships/oleObject" Target="../embeddings/oleObject112.bin"/><Relationship Id="rId29" Type="http://schemas.openxmlformats.org/officeDocument/2006/relationships/tags" Target="../tags/tag15.xml"/><Relationship Id="rId28" Type="http://schemas.openxmlformats.org/officeDocument/2006/relationships/tags" Target="../tags/tag14.xml"/><Relationship Id="rId27" Type="http://schemas.openxmlformats.org/officeDocument/2006/relationships/tags" Target="../tags/tag13.xml"/><Relationship Id="rId26" Type="http://schemas.openxmlformats.org/officeDocument/2006/relationships/tags" Target="../tags/tag12.xml"/><Relationship Id="rId25" Type="http://schemas.openxmlformats.org/officeDocument/2006/relationships/tags" Target="../tags/tag11.xml"/><Relationship Id="rId24" Type="http://schemas.openxmlformats.org/officeDocument/2006/relationships/tags" Target="../tags/tag10.xml"/><Relationship Id="rId23" Type="http://schemas.openxmlformats.org/officeDocument/2006/relationships/tags" Target="../tags/tag9.xml"/><Relationship Id="rId22" Type="http://schemas.openxmlformats.org/officeDocument/2006/relationships/tags" Target="../tags/tag8.xml"/><Relationship Id="rId21" Type="http://schemas.openxmlformats.org/officeDocument/2006/relationships/tags" Target="../tags/tag7.xml"/><Relationship Id="rId20" Type="http://schemas.openxmlformats.org/officeDocument/2006/relationships/tags" Target="../tags/tag6.xml"/><Relationship Id="rId2" Type="http://schemas.openxmlformats.org/officeDocument/2006/relationships/image" Target="../media/image112.emf"/><Relationship Id="rId19" Type="http://schemas.openxmlformats.org/officeDocument/2006/relationships/tags" Target="../tags/tag5.xml"/><Relationship Id="rId18" Type="http://schemas.openxmlformats.org/officeDocument/2006/relationships/tags" Target="../tags/tag4.xml"/><Relationship Id="rId17" Type="http://schemas.openxmlformats.org/officeDocument/2006/relationships/tags" Target="../tags/tag3.xml"/><Relationship Id="rId16" Type="http://schemas.openxmlformats.org/officeDocument/2006/relationships/tags" Target="../tags/tag2.xml"/><Relationship Id="rId15" Type="http://schemas.openxmlformats.org/officeDocument/2006/relationships/tags" Target="../tags/tag1.xml"/><Relationship Id="rId14" Type="http://schemas.openxmlformats.org/officeDocument/2006/relationships/image" Target="../media/image118.e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117.e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116.emf"/><Relationship Id="rId1" Type="http://schemas.openxmlformats.org/officeDocument/2006/relationships/oleObject" Target="../embeddings/oleObject11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0.e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119.emf"/><Relationship Id="rId1" Type="http://schemas.openxmlformats.org/officeDocument/2006/relationships/oleObject" Target="../embeddings/oleObject118.bin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2.emf"/><Relationship Id="rId3" Type="http://schemas.openxmlformats.org/officeDocument/2006/relationships/oleObject" Target="../embeddings/oleObject121.bin"/><Relationship Id="rId2" Type="http://schemas.openxmlformats.org/officeDocument/2006/relationships/image" Target="../media/image121.emf"/><Relationship Id="rId1" Type="http://schemas.openxmlformats.org/officeDocument/2006/relationships/oleObject" Target="../embeddings/oleObject120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3.emf"/><Relationship Id="rId1" Type="http://schemas.openxmlformats.org/officeDocument/2006/relationships/oleObject" Target="../embeddings/oleObject122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5.jpeg"/><Relationship Id="rId1" Type="http://schemas.openxmlformats.org/officeDocument/2006/relationships/image" Target="../media/image124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6.png"/><Relationship Id="rId1" Type="http://schemas.openxmlformats.org/officeDocument/2006/relationships/image" Target="../media/image124.jpe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emf"/><Relationship Id="rId8" Type="http://schemas.openxmlformats.org/officeDocument/2006/relationships/oleObject" Target="../embeddings/oleObject126.bin"/><Relationship Id="rId7" Type="http://schemas.openxmlformats.org/officeDocument/2006/relationships/image" Target="../media/image129.emf"/><Relationship Id="rId6" Type="http://schemas.openxmlformats.org/officeDocument/2006/relationships/oleObject" Target="../embeddings/oleObject125.bin"/><Relationship Id="rId5" Type="http://schemas.openxmlformats.org/officeDocument/2006/relationships/image" Target="../media/image128.emf"/><Relationship Id="rId4" Type="http://schemas.openxmlformats.org/officeDocument/2006/relationships/oleObject" Target="../embeddings/oleObject124.bin"/><Relationship Id="rId3" Type="http://schemas.openxmlformats.org/officeDocument/2006/relationships/image" Target="../media/image127.emf"/><Relationship Id="rId2" Type="http://schemas.openxmlformats.org/officeDocument/2006/relationships/oleObject" Target="../embeddings/oleObject123.bin"/><Relationship Id="rId11" Type="http://schemas.openxmlformats.org/officeDocument/2006/relationships/vmlDrawing" Target="../drawings/vmlDrawing37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24.jpe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3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0.emf"/><Relationship Id="rId18" Type="http://schemas.openxmlformats.org/officeDocument/2006/relationships/vmlDrawing" Target="../drawings/vmlDrawing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7.emf"/><Relationship Id="rId15" Type="http://schemas.openxmlformats.org/officeDocument/2006/relationships/oleObject" Target="../embeddings/oleObject26.bin"/><Relationship Id="rId14" Type="http://schemas.openxmlformats.org/officeDocument/2006/relationships/image" Target="../media/image26.emf"/><Relationship Id="rId13" Type="http://schemas.openxmlformats.org/officeDocument/2006/relationships/oleObject" Target="../embeddings/oleObject25.bin"/><Relationship Id="rId12" Type="http://schemas.openxmlformats.org/officeDocument/2006/relationships/image" Target="../media/image25.emf"/><Relationship Id="rId11" Type="http://schemas.openxmlformats.org/officeDocument/2006/relationships/oleObject" Target="../embeddings/oleObject24.bin"/><Relationship Id="rId10" Type="http://schemas.openxmlformats.org/officeDocument/2006/relationships/image" Target="../media/image24.emf"/><Relationship Id="rId1" Type="http://schemas.openxmlformats.org/officeDocument/2006/relationships/oleObject" Target="../embeddings/oleObject19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1.bin"/><Relationship Id="rId8" Type="http://schemas.openxmlformats.org/officeDocument/2006/relationships/image" Target="../media/image136.wmf"/><Relationship Id="rId7" Type="http://schemas.openxmlformats.org/officeDocument/2006/relationships/oleObject" Target="../embeddings/oleObject130.bin"/><Relationship Id="rId6" Type="http://schemas.openxmlformats.org/officeDocument/2006/relationships/image" Target="../media/image135.wmf"/><Relationship Id="rId5" Type="http://schemas.openxmlformats.org/officeDocument/2006/relationships/oleObject" Target="../embeddings/oleObject129.bin"/><Relationship Id="rId4" Type="http://schemas.openxmlformats.org/officeDocument/2006/relationships/image" Target="../media/image134.wmf"/><Relationship Id="rId3" Type="http://schemas.openxmlformats.org/officeDocument/2006/relationships/oleObject" Target="../embeddings/oleObject128.bin"/><Relationship Id="rId27" Type="http://schemas.openxmlformats.org/officeDocument/2006/relationships/vmlDrawing" Target="../drawings/vmlDrawing38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24.jpeg"/><Relationship Id="rId24" Type="http://schemas.openxmlformats.org/officeDocument/2006/relationships/image" Target="../media/image144.wmf"/><Relationship Id="rId23" Type="http://schemas.openxmlformats.org/officeDocument/2006/relationships/oleObject" Target="../embeddings/oleObject138.bin"/><Relationship Id="rId22" Type="http://schemas.openxmlformats.org/officeDocument/2006/relationships/image" Target="../media/image143.wmf"/><Relationship Id="rId21" Type="http://schemas.openxmlformats.org/officeDocument/2006/relationships/oleObject" Target="../embeddings/oleObject137.bin"/><Relationship Id="rId20" Type="http://schemas.openxmlformats.org/officeDocument/2006/relationships/image" Target="../media/image142.wmf"/><Relationship Id="rId2" Type="http://schemas.openxmlformats.org/officeDocument/2006/relationships/image" Target="../media/image133.wmf"/><Relationship Id="rId19" Type="http://schemas.openxmlformats.org/officeDocument/2006/relationships/oleObject" Target="../embeddings/oleObject136.bin"/><Relationship Id="rId18" Type="http://schemas.openxmlformats.org/officeDocument/2006/relationships/image" Target="../media/image141.wmf"/><Relationship Id="rId17" Type="http://schemas.openxmlformats.org/officeDocument/2006/relationships/oleObject" Target="../embeddings/oleObject135.bin"/><Relationship Id="rId16" Type="http://schemas.openxmlformats.org/officeDocument/2006/relationships/image" Target="../media/image140.wmf"/><Relationship Id="rId15" Type="http://schemas.openxmlformats.org/officeDocument/2006/relationships/oleObject" Target="../embeddings/oleObject134.bin"/><Relationship Id="rId14" Type="http://schemas.openxmlformats.org/officeDocument/2006/relationships/image" Target="../media/image139.wmf"/><Relationship Id="rId13" Type="http://schemas.openxmlformats.org/officeDocument/2006/relationships/oleObject" Target="../embeddings/oleObject133.bin"/><Relationship Id="rId12" Type="http://schemas.openxmlformats.org/officeDocument/2006/relationships/image" Target="../media/image138.wmf"/><Relationship Id="rId11" Type="http://schemas.openxmlformats.org/officeDocument/2006/relationships/oleObject" Target="../embeddings/oleObject132.bin"/><Relationship Id="rId10" Type="http://schemas.openxmlformats.org/officeDocument/2006/relationships/image" Target="../media/image137.wmf"/><Relationship Id="rId1" Type="http://schemas.openxmlformats.org/officeDocument/2006/relationships/oleObject" Target="../embeddings/oleObject127.bin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6.png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4.jpeg"/><Relationship Id="rId2" Type="http://schemas.openxmlformats.org/officeDocument/2006/relationships/image" Target="../media/image147.emf"/><Relationship Id="rId1" Type="http://schemas.openxmlformats.org/officeDocument/2006/relationships/oleObject" Target="../embeddings/oleObject139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0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0.emf"/><Relationship Id="rId6" Type="http://schemas.openxmlformats.org/officeDocument/2006/relationships/oleObject" Target="../embeddings/oleObject142.bin"/><Relationship Id="rId5" Type="http://schemas.openxmlformats.org/officeDocument/2006/relationships/image" Target="../media/image124.jpeg"/><Relationship Id="rId4" Type="http://schemas.openxmlformats.org/officeDocument/2006/relationships/image" Target="../media/image149.e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48.emf"/><Relationship Id="rId1" Type="http://schemas.openxmlformats.org/officeDocument/2006/relationships/oleObject" Target="../embeddings/oleObject140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3.emf"/><Relationship Id="rId6" Type="http://schemas.openxmlformats.org/officeDocument/2006/relationships/oleObject" Target="../embeddings/oleObject145.bin"/><Relationship Id="rId5" Type="http://schemas.openxmlformats.org/officeDocument/2006/relationships/image" Target="../media/image124.jpeg"/><Relationship Id="rId4" Type="http://schemas.openxmlformats.org/officeDocument/2006/relationships/image" Target="../media/image152.e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51.emf"/><Relationship Id="rId1" Type="http://schemas.openxmlformats.org/officeDocument/2006/relationships/oleObject" Target="../embeddings/oleObject143.bin"/></Relationships>
</file>

<file path=ppt/slides/_rels/slide6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2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4.jpeg"/><Relationship Id="rId2" Type="http://schemas.openxmlformats.org/officeDocument/2006/relationships/image" Target="../media/image154.emf"/><Relationship Id="rId1" Type="http://schemas.openxmlformats.org/officeDocument/2006/relationships/oleObject" Target="../embeddings/oleObject146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3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7.emf"/><Relationship Id="rId6" Type="http://schemas.openxmlformats.org/officeDocument/2006/relationships/oleObject" Target="../embeddings/oleObject149.bin"/><Relationship Id="rId5" Type="http://schemas.openxmlformats.org/officeDocument/2006/relationships/image" Target="../media/image124.jpeg"/><Relationship Id="rId4" Type="http://schemas.openxmlformats.org/officeDocument/2006/relationships/image" Target="../media/image156.e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55.emf"/><Relationship Id="rId1" Type="http://schemas.openxmlformats.org/officeDocument/2006/relationships/oleObject" Target="../embeddings/oleObject147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4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0.emf"/><Relationship Id="rId6" Type="http://schemas.openxmlformats.org/officeDocument/2006/relationships/oleObject" Target="../embeddings/oleObject152.bin"/><Relationship Id="rId5" Type="http://schemas.openxmlformats.org/officeDocument/2006/relationships/image" Target="../media/image124.jpeg"/><Relationship Id="rId4" Type="http://schemas.openxmlformats.org/officeDocument/2006/relationships/image" Target="../media/image159.e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58.emf"/><Relationship Id="rId1" Type="http://schemas.openxmlformats.org/officeDocument/2006/relationships/oleObject" Target="../embeddings/oleObject150.bin"/></Relationships>
</file>

<file path=ppt/slides/_rels/slide6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4.jpeg"/><Relationship Id="rId2" Type="http://schemas.openxmlformats.org/officeDocument/2006/relationships/image" Target="../media/image161.emf"/><Relationship Id="rId1" Type="http://schemas.openxmlformats.org/officeDocument/2006/relationships/oleObject" Target="../embeddings/oleObject153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image" Target="../media/image31.e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8.bin"/><Relationship Id="rId20" Type="http://schemas.openxmlformats.org/officeDocument/2006/relationships/vmlDrawing" Target="../drawings/vmlDrawing4.vml"/><Relationship Id="rId2" Type="http://schemas.openxmlformats.org/officeDocument/2006/relationships/image" Target="../media/image28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6.emf"/><Relationship Id="rId17" Type="http://schemas.openxmlformats.org/officeDocument/2006/relationships/oleObject" Target="../embeddings/oleObject35.bin"/><Relationship Id="rId16" Type="http://schemas.openxmlformats.org/officeDocument/2006/relationships/image" Target="../media/image35.emf"/><Relationship Id="rId15" Type="http://schemas.openxmlformats.org/officeDocument/2006/relationships/oleObject" Target="../embeddings/oleObject34.bin"/><Relationship Id="rId14" Type="http://schemas.openxmlformats.org/officeDocument/2006/relationships/image" Target="../media/image34.emf"/><Relationship Id="rId13" Type="http://schemas.openxmlformats.org/officeDocument/2006/relationships/oleObject" Target="../embeddings/oleObject33.bin"/><Relationship Id="rId12" Type="http://schemas.openxmlformats.org/officeDocument/2006/relationships/image" Target="../media/image33.emf"/><Relationship Id="rId11" Type="http://schemas.openxmlformats.org/officeDocument/2006/relationships/oleObject" Target="../embeddings/oleObject32.bin"/><Relationship Id="rId10" Type="http://schemas.openxmlformats.org/officeDocument/2006/relationships/image" Target="../media/image32.emf"/><Relationship Id="rId1" Type="http://schemas.openxmlformats.org/officeDocument/2006/relationships/oleObject" Target="../embeddings/oleObject27.bin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6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4.emf"/><Relationship Id="rId6" Type="http://schemas.openxmlformats.org/officeDocument/2006/relationships/oleObject" Target="../embeddings/oleObject156.bin"/><Relationship Id="rId5" Type="http://schemas.openxmlformats.org/officeDocument/2006/relationships/image" Target="../media/image124.jpeg"/><Relationship Id="rId4" Type="http://schemas.openxmlformats.org/officeDocument/2006/relationships/image" Target="../media/image163.e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62.emf"/><Relationship Id="rId1" Type="http://schemas.openxmlformats.org/officeDocument/2006/relationships/oleObject" Target="../embeddings/oleObject154.bin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7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67.emf"/><Relationship Id="rId6" Type="http://schemas.openxmlformats.org/officeDocument/2006/relationships/oleObject" Target="../embeddings/oleObject159.bin"/><Relationship Id="rId5" Type="http://schemas.openxmlformats.org/officeDocument/2006/relationships/image" Target="../media/image124.jpeg"/><Relationship Id="rId4" Type="http://schemas.openxmlformats.org/officeDocument/2006/relationships/image" Target="../media/image166.e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65.emf"/><Relationship Id="rId1" Type="http://schemas.openxmlformats.org/officeDocument/2006/relationships/oleObject" Target="../embeddings/oleObject157.bin"/></Relationships>
</file>

<file path=ppt/slides/_rels/slide7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8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24.jpeg"/><Relationship Id="rId2" Type="http://schemas.openxmlformats.org/officeDocument/2006/relationships/image" Target="../media/image168.emf"/><Relationship Id="rId1" Type="http://schemas.openxmlformats.org/officeDocument/2006/relationships/oleObject" Target="../embeddings/oleObject160.bin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9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1.emf"/><Relationship Id="rId6" Type="http://schemas.openxmlformats.org/officeDocument/2006/relationships/oleObject" Target="../embeddings/oleObject163.bin"/><Relationship Id="rId5" Type="http://schemas.openxmlformats.org/officeDocument/2006/relationships/image" Target="../media/image124.jpeg"/><Relationship Id="rId4" Type="http://schemas.openxmlformats.org/officeDocument/2006/relationships/image" Target="../media/image170.e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69.emf"/><Relationship Id="rId1" Type="http://schemas.openxmlformats.org/officeDocument/2006/relationships/oleObject" Target="../embeddings/oleObject161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0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74.emf"/><Relationship Id="rId6" Type="http://schemas.openxmlformats.org/officeDocument/2006/relationships/oleObject" Target="../embeddings/oleObject166.bin"/><Relationship Id="rId5" Type="http://schemas.openxmlformats.org/officeDocument/2006/relationships/image" Target="../media/image124.jpeg"/><Relationship Id="rId4" Type="http://schemas.openxmlformats.org/officeDocument/2006/relationships/image" Target="../media/image173.emf"/><Relationship Id="rId3" Type="http://schemas.openxmlformats.org/officeDocument/2006/relationships/oleObject" Target="../embeddings/oleObject165.bin"/><Relationship Id="rId2" Type="http://schemas.openxmlformats.org/officeDocument/2006/relationships/image" Target="../media/image172.emf"/><Relationship Id="rId1" Type="http://schemas.openxmlformats.org/officeDocument/2006/relationships/oleObject" Target="../embeddings/oleObject164.bin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6.png"/><Relationship Id="rId1" Type="http://schemas.openxmlformats.org/officeDocument/2006/relationships/image" Target="../media/image17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4.jpeg"/><Relationship Id="rId1" Type="http://schemas.openxmlformats.org/officeDocument/2006/relationships/image" Target="../media/image175.png"/></Relationships>
</file>

<file path=ppt/slides/_rels/slide7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80.e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79.e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78.emf"/><Relationship Id="rId3" Type="http://schemas.openxmlformats.org/officeDocument/2006/relationships/oleObject" Target="../embeddings/oleObject168.bin"/><Relationship Id="rId20" Type="http://schemas.openxmlformats.org/officeDocument/2006/relationships/vmlDrawing" Target="../drawings/vmlDrawing51.vml"/><Relationship Id="rId2" Type="http://schemas.openxmlformats.org/officeDocument/2006/relationships/image" Target="../media/image177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85.emf"/><Relationship Id="rId17" Type="http://schemas.openxmlformats.org/officeDocument/2006/relationships/oleObject" Target="../embeddings/oleObject175.bin"/><Relationship Id="rId16" Type="http://schemas.openxmlformats.org/officeDocument/2006/relationships/image" Target="../media/image184.emf"/><Relationship Id="rId15" Type="http://schemas.openxmlformats.org/officeDocument/2006/relationships/oleObject" Target="../embeddings/oleObject174.bin"/><Relationship Id="rId14" Type="http://schemas.openxmlformats.org/officeDocument/2006/relationships/image" Target="../media/image183.emf"/><Relationship Id="rId13" Type="http://schemas.openxmlformats.org/officeDocument/2006/relationships/oleObject" Target="../embeddings/oleObject173.bin"/><Relationship Id="rId12" Type="http://schemas.openxmlformats.org/officeDocument/2006/relationships/image" Target="../media/image182.emf"/><Relationship Id="rId11" Type="http://schemas.openxmlformats.org/officeDocument/2006/relationships/oleObject" Target="../embeddings/oleObject172.bin"/><Relationship Id="rId10" Type="http://schemas.openxmlformats.org/officeDocument/2006/relationships/image" Target="../media/image181.emf"/><Relationship Id="rId1" Type="http://schemas.openxmlformats.org/officeDocument/2006/relationships/oleObject" Target="../embeddings/oleObject167.bin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0.bin"/><Relationship Id="rId8" Type="http://schemas.openxmlformats.org/officeDocument/2006/relationships/image" Target="../media/image189.emf"/><Relationship Id="rId7" Type="http://schemas.openxmlformats.org/officeDocument/2006/relationships/oleObject" Target="../embeddings/oleObject179.bin"/><Relationship Id="rId6" Type="http://schemas.openxmlformats.org/officeDocument/2006/relationships/image" Target="../media/image188.e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87.emf"/><Relationship Id="rId3" Type="http://schemas.openxmlformats.org/officeDocument/2006/relationships/oleObject" Target="../embeddings/oleObject177.bin"/><Relationship Id="rId20" Type="http://schemas.openxmlformats.org/officeDocument/2006/relationships/vmlDrawing" Target="../drawings/vmlDrawing52.vml"/><Relationship Id="rId2" Type="http://schemas.openxmlformats.org/officeDocument/2006/relationships/image" Target="../media/image186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94.emf"/><Relationship Id="rId17" Type="http://schemas.openxmlformats.org/officeDocument/2006/relationships/oleObject" Target="../embeddings/oleObject184.bin"/><Relationship Id="rId16" Type="http://schemas.openxmlformats.org/officeDocument/2006/relationships/image" Target="../media/image193.emf"/><Relationship Id="rId15" Type="http://schemas.openxmlformats.org/officeDocument/2006/relationships/oleObject" Target="../embeddings/oleObject183.bin"/><Relationship Id="rId14" Type="http://schemas.openxmlformats.org/officeDocument/2006/relationships/image" Target="../media/image192.emf"/><Relationship Id="rId13" Type="http://schemas.openxmlformats.org/officeDocument/2006/relationships/oleObject" Target="../embeddings/oleObject182.bin"/><Relationship Id="rId12" Type="http://schemas.openxmlformats.org/officeDocument/2006/relationships/image" Target="../media/image191.emf"/><Relationship Id="rId11" Type="http://schemas.openxmlformats.org/officeDocument/2006/relationships/oleObject" Target="../embeddings/oleObject181.bin"/><Relationship Id="rId10" Type="http://schemas.openxmlformats.org/officeDocument/2006/relationships/image" Target="../media/image190.emf"/><Relationship Id="rId1" Type="http://schemas.openxmlformats.org/officeDocument/2006/relationships/oleObject" Target="../embeddings/oleObject176.bin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9.bin"/><Relationship Id="rId8" Type="http://schemas.openxmlformats.org/officeDocument/2006/relationships/image" Target="../media/image198.emf"/><Relationship Id="rId7" Type="http://schemas.openxmlformats.org/officeDocument/2006/relationships/oleObject" Target="../embeddings/oleObject188.bin"/><Relationship Id="rId6" Type="http://schemas.openxmlformats.org/officeDocument/2006/relationships/image" Target="../media/image197.e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96.emf"/><Relationship Id="rId3" Type="http://schemas.openxmlformats.org/officeDocument/2006/relationships/oleObject" Target="../embeddings/oleObject186.bin"/><Relationship Id="rId20" Type="http://schemas.openxmlformats.org/officeDocument/2006/relationships/vmlDrawing" Target="../drawings/vmlDrawing53.vml"/><Relationship Id="rId2" Type="http://schemas.openxmlformats.org/officeDocument/2006/relationships/image" Target="../media/image195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03.emf"/><Relationship Id="rId17" Type="http://schemas.openxmlformats.org/officeDocument/2006/relationships/oleObject" Target="../embeddings/oleObject193.bin"/><Relationship Id="rId16" Type="http://schemas.openxmlformats.org/officeDocument/2006/relationships/image" Target="../media/image202.emf"/><Relationship Id="rId15" Type="http://schemas.openxmlformats.org/officeDocument/2006/relationships/oleObject" Target="../embeddings/oleObject192.bin"/><Relationship Id="rId14" Type="http://schemas.openxmlformats.org/officeDocument/2006/relationships/image" Target="../media/image201.emf"/><Relationship Id="rId13" Type="http://schemas.openxmlformats.org/officeDocument/2006/relationships/oleObject" Target="../embeddings/oleObject191.bin"/><Relationship Id="rId12" Type="http://schemas.openxmlformats.org/officeDocument/2006/relationships/image" Target="../media/image200.emf"/><Relationship Id="rId11" Type="http://schemas.openxmlformats.org/officeDocument/2006/relationships/oleObject" Target="../embeddings/oleObject190.bin"/><Relationship Id="rId10" Type="http://schemas.openxmlformats.org/officeDocument/2006/relationships/image" Target="../media/image199.emf"/><Relationship Id="rId1" Type="http://schemas.openxmlformats.org/officeDocument/2006/relationships/oleObject" Target="../embeddings/oleObject18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9.emf"/><Relationship Id="rId7" Type="http://schemas.openxmlformats.org/officeDocument/2006/relationships/oleObject" Target="../embeddings/oleObject39.bin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7.e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36.bin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8.bin"/><Relationship Id="rId8" Type="http://schemas.openxmlformats.org/officeDocument/2006/relationships/image" Target="../media/image207.emf"/><Relationship Id="rId7" Type="http://schemas.openxmlformats.org/officeDocument/2006/relationships/oleObject" Target="../embeddings/oleObject197.bin"/><Relationship Id="rId6" Type="http://schemas.openxmlformats.org/officeDocument/2006/relationships/image" Target="../media/image206.e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205.emf"/><Relationship Id="rId3" Type="http://schemas.openxmlformats.org/officeDocument/2006/relationships/oleObject" Target="../embeddings/oleObject195.bin"/><Relationship Id="rId20" Type="http://schemas.openxmlformats.org/officeDocument/2006/relationships/vmlDrawing" Target="../drawings/vmlDrawing54.vml"/><Relationship Id="rId2" Type="http://schemas.openxmlformats.org/officeDocument/2006/relationships/image" Target="../media/image204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12.emf"/><Relationship Id="rId17" Type="http://schemas.openxmlformats.org/officeDocument/2006/relationships/oleObject" Target="../embeddings/oleObject202.bin"/><Relationship Id="rId16" Type="http://schemas.openxmlformats.org/officeDocument/2006/relationships/image" Target="../media/image211.emf"/><Relationship Id="rId15" Type="http://schemas.openxmlformats.org/officeDocument/2006/relationships/oleObject" Target="../embeddings/oleObject201.bin"/><Relationship Id="rId14" Type="http://schemas.openxmlformats.org/officeDocument/2006/relationships/image" Target="../media/image210.emf"/><Relationship Id="rId13" Type="http://schemas.openxmlformats.org/officeDocument/2006/relationships/oleObject" Target="../embeddings/oleObject200.bin"/><Relationship Id="rId12" Type="http://schemas.openxmlformats.org/officeDocument/2006/relationships/image" Target="../media/image209.emf"/><Relationship Id="rId11" Type="http://schemas.openxmlformats.org/officeDocument/2006/relationships/oleObject" Target="../embeddings/oleObject199.bin"/><Relationship Id="rId10" Type="http://schemas.openxmlformats.org/officeDocument/2006/relationships/image" Target="../media/image208.emf"/><Relationship Id="rId1" Type="http://schemas.openxmlformats.org/officeDocument/2006/relationships/oleObject" Target="../embeddings/oleObject194.bin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3.emf"/><Relationship Id="rId1" Type="http://schemas.openxmlformats.org/officeDocument/2006/relationships/oleObject" Target="../embeddings/oleObject203.bin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8.bin"/><Relationship Id="rId8" Type="http://schemas.openxmlformats.org/officeDocument/2006/relationships/image" Target="../media/image217.emf"/><Relationship Id="rId7" Type="http://schemas.openxmlformats.org/officeDocument/2006/relationships/oleObject" Target="../embeddings/oleObject207.bin"/><Relationship Id="rId6" Type="http://schemas.openxmlformats.org/officeDocument/2006/relationships/image" Target="../media/image216.e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215.emf"/><Relationship Id="rId3" Type="http://schemas.openxmlformats.org/officeDocument/2006/relationships/oleObject" Target="../embeddings/oleObject205.bin"/><Relationship Id="rId2" Type="http://schemas.openxmlformats.org/officeDocument/2006/relationships/image" Target="../media/image214.emf"/><Relationship Id="rId12" Type="http://schemas.openxmlformats.org/officeDocument/2006/relationships/vmlDrawing" Target="../drawings/vmlDrawing5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8.emf"/><Relationship Id="rId1" Type="http://schemas.openxmlformats.org/officeDocument/2006/relationships/oleObject" Target="../embeddings/oleObject204.bin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3.bin"/><Relationship Id="rId8" Type="http://schemas.openxmlformats.org/officeDocument/2006/relationships/image" Target="../media/image222.emf"/><Relationship Id="rId7" Type="http://schemas.openxmlformats.org/officeDocument/2006/relationships/oleObject" Target="../embeddings/oleObject212.bin"/><Relationship Id="rId6" Type="http://schemas.openxmlformats.org/officeDocument/2006/relationships/image" Target="../media/image221.e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220.emf"/><Relationship Id="rId3" Type="http://schemas.openxmlformats.org/officeDocument/2006/relationships/oleObject" Target="../embeddings/oleObject210.bin"/><Relationship Id="rId2" Type="http://schemas.openxmlformats.org/officeDocument/2006/relationships/image" Target="../media/image219.emf"/><Relationship Id="rId12" Type="http://schemas.openxmlformats.org/officeDocument/2006/relationships/vmlDrawing" Target="../drawings/vmlDrawing5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23.emf"/><Relationship Id="rId1" Type="http://schemas.openxmlformats.org/officeDocument/2006/relationships/oleObject" Target="../embeddings/oleObject209.bin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8.bin"/><Relationship Id="rId8" Type="http://schemas.openxmlformats.org/officeDocument/2006/relationships/image" Target="../media/image227.emf"/><Relationship Id="rId7" Type="http://schemas.openxmlformats.org/officeDocument/2006/relationships/oleObject" Target="../embeddings/oleObject217.bin"/><Relationship Id="rId6" Type="http://schemas.openxmlformats.org/officeDocument/2006/relationships/image" Target="../media/image226.emf"/><Relationship Id="rId5" Type="http://schemas.openxmlformats.org/officeDocument/2006/relationships/oleObject" Target="../embeddings/oleObject216.bin"/><Relationship Id="rId4" Type="http://schemas.openxmlformats.org/officeDocument/2006/relationships/image" Target="../media/image225.emf"/><Relationship Id="rId3" Type="http://schemas.openxmlformats.org/officeDocument/2006/relationships/oleObject" Target="../embeddings/oleObject215.bin"/><Relationship Id="rId24" Type="http://schemas.openxmlformats.org/officeDocument/2006/relationships/vmlDrawing" Target="../drawings/vmlDrawing58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34.emf"/><Relationship Id="rId21" Type="http://schemas.openxmlformats.org/officeDocument/2006/relationships/oleObject" Target="../embeddings/oleObject224.bin"/><Relationship Id="rId20" Type="http://schemas.openxmlformats.org/officeDocument/2006/relationships/image" Target="../media/image233.emf"/><Relationship Id="rId2" Type="http://schemas.openxmlformats.org/officeDocument/2006/relationships/image" Target="../media/image224.emf"/><Relationship Id="rId19" Type="http://schemas.openxmlformats.org/officeDocument/2006/relationships/oleObject" Target="../embeddings/oleObject223.bin"/><Relationship Id="rId18" Type="http://schemas.openxmlformats.org/officeDocument/2006/relationships/image" Target="../media/image232.emf"/><Relationship Id="rId17" Type="http://schemas.openxmlformats.org/officeDocument/2006/relationships/oleObject" Target="../embeddings/oleObject222.bin"/><Relationship Id="rId16" Type="http://schemas.openxmlformats.org/officeDocument/2006/relationships/image" Target="../media/image231.emf"/><Relationship Id="rId15" Type="http://schemas.openxmlformats.org/officeDocument/2006/relationships/oleObject" Target="../embeddings/oleObject221.bin"/><Relationship Id="rId14" Type="http://schemas.openxmlformats.org/officeDocument/2006/relationships/image" Target="../media/image230.emf"/><Relationship Id="rId13" Type="http://schemas.openxmlformats.org/officeDocument/2006/relationships/oleObject" Target="../embeddings/oleObject220.bin"/><Relationship Id="rId12" Type="http://schemas.openxmlformats.org/officeDocument/2006/relationships/image" Target="../media/image229.emf"/><Relationship Id="rId11" Type="http://schemas.openxmlformats.org/officeDocument/2006/relationships/oleObject" Target="../embeddings/oleObject219.bin"/><Relationship Id="rId10" Type="http://schemas.openxmlformats.org/officeDocument/2006/relationships/image" Target="../media/image228.emf"/><Relationship Id="rId1" Type="http://schemas.openxmlformats.org/officeDocument/2006/relationships/oleObject" Target="../embeddings/oleObject214.bin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5.png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4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/>
          <p:cNvSpPr txBox="1">
            <a:spLocks noChangeArrowheads="1"/>
          </p:cNvSpPr>
          <p:nvPr/>
        </p:nvSpPr>
        <p:spPr bwMode="auto">
          <a:xfrm>
            <a:off x="642938" y="1214438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7030A0"/>
                </a:solidFill>
                <a:latin typeface="Times New Roman" panose="02020603050405020304" pitchFamily="18" charset="0"/>
              </a:rPr>
              <a:t>教学内容和要求</a:t>
            </a:r>
            <a:endParaRPr kumimoji="1" lang="zh-CN" altLang="en-US" sz="28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42938" y="2286000"/>
            <a:ext cx="76327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掌握电阻分压电路和分流电路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掌握叠加定理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掌握电阻单口网络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掌握戴维宁定理和诺顿定理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掌握无源电阻双口网络</a:t>
            </a:r>
            <a:endParaRPr kumimoji="1" lang="zh-CN" altLang="en-US" sz="28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00" name="Rectangle 6"/>
          <p:cNvSpPr>
            <a:spLocks noChangeArrowheads="1"/>
          </p:cNvSpPr>
          <p:nvPr/>
        </p:nvSpPr>
        <p:spPr bwMode="auto">
          <a:xfrm>
            <a:off x="714375" y="0"/>
            <a:ext cx="7772400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b="1">
                <a:solidFill>
                  <a:srgbClr val="00206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4000" b="1">
                <a:solidFill>
                  <a:srgbClr val="00206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4000" b="1">
                <a:solidFill>
                  <a:srgbClr val="002060"/>
                </a:solidFill>
                <a:latin typeface="Times New Roman" panose="02020603050405020304" pitchFamily="18" charset="0"/>
              </a:rPr>
              <a:t>章 电阻电路</a:t>
            </a:r>
            <a:endParaRPr lang="zh-CN" altLang="en-US" sz="4000" b="1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-214313"/>
            <a:ext cx="5857875" cy="1143001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2.2 </a:t>
            </a:r>
            <a:r>
              <a:rPr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叠加定理 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P126</a:t>
            </a:r>
            <a:endParaRPr lang="zh-CN" altLang="en-US" sz="32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5" name="Text Box 20"/>
          <p:cNvSpPr txBox="1">
            <a:spLocks noChangeArrowheads="1"/>
          </p:cNvSpPr>
          <p:nvPr/>
        </p:nvSpPr>
        <p:spPr bwMode="auto">
          <a:xfrm>
            <a:off x="0" y="928688"/>
            <a:ext cx="3886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、叠加定理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21" name="Rectangle 21"/>
          <p:cNvSpPr>
            <a:spLocks noChangeArrowheads="1"/>
          </p:cNvSpPr>
          <p:nvPr/>
        </p:nvSpPr>
        <p:spPr bwMode="auto">
          <a:xfrm>
            <a:off x="396875" y="3843338"/>
            <a:ext cx="85725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CC0066"/>
                </a:solidFill>
                <a:latin typeface="Times New Roman" panose="02020603050405020304" pitchFamily="18" charset="0"/>
              </a:rPr>
              <a:t>叠加定理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     线性电路中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m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个独立电压源和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个独立电流源共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同作用所产生的任一电压或电流，等于每一个独立电源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单独作用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所产生的相应电压或电流分量的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代数和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28625" y="1714500"/>
            <a:ext cx="8715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2060"/>
                </a:solidFill>
                <a:latin typeface="Times New Roman" panose="02020603050405020304" pitchFamily="18" charset="0"/>
              </a:rPr>
              <a:t>线性电阻电路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：由独立电源和线性电阻元件（线性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电阻、线性受控源等）组成的电路。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" name="Text Box 20"/>
          <p:cNvSpPr txBox="1">
            <a:spLocks noChangeArrowheads="1"/>
          </p:cNvSpPr>
          <p:nvPr/>
        </p:nvSpPr>
        <p:spPr bwMode="auto">
          <a:xfrm>
            <a:off x="428625" y="2857500"/>
            <a:ext cx="87153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独立电源作为这些电路的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输入（或激励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），各支路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电流和电压称为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输出（响应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），是输入的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线性函数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。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1" grpId="0" autoUpdateAnimBg="0"/>
      <p:bldP spid="5" grpId="0" autoUpdateAnimBg="0"/>
      <p:bldP spid="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4" name="Object 2"/>
          <p:cNvGraphicFramePr>
            <a:graphicFrameLocks noChangeAspect="1"/>
          </p:cNvGraphicFramePr>
          <p:nvPr/>
        </p:nvGraphicFramePr>
        <p:xfrm>
          <a:off x="1619250" y="2106613"/>
          <a:ext cx="404177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公式" r:id="rId1" imgW="1797685" imgH="452120" progId="Equation.3">
                  <p:embed/>
                </p:oleObj>
              </mc:Choice>
              <mc:Fallback>
                <p:oleObj name="公式" r:id="rId1" imgW="1797685" imgH="452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106613"/>
                        <a:ext cx="4041775" cy="10429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642938" y="714375"/>
            <a:ext cx="793908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每一个独立电源单独作用所产生的相应电压或电流分量取</a:t>
            </a:r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</a:rPr>
              <a:t>相同参考方向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条件下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74086" name="Object 3"/>
          <p:cNvGraphicFramePr>
            <a:graphicFrameLocks noChangeAspect="1"/>
          </p:cNvGraphicFramePr>
          <p:nvPr/>
        </p:nvGraphicFramePr>
        <p:xfrm>
          <a:off x="642938" y="3343275"/>
          <a:ext cx="7383462" cy="177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公式" r:id="rId3" imgW="3575685" imgH="852805" progId="Equation.3">
                  <p:embed/>
                </p:oleObj>
              </mc:Choice>
              <mc:Fallback>
                <p:oleObj name="公式" r:id="rId3" imgW="3575685" imgH="85280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343275"/>
                        <a:ext cx="7383462" cy="177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588963" y="5146675"/>
            <a:ext cx="7993062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某一个独立电源单独作用相当于将线性电路中其它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独立电源置零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电压源短路，电流源开路</a:t>
            </a:r>
            <a:endParaRPr kumimoji="1" lang="zh-CN" altLang="en-US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14"/>
          <p:cNvSpPr txBox="1">
            <a:spLocks noChangeArrowheads="1"/>
          </p:cNvSpPr>
          <p:nvPr/>
        </p:nvSpPr>
        <p:spPr bwMode="auto">
          <a:xfrm>
            <a:off x="571500" y="-214313"/>
            <a:ext cx="4921250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叠加定理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003800" y="5981700"/>
            <a:ext cx="323850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7092950" y="5981700"/>
            <a:ext cx="323850" cy="4318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5" grpId="0" autoUpdateAnimBg="0"/>
      <p:bldP spid="174088" grpId="0" autoUpdateAnimBg="0"/>
      <p:bldP spid="7" grpId="0" animBg="1"/>
      <p:bldP spid="7" grpId="1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ChangeArrowheads="1"/>
          </p:cNvSpPr>
          <p:nvPr/>
        </p:nvSpPr>
        <p:spPr bwMode="auto">
          <a:xfrm>
            <a:off x="642938" y="1071563"/>
            <a:ext cx="410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</a:rPr>
              <a:t>关于叠加定理</a:t>
            </a:r>
            <a:endParaRPr kumimoji="1" lang="zh-CN" altLang="en-US" sz="2800" b="1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785813" y="1643063"/>
            <a:ext cx="7835900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不存在受控电源单独作用所产生的电压或电流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分量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不适用于功率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" name="Rectangle 14"/>
          <p:cNvSpPr txBox="1">
            <a:spLocks noChangeArrowheads="1"/>
          </p:cNvSpPr>
          <p:nvPr/>
        </p:nvSpPr>
        <p:spPr bwMode="auto">
          <a:xfrm>
            <a:off x="571500" y="-214313"/>
            <a:ext cx="4921250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叠加定理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571500" y="3884613"/>
            <a:ext cx="5141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、叠加定理的应用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84213" y="4797425"/>
            <a:ext cx="77755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线性电路中若干独立电源共同作用所产生的任一电压或电流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各个独立电源单独作用所产生的相应电压或电流分量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叠加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5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5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0" grpId="0" autoUpdateAnimBg="0" build="allAtOnce"/>
      <p:bldP spid="5" grpId="0" autoUpdateAnimBg="0"/>
      <p:bldP spid="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 bwMode="auto">
          <a:xfrm>
            <a:off x="0" y="4410075"/>
            <a:ext cx="5214938" cy="2447925"/>
            <a:chOff x="1198" y="1662"/>
            <a:chExt cx="3285" cy="1542"/>
          </a:xfrm>
        </p:grpSpPr>
        <p:sp>
          <p:nvSpPr>
            <p:cNvPr id="16426" name="Line 5"/>
            <p:cNvSpPr>
              <a:spLocks noChangeShapeType="1"/>
            </p:cNvSpPr>
            <p:nvPr/>
          </p:nvSpPr>
          <p:spPr bwMode="auto">
            <a:xfrm>
              <a:off x="1926" y="1684"/>
              <a:ext cx="11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7" name="Line 6"/>
            <p:cNvSpPr>
              <a:spLocks noChangeShapeType="1"/>
            </p:cNvSpPr>
            <p:nvPr/>
          </p:nvSpPr>
          <p:spPr bwMode="auto">
            <a:xfrm flipV="1">
              <a:off x="1926" y="2985"/>
              <a:ext cx="1184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28" name="Rectangle 8"/>
            <p:cNvSpPr>
              <a:spLocks noChangeArrowheads="1"/>
            </p:cNvSpPr>
            <p:nvPr/>
          </p:nvSpPr>
          <p:spPr bwMode="auto">
            <a:xfrm rot="2784602">
              <a:off x="3203" y="1943"/>
              <a:ext cx="497" cy="1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29" name="Rectangle 9"/>
            <p:cNvSpPr>
              <a:spLocks noChangeArrowheads="1"/>
            </p:cNvSpPr>
            <p:nvPr/>
          </p:nvSpPr>
          <p:spPr bwMode="auto">
            <a:xfrm rot="2784602">
              <a:off x="2525" y="2597"/>
              <a:ext cx="497" cy="12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30" name="Rectangle 10"/>
            <p:cNvSpPr>
              <a:spLocks noChangeArrowheads="1"/>
            </p:cNvSpPr>
            <p:nvPr/>
          </p:nvSpPr>
          <p:spPr bwMode="auto">
            <a:xfrm rot="8075370">
              <a:off x="3194" y="2602"/>
              <a:ext cx="506" cy="12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31" name="Rectangle 11"/>
            <p:cNvSpPr>
              <a:spLocks noChangeArrowheads="1"/>
            </p:cNvSpPr>
            <p:nvPr/>
          </p:nvSpPr>
          <p:spPr bwMode="auto">
            <a:xfrm rot="8075370">
              <a:off x="2526" y="1938"/>
              <a:ext cx="506" cy="12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32" name="Line 12"/>
            <p:cNvSpPr>
              <a:spLocks noChangeShapeType="1"/>
            </p:cNvSpPr>
            <p:nvPr/>
          </p:nvSpPr>
          <p:spPr bwMode="auto">
            <a:xfrm rot="576336" flipV="1">
              <a:off x="2979" y="1662"/>
              <a:ext cx="122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3" name="Line 13"/>
            <p:cNvSpPr>
              <a:spLocks noChangeShapeType="1"/>
            </p:cNvSpPr>
            <p:nvPr/>
          </p:nvSpPr>
          <p:spPr bwMode="auto">
            <a:xfrm rot="576336">
              <a:off x="3109" y="1686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4" name="Line 14"/>
            <p:cNvSpPr>
              <a:spLocks noChangeShapeType="1"/>
            </p:cNvSpPr>
            <p:nvPr/>
          </p:nvSpPr>
          <p:spPr bwMode="auto">
            <a:xfrm rot="576336" flipV="1">
              <a:off x="3648" y="2326"/>
              <a:ext cx="121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5" name="Line 15"/>
            <p:cNvSpPr>
              <a:spLocks noChangeShapeType="1"/>
            </p:cNvSpPr>
            <p:nvPr/>
          </p:nvSpPr>
          <p:spPr bwMode="auto">
            <a:xfrm rot="576336" flipV="1">
              <a:off x="2457" y="2172"/>
              <a:ext cx="121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6" name="Line 16"/>
            <p:cNvSpPr>
              <a:spLocks noChangeShapeType="1"/>
            </p:cNvSpPr>
            <p:nvPr/>
          </p:nvSpPr>
          <p:spPr bwMode="auto">
            <a:xfrm rot="576336" flipV="1">
              <a:off x="3125" y="2836"/>
              <a:ext cx="122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7" name="Line 17"/>
            <p:cNvSpPr>
              <a:spLocks noChangeShapeType="1"/>
            </p:cNvSpPr>
            <p:nvPr/>
          </p:nvSpPr>
          <p:spPr bwMode="auto">
            <a:xfrm rot="576336">
              <a:off x="3630" y="2198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8" name="Line 18"/>
            <p:cNvSpPr>
              <a:spLocks noChangeShapeType="1"/>
            </p:cNvSpPr>
            <p:nvPr/>
          </p:nvSpPr>
          <p:spPr bwMode="auto">
            <a:xfrm rot="576336">
              <a:off x="2432" y="2342"/>
              <a:ext cx="16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39" name="Line 19"/>
            <p:cNvSpPr>
              <a:spLocks noChangeShapeType="1"/>
            </p:cNvSpPr>
            <p:nvPr/>
          </p:nvSpPr>
          <p:spPr bwMode="auto">
            <a:xfrm rot="576336">
              <a:off x="2952" y="2854"/>
              <a:ext cx="163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0" name="Oval 20"/>
            <p:cNvSpPr>
              <a:spLocks noChangeArrowheads="1"/>
            </p:cNvSpPr>
            <p:nvPr/>
          </p:nvSpPr>
          <p:spPr bwMode="auto">
            <a:xfrm>
              <a:off x="1755" y="2188"/>
              <a:ext cx="326" cy="33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41" name="Line 21"/>
            <p:cNvSpPr>
              <a:spLocks noChangeShapeType="1"/>
            </p:cNvSpPr>
            <p:nvPr/>
          </p:nvSpPr>
          <p:spPr bwMode="auto">
            <a:xfrm>
              <a:off x="1926" y="1684"/>
              <a:ext cx="1" cy="12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42" name="Text Box 22"/>
            <p:cNvSpPr txBox="1">
              <a:spLocks noChangeArrowheads="1"/>
            </p:cNvSpPr>
            <p:nvPr/>
          </p:nvSpPr>
          <p:spPr bwMode="auto">
            <a:xfrm>
              <a:off x="1474" y="1798"/>
              <a:ext cx="2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443" name="Text Box 23"/>
            <p:cNvSpPr txBox="1">
              <a:spLocks noChangeArrowheads="1"/>
            </p:cNvSpPr>
            <p:nvPr/>
          </p:nvSpPr>
          <p:spPr bwMode="auto">
            <a:xfrm>
              <a:off x="1412" y="258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444" name="Rectangle 24"/>
            <p:cNvSpPr>
              <a:spLocks noChangeArrowheads="1"/>
            </p:cNvSpPr>
            <p:nvPr/>
          </p:nvSpPr>
          <p:spPr bwMode="auto">
            <a:xfrm>
              <a:off x="2336" y="1691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45" name="Rectangle 25"/>
            <p:cNvSpPr>
              <a:spLocks noChangeArrowheads="1"/>
            </p:cNvSpPr>
            <p:nvPr/>
          </p:nvSpPr>
          <p:spPr bwMode="auto">
            <a:xfrm>
              <a:off x="3553" y="1699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46" name="Rectangle 26"/>
            <p:cNvSpPr>
              <a:spLocks noChangeArrowheads="1"/>
            </p:cNvSpPr>
            <p:nvPr/>
          </p:nvSpPr>
          <p:spPr bwMode="auto">
            <a:xfrm>
              <a:off x="2336" y="2553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47" name="Rectangle 27"/>
            <p:cNvSpPr>
              <a:spLocks noChangeArrowheads="1"/>
            </p:cNvSpPr>
            <p:nvPr/>
          </p:nvSpPr>
          <p:spPr bwMode="auto">
            <a:xfrm>
              <a:off x="3553" y="2553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4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48" name="Rectangle 28"/>
            <p:cNvSpPr>
              <a:spLocks noChangeArrowheads="1"/>
            </p:cNvSpPr>
            <p:nvPr/>
          </p:nvSpPr>
          <p:spPr bwMode="auto">
            <a:xfrm>
              <a:off x="1198" y="2169"/>
              <a:ext cx="5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449" name="Rectangle 29"/>
            <p:cNvSpPr>
              <a:spLocks noChangeArrowheads="1"/>
            </p:cNvSpPr>
            <p:nvPr/>
          </p:nvSpPr>
          <p:spPr bwMode="auto">
            <a:xfrm>
              <a:off x="3866" y="2607"/>
              <a:ext cx="61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50" name="Rectangle 30"/>
            <p:cNvSpPr>
              <a:spLocks noChangeArrowheads="1"/>
            </p:cNvSpPr>
            <p:nvPr/>
          </p:nvSpPr>
          <p:spPr bwMode="auto">
            <a:xfrm>
              <a:off x="3806" y="2269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451" name="Rectangle 31"/>
            <p:cNvSpPr>
              <a:spLocks noChangeArrowheads="1"/>
            </p:cNvSpPr>
            <p:nvPr/>
          </p:nvSpPr>
          <p:spPr bwMode="auto">
            <a:xfrm>
              <a:off x="3262" y="2874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08577" name="Rectangle 33"/>
          <p:cNvSpPr>
            <a:spLocks noChangeArrowheads="1"/>
          </p:cNvSpPr>
          <p:nvPr/>
        </p:nvSpPr>
        <p:spPr bwMode="auto">
          <a:xfrm>
            <a:off x="0" y="2357438"/>
            <a:ext cx="56515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单独作用所产生的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电压分量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(t)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08581" name="Object 2"/>
          <p:cNvGraphicFramePr>
            <a:graphicFrameLocks noChangeAspect="1"/>
          </p:cNvGraphicFramePr>
          <p:nvPr/>
        </p:nvGraphicFramePr>
        <p:xfrm>
          <a:off x="5286375" y="4857750"/>
          <a:ext cx="348615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" name="公式" r:id="rId1" imgW="1386840" imgH="452120" progId="Equation.3">
                  <p:embed/>
                </p:oleObj>
              </mc:Choice>
              <mc:Fallback>
                <p:oleObj name="公式" r:id="rId1" imgW="1386840" imgH="452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6375" y="4857750"/>
                        <a:ext cx="3486150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4"/>
          <p:cNvSpPr txBox="1">
            <a:spLocks noChangeArrowheads="1"/>
          </p:cNvSpPr>
          <p:nvPr/>
        </p:nvSpPr>
        <p:spPr bwMode="auto">
          <a:xfrm>
            <a:off x="571500" y="-214313"/>
            <a:ext cx="4921250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叠加定理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16390" name="Group 39"/>
          <p:cNvGrpSpPr/>
          <p:nvPr/>
        </p:nvGrpSpPr>
        <p:grpSpPr bwMode="auto">
          <a:xfrm>
            <a:off x="4214813" y="500063"/>
            <a:ext cx="4618037" cy="2373312"/>
            <a:chOff x="1327" y="1348"/>
            <a:chExt cx="2909" cy="1495"/>
          </a:xfrm>
        </p:grpSpPr>
        <p:sp>
          <p:nvSpPr>
            <p:cNvPr id="16394" name="Line 6"/>
            <p:cNvSpPr>
              <a:spLocks noChangeShapeType="1"/>
            </p:cNvSpPr>
            <p:nvPr/>
          </p:nvSpPr>
          <p:spPr bwMode="auto">
            <a:xfrm>
              <a:off x="1940" y="1369"/>
              <a:ext cx="12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5" name="Line 7"/>
            <p:cNvSpPr>
              <a:spLocks noChangeShapeType="1"/>
            </p:cNvSpPr>
            <p:nvPr/>
          </p:nvSpPr>
          <p:spPr bwMode="auto">
            <a:xfrm flipV="1">
              <a:off x="1940" y="2670"/>
              <a:ext cx="12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6" name="Rectangle 9"/>
            <p:cNvSpPr>
              <a:spLocks noChangeArrowheads="1"/>
            </p:cNvSpPr>
            <p:nvPr/>
          </p:nvSpPr>
          <p:spPr bwMode="auto">
            <a:xfrm rot="2784602">
              <a:off x="3263" y="1627"/>
              <a:ext cx="504" cy="1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 rot="2784602">
              <a:off x="2585" y="2281"/>
              <a:ext cx="504" cy="1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 rot="8075370">
              <a:off x="3258" y="2286"/>
              <a:ext cx="504" cy="1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 rot="8075370">
              <a:off x="2590" y="1622"/>
              <a:ext cx="504" cy="12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00" name="Line 13"/>
            <p:cNvSpPr>
              <a:spLocks noChangeShapeType="1"/>
            </p:cNvSpPr>
            <p:nvPr/>
          </p:nvSpPr>
          <p:spPr bwMode="auto">
            <a:xfrm rot="576336" flipV="1">
              <a:off x="3038" y="1348"/>
              <a:ext cx="129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1" name="Line 14"/>
            <p:cNvSpPr>
              <a:spLocks noChangeShapeType="1"/>
            </p:cNvSpPr>
            <p:nvPr/>
          </p:nvSpPr>
          <p:spPr bwMode="auto">
            <a:xfrm rot="576336">
              <a:off x="3168" y="1372"/>
              <a:ext cx="17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2" name="Line 15"/>
            <p:cNvSpPr>
              <a:spLocks noChangeShapeType="1"/>
            </p:cNvSpPr>
            <p:nvPr/>
          </p:nvSpPr>
          <p:spPr bwMode="auto">
            <a:xfrm rot="576336" flipV="1">
              <a:off x="3707" y="2012"/>
              <a:ext cx="128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3" name="Line 16"/>
            <p:cNvSpPr>
              <a:spLocks noChangeShapeType="1"/>
            </p:cNvSpPr>
            <p:nvPr/>
          </p:nvSpPr>
          <p:spPr bwMode="auto">
            <a:xfrm rot="576336" flipV="1">
              <a:off x="2516" y="1858"/>
              <a:ext cx="128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4" name="Line 17"/>
            <p:cNvSpPr>
              <a:spLocks noChangeShapeType="1"/>
            </p:cNvSpPr>
            <p:nvPr/>
          </p:nvSpPr>
          <p:spPr bwMode="auto">
            <a:xfrm rot="576336" flipV="1">
              <a:off x="3184" y="2522"/>
              <a:ext cx="129" cy="1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5" name="Line 18"/>
            <p:cNvSpPr>
              <a:spLocks noChangeShapeType="1"/>
            </p:cNvSpPr>
            <p:nvPr/>
          </p:nvSpPr>
          <p:spPr bwMode="auto">
            <a:xfrm rot="576336">
              <a:off x="3689" y="1884"/>
              <a:ext cx="171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6" name="Line 19"/>
            <p:cNvSpPr>
              <a:spLocks noChangeShapeType="1"/>
            </p:cNvSpPr>
            <p:nvPr/>
          </p:nvSpPr>
          <p:spPr bwMode="auto">
            <a:xfrm rot="576336">
              <a:off x="2491" y="2028"/>
              <a:ext cx="171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7" name="Line 20"/>
            <p:cNvSpPr>
              <a:spLocks noChangeShapeType="1"/>
            </p:cNvSpPr>
            <p:nvPr/>
          </p:nvSpPr>
          <p:spPr bwMode="auto">
            <a:xfrm rot="576336">
              <a:off x="3011" y="2540"/>
              <a:ext cx="172" cy="1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8" name="Line 21"/>
            <p:cNvSpPr>
              <a:spLocks noChangeShapeType="1"/>
            </p:cNvSpPr>
            <p:nvPr/>
          </p:nvSpPr>
          <p:spPr bwMode="auto">
            <a:xfrm>
              <a:off x="2513" y="2015"/>
              <a:ext cx="4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09" name="Oval 22"/>
            <p:cNvSpPr>
              <a:spLocks noChangeArrowheads="1"/>
            </p:cNvSpPr>
            <p:nvPr/>
          </p:nvSpPr>
          <p:spPr bwMode="auto">
            <a:xfrm>
              <a:off x="2999" y="1847"/>
              <a:ext cx="348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10" name="Line 23"/>
            <p:cNvSpPr>
              <a:spLocks noChangeShapeType="1"/>
            </p:cNvSpPr>
            <p:nvPr/>
          </p:nvSpPr>
          <p:spPr bwMode="auto">
            <a:xfrm>
              <a:off x="3363" y="2015"/>
              <a:ext cx="4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1" name="Line 24"/>
            <p:cNvSpPr>
              <a:spLocks noChangeShapeType="1"/>
            </p:cNvSpPr>
            <p:nvPr/>
          </p:nvSpPr>
          <p:spPr bwMode="auto">
            <a:xfrm>
              <a:off x="3173" y="1847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2" name="Line 25"/>
            <p:cNvSpPr>
              <a:spLocks noChangeShapeType="1"/>
            </p:cNvSpPr>
            <p:nvPr/>
          </p:nvSpPr>
          <p:spPr bwMode="auto">
            <a:xfrm>
              <a:off x="3390" y="2015"/>
              <a:ext cx="1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3" name="Oval 26"/>
            <p:cNvSpPr>
              <a:spLocks noChangeArrowheads="1"/>
            </p:cNvSpPr>
            <p:nvPr/>
          </p:nvSpPr>
          <p:spPr bwMode="auto">
            <a:xfrm>
              <a:off x="1769" y="1873"/>
              <a:ext cx="342" cy="33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6414" name="Line 27"/>
            <p:cNvSpPr>
              <a:spLocks noChangeShapeType="1"/>
            </p:cNvSpPr>
            <p:nvPr/>
          </p:nvSpPr>
          <p:spPr bwMode="auto">
            <a:xfrm>
              <a:off x="1940" y="1369"/>
              <a:ext cx="0" cy="13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415" name="Text Box 28"/>
            <p:cNvSpPr txBox="1">
              <a:spLocks noChangeArrowheads="1"/>
            </p:cNvSpPr>
            <p:nvPr/>
          </p:nvSpPr>
          <p:spPr bwMode="auto">
            <a:xfrm>
              <a:off x="1732" y="1528"/>
              <a:ext cx="2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416" name="Text Box 29"/>
            <p:cNvSpPr txBox="1">
              <a:spLocks noChangeArrowheads="1"/>
            </p:cNvSpPr>
            <p:nvPr/>
          </p:nvSpPr>
          <p:spPr bwMode="auto">
            <a:xfrm>
              <a:off x="1687" y="2203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417" name="Rectangle 30"/>
            <p:cNvSpPr>
              <a:spLocks noChangeArrowheads="1"/>
            </p:cNvSpPr>
            <p:nvPr/>
          </p:nvSpPr>
          <p:spPr bwMode="auto">
            <a:xfrm>
              <a:off x="2395" y="1376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18" name="Rectangle 31"/>
            <p:cNvSpPr>
              <a:spLocks noChangeArrowheads="1"/>
            </p:cNvSpPr>
            <p:nvPr/>
          </p:nvSpPr>
          <p:spPr bwMode="auto">
            <a:xfrm>
              <a:off x="3612" y="1384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19" name="Rectangle 32"/>
            <p:cNvSpPr>
              <a:spLocks noChangeArrowheads="1"/>
            </p:cNvSpPr>
            <p:nvPr/>
          </p:nvSpPr>
          <p:spPr bwMode="auto">
            <a:xfrm>
              <a:off x="2395" y="2238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20" name="Rectangle 33"/>
            <p:cNvSpPr>
              <a:spLocks noChangeArrowheads="1"/>
            </p:cNvSpPr>
            <p:nvPr/>
          </p:nvSpPr>
          <p:spPr bwMode="auto">
            <a:xfrm>
              <a:off x="3612" y="2238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4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6421" name="Rectangle 34"/>
            <p:cNvSpPr>
              <a:spLocks noChangeArrowheads="1"/>
            </p:cNvSpPr>
            <p:nvPr/>
          </p:nvSpPr>
          <p:spPr bwMode="auto">
            <a:xfrm>
              <a:off x="2941" y="1483"/>
              <a:ext cx="5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422" name="Rectangle 35"/>
            <p:cNvSpPr>
              <a:spLocks noChangeArrowheads="1"/>
            </p:cNvSpPr>
            <p:nvPr/>
          </p:nvSpPr>
          <p:spPr bwMode="auto">
            <a:xfrm>
              <a:off x="1327" y="1888"/>
              <a:ext cx="5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423" name="Rectangle 36"/>
            <p:cNvSpPr>
              <a:spLocks noChangeArrowheads="1"/>
            </p:cNvSpPr>
            <p:nvPr/>
          </p:nvSpPr>
          <p:spPr bwMode="auto">
            <a:xfrm>
              <a:off x="3729" y="2422"/>
              <a:ext cx="5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424" name="Rectangle 37"/>
            <p:cNvSpPr>
              <a:spLocks noChangeArrowheads="1"/>
            </p:cNvSpPr>
            <p:nvPr/>
          </p:nvSpPr>
          <p:spPr bwMode="auto">
            <a:xfrm>
              <a:off x="3820" y="2014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425" name="Rectangle 38"/>
            <p:cNvSpPr>
              <a:spLocks noChangeArrowheads="1"/>
            </p:cNvSpPr>
            <p:nvPr/>
          </p:nvSpPr>
          <p:spPr bwMode="auto">
            <a:xfrm>
              <a:off x="3321" y="2513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65" name="AutoShape 20"/>
          <p:cNvSpPr>
            <a:spLocks noChangeArrowheads="1"/>
          </p:cNvSpPr>
          <p:nvPr/>
        </p:nvSpPr>
        <p:spPr bwMode="auto">
          <a:xfrm rot="1663019">
            <a:off x="4427538" y="2447925"/>
            <a:ext cx="252412" cy="1943100"/>
          </a:xfrm>
          <a:prstGeom prst="downArrow">
            <a:avLst>
              <a:gd name="adj1" fmla="val 50000"/>
              <a:gd name="adj2" fmla="val 28512"/>
            </a:avLst>
          </a:prstGeom>
          <a:solidFill>
            <a:srgbClr val="00B050"/>
          </a:solidFill>
          <a:ln w="9525">
            <a:solidFill>
              <a:schemeClr val="tx1"/>
            </a:solidFill>
            <a:miter lim="800000"/>
          </a:ln>
        </p:spPr>
        <p:txBody>
          <a:bodyPr vert="eaVert"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6392" name="Text Box 4"/>
          <p:cNvSpPr txBox="1">
            <a:spLocks noChangeArrowheads="1"/>
          </p:cNvSpPr>
          <p:nvPr/>
        </p:nvSpPr>
        <p:spPr bwMode="auto">
          <a:xfrm>
            <a:off x="0" y="928688"/>
            <a:ext cx="62150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4-4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，求图示电路的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。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67" name="Rectangle 33"/>
          <p:cNvSpPr>
            <a:spLocks noChangeArrowheads="1"/>
          </p:cNvSpPr>
          <p:nvPr/>
        </p:nvSpPr>
        <p:spPr bwMode="auto">
          <a:xfrm>
            <a:off x="3059113" y="2997200"/>
            <a:ext cx="4608512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电路中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置零（开路）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77" grpId="0" autoUpdateAnimBg="0"/>
      <p:bldP spid="65" grpId="0" animBg="1"/>
      <p:bldP spid="67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642938" y="857250"/>
            <a:ext cx="77755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单独作用所产生的电压分量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(t)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67"/>
          <p:cNvGrpSpPr/>
          <p:nvPr/>
        </p:nvGrpSpPr>
        <p:grpSpPr bwMode="auto">
          <a:xfrm>
            <a:off x="571500" y="2143125"/>
            <a:ext cx="4016375" cy="2386013"/>
            <a:chOff x="340" y="1706"/>
            <a:chExt cx="2530" cy="1503"/>
          </a:xfrm>
        </p:grpSpPr>
        <p:sp>
          <p:nvSpPr>
            <p:cNvPr id="17448" name="Line 6"/>
            <p:cNvSpPr>
              <a:spLocks noChangeShapeType="1"/>
            </p:cNvSpPr>
            <p:nvPr/>
          </p:nvSpPr>
          <p:spPr bwMode="auto">
            <a:xfrm>
              <a:off x="340" y="1727"/>
              <a:ext cx="12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49" name="Line 7"/>
            <p:cNvSpPr>
              <a:spLocks noChangeShapeType="1"/>
            </p:cNvSpPr>
            <p:nvPr/>
          </p:nvSpPr>
          <p:spPr bwMode="auto">
            <a:xfrm flipV="1">
              <a:off x="340" y="3028"/>
              <a:ext cx="12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50" name="Group 8"/>
            <p:cNvGrpSpPr/>
            <p:nvPr/>
          </p:nvGrpSpPr>
          <p:grpSpPr bwMode="auto">
            <a:xfrm>
              <a:off x="891" y="1706"/>
              <a:ext cx="1369" cy="1342"/>
              <a:chOff x="2712" y="1992"/>
              <a:chExt cx="1534" cy="1534"/>
            </a:xfrm>
          </p:grpSpPr>
          <p:sp>
            <p:nvSpPr>
              <p:cNvPr id="17465" name="Rectangle 9"/>
              <p:cNvSpPr>
                <a:spLocks noChangeArrowheads="1"/>
              </p:cNvSpPr>
              <p:nvPr/>
            </p:nvSpPr>
            <p:spPr bwMode="auto">
              <a:xfrm rot="2784602">
                <a:off x="3571" y="2313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466" name="Rectangle 10"/>
              <p:cNvSpPr>
                <a:spLocks noChangeArrowheads="1"/>
              </p:cNvSpPr>
              <p:nvPr/>
            </p:nvSpPr>
            <p:spPr bwMode="auto">
              <a:xfrm rot="2784602">
                <a:off x="2811" y="3061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467" name="Rectangle 11"/>
              <p:cNvSpPr>
                <a:spLocks noChangeArrowheads="1"/>
              </p:cNvSpPr>
              <p:nvPr/>
            </p:nvSpPr>
            <p:spPr bwMode="auto">
              <a:xfrm rot="8075370">
                <a:off x="3565" y="3067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468" name="Rectangle 12"/>
              <p:cNvSpPr>
                <a:spLocks noChangeArrowheads="1"/>
              </p:cNvSpPr>
              <p:nvPr/>
            </p:nvSpPr>
            <p:spPr bwMode="auto">
              <a:xfrm rot="8075370">
                <a:off x="2817" y="2307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469" name="Line 13"/>
              <p:cNvSpPr>
                <a:spLocks noChangeShapeType="1"/>
              </p:cNvSpPr>
              <p:nvPr/>
            </p:nvSpPr>
            <p:spPr bwMode="auto">
              <a:xfrm rot="576336" flipV="1">
                <a:off x="3325" y="1992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0" name="Line 14"/>
              <p:cNvSpPr>
                <a:spLocks noChangeShapeType="1"/>
              </p:cNvSpPr>
              <p:nvPr/>
            </p:nvSpPr>
            <p:spPr bwMode="auto">
              <a:xfrm rot="576336">
                <a:off x="3471" y="2020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1" name="Line 15"/>
              <p:cNvSpPr>
                <a:spLocks noChangeShapeType="1"/>
              </p:cNvSpPr>
              <p:nvPr/>
            </p:nvSpPr>
            <p:spPr bwMode="auto">
              <a:xfrm rot="576336" flipV="1">
                <a:off x="4074" y="2751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2" name="Line 16"/>
              <p:cNvSpPr>
                <a:spLocks noChangeShapeType="1"/>
              </p:cNvSpPr>
              <p:nvPr/>
            </p:nvSpPr>
            <p:spPr bwMode="auto">
              <a:xfrm rot="576336" flipV="1">
                <a:off x="2740" y="2575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3" name="Line 17"/>
              <p:cNvSpPr>
                <a:spLocks noChangeShapeType="1"/>
              </p:cNvSpPr>
              <p:nvPr/>
            </p:nvSpPr>
            <p:spPr bwMode="auto">
              <a:xfrm rot="576336" flipV="1">
                <a:off x="3489" y="3334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4" name="Line 18"/>
              <p:cNvSpPr>
                <a:spLocks noChangeShapeType="1"/>
              </p:cNvSpPr>
              <p:nvPr/>
            </p:nvSpPr>
            <p:spPr bwMode="auto">
              <a:xfrm rot="576336">
                <a:off x="4054" y="2605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5" name="Line 19"/>
              <p:cNvSpPr>
                <a:spLocks noChangeShapeType="1"/>
              </p:cNvSpPr>
              <p:nvPr/>
            </p:nvSpPr>
            <p:spPr bwMode="auto">
              <a:xfrm rot="576336">
                <a:off x="2712" y="2769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76" name="Line 20"/>
              <p:cNvSpPr>
                <a:spLocks noChangeShapeType="1"/>
              </p:cNvSpPr>
              <p:nvPr/>
            </p:nvSpPr>
            <p:spPr bwMode="auto">
              <a:xfrm rot="576336">
                <a:off x="3295" y="3354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51" name="Line 21"/>
            <p:cNvSpPr>
              <a:spLocks noChangeShapeType="1"/>
            </p:cNvSpPr>
            <p:nvPr/>
          </p:nvSpPr>
          <p:spPr bwMode="auto">
            <a:xfrm>
              <a:off x="913" y="2373"/>
              <a:ext cx="4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2" name="Oval 22"/>
            <p:cNvSpPr>
              <a:spLocks noChangeArrowheads="1"/>
            </p:cNvSpPr>
            <p:nvPr/>
          </p:nvSpPr>
          <p:spPr bwMode="auto">
            <a:xfrm>
              <a:off x="1399" y="2205"/>
              <a:ext cx="348" cy="3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7453" name="Line 23"/>
            <p:cNvSpPr>
              <a:spLocks noChangeShapeType="1"/>
            </p:cNvSpPr>
            <p:nvPr/>
          </p:nvSpPr>
          <p:spPr bwMode="auto">
            <a:xfrm>
              <a:off x="1763" y="2373"/>
              <a:ext cx="47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4" name="Line 24"/>
            <p:cNvSpPr>
              <a:spLocks noChangeShapeType="1"/>
            </p:cNvSpPr>
            <p:nvPr/>
          </p:nvSpPr>
          <p:spPr bwMode="auto">
            <a:xfrm>
              <a:off x="1573" y="2205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5" name="Line 25"/>
            <p:cNvSpPr>
              <a:spLocks noChangeShapeType="1"/>
            </p:cNvSpPr>
            <p:nvPr/>
          </p:nvSpPr>
          <p:spPr bwMode="auto">
            <a:xfrm>
              <a:off x="1790" y="2373"/>
              <a:ext cx="1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6" name="Line 26"/>
            <p:cNvSpPr>
              <a:spLocks noChangeShapeType="1"/>
            </p:cNvSpPr>
            <p:nvPr/>
          </p:nvSpPr>
          <p:spPr bwMode="auto">
            <a:xfrm>
              <a:off x="340" y="1727"/>
              <a:ext cx="0" cy="130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57" name="Rectangle 27"/>
            <p:cNvSpPr>
              <a:spLocks noChangeArrowheads="1"/>
            </p:cNvSpPr>
            <p:nvPr/>
          </p:nvSpPr>
          <p:spPr bwMode="auto">
            <a:xfrm>
              <a:off x="795" y="1734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7458" name="Rectangle 28"/>
            <p:cNvSpPr>
              <a:spLocks noChangeArrowheads="1"/>
            </p:cNvSpPr>
            <p:nvPr/>
          </p:nvSpPr>
          <p:spPr bwMode="auto">
            <a:xfrm>
              <a:off x="2012" y="1742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7459" name="Rectangle 29"/>
            <p:cNvSpPr>
              <a:spLocks noChangeArrowheads="1"/>
            </p:cNvSpPr>
            <p:nvPr/>
          </p:nvSpPr>
          <p:spPr bwMode="auto">
            <a:xfrm>
              <a:off x="795" y="2596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7460" name="Rectangle 30"/>
            <p:cNvSpPr>
              <a:spLocks noChangeArrowheads="1"/>
            </p:cNvSpPr>
            <p:nvPr/>
          </p:nvSpPr>
          <p:spPr bwMode="auto">
            <a:xfrm>
              <a:off x="2012" y="2596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4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7461" name="Rectangle 31"/>
            <p:cNvSpPr>
              <a:spLocks noChangeArrowheads="1"/>
            </p:cNvSpPr>
            <p:nvPr/>
          </p:nvSpPr>
          <p:spPr bwMode="auto">
            <a:xfrm>
              <a:off x="1341" y="1841"/>
              <a:ext cx="54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7462" name="Rectangle 32"/>
            <p:cNvSpPr>
              <a:spLocks noChangeArrowheads="1"/>
            </p:cNvSpPr>
            <p:nvPr/>
          </p:nvSpPr>
          <p:spPr bwMode="auto">
            <a:xfrm>
              <a:off x="2325" y="2665"/>
              <a:ext cx="54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63" name="Rectangle 33"/>
            <p:cNvSpPr>
              <a:spLocks noChangeArrowheads="1"/>
            </p:cNvSpPr>
            <p:nvPr/>
          </p:nvSpPr>
          <p:spPr bwMode="auto">
            <a:xfrm>
              <a:off x="2225" y="2335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7464" name="Rectangle 34"/>
            <p:cNvSpPr>
              <a:spLocks noChangeArrowheads="1"/>
            </p:cNvSpPr>
            <p:nvPr/>
          </p:nvSpPr>
          <p:spPr bwMode="auto">
            <a:xfrm>
              <a:off x="1771" y="2879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68"/>
          <p:cNvGrpSpPr/>
          <p:nvPr/>
        </p:nvGrpSpPr>
        <p:grpSpPr bwMode="auto">
          <a:xfrm>
            <a:off x="4500563" y="1916113"/>
            <a:ext cx="4757737" cy="2509837"/>
            <a:chOff x="2749" y="1482"/>
            <a:chExt cx="2997" cy="1581"/>
          </a:xfrm>
        </p:grpSpPr>
        <p:sp>
          <p:nvSpPr>
            <p:cNvPr id="17419" name="Line 36"/>
            <p:cNvSpPr>
              <a:spLocks noChangeShapeType="1"/>
            </p:cNvSpPr>
            <p:nvPr/>
          </p:nvSpPr>
          <p:spPr bwMode="auto">
            <a:xfrm>
              <a:off x="3347" y="1752"/>
              <a:ext cx="12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0" name="Line 37"/>
            <p:cNvSpPr>
              <a:spLocks noChangeShapeType="1"/>
            </p:cNvSpPr>
            <p:nvPr/>
          </p:nvSpPr>
          <p:spPr bwMode="auto">
            <a:xfrm flipV="1">
              <a:off x="3347" y="3043"/>
              <a:ext cx="12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7421" name="Group 38"/>
            <p:cNvGrpSpPr/>
            <p:nvPr/>
          </p:nvGrpSpPr>
          <p:grpSpPr bwMode="auto">
            <a:xfrm>
              <a:off x="3873" y="1731"/>
              <a:ext cx="1346" cy="1332"/>
              <a:chOff x="2712" y="1992"/>
              <a:chExt cx="1534" cy="1534"/>
            </a:xfrm>
          </p:grpSpPr>
          <p:sp>
            <p:nvSpPr>
              <p:cNvPr id="17436" name="Rectangle 39"/>
              <p:cNvSpPr>
                <a:spLocks noChangeArrowheads="1"/>
              </p:cNvSpPr>
              <p:nvPr/>
            </p:nvSpPr>
            <p:spPr bwMode="auto">
              <a:xfrm rot="2784602">
                <a:off x="3571" y="2313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437" name="Rectangle 40"/>
              <p:cNvSpPr>
                <a:spLocks noChangeArrowheads="1"/>
              </p:cNvSpPr>
              <p:nvPr/>
            </p:nvSpPr>
            <p:spPr bwMode="auto">
              <a:xfrm rot="2784602">
                <a:off x="2811" y="3061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438" name="Rectangle 41"/>
              <p:cNvSpPr>
                <a:spLocks noChangeArrowheads="1"/>
              </p:cNvSpPr>
              <p:nvPr/>
            </p:nvSpPr>
            <p:spPr bwMode="auto">
              <a:xfrm rot="8075370">
                <a:off x="3565" y="3067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439" name="Rectangle 42"/>
              <p:cNvSpPr>
                <a:spLocks noChangeArrowheads="1"/>
              </p:cNvSpPr>
              <p:nvPr/>
            </p:nvSpPr>
            <p:spPr bwMode="auto">
              <a:xfrm rot="8075370">
                <a:off x="2817" y="2307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17440" name="Line 43"/>
              <p:cNvSpPr>
                <a:spLocks noChangeShapeType="1"/>
              </p:cNvSpPr>
              <p:nvPr/>
            </p:nvSpPr>
            <p:spPr bwMode="auto">
              <a:xfrm rot="576336" flipV="1">
                <a:off x="3325" y="1992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1" name="Line 44"/>
              <p:cNvSpPr>
                <a:spLocks noChangeShapeType="1"/>
              </p:cNvSpPr>
              <p:nvPr/>
            </p:nvSpPr>
            <p:spPr bwMode="auto">
              <a:xfrm rot="576336">
                <a:off x="3471" y="2020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2" name="Line 45"/>
              <p:cNvSpPr>
                <a:spLocks noChangeShapeType="1"/>
              </p:cNvSpPr>
              <p:nvPr/>
            </p:nvSpPr>
            <p:spPr bwMode="auto">
              <a:xfrm rot="576336" flipV="1">
                <a:off x="4074" y="2751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3" name="Line 46"/>
              <p:cNvSpPr>
                <a:spLocks noChangeShapeType="1"/>
              </p:cNvSpPr>
              <p:nvPr/>
            </p:nvSpPr>
            <p:spPr bwMode="auto">
              <a:xfrm rot="576336" flipV="1">
                <a:off x="2740" y="2575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4" name="Line 47"/>
              <p:cNvSpPr>
                <a:spLocks noChangeShapeType="1"/>
              </p:cNvSpPr>
              <p:nvPr/>
            </p:nvSpPr>
            <p:spPr bwMode="auto">
              <a:xfrm rot="576336" flipV="1">
                <a:off x="3489" y="3334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5" name="Line 48"/>
              <p:cNvSpPr>
                <a:spLocks noChangeShapeType="1"/>
              </p:cNvSpPr>
              <p:nvPr/>
            </p:nvSpPr>
            <p:spPr bwMode="auto">
              <a:xfrm rot="576336">
                <a:off x="4054" y="2605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6" name="Line 49"/>
              <p:cNvSpPr>
                <a:spLocks noChangeShapeType="1"/>
              </p:cNvSpPr>
              <p:nvPr/>
            </p:nvSpPr>
            <p:spPr bwMode="auto">
              <a:xfrm rot="576336">
                <a:off x="2712" y="2769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47" name="Line 50"/>
              <p:cNvSpPr>
                <a:spLocks noChangeShapeType="1"/>
              </p:cNvSpPr>
              <p:nvPr/>
            </p:nvSpPr>
            <p:spPr bwMode="auto">
              <a:xfrm rot="576336">
                <a:off x="3295" y="3354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17422" name="Oval 51"/>
            <p:cNvSpPr>
              <a:spLocks noChangeArrowheads="1"/>
            </p:cNvSpPr>
            <p:nvPr/>
          </p:nvSpPr>
          <p:spPr bwMode="auto">
            <a:xfrm>
              <a:off x="3178" y="2251"/>
              <a:ext cx="338" cy="33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7423" name="Line 52"/>
            <p:cNvSpPr>
              <a:spLocks noChangeShapeType="1"/>
            </p:cNvSpPr>
            <p:nvPr/>
          </p:nvSpPr>
          <p:spPr bwMode="auto">
            <a:xfrm>
              <a:off x="3347" y="1752"/>
              <a:ext cx="0" cy="4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24" name="Rectangle 53"/>
            <p:cNvSpPr>
              <a:spLocks noChangeArrowheads="1"/>
            </p:cNvSpPr>
            <p:nvPr/>
          </p:nvSpPr>
          <p:spPr bwMode="auto">
            <a:xfrm>
              <a:off x="3744" y="1755"/>
              <a:ext cx="4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7425" name="Rectangle 54"/>
            <p:cNvSpPr>
              <a:spLocks noChangeArrowheads="1"/>
            </p:cNvSpPr>
            <p:nvPr/>
          </p:nvSpPr>
          <p:spPr bwMode="auto">
            <a:xfrm>
              <a:off x="4985" y="1757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4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7426" name="Rectangle 55"/>
            <p:cNvSpPr>
              <a:spLocks noChangeArrowheads="1"/>
            </p:cNvSpPr>
            <p:nvPr/>
          </p:nvSpPr>
          <p:spPr bwMode="auto">
            <a:xfrm>
              <a:off x="3744" y="2641"/>
              <a:ext cx="4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7427" name="Rectangle 56"/>
            <p:cNvSpPr>
              <a:spLocks noChangeArrowheads="1"/>
            </p:cNvSpPr>
            <p:nvPr/>
          </p:nvSpPr>
          <p:spPr bwMode="auto">
            <a:xfrm>
              <a:off x="4977" y="2641"/>
              <a:ext cx="4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7428" name="Rectangle 57"/>
            <p:cNvSpPr>
              <a:spLocks noChangeArrowheads="1"/>
            </p:cNvSpPr>
            <p:nvPr/>
          </p:nvSpPr>
          <p:spPr bwMode="auto">
            <a:xfrm>
              <a:off x="2749" y="2239"/>
              <a:ext cx="46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7429" name="Rectangle 58"/>
            <p:cNvSpPr>
              <a:spLocks noChangeArrowheads="1"/>
            </p:cNvSpPr>
            <p:nvPr/>
          </p:nvSpPr>
          <p:spPr bwMode="auto">
            <a:xfrm>
              <a:off x="5167" y="1570"/>
              <a:ext cx="579" cy="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0" name="Rectangle 59"/>
            <p:cNvSpPr>
              <a:spLocks noChangeArrowheads="1"/>
            </p:cNvSpPr>
            <p:nvPr/>
          </p:nvSpPr>
          <p:spPr bwMode="auto">
            <a:xfrm>
              <a:off x="4699" y="1482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7431" name="Rectangle 60"/>
            <p:cNvSpPr>
              <a:spLocks noChangeArrowheads="1"/>
            </p:cNvSpPr>
            <p:nvPr/>
          </p:nvSpPr>
          <p:spPr bwMode="auto">
            <a:xfrm>
              <a:off x="5107" y="2072"/>
              <a:ext cx="4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7432" name="Line 61"/>
            <p:cNvSpPr>
              <a:spLocks noChangeShapeType="1"/>
            </p:cNvSpPr>
            <p:nvPr/>
          </p:nvSpPr>
          <p:spPr bwMode="auto">
            <a:xfrm>
              <a:off x="3347" y="2576"/>
              <a:ext cx="0" cy="4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3" name="Line 62"/>
            <p:cNvSpPr>
              <a:spLocks noChangeShapeType="1"/>
            </p:cNvSpPr>
            <p:nvPr/>
          </p:nvSpPr>
          <p:spPr bwMode="auto">
            <a:xfrm flipV="1">
              <a:off x="3178" y="2418"/>
              <a:ext cx="3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4" name="Line 63"/>
            <p:cNvSpPr>
              <a:spLocks noChangeShapeType="1"/>
            </p:cNvSpPr>
            <p:nvPr/>
          </p:nvSpPr>
          <p:spPr bwMode="auto">
            <a:xfrm flipV="1">
              <a:off x="3347" y="2087"/>
              <a:ext cx="0" cy="1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7435" name="Line 64"/>
            <p:cNvSpPr>
              <a:spLocks noChangeShapeType="1"/>
            </p:cNvSpPr>
            <p:nvPr/>
          </p:nvSpPr>
          <p:spPr bwMode="auto">
            <a:xfrm>
              <a:off x="3894" y="2392"/>
              <a:ext cx="130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09633" name="AutoShape 65"/>
          <p:cNvSpPr>
            <a:spLocks noChangeArrowheads="1"/>
          </p:cNvSpPr>
          <p:nvPr/>
        </p:nvSpPr>
        <p:spPr bwMode="auto">
          <a:xfrm>
            <a:off x="4071938" y="2857500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0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graphicFrame>
        <p:nvGraphicFramePr>
          <p:cNvPr id="109634" name="Object 2"/>
          <p:cNvGraphicFramePr>
            <a:graphicFrameLocks noChangeAspect="1"/>
          </p:cNvGraphicFramePr>
          <p:nvPr/>
        </p:nvGraphicFramePr>
        <p:xfrm>
          <a:off x="628809" y="4526757"/>
          <a:ext cx="282702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49" name="公式" r:id="rId1" imgW="1270000" imgH="431800" progId="Equation.3">
                  <p:embed/>
                </p:oleObj>
              </mc:Choice>
              <mc:Fallback>
                <p:oleObj name="公式" r:id="rId1" imgW="12700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9" y="4526757"/>
                        <a:ext cx="282702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Rectangle 14"/>
          <p:cNvSpPr txBox="1">
            <a:spLocks noChangeArrowheads="1"/>
          </p:cNvSpPr>
          <p:nvPr/>
        </p:nvSpPr>
        <p:spPr bwMode="auto">
          <a:xfrm>
            <a:off x="571500" y="-214313"/>
            <a:ext cx="4921250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叠加定理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66" name="Rectangle 5"/>
          <p:cNvSpPr>
            <a:spLocks noChangeArrowheads="1"/>
          </p:cNvSpPr>
          <p:nvPr/>
        </p:nvSpPr>
        <p:spPr bwMode="auto">
          <a:xfrm>
            <a:off x="603250" y="5819775"/>
            <a:ext cx="2009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叠加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0596" name="Object 65"/>
          <p:cNvGraphicFramePr>
            <a:graphicFrameLocks noChangeAspect="1"/>
          </p:cNvGraphicFramePr>
          <p:nvPr/>
        </p:nvGraphicFramePr>
        <p:xfrm>
          <a:off x="1711325" y="5584825"/>
          <a:ext cx="653256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0" name="公式" r:id="rId3" imgW="3225800" imgH="452120" progId="Equation.3">
                  <p:embed/>
                </p:oleObj>
              </mc:Choice>
              <mc:Fallback>
                <p:oleObj name="公式" r:id="rId3" imgW="3225800" imgH="45212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5584825"/>
                        <a:ext cx="653256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Rectangle 4"/>
          <p:cNvSpPr>
            <a:spLocks noChangeArrowheads="1"/>
          </p:cNvSpPr>
          <p:nvPr/>
        </p:nvSpPr>
        <p:spPr bwMode="auto">
          <a:xfrm>
            <a:off x="1331913" y="1412875"/>
            <a:ext cx="47529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电路中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置零（短路）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 autoUpdateAnimBg="0"/>
      <p:bldP spid="109633" grpId="0" animBg="1"/>
      <p:bldP spid="66" grpId="0" autoUpdateAnimBg="0"/>
      <p:bldP spid="6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ChangeArrowheads="1"/>
          </p:cNvSpPr>
          <p:nvPr/>
        </p:nvSpPr>
        <p:spPr bwMode="auto">
          <a:xfrm>
            <a:off x="685800" y="1268413"/>
            <a:ext cx="4894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，求图示电路的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18435" name="Group 39"/>
          <p:cNvGrpSpPr/>
          <p:nvPr/>
        </p:nvGrpSpPr>
        <p:grpSpPr bwMode="auto">
          <a:xfrm>
            <a:off x="1928813" y="2571750"/>
            <a:ext cx="4568825" cy="2881313"/>
            <a:chOff x="1227" y="1117"/>
            <a:chExt cx="2878" cy="1815"/>
          </a:xfrm>
        </p:grpSpPr>
        <p:sp>
          <p:nvSpPr>
            <p:cNvPr id="18437" name="Oval 6"/>
            <p:cNvSpPr>
              <a:spLocks noChangeArrowheads="1"/>
            </p:cNvSpPr>
            <p:nvPr/>
          </p:nvSpPr>
          <p:spPr bwMode="auto">
            <a:xfrm>
              <a:off x="1670" y="2297"/>
              <a:ext cx="354" cy="3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8438" name="Line 7"/>
            <p:cNvSpPr>
              <a:spLocks noChangeShapeType="1"/>
            </p:cNvSpPr>
            <p:nvPr/>
          </p:nvSpPr>
          <p:spPr bwMode="auto">
            <a:xfrm>
              <a:off x="1847" y="1452"/>
              <a:ext cx="0" cy="1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39" name="Text Box 8"/>
            <p:cNvSpPr txBox="1">
              <a:spLocks noChangeArrowheads="1"/>
            </p:cNvSpPr>
            <p:nvPr/>
          </p:nvSpPr>
          <p:spPr bwMode="auto">
            <a:xfrm>
              <a:off x="1380" y="1979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8440" name="Text Box 9"/>
            <p:cNvSpPr txBox="1">
              <a:spLocks noChangeArrowheads="1"/>
            </p:cNvSpPr>
            <p:nvPr/>
          </p:nvSpPr>
          <p:spPr bwMode="auto">
            <a:xfrm>
              <a:off x="1316" y="2593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8441" name="Line 10"/>
            <p:cNvSpPr>
              <a:spLocks noChangeShapeType="1"/>
            </p:cNvSpPr>
            <p:nvPr/>
          </p:nvSpPr>
          <p:spPr bwMode="auto">
            <a:xfrm>
              <a:off x="1847" y="2932"/>
              <a:ext cx="20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2" name="Oval 11"/>
            <p:cNvSpPr>
              <a:spLocks noChangeArrowheads="1"/>
            </p:cNvSpPr>
            <p:nvPr/>
          </p:nvSpPr>
          <p:spPr bwMode="auto">
            <a:xfrm>
              <a:off x="3751" y="2322"/>
              <a:ext cx="354" cy="3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8443" name="Line 12"/>
            <p:cNvSpPr>
              <a:spLocks noChangeShapeType="1"/>
            </p:cNvSpPr>
            <p:nvPr/>
          </p:nvSpPr>
          <p:spPr bwMode="auto">
            <a:xfrm>
              <a:off x="3928" y="2670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4" name="Line 13"/>
            <p:cNvSpPr>
              <a:spLocks noChangeShapeType="1"/>
            </p:cNvSpPr>
            <p:nvPr/>
          </p:nvSpPr>
          <p:spPr bwMode="auto">
            <a:xfrm>
              <a:off x="3751" y="2496"/>
              <a:ext cx="3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5" name="Line 14"/>
            <p:cNvSpPr>
              <a:spLocks noChangeShapeType="1"/>
            </p:cNvSpPr>
            <p:nvPr/>
          </p:nvSpPr>
          <p:spPr bwMode="auto">
            <a:xfrm flipV="1">
              <a:off x="3928" y="1452"/>
              <a:ext cx="0" cy="8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6" name="Rectangle 15"/>
            <p:cNvSpPr>
              <a:spLocks noChangeArrowheads="1"/>
            </p:cNvSpPr>
            <p:nvPr/>
          </p:nvSpPr>
          <p:spPr bwMode="auto">
            <a:xfrm>
              <a:off x="2644" y="1408"/>
              <a:ext cx="48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8447" name="Line 16"/>
            <p:cNvSpPr>
              <a:spLocks noChangeShapeType="1"/>
            </p:cNvSpPr>
            <p:nvPr/>
          </p:nvSpPr>
          <p:spPr bwMode="auto">
            <a:xfrm>
              <a:off x="1847" y="1452"/>
              <a:ext cx="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48" name="Rectangle 17"/>
            <p:cNvSpPr>
              <a:spLocks noChangeArrowheads="1"/>
            </p:cNvSpPr>
            <p:nvPr/>
          </p:nvSpPr>
          <p:spPr bwMode="auto">
            <a:xfrm>
              <a:off x="3175" y="1930"/>
              <a:ext cx="48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8449" name="Line 18"/>
            <p:cNvSpPr>
              <a:spLocks noChangeShapeType="1"/>
            </p:cNvSpPr>
            <p:nvPr/>
          </p:nvSpPr>
          <p:spPr bwMode="auto">
            <a:xfrm>
              <a:off x="2600" y="2018"/>
              <a:ext cx="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0" name="Line 19"/>
            <p:cNvSpPr>
              <a:spLocks noChangeShapeType="1"/>
            </p:cNvSpPr>
            <p:nvPr/>
          </p:nvSpPr>
          <p:spPr bwMode="auto">
            <a:xfrm flipV="1">
              <a:off x="3662" y="2018"/>
              <a:ext cx="2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1" name="Line 20"/>
            <p:cNvSpPr>
              <a:spLocks noChangeShapeType="1"/>
            </p:cNvSpPr>
            <p:nvPr/>
          </p:nvSpPr>
          <p:spPr bwMode="auto">
            <a:xfrm flipH="1">
              <a:off x="2157" y="1843"/>
              <a:ext cx="177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2" name="Line 21"/>
            <p:cNvSpPr>
              <a:spLocks noChangeShapeType="1"/>
            </p:cNvSpPr>
            <p:nvPr/>
          </p:nvSpPr>
          <p:spPr bwMode="auto">
            <a:xfrm flipH="1">
              <a:off x="2334" y="2018"/>
              <a:ext cx="177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3" name="Line 22"/>
            <p:cNvSpPr>
              <a:spLocks noChangeShapeType="1"/>
            </p:cNvSpPr>
            <p:nvPr/>
          </p:nvSpPr>
          <p:spPr bwMode="auto">
            <a:xfrm>
              <a:off x="2334" y="1843"/>
              <a:ext cx="177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4" name="Line 23"/>
            <p:cNvSpPr>
              <a:spLocks noChangeShapeType="1"/>
            </p:cNvSpPr>
            <p:nvPr/>
          </p:nvSpPr>
          <p:spPr bwMode="auto">
            <a:xfrm>
              <a:off x="2157" y="2018"/>
              <a:ext cx="177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5" name="Line 24"/>
            <p:cNvSpPr>
              <a:spLocks noChangeShapeType="1"/>
            </p:cNvSpPr>
            <p:nvPr/>
          </p:nvSpPr>
          <p:spPr bwMode="auto">
            <a:xfrm flipH="1">
              <a:off x="1847" y="2018"/>
              <a:ext cx="3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6" name="Line 25"/>
            <p:cNvSpPr>
              <a:spLocks noChangeShapeType="1"/>
            </p:cNvSpPr>
            <p:nvPr/>
          </p:nvSpPr>
          <p:spPr bwMode="auto">
            <a:xfrm>
              <a:off x="2334" y="1843"/>
              <a:ext cx="0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7" name="Line 26"/>
            <p:cNvSpPr>
              <a:spLocks noChangeShapeType="1"/>
            </p:cNvSpPr>
            <p:nvPr/>
          </p:nvSpPr>
          <p:spPr bwMode="auto">
            <a:xfrm>
              <a:off x="3131" y="1452"/>
              <a:ext cx="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8" name="Line 27"/>
            <p:cNvSpPr>
              <a:spLocks noChangeShapeType="1"/>
            </p:cNvSpPr>
            <p:nvPr/>
          </p:nvSpPr>
          <p:spPr bwMode="auto">
            <a:xfrm>
              <a:off x="2865" y="2018"/>
              <a:ext cx="0" cy="9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59" name="Line 28"/>
            <p:cNvSpPr>
              <a:spLocks noChangeShapeType="1"/>
            </p:cNvSpPr>
            <p:nvPr/>
          </p:nvSpPr>
          <p:spPr bwMode="auto">
            <a:xfrm>
              <a:off x="2865" y="2279"/>
              <a:ext cx="0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0" name="Line 29"/>
            <p:cNvSpPr>
              <a:spLocks noChangeShapeType="1"/>
            </p:cNvSpPr>
            <p:nvPr/>
          </p:nvSpPr>
          <p:spPr bwMode="auto">
            <a:xfrm flipV="1">
              <a:off x="3928" y="2147"/>
              <a:ext cx="0" cy="1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1" name="Line 30"/>
            <p:cNvSpPr>
              <a:spLocks noChangeShapeType="1"/>
            </p:cNvSpPr>
            <p:nvPr/>
          </p:nvSpPr>
          <p:spPr bwMode="auto">
            <a:xfrm flipV="1">
              <a:off x="2511" y="2011"/>
              <a:ext cx="16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8462" name="Rectangle 31"/>
            <p:cNvSpPr>
              <a:spLocks noChangeArrowheads="1"/>
            </p:cNvSpPr>
            <p:nvPr/>
          </p:nvSpPr>
          <p:spPr bwMode="auto">
            <a:xfrm>
              <a:off x="1227" y="2336"/>
              <a:ext cx="3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8463" name="Rectangle 32"/>
            <p:cNvSpPr>
              <a:spLocks noChangeArrowheads="1"/>
            </p:cNvSpPr>
            <p:nvPr/>
          </p:nvSpPr>
          <p:spPr bwMode="auto">
            <a:xfrm>
              <a:off x="2644" y="1117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8464" name="Rectangle 33"/>
            <p:cNvSpPr>
              <a:spLocks noChangeArrowheads="1"/>
            </p:cNvSpPr>
            <p:nvPr/>
          </p:nvSpPr>
          <p:spPr bwMode="auto">
            <a:xfrm>
              <a:off x="3175" y="1618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8465" name="Rectangle 34"/>
            <p:cNvSpPr>
              <a:spLocks noChangeArrowheads="1"/>
            </p:cNvSpPr>
            <p:nvPr/>
          </p:nvSpPr>
          <p:spPr bwMode="auto">
            <a:xfrm>
              <a:off x="3308" y="2336"/>
              <a:ext cx="3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8466" name="Rectangle 35"/>
            <p:cNvSpPr>
              <a:spLocks noChangeArrowheads="1"/>
            </p:cNvSpPr>
            <p:nvPr/>
          </p:nvSpPr>
          <p:spPr bwMode="auto">
            <a:xfrm>
              <a:off x="2180" y="1542"/>
              <a:ext cx="3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7" name="Rectangle 36"/>
            <p:cNvSpPr>
              <a:spLocks noChangeArrowheads="1"/>
            </p:cNvSpPr>
            <p:nvPr/>
          </p:nvSpPr>
          <p:spPr bwMode="auto">
            <a:xfrm>
              <a:off x="2600" y="2321"/>
              <a:ext cx="3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8468" name="Rectangle 37"/>
            <p:cNvSpPr>
              <a:spLocks noChangeArrowheads="1"/>
            </p:cNvSpPr>
            <p:nvPr/>
          </p:nvSpPr>
          <p:spPr bwMode="auto">
            <a:xfrm>
              <a:off x="2865" y="1641"/>
              <a:ext cx="2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8469" name="Line 38"/>
            <p:cNvSpPr>
              <a:spLocks noChangeShapeType="1"/>
            </p:cNvSpPr>
            <p:nvPr/>
          </p:nvSpPr>
          <p:spPr bwMode="auto">
            <a:xfrm flipH="1">
              <a:off x="2954" y="2018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7" name="Rectangle 14"/>
          <p:cNvSpPr txBox="1">
            <a:spLocks noChangeArrowheads="1"/>
          </p:cNvSpPr>
          <p:nvPr/>
        </p:nvSpPr>
        <p:spPr bwMode="auto">
          <a:xfrm>
            <a:off x="571500" y="-214313"/>
            <a:ext cx="4921250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叠加定理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714375" y="1071563"/>
            <a:ext cx="784860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6V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电压源单独作用所产生的电流分量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′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电路中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3A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电流源置零（开路）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36"/>
          <p:cNvGrpSpPr/>
          <p:nvPr/>
        </p:nvGrpSpPr>
        <p:grpSpPr bwMode="auto">
          <a:xfrm>
            <a:off x="4643438" y="2214563"/>
            <a:ext cx="4292600" cy="2889250"/>
            <a:chOff x="1227" y="1389"/>
            <a:chExt cx="2704" cy="1820"/>
          </a:xfrm>
        </p:grpSpPr>
        <p:sp>
          <p:nvSpPr>
            <p:cNvPr id="19498" name="Oval 6"/>
            <p:cNvSpPr>
              <a:spLocks noChangeArrowheads="1"/>
            </p:cNvSpPr>
            <p:nvPr/>
          </p:nvSpPr>
          <p:spPr bwMode="auto">
            <a:xfrm>
              <a:off x="1670" y="2569"/>
              <a:ext cx="354" cy="3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9499" name="Line 7"/>
            <p:cNvSpPr>
              <a:spLocks noChangeShapeType="1"/>
            </p:cNvSpPr>
            <p:nvPr/>
          </p:nvSpPr>
          <p:spPr bwMode="auto">
            <a:xfrm>
              <a:off x="1847" y="1724"/>
              <a:ext cx="0" cy="1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0" name="Text Box 8"/>
            <p:cNvSpPr txBox="1">
              <a:spLocks noChangeArrowheads="1"/>
            </p:cNvSpPr>
            <p:nvPr/>
          </p:nvSpPr>
          <p:spPr bwMode="auto">
            <a:xfrm>
              <a:off x="1380" y="2251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501" name="Text Box 9"/>
            <p:cNvSpPr txBox="1">
              <a:spLocks noChangeArrowheads="1"/>
            </p:cNvSpPr>
            <p:nvPr/>
          </p:nvSpPr>
          <p:spPr bwMode="auto">
            <a:xfrm>
              <a:off x="1316" y="2865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502" name="Line 10"/>
            <p:cNvSpPr>
              <a:spLocks noChangeShapeType="1"/>
            </p:cNvSpPr>
            <p:nvPr/>
          </p:nvSpPr>
          <p:spPr bwMode="auto">
            <a:xfrm flipV="1">
              <a:off x="1853" y="3209"/>
              <a:ext cx="99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3" name="Line 11"/>
            <p:cNvSpPr>
              <a:spLocks noChangeShapeType="1"/>
            </p:cNvSpPr>
            <p:nvPr/>
          </p:nvSpPr>
          <p:spPr bwMode="auto">
            <a:xfrm flipV="1">
              <a:off x="3931" y="1725"/>
              <a:ext cx="0" cy="54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4" name="Rectangle 12"/>
            <p:cNvSpPr>
              <a:spLocks noChangeArrowheads="1"/>
            </p:cNvSpPr>
            <p:nvPr/>
          </p:nvSpPr>
          <p:spPr bwMode="auto">
            <a:xfrm>
              <a:off x="2644" y="1680"/>
              <a:ext cx="48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9505" name="Line 13"/>
            <p:cNvSpPr>
              <a:spLocks noChangeShapeType="1"/>
            </p:cNvSpPr>
            <p:nvPr/>
          </p:nvSpPr>
          <p:spPr bwMode="auto">
            <a:xfrm>
              <a:off x="1847" y="1724"/>
              <a:ext cx="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6" name="Rectangle 14"/>
            <p:cNvSpPr>
              <a:spLocks noChangeArrowheads="1"/>
            </p:cNvSpPr>
            <p:nvPr/>
          </p:nvSpPr>
          <p:spPr bwMode="auto">
            <a:xfrm>
              <a:off x="3175" y="2202"/>
              <a:ext cx="48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9507" name="Line 15"/>
            <p:cNvSpPr>
              <a:spLocks noChangeShapeType="1"/>
            </p:cNvSpPr>
            <p:nvPr/>
          </p:nvSpPr>
          <p:spPr bwMode="auto">
            <a:xfrm>
              <a:off x="2600" y="2290"/>
              <a:ext cx="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8" name="Line 16"/>
            <p:cNvSpPr>
              <a:spLocks noChangeShapeType="1"/>
            </p:cNvSpPr>
            <p:nvPr/>
          </p:nvSpPr>
          <p:spPr bwMode="auto">
            <a:xfrm flipV="1">
              <a:off x="3662" y="2290"/>
              <a:ext cx="2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09" name="Line 17"/>
            <p:cNvSpPr>
              <a:spLocks noChangeShapeType="1"/>
            </p:cNvSpPr>
            <p:nvPr/>
          </p:nvSpPr>
          <p:spPr bwMode="auto">
            <a:xfrm flipH="1">
              <a:off x="2157" y="2115"/>
              <a:ext cx="177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0" name="Line 18"/>
            <p:cNvSpPr>
              <a:spLocks noChangeShapeType="1"/>
            </p:cNvSpPr>
            <p:nvPr/>
          </p:nvSpPr>
          <p:spPr bwMode="auto">
            <a:xfrm flipH="1">
              <a:off x="2334" y="2290"/>
              <a:ext cx="177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1" name="Line 19"/>
            <p:cNvSpPr>
              <a:spLocks noChangeShapeType="1"/>
            </p:cNvSpPr>
            <p:nvPr/>
          </p:nvSpPr>
          <p:spPr bwMode="auto">
            <a:xfrm>
              <a:off x="2334" y="2115"/>
              <a:ext cx="177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2" name="Line 20"/>
            <p:cNvSpPr>
              <a:spLocks noChangeShapeType="1"/>
            </p:cNvSpPr>
            <p:nvPr/>
          </p:nvSpPr>
          <p:spPr bwMode="auto">
            <a:xfrm>
              <a:off x="2157" y="2290"/>
              <a:ext cx="177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3" name="Line 21"/>
            <p:cNvSpPr>
              <a:spLocks noChangeShapeType="1"/>
            </p:cNvSpPr>
            <p:nvPr/>
          </p:nvSpPr>
          <p:spPr bwMode="auto">
            <a:xfrm flipH="1">
              <a:off x="1847" y="2290"/>
              <a:ext cx="3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4" name="Line 22"/>
            <p:cNvSpPr>
              <a:spLocks noChangeShapeType="1"/>
            </p:cNvSpPr>
            <p:nvPr/>
          </p:nvSpPr>
          <p:spPr bwMode="auto">
            <a:xfrm>
              <a:off x="2334" y="2115"/>
              <a:ext cx="0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5" name="Line 23"/>
            <p:cNvSpPr>
              <a:spLocks noChangeShapeType="1"/>
            </p:cNvSpPr>
            <p:nvPr/>
          </p:nvSpPr>
          <p:spPr bwMode="auto">
            <a:xfrm>
              <a:off x="3131" y="1724"/>
              <a:ext cx="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6" name="Line 24"/>
            <p:cNvSpPr>
              <a:spLocks noChangeShapeType="1"/>
            </p:cNvSpPr>
            <p:nvPr/>
          </p:nvSpPr>
          <p:spPr bwMode="auto">
            <a:xfrm>
              <a:off x="2865" y="2290"/>
              <a:ext cx="0" cy="9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7" name="Line 25"/>
            <p:cNvSpPr>
              <a:spLocks noChangeShapeType="1"/>
            </p:cNvSpPr>
            <p:nvPr/>
          </p:nvSpPr>
          <p:spPr bwMode="auto">
            <a:xfrm>
              <a:off x="2865" y="2551"/>
              <a:ext cx="0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8" name="Line 26"/>
            <p:cNvSpPr>
              <a:spLocks noChangeShapeType="1"/>
            </p:cNvSpPr>
            <p:nvPr/>
          </p:nvSpPr>
          <p:spPr bwMode="auto">
            <a:xfrm flipV="1">
              <a:off x="2511" y="2283"/>
              <a:ext cx="16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519" name="Rectangle 27"/>
            <p:cNvSpPr>
              <a:spLocks noChangeArrowheads="1"/>
            </p:cNvSpPr>
            <p:nvPr/>
          </p:nvSpPr>
          <p:spPr bwMode="auto">
            <a:xfrm>
              <a:off x="1227" y="2608"/>
              <a:ext cx="3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520" name="Rectangle 28"/>
            <p:cNvSpPr>
              <a:spLocks noChangeArrowheads="1"/>
            </p:cNvSpPr>
            <p:nvPr/>
          </p:nvSpPr>
          <p:spPr bwMode="auto">
            <a:xfrm>
              <a:off x="2644" y="1389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521" name="Rectangle 29"/>
            <p:cNvSpPr>
              <a:spLocks noChangeArrowheads="1"/>
            </p:cNvSpPr>
            <p:nvPr/>
          </p:nvSpPr>
          <p:spPr bwMode="auto">
            <a:xfrm>
              <a:off x="3175" y="1890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522" name="Rectangle 30"/>
            <p:cNvSpPr>
              <a:spLocks noChangeArrowheads="1"/>
            </p:cNvSpPr>
            <p:nvPr/>
          </p:nvSpPr>
          <p:spPr bwMode="auto">
            <a:xfrm>
              <a:off x="2180" y="1814"/>
              <a:ext cx="45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′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523" name="Rectangle 31"/>
            <p:cNvSpPr>
              <a:spLocks noChangeArrowheads="1"/>
            </p:cNvSpPr>
            <p:nvPr/>
          </p:nvSpPr>
          <p:spPr bwMode="auto">
            <a:xfrm>
              <a:off x="2562" y="2593"/>
              <a:ext cx="4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I′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524" name="Rectangle 32"/>
            <p:cNvSpPr>
              <a:spLocks noChangeArrowheads="1"/>
            </p:cNvSpPr>
            <p:nvPr/>
          </p:nvSpPr>
          <p:spPr bwMode="auto">
            <a:xfrm>
              <a:off x="2865" y="1913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′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525" name="Line 33"/>
            <p:cNvSpPr>
              <a:spLocks noChangeShapeType="1"/>
            </p:cNvSpPr>
            <p:nvPr/>
          </p:nvSpPr>
          <p:spPr bwMode="auto">
            <a:xfrm flipH="1">
              <a:off x="2954" y="2290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12675" name="Object 2"/>
          <p:cNvGraphicFramePr>
            <a:graphicFrameLocks noChangeAspect="1"/>
          </p:cNvGraphicFramePr>
          <p:nvPr/>
        </p:nvGraphicFramePr>
        <p:xfrm>
          <a:off x="714375" y="5500688"/>
          <a:ext cx="24479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8" name="公式" r:id="rId1" imgW="1068705" imgH="410845" progId="Equation.3">
                  <p:embed/>
                </p:oleObj>
              </mc:Choice>
              <mc:Fallback>
                <p:oleObj name="公式" r:id="rId1" imgW="1068705" imgH="41084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500688"/>
                        <a:ext cx="244792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7" name="Object 3"/>
          <p:cNvGraphicFramePr>
            <a:graphicFrameLocks noChangeAspect="1"/>
          </p:cNvGraphicFramePr>
          <p:nvPr/>
        </p:nvGraphicFramePr>
        <p:xfrm>
          <a:off x="3929063" y="5715000"/>
          <a:ext cx="45545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99" name="公式" r:id="rId3" imgW="2003425" imgH="226060" progId="Equation.3">
                  <p:embed/>
                </p:oleObj>
              </mc:Choice>
              <mc:Fallback>
                <p:oleObj name="公式" r:id="rId3" imgW="2003425" imgH="2260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5715000"/>
                        <a:ext cx="45545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571500" y="-214313"/>
            <a:ext cx="4921250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叠加定理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19463" name="Group 39"/>
          <p:cNvGrpSpPr/>
          <p:nvPr/>
        </p:nvGrpSpPr>
        <p:grpSpPr bwMode="auto">
          <a:xfrm>
            <a:off x="0" y="2500313"/>
            <a:ext cx="4286250" cy="2714625"/>
            <a:chOff x="1227" y="1117"/>
            <a:chExt cx="2878" cy="1815"/>
          </a:xfrm>
        </p:grpSpPr>
        <p:sp>
          <p:nvSpPr>
            <p:cNvPr id="19465" name="Oval 6"/>
            <p:cNvSpPr>
              <a:spLocks noChangeArrowheads="1"/>
            </p:cNvSpPr>
            <p:nvPr/>
          </p:nvSpPr>
          <p:spPr bwMode="auto">
            <a:xfrm>
              <a:off x="1670" y="2297"/>
              <a:ext cx="354" cy="3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9466" name="Line 7"/>
            <p:cNvSpPr>
              <a:spLocks noChangeShapeType="1"/>
            </p:cNvSpPr>
            <p:nvPr/>
          </p:nvSpPr>
          <p:spPr bwMode="auto">
            <a:xfrm>
              <a:off x="1847" y="1452"/>
              <a:ext cx="0" cy="1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7" name="Text Box 8"/>
            <p:cNvSpPr txBox="1">
              <a:spLocks noChangeArrowheads="1"/>
            </p:cNvSpPr>
            <p:nvPr/>
          </p:nvSpPr>
          <p:spPr bwMode="auto">
            <a:xfrm>
              <a:off x="1380" y="1979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468" name="Text Box 9"/>
            <p:cNvSpPr txBox="1">
              <a:spLocks noChangeArrowheads="1"/>
            </p:cNvSpPr>
            <p:nvPr/>
          </p:nvSpPr>
          <p:spPr bwMode="auto">
            <a:xfrm>
              <a:off x="1316" y="2593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469" name="Line 10"/>
            <p:cNvSpPr>
              <a:spLocks noChangeShapeType="1"/>
            </p:cNvSpPr>
            <p:nvPr/>
          </p:nvSpPr>
          <p:spPr bwMode="auto">
            <a:xfrm>
              <a:off x="1847" y="2932"/>
              <a:ext cx="20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0" name="Oval 11"/>
            <p:cNvSpPr>
              <a:spLocks noChangeArrowheads="1"/>
            </p:cNvSpPr>
            <p:nvPr/>
          </p:nvSpPr>
          <p:spPr bwMode="auto">
            <a:xfrm>
              <a:off x="3751" y="2322"/>
              <a:ext cx="354" cy="3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9471" name="Line 12"/>
            <p:cNvSpPr>
              <a:spLocks noChangeShapeType="1"/>
            </p:cNvSpPr>
            <p:nvPr/>
          </p:nvSpPr>
          <p:spPr bwMode="auto">
            <a:xfrm>
              <a:off x="3928" y="2670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2" name="Line 13"/>
            <p:cNvSpPr>
              <a:spLocks noChangeShapeType="1"/>
            </p:cNvSpPr>
            <p:nvPr/>
          </p:nvSpPr>
          <p:spPr bwMode="auto">
            <a:xfrm>
              <a:off x="3751" y="2496"/>
              <a:ext cx="3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3" name="Line 14"/>
            <p:cNvSpPr>
              <a:spLocks noChangeShapeType="1"/>
            </p:cNvSpPr>
            <p:nvPr/>
          </p:nvSpPr>
          <p:spPr bwMode="auto">
            <a:xfrm flipV="1">
              <a:off x="3928" y="1452"/>
              <a:ext cx="0" cy="8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4" name="Rectangle 15"/>
            <p:cNvSpPr>
              <a:spLocks noChangeArrowheads="1"/>
            </p:cNvSpPr>
            <p:nvPr/>
          </p:nvSpPr>
          <p:spPr bwMode="auto">
            <a:xfrm>
              <a:off x="2644" y="1408"/>
              <a:ext cx="48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9475" name="Line 16"/>
            <p:cNvSpPr>
              <a:spLocks noChangeShapeType="1"/>
            </p:cNvSpPr>
            <p:nvPr/>
          </p:nvSpPr>
          <p:spPr bwMode="auto">
            <a:xfrm>
              <a:off x="1847" y="1452"/>
              <a:ext cx="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6" name="Rectangle 17"/>
            <p:cNvSpPr>
              <a:spLocks noChangeArrowheads="1"/>
            </p:cNvSpPr>
            <p:nvPr/>
          </p:nvSpPr>
          <p:spPr bwMode="auto">
            <a:xfrm>
              <a:off x="3175" y="1930"/>
              <a:ext cx="48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9477" name="Line 18"/>
            <p:cNvSpPr>
              <a:spLocks noChangeShapeType="1"/>
            </p:cNvSpPr>
            <p:nvPr/>
          </p:nvSpPr>
          <p:spPr bwMode="auto">
            <a:xfrm>
              <a:off x="2600" y="2018"/>
              <a:ext cx="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8" name="Line 19"/>
            <p:cNvSpPr>
              <a:spLocks noChangeShapeType="1"/>
            </p:cNvSpPr>
            <p:nvPr/>
          </p:nvSpPr>
          <p:spPr bwMode="auto">
            <a:xfrm flipV="1">
              <a:off x="3662" y="2018"/>
              <a:ext cx="2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79" name="Line 20"/>
            <p:cNvSpPr>
              <a:spLocks noChangeShapeType="1"/>
            </p:cNvSpPr>
            <p:nvPr/>
          </p:nvSpPr>
          <p:spPr bwMode="auto">
            <a:xfrm flipH="1">
              <a:off x="2157" y="1843"/>
              <a:ext cx="177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0" name="Line 21"/>
            <p:cNvSpPr>
              <a:spLocks noChangeShapeType="1"/>
            </p:cNvSpPr>
            <p:nvPr/>
          </p:nvSpPr>
          <p:spPr bwMode="auto">
            <a:xfrm flipH="1">
              <a:off x="2334" y="2018"/>
              <a:ext cx="177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1" name="Line 22"/>
            <p:cNvSpPr>
              <a:spLocks noChangeShapeType="1"/>
            </p:cNvSpPr>
            <p:nvPr/>
          </p:nvSpPr>
          <p:spPr bwMode="auto">
            <a:xfrm>
              <a:off x="2334" y="1843"/>
              <a:ext cx="177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2" name="Line 23"/>
            <p:cNvSpPr>
              <a:spLocks noChangeShapeType="1"/>
            </p:cNvSpPr>
            <p:nvPr/>
          </p:nvSpPr>
          <p:spPr bwMode="auto">
            <a:xfrm>
              <a:off x="2157" y="2018"/>
              <a:ext cx="177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3" name="Line 24"/>
            <p:cNvSpPr>
              <a:spLocks noChangeShapeType="1"/>
            </p:cNvSpPr>
            <p:nvPr/>
          </p:nvSpPr>
          <p:spPr bwMode="auto">
            <a:xfrm flipH="1">
              <a:off x="1847" y="2018"/>
              <a:ext cx="3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4" name="Line 25"/>
            <p:cNvSpPr>
              <a:spLocks noChangeShapeType="1"/>
            </p:cNvSpPr>
            <p:nvPr/>
          </p:nvSpPr>
          <p:spPr bwMode="auto">
            <a:xfrm>
              <a:off x="2334" y="1843"/>
              <a:ext cx="0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5" name="Line 26"/>
            <p:cNvSpPr>
              <a:spLocks noChangeShapeType="1"/>
            </p:cNvSpPr>
            <p:nvPr/>
          </p:nvSpPr>
          <p:spPr bwMode="auto">
            <a:xfrm>
              <a:off x="3131" y="1452"/>
              <a:ext cx="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6" name="Line 27"/>
            <p:cNvSpPr>
              <a:spLocks noChangeShapeType="1"/>
            </p:cNvSpPr>
            <p:nvPr/>
          </p:nvSpPr>
          <p:spPr bwMode="auto">
            <a:xfrm>
              <a:off x="2865" y="2018"/>
              <a:ext cx="0" cy="9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7" name="Line 28"/>
            <p:cNvSpPr>
              <a:spLocks noChangeShapeType="1"/>
            </p:cNvSpPr>
            <p:nvPr/>
          </p:nvSpPr>
          <p:spPr bwMode="auto">
            <a:xfrm>
              <a:off x="2865" y="2279"/>
              <a:ext cx="0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8" name="Line 29"/>
            <p:cNvSpPr>
              <a:spLocks noChangeShapeType="1"/>
            </p:cNvSpPr>
            <p:nvPr/>
          </p:nvSpPr>
          <p:spPr bwMode="auto">
            <a:xfrm flipV="1">
              <a:off x="3928" y="2147"/>
              <a:ext cx="0" cy="1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89" name="Line 30"/>
            <p:cNvSpPr>
              <a:spLocks noChangeShapeType="1"/>
            </p:cNvSpPr>
            <p:nvPr/>
          </p:nvSpPr>
          <p:spPr bwMode="auto">
            <a:xfrm flipV="1">
              <a:off x="2511" y="2011"/>
              <a:ext cx="16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90" name="Rectangle 31"/>
            <p:cNvSpPr>
              <a:spLocks noChangeArrowheads="1"/>
            </p:cNvSpPr>
            <p:nvPr/>
          </p:nvSpPr>
          <p:spPr bwMode="auto">
            <a:xfrm>
              <a:off x="1227" y="2336"/>
              <a:ext cx="3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491" name="Rectangle 32"/>
            <p:cNvSpPr>
              <a:spLocks noChangeArrowheads="1"/>
            </p:cNvSpPr>
            <p:nvPr/>
          </p:nvSpPr>
          <p:spPr bwMode="auto">
            <a:xfrm>
              <a:off x="2644" y="1117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492" name="Rectangle 33"/>
            <p:cNvSpPr>
              <a:spLocks noChangeArrowheads="1"/>
            </p:cNvSpPr>
            <p:nvPr/>
          </p:nvSpPr>
          <p:spPr bwMode="auto">
            <a:xfrm>
              <a:off x="3175" y="1618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493" name="Rectangle 34"/>
            <p:cNvSpPr>
              <a:spLocks noChangeArrowheads="1"/>
            </p:cNvSpPr>
            <p:nvPr/>
          </p:nvSpPr>
          <p:spPr bwMode="auto">
            <a:xfrm>
              <a:off x="3308" y="2336"/>
              <a:ext cx="3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494" name="Rectangle 35"/>
            <p:cNvSpPr>
              <a:spLocks noChangeArrowheads="1"/>
            </p:cNvSpPr>
            <p:nvPr/>
          </p:nvSpPr>
          <p:spPr bwMode="auto">
            <a:xfrm>
              <a:off x="2180" y="1542"/>
              <a:ext cx="3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9495" name="Rectangle 36"/>
            <p:cNvSpPr>
              <a:spLocks noChangeArrowheads="1"/>
            </p:cNvSpPr>
            <p:nvPr/>
          </p:nvSpPr>
          <p:spPr bwMode="auto">
            <a:xfrm>
              <a:off x="2600" y="2321"/>
              <a:ext cx="3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9496" name="Rectangle 37"/>
            <p:cNvSpPr>
              <a:spLocks noChangeArrowheads="1"/>
            </p:cNvSpPr>
            <p:nvPr/>
          </p:nvSpPr>
          <p:spPr bwMode="auto">
            <a:xfrm>
              <a:off x="2865" y="1641"/>
              <a:ext cx="2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9497" name="Line 38"/>
            <p:cNvSpPr>
              <a:spLocks noChangeShapeType="1"/>
            </p:cNvSpPr>
            <p:nvPr/>
          </p:nvSpPr>
          <p:spPr bwMode="auto">
            <a:xfrm flipH="1">
              <a:off x="2954" y="2018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9" name="AutoShape 65"/>
          <p:cNvSpPr>
            <a:spLocks noChangeArrowheads="1"/>
          </p:cNvSpPr>
          <p:nvPr/>
        </p:nvSpPr>
        <p:spPr bwMode="auto">
          <a:xfrm>
            <a:off x="4357688" y="3571875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0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utoUpdateAnimBg="0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642938" y="785813"/>
            <a:ext cx="7850187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3A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电流源单独作用所产生的电流分量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〞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电路中</a:t>
            </a:r>
            <a:r>
              <a:rPr kumimoji="1" lang="en-US" altLang="zh-CN" sz="2800" b="1">
                <a:latin typeface="Times New Roman" panose="02020603050405020304" pitchFamily="18" charset="0"/>
              </a:rPr>
              <a:t>6V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电压源置零（短路）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5559425" y="1714500"/>
            <a:ext cx="3584575" cy="2881313"/>
            <a:chOff x="1847" y="1313"/>
            <a:chExt cx="2258" cy="1815"/>
          </a:xfrm>
        </p:grpSpPr>
        <p:sp>
          <p:nvSpPr>
            <p:cNvPr id="20525" name="Line 6"/>
            <p:cNvSpPr>
              <a:spLocks noChangeShapeType="1"/>
            </p:cNvSpPr>
            <p:nvPr/>
          </p:nvSpPr>
          <p:spPr bwMode="auto">
            <a:xfrm>
              <a:off x="1847" y="1648"/>
              <a:ext cx="0" cy="1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6" name="Line 7"/>
            <p:cNvSpPr>
              <a:spLocks noChangeShapeType="1"/>
            </p:cNvSpPr>
            <p:nvPr/>
          </p:nvSpPr>
          <p:spPr bwMode="auto">
            <a:xfrm>
              <a:off x="1847" y="3128"/>
              <a:ext cx="20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7" name="Oval 8"/>
            <p:cNvSpPr>
              <a:spLocks noChangeArrowheads="1"/>
            </p:cNvSpPr>
            <p:nvPr/>
          </p:nvSpPr>
          <p:spPr bwMode="auto">
            <a:xfrm>
              <a:off x="3751" y="2518"/>
              <a:ext cx="354" cy="3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0528" name="Line 9"/>
            <p:cNvSpPr>
              <a:spLocks noChangeShapeType="1"/>
            </p:cNvSpPr>
            <p:nvPr/>
          </p:nvSpPr>
          <p:spPr bwMode="auto">
            <a:xfrm>
              <a:off x="3928" y="2866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29" name="Line 10"/>
            <p:cNvSpPr>
              <a:spLocks noChangeShapeType="1"/>
            </p:cNvSpPr>
            <p:nvPr/>
          </p:nvSpPr>
          <p:spPr bwMode="auto">
            <a:xfrm>
              <a:off x="3751" y="2692"/>
              <a:ext cx="3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0" name="Line 11"/>
            <p:cNvSpPr>
              <a:spLocks noChangeShapeType="1"/>
            </p:cNvSpPr>
            <p:nvPr/>
          </p:nvSpPr>
          <p:spPr bwMode="auto">
            <a:xfrm flipV="1">
              <a:off x="3928" y="1648"/>
              <a:ext cx="0" cy="8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1" name="Rectangle 12"/>
            <p:cNvSpPr>
              <a:spLocks noChangeArrowheads="1"/>
            </p:cNvSpPr>
            <p:nvPr/>
          </p:nvSpPr>
          <p:spPr bwMode="auto">
            <a:xfrm>
              <a:off x="2644" y="1604"/>
              <a:ext cx="48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0532" name="Line 13"/>
            <p:cNvSpPr>
              <a:spLocks noChangeShapeType="1"/>
            </p:cNvSpPr>
            <p:nvPr/>
          </p:nvSpPr>
          <p:spPr bwMode="auto">
            <a:xfrm>
              <a:off x="1847" y="1648"/>
              <a:ext cx="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3" name="Rectangle 14"/>
            <p:cNvSpPr>
              <a:spLocks noChangeArrowheads="1"/>
            </p:cNvSpPr>
            <p:nvPr/>
          </p:nvSpPr>
          <p:spPr bwMode="auto">
            <a:xfrm>
              <a:off x="3175" y="2126"/>
              <a:ext cx="48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0534" name="Line 15"/>
            <p:cNvSpPr>
              <a:spLocks noChangeShapeType="1"/>
            </p:cNvSpPr>
            <p:nvPr/>
          </p:nvSpPr>
          <p:spPr bwMode="auto">
            <a:xfrm>
              <a:off x="2600" y="2214"/>
              <a:ext cx="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5" name="Line 16"/>
            <p:cNvSpPr>
              <a:spLocks noChangeShapeType="1"/>
            </p:cNvSpPr>
            <p:nvPr/>
          </p:nvSpPr>
          <p:spPr bwMode="auto">
            <a:xfrm flipV="1">
              <a:off x="3662" y="2214"/>
              <a:ext cx="2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6" name="Line 17"/>
            <p:cNvSpPr>
              <a:spLocks noChangeShapeType="1"/>
            </p:cNvSpPr>
            <p:nvPr/>
          </p:nvSpPr>
          <p:spPr bwMode="auto">
            <a:xfrm flipH="1">
              <a:off x="2157" y="2039"/>
              <a:ext cx="177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7" name="Line 18"/>
            <p:cNvSpPr>
              <a:spLocks noChangeShapeType="1"/>
            </p:cNvSpPr>
            <p:nvPr/>
          </p:nvSpPr>
          <p:spPr bwMode="auto">
            <a:xfrm flipH="1">
              <a:off x="2334" y="2214"/>
              <a:ext cx="177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8" name="Line 19"/>
            <p:cNvSpPr>
              <a:spLocks noChangeShapeType="1"/>
            </p:cNvSpPr>
            <p:nvPr/>
          </p:nvSpPr>
          <p:spPr bwMode="auto">
            <a:xfrm>
              <a:off x="2334" y="2039"/>
              <a:ext cx="177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39" name="Line 20"/>
            <p:cNvSpPr>
              <a:spLocks noChangeShapeType="1"/>
            </p:cNvSpPr>
            <p:nvPr/>
          </p:nvSpPr>
          <p:spPr bwMode="auto">
            <a:xfrm>
              <a:off x="2157" y="2214"/>
              <a:ext cx="177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0" name="Line 21"/>
            <p:cNvSpPr>
              <a:spLocks noChangeShapeType="1"/>
            </p:cNvSpPr>
            <p:nvPr/>
          </p:nvSpPr>
          <p:spPr bwMode="auto">
            <a:xfrm flipH="1">
              <a:off x="1847" y="2214"/>
              <a:ext cx="3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1" name="Line 22"/>
            <p:cNvSpPr>
              <a:spLocks noChangeShapeType="1"/>
            </p:cNvSpPr>
            <p:nvPr/>
          </p:nvSpPr>
          <p:spPr bwMode="auto">
            <a:xfrm>
              <a:off x="2334" y="2039"/>
              <a:ext cx="0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2" name="Line 23"/>
            <p:cNvSpPr>
              <a:spLocks noChangeShapeType="1"/>
            </p:cNvSpPr>
            <p:nvPr/>
          </p:nvSpPr>
          <p:spPr bwMode="auto">
            <a:xfrm>
              <a:off x="3131" y="1648"/>
              <a:ext cx="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3" name="Line 24"/>
            <p:cNvSpPr>
              <a:spLocks noChangeShapeType="1"/>
            </p:cNvSpPr>
            <p:nvPr/>
          </p:nvSpPr>
          <p:spPr bwMode="auto">
            <a:xfrm>
              <a:off x="2865" y="2214"/>
              <a:ext cx="0" cy="9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4" name="Line 25"/>
            <p:cNvSpPr>
              <a:spLocks noChangeShapeType="1"/>
            </p:cNvSpPr>
            <p:nvPr/>
          </p:nvSpPr>
          <p:spPr bwMode="auto">
            <a:xfrm>
              <a:off x="2865" y="2475"/>
              <a:ext cx="0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5" name="Line 26"/>
            <p:cNvSpPr>
              <a:spLocks noChangeShapeType="1"/>
            </p:cNvSpPr>
            <p:nvPr/>
          </p:nvSpPr>
          <p:spPr bwMode="auto">
            <a:xfrm flipV="1">
              <a:off x="3928" y="2343"/>
              <a:ext cx="0" cy="1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6" name="Line 27"/>
            <p:cNvSpPr>
              <a:spLocks noChangeShapeType="1"/>
            </p:cNvSpPr>
            <p:nvPr/>
          </p:nvSpPr>
          <p:spPr bwMode="auto">
            <a:xfrm flipV="1">
              <a:off x="2511" y="2207"/>
              <a:ext cx="16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47" name="Rectangle 28"/>
            <p:cNvSpPr>
              <a:spLocks noChangeArrowheads="1"/>
            </p:cNvSpPr>
            <p:nvPr/>
          </p:nvSpPr>
          <p:spPr bwMode="auto">
            <a:xfrm>
              <a:off x="2644" y="1313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548" name="Rectangle 29"/>
            <p:cNvSpPr>
              <a:spLocks noChangeArrowheads="1"/>
            </p:cNvSpPr>
            <p:nvPr/>
          </p:nvSpPr>
          <p:spPr bwMode="auto">
            <a:xfrm>
              <a:off x="3175" y="1814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549" name="Rectangle 30"/>
            <p:cNvSpPr>
              <a:spLocks noChangeArrowheads="1"/>
            </p:cNvSpPr>
            <p:nvPr/>
          </p:nvSpPr>
          <p:spPr bwMode="auto">
            <a:xfrm>
              <a:off x="3308" y="2532"/>
              <a:ext cx="3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550" name="Rectangle 31"/>
            <p:cNvSpPr>
              <a:spLocks noChangeArrowheads="1"/>
            </p:cNvSpPr>
            <p:nvPr/>
          </p:nvSpPr>
          <p:spPr bwMode="auto">
            <a:xfrm>
              <a:off x="2180" y="1738"/>
              <a:ext cx="62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en-US" sz="2800" b="1">
                  <a:latin typeface="Times New Roman" panose="02020603050405020304" pitchFamily="18" charset="0"/>
                </a:rPr>
                <a:t>〞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551" name="Rectangle 32"/>
            <p:cNvSpPr>
              <a:spLocks noChangeArrowheads="1"/>
            </p:cNvSpPr>
            <p:nvPr/>
          </p:nvSpPr>
          <p:spPr bwMode="auto">
            <a:xfrm>
              <a:off x="2395" y="243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en-US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〞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0552" name="Rectangle 33"/>
            <p:cNvSpPr>
              <a:spLocks noChangeArrowheads="1"/>
            </p:cNvSpPr>
            <p:nvPr/>
          </p:nvSpPr>
          <p:spPr bwMode="auto">
            <a:xfrm>
              <a:off x="2865" y="1837"/>
              <a:ext cx="50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en-US" sz="2800" b="1">
                  <a:latin typeface="Times New Roman" panose="02020603050405020304" pitchFamily="18" charset="0"/>
                </a:rPr>
                <a:t>〞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553" name="Line 34"/>
            <p:cNvSpPr>
              <a:spLocks noChangeShapeType="1"/>
            </p:cNvSpPr>
            <p:nvPr/>
          </p:nvSpPr>
          <p:spPr bwMode="auto">
            <a:xfrm flipH="1">
              <a:off x="2954" y="2214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13699" name="Object 2"/>
          <p:cNvGraphicFramePr>
            <a:graphicFrameLocks noChangeAspect="1"/>
          </p:cNvGraphicFramePr>
          <p:nvPr/>
        </p:nvGraphicFramePr>
        <p:xfrm>
          <a:off x="571500" y="4643438"/>
          <a:ext cx="3006725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1" name="公式" r:id="rId1" imgW="1417955" imgH="410845" progId="Equation.3">
                  <p:embed/>
                </p:oleObj>
              </mc:Choice>
              <mc:Fallback>
                <p:oleObj name="公式" r:id="rId1" imgW="1417955" imgH="41084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643438"/>
                        <a:ext cx="3006725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02" name="Object 3"/>
          <p:cNvGraphicFramePr>
            <a:graphicFrameLocks noChangeAspect="1"/>
          </p:cNvGraphicFramePr>
          <p:nvPr/>
        </p:nvGraphicFramePr>
        <p:xfrm>
          <a:off x="4214813" y="4857750"/>
          <a:ext cx="45688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2" name="公式" r:id="rId3" imgW="2157730" imgH="226060" progId="Equation.3">
                  <p:embed/>
                </p:oleObj>
              </mc:Choice>
              <mc:Fallback>
                <p:oleObj name="公式" r:id="rId3" imgW="2157730" imgH="2260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4857750"/>
                        <a:ext cx="45688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14"/>
          <p:cNvSpPr txBox="1">
            <a:spLocks noChangeArrowheads="1"/>
          </p:cNvSpPr>
          <p:nvPr/>
        </p:nvSpPr>
        <p:spPr bwMode="auto">
          <a:xfrm>
            <a:off x="571500" y="-214313"/>
            <a:ext cx="4921250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2.2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叠加定理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6" name="Rectangle 5"/>
          <p:cNvSpPr>
            <a:spLocks noChangeArrowheads="1"/>
          </p:cNvSpPr>
          <p:nvPr/>
        </p:nvSpPr>
        <p:spPr bwMode="auto">
          <a:xfrm>
            <a:off x="571500" y="5715000"/>
            <a:ext cx="238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叠加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4692" name="Object 35"/>
          <p:cNvGraphicFramePr>
            <a:graphicFrameLocks noChangeAspect="1"/>
          </p:cNvGraphicFramePr>
          <p:nvPr/>
        </p:nvGraphicFramePr>
        <p:xfrm>
          <a:off x="1714500" y="5786438"/>
          <a:ext cx="35877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3" name="公式" r:id="rId5" imgW="1623060" imgH="205740" progId="Equation.3">
                  <p:embed/>
                </p:oleObj>
              </mc:Choice>
              <mc:Fallback>
                <p:oleObj name="公式" r:id="rId5" imgW="1623060" imgH="20574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786438"/>
                        <a:ext cx="358775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Rectangle 7"/>
          <p:cNvSpPr>
            <a:spLocks noChangeArrowheads="1"/>
          </p:cNvSpPr>
          <p:nvPr/>
        </p:nvSpPr>
        <p:spPr bwMode="auto">
          <a:xfrm>
            <a:off x="571500" y="6332538"/>
            <a:ext cx="6657975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作业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P87)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2-1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P157)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4-3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4-5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20490" name="Group 39"/>
          <p:cNvGrpSpPr/>
          <p:nvPr/>
        </p:nvGrpSpPr>
        <p:grpSpPr bwMode="auto">
          <a:xfrm>
            <a:off x="0" y="1785938"/>
            <a:ext cx="4286250" cy="2714625"/>
            <a:chOff x="1227" y="1117"/>
            <a:chExt cx="2878" cy="1815"/>
          </a:xfrm>
        </p:grpSpPr>
        <p:sp>
          <p:nvSpPr>
            <p:cNvPr id="20492" name="Oval 6"/>
            <p:cNvSpPr>
              <a:spLocks noChangeArrowheads="1"/>
            </p:cNvSpPr>
            <p:nvPr/>
          </p:nvSpPr>
          <p:spPr bwMode="auto">
            <a:xfrm>
              <a:off x="1670" y="2297"/>
              <a:ext cx="354" cy="3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0493" name="Line 7"/>
            <p:cNvSpPr>
              <a:spLocks noChangeShapeType="1"/>
            </p:cNvSpPr>
            <p:nvPr/>
          </p:nvSpPr>
          <p:spPr bwMode="auto">
            <a:xfrm>
              <a:off x="1847" y="1452"/>
              <a:ext cx="0" cy="1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4" name="Text Box 8"/>
            <p:cNvSpPr txBox="1">
              <a:spLocks noChangeArrowheads="1"/>
            </p:cNvSpPr>
            <p:nvPr/>
          </p:nvSpPr>
          <p:spPr bwMode="auto">
            <a:xfrm>
              <a:off x="1380" y="1979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495" name="Text Box 9"/>
            <p:cNvSpPr txBox="1">
              <a:spLocks noChangeArrowheads="1"/>
            </p:cNvSpPr>
            <p:nvPr/>
          </p:nvSpPr>
          <p:spPr bwMode="auto">
            <a:xfrm>
              <a:off x="1316" y="2593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496" name="Line 10"/>
            <p:cNvSpPr>
              <a:spLocks noChangeShapeType="1"/>
            </p:cNvSpPr>
            <p:nvPr/>
          </p:nvSpPr>
          <p:spPr bwMode="auto">
            <a:xfrm>
              <a:off x="1847" y="2932"/>
              <a:ext cx="208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7" name="Oval 11"/>
            <p:cNvSpPr>
              <a:spLocks noChangeArrowheads="1"/>
            </p:cNvSpPr>
            <p:nvPr/>
          </p:nvSpPr>
          <p:spPr bwMode="auto">
            <a:xfrm>
              <a:off x="3751" y="2322"/>
              <a:ext cx="354" cy="34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0498" name="Line 12"/>
            <p:cNvSpPr>
              <a:spLocks noChangeShapeType="1"/>
            </p:cNvSpPr>
            <p:nvPr/>
          </p:nvSpPr>
          <p:spPr bwMode="auto">
            <a:xfrm>
              <a:off x="3928" y="2670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9" name="Line 13"/>
            <p:cNvSpPr>
              <a:spLocks noChangeShapeType="1"/>
            </p:cNvSpPr>
            <p:nvPr/>
          </p:nvSpPr>
          <p:spPr bwMode="auto">
            <a:xfrm>
              <a:off x="3751" y="2496"/>
              <a:ext cx="35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0" name="Line 14"/>
            <p:cNvSpPr>
              <a:spLocks noChangeShapeType="1"/>
            </p:cNvSpPr>
            <p:nvPr/>
          </p:nvSpPr>
          <p:spPr bwMode="auto">
            <a:xfrm flipV="1">
              <a:off x="3928" y="1452"/>
              <a:ext cx="0" cy="8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1" name="Rectangle 15"/>
            <p:cNvSpPr>
              <a:spLocks noChangeArrowheads="1"/>
            </p:cNvSpPr>
            <p:nvPr/>
          </p:nvSpPr>
          <p:spPr bwMode="auto">
            <a:xfrm>
              <a:off x="2644" y="1408"/>
              <a:ext cx="48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0502" name="Line 16"/>
            <p:cNvSpPr>
              <a:spLocks noChangeShapeType="1"/>
            </p:cNvSpPr>
            <p:nvPr/>
          </p:nvSpPr>
          <p:spPr bwMode="auto">
            <a:xfrm>
              <a:off x="1847" y="1452"/>
              <a:ext cx="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3" name="Rectangle 17"/>
            <p:cNvSpPr>
              <a:spLocks noChangeArrowheads="1"/>
            </p:cNvSpPr>
            <p:nvPr/>
          </p:nvSpPr>
          <p:spPr bwMode="auto">
            <a:xfrm>
              <a:off x="3175" y="1930"/>
              <a:ext cx="487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0504" name="Line 18"/>
            <p:cNvSpPr>
              <a:spLocks noChangeShapeType="1"/>
            </p:cNvSpPr>
            <p:nvPr/>
          </p:nvSpPr>
          <p:spPr bwMode="auto">
            <a:xfrm>
              <a:off x="2600" y="2018"/>
              <a:ext cx="5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5" name="Line 19"/>
            <p:cNvSpPr>
              <a:spLocks noChangeShapeType="1"/>
            </p:cNvSpPr>
            <p:nvPr/>
          </p:nvSpPr>
          <p:spPr bwMode="auto">
            <a:xfrm flipV="1">
              <a:off x="3662" y="2018"/>
              <a:ext cx="2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6" name="Line 20"/>
            <p:cNvSpPr>
              <a:spLocks noChangeShapeType="1"/>
            </p:cNvSpPr>
            <p:nvPr/>
          </p:nvSpPr>
          <p:spPr bwMode="auto">
            <a:xfrm flipH="1">
              <a:off x="2157" y="1843"/>
              <a:ext cx="177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7" name="Line 21"/>
            <p:cNvSpPr>
              <a:spLocks noChangeShapeType="1"/>
            </p:cNvSpPr>
            <p:nvPr/>
          </p:nvSpPr>
          <p:spPr bwMode="auto">
            <a:xfrm flipH="1">
              <a:off x="2334" y="2018"/>
              <a:ext cx="177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8" name="Line 22"/>
            <p:cNvSpPr>
              <a:spLocks noChangeShapeType="1"/>
            </p:cNvSpPr>
            <p:nvPr/>
          </p:nvSpPr>
          <p:spPr bwMode="auto">
            <a:xfrm>
              <a:off x="2334" y="1843"/>
              <a:ext cx="177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09" name="Line 23"/>
            <p:cNvSpPr>
              <a:spLocks noChangeShapeType="1"/>
            </p:cNvSpPr>
            <p:nvPr/>
          </p:nvSpPr>
          <p:spPr bwMode="auto">
            <a:xfrm>
              <a:off x="2157" y="2018"/>
              <a:ext cx="177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0" name="Line 24"/>
            <p:cNvSpPr>
              <a:spLocks noChangeShapeType="1"/>
            </p:cNvSpPr>
            <p:nvPr/>
          </p:nvSpPr>
          <p:spPr bwMode="auto">
            <a:xfrm flipH="1">
              <a:off x="1847" y="2018"/>
              <a:ext cx="31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1" name="Line 25"/>
            <p:cNvSpPr>
              <a:spLocks noChangeShapeType="1"/>
            </p:cNvSpPr>
            <p:nvPr/>
          </p:nvSpPr>
          <p:spPr bwMode="auto">
            <a:xfrm>
              <a:off x="2334" y="1843"/>
              <a:ext cx="0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2" name="Line 26"/>
            <p:cNvSpPr>
              <a:spLocks noChangeShapeType="1"/>
            </p:cNvSpPr>
            <p:nvPr/>
          </p:nvSpPr>
          <p:spPr bwMode="auto">
            <a:xfrm>
              <a:off x="3131" y="1452"/>
              <a:ext cx="79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3" name="Line 27"/>
            <p:cNvSpPr>
              <a:spLocks noChangeShapeType="1"/>
            </p:cNvSpPr>
            <p:nvPr/>
          </p:nvSpPr>
          <p:spPr bwMode="auto">
            <a:xfrm>
              <a:off x="2865" y="2018"/>
              <a:ext cx="0" cy="9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4" name="Line 28"/>
            <p:cNvSpPr>
              <a:spLocks noChangeShapeType="1"/>
            </p:cNvSpPr>
            <p:nvPr/>
          </p:nvSpPr>
          <p:spPr bwMode="auto">
            <a:xfrm>
              <a:off x="2865" y="2279"/>
              <a:ext cx="0" cy="2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5" name="Line 29"/>
            <p:cNvSpPr>
              <a:spLocks noChangeShapeType="1"/>
            </p:cNvSpPr>
            <p:nvPr/>
          </p:nvSpPr>
          <p:spPr bwMode="auto">
            <a:xfrm flipV="1">
              <a:off x="3928" y="2147"/>
              <a:ext cx="0" cy="17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6" name="Line 30"/>
            <p:cNvSpPr>
              <a:spLocks noChangeShapeType="1"/>
            </p:cNvSpPr>
            <p:nvPr/>
          </p:nvSpPr>
          <p:spPr bwMode="auto">
            <a:xfrm flipV="1">
              <a:off x="2511" y="2011"/>
              <a:ext cx="168" cy="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7" name="Rectangle 31"/>
            <p:cNvSpPr>
              <a:spLocks noChangeArrowheads="1"/>
            </p:cNvSpPr>
            <p:nvPr/>
          </p:nvSpPr>
          <p:spPr bwMode="auto">
            <a:xfrm>
              <a:off x="1227" y="2336"/>
              <a:ext cx="3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518" name="Rectangle 32"/>
            <p:cNvSpPr>
              <a:spLocks noChangeArrowheads="1"/>
            </p:cNvSpPr>
            <p:nvPr/>
          </p:nvSpPr>
          <p:spPr bwMode="auto">
            <a:xfrm>
              <a:off x="2644" y="1117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519" name="Rectangle 33"/>
            <p:cNvSpPr>
              <a:spLocks noChangeArrowheads="1"/>
            </p:cNvSpPr>
            <p:nvPr/>
          </p:nvSpPr>
          <p:spPr bwMode="auto">
            <a:xfrm>
              <a:off x="3175" y="1618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520" name="Rectangle 34"/>
            <p:cNvSpPr>
              <a:spLocks noChangeArrowheads="1"/>
            </p:cNvSpPr>
            <p:nvPr/>
          </p:nvSpPr>
          <p:spPr bwMode="auto">
            <a:xfrm>
              <a:off x="3308" y="2336"/>
              <a:ext cx="3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521" name="Rectangle 35"/>
            <p:cNvSpPr>
              <a:spLocks noChangeArrowheads="1"/>
            </p:cNvSpPr>
            <p:nvPr/>
          </p:nvSpPr>
          <p:spPr bwMode="auto">
            <a:xfrm>
              <a:off x="2180" y="1542"/>
              <a:ext cx="39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22" name="Rectangle 36"/>
            <p:cNvSpPr>
              <a:spLocks noChangeArrowheads="1"/>
            </p:cNvSpPr>
            <p:nvPr/>
          </p:nvSpPr>
          <p:spPr bwMode="auto">
            <a:xfrm>
              <a:off x="2600" y="2321"/>
              <a:ext cx="30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0523" name="Rectangle 37"/>
            <p:cNvSpPr>
              <a:spLocks noChangeArrowheads="1"/>
            </p:cNvSpPr>
            <p:nvPr/>
          </p:nvSpPr>
          <p:spPr bwMode="auto">
            <a:xfrm>
              <a:off x="2865" y="1641"/>
              <a:ext cx="28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0524" name="Line 38"/>
            <p:cNvSpPr>
              <a:spLocks noChangeShapeType="1"/>
            </p:cNvSpPr>
            <p:nvPr/>
          </p:nvSpPr>
          <p:spPr bwMode="auto">
            <a:xfrm flipH="1">
              <a:off x="2954" y="2018"/>
              <a:ext cx="17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3" name="AutoShape 65"/>
          <p:cNvSpPr>
            <a:spLocks noChangeArrowheads="1"/>
          </p:cNvSpPr>
          <p:nvPr/>
        </p:nvSpPr>
        <p:spPr bwMode="auto">
          <a:xfrm>
            <a:off x="4572000" y="3000375"/>
            <a:ext cx="381000" cy="3810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C0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 autoUpdateAnimBg="0"/>
      <p:bldP spid="36" grpId="0" autoUpdateAnimBg="0"/>
      <p:bldP spid="38" grpId="0"/>
      <p:bldP spid="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-214313"/>
            <a:ext cx="7215188" cy="1214438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电阻单口网络 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P60</a:t>
            </a:r>
            <a:endParaRPr lang="zh-CN" altLang="en-US" sz="32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7" name="Rectangle 19"/>
          <p:cNvSpPr>
            <a:spLocks noChangeArrowheads="1"/>
          </p:cNvSpPr>
          <p:nvPr/>
        </p:nvSpPr>
        <p:spPr bwMode="auto">
          <a:xfrm>
            <a:off x="539750" y="908050"/>
            <a:ext cx="396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、网络等效的概念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611188" y="1484313"/>
            <a:ext cx="7848600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二端网络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只有两个端钮与其它电路相连接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的网络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611188" y="5808663"/>
            <a:ext cx="79057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电阻单口网络的端口特性由端口</a:t>
            </a:r>
            <a:r>
              <a:rPr kumimoji="1" lang="en-US" altLang="zh-CN" sz="2800" b="1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表征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" name="Rectangle 20"/>
          <p:cNvSpPr>
            <a:spLocks noChangeArrowheads="1"/>
          </p:cNvSpPr>
          <p:nvPr/>
        </p:nvSpPr>
        <p:spPr bwMode="auto">
          <a:xfrm>
            <a:off x="611188" y="2852738"/>
            <a:ext cx="79216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单口网络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：当强调二端网络的端口特性，而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不关心网络内部的情况时，称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二端网络为单口网络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611188" y="5084763"/>
            <a:ext cx="7921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电阻单口网络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：网络内部有电阻构成的单口网络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0" grpId="0" autoUpdateAnimBg="0"/>
      <p:bldP spid="35861" grpId="0" autoUpdateAnimBg="0"/>
      <p:bldP spid="10" grpId="0" autoUpdateAnimBg="0"/>
      <p:bldP spid="1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3"/>
          <p:cNvSpPr>
            <a:spLocks noGrp="1" noChangeArrowheads="1"/>
          </p:cNvSpPr>
          <p:nvPr>
            <p:ph type="title" idx="4294967295"/>
          </p:nvPr>
        </p:nvSpPr>
        <p:spPr>
          <a:xfrm>
            <a:off x="571500" y="-214313"/>
            <a:ext cx="7215188" cy="1214438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2.3 </a:t>
            </a:r>
            <a:r>
              <a:rPr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电阻单口网络 </a:t>
            </a:r>
            <a:endParaRPr lang="zh-CN" altLang="en-US" sz="32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611188" y="1700213"/>
            <a:ext cx="7905750" cy="130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电阻单口网络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等效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两个电阻单口网络的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                                         端口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相同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2532" name="Rectangle 5"/>
          <p:cNvSpPr>
            <a:spLocks noChangeArrowheads="1"/>
          </p:cNvSpPr>
          <p:nvPr/>
        </p:nvSpPr>
        <p:spPr bwMode="auto">
          <a:xfrm>
            <a:off x="0" y="1052513"/>
            <a:ext cx="4970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关于电阻单口网络等效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73063" y="5164138"/>
            <a:ext cx="8143875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两个等效的电阻单口网络其内部结构参数可能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完全不同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，但对外电路具有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完全相同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的作用。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pic>
        <p:nvPicPr>
          <p:cNvPr id="64521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235325"/>
            <a:ext cx="608171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62" grpId="0" autoUpdateAnimBg="0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71500" y="1500188"/>
            <a:ext cx="39655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、电阻分压电路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3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541338" y="79375"/>
            <a:ext cx="8858250" cy="1144588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2.1 </a:t>
            </a:r>
            <a:r>
              <a:rPr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电阻分压电路和分流电路 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P53</a:t>
            </a:r>
            <a:endParaRPr lang="zh-CN" altLang="en-US" sz="32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5" name="Rectangle 19"/>
          <p:cNvSpPr>
            <a:spLocks noChangeArrowheads="1"/>
          </p:cNvSpPr>
          <p:nvPr/>
        </p:nvSpPr>
        <p:spPr bwMode="auto">
          <a:xfrm>
            <a:off x="611188" y="2573338"/>
            <a:ext cx="720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单回路电路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所有支路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电流相同</a:t>
            </a:r>
            <a:endParaRPr kumimoji="1" lang="zh-CN" altLang="en-US" sz="28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77" name="Rectangle 21"/>
          <p:cNvSpPr>
            <a:spLocks noChangeArrowheads="1"/>
          </p:cNvSpPr>
          <p:nvPr/>
        </p:nvSpPr>
        <p:spPr bwMode="auto">
          <a:xfrm>
            <a:off x="571500" y="3786188"/>
            <a:ext cx="79057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电阻分压电路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若干个电阻和一个电压源构成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          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的单回路电路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9" grpId="0" autoUpdateAnimBg="0"/>
      <p:bldP spid="19475" grpId="0" autoUpdateAnimBg="0"/>
      <p:bldP spid="19477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590550" y="900113"/>
            <a:ext cx="633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、无源电阻单口网络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684213" y="1490663"/>
            <a:ext cx="6048375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无源电阻单口网络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不含独立电源的电阻单口网络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660400" y="3028950"/>
            <a:ext cx="6911975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无源电阻单口网络的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等效电路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结构最简单的无源电阻单口网络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90550" y="4403725"/>
            <a:ext cx="7905750" cy="1951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无源电阻单口网络等效电阻的求取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7030A0"/>
                </a:solidFill>
                <a:latin typeface="Times New Roman" panose="02020603050405020304" pitchFamily="18" charset="0"/>
              </a:rPr>
              <a:t>外接电源法：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端口外接电流源求端口电压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  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或端口外接电压源求端口电流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" name="Rectangle 13"/>
          <p:cNvSpPr txBox="1">
            <a:spLocks noChangeArrowheads="1"/>
          </p:cNvSpPr>
          <p:nvPr/>
        </p:nvSpPr>
        <p:spPr bwMode="auto">
          <a:xfrm>
            <a:off x="571500" y="-214313"/>
            <a:ext cx="58705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2.3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电阻单口网络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7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7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7" grpId="0" autoUpdateAnimBg="0"/>
      <p:bldP spid="177158" grpId="0" autoUpdateAnimBg="0"/>
      <p:bldP spid="17715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ChangeArrowheads="1"/>
          </p:cNvSpPr>
          <p:nvPr/>
        </p:nvSpPr>
        <p:spPr bwMode="auto">
          <a:xfrm>
            <a:off x="763588" y="866775"/>
            <a:ext cx="6478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，求串联电阻单口网络的等效电阻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 bwMode="auto">
          <a:xfrm>
            <a:off x="3433763" y="1700213"/>
            <a:ext cx="3008312" cy="3200400"/>
            <a:chOff x="3430588" y="2209800"/>
            <a:chExt cx="3008312" cy="3200400"/>
          </a:xfrm>
        </p:grpSpPr>
        <p:grpSp>
          <p:nvGrpSpPr>
            <p:cNvPr id="24582" name="Group 24"/>
            <p:cNvGrpSpPr/>
            <p:nvPr/>
          </p:nvGrpSpPr>
          <p:grpSpPr bwMode="auto">
            <a:xfrm>
              <a:off x="3430588" y="2209800"/>
              <a:ext cx="1301750" cy="3200400"/>
              <a:chOff x="2074" y="1439"/>
              <a:chExt cx="820" cy="2016"/>
            </a:xfrm>
          </p:grpSpPr>
          <p:sp>
            <p:nvSpPr>
              <p:cNvPr id="24592" name="Rectangle 6"/>
              <p:cNvSpPr>
                <a:spLocks noChangeArrowheads="1"/>
              </p:cNvSpPr>
              <p:nvPr/>
            </p:nvSpPr>
            <p:spPr bwMode="auto">
              <a:xfrm>
                <a:off x="2074" y="1583"/>
                <a:ext cx="134" cy="17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4593" name="Rectangle 7"/>
              <p:cNvSpPr>
                <a:spLocks noChangeArrowheads="1"/>
              </p:cNvSpPr>
              <p:nvPr/>
            </p:nvSpPr>
            <p:spPr bwMode="auto">
              <a:xfrm>
                <a:off x="2074" y="2111"/>
                <a:ext cx="134" cy="17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4594" name="Rectangle 8"/>
              <p:cNvSpPr>
                <a:spLocks noChangeArrowheads="1"/>
              </p:cNvSpPr>
              <p:nvPr/>
            </p:nvSpPr>
            <p:spPr bwMode="auto">
              <a:xfrm>
                <a:off x="2074" y="2927"/>
                <a:ext cx="134" cy="17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0" tIns="0" rIns="0" bIns="0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4595" name="Line 9"/>
              <p:cNvSpPr>
                <a:spLocks noChangeShapeType="1"/>
              </p:cNvSpPr>
              <p:nvPr/>
            </p:nvSpPr>
            <p:spPr bwMode="auto">
              <a:xfrm>
                <a:off x="2122" y="1439"/>
                <a:ext cx="0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6" name="Line 10"/>
              <p:cNvSpPr>
                <a:spLocks noChangeShapeType="1"/>
              </p:cNvSpPr>
              <p:nvPr/>
            </p:nvSpPr>
            <p:spPr bwMode="auto">
              <a:xfrm>
                <a:off x="2118" y="1757"/>
                <a:ext cx="0" cy="3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7" name="Line 11"/>
              <p:cNvSpPr>
                <a:spLocks noChangeShapeType="1"/>
              </p:cNvSpPr>
              <p:nvPr/>
            </p:nvSpPr>
            <p:spPr bwMode="auto">
              <a:xfrm>
                <a:off x="2118" y="3107"/>
                <a:ext cx="0" cy="3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8" name="Line 12"/>
              <p:cNvSpPr>
                <a:spLocks noChangeShapeType="1"/>
              </p:cNvSpPr>
              <p:nvPr/>
            </p:nvSpPr>
            <p:spPr bwMode="auto">
              <a:xfrm>
                <a:off x="2118" y="2297"/>
                <a:ext cx="0" cy="6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9" name="Line 13"/>
              <p:cNvSpPr>
                <a:spLocks noChangeShapeType="1"/>
              </p:cNvSpPr>
              <p:nvPr/>
            </p:nvSpPr>
            <p:spPr bwMode="auto">
              <a:xfrm flipH="1">
                <a:off x="2122" y="1439"/>
                <a:ext cx="72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0" name="Line 14"/>
              <p:cNvSpPr>
                <a:spLocks noChangeShapeType="1"/>
              </p:cNvSpPr>
              <p:nvPr/>
            </p:nvSpPr>
            <p:spPr bwMode="auto">
              <a:xfrm flipH="1">
                <a:off x="2126" y="3455"/>
                <a:ext cx="7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601" name="Rectangle 15"/>
              <p:cNvSpPr>
                <a:spLocks noChangeArrowheads="1"/>
              </p:cNvSpPr>
              <p:nvPr/>
            </p:nvSpPr>
            <p:spPr bwMode="auto">
              <a:xfrm>
                <a:off x="2240" y="1583"/>
                <a:ext cx="38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1</a:t>
                </a:r>
                <a:endParaRPr kumimoji="1" lang="en-US" altLang="zh-CN" sz="28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2" name="Rectangle 16"/>
              <p:cNvSpPr>
                <a:spLocks noChangeArrowheads="1"/>
              </p:cNvSpPr>
              <p:nvPr/>
            </p:nvSpPr>
            <p:spPr bwMode="auto">
              <a:xfrm>
                <a:off x="2264" y="2111"/>
                <a:ext cx="38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2</a:t>
                </a:r>
                <a:endParaRPr kumimoji="1" lang="en-US" altLang="zh-CN" sz="2800" b="1" baseline="-25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3" name="Rectangle 17"/>
              <p:cNvSpPr>
                <a:spLocks noChangeArrowheads="1"/>
              </p:cNvSpPr>
              <p:nvPr/>
            </p:nvSpPr>
            <p:spPr bwMode="auto">
              <a:xfrm>
                <a:off x="2264" y="2927"/>
                <a:ext cx="389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800" b="1" baseline="-25000">
                    <a:latin typeface="Times New Roman" panose="02020603050405020304" pitchFamily="18" charset="0"/>
                  </a:rPr>
                  <a:t>n</a:t>
                </a:r>
                <a:endParaRPr kumimoji="1" lang="en-US" altLang="zh-CN" sz="2800" b="1" baseline="-25000">
                  <a:latin typeface="Times New Roman" panose="02020603050405020304" pitchFamily="18" charset="0"/>
                </a:endParaRPr>
              </a:p>
            </p:txBody>
          </p:sp>
        </p:grpSp>
        <p:graphicFrame>
          <p:nvGraphicFramePr>
            <p:cNvPr id="24583" name="Object 2"/>
            <p:cNvGraphicFramePr>
              <a:graphicFrameLocks noChangeAspect="1"/>
            </p:cNvGraphicFramePr>
            <p:nvPr/>
          </p:nvGraphicFramePr>
          <p:xfrm>
            <a:off x="4500563" y="2562225"/>
            <a:ext cx="649287" cy="2522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11" name="公式" r:id="rId1" imgW="287655" imgH="1170940" progId="Equation.3">
                    <p:embed/>
                  </p:oleObj>
                </mc:Choice>
                <mc:Fallback>
                  <p:oleObj name="公式" r:id="rId1" imgW="287655" imgH="117094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3" y="2562225"/>
                          <a:ext cx="649287" cy="2522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84" name="Group 37"/>
            <p:cNvGrpSpPr/>
            <p:nvPr/>
          </p:nvGrpSpPr>
          <p:grpSpPr bwMode="auto">
            <a:xfrm>
              <a:off x="4676775" y="2212975"/>
              <a:ext cx="1762125" cy="3195638"/>
              <a:chOff x="2859" y="1441"/>
              <a:chExt cx="1110" cy="2013"/>
            </a:xfrm>
          </p:grpSpPr>
          <p:sp>
            <p:nvSpPr>
              <p:cNvPr id="24585" name="Oval 27"/>
              <p:cNvSpPr>
                <a:spLocks noChangeArrowheads="1"/>
              </p:cNvSpPr>
              <p:nvPr/>
            </p:nvSpPr>
            <p:spPr bwMode="auto">
              <a:xfrm>
                <a:off x="3214" y="2261"/>
                <a:ext cx="377" cy="37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24586" name="Line 29"/>
              <p:cNvSpPr>
                <a:spLocks noChangeShapeType="1"/>
              </p:cNvSpPr>
              <p:nvPr/>
            </p:nvSpPr>
            <p:spPr bwMode="auto">
              <a:xfrm>
                <a:off x="3214" y="2454"/>
                <a:ext cx="37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4587" name="Line 30"/>
              <p:cNvSpPr>
                <a:spLocks noChangeShapeType="1"/>
              </p:cNvSpPr>
              <p:nvPr/>
            </p:nvSpPr>
            <p:spPr bwMode="auto">
              <a:xfrm flipH="1">
                <a:off x="3410" y="2631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graphicFrame>
            <p:nvGraphicFramePr>
              <p:cNvPr id="24588" name="Object 4"/>
              <p:cNvGraphicFramePr>
                <a:graphicFrameLocks noChangeAspect="1"/>
              </p:cNvGraphicFramePr>
              <p:nvPr/>
            </p:nvGraphicFramePr>
            <p:xfrm>
              <a:off x="3315" y="1950"/>
              <a:ext cx="654" cy="9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712" name="公式" r:id="rId3" imgW="472440" imgH="729615" progId="Equation.3">
                      <p:embed/>
                    </p:oleObj>
                  </mc:Choice>
                  <mc:Fallback>
                    <p:oleObj name="公式" r:id="rId3" imgW="472440" imgH="729615" progId="Equation.3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15" y="1950"/>
                            <a:ext cx="654" cy="9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89" name="Line 32"/>
              <p:cNvSpPr>
                <a:spLocks noChangeShapeType="1"/>
              </p:cNvSpPr>
              <p:nvPr/>
            </p:nvSpPr>
            <p:spPr bwMode="auto">
              <a:xfrm flipH="1">
                <a:off x="3410" y="1441"/>
                <a:ext cx="0" cy="81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zh-CN" altLang="en-US"/>
              </a:p>
            </p:txBody>
          </p:sp>
          <p:sp>
            <p:nvSpPr>
              <p:cNvPr id="24590" name="Line 33"/>
              <p:cNvSpPr>
                <a:spLocks noChangeShapeType="1"/>
              </p:cNvSpPr>
              <p:nvPr/>
            </p:nvSpPr>
            <p:spPr bwMode="auto">
              <a:xfrm>
                <a:off x="2859" y="1441"/>
                <a:ext cx="5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4591" name="Line 36"/>
              <p:cNvSpPr>
                <a:spLocks noChangeShapeType="1"/>
              </p:cNvSpPr>
              <p:nvPr/>
            </p:nvSpPr>
            <p:spPr bwMode="auto">
              <a:xfrm>
                <a:off x="2863" y="3454"/>
                <a:ext cx="54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78214" name="Object 3"/>
          <p:cNvGraphicFramePr>
            <a:graphicFrameLocks noChangeAspect="1"/>
          </p:cNvGraphicFramePr>
          <p:nvPr/>
        </p:nvGraphicFramePr>
        <p:xfrm>
          <a:off x="1100138" y="5114925"/>
          <a:ext cx="6429375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13" name="公式" r:id="rId5" imgW="2342515" imgH="452120" progId="Equation.3">
                  <p:embed/>
                </p:oleObj>
              </mc:Choice>
              <mc:Fallback>
                <p:oleObj name="公式" r:id="rId5" imgW="2342515" imgH="452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5114925"/>
                        <a:ext cx="6429375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3"/>
          <p:cNvSpPr txBox="1">
            <a:spLocks noChangeArrowheads="1"/>
          </p:cNvSpPr>
          <p:nvPr/>
        </p:nvSpPr>
        <p:spPr bwMode="auto">
          <a:xfrm>
            <a:off x="571500" y="-214313"/>
            <a:ext cx="58705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2.3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电阻单口网络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4475033" y="1447466"/>
            <a:ext cx="2517575" cy="360588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684213" y="1268413"/>
            <a:ext cx="6478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，求并联电阻单口网络的等效电阻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5603" name="Group 5"/>
          <p:cNvGrpSpPr/>
          <p:nvPr/>
        </p:nvGrpSpPr>
        <p:grpSpPr bwMode="auto">
          <a:xfrm>
            <a:off x="2249488" y="2547938"/>
            <a:ext cx="3084512" cy="1089025"/>
            <a:chOff x="2343" y="3046"/>
            <a:chExt cx="1943" cy="686"/>
          </a:xfrm>
        </p:grpSpPr>
        <p:sp>
          <p:nvSpPr>
            <p:cNvPr id="25613" name="Rectangle 6"/>
            <p:cNvSpPr>
              <a:spLocks noChangeArrowheads="1"/>
            </p:cNvSpPr>
            <p:nvPr/>
          </p:nvSpPr>
          <p:spPr bwMode="auto">
            <a:xfrm>
              <a:off x="2343" y="3198"/>
              <a:ext cx="113" cy="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5614" name="Line 7"/>
            <p:cNvSpPr>
              <a:spLocks noChangeShapeType="1"/>
            </p:cNvSpPr>
            <p:nvPr/>
          </p:nvSpPr>
          <p:spPr bwMode="auto">
            <a:xfrm>
              <a:off x="2391" y="3582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5" name="Line 8"/>
            <p:cNvSpPr>
              <a:spLocks noChangeShapeType="1"/>
            </p:cNvSpPr>
            <p:nvPr/>
          </p:nvSpPr>
          <p:spPr bwMode="auto">
            <a:xfrm flipH="1">
              <a:off x="2410" y="3051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6" name="Rectangle 9"/>
            <p:cNvSpPr>
              <a:spLocks noChangeArrowheads="1"/>
            </p:cNvSpPr>
            <p:nvPr/>
          </p:nvSpPr>
          <p:spPr bwMode="auto">
            <a:xfrm>
              <a:off x="2525" y="3252"/>
              <a:ext cx="38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5617" name="Rectangle 10"/>
            <p:cNvSpPr>
              <a:spLocks noChangeArrowheads="1"/>
            </p:cNvSpPr>
            <p:nvPr/>
          </p:nvSpPr>
          <p:spPr bwMode="auto">
            <a:xfrm>
              <a:off x="3016" y="3252"/>
              <a:ext cx="38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5618" name="Rectangle 11"/>
            <p:cNvSpPr>
              <a:spLocks noChangeArrowheads="1"/>
            </p:cNvSpPr>
            <p:nvPr/>
          </p:nvSpPr>
          <p:spPr bwMode="auto">
            <a:xfrm>
              <a:off x="3897" y="3252"/>
              <a:ext cx="38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G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n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5619" name="Line 13"/>
            <p:cNvSpPr>
              <a:spLocks noChangeShapeType="1"/>
            </p:cNvSpPr>
            <p:nvPr/>
          </p:nvSpPr>
          <p:spPr bwMode="auto">
            <a:xfrm>
              <a:off x="2402" y="3046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0" name="Rectangle 14"/>
            <p:cNvSpPr>
              <a:spLocks noChangeArrowheads="1"/>
            </p:cNvSpPr>
            <p:nvPr/>
          </p:nvSpPr>
          <p:spPr bwMode="auto">
            <a:xfrm>
              <a:off x="2827" y="3203"/>
              <a:ext cx="124" cy="3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5621" name="Line 15"/>
            <p:cNvSpPr>
              <a:spLocks noChangeShapeType="1"/>
            </p:cNvSpPr>
            <p:nvPr/>
          </p:nvSpPr>
          <p:spPr bwMode="auto">
            <a:xfrm>
              <a:off x="2875" y="358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2" name="Line 16"/>
            <p:cNvSpPr>
              <a:spLocks noChangeShapeType="1"/>
            </p:cNvSpPr>
            <p:nvPr/>
          </p:nvSpPr>
          <p:spPr bwMode="auto">
            <a:xfrm>
              <a:off x="2886" y="3051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3" name="Rectangle 17"/>
            <p:cNvSpPr>
              <a:spLocks noChangeArrowheads="1"/>
            </p:cNvSpPr>
            <p:nvPr/>
          </p:nvSpPr>
          <p:spPr bwMode="auto">
            <a:xfrm>
              <a:off x="3728" y="3203"/>
              <a:ext cx="123" cy="3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5624" name="Line 18"/>
            <p:cNvSpPr>
              <a:spLocks noChangeShapeType="1"/>
            </p:cNvSpPr>
            <p:nvPr/>
          </p:nvSpPr>
          <p:spPr bwMode="auto">
            <a:xfrm>
              <a:off x="3776" y="3587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5" name="Line 19"/>
            <p:cNvSpPr>
              <a:spLocks noChangeShapeType="1"/>
            </p:cNvSpPr>
            <p:nvPr/>
          </p:nvSpPr>
          <p:spPr bwMode="auto">
            <a:xfrm>
              <a:off x="3787" y="3051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6" name="Line 20"/>
            <p:cNvSpPr>
              <a:spLocks noChangeShapeType="1"/>
            </p:cNvSpPr>
            <p:nvPr/>
          </p:nvSpPr>
          <p:spPr bwMode="auto">
            <a:xfrm flipH="1">
              <a:off x="3553" y="3051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7" name="Line 21"/>
            <p:cNvSpPr>
              <a:spLocks noChangeShapeType="1"/>
            </p:cNvSpPr>
            <p:nvPr/>
          </p:nvSpPr>
          <p:spPr bwMode="auto">
            <a:xfrm flipH="1">
              <a:off x="2402" y="373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8" name="Line 22"/>
            <p:cNvSpPr>
              <a:spLocks noChangeShapeType="1"/>
            </p:cNvSpPr>
            <p:nvPr/>
          </p:nvSpPr>
          <p:spPr bwMode="auto">
            <a:xfrm flipH="1">
              <a:off x="3545" y="3732"/>
              <a:ext cx="7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29" name="Line 23"/>
            <p:cNvSpPr>
              <a:spLocks noChangeShapeType="1"/>
            </p:cNvSpPr>
            <p:nvPr/>
          </p:nvSpPr>
          <p:spPr bwMode="auto">
            <a:xfrm>
              <a:off x="3144" y="3051"/>
              <a:ext cx="4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30" name="Line 24"/>
            <p:cNvSpPr>
              <a:spLocks noChangeShapeType="1"/>
            </p:cNvSpPr>
            <p:nvPr/>
          </p:nvSpPr>
          <p:spPr bwMode="auto">
            <a:xfrm>
              <a:off x="3136" y="3732"/>
              <a:ext cx="4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30"/>
          <p:cNvGrpSpPr/>
          <p:nvPr/>
        </p:nvGrpSpPr>
        <p:grpSpPr bwMode="auto">
          <a:xfrm>
            <a:off x="5313363" y="2330450"/>
            <a:ext cx="1781175" cy="1555750"/>
            <a:chOff x="3696" y="2375"/>
            <a:chExt cx="1122" cy="980"/>
          </a:xfrm>
        </p:grpSpPr>
        <p:sp>
          <p:nvSpPr>
            <p:cNvPr id="25608" name="Oval 25"/>
            <p:cNvSpPr>
              <a:spLocks noChangeArrowheads="1"/>
            </p:cNvSpPr>
            <p:nvPr/>
          </p:nvSpPr>
          <p:spPr bwMode="auto">
            <a:xfrm>
              <a:off x="3990" y="2671"/>
              <a:ext cx="395" cy="38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5609" name="Line 26"/>
            <p:cNvSpPr>
              <a:spLocks noChangeShapeType="1"/>
            </p:cNvSpPr>
            <p:nvPr/>
          </p:nvSpPr>
          <p:spPr bwMode="auto">
            <a:xfrm>
              <a:off x="4195" y="2523"/>
              <a:ext cx="0" cy="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aphicFrame>
          <p:nvGraphicFramePr>
            <p:cNvPr id="25610" name="Object 4"/>
            <p:cNvGraphicFramePr>
              <a:graphicFrameLocks noChangeAspect="1"/>
            </p:cNvGraphicFramePr>
            <p:nvPr/>
          </p:nvGraphicFramePr>
          <p:xfrm>
            <a:off x="4407" y="2375"/>
            <a:ext cx="411" cy="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38" name="公式" r:id="rId1" imgW="287655" imgH="719455" progId="Equation.3">
                    <p:embed/>
                  </p:oleObj>
                </mc:Choice>
                <mc:Fallback>
                  <p:oleObj name="公式" r:id="rId1" imgW="287655" imgH="71945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7" y="2375"/>
                          <a:ext cx="411" cy="9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1" name="Line 28"/>
            <p:cNvSpPr>
              <a:spLocks noChangeShapeType="1"/>
            </p:cNvSpPr>
            <p:nvPr/>
          </p:nvSpPr>
          <p:spPr bwMode="auto">
            <a:xfrm>
              <a:off x="3696" y="2523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5612" name="Line 29"/>
            <p:cNvSpPr>
              <a:spLocks noChangeShapeType="1"/>
            </p:cNvSpPr>
            <p:nvPr/>
          </p:nvSpPr>
          <p:spPr bwMode="auto">
            <a:xfrm>
              <a:off x="3696" y="3203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79231" name="Object 2"/>
          <p:cNvGraphicFramePr>
            <a:graphicFrameLocks noChangeAspect="1"/>
          </p:cNvGraphicFramePr>
          <p:nvPr/>
        </p:nvGraphicFramePr>
        <p:xfrm>
          <a:off x="5300663" y="1789113"/>
          <a:ext cx="56197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39" name="公式" r:id="rId3" imgW="246380" imgH="431800" progId="Equation.3">
                  <p:embed/>
                </p:oleObj>
              </mc:Choice>
              <mc:Fallback>
                <p:oleObj name="公式" r:id="rId3" imgW="24638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0663" y="1789113"/>
                        <a:ext cx="56197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9232" name="Object 3"/>
          <p:cNvGraphicFramePr>
            <a:graphicFrameLocks noChangeAspect="1"/>
          </p:cNvGraphicFramePr>
          <p:nvPr/>
        </p:nvGraphicFramePr>
        <p:xfrm>
          <a:off x="928688" y="4500563"/>
          <a:ext cx="682307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40" name="公式" r:id="rId5" imgW="2414270" imgH="452120" progId="Equation.3">
                  <p:embed/>
                </p:oleObj>
              </mc:Choice>
              <mc:Fallback>
                <p:oleObj name="公式" r:id="rId5" imgW="2414270" imgH="452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500563"/>
                        <a:ext cx="682307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3"/>
          <p:cNvSpPr txBox="1">
            <a:spLocks noChangeArrowheads="1"/>
          </p:cNvSpPr>
          <p:nvPr/>
        </p:nvSpPr>
        <p:spPr bwMode="auto">
          <a:xfrm>
            <a:off x="571500" y="-214313"/>
            <a:ext cx="58705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2.3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电阻单口网络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9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9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/>
          <p:cNvSpPr>
            <a:spLocks noChangeArrowheads="1"/>
          </p:cNvSpPr>
          <p:nvPr/>
        </p:nvSpPr>
        <p:spPr bwMode="auto">
          <a:xfrm>
            <a:off x="714375" y="928688"/>
            <a:ext cx="764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2-4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，求图示电路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ab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端和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cd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端的等效电阻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6627" name="Group 37"/>
          <p:cNvGrpSpPr/>
          <p:nvPr/>
        </p:nvGrpSpPr>
        <p:grpSpPr bwMode="auto">
          <a:xfrm>
            <a:off x="2500313" y="1571625"/>
            <a:ext cx="3430587" cy="2717800"/>
            <a:chOff x="1613" y="1071"/>
            <a:chExt cx="2161" cy="1712"/>
          </a:xfrm>
        </p:grpSpPr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>
              <a:off x="2192" y="1787"/>
              <a:ext cx="317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6634" name="Rectangle 10"/>
            <p:cNvSpPr>
              <a:spLocks noChangeArrowheads="1"/>
            </p:cNvSpPr>
            <p:nvPr/>
          </p:nvSpPr>
          <p:spPr bwMode="auto">
            <a:xfrm>
              <a:off x="2963" y="1787"/>
              <a:ext cx="317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6635" name="Line 11"/>
            <p:cNvSpPr>
              <a:spLocks noChangeShapeType="1"/>
            </p:cNvSpPr>
            <p:nvPr/>
          </p:nvSpPr>
          <p:spPr bwMode="auto">
            <a:xfrm>
              <a:off x="1876" y="184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6" name="Line 12"/>
            <p:cNvSpPr>
              <a:spLocks noChangeShapeType="1"/>
            </p:cNvSpPr>
            <p:nvPr/>
          </p:nvSpPr>
          <p:spPr bwMode="auto">
            <a:xfrm>
              <a:off x="2510" y="1833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7" name="Line 13"/>
            <p:cNvSpPr>
              <a:spLocks noChangeShapeType="1"/>
            </p:cNvSpPr>
            <p:nvPr/>
          </p:nvSpPr>
          <p:spPr bwMode="auto">
            <a:xfrm>
              <a:off x="3281" y="1833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 rot="-5400000">
              <a:off x="2598" y="2217"/>
              <a:ext cx="317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6639" name="Line 15"/>
            <p:cNvSpPr>
              <a:spLocks noChangeShapeType="1"/>
            </p:cNvSpPr>
            <p:nvPr/>
          </p:nvSpPr>
          <p:spPr bwMode="auto">
            <a:xfrm>
              <a:off x="2754" y="1842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0" name="Line 16"/>
            <p:cNvSpPr>
              <a:spLocks noChangeShapeType="1"/>
            </p:cNvSpPr>
            <p:nvPr/>
          </p:nvSpPr>
          <p:spPr bwMode="auto">
            <a:xfrm>
              <a:off x="2762" y="243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1" name="Line 17"/>
            <p:cNvSpPr>
              <a:spLocks noChangeShapeType="1"/>
            </p:cNvSpPr>
            <p:nvPr/>
          </p:nvSpPr>
          <p:spPr bwMode="auto">
            <a:xfrm>
              <a:off x="1884" y="2613"/>
              <a:ext cx="17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 rot="-5400000">
              <a:off x="3498" y="2217"/>
              <a:ext cx="317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3654" y="1842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4" name="Line 20"/>
            <p:cNvSpPr>
              <a:spLocks noChangeShapeType="1"/>
            </p:cNvSpPr>
            <p:nvPr/>
          </p:nvSpPr>
          <p:spPr bwMode="auto">
            <a:xfrm>
              <a:off x="3662" y="243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5" name="Line 21"/>
            <p:cNvSpPr>
              <a:spLocks noChangeShapeType="1"/>
            </p:cNvSpPr>
            <p:nvPr/>
          </p:nvSpPr>
          <p:spPr bwMode="auto">
            <a:xfrm>
              <a:off x="2754" y="1434"/>
              <a:ext cx="0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6" name="Line 22"/>
            <p:cNvSpPr>
              <a:spLocks noChangeShapeType="1"/>
            </p:cNvSpPr>
            <p:nvPr/>
          </p:nvSpPr>
          <p:spPr bwMode="auto">
            <a:xfrm>
              <a:off x="3653" y="1434"/>
              <a:ext cx="0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6647" name="Rectangle 24"/>
            <p:cNvSpPr>
              <a:spLocks noChangeArrowheads="1"/>
            </p:cNvSpPr>
            <p:nvPr/>
          </p:nvSpPr>
          <p:spPr bwMode="auto">
            <a:xfrm>
              <a:off x="1633" y="1673"/>
              <a:ext cx="22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8" name="Rectangle 25"/>
            <p:cNvSpPr>
              <a:spLocks noChangeArrowheads="1"/>
            </p:cNvSpPr>
            <p:nvPr/>
          </p:nvSpPr>
          <p:spPr bwMode="auto">
            <a:xfrm>
              <a:off x="1613" y="2452"/>
              <a:ext cx="24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49" name="Rectangle 26"/>
            <p:cNvSpPr>
              <a:spLocks noChangeArrowheads="1"/>
            </p:cNvSpPr>
            <p:nvPr/>
          </p:nvSpPr>
          <p:spPr bwMode="auto">
            <a:xfrm>
              <a:off x="2639" y="1071"/>
              <a:ext cx="21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B05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0" name="Rectangle 27"/>
            <p:cNvSpPr>
              <a:spLocks noChangeArrowheads="1"/>
            </p:cNvSpPr>
            <p:nvPr/>
          </p:nvSpPr>
          <p:spPr bwMode="auto">
            <a:xfrm>
              <a:off x="3533" y="1079"/>
              <a:ext cx="24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B05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6651" name="Object 5"/>
            <p:cNvGraphicFramePr>
              <a:graphicFrameLocks noChangeAspect="1"/>
            </p:cNvGraphicFramePr>
            <p:nvPr/>
          </p:nvGraphicFramePr>
          <p:xfrm>
            <a:off x="2193" y="1479"/>
            <a:ext cx="39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2" name="公式" r:id="rId1" imgW="246380" imgH="184785" progId="Equation.3">
                    <p:embed/>
                  </p:oleObj>
                </mc:Choice>
                <mc:Fallback>
                  <p:oleObj name="公式" r:id="rId1" imgW="246380" imgH="18478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1479"/>
                          <a:ext cx="39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2" name="Object 6"/>
            <p:cNvGraphicFramePr>
              <a:graphicFrameLocks noChangeAspect="1"/>
            </p:cNvGraphicFramePr>
            <p:nvPr/>
          </p:nvGraphicFramePr>
          <p:xfrm>
            <a:off x="2919" y="1479"/>
            <a:ext cx="39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3" name="公式" r:id="rId3" imgW="246380" imgH="184785" progId="Equation.3">
                    <p:embed/>
                  </p:oleObj>
                </mc:Choice>
                <mc:Fallback>
                  <p:oleObj name="公式" r:id="rId3" imgW="246380" imgH="18478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9" y="1479"/>
                          <a:ext cx="39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3" name="Object 7"/>
            <p:cNvGraphicFramePr>
              <a:graphicFrameLocks noChangeAspect="1"/>
            </p:cNvGraphicFramePr>
            <p:nvPr/>
          </p:nvGraphicFramePr>
          <p:xfrm>
            <a:off x="3213" y="2085"/>
            <a:ext cx="39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4" name="公式" r:id="rId5" imgW="246380" imgH="184785" progId="Equation.3">
                    <p:embed/>
                  </p:oleObj>
                </mc:Choice>
                <mc:Fallback>
                  <p:oleObj name="公式" r:id="rId5" imgW="246380" imgH="18478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" y="2085"/>
                          <a:ext cx="39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4" name="Object 8"/>
            <p:cNvGraphicFramePr>
              <a:graphicFrameLocks noChangeAspect="1"/>
            </p:cNvGraphicFramePr>
            <p:nvPr/>
          </p:nvGraphicFramePr>
          <p:xfrm>
            <a:off x="2193" y="2115"/>
            <a:ext cx="49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05" name="公式" r:id="rId7" imgW="318770" imgH="184785" progId="Equation.3">
                    <p:embed/>
                  </p:oleObj>
                </mc:Choice>
                <mc:Fallback>
                  <p:oleObj name="公式" r:id="rId7" imgW="318770" imgH="18478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2115"/>
                          <a:ext cx="49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481" name="Object 2"/>
          <p:cNvGraphicFramePr>
            <a:graphicFrameLocks noChangeAspect="1"/>
          </p:cNvGraphicFramePr>
          <p:nvPr/>
        </p:nvGraphicFramePr>
        <p:xfrm>
          <a:off x="788988" y="4365625"/>
          <a:ext cx="2808287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6" name="公式" r:id="rId9" imgW="1294765" imgH="236220" progId="Equation.3">
                  <p:embed/>
                </p:oleObj>
              </mc:Choice>
              <mc:Fallback>
                <p:oleObj name="公式" r:id="rId9" imgW="1294765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4365625"/>
                        <a:ext cx="2808287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2" name="Object 3"/>
          <p:cNvGraphicFramePr>
            <a:graphicFrameLocks noChangeAspect="1"/>
          </p:cNvGraphicFramePr>
          <p:nvPr/>
        </p:nvGraphicFramePr>
        <p:xfrm>
          <a:off x="801688" y="4922838"/>
          <a:ext cx="47625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7" name="公式" r:id="rId11" imgW="2373630" imgH="452120" progId="Equation.3">
                  <p:embed/>
                </p:oleObj>
              </mc:Choice>
              <mc:Fallback>
                <p:oleObj name="公式" r:id="rId11" imgW="2373630" imgH="452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688" y="4922838"/>
                        <a:ext cx="47625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83" name="Object 4"/>
          <p:cNvGraphicFramePr>
            <a:graphicFrameLocks noChangeAspect="1"/>
          </p:cNvGraphicFramePr>
          <p:nvPr/>
        </p:nvGraphicFramePr>
        <p:xfrm>
          <a:off x="788988" y="5921375"/>
          <a:ext cx="27765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08" name="公式" r:id="rId13" imgW="1273810" imgH="236220" progId="Equation.3">
                  <p:embed/>
                </p:oleObj>
              </mc:Choice>
              <mc:Fallback>
                <p:oleObj name="公式" r:id="rId13" imgW="1273810" imgH="2362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5921375"/>
                        <a:ext cx="277653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13"/>
          <p:cNvSpPr txBox="1">
            <a:spLocks noChangeArrowheads="1"/>
          </p:cNvSpPr>
          <p:nvPr/>
        </p:nvSpPr>
        <p:spPr bwMode="auto">
          <a:xfrm>
            <a:off x="571500" y="-214313"/>
            <a:ext cx="58705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2.3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电阻单口网络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5786438" y="3857625"/>
            <a:ext cx="71278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b </a:t>
            </a:r>
            <a:r>
              <a:rPr kumimoji="1" lang="zh-CN" altLang="en-US" sz="2800" b="1" baseline="30000">
                <a:solidFill>
                  <a:srgbClr val="7030A0"/>
                </a:solidFill>
                <a:latin typeface="Times New Roman" panose="02020603050405020304" pitchFamily="18" charset="0"/>
              </a:rPr>
              <a:t>，</a:t>
            </a:r>
            <a:endParaRPr kumimoji="1" lang="en-US" altLang="zh-CN" sz="2800" b="1" baseline="3000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251" name="Object 2"/>
          <p:cNvGraphicFramePr>
            <a:graphicFrameLocks noChangeAspect="1"/>
          </p:cNvGraphicFramePr>
          <p:nvPr/>
        </p:nvGraphicFramePr>
        <p:xfrm>
          <a:off x="973138" y="4187825"/>
          <a:ext cx="32607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0" name="公式" r:id="rId1" imgW="1397000" imgH="236220" progId="Equation.3">
                  <p:embed/>
                </p:oleObj>
              </mc:Choice>
              <mc:Fallback>
                <p:oleObj name="公式" r:id="rId1" imgW="1397000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187825"/>
                        <a:ext cx="32607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52" name="Object 3"/>
          <p:cNvGraphicFramePr>
            <a:graphicFrameLocks noChangeAspect="1"/>
          </p:cNvGraphicFramePr>
          <p:nvPr/>
        </p:nvGraphicFramePr>
        <p:xfrm>
          <a:off x="900113" y="5043488"/>
          <a:ext cx="544353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91" name="公式" r:id="rId3" imgW="2342515" imgH="452120" progId="Equation.3">
                  <p:embed/>
                </p:oleObj>
              </mc:Choice>
              <mc:Fallback>
                <p:oleObj name="公式" r:id="rId3" imgW="2342515" imgH="452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43488"/>
                        <a:ext cx="5443537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13"/>
          <p:cNvSpPr txBox="1">
            <a:spLocks noChangeArrowheads="1"/>
          </p:cNvSpPr>
          <p:nvPr/>
        </p:nvSpPr>
        <p:spPr bwMode="auto">
          <a:xfrm>
            <a:off x="571500" y="-214313"/>
            <a:ext cx="58705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2.3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电阻单口网络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27653" name="Group 37"/>
          <p:cNvGrpSpPr/>
          <p:nvPr/>
        </p:nvGrpSpPr>
        <p:grpSpPr bwMode="auto">
          <a:xfrm>
            <a:off x="2571750" y="1214438"/>
            <a:ext cx="3430588" cy="2717800"/>
            <a:chOff x="1613" y="1071"/>
            <a:chExt cx="2161" cy="1712"/>
          </a:xfrm>
        </p:grpSpPr>
        <p:sp>
          <p:nvSpPr>
            <p:cNvPr id="27656" name="Rectangle 9"/>
            <p:cNvSpPr>
              <a:spLocks noChangeArrowheads="1"/>
            </p:cNvSpPr>
            <p:nvPr/>
          </p:nvSpPr>
          <p:spPr bwMode="auto">
            <a:xfrm>
              <a:off x="2193" y="1773"/>
              <a:ext cx="363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7657" name="Rectangle 10"/>
            <p:cNvSpPr>
              <a:spLocks noChangeArrowheads="1"/>
            </p:cNvSpPr>
            <p:nvPr/>
          </p:nvSpPr>
          <p:spPr bwMode="auto">
            <a:xfrm>
              <a:off x="2964" y="1786"/>
              <a:ext cx="340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7658" name="Line 11"/>
            <p:cNvSpPr>
              <a:spLocks noChangeShapeType="1"/>
            </p:cNvSpPr>
            <p:nvPr/>
          </p:nvSpPr>
          <p:spPr bwMode="auto">
            <a:xfrm>
              <a:off x="1876" y="184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59" name="Line 12"/>
            <p:cNvSpPr>
              <a:spLocks noChangeShapeType="1"/>
            </p:cNvSpPr>
            <p:nvPr/>
          </p:nvSpPr>
          <p:spPr bwMode="auto">
            <a:xfrm>
              <a:off x="2555" y="1831"/>
              <a:ext cx="38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0" name="Line 13"/>
            <p:cNvSpPr>
              <a:spLocks noChangeShapeType="1"/>
            </p:cNvSpPr>
            <p:nvPr/>
          </p:nvSpPr>
          <p:spPr bwMode="auto">
            <a:xfrm>
              <a:off x="3327" y="1831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1" name="Rectangle 14"/>
            <p:cNvSpPr>
              <a:spLocks noChangeArrowheads="1"/>
            </p:cNvSpPr>
            <p:nvPr/>
          </p:nvSpPr>
          <p:spPr bwMode="auto">
            <a:xfrm rot="-5400000">
              <a:off x="2598" y="2217"/>
              <a:ext cx="317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7662" name="Line 15"/>
            <p:cNvSpPr>
              <a:spLocks noChangeShapeType="1"/>
            </p:cNvSpPr>
            <p:nvPr/>
          </p:nvSpPr>
          <p:spPr bwMode="auto">
            <a:xfrm>
              <a:off x="2754" y="1842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3" name="Line 16"/>
            <p:cNvSpPr>
              <a:spLocks noChangeShapeType="1"/>
            </p:cNvSpPr>
            <p:nvPr/>
          </p:nvSpPr>
          <p:spPr bwMode="auto">
            <a:xfrm>
              <a:off x="2762" y="243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4" name="Line 17"/>
            <p:cNvSpPr>
              <a:spLocks noChangeShapeType="1"/>
            </p:cNvSpPr>
            <p:nvPr/>
          </p:nvSpPr>
          <p:spPr bwMode="auto">
            <a:xfrm>
              <a:off x="1884" y="2613"/>
              <a:ext cx="17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5" name="Rectangle 18"/>
            <p:cNvSpPr>
              <a:spLocks noChangeArrowheads="1"/>
            </p:cNvSpPr>
            <p:nvPr/>
          </p:nvSpPr>
          <p:spPr bwMode="auto">
            <a:xfrm rot="-5400000">
              <a:off x="3498" y="2217"/>
              <a:ext cx="317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7666" name="Line 19"/>
            <p:cNvSpPr>
              <a:spLocks noChangeShapeType="1"/>
            </p:cNvSpPr>
            <p:nvPr/>
          </p:nvSpPr>
          <p:spPr bwMode="auto">
            <a:xfrm>
              <a:off x="3654" y="1842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7" name="Line 20"/>
            <p:cNvSpPr>
              <a:spLocks noChangeShapeType="1"/>
            </p:cNvSpPr>
            <p:nvPr/>
          </p:nvSpPr>
          <p:spPr bwMode="auto">
            <a:xfrm>
              <a:off x="3662" y="243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8" name="Line 21"/>
            <p:cNvSpPr>
              <a:spLocks noChangeShapeType="1"/>
            </p:cNvSpPr>
            <p:nvPr/>
          </p:nvSpPr>
          <p:spPr bwMode="auto">
            <a:xfrm>
              <a:off x="2754" y="1434"/>
              <a:ext cx="0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69" name="Line 22"/>
            <p:cNvSpPr>
              <a:spLocks noChangeShapeType="1"/>
            </p:cNvSpPr>
            <p:nvPr/>
          </p:nvSpPr>
          <p:spPr bwMode="auto">
            <a:xfrm>
              <a:off x="3653" y="1434"/>
              <a:ext cx="0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7670" name="Rectangle 24"/>
            <p:cNvSpPr>
              <a:spLocks noChangeArrowheads="1"/>
            </p:cNvSpPr>
            <p:nvPr/>
          </p:nvSpPr>
          <p:spPr bwMode="auto">
            <a:xfrm>
              <a:off x="1633" y="1673"/>
              <a:ext cx="22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1" name="Rectangle 25"/>
            <p:cNvSpPr>
              <a:spLocks noChangeArrowheads="1"/>
            </p:cNvSpPr>
            <p:nvPr/>
          </p:nvSpPr>
          <p:spPr bwMode="auto">
            <a:xfrm>
              <a:off x="1613" y="2452"/>
              <a:ext cx="24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2" name="Rectangle 26"/>
            <p:cNvSpPr>
              <a:spLocks noChangeArrowheads="1"/>
            </p:cNvSpPr>
            <p:nvPr/>
          </p:nvSpPr>
          <p:spPr bwMode="auto">
            <a:xfrm>
              <a:off x="2639" y="1071"/>
              <a:ext cx="21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B05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3" name="Rectangle 27"/>
            <p:cNvSpPr>
              <a:spLocks noChangeArrowheads="1"/>
            </p:cNvSpPr>
            <p:nvPr/>
          </p:nvSpPr>
          <p:spPr bwMode="auto">
            <a:xfrm>
              <a:off x="3533" y="1079"/>
              <a:ext cx="24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B05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74" name="Object 5"/>
            <p:cNvGraphicFramePr>
              <a:graphicFrameLocks noChangeAspect="1"/>
            </p:cNvGraphicFramePr>
            <p:nvPr/>
          </p:nvGraphicFramePr>
          <p:xfrm>
            <a:off x="2193" y="1479"/>
            <a:ext cx="39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92" name="公式" r:id="rId5" imgW="246380" imgH="184785" progId="Equation.3">
                    <p:embed/>
                  </p:oleObj>
                </mc:Choice>
                <mc:Fallback>
                  <p:oleObj name="公式" r:id="rId5" imgW="246380" imgH="18478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1479"/>
                          <a:ext cx="39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5" name="Object 6"/>
            <p:cNvGraphicFramePr>
              <a:graphicFrameLocks noChangeAspect="1"/>
            </p:cNvGraphicFramePr>
            <p:nvPr/>
          </p:nvGraphicFramePr>
          <p:xfrm>
            <a:off x="2919" y="1479"/>
            <a:ext cx="39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93" name="公式" r:id="rId7" imgW="246380" imgH="184785" progId="Equation.3">
                    <p:embed/>
                  </p:oleObj>
                </mc:Choice>
                <mc:Fallback>
                  <p:oleObj name="公式" r:id="rId7" imgW="246380" imgH="18478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9" y="1479"/>
                          <a:ext cx="39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6" name="Object 7"/>
            <p:cNvGraphicFramePr>
              <a:graphicFrameLocks noChangeAspect="1"/>
            </p:cNvGraphicFramePr>
            <p:nvPr/>
          </p:nvGraphicFramePr>
          <p:xfrm>
            <a:off x="3213" y="2085"/>
            <a:ext cx="39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94" name="公式" r:id="rId9" imgW="246380" imgH="184785" progId="Equation.3">
                    <p:embed/>
                  </p:oleObj>
                </mc:Choice>
                <mc:Fallback>
                  <p:oleObj name="公式" r:id="rId9" imgW="246380" imgH="18478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" y="2085"/>
                          <a:ext cx="39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7" name="Object 8"/>
            <p:cNvGraphicFramePr>
              <a:graphicFrameLocks noChangeAspect="1"/>
            </p:cNvGraphicFramePr>
            <p:nvPr/>
          </p:nvGraphicFramePr>
          <p:xfrm>
            <a:off x="2193" y="2115"/>
            <a:ext cx="49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95" name="公式" r:id="rId11" imgW="318770" imgH="184785" progId="Equation.3">
                    <p:embed/>
                  </p:oleObj>
                </mc:Choice>
                <mc:Fallback>
                  <p:oleObj name="公式" r:id="rId11" imgW="318770" imgH="18478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2115"/>
                          <a:ext cx="49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5795963" y="2420938"/>
            <a:ext cx="712787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d </a:t>
            </a:r>
            <a:r>
              <a:rPr kumimoji="1" lang="zh-CN" altLang="en-US" sz="2800" b="1" baseline="30000">
                <a:solidFill>
                  <a:srgbClr val="7030A0"/>
                </a:solidFill>
                <a:latin typeface="Times New Roman" panose="02020603050405020304" pitchFamily="18" charset="0"/>
              </a:rPr>
              <a:t>，</a:t>
            </a:r>
            <a:endParaRPr kumimoji="1" lang="en-US" altLang="zh-CN" sz="2800" b="1" baseline="3000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4356100" y="2420938"/>
            <a:ext cx="66992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c </a:t>
            </a:r>
            <a:r>
              <a:rPr kumimoji="1" lang="zh-CN" altLang="en-US" sz="2800" b="1" baseline="30000">
                <a:solidFill>
                  <a:srgbClr val="7030A0"/>
                </a:solidFill>
                <a:latin typeface="Times New Roman" panose="02020603050405020304" pitchFamily="18" charset="0"/>
              </a:rPr>
              <a:t>，</a:t>
            </a:r>
            <a:endParaRPr kumimoji="1" lang="en-US" altLang="zh-CN" sz="2800" b="1" baseline="3000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9"/>
          <p:cNvSpPr>
            <a:spLocks noChangeArrowheads="1"/>
          </p:cNvSpPr>
          <p:nvPr/>
        </p:nvSpPr>
        <p:spPr bwMode="auto">
          <a:xfrm>
            <a:off x="714375" y="1000125"/>
            <a:ext cx="764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，求图示电阻单口网络的等效电阻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46"/>
          <p:cNvGrpSpPr/>
          <p:nvPr/>
        </p:nvGrpSpPr>
        <p:grpSpPr bwMode="auto">
          <a:xfrm>
            <a:off x="5657850" y="2508250"/>
            <a:ext cx="1781175" cy="1555750"/>
            <a:chOff x="3612" y="1460"/>
            <a:chExt cx="1122" cy="980"/>
          </a:xfrm>
        </p:grpSpPr>
        <p:sp>
          <p:nvSpPr>
            <p:cNvPr id="28705" name="Oval 40"/>
            <p:cNvSpPr>
              <a:spLocks noChangeArrowheads="1"/>
            </p:cNvSpPr>
            <p:nvPr/>
          </p:nvSpPr>
          <p:spPr bwMode="auto">
            <a:xfrm>
              <a:off x="3914" y="1754"/>
              <a:ext cx="395" cy="38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8706" name="Line 41"/>
            <p:cNvSpPr>
              <a:spLocks noChangeShapeType="1"/>
            </p:cNvSpPr>
            <p:nvPr/>
          </p:nvSpPr>
          <p:spPr bwMode="auto">
            <a:xfrm flipH="1">
              <a:off x="4113" y="1509"/>
              <a:ext cx="0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aphicFrame>
          <p:nvGraphicFramePr>
            <p:cNvPr id="28707" name="Object 4"/>
            <p:cNvGraphicFramePr>
              <a:graphicFrameLocks noChangeAspect="1"/>
            </p:cNvGraphicFramePr>
            <p:nvPr/>
          </p:nvGraphicFramePr>
          <p:xfrm>
            <a:off x="4323" y="1460"/>
            <a:ext cx="411" cy="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57" name="公式" r:id="rId1" imgW="287655" imgH="719455" progId="Equation.3">
                    <p:embed/>
                  </p:oleObj>
                </mc:Choice>
                <mc:Fallback>
                  <p:oleObj name="公式" r:id="rId1" imgW="287655" imgH="71945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3" y="1460"/>
                          <a:ext cx="411" cy="9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8" name="Line 43"/>
            <p:cNvSpPr>
              <a:spLocks noChangeShapeType="1"/>
            </p:cNvSpPr>
            <p:nvPr/>
          </p:nvSpPr>
          <p:spPr bwMode="auto">
            <a:xfrm>
              <a:off x="3612" y="1507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9" name="Line 44"/>
            <p:cNvSpPr>
              <a:spLocks noChangeShapeType="1"/>
            </p:cNvSpPr>
            <p:nvPr/>
          </p:nvSpPr>
          <p:spPr bwMode="auto">
            <a:xfrm>
              <a:off x="3612" y="2387"/>
              <a:ext cx="4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181293" name="Object 2"/>
          <p:cNvGraphicFramePr>
            <a:graphicFrameLocks noChangeAspect="1"/>
          </p:cNvGraphicFramePr>
          <p:nvPr/>
        </p:nvGraphicFramePr>
        <p:xfrm>
          <a:off x="5657850" y="1819275"/>
          <a:ext cx="561975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8" name="公式" r:id="rId3" imgW="246380" imgH="431800" progId="Equation.3">
                  <p:embed/>
                </p:oleObj>
              </mc:Choice>
              <mc:Fallback>
                <p:oleObj name="公式" r:id="rId3" imgW="24638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850" y="1819275"/>
                        <a:ext cx="561975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1295" name="Object 3"/>
          <p:cNvGraphicFramePr>
            <a:graphicFrameLocks noChangeAspect="1"/>
          </p:cNvGraphicFramePr>
          <p:nvPr/>
        </p:nvGraphicFramePr>
        <p:xfrm>
          <a:off x="539750" y="4437063"/>
          <a:ext cx="36417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59" name="Equation" r:id="rId5" imgW="1561465" imgH="410845" progId="Equation.DSMT4">
                  <p:embed/>
                </p:oleObj>
              </mc:Choice>
              <mc:Fallback>
                <p:oleObj name="Equation" r:id="rId5" imgW="1561465" imgH="41084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437063"/>
                        <a:ext cx="36417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8" name="Group 49"/>
          <p:cNvGrpSpPr/>
          <p:nvPr/>
        </p:nvGrpSpPr>
        <p:grpSpPr bwMode="auto">
          <a:xfrm>
            <a:off x="1760538" y="2536825"/>
            <a:ext cx="3900487" cy="1455738"/>
            <a:chOff x="1109" y="1598"/>
            <a:chExt cx="2457" cy="917"/>
          </a:xfrm>
        </p:grpSpPr>
        <p:sp>
          <p:nvSpPr>
            <p:cNvPr id="28684" name="Rectangle 6"/>
            <p:cNvSpPr>
              <a:spLocks noChangeArrowheads="1"/>
            </p:cNvSpPr>
            <p:nvPr/>
          </p:nvSpPr>
          <p:spPr bwMode="auto">
            <a:xfrm>
              <a:off x="1109" y="1905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8685" name="Line 10"/>
            <p:cNvSpPr>
              <a:spLocks noChangeShapeType="1"/>
            </p:cNvSpPr>
            <p:nvPr/>
          </p:nvSpPr>
          <p:spPr bwMode="auto">
            <a:xfrm flipV="1">
              <a:off x="2112" y="1904"/>
              <a:ext cx="179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Line 11"/>
            <p:cNvSpPr>
              <a:spLocks noChangeShapeType="1"/>
            </p:cNvSpPr>
            <p:nvPr/>
          </p:nvSpPr>
          <p:spPr bwMode="auto">
            <a:xfrm flipV="1">
              <a:off x="2291" y="2078"/>
              <a:ext cx="178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7" name="Line 12"/>
            <p:cNvSpPr>
              <a:spLocks noChangeShapeType="1"/>
            </p:cNvSpPr>
            <p:nvPr/>
          </p:nvSpPr>
          <p:spPr bwMode="auto">
            <a:xfrm>
              <a:off x="2291" y="1641"/>
              <a:ext cx="0" cy="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8" name="Line 13"/>
            <p:cNvSpPr>
              <a:spLocks noChangeShapeType="1"/>
            </p:cNvSpPr>
            <p:nvPr/>
          </p:nvSpPr>
          <p:spPr bwMode="auto">
            <a:xfrm>
              <a:off x="2291" y="1904"/>
              <a:ext cx="178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Line 14"/>
            <p:cNvSpPr>
              <a:spLocks noChangeShapeType="1"/>
            </p:cNvSpPr>
            <p:nvPr/>
          </p:nvSpPr>
          <p:spPr bwMode="auto">
            <a:xfrm>
              <a:off x="2112" y="2078"/>
              <a:ext cx="179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0" name="Line 15"/>
            <p:cNvSpPr>
              <a:spLocks noChangeShapeType="1"/>
            </p:cNvSpPr>
            <p:nvPr/>
          </p:nvSpPr>
          <p:spPr bwMode="auto">
            <a:xfrm>
              <a:off x="2112" y="2078"/>
              <a:ext cx="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1" name="Line 16"/>
            <p:cNvSpPr>
              <a:spLocks noChangeShapeType="1"/>
            </p:cNvSpPr>
            <p:nvPr/>
          </p:nvSpPr>
          <p:spPr bwMode="auto">
            <a:xfrm>
              <a:off x="2291" y="2253"/>
              <a:ext cx="0" cy="2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2" name="Rectangle 17"/>
            <p:cNvSpPr>
              <a:spLocks noChangeArrowheads="1"/>
            </p:cNvSpPr>
            <p:nvPr/>
          </p:nvSpPr>
          <p:spPr bwMode="auto">
            <a:xfrm>
              <a:off x="2961" y="1860"/>
              <a:ext cx="134" cy="4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8693" name="Line 18"/>
            <p:cNvSpPr>
              <a:spLocks noChangeShapeType="1"/>
            </p:cNvSpPr>
            <p:nvPr/>
          </p:nvSpPr>
          <p:spPr bwMode="auto">
            <a:xfrm>
              <a:off x="3005" y="1641"/>
              <a:ext cx="0" cy="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4" name="Line 19"/>
            <p:cNvSpPr>
              <a:spLocks noChangeShapeType="1"/>
            </p:cNvSpPr>
            <p:nvPr/>
          </p:nvSpPr>
          <p:spPr bwMode="auto">
            <a:xfrm>
              <a:off x="3005" y="2297"/>
              <a:ext cx="0" cy="2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5" name="Rectangle 22"/>
            <p:cNvSpPr>
              <a:spLocks noChangeArrowheads="1"/>
            </p:cNvSpPr>
            <p:nvPr/>
          </p:nvSpPr>
          <p:spPr bwMode="auto">
            <a:xfrm>
              <a:off x="2458" y="1896"/>
              <a:ext cx="5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12Ω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28696" name="Rectangle 23"/>
            <p:cNvSpPr>
              <a:spLocks noChangeArrowheads="1"/>
            </p:cNvSpPr>
            <p:nvPr/>
          </p:nvSpPr>
          <p:spPr bwMode="auto">
            <a:xfrm>
              <a:off x="1807" y="1897"/>
              <a:ext cx="4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28697" name="Line 28"/>
            <p:cNvSpPr>
              <a:spLocks noChangeShapeType="1"/>
            </p:cNvSpPr>
            <p:nvPr/>
          </p:nvSpPr>
          <p:spPr bwMode="auto">
            <a:xfrm>
              <a:off x="2291" y="2263"/>
              <a:ext cx="0" cy="13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8" name="Rectangle 30"/>
            <p:cNvSpPr>
              <a:spLocks noChangeArrowheads="1"/>
            </p:cNvSpPr>
            <p:nvPr/>
          </p:nvSpPr>
          <p:spPr bwMode="auto">
            <a:xfrm>
              <a:off x="1517" y="1855"/>
              <a:ext cx="134" cy="4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28699" name="Line 31"/>
            <p:cNvSpPr>
              <a:spLocks noChangeShapeType="1"/>
            </p:cNvSpPr>
            <p:nvPr/>
          </p:nvSpPr>
          <p:spPr bwMode="auto">
            <a:xfrm>
              <a:off x="1561" y="1636"/>
              <a:ext cx="0" cy="2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0" name="Line 32"/>
            <p:cNvSpPr>
              <a:spLocks noChangeShapeType="1"/>
            </p:cNvSpPr>
            <p:nvPr/>
          </p:nvSpPr>
          <p:spPr bwMode="auto">
            <a:xfrm>
              <a:off x="1561" y="2292"/>
              <a:ext cx="0" cy="21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1" name="Line 33"/>
            <p:cNvSpPr>
              <a:spLocks noChangeShapeType="1"/>
            </p:cNvSpPr>
            <p:nvPr/>
          </p:nvSpPr>
          <p:spPr bwMode="auto">
            <a:xfrm>
              <a:off x="1571" y="1628"/>
              <a:ext cx="19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2" name="Line 34"/>
            <p:cNvSpPr>
              <a:spLocks noChangeShapeType="1"/>
            </p:cNvSpPr>
            <p:nvPr/>
          </p:nvSpPr>
          <p:spPr bwMode="auto">
            <a:xfrm>
              <a:off x="1563" y="2511"/>
              <a:ext cx="199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3" name="Line 36"/>
            <p:cNvSpPr>
              <a:spLocks noChangeShapeType="1"/>
            </p:cNvSpPr>
            <p:nvPr/>
          </p:nvSpPr>
          <p:spPr bwMode="auto">
            <a:xfrm>
              <a:off x="3006" y="1649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28704" name="Rectangle 37"/>
            <p:cNvSpPr>
              <a:spLocks noChangeArrowheads="1"/>
            </p:cNvSpPr>
            <p:nvPr/>
          </p:nvSpPr>
          <p:spPr bwMode="auto">
            <a:xfrm>
              <a:off x="2753" y="1598"/>
              <a:ext cx="3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</p:grpSp>
      <p:sp>
        <p:nvSpPr>
          <p:cNvPr id="34" name="Rectangle 13"/>
          <p:cNvSpPr txBox="1">
            <a:spLocks noChangeArrowheads="1"/>
          </p:cNvSpPr>
          <p:nvPr/>
        </p:nvSpPr>
        <p:spPr bwMode="auto">
          <a:xfrm>
            <a:off x="571500" y="-214313"/>
            <a:ext cx="58705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2.3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电阻单口网络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003800" y="5805488"/>
          <a:ext cx="19637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0" name="公式" r:id="rId7" imgW="842645" imgH="205740" progId="Equation.3">
                  <p:embed/>
                </p:oleObj>
              </mc:Choice>
              <mc:Fallback>
                <p:oleObj name="公式" r:id="rId7" imgW="842645" imgH="2057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5805488"/>
                        <a:ext cx="1963738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5"/>
          <p:cNvGraphicFramePr>
            <a:graphicFrameLocks noChangeAspect="1"/>
          </p:cNvGraphicFramePr>
          <p:nvPr/>
        </p:nvGraphicFramePr>
        <p:xfrm>
          <a:off x="4284663" y="4437063"/>
          <a:ext cx="21844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1" name="Equation" r:id="rId9" imgW="934720" imgH="410845" progId="Equation.DSMT4">
                  <p:embed/>
                </p:oleObj>
              </mc:Choice>
              <mc:Fallback>
                <p:oleObj name="Equation" r:id="rId9" imgW="934720" imgH="410845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437063"/>
                        <a:ext cx="21844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6"/>
          <p:cNvGraphicFramePr>
            <a:graphicFrameLocks noChangeAspect="1"/>
          </p:cNvGraphicFramePr>
          <p:nvPr/>
        </p:nvGraphicFramePr>
        <p:xfrm>
          <a:off x="1116013" y="5516563"/>
          <a:ext cx="227965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2" name="Equation" r:id="rId11" imgW="975995" imgH="410845" progId="Equation.DSMT4">
                  <p:embed/>
                </p:oleObj>
              </mc:Choice>
              <mc:Fallback>
                <p:oleObj name="Equation" r:id="rId11" imgW="975995" imgH="410845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516563"/>
                        <a:ext cx="2279650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3635375" y="5516563"/>
          <a:ext cx="10445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3" name="Equation" r:id="rId13" imgW="441960" imgH="410845" progId="Equation.DSMT4">
                  <p:embed/>
                </p:oleObj>
              </mc:Choice>
              <mc:Fallback>
                <p:oleObj name="Equation" r:id="rId13" imgW="441960" imgH="410845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5516563"/>
                        <a:ext cx="104457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1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1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1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1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/>
          <p:cNvSpPr>
            <a:spLocks noChangeArrowheads="1"/>
          </p:cNvSpPr>
          <p:nvPr/>
        </p:nvSpPr>
        <p:spPr bwMode="auto">
          <a:xfrm>
            <a:off x="742950" y="865188"/>
            <a:ext cx="633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、含源电阻单口网络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925513" y="1646238"/>
            <a:ext cx="601662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含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源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电阻单口网络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包含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独立电源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的电阻单口网络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925513" y="3132138"/>
            <a:ext cx="6808787" cy="138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含源电阻单口网络的</a:t>
            </a:r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</a:rPr>
              <a:t>等效电路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结构最简单的含源电阻单口网络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5" name="Rectangle 13"/>
          <p:cNvSpPr txBox="1">
            <a:spLocks noChangeArrowheads="1"/>
          </p:cNvSpPr>
          <p:nvPr/>
        </p:nvSpPr>
        <p:spPr bwMode="auto">
          <a:xfrm>
            <a:off x="571500" y="-214313"/>
            <a:ext cx="58705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2.3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电阻单口网络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116013" y="4718050"/>
            <a:ext cx="6048375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-----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用外加电源法计算，比较复杂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116013" y="5514975"/>
            <a:ext cx="7200900" cy="74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-----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可用下述的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个定理求解，更为简便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6" grpId="0" autoUpdateAnimBg="0"/>
      <p:bldP spid="101387" grpId="0" autoUpdateAnimBg="0"/>
      <p:bldP spid="6" grpId="0" autoUpdateAnimBg="0"/>
      <p:bldP spid="7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85750"/>
            <a:ext cx="9144000" cy="1214438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2.4 </a:t>
            </a:r>
            <a:r>
              <a:rPr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戴维宁定理和诺顿定理 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P130</a:t>
            </a:r>
            <a:endParaRPr lang="zh-CN" altLang="en-US" b="1" dirty="0">
              <a:solidFill>
                <a:srgbClr val="7030A0"/>
              </a:solidFill>
            </a:endParaRPr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635000" y="68103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、戴维宁定理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661988" y="1106488"/>
            <a:ext cx="7847012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戴维宁定理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任一线性含独立电源的电阻单口网络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的端口特性，可以等效为电压源和电阻的串联，其中电压源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oc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zh-CN" sz="2800" b="1">
                <a:latin typeface="Times New Roman" panose="02020603050405020304" pitchFamily="18" charset="0"/>
              </a:rPr>
              <a:t>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zh-CN" altLang="zh-CN" sz="2800" b="1">
                <a:latin typeface="Times New Roman" panose="02020603050405020304" pitchFamily="18" charset="0"/>
              </a:rPr>
              <a:t>的端口开路电压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，电阻</a:t>
            </a:r>
            <a:r>
              <a:rPr kumimoji="1" lang="en-US" altLang="zh-CN" sz="2800" b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zh-CN" sz="2800" b="1">
                <a:latin typeface="Times New Roman" panose="02020603050405020304" pitchFamily="18" charset="0"/>
              </a:rPr>
              <a:t>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内全</a:t>
            </a:r>
            <a:r>
              <a:rPr kumimoji="1" lang="zh-CN" altLang="zh-CN" sz="2800" b="1">
                <a:latin typeface="Times New Roman" panose="02020603050405020304" pitchFamily="18" charset="0"/>
              </a:rPr>
              <a:t>部独立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</a:t>
            </a:r>
            <a:r>
              <a:rPr kumimoji="1" lang="zh-CN" altLang="zh-CN" sz="2800" b="1">
                <a:latin typeface="Times New Roman" panose="02020603050405020304" pitchFamily="18" charset="0"/>
              </a:rPr>
              <a:t>源置零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所对应无源电阻单口网络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zh-CN" sz="28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等效电阻（戴维宁等效电阻）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868363" y="4398963"/>
            <a:ext cx="2346325" cy="2130425"/>
            <a:chOff x="1152" y="2798"/>
            <a:chExt cx="1478" cy="1342"/>
          </a:xfrm>
        </p:grpSpPr>
        <p:sp>
          <p:nvSpPr>
            <p:cNvPr id="30743" name="Rectangle 5"/>
            <p:cNvSpPr>
              <a:spLocks noChangeArrowheads="1"/>
            </p:cNvSpPr>
            <p:nvPr/>
          </p:nvSpPr>
          <p:spPr bwMode="auto">
            <a:xfrm>
              <a:off x="1296" y="340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N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0744" name="Rectangle 6"/>
            <p:cNvSpPr>
              <a:spLocks noChangeArrowheads="1"/>
            </p:cNvSpPr>
            <p:nvPr/>
          </p:nvSpPr>
          <p:spPr bwMode="auto">
            <a:xfrm>
              <a:off x="1152" y="3120"/>
              <a:ext cx="576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0745" name="Line 7"/>
            <p:cNvSpPr>
              <a:spLocks noChangeShapeType="1"/>
            </p:cNvSpPr>
            <p:nvPr/>
          </p:nvSpPr>
          <p:spPr bwMode="auto">
            <a:xfrm>
              <a:off x="1728" y="321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6" name="Line 8"/>
            <p:cNvSpPr>
              <a:spLocks noChangeShapeType="1"/>
            </p:cNvSpPr>
            <p:nvPr/>
          </p:nvSpPr>
          <p:spPr bwMode="auto">
            <a:xfrm>
              <a:off x="1728" y="398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7" name="Line 9"/>
            <p:cNvSpPr>
              <a:spLocks noChangeShapeType="1"/>
            </p:cNvSpPr>
            <p:nvPr/>
          </p:nvSpPr>
          <p:spPr bwMode="auto">
            <a:xfrm flipH="1">
              <a:off x="1872" y="32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8" name="Rectangle 10"/>
            <p:cNvSpPr>
              <a:spLocks noChangeArrowheads="1"/>
            </p:cNvSpPr>
            <p:nvPr/>
          </p:nvSpPr>
          <p:spPr bwMode="auto">
            <a:xfrm>
              <a:off x="2160" y="3422"/>
              <a:ext cx="4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0749" name="Rectangle 11"/>
            <p:cNvSpPr>
              <a:spLocks noChangeArrowheads="1"/>
            </p:cNvSpPr>
            <p:nvPr/>
          </p:nvSpPr>
          <p:spPr bwMode="auto">
            <a:xfrm>
              <a:off x="1776" y="2798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0750" name="Text Box 12"/>
            <p:cNvSpPr txBox="1">
              <a:spLocks noChangeArrowheads="1"/>
            </p:cNvSpPr>
            <p:nvPr/>
          </p:nvSpPr>
          <p:spPr bwMode="auto">
            <a:xfrm>
              <a:off x="2208" y="3024"/>
              <a:ext cx="2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0751" name="Text Box 13"/>
            <p:cNvSpPr txBox="1">
              <a:spLocks noChangeArrowheads="1"/>
            </p:cNvSpPr>
            <p:nvPr/>
          </p:nvSpPr>
          <p:spPr bwMode="auto">
            <a:xfrm>
              <a:off x="2160" y="381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AutoShape 30"/>
          <p:cNvSpPr>
            <a:spLocks noChangeArrowheads="1"/>
          </p:cNvSpPr>
          <p:nvPr/>
        </p:nvSpPr>
        <p:spPr bwMode="auto">
          <a:xfrm>
            <a:off x="3840163" y="531495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grpSp>
        <p:nvGrpSpPr>
          <p:cNvPr id="3" name="Group 14"/>
          <p:cNvGrpSpPr/>
          <p:nvPr/>
        </p:nvGrpSpPr>
        <p:grpSpPr bwMode="auto">
          <a:xfrm>
            <a:off x="5081588" y="4249738"/>
            <a:ext cx="2574925" cy="2282825"/>
            <a:chOff x="3264" y="2702"/>
            <a:chExt cx="1622" cy="1438"/>
          </a:xfrm>
        </p:grpSpPr>
        <p:sp>
          <p:nvSpPr>
            <p:cNvPr id="30728" name="Text Box 15"/>
            <p:cNvSpPr txBox="1">
              <a:spLocks noChangeArrowheads="1"/>
            </p:cNvSpPr>
            <p:nvPr/>
          </p:nvSpPr>
          <p:spPr bwMode="auto">
            <a:xfrm>
              <a:off x="4512" y="3038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0729" name="Oval 16"/>
            <p:cNvSpPr>
              <a:spLocks noChangeArrowheads="1"/>
            </p:cNvSpPr>
            <p:nvPr/>
          </p:nvSpPr>
          <p:spPr bwMode="auto">
            <a:xfrm>
              <a:off x="3264" y="34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0730" name="Rectangle 17"/>
            <p:cNvSpPr>
              <a:spLocks noChangeArrowheads="1"/>
            </p:cNvSpPr>
            <p:nvPr/>
          </p:nvSpPr>
          <p:spPr bwMode="auto">
            <a:xfrm>
              <a:off x="3696" y="3072"/>
              <a:ext cx="48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0731" name="Line 18"/>
            <p:cNvSpPr>
              <a:spLocks noChangeShapeType="1"/>
            </p:cNvSpPr>
            <p:nvPr/>
          </p:nvSpPr>
          <p:spPr bwMode="auto">
            <a:xfrm>
              <a:off x="3456" y="3120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2" name="Line 19"/>
            <p:cNvSpPr>
              <a:spLocks noChangeShapeType="1"/>
            </p:cNvSpPr>
            <p:nvPr/>
          </p:nvSpPr>
          <p:spPr bwMode="auto">
            <a:xfrm>
              <a:off x="3456" y="312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3" name="Line 20"/>
            <p:cNvSpPr>
              <a:spLocks noChangeShapeType="1"/>
            </p:cNvSpPr>
            <p:nvPr/>
          </p:nvSpPr>
          <p:spPr bwMode="auto">
            <a:xfrm>
              <a:off x="4176" y="312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4" name="Line 21"/>
            <p:cNvSpPr>
              <a:spLocks noChangeShapeType="1"/>
            </p:cNvSpPr>
            <p:nvPr/>
          </p:nvSpPr>
          <p:spPr bwMode="auto">
            <a:xfrm>
              <a:off x="3456" y="4080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35" name="Rectangle 22"/>
            <p:cNvSpPr>
              <a:spLocks noChangeArrowheads="1"/>
            </p:cNvSpPr>
            <p:nvPr/>
          </p:nvSpPr>
          <p:spPr bwMode="auto">
            <a:xfrm>
              <a:off x="3696" y="2702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0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0736" name="Rectangle 23"/>
            <p:cNvSpPr>
              <a:spLocks noChangeArrowheads="1"/>
            </p:cNvSpPr>
            <p:nvPr/>
          </p:nvSpPr>
          <p:spPr bwMode="auto">
            <a:xfrm>
              <a:off x="3648" y="3422"/>
              <a:ext cx="6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oc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0737" name="Text Box 24"/>
            <p:cNvSpPr txBox="1">
              <a:spLocks noChangeArrowheads="1"/>
            </p:cNvSpPr>
            <p:nvPr/>
          </p:nvSpPr>
          <p:spPr bwMode="auto">
            <a:xfrm>
              <a:off x="3648" y="3230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0738" name="Text Box 25"/>
            <p:cNvSpPr txBox="1">
              <a:spLocks noChangeArrowheads="1"/>
            </p:cNvSpPr>
            <p:nvPr/>
          </p:nvSpPr>
          <p:spPr bwMode="auto">
            <a:xfrm>
              <a:off x="4464" y="381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0739" name="Text Box 26"/>
            <p:cNvSpPr txBox="1">
              <a:spLocks noChangeArrowheads="1"/>
            </p:cNvSpPr>
            <p:nvPr/>
          </p:nvSpPr>
          <p:spPr bwMode="auto">
            <a:xfrm>
              <a:off x="3600" y="3742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0740" name="Line 27"/>
            <p:cNvSpPr>
              <a:spLocks noChangeShapeType="1"/>
            </p:cNvSpPr>
            <p:nvPr/>
          </p:nvSpPr>
          <p:spPr bwMode="auto">
            <a:xfrm flipV="1">
              <a:off x="4209" y="3107"/>
              <a:ext cx="1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0741" name="Rectangle 28"/>
            <p:cNvSpPr>
              <a:spLocks noChangeArrowheads="1"/>
            </p:cNvSpPr>
            <p:nvPr/>
          </p:nvSpPr>
          <p:spPr bwMode="auto">
            <a:xfrm>
              <a:off x="4128" y="2702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0742" name="Rectangle 29"/>
            <p:cNvSpPr>
              <a:spLocks noChangeArrowheads="1"/>
            </p:cNvSpPr>
            <p:nvPr/>
          </p:nvSpPr>
          <p:spPr bwMode="auto">
            <a:xfrm>
              <a:off x="4416" y="3422"/>
              <a:ext cx="4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7" grpId="0" autoUpdateAnimBg="0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4"/>
          <p:cNvGrpSpPr/>
          <p:nvPr/>
        </p:nvGrpSpPr>
        <p:grpSpPr bwMode="auto">
          <a:xfrm>
            <a:off x="1654175" y="674688"/>
            <a:ext cx="2346325" cy="2130425"/>
            <a:chOff x="1152" y="2798"/>
            <a:chExt cx="1478" cy="1342"/>
          </a:xfrm>
        </p:grpSpPr>
        <p:sp>
          <p:nvSpPr>
            <p:cNvPr id="31769" name="Rectangle 5"/>
            <p:cNvSpPr>
              <a:spLocks noChangeArrowheads="1"/>
            </p:cNvSpPr>
            <p:nvPr/>
          </p:nvSpPr>
          <p:spPr bwMode="auto">
            <a:xfrm>
              <a:off x="1296" y="340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N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1770" name="Rectangle 6"/>
            <p:cNvSpPr>
              <a:spLocks noChangeArrowheads="1"/>
            </p:cNvSpPr>
            <p:nvPr/>
          </p:nvSpPr>
          <p:spPr bwMode="auto">
            <a:xfrm>
              <a:off x="1152" y="3120"/>
              <a:ext cx="576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1771" name="Line 7"/>
            <p:cNvSpPr>
              <a:spLocks noChangeShapeType="1"/>
            </p:cNvSpPr>
            <p:nvPr/>
          </p:nvSpPr>
          <p:spPr bwMode="auto">
            <a:xfrm>
              <a:off x="1728" y="321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2" name="Line 8"/>
            <p:cNvSpPr>
              <a:spLocks noChangeShapeType="1"/>
            </p:cNvSpPr>
            <p:nvPr/>
          </p:nvSpPr>
          <p:spPr bwMode="auto">
            <a:xfrm>
              <a:off x="1728" y="398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3" name="Line 9"/>
            <p:cNvSpPr>
              <a:spLocks noChangeShapeType="1"/>
            </p:cNvSpPr>
            <p:nvPr/>
          </p:nvSpPr>
          <p:spPr bwMode="auto">
            <a:xfrm flipH="1">
              <a:off x="1872" y="321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74" name="Rectangle 10"/>
            <p:cNvSpPr>
              <a:spLocks noChangeArrowheads="1"/>
            </p:cNvSpPr>
            <p:nvPr/>
          </p:nvSpPr>
          <p:spPr bwMode="auto">
            <a:xfrm>
              <a:off x="2160" y="3422"/>
              <a:ext cx="4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1775" name="Rectangle 11"/>
            <p:cNvSpPr>
              <a:spLocks noChangeArrowheads="1"/>
            </p:cNvSpPr>
            <p:nvPr/>
          </p:nvSpPr>
          <p:spPr bwMode="auto">
            <a:xfrm>
              <a:off x="1776" y="2798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1776" name="Text Box 12"/>
            <p:cNvSpPr txBox="1">
              <a:spLocks noChangeArrowheads="1"/>
            </p:cNvSpPr>
            <p:nvPr/>
          </p:nvSpPr>
          <p:spPr bwMode="auto">
            <a:xfrm>
              <a:off x="2208" y="3024"/>
              <a:ext cx="2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1777" name="Text Box 13"/>
            <p:cNvSpPr txBox="1">
              <a:spLocks noChangeArrowheads="1"/>
            </p:cNvSpPr>
            <p:nvPr/>
          </p:nvSpPr>
          <p:spPr bwMode="auto">
            <a:xfrm>
              <a:off x="2160" y="381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1747" name="AutoShape 30"/>
          <p:cNvSpPr>
            <a:spLocks noChangeArrowheads="1"/>
          </p:cNvSpPr>
          <p:nvPr/>
        </p:nvSpPr>
        <p:spPr bwMode="auto">
          <a:xfrm>
            <a:off x="4344988" y="1495425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sp>
        <p:nvSpPr>
          <p:cNvPr id="115744" name="Text Box 32"/>
          <p:cNvSpPr txBox="1">
            <a:spLocks noChangeArrowheads="1"/>
          </p:cNvSpPr>
          <p:nvPr/>
        </p:nvSpPr>
        <p:spPr bwMode="auto">
          <a:xfrm>
            <a:off x="785813" y="2892425"/>
            <a:ext cx="78470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电压源和电阻的串联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戴维宁等效电路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45" name="Text Box 33"/>
          <p:cNvSpPr txBox="1">
            <a:spLocks noChangeArrowheads="1"/>
          </p:cNvSpPr>
          <p:nvPr/>
        </p:nvSpPr>
        <p:spPr bwMode="auto">
          <a:xfrm>
            <a:off x="785813" y="3529013"/>
            <a:ext cx="817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戴维宁等效电路的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端口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VCR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  u(t)=u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oc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(t)+R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i(t)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31750" name="Group 14"/>
          <p:cNvGrpSpPr/>
          <p:nvPr/>
        </p:nvGrpSpPr>
        <p:grpSpPr bwMode="auto">
          <a:xfrm>
            <a:off x="5143500" y="501650"/>
            <a:ext cx="2574925" cy="2282825"/>
            <a:chOff x="3264" y="2702"/>
            <a:chExt cx="1622" cy="1438"/>
          </a:xfrm>
        </p:grpSpPr>
        <p:sp>
          <p:nvSpPr>
            <p:cNvPr id="31754" name="Text Box 15"/>
            <p:cNvSpPr txBox="1">
              <a:spLocks noChangeArrowheads="1"/>
            </p:cNvSpPr>
            <p:nvPr/>
          </p:nvSpPr>
          <p:spPr bwMode="auto">
            <a:xfrm>
              <a:off x="4512" y="3038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1755" name="Oval 16"/>
            <p:cNvSpPr>
              <a:spLocks noChangeArrowheads="1"/>
            </p:cNvSpPr>
            <p:nvPr/>
          </p:nvSpPr>
          <p:spPr bwMode="auto">
            <a:xfrm>
              <a:off x="3264" y="34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1756" name="Rectangle 17"/>
            <p:cNvSpPr>
              <a:spLocks noChangeArrowheads="1"/>
            </p:cNvSpPr>
            <p:nvPr/>
          </p:nvSpPr>
          <p:spPr bwMode="auto">
            <a:xfrm>
              <a:off x="3696" y="3072"/>
              <a:ext cx="48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1757" name="Line 18"/>
            <p:cNvSpPr>
              <a:spLocks noChangeShapeType="1"/>
            </p:cNvSpPr>
            <p:nvPr/>
          </p:nvSpPr>
          <p:spPr bwMode="auto">
            <a:xfrm>
              <a:off x="3456" y="3120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8" name="Line 19"/>
            <p:cNvSpPr>
              <a:spLocks noChangeShapeType="1"/>
            </p:cNvSpPr>
            <p:nvPr/>
          </p:nvSpPr>
          <p:spPr bwMode="auto">
            <a:xfrm>
              <a:off x="3456" y="312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59" name="Line 20"/>
            <p:cNvSpPr>
              <a:spLocks noChangeShapeType="1"/>
            </p:cNvSpPr>
            <p:nvPr/>
          </p:nvSpPr>
          <p:spPr bwMode="auto">
            <a:xfrm>
              <a:off x="4176" y="312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0" name="Line 21"/>
            <p:cNvSpPr>
              <a:spLocks noChangeShapeType="1"/>
            </p:cNvSpPr>
            <p:nvPr/>
          </p:nvSpPr>
          <p:spPr bwMode="auto">
            <a:xfrm>
              <a:off x="3456" y="4080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1" name="Rectangle 22"/>
            <p:cNvSpPr>
              <a:spLocks noChangeArrowheads="1"/>
            </p:cNvSpPr>
            <p:nvPr/>
          </p:nvSpPr>
          <p:spPr bwMode="auto">
            <a:xfrm>
              <a:off x="3696" y="2702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0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1762" name="Rectangle 23"/>
            <p:cNvSpPr>
              <a:spLocks noChangeArrowheads="1"/>
            </p:cNvSpPr>
            <p:nvPr/>
          </p:nvSpPr>
          <p:spPr bwMode="auto">
            <a:xfrm>
              <a:off x="3648" y="3422"/>
              <a:ext cx="6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oc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1763" name="Text Box 24"/>
            <p:cNvSpPr txBox="1">
              <a:spLocks noChangeArrowheads="1"/>
            </p:cNvSpPr>
            <p:nvPr/>
          </p:nvSpPr>
          <p:spPr bwMode="auto">
            <a:xfrm>
              <a:off x="3648" y="3230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1764" name="Text Box 25"/>
            <p:cNvSpPr txBox="1">
              <a:spLocks noChangeArrowheads="1"/>
            </p:cNvSpPr>
            <p:nvPr/>
          </p:nvSpPr>
          <p:spPr bwMode="auto">
            <a:xfrm>
              <a:off x="4464" y="381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1765" name="Text Box 26"/>
            <p:cNvSpPr txBox="1">
              <a:spLocks noChangeArrowheads="1"/>
            </p:cNvSpPr>
            <p:nvPr/>
          </p:nvSpPr>
          <p:spPr bwMode="auto">
            <a:xfrm>
              <a:off x="3600" y="3742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1766" name="Line 27"/>
            <p:cNvSpPr>
              <a:spLocks noChangeShapeType="1"/>
            </p:cNvSpPr>
            <p:nvPr/>
          </p:nvSpPr>
          <p:spPr bwMode="auto">
            <a:xfrm flipV="1">
              <a:off x="4209" y="3107"/>
              <a:ext cx="1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767" name="Rectangle 28"/>
            <p:cNvSpPr>
              <a:spLocks noChangeArrowheads="1"/>
            </p:cNvSpPr>
            <p:nvPr/>
          </p:nvSpPr>
          <p:spPr bwMode="auto">
            <a:xfrm>
              <a:off x="4128" y="2702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1768" name="Rectangle 29"/>
            <p:cNvSpPr>
              <a:spLocks noChangeArrowheads="1"/>
            </p:cNvSpPr>
            <p:nvPr/>
          </p:nvSpPr>
          <p:spPr bwMode="auto">
            <a:xfrm>
              <a:off x="4416" y="3422"/>
              <a:ext cx="4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3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785813" y="4183063"/>
            <a:ext cx="4103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</a:rPr>
              <a:t>关于戴维宁定理</a:t>
            </a:r>
            <a:endParaRPr kumimoji="1" lang="zh-CN" altLang="en-US" sz="2800" b="1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654050" y="4806950"/>
            <a:ext cx="78359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明确了任一线性含源电阻单口网络等效为电压    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源和电阻的串联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提供了化简含源电阻单口网络的普遍适用方法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5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44" grpId="0" autoUpdateAnimBg="0"/>
      <p:bldP spid="115745" grpId="0"/>
      <p:bldP spid="34" grpId="0" autoUpdateAnimBg="0"/>
      <p:bldP spid="3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0" name="Rectangle 4"/>
          <p:cNvSpPr>
            <a:spLocks noChangeArrowheads="1"/>
          </p:cNvSpPr>
          <p:nvPr/>
        </p:nvSpPr>
        <p:spPr bwMode="auto">
          <a:xfrm>
            <a:off x="684213" y="673100"/>
            <a:ext cx="3657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、诺顿定理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01" name="Rectangle 5"/>
          <p:cNvSpPr>
            <a:spLocks noChangeArrowheads="1"/>
          </p:cNvSpPr>
          <p:nvPr/>
        </p:nvSpPr>
        <p:spPr bwMode="auto">
          <a:xfrm>
            <a:off x="649288" y="1095375"/>
            <a:ext cx="7845425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诺顿定理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任一线性含源电阻单口网络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的端口特性，可以等效为电流源和电阻的并联，其中电流源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zh-CN" sz="2800" b="1">
                <a:latin typeface="Times New Roman" panose="02020603050405020304" pitchFamily="18" charset="0"/>
              </a:rPr>
              <a:t>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zh-CN" altLang="zh-CN" sz="2800" b="1">
                <a:latin typeface="Times New Roman" panose="02020603050405020304" pitchFamily="18" charset="0"/>
              </a:rPr>
              <a:t>的端口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短</a:t>
            </a:r>
            <a:r>
              <a:rPr kumimoji="1" lang="zh-CN" altLang="zh-CN" sz="2800" b="1">
                <a:latin typeface="Times New Roman" panose="02020603050405020304" pitchFamily="18" charset="0"/>
              </a:rPr>
              <a:t>路电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流，电阻</a:t>
            </a:r>
            <a:r>
              <a:rPr kumimoji="1" lang="en-US" altLang="zh-CN" sz="2800" b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zh-CN" sz="2800" b="1">
                <a:latin typeface="Times New Roman" panose="02020603050405020304" pitchFamily="18" charset="0"/>
              </a:rPr>
              <a:t>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内全</a:t>
            </a:r>
            <a:r>
              <a:rPr kumimoji="1" lang="zh-CN" altLang="zh-CN" sz="2800" b="1">
                <a:latin typeface="Times New Roman" panose="02020603050405020304" pitchFamily="18" charset="0"/>
              </a:rPr>
              <a:t>部独立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</a:t>
            </a:r>
            <a:r>
              <a:rPr kumimoji="1" lang="zh-CN" altLang="zh-CN" sz="2800" b="1">
                <a:latin typeface="Times New Roman" panose="02020603050405020304" pitchFamily="18" charset="0"/>
              </a:rPr>
              <a:t>源置零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所对应无源电阻单口网络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zh-CN" sz="28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等效电阻（诺顿等效电阻）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139825" y="4344988"/>
            <a:ext cx="2346325" cy="2130425"/>
            <a:chOff x="1152" y="2798"/>
            <a:chExt cx="1478" cy="1342"/>
          </a:xfrm>
        </p:grpSpPr>
        <p:sp>
          <p:nvSpPr>
            <p:cNvPr id="32793" name="Rectangle 5"/>
            <p:cNvSpPr>
              <a:spLocks noChangeArrowheads="1"/>
            </p:cNvSpPr>
            <p:nvPr/>
          </p:nvSpPr>
          <p:spPr bwMode="auto">
            <a:xfrm>
              <a:off x="1296" y="340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N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2794" name="Rectangle 6"/>
            <p:cNvSpPr>
              <a:spLocks noChangeArrowheads="1"/>
            </p:cNvSpPr>
            <p:nvPr/>
          </p:nvSpPr>
          <p:spPr bwMode="auto">
            <a:xfrm>
              <a:off x="1152" y="3120"/>
              <a:ext cx="576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2795" name="Line 7"/>
            <p:cNvSpPr>
              <a:spLocks noChangeShapeType="1"/>
            </p:cNvSpPr>
            <p:nvPr/>
          </p:nvSpPr>
          <p:spPr bwMode="auto">
            <a:xfrm>
              <a:off x="1728" y="321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6" name="Line 8"/>
            <p:cNvSpPr>
              <a:spLocks noChangeShapeType="1"/>
            </p:cNvSpPr>
            <p:nvPr/>
          </p:nvSpPr>
          <p:spPr bwMode="auto">
            <a:xfrm>
              <a:off x="1728" y="398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7" name="Line 9"/>
            <p:cNvSpPr>
              <a:spLocks noChangeShapeType="1"/>
            </p:cNvSpPr>
            <p:nvPr/>
          </p:nvSpPr>
          <p:spPr bwMode="auto">
            <a:xfrm flipV="1">
              <a:off x="1872" y="3203"/>
              <a:ext cx="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8" name="Rectangle 10"/>
            <p:cNvSpPr>
              <a:spLocks noChangeArrowheads="1"/>
            </p:cNvSpPr>
            <p:nvPr/>
          </p:nvSpPr>
          <p:spPr bwMode="auto">
            <a:xfrm>
              <a:off x="2160" y="3422"/>
              <a:ext cx="4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2799" name="Rectangle 11"/>
            <p:cNvSpPr>
              <a:spLocks noChangeArrowheads="1"/>
            </p:cNvSpPr>
            <p:nvPr/>
          </p:nvSpPr>
          <p:spPr bwMode="auto">
            <a:xfrm>
              <a:off x="1776" y="2798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2800" name="Text Box 12"/>
            <p:cNvSpPr txBox="1">
              <a:spLocks noChangeArrowheads="1"/>
            </p:cNvSpPr>
            <p:nvPr/>
          </p:nvSpPr>
          <p:spPr bwMode="auto">
            <a:xfrm>
              <a:off x="2208" y="3024"/>
              <a:ext cx="2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2801" name="Text Box 13"/>
            <p:cNvSpPr txBox="1">
              <a:spLocks noChangeArrowheads="1"/>
            </p:cNvSpPr>
            <p:nvPr/>
          </p:nvSpPr>
          <p:spPr bwMode="auto">
            <a:xfrm>
              <a:off x="2160" y="381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AutoShape 30"/>
          <p:cNvSpPr>
            <a:spLocks noChangeArrowheads="1"/>
          </p:cNvSpPr>
          <p:nvPr/>
        </p:nvSpPr>
        <p:spPr bwMode="auto">
          <a:xfrm>
            <a:off x="3927475" y="5338763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grpSp>
        <p:nvGrpSpPr>
          <p:cNvPr id="3" name="Group 17"/>
          <p:cNvGrpSpPr/>
          <p:nvPr/>
        </p:nvGrpSpPr>
        <p:grpSpPr bwMode="auto">
          <a:xfrm>
            <a:off x="4964113" y="4173538"/>
            <a:ext cx="2978150" cy="2206625"/>
            <a:chOff x="3424" y="2887"/>
            <a:chExt cx="1876" cy="1390"/>
          </a:xfrm>
        </p:grpSpPr>
        <p:sp>
          <p:nvSpPr>
            <p:cNvPr id="32776" name="Text Box 18"/>
            <p:cNvSpPr txBox="1">
              <a:spLocks noChangeArrowheads="1"/>
            </p:cNvSpPr>
            <p:nvPr/>
          </p:nvSpPr>
          <p:spPr bwMode="auto">
            <a:xfrm>
              <a:off x="4824" y="3175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2777" name="Oval 19"/>
            <p:cNvSpPr>
              <a:spLocks noChangeArrowheads="1"/>
            </p:cNvSpPr>
            <p:nvPr/>
          </p:nvSpPr>
          <p:spPr bwMode="auto">
            <a:xfrm>
              <a:off x="3424" y="3545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2778" name="Line 20"/>
            <p:cNvSpPr>
              <a:spLocks noChangeShapeType="1"/>
            </p:cNvSpPr>
            <p:nvPr/>
          </p:nvSpPr>
          <p:spPr bwMode="auto">
            <a:xfrm>
              <a:off x="3616" y="325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79" name="Line 21"/>
            <p:cNvSpPr>
              <a:spLocks noChangeShapeType="1"/>
            </p:cNvSpPr>
            <p:nvPr/>
          </p:nvSpPr>
          <p:spPr bwMode="auto">
            <a:xfrm flipV="1">
              <a:off x="3614" y="3257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0" name="Rectangle 22"/>
            <p:cNvSpPr>
              <a:spLocks noChangeArrowheads="1"/>
            </p:cNvSpPr>
            <p:nvPr/>
          </p:nvSpPr>
          <p:spPr bwMode="auto">
            <a:xfrm>
              <a:off x="4468" y="3551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0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2781" name="Rectangle 23"/>
            <p:cNvSpPr>
              <a:spLocks noChangeArrowheads="1"/>
            </p:cNvSpPr>
            <p:nvPr/>
          </p:nvSpPr>
          <p:spPr bwMode="auto">
            <a:xfrm>
              <a:off x="3784" y="3559"/>
              <a:ext cx="5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sc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2782" name="Text Box 24"/>
            <p:cNvSpPr txBox="1">
              <a:spLocks noChangeArrowheads="1"/>
            </p:cNvSpPr>
            <p:nvPr/>
          </p:nvSpPr>
          <p:spPr bwMode="auto">
            <a:xfrm>
              <a:off x="4776" y="3947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2783" name="Line 25"/>
            <p:cNvSpPr>
              <a:spLocks noChangeShapeType="1"/>
            </p:cNvSpPr>
            <p:nvPr/>
          </p:nvSpPr>
          <p:spPr bwMode="auto">
            <a:xfrm flipV="1">
              <a:off x="4594" y="3247"/>
              <a:ext cx="1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4" name="Rectangle 26"/>
            <p:cNvSpPr>
              <a:spLocks noChangeArrowheads="1"/>
            </p:cNvSpPr>
            <p:nvPr/>
          </p:nvSpPr>
          <p:spPr bwMode="auto">
            <a:xfrm>
              <a:off x="4377" y="2887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2785" name="Rectangle 27"/>
            <p:cNvSpPr>
              <a:spLocks noChangeArrowheads="1"/>
            </p:cNvSpPr>
            <p:nvPr/>
          </p:nvSpPr>
          <p:spPr bwMode="auto">
            <a:xfrm>
              <a:off x="4830" y="3559"/>
              <a:ext cx="4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2786" name="Line 28"/>
            <p:cNvSpPr>
              <a:spLocks noChangeShapeType="1"/>
            </p:cNvSpPr>
            <p:nvPr/>
          </p:nvSpPr>
          <p:spPr bwMode="auto">
            <a:xfrm>
              <a:off x="3616" y="3949"/>
              <a:ext cx="0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Line 29"/>
            <p:cNvSpPr>
              <a:spLocks noChangeShapeType="1"/>
            </p:cNvSpPr>
            <p:nvPr/>
          </p:nvSpPr>
          <p:spPr bwMode="auto">
            <a:xfrm>
              <a:off x="3424" y="3737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8" name="Line 30"/>
            <p:cNvSpPr>
              <a:spLocks noChangeShapeType="1"/>
            </p:cNvSpPr>
            <p:nvPr/>
          </p:nvSpPr>
          <p:spPr bwMode="auto">
            <a:xfrm flipV="1">
              <a:off x="3616" y="3353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9" name="Rectangle 31"/>
            <p:cNvSpPr>
              <a:spLocks noChangeArrowheads="1"/>
            </p:cNvSpPr>
            <p:nvPr/>
          </p:nvSpPr>
          <p:spPr bwMode="auto">
            <a:xfrm>
              <a:off x="4337" y="3497"/>
              <a:ext cx="144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2790" name="Line 32"/>
            <p:cNvSpPr>
              <a:spLocks noChangeShapeType="1"/>
            </p:cNvSpPr>
            <p:nvPr/>
          </p:nvSpPr>
          <p:spPr bwMode="auto">
            <a:xfrm>
              <a:off x="4401" y="3257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1" name="Line 33"/>
            <p:cNvSpPr>
              <a:spLocks noChangeShapeType="1"/>
            </p:cNvSpPr>
            <p:nvPr/>
          </p:nvSpPr>
          <p:spPr bwMode="auto">
            <a:xfrm>
              <a:off x="4401" y="3977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2" name="Line 34"/>
            <p:cNvSpPr>
              <a:spLocks noChangeShapeType="1"/>
            </p:cNvSpPr>
            <p:nvPr/>
          </p:nvSpPr>
          <p:spPr bwMode="auto">
            <a:xfrm flipV="1">
              <a:off x="3611" y="4215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3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0" grpId="0" autoUpdateAnimBg="0"/>
      <p:bldP spid="183301" grpId="0" autoUpdateAnimBg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ChangeArrowheads="1"/>
          </p:cNvSpPr>
          <p:nvPr/>
        </p:nvSpPr>
        <p:spPr bwMode="auto">
          <a:xfrm>
            <a:off x="785813" y="1071563"/>
            <a:ext cx="79057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两个电阻和一个电压源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构成的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电阻分压电路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1"/>
          <p:cNvGrpSpPr/>
          <p:nvPr/>
        </p:nvGrpSpPr>
        <p:grpSpPr bwMode="auto">
          <a:xfrm>
            <a:off x="2286000" y="1714500"/>
            <a:ext cx="4111625" cy="2454275"/>
            <a:chOff x="1429" y="1190"/>
            <a:chExt cx="2590" cy="1546"/>
          </a:xfrm>
        </p:grpSpPr>
        <p:sp>
          <p:nvSpPr>
            <p:cNvPr id="6151" name="Oval 32"/>
            <p:cNvSpPr>
              <a:spLocks noChangeArrowheads="1"/>
            </p:cNvSpPr>
            <p:nvPr/>
          </p:nvSpPr>
          <p:spPr bwMode="auto">
            <a:xfrm>
              <a:off x="1926" y="2014"/>
              <a:ext cx="395" cy="38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6152" name="Rectangle 33"/>
            <p:cNvSpPr>
              <a:spLocks noChangeArrowheads="1"/>
            </p:cNvSpPr>
            <p:nvPr/>
          </p:nvSpPr>
          <p:spPr bwMode="auto">
            <a:xfrm>
              <a:off x="2525" y="1589"/>
              <a:ext cx="48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6153" name="Rectangle 34"/>
            <p:cNvSpPr>
              <a:spLocks noChangeArrowheads="1"/>
            </p:cNvSpPr>
            <p:nvPr/>
          </p:nvSpPr>
          <p:spPr bwMode="auto">
            <a:xfrm>
              <a:off x="3317" y="2014"/>
              <a:ext cx="176" cy="4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6154" name="Line 35"/>
            <p:cNvSpPr>
              <a:spLocks noChangeShapeType="1"/>
            </p:cNvSpPr>
            <p:nvPr/>
          </p:nvSpPr>
          <p:spPr bwMode="auto">
            <a:xfrm>
              <a:off x="2129" y="1674"/>
              <a:ext cx="0" cy="1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55" name="Line 36"/>
            <p:cNvSpPr>
              <a:spLocks noChangeShapeType="1"/>
            </p:cNvSpPr>
            <p:nvPr/>
          </p:nvSpPr>
          <p:spPr bwMode="auto">
            <a:xfrm>
              <a:off x="2129" y="1674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56" name="Line 37"/>
            <p:cNvSpPr>
              <a:spLocks noChangeShapeType="1"/>
            </p:cNvSpPr>
            <p:nvPr/>
          </p:nvSpPr>
          <p:spPr bwMode="auto">
            <a:xfrm>
              <a:off x="2129" y="2736"/>
              <a:ext cx="12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57" name="Line 38"/>
            <p:cNvSpPr>
              <a:spLocks noChangeShapeType="1"/>
            </p:cNvSpPr>
            <p:nvPr/>
          </p:nvSpPr>
          <p:spPr bwMode="auto">
            <a:xfrm>
              <a:off x="3009" y="1674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58" name="Line 39"/>
            <p:cNvSpPr>
              <a:spLocks noChangeShapeType="1"/>
            </p:cNvSpPr>
            <p:nvPr/>
          </p:nvSpPr>
          <p:spPr bwMode="auto">
            <a:xfrm>
              <a:off x="3405" y="167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6159" name="Line 40"/>
            <p:cNvSpPr>
              <a:spLocks noChangeShapeType="1"/>
            </p:cNvSpPr>
            <p:nvPr/>
          </p:nvSpPr>
          <p:spPr bwMode="auto">
            <a:xfrm>
              <a:off x="3405" y="2439"/>
              <a:ext cx="0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aphicFrame>
          <p:nvGraphicFramePr>
            <p:cNvPr id="6160" name="Object 3"/>
            <p:cNvGraphicFramePr>
              <a:graphicFrameLocks noChangeAspect="1"/>
            </p:cNvGraphicFramePr>
            <p:nvPr/>
          </p:nvGraphicFramePr>
          <p:xfrm>
            <a:off x="1429" y="1717"/>
            <a:ext cx="504" cy="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8" name="公式" r:id="rId1" imgW="359410" imgH="729615" progId="Equation.3">
                    <p:embed/>
                  </p:oleObj>
                </mc:Choice>
                <mc:Fallback>
                  <p:oleObj name="公式" r:id="rId1" imgW="359410" imgH="72961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717"/>
                          <a:ext cx="504" cy="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1" name="Object 4"/>
            <p:cNvGraphicFramePr>
              <a:graphicFrameLocks noChangeAspect="1"/>
            </p:cNvGraphicFramePr>
            <p:nvPr/>
          </p:nvGraphicFramePr>
          <p:xfrm>
            <a:off x="3515" y="1706"/>
            <a:ext cx="504" cy="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9" name="公式" r:id="rId3" imgW="359410" imgH="719455" progId="Equation.3">
                    <p:embed/>
                  </p:oleObj>
                </mc:Choice>
                <mc:Fallback>
                  <p:oleObj name="公式" r:id="rId3" imgW="359410" imgH="71945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706"/>
                          <a:ext cx="504" cy="9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2" name="Object 5"/>
            <p:cNvGraphicFramePr>
              <a:graphicFrameLocks noChangeAspect="1"/>
            </p:cNvGraphicFramePr>
            <p:nvPr/>
          </p:nvGraphicFramePr>
          <p:xfrm>
            <a:off x="2399" y="1761"/>
            <a:ext cx="80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0" name="公式" r:id="rId5" imgW="575310" imgH="226060" progId="Equation.3">
                    <p:embed/>
                  </p:oleObj>
                </mc:Choice>
                <mc:Fallback>
                  <p:oleObj name="公式" r:id="rId5" imgW="575310" imgH="2260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9" y="1761"/>
                          <a:ext cx="803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3" name="Object 6"/>
            <p:cNvGraphicFramePr>
              <a:graphicFrameLocks noChangeAspect="1"/>
            </p:cNvGraphicFramePr>
            <p:nvPr/>
          </p:nvGraphicFramePr>
          <p:xfrm>
            <a:off x="2109" y="1190"/>
            <a:ext cx="354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1" name="公式" r:id="rId7" imgW="246380" imgH="431800" progId="Equation.3">
                    <p:embed/>
                  </p:oleObj>
                </mc:Choice>
                <mc:Fallback>
                  <p:oleObj name="公式" r:id="rId7" imgW="246380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9" y="1190"/>
                          <a:ext cx="354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4" name="Object 7"/>
            <p:cNvGraphicFramePr>
              <a:graphicFrameLocks noChangeAspect="1"/>
            </p:cNvGraphicFramePr>
            <p:nvPr/>
          </p:nvGraphicFramePr>
          <p:xfrm>
            <a:off x="2622" y="1263"/>
            <a:ext cx="26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" name="公式" r:id="rId9" imgW="184785" imgH="226060" progId="Equation.3">
                    <p:embed/>
                  </p:oleObj>
                </mc:Choice>
                <mc:Fallback>
                  <p:oleObj name="公式" r:id="rId9" imgW="184785" imgH="22606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" y="1263"/>
                          <a:ext cx="26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8"/>
            <p:cNvGraphicFramePr>
              <a:graphicFrameLocks noChangeAspect="1"/>
            </p:cNvGraphicFramePr>
            <p:nvPr/>
          </p:nvGraphicFramePr>
          <p:xfrm>
            <a:off x="3016" y="2069"/>
            <a:ext cx="28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" name="公式" r:id="rId11" imgW="194945" imgH="226060" progId="Equation.3">
                    <p:embed/>
                  </p:oleObj>
                </mc:Choice>
                <mc:Fallback>
                  <p:oleObj name="公式" r:id="rId11" imgW="194945" imgH="2260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069"/>
                          <a:ext cx="28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232" name="Object 2"/>
          <p:cNvGraphicFramePr>
            <a:graphicFrameLocks noChangeAspect="1"/>
          </p:cNvGraphicFramePr>
          <p:nvPr/>
        </p:nvGraphicFramePr>
        <p:xfrm>
          <a:off x="773113" y="4497388"/>
          <a:ext cx="80422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" name="公式" r:id="rId13" imgW="3288030" imgH="236220" progId="Equation.3">
                  <p:embed/>
                </p:oleObj>
              </mc:Choice>
              <mc:Fallback>
                <p:oleObj name="公式" r:id="rId13" imgW="3288030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497388"/>
                        <a:ext cx="80422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4"/>
          <p:cNvSpPr txBox="1">
            <a:spLocks noChangeArrowheads="1"/>
          </p:cNvSpPr>
          <p:nvPr/>
        </p:nvSpPr>
        <p:spPr bwMode="auto">
          <a:xfrm>
            <a:off x="500063" y="-214313"/>
            <a:ext cx="74580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2.1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电阻分压电路和分流电路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3" name="Object 21"/>
          <p:cNvGraphicFramePr>
            <a:graphicFrameLocks noChangeAspect="1"/>
          </p:cNvGraphicFramePr>
          <p:nvPr/>
        </p:nvGraphicFramePr>
        <p:xfrm>
          <a:off x="1655763" y="5233988"/>
          <a:ext cx="206057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" name="公式" r:id="rId15" imgW="1459230" imgH="452120" progId="Equation.3">
                  <p:embed/>
                </p:oleObj>
              </mc:Choice>
              <mc:Fallback>
                <p:oleObj name="公式" r:id="rId15" imgW="1459230" imgH="452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763" y="5233988"/>
                        <a:ext cx="206057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3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4" name="Group 4"/>
          <p:cNvGrpSpPr/>
          <p:nvPr/>
        </p:nvGrpSpPr>
        <p:grpSpPr bwMode="auto">
          <a:xfrm>
            <a:off x="1571625" y="606425"/>
            <a:ext cx="2346325" cy="2130425"/>
            <a:chOff x="1152" y="2798"/>
            <a:chExt cx="1478" cy="1342"/>
          </a:xfrm>
        </p:grpSpPr>
        <p:sp>
          <p:nvSpPr>
            <p:cNvPr id="33821" name="Rectangle 5"/>
            <p:cNvSpPr>
              <a:spLocks noChangeArrowheads="1"/>
            </p:cNvSpPr>
            <p:nvPr/>
          </p:nvSpPr>
          <p:spPr bwMode="auto">
            <a:xfrm>
              <a:off x="1296" y="3408"/>
              <a:ext cx="384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N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3822" name="Rectangle 6"/>
            <p:cNvSpPr>
              <a:spLocks noChangeArrowheads="1"/>
            </p:cNvSpPr>
            <p:nvPr/>
          </p:nvSpPr>
          <p:spPr bwMode="auto">
            <a:xfrm>
              <a:off x="1152" y="3120"/>
              <a:ext cx="576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3823" name="Line 7"/>
            <p:cNvSpPr>
              <a:spLocks noChangeShapeType="1"/>
            </p:cNvSpPr>
            <p:nvPr/>
          </p:nvSpPr>
          <p:spPr bwMode="auto">
            <a:xfrm>
              <a:off x="1728" y="3216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24" name="Line 8"/>
            <p:cNvSpPr>
              <a:spLocks noChangeShapeType="1"/>
            </p:cNvSpPr>
            <p:nvPr/>
          </p:nvSpPr>
          <p:spPr bwMode="auto">
            <a:xfrm>
              <a:off x="1728" y="3984"/>
              <a:ext cx="4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25" name="Line 9"/>
            <p:cNvSpPr>
              <a:spLocks noChangeShapeType="1"/>
            </p:cNvSpPr>
            <p:nvPr/>
          </p:nvSpPr>
          <p:spPr bwMode="auto">
            <a:xfrm flipV="1">
              <a:off x="1872" y="3203"/>
              <a:ext cx="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26" name="Rectangle 10"/>
            <p:cNvSpPr>
              <a:spLocks noChangeArrowheads="1"/>
            </p:cNvSpPr>
            <p:nvPr/>
          </p:nvSpPr>
          <p:spPr bwMode="auto">
            <a:xfrm>
              <a:off x="2160" y="3422"/>
              <a:ext cx="4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3827" name="Rectangle 11"/>
            <p:cNvSpPr>
              <a:spLocks noChangeArrowheads="1"/>
            </p:cNvSpPr>
            <p:nvPr/>
          </p:nvSpPr>
          <p:spPr bwMode="auto">
            <a:xfrm>
              <a:off x="1776" y="2798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3828" name="Text Box 12"/>
            <p:cNvSpPr txBox="1">
              <a:spLocks noChangeArrowheads="1"/>
            </p:cNvSpPr>
            <p:nvPr/>
          </p:nvSpPr>
          <p:spPr bwMode="auto">
            <a:xfrm>
              <a:off x="2208" y="3024"/>
              <a:ext cx="2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3829" name="Text Box 13"/>
            <p:cNvSpPr txBox="1">
              <a:spLocks noChangeArrowheads="1"/>
            </p:cNvSpPr>
            <p:nvPr/>
          </p:nvSpPr>
          <p:spPr bwMode="auto">
            <a:xfrm>
              <a:off x="2160" y="381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3795" name="AutoShape 14"/>
          <p:cNvSpPr>
            <a:spLocks noChangeArrowheads="1"/>
          </p:cNvSpPr>
          <p:nvPr/>
        </p:nvSpPr>
        <p:spPr bwMode="auto">
          <a:xfrm>
            <a:off x="4214813" y="156845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sp>
        <p:nvSpPr>
          <p:cNvPr id="184336" name="Text Box 16"/>
          <p:cNvSpPr txBox="1">
            <a:spLocks noChangeArrowheads="1"/>
          </p:cNvSpPr>
          <p:nvPr/>
        </p:nvSpPr>
        <p:spPr bwMode="auto">
          <a:xfrm>
            <a:off x="714375" y="2889250"/>
            <a:ext cx="7847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电流源和电阻的并联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诺顿等效电路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" name="Group 39"/>
          <p:cNvGrpSpPr/>
          <p:nvPr/>
        </p:nvGrpSpPr>
        <p:grpSpPr bwMode="auto">
          <a:xfrm>
            <a:off x="714375" y="3470275"/>
            <a:ext cx="7581900" cy="949325"/>
            <a:chOff x="448" y="2583"/>
            <a:chExt cx="4776" cy="598"/>
          </a:xfrm>
        </p:grpSpPr>
        <p:sp>
          <p:nvSpPr>
            <p:cNvPr id="33819" name="Text Box 15"/>
            <p:cNvSpPr txBox="1">
              <a:spLocks noChangeArrowheads="1"/>
            </p:cNvSpPr>
            <p:nvPr/>
          </p:nvSpPr>
          <p:spPr bwMode="auto">
            <a:xfrm>
              <a:off x="448" y="2674"/>
              <a:ext cx="38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诺顿等效电路的</a:t>
              </a:r>
              <a:r>
                <a:rPr kumimoji="1" lang="zh-CN" altLang="en-US" sz="28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端口</a:t>
              </a:r>
              <a:r>
                <a:rPr kumimoji="1" lang="en-US" altLang="zh-CN" sz="28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VCR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——           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820" name="Object 2"/>
            <p:cNvGraphicFramePr>
              <a:graphicFrameLocks noChangeAspect="1"/>
            </p:cNvGraphicFramePr>
            <p:nvPr/>
          </p:nvGraphicFramePr>
          <p:xfrm>
            <a:off x="3604" y="2583"/>
            <a:ext cx="1620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7" name="公式" r:id="rId1" imgW="1335405" imgH="452120" progId="Equation.3">
                    <p:embed/>
                  </p:oleObj>
                </mc:Choice>
                <mc:Fallback>
                  <p:oleObj name="公式" r:id="rId1" imgW="1335405" imgH="45212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4" y="2583"/>
                          <a:ext cx="1620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798" name="Group 17"/>
          <p:cNvGrpSpPr/>
          <p:nvPr/>
        </p:nvGrpSpPr>
        <p:grpSpPr bwMode="auto">
          <a:xfrm>
            <a:off x="5003800" y="434975"/>
            <a:ext cx="2978150" cy="2206625"/>
            <a:chOff x="3424" y="2887"/>
            <a:chExt cx="1876" cy="1390"/>
          </a:xfrm>
        </p:grpSpPr>
        <p:sp>
          <p:nvSpPr>
            <p:cNvPr id="33802" name="Text Box 18"/>
            <p:cNvSpPr txBox="1">
              <a:spLocks noChangeArrowheads="1"/>
            </p:cNvSpPr>
            <p:nvPr/>
          </p:nvSpPr>
          <p:spPr bwMode="auto">
            <a:xfrm>
              <a:off x="4824" y="3175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3803" name="Oval 19"/>
            <p:cNvSpPr>
              <a:spLocks noChangeArrowheads="1"/>
            </p:cNvSpPr>
            <p:nvPr/>
          </p:nvSpPr>
          <p:spPr bwMode="auto">
            <a:xfrm>
              <a:off x="3424" y="3545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3804" name="Line 20"/>
            <p:cNvSpPr>
              <a:spLocks noChangeShapeType="1"/>
            </p:cNvSpPr>
            <p:nvPr/>
          </p:nvSpPr>
          <p:spPr bwMode="auto">
            <a:xfrm>
              <a:off x="3616" y="325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5" name="Line 21"/>
            <p:cNvSpPr>
              <a:spLocks noChangeShapeType="1"/>
            </p:cNvSpPr>
            <p:nvPr/>
          </p:nvSpPr>
          <p:spPr bwMode="auto">
            <a:xfrm flipV="1">
              <a:off x="3614" y="3257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6" name="Rectangle 22"/>
            <p:cNvSpPr>
              <a:spLocks noChangeArrowheads="1"/>
            </p:cNvSpPr>
            <p:nvPr/>
          </p:nvSpPr>
          <p:spPr bwMode="auto">
            <a:xfrm>
              <a:off x="4468" y="3551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0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3807" name="Rectangle 23"/>
            <p:cNvSpPr>
              <a:spLocks noChangeArrowheads="1"/>
            </p:cNvSpPr>
            <p:nvPr/>
          </p:nvSpPr>
          <p:spPr bwMode="auto">
            <a:xfrm>
              <a:off x="3784" y="3559"/>
              <a:ext cx="5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sc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3808" name="Text Box 24"/>
            <p:cNvSpPr txBox="1">
              <a:spLocks noChangeArrowheads="1"/>
            </p:cNvSpPr>
            <p:nvPr/>
          </p:nvSpPr>
          <p:spPr bwMode="auto">
            <a:xfrm>
              <a:off x="4776" y="3947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3809" name="Line 25"/>
            <p:cNvSpPr>
              <a:spLocks noChangeShapeType="1"/>
            </p:cNvSpPr>
            <p:nvPr/>
          </p:nvSpPr>
          <p:spPr bwMode="auto">
            <a:xfrm flipV="1">
              <a:off x="4594" y="3247"/>
              <a:ext cx="1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0" name="Rectangle 26"/>
            <p:cNvSpPr>
              <a:spLocks noChangeArrowheads="1"/>
            </p:cNvSpPr>
            <p:nvPr/>
          </p:nvSpPr>
          <p:spPr bwMode="auto">
            <a:xfrm>
              <a:off x="4377" y="2887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3811" name="Rectangle 27"/>
            <p:cNvSpPr>
              <a:spLocks noChangeArrowheads="1"/>
            </p:cNvSpPr>
            <p:nvPr/>
          </p:nvSpPr>
          <p:spPr bwMode="auto">
            <a:xfrm>
              <a:off x="4830" y="3559"/>
              <a:ext cx="4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3812" name="Line 28"/>
            <p:cNvSpPr>
              <a:spLocks noChangeShapeType="1"/>
            </p:cNvSpPr>
            <p:nvPr/>
          </p:nvSpPr>
          <p:spPr bwMode="auto">
            <a:xfrm>
              <a:off x="3616" y="3949"/>
              <a:ext cx="0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3" name="Line 29"/>
            <p:cNvSpPr>
              <a:spLocks noChangeShapeType="1"/>
            </p:cNvSpPr>
            <p:nvPr/>
          </p:nvSpPr>
          <p:spPr bwMode="auto">
            <a:xfrm>
              <a:off x="3424" y="3737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4" name="Line 30"/>
            <p:cNvSpPr>
              <a:spLocks noChangeShapeType="1"/>
            </p:cNvSpPr>
            <p:nvPr/>
          </p:nvSpPr>
          <p:spPr bwMode="auto">
            <a:xfrm flipV="1">
              <a:off x="3616" y="3353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5" name="Rectangle 31"/>
            <p:cNvSpPr>
              <a:spLocks noChangeArrowheads="1"/>
            </p:cNvSpPr>
            <p:nvPr/>
          </p:nvSpPr>
          <p:spPr bwMode="auto">
            <a:xfrm>
              <a:off x="4337" y="3497"/>
              <a:ext cx="144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3816" name="Line 32"/>
            <p:cNvSpPr>
              <a:spLocks noChangeShapeType="1"/>
            </p:cNvSpPr>
            <p:nvPr/>
          </p:nvSpPr>
          <p:spPr bwMode="auto">
            <a:xfrm>
              <a:off x="4401" y="3257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7" name="Line 33"/>
            <p:cNvSpPr>
              <a:spLocks noChangeShapeType="1"/>
            </p:cNvSpPr>
            <p:nvPr/>
          </p:nvSpPr>
          <p:spPr bwMode="auto">
            <a:xfrm>
              <a:off x="4401" y="3977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18" name="Line 34"/>
            <p:cNvSpPr>
              <a:spLocks noChangeShapeType="1"/>
            </p:cNvSpPr>
            <p:nvPr/>
          </p:nvSpPr>
          <p:spPr bwMode="auto">
            <a:xfrm flipV="1">
              <a:off x="3611" y="4215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8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714375" y="4333875"/>
            <a:ext cx="4103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</a:rPr>
              <a:t>关于诺顿定理</a:t>
            </a:r>
            <a:endParaRPr kumimoji="1" lang="zh-CN" altLang="en-US" sz="2800" b="1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754063" y="4886325"/>
            <a:ext cx="783590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明确了任一线性含源电阻单口网络等效为电流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源和电阻的并联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>
                <a:latin typeface="Times New Roman" panose="02020603050405020304" pitchFamily="18" charset="0"/>
              </a:rPr>
              <a:t>提供了化简含源电阻单口网络的普遍适用方法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36" grpId="0" autoUpdateAnimBg="0"/>
      <p:bldP spid="39" grpId="0" autoUpdateAnimBg="0"/>
      <p:bldP spid="4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642938" y="1214438"/>
            <a:ext cx="61801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、戴维宁定理和诺顿定理的应用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77" name="Rectangle 5"/>
          <p:cNvSpPr>
            <a:spLocks noChangeArrowheads="1"/>
          </p:cNvSpPr>
          <p:nvPr/>
        </p:nvSpPr>
        <p:spPr bwMode="auto">
          <a:xfrm>
            <a:off x="714375" y="2214563"/>
            <a:ext cx="657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2800" b="1">
                <a:latin typeface="Times New Roman" panose="02020603050405020304" pitchFamily="18" charset="0"/>
              </a:rPr>
              <a:t>①</a:t>
            </a:r>
            <a:r>
              <a:rPr kumimoji="1" lang="zh-CN" altLang="en-US" sz="2800" b="1">
                <a:solidFill>
                  <a:srgbClr val="333399"/>
                </a:solidFill>
                <a:latin typeface="Times New Roman" panose="02020603050405020304" pitchFamily="18" charset="0"/>
              </a:rPr>
              <a:t>含源电阻单口网络的等效电路</a:t>
            </a:r>
            <a:endParaRPr kumimoji="1" lang="zh-CN" altLang="en-US" sz="2800" b="1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78" name="Rectangle 6"/>
          <p:cNvSpPr>
            <a:spLocks noChangeArrowheads="1"/>
          </p:cNvSpPr>
          <p:nvPr/>
        </p:nvSpPr>
        <p:spPr bwMode="auto">
          <a:xfrm>
            <a:off x="714375" y="3219450"/>
            <a:ext cx="3311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两个要素</a:t>
            </a:r>
            <a:endParaRPr kumimoji="1" lang="zh-CN" altLang="en-US" sz="2800" b="1" baseline="-25000">
              <a:latin typeface="Times New Roman" panose="02020603050405020304" pitchFamily="18" charset="0"/>
            </a:endParaRPr>
          </a:p>
        </p:txBody>
      </p:sp>
      <p:sp>
        <p:nvSpPr>
          <p:cNvPr id="182280" name="Rectangle 8"/>
          <p:cNvSpPr>
            <a:spLocks noChangeArrowheads="1"/>
          </p:cNvSpPr>
          <p:nvPr/>
        </p:nvSpPr>
        <p:spPr bwMode="auto">
          <a:xfrm>
            <a:off x="827088" y="4240213"/>
            <a:ext cx="7835900" cy="151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的端口开路电压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oc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或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的端口短路电流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所对应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的等效电阻</a:t>
            </a:r>
            <a:r>
              <a:rPr kumimoji="1" lang="en-US" altLang="zh-CN" sz="2800" b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endParaRPr kumimoji="1" lang="en-US" altLang="zh-CN" sz="2800" b="1" baseline="-25000">
              <a:latin typeface="Times New Roman" panose="02020603050405020304" pitchFamily="18" charset="0"/>
            </a:endParaRPr>
          </a:p>
        </p:txBody>
      </p:sp>
      <p:sp>
        <p:nvSpPr>
          <p:cNvPr id="6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2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2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 autoUpdateAnimBg="0"/>
      <p:bldP spid="182278" grpId="0" autoUpdateAnimBg="0"/>
      <p:bldP spid="182280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/>
          <p:cNvSpPr>
            <a:spLocks noChangeArrowheads="1"/>
          </p:cNvSpPr>
          <p:nvPr/>
        </p:nvSpPr>
        <p:spPr bwMode="auto">
          <a:xfrm>
            <a:off x="285750" y="928688"/>
            <a:ext cx="8572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4-7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，求图示含源电阻单口网络的戴维宁等效电路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4" name="Rectangle 18"/>
          <p:cNvSpPr txBox="1">
            <a:spLocks noChangeArrowheads="1"/>
          </p:cNvSpPr>
          <p:nvPr/>
        </p:nvSpPr>
        <p:spPr bwMode="auto">
          <a:xfrm>
            <a:off x="357188" y="-214313"/>
            <a:ext cx="8031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785813" y="4000500"/>
            <a:ext cx="4291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求端口开路电压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oc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18809" name="Object 2"/>
          <p:cNvGraphicFramePr>
            <a:graphicFrameLocks noChangeAspect="1"/>
          </p:cNvGraphicFramePr>
          <p:nvPr/>
        </p:nvGraphicFramePr>
        <p:xfrm>
          <a:off x="5487988" y="5157788"/>
          <a:ext cx="3656012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1" name="公式" r:id="rId1" imgW="1644015" imgH="410845" progId="Equation.3">
                  <p:embed/>
                </p:oleObj>
              </mc:Choice>
              <mc:Fallback>
                <p:oleObj name="公式" r:id="rId1" imgW="1644015" imgH="41084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7988" y="5157788"/>
                        <a:ext cx="3656012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AutoShape 14"/>
          <p:cNvSpPr>
            <a:spLocks noChangeArrowheads="1"/>
          </p:cNvSpPr>
          <p:nvPr/>
        </p:nvSpPr>
        <p:spPr bwMode="auto">
          <a:xfrm>
            <a:off x="4859338" y="5445125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grpSp>
        <p:nvGrpSpPr>
          <p:cNvPr id="35847" name="组合 60"/>
          <p:cNvGrpSpPr/>
          <p:nvPr/>
        </p:nvGrpSpPr>
        <p:grpSpPr bwMode="auto">
          <a:xfrm>
            <a:off x="1714500" y="1500188"/>
            <a:ext cx="4714875" cy="2238375"/>
            <a:chOff x="1714500" y="1500188"/>
            <a:chExt cx="4714888" cy="2237718"/>
          </a:xfrm>
        </p:grpSpPr>
        <p:grpSp>
          <p:nvGrpSpPr>
            <p:cNvPr id="35874" name="组合 55"/>
            <p:cNvGrpSpPr/>
            <p:nvPr/>
          </p:nvGrpSpPr>
          <p:grpSpPr bwMode="auto">
            <a:xfrm>
              <a:off x="1714500" y="1500188"/>
              <a:ext cx="4059238" cy="1990725"/>
              <a:chOff x="1714480" y="1500174"/>
              <a:chExt cx="4059238" cy="1990725"/>
            </a:xfrm>
          </p:grpSpPr>
          <p:sp>
            <p:nvSpPr>
              <p:cNvPr id="35879" name="Rectangle 7"/>
              <p:cNvSpPr>
                <a:spLocks noChangeArrowheads="1"/>
              </p:cNvSpPr>
              <p:nvPr/>
            </p:nvSpPr>
            <p:spPr bwMode="auto">
              <a:xfrm>
                <a:off x="2565380" y="2035162"/>
                <a:ext cx="708025" cy="20796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880" name="Rectangle 8"/>
              <p:cNvSpPr>
                <a:spLocks noChangeArrowheads="1"/>
              </p:cNvSpPr>
              <p:nvPr/>
            </p:nvSpPr>
            <p:spPr bwMode="auto">
              <a:xfrm>
                <a:off x="2565380" y="1571612"/>
                <a:ext cx="65087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6Ω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81" name="Oval 9"/>
              <p:cNvSpPr>
                <a:spLocks noChangeArrowheads="1"/>
              </p:cNvSpPr>
              <p:nvPr/>
            </p:nvSpPr>
            <p:spPr bwMode="auto">
              <a:xfrm>
                <a:off x="1714480" y="2520937"/>
                <a:ext cx="566738" cy="55403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882" name="Line 10"/>
              <p:cNvSpPr>
                <a:spLocks noChangeShapeType="1"/>
              </p:cNvSpPr>
              <p:nvPr/>
            </p:nvSpPr>
            <p:spPr bwMode="auto">
              <a:xfrm>
                <a:off x="1998643" y="2103424"/>
                <a:ext cx="0" cy="13874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83" name="Line 11"/>
              <p:cNvSpPr>
                <a:spLocks noChangeShapeType="1"/>
              </p:cNvSpPr>
              <p:nvPr/>
            </p:nvSpPr>
            <p:spPr bwMode="auto">
              <a:xfrm flipV="1">
                <a:off x="1998643" y="2103424"/>
                <a:ext cx="5667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84" name="Line 12"/>
              <p:cNvSpPr>
                <a:spLocks noChangeShapeType="1"/>
              </p:cNvSpPr>
              <p:nvPr/>
            </p:nvSpPr>
            <p:spPr bwMode="auto">
              <a:xfrm>
                <a:off x="3273405" y="2103424"/>
                <a:ext cx="23399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85" name="Line 13"/>
              <p:cNvSpPr>
                <a:spLocks noChangeShapeType="1"/>
              </p:cNvSpPr>
              <p:nvPr/>
            </p:nvSpPr>
            <p:spPr bwMode="auto">
              <a:xfrm flipV="1">
                <a:off x="3557568" y="2520937"/>
                <a:ext cx="284163" cy="2762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86" name="Line 14"/>
              <p:cNvSpPr>
                <a:spLocks noChangeShapeType="1"/>
              </p:cNvSpPr>
              <p:nvPr/>
            </p:nvSpPr>
            <p:spPr bwMode="auto">
              <a:xfrm flipV="1">
                <a:off x="3841730" y="2797162"/>
                <a:ext cx="282575" cy="277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87" name="Line 15"/>
              <p:cNvSpPr>
                <a:spLocks noChangeShapeType="1"/>
              </p:cNvSpPr>
              <p:nvPr/>
            </p:nvSpPr>
            <p:spPr bwMode="auto">
              <a:xfrm>
                <a:off x="3841730" y="2103424"/>
                <a:ext cx="0" cy="4175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88" name="Line 16"/>
              <p:cNvSpPr>
                <a:spLocks noChangeShapeType="1"/>
              </p:cNvSpPr>
              <p:nvPr/>
            </p:nvSpPr>
            <p:spPr bwMode="auto">
              <a:xfrm>
                <a:off x="3841730" y="2520937"/>
                <a:ext cx="282575" cy="2762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89" name="Line 17"/>
              <p:cNvSpPr>
                <a:spLocks noChangeShapeType="1"/>
              </p:cNvSpPr>
              <p:nvPr/>
            </p:nvSpPr>
            <p:spPr bwMode="auto">
              <a:xfrm>
                <a:off x="3557568" y="2797162"/>
                <a:ext cx="284163" cy="277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90" name="Line 18"/>
              <p:cNvSpPr>
                <a:spLocks noChangeShapeType="1"/>
              </p:cNvSpPr>
              <p:nvPr/>
            </p:nvSpPr>
            <p:spPr bwMode="auto">
              <a:xfrm>
                <a:off x="3557568" y="2797162"/>
                <a:ext cx="5667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91" name="Line 19"/>
              <p:cNvSpPr>
                <a:spLocks noChangeShapeType="1"/>
              </p:cNvSpPr>
              <p:nvPr/>
            </p:nvSpPr>
            <p:spPr bwMode="auto">
              <a:xfrm>
                <a:off x="3841730" y="3074974"/>
                <a:ext cx="0" cy="415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92" name="Rectangle 20"/>
              <p:cNvSpPr>
                <a:spLocks noChangeArrowheads="1"/>
              </p:cNvSpPr>
              <p:nvPr/>
            </p:nvSpPr>
            <p:spPr bwMode="auto">
              <a:xfrm>
                <a:off x="4905355" y="2451087"/>
                <a:ext cx="212725" cy="6937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5893" name="Line 21"/>
              <p:cNvSpPr>
                <a:spLocks noChangeShapeType="1"/>
              </p:cNvSpPr>
              <p:nvPr/>
            </p:nvSpPr>
            <p:spPr bwMode="auto">
              <a:xfrm>
                <a:off x="4975205" y="2103424"/>
                <a:ext cx="0" cy="3476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94" name="Line 22"/>
              <p:cNvSpPr>
                <a:spLocks noChangeShapeType="1"/>
              </p:cNvSpPr>
              <p:nvPr/>
            </p:nvSpPr>
            <p:spPr bwMode="auto">
              <a:xfrm>
                <a:off x="4975205" y="3144824"/>
                <a:ext cx="0" cy="3460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95" name="Line 23"/>
              <p:cNvSpPr>
                <a:spLocks noChangeShapeType="1"/>
              </p:cNvSpPr>
              <p:nvPr/>
            </p:nvSpPr>
            <p:spPr bwMode="auto">
              <a:xfrm>
                <a:off x="1998643" y="3490899"/>
                <a:ext cx="36147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96" name="Line 24"/>
              <p:cNvSpPr>
                <a:spLocks noChangeShapeType="1"/>
              </p:cNvSpPr>
              <p:nvPr/>
            </p:nvSpPr>
            <p:spPr bwMode="auto">
              <a:xfrm flipH="1">
                <a:off x="5187930" y="2103424"/>
                <a:ext cx="2841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897" name="Rectangle 25"/>
              <p:cNvSpPr>
                <a:spLocks noChangeArrowheads="1"/>
              </p:cNvSpPr>
              <p:nvPr/>
            </p:nvSpPr>
            <p:spPr bwMode="auto">
              <a:xfrm>
                <a:off x="4071914" y="2500292"/>
                <a:ext cx="8302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12Ω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98" name="Rectangle 26"/>
              <p:cNvSpPr>
                <a:spLocks noChangeArrowheads="1"/>
              </p:cNvSpPr>
              <p:nvPr/>
            </p:nvSpPr>
            <p:spPr bwMode="auto">
              <a:xfrm>
                <a:off x="3060680" y="2484424"/>
                <a:ext cx="669925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3I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899" name="Rectangle 27"/>
              <p:cNvSpPr>
                <a:spLocks noChangeArrowheads="1"/>
              </p:cNvSpPr>
              <p:nvPr/>
            </p:nvSpPr>
            <p:spPr bwMode="auto">
              <a:xfrm>
                <a:off x="5286355" y="1500174"/>
                <a:ext cx="487363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I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00" name="Rectangle 28"/>
              <p:cNvSpPr>
                <a:spLocks noChangeArrowheads="1"/>
              </p:cNvSpPr>
              <p:nvPr/>
            </p:nvSpPr>
            <p:spPr bwMode="auto">
              <a:xfrm>
                <a:off x="2211368" y="2484424"/>
                <a:ext cx="942975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18V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01" name="Rectangle 29"/>
              <p:cNvSpPr>
                <a:spLocks noChangeArrowheads="1"/>
              </p:cNvSpPr>
              <p:nvPr/>
            </p:nvSpPr>
            <p:spPr bwMode="auto">
              <a:xfrm>
                <a:off x="2244705" y="2124062"/>
                <a:ext cx="5032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+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02" name="Rectangle 31"/>
              <p:cNvSpPr>
                <a:spLocks noChangeArrowheads="1"/>
              </p:cNvSpPr>
              <p:nvPr/>
            </p:nvSpPr>
            <p:spPr bwMode="auto">
              <a:xfrm>
                <a:off x="2139930" y="2903524"/>
                <a:ext cx="5461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800" b="1">
                    <a:latin typeface="Times New Roman" panose="02020603050405020304" pitchFamily="18" charset="0"/>
                  </a:rPr>
                  <a:t>－</a:t>
                </a:r>
                <a:endParaRPr kumimoji="1" lang="zh-CN" altLang="en-US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5903" name="Line 34"/>
              <p:cNvSpPr>
                <a:spLocks noChangeShapeType="1"/>
              </p:cNvSpPr>
              <p:nvPr/>
            </p:nvSpPr>
            <p:spPr bwMode="auto">
              <a:xfrm>
                <a:off x="3841730" y="3144824"/>
                <a:ext cx="0" cy="2079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5875" name="椭圆 52"/>
            <p:cNvSpPr>
              <a:spLocks noChangeArrowheads="1"/>
            </p:cNvSpPr>
            <p:nvPr/>
          </p:nvSpPr>
          <p:spPr bwMode="auto">
            <a:xfrm>
              <a:off x="5572132" y="2071678"/>
              <a:ext cx="142876" cy="14287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76" name="椭圆 53"/>
            <p:cNvSpPr>
              <a:spLocks noChangeArrowheads="1"/>
            </p:cNvSpPr>
            <p:nvPr/>
          </p:nvSpPr>
          <p:spPr bwMode="auto">
            <a:xfrm>
              <a:off x="5572132" y="3429000"/>
              <a:ext cx="142876" cy="14287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77" name="TextBox 55"/>
            <p:cNvSpPr txBox="1">
              <a:spLocks noChangeArrowheads="1"/>
            </p:cNvSpPr>
            <p:nvPr/>
          </p:nvSpPr>
          <p:spPr bwMode="auto">
            <a:xfrm>
              <a:off x="5500694" y="1857364"/>
              <a:ext cx="92869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a</a:t>
              </a:r>
              <a:endParaRPr lang="zh-CN" altLang="en-US" sz="2800"/>
            </a:p>
          </p:txBody>
        </p:sp>
        <p:sp>
          <p:nvSpPr>
            <p:cNvPr id="35878" name="TextBox 57"/>
            <p:cNvSpPr txBox="1">
              <a:spLocks noChangeArrowheads="1"/>
            </p:cNvSpPr>
            <p:nvPr/>
          </p:nvSpPr>
          <p:spPr bwMode="auto">
            <a:xfrm>
              <a:off x="5500694" y="3214686"/>
              <a:ext cx="92869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b</a:t>
              </a:r>
              <a:endParaRPr lang="zh-CN" altLang="en-US" sz="2800"/>
            </a:p>
          </p:txBody>
        </p:sp>
      </p:grpSp>
      <p:grpSp>
        <p:nvGrpSpPr>
          <p:cNvPr id="4" name="组合 65"/>
          <p:cNvGrpSpPr/>
          <p:nvPr/>
        </p:nvGrpSpPr>
        <p:grpSpPr bwMode="auto">
          <a:xfrm>
            <a:off x="285750" y="4572000"/>
            <a:ext cx="4857750" cy="2095500"/>
            <a:chOff x="285750" y="4572000"/>
            <a:chExt cx="4857754" cy="2094864"/>
          </a:xfrm>
        </p:grpSpPr>
        <p:sp>
          <p:nvSpPr>
            <p:cNvPr id="35851" name="Rectangle 6"/>
            <p:cNvSpPr>
              <a:spLocks noChangeArrowheads="1"/>
            </p:cNvSpPr>
            <p:nvPr/>
          </p:nvSpPr>
          <p:spPr bwMode="auto">
            <a:xfrm>
              <a:off x="1136650" y="5035550"/>
              <a:ext cx="708025" cy="2079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5852" name="Rectangle 7"/>
            <p:cNvSpPr>
              <a:spLocks noChangeArrowheads="1"/>
            </p:cNvSpPr>
            <p:nvPr/>
          </p:nvSpPr>
          <p:spPr bwMode="auto">
            <a:xfrm>
              <a:off x="1136650" y="4572000"/>
              <a:ext cx="6508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5853" name="Oval 8"/>
            <p:cNvSpPr>
              <a:spLocks noChangeArrowheads="1"/>
            </p:cNvSpPr>
            <p:nvPr/>
          </p:nvSpPr>
          <p:spPr bwMode="auto">
            <a:xfrm>
              <a:off x="285750" y="5521325"/>
              <a:ext cx="566738" cy="5540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5854" name="Line 9"/>
            <p:cNvSpPr>
              <a:spLocks noChangeShapeType="1"/>
            </p:cNvSpPr>
            <p:nvPr/>
          </p:nvSpPr>
          <p:spPr bwMode="auto">
            <a:xfrm>
              <a:off x="569913" y="5103813"/>
              <a:ext cx="0" cy="1387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5" name="Line 10"/>
            <p:cNvSpPr>
              <a:spLocks noChangeShapeType="1"/>
            </p:cNvSpPr>
            <p:nvPr/>
          </p:nvSpPr>
          <p:spPr bwMode="auto">
            <a:xfrm flipV="1">
              <a:off x="569913" y="5103813"/>
              <a:ext cx="5667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6" name="Line 11"/>
            <p:cNvSpPr>
              <a:spLocks noChangeShapeType="1"/>
            </p:cNvSpPr>
            <p:nvPr/>
          </p:nvSpPr>
          <p:spPr bwMode="auto">
            <a:xfrm>
              <a:off x="1844675" y="5103813"/>
              <a:ext cx="23399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7" name="Rectangle 12"/>
            <p:cNvSpPr>
              <a:spLocks noChangeArrowheads="1"/>
            </p:cNvSpPr>
            <p:nvPr/>
          </p:nvSpPr>
          <p:spPr bwMode="auto">
            <a:xfrm>
              <a:off x="3000364" y="5429264"/>
              <a:ext cx="212725" cy="6937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5858" name="Line 13"/>
            <p:cNvSpPr>
              <a:spLocks noChangeShapeType="1"/>
            </p:cNvSpPr>
            <p:nvPr/>
          </p:nvSpPr>
          <p:spPr bwMode="auto">
            <a:xfrm>
              <a:off x="3143240" y="5072074"/>
              <a:ext cx="0" cy="3476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59" name="Line 14"/>
            <p:cNvSpPr>
              <a:spLocks noChangeShapeType="1"/>
            </p:cNvSpPr>
            <p:nvPr/>
          </p:nvSpPr>
          <p:spPr bwMode="auto">
            <a:xfrm>
              <a:off x="3143240" y="6143644"/>
              <a:ext cx="0" cy="346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0" name="Line 15"/>
            <p:cNvSpPr>
              <a:spLocks noChangeShapeType="1"/>
            </p:cNvSpPr>
            <p:nvPr/>
          </p:nvSpPr>
          <p:spPr bwMode="auto">
            <a:xfrm>
              <a:off x="569913" y="6491288"/>
              <a:ext cx="36147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1" name="Line 16"/>
            <p:cNvSpPr>
              <a:spLocks noChangeShapeType="1"/>
            </p:cNvSpPr>
            <p:nvPr/>
          </p:nvSpPr>
          <p:spPr bwMode="auto">
            <a:xfrm flipH="1">
              <a:off x="3428992" y="5072074"/>
              <a:ext cx="2841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862" name="Rectangle 17"/>
            <p:cNvSpPr>
              <a:spLocks noChangeArrowheads="1"/>
            </p:cNvSpPr>
            <p:nvPr/>
          </p:nvSpPr>
          <p:spPr bwMode="auto">
            <a:xfrm>
              <a:off x="2071670" y="5500702"/>
              <a:ext cx="8302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12Ω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5863" name="Rectangle 18"/>
            <p:cNvSpPr>
              <a:spLocks noChangeArrowheads="1"/>
            </p:cNvSpPr>
            <p:nvPr/>
          </p:nvSpPr>
          <p:spPr bwMode="auto">
            <a:xfrm>
              <a:off x="3357554" y="4572008"/>
              <a:ext cx="9921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I=0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5864" name="Rectangle 19"/>
            <p:cNvSpPr>
              <a:spLocks noChangeArrowheads="1"/>
            </p:cNvSpPr>
            <p:nvPr/>
          </p:nvSpPr>
          <p:spPr bwMode="auto">
            <a:xfrm>
              <a:off x="782638" y="5484813"/>
              <a:ext cx="9429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18V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5865" name="Rectangle 20"/>
            <p:cNvSpPr>
              <a:spLocks noChangeArrowheads="1"/>
            </p:cNvSpPr>
            <p:nvPr/>
          </p:nvSpPr>
          <p:spPr bwMode="auto">
            <a:xfrm>
              <a:off x="815975" y="5124450"/>
              <a:ext cx="5032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5866" name="Rectangle 21"/>
            <p:cNvSpPr>
              <a:spLocks noChangeArrowheads="1"/>
            </p:cNvSpPr>
            <p:nvPr/>
          </p:nvSpPr>
          <p:spPr bwMode="auto">
            <a:xfrm>
              <a:off x="4071934" y="5072074"/>
              <a:ext cx="3905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5867" name="Rectangle 22"/>
            <p:cNvSpPr>
              <a:spLocks noChangeArrowheads="1"/>
            </p:cNvSpPr>
            <p:nvPr/>
          </p:nvSpPr>
          <p:spPr bwMode="auto">
            <a:xfrm>
              <a:off x="711200" y="5903913"/>
              <a:ext cx="5461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5868" name="Rectangle 23"/>
            <p:cNvSpPr>
              <a:spLocks noChangeArrowheads="1"/>
            </p:cNvSpPr>
            <p:nvPr/>
          </p:nvSpPr>
          <p:spPr bwMode="auto">
            <a:xfrm>
              <a:off x="4000496" y="6000768"/>
              <a:ext cx="60007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5869" name="Rectangle 24"/>
            <p:cNvSpPr>
              <a:spLocks noChangeArrowheads="1"/>
            </p:cNvSpPr>
            <p:nvPr/>
          </p:nvSpPr>
          <p:spPr bwMode="auto">
            <a:xfrm>
              <a:off x="3929058" y="5500702"/>
              <a:ext cx="11430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oc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5870" name="椭圆 61"/>
            <p:cNvSpPr>
              <a:spLocks noChangeArrowheads="1"/>
            </p:cNvSpPr>
            <p:nvPr/>
          </p:nvSpPr>
          <p:spPr bwMode="auto">
            <a:xfrm>
              <a:off x="4214810" y="6429396"/>
              <a:ext cx="142876" cy="14287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71" name="椭圆 62"/>
            <p:cNvSpPr>
              <a:spLocks noChangeArrowheads="1"/>
            </p:cNvSpPr>
            <p:nvPr/>
          </p:nvSpPr>
          <p:spPr bwMode="auto">
            <a:xfrm>
              <a:off x="4214810" y="5000636"/>
              <a:ext cx="142876" cy="14287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5872" name="TextBox 63"/>
            <p:cNvSpPr txBox="1">
              <a:spLocks noChangeArrowheads="1"/>
            </p:cNvSpPr>
            <p:nvPr/>
          </p:nvSpPr>
          <p:spPr bwMode="auto">
            <a:xfrm>
              <a:off x="4143372" y="4786322"/>
              <a:ext cx="92869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a</a:t>
              </a:r>
              <a:endParaRPr lang="zh-CN" altLang="en-US" sz="2800"/>
            </a:p>
          </p:txBody>
        </p:sp>
        <p:sp>
          <p:nvSpPr>
            <p:cNvPr id="35873" name="TextBox 64"/>
            <p:cNvSpPr txBox="1">
              <a:spLocks noChangeArrowheads="1"/>
            </p:cNvSpPr>
            <p:nvPr/>
          </p:nvSpPr>
          <p:spPr bwMode="auto">
            <a:xfrm>
              <a:off x="4214810" y="6143644"/>
              <a:ext cx="92869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b</a:t>
              </a:r>
              <a:endParaRPr lang="zh-CN" altLang="en-US" sz="2800"/>
            </a:p>
          </p:txBody>
        </p:sp>
      </p:grpSp>
      <p:sp>
        <p:nvSpPr>
          <p:cNvPr id="62" name="Rectangle 4"/>
          <p:cNvSpPr>
            <a:spLocks noChangeArrowheads="1"/>
          </p:cNvSpPr>
          <p:nvPr/>
        </p:nvSpPr>
        <p:spPr bwMode="auto">
          <a:xfrm>
            <a:off x="5076825" y="4005263"/>
            <a:ext cx="179863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→3I=0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63" name="Rectangle 4"/>
          <p:cNvSpPr>
            <a:spLocks noChangeArrowheads="1"/>
          </p:cNvSpPr>
          <p:nvPr/>
        </p:nvSpPr>
        <p:spPr bwMode="auto">
          <a:xfrm>
            <a:off x="4356100" y="4005263"/>
            <a:ext cx="17287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I=0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utoUpdateAnimBg="0"/>
      <p:bldP spid="57" grpId="0" animBg="1"/>
      <p:bldP spid="62" grpId="0" autoUpdateAnimBg="0"/>
      <p:bldP spid="6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ChangeArrowheads="1"/>
          </p:cNvSpPr>
          <p:nvPr/>
        </p:nvSpPr>
        <p:spPr bwMode="auto">
          <a:xfrm>
            <a:off x="642938" y="1000125"/>
            <a:ext cx="4865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求戴维宁等效电阻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38" name="AutoShape 30"/>
          <p:cNvSpPr>
            <a:spLocks noChangeArrowheads="1"/>
          </p:cNvSpPr>
          <p:nvPr/>
        </p:nvSpPr>
        <p:spPr bwMode="auto">
          <a:xfrm>
            <a:off x="4857750" y="28575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graphicFrame>
        <p:nvGraphicFramePr>
          <p:cNvPr id="119860" name="Object 2"/>
          <p:cNvGraphicFramePr>
            <a:graphicFrameLocks noChangeAspect="1"/>
          </p:cNvGraphicFramePr>
          <p:nvPr/>
        </p:nvGraphicFramePr>
        <p:xfrm>
          <a:off x="755650" y="5011738"/>
          <a:ext cx="40862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2" name="公式" r:id="rId1" imgW="1725930" imgH="236220" progId="Equation.3">
                  <p:embed/>
                </p:oleObj>
              </mc:Choice>
              <mc:Fallback>
                <p:oleObj name="公式" r:id="rId1" imgW="1725930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011738"/>
                        <a:ext cx="40862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61" name="Rectangle 53"/>
          <p:cNvSpPr>
            <a:spLocks noChangeArrowheads="1"/>
          </p:cNvSpPr>
          <p:nvPr/>
        </p:nvSpPr>
        <p:spPr bwMode="auto">
          <a:xfrm>
            <a:off x="642938" y="4286250"/>
            <a:ext cx="2232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加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U</a:t>
            </a:r>
            <a:endParaRPr kumimoji="1" lang="en-US" altLang="zh-CN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Object 53"/>
          <p:cNvGraphicFramePr>
            <a:graphicFrameLocks noChangeAspect="1"/>
          </p:cNvGraphicFramePr>
          <p:nvPr/>
        </p:nvGraphicFramePr>
        <p:xfrm>
          <a:off x="584200" y="5695950"/>
          <a:ext cx="260508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03" name="公式" r:id="rId3" imgW="975995" imgH="236220" progId="Equation.3">
                  <p:embed/>
                </p:oleObj>
              </mc:Choice>
              <mc:Fallback>
                <p:oleObj name="公式" r:id="rId3" imgW="975995" imgH="23622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" y="5695950"/>
                        <a:ext cx="260508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98"/>
          <p:cNvGrpSpPr/>
          <p:nvPr/>
        </p:nvGrpSpPr>
        <p:grpSpPr bwMode="auto">
          <a:xfrm>
            <a:off x="5429250" y="1785938"/>
            <a:ext cx="3714750" cy="2090737"/>
            <a:chOff x="5429256" y="1785938"/>
            <a:chExt cx="3714744" cy="2090734"/>
          </a:xfrm>
        </p:grpSpPr>
        <p:sp>
          <p:nvSpPr>
            <p:cNvPr id="36900" name="Line 32"/>
            <p:cNvSpPr>
              <a:spLocks noChangeShapeType="1"/>
            </p:cNvSpPr>
            <p:nvPr/>
          </p:nvSpPr>
          <p:spPr bwMode="auto">
            <a:xfrm flipV="1">
              <a:off x="6189663" y="2370147"/>
              <a:ext cx="1800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1" name="Line 33"/>
            <p:cNvSpPr>
              <a:spLocks noChangeShapeType="1"/>
            </p:cNvSpPr>
            <p:nvPr/>
          </p:nvSpPr>
          <p:spPr bwMode="auto">
            <a:xfrm flipV="1">
              <a:off x="5910263" y="2786069"/>
              <a:ext cx="284163" cy="276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2" name="Line 34"/>
            <p:cNvSpPr>
              <a:spLocks noChangeShapeType="1"/>
            </p:cNvSpPr>
            <p:nvPr/>
          </p:nvSpPr>
          <p:spPr bwMode="auto">
            <a:xfrm flipV="1">
              <a:off x="6194425" y="3062293"/>
              <a:ext cx="282575" cy="2778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3" name="Line 35"/>
            <p:cNvSpPr>
              <a:spLocks noChangeShapeType="1"/>
            </p:cNvSpPr>
            <p:nvPr/>
          </p:nvSpPr>
          <p:spPr bwMode="auto">
            <a:xfrm>
              <a:off x="6194425" y="2368559"/>
              <a:ext cx="0" cy="4175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4" name="Line 36"/>
            <p:cNvSpPr>
              <a:spLocks noChangeShapeType="1"/>
            </p:cNvSpPr>
            <p:nvPr/>
          </p:nvSpPr>
          <p:spPr bwMode="auto">
            <a:xfrm>
              <a:off x="6194425" y="2786069"/>
              <a:ext cx="282575" cy="2762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5" name="Line 37"/>
            <p:cNvSpPr>
              <a:spLocks noChangeShapeType="1"/>
            </p:cNvSpPr>
            <p:nvPr/>
          </p:nvSpPr>
          <p:spPr bwMode="auto">
            <a:xfrm>
              <a:off x="5910263" y="3062293"/>
              <a:ext cx="284163" cy="2778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6" name="Line 38"/>
            <p:cNvSpPr>
              <a:spLocks noChangeShapeType="1"/>
            </p:cNvSpPr>
            <p:nvPr/>
          </p:nvSpPr>
          <p:spPr bwMode="auto">
            <a:xfrm>
              <a:off x="5910263" y="3062293"/>
              <a:ext cx="5667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7" name="Line 39"/>
            <p:cNvSpPr>
              <a:spLocks noChangeShapeType="1"/>
            </p:cNvSpPr>
            <p:nvPr/>
          </p:nvSpPr>
          <p:spPr bwMode="auto">
            <a:xfrm>
              <a:off x="6194425" y="3340103"/>
              <a:ext cx="0" cy="41592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08" name="Rectangle 40"/>
            <p:cNvSpPr>
              <a:spLocks noChangeArrowheads="1"/>
            </p:cNvSpPr>
            <p:nvPr/>
          </p:nvSpPr>
          <p:spPr bwMode="auto">
            <a:xfrm>
              <a:off x="7258050" y="2716220"/>
              <a:ext cx="212725" cy="69373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6909" name="Line 41"/>
            <p:cNvSpPr>
              <a:spLocks noChangeShapeType="1"/>
            </p:cNvSpPr>
            <p:nvPr/>
          </p:nvSpPr>
          <p:spPr bwMode="auto">
            <a:xfrm>
              <a:off x="7327900" y="2368559"/>
              <a:ext cx="0" cy="34766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0" name="Line 42"/>
            <p:cNvSpPr>
              <a:spLocks noChangeShapeType="1"/>
            </p:cNvSpPr>
            <p:nvPr/>
          </p:nvSpPr>
          <p:spPr bwMode="auto">
            <a:xfrm>
              <a:off x="7327900" y="3409953"/>
              <a:ext cx="0" cy="34607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1" name="Line 43"/>
            <p:cNvSpPr>
              <a:spLocks noChangeShapeType="1"/>
            </p:cNvSpPr>
            <p:nvPr/>
          </p:nvSpPr>
          <p:spPr bwMode="auto">
            <a:xfrm flipH="1" flipV="1">
              <a:off x="8501090" y="2428868"/>
              <a:ext cx="0" cy="3460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2" name="Rectangle 44"/>
            <p:cNvSpPr>
              <a:spLocks noChangeArrowheads="1"/>
            </p:cNvSpPr>
            <p:nvPr/>
          </p:nvSpPr>
          <p:spPr bwMode="auto">
            <a:xfrm>
              <a:off x="6572264" y="2786058"/>
              <a:ext cx="650875" cy="523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4Ω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913" name="Rectangle 45"/>
            <p:cNvSpPr>
              <a:spLocks noChangeArrowheads="1"/>
            </p:cNvSpPr>
            <p:nvPr/>
          </p:nvSpPr>
          <p:spPr bwMode="auto">
            <a:xfrm>
              <a:off x="5429256" y="2786058"/>
              <a:ext cx="669925" cy="519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914" name="Rectangle 46"/>
            <p:cNvSpPr>
              <a:spLocks noChangeArrowheads="1"/>
            </p:cNvSpPr>
            <p:nvPr/>
          </p:nvSpPr>
          <p:spPr bwMode="auto">
            <a:xfrm>
              <a:off x="7429520" y="1785938"/>
              <a:ext cx="487363" cy="519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915" name="Rectangle 47"/>
            <p:cNvSpPr>
              <a:spLocks noChangeArrowheads="1"/>
            </p:cNvSpPr>
            <p:nvPr/>
          </p:nvSpPr>
          <p:spPr bwMode="auto">
            <a:xfrm>
              <a:off x="7858148" y="2285992"/>
              <a:ext cx="390525" cy="523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B050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16" name="Rectangle 48"/>
            <p:cNvSpPr>
              <a:spLocks noChangeArrowheads="1"/>
            </p:cNvSpPr>
            <p:nvPr/>
          </p:nvSpPr>
          <p:spPr bwMode="auto">
            <a:xfrm>
              <a:off x="7786710" y="3357562"/>
              <a:ext cx="600075" cy="519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00B050"/>
                  </a:solidFill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17" name="Rectangle 49"/>
            <p:cNvSpPr>
              <a:spLocks noChangeArrowheads="1"/>
            </p:cNvSpPr>
            <p:nvPr/>
          </p:nvSpPr>
          <p:spPr bwMode="auto">
            <a:xfrm>
              <a:off x="7858148" y="2857496"/>
              <a:ext cx="566738" cy="519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B05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18" name="Line 50"/>
            <p:cNvSpPr>
              <a:spLocks noChangeShapeType="1"/>
            </p:cNvSpPr>
            <p:nvPr/>
          </p:nvSpPr>
          <p:spPr bwMode="auto">
            <a:xfrm>
              <a:off x="6194425" y="3409953"/>
              <a:ext cx="0" cy="2079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19" name="Line 51"/>
            <p:cNvSpPr>
              <a:spLocks noChangeShapeType="1"/>
            </p:cNvSpPr>
            <p:nvPr/>
          </p:nvSpPr>
          <p:spPr bwMode="auto">
            <a:xfrm flipV="1">
              <a:off x="6184900" y="3763964"/>
              <a:ext cx="18002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0" name="Oval 19"/>
            <p:cNvSpPr>
              <a:spLocks noChangeArrowheads="1"/>
            </p:cNvSpPr>
            <p:nvPr/>
          </p:nvSpPr>
          <p:spPr bwMode="auto">
            <a:xfrm>
              <a:off x="8286776" y="2857496"/>
              <a:ext cx="428628" cy="500063"/>
            </a:xfrm>
            <a:prstGeom prst="ellipse">
              <a:avLst/>
            </a:prstGeom>
            <a:noFill/>
            <a:ln w="12700">
              <a:solidFill>
                <a:srgbClr val="CC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6921" name="Line 25"/>
            <p:cNvSpPr>
              <a:spLocks noChangeShapeType="1"/>
            </p:cNvSpPr>
            <p:nvPr/>
          </p:nvSpPr>
          <p:spPr bwMode="auto">
            <a:xfrm flipV="1">
              <a:off x="7429520" y="2357439"/>
              <a:ext cx="3000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2" name="Line 28"/>
            <p:cNvSpPr>
              <a:spLocks noChangeShapeType="1"/>
            </p:cNvSpPr>
            <p:nvPr/>
          </p:nvSpPr>
          <p:spPr bwMode="auto">
            <a:xfrm>
              <a:off x="8501090" y="2357430"/>
              <a:ext cx="0" cy="5039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3" name="Line 29"/>
            <p:cNvSpPr>
              <a:spLocks noChangeShapeType="1"/>
            </p:cNvSpPr>
            <p:nvPr/>
          </p:nvSpPr>
          <p:spPr bwMode="auto">
            <a:xfrm>
              <a:off x="8286776" y="3143248"/>
              <a:ext cx="432000" cy="0"/>
            </a:xfrm>
            <a:prstGeom prst="line">
              <a:avLst/>
            </a:prstGeom>
            <a:noFill/>
            <a:ln w="12700">
              <a:solidFill>
                <a:srgbClr val="CC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4" name="Line 32"/>
            <p:cNvSpPr>
              <a:spLocks noChangeShapeType="1"/>
            </p:cNvSpPr>
            <p:nvPr/>
          </p:nvSpPr>
          <p:spPr bwMode="auto">
            <a:xfrm>
              <a:off x="8143900" y="2357430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5" name="Line 32"/>
            <p:cNvSpPr>
              <a:spLocks noChangeShapeType="1"/>
            </p:cNvSpPr>
            <p:nvPr/>
          </p:nvSpPr>
          <p:spPr bwMode="auto">
            <a:xfrm>
              <a:off x="8143900" y="3786190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6" name="Line 28"/>
            <p:cNvSpPr>
              <a:spLocks noChangeShapeType="1"/>
            </p:cNvSpPr>
            <p:nvPr/>
          </p:nvSpPr>
          <p:spPr bwMode="auto">
            <a:xfrm>
              <a:off x="8501090" y="3357562"/>
              <a:ext cx="0" cy="43199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927" name="Rectangle 46"/>
            <p:cNvSpPr>
              <a:spLocks noChangeArrowheads="1"/>
            </p:cNvSpPr>
            <p:nvPr/>
          </p:nvSpPr>
          <p:spPr bwMode="auto">
            <a:xfrm>
              <a:off x="8656637" y="2857502"/>
              <a:ext cx="487363" cy="519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928" name="椭圆 59"/>
            <p:cNvSpPr>
              <a:spLocks noChangeArrowheads="1"/>
            </p:cNvSpPr>
            <p:nvPr/>
          </p:nvSpPr>
          <p:spPr bwMode="auto">
            <a:xfrm>
              <a:off x="8001024" y="2285992"/>
              <a:ext cx="142876" cy="14287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929" name="椭圆 63"/>
            <p:cNvSpPr>
              <a:spLocks noChangeArrowheads="1"/>
            </p:cNvSpPr>
            <p:nvPr/>
          </p:nvSpPr>
          <p:spPr bwMode="auto">
            <a:xfrm>
              <a:off x="8001024" y="3714752"/>
              <a:ext cx="142876" cy="14287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3" name="组合 97"/>
          <p:cNvGrpSpPr/>
          <p:nvPr/>
        </p:nvGrpSpPr>
        <p:grpSpPr bwMode="auto">
          <a:xfrm>
            <a:off x="428625" y="1785938"/>
            <a:ext cx="4214813" cy="2238375"/>
            <a:chOff x="4357686" y="5143512"/>
            <a:chExt cx="4214822" cy="2237718"/>
          </a:xfrm>
        </p:grpSpPr>
        <p:sp>
          <p:nvSpPr>
            <p:cNvPr id="36875" name="Rectangle 7"/>
            <p:cNvSpPr>
              <a:spLocks noChangeArrowheads="1"/>
            </p:cNvSpPr>
            <p:nvPr/>
          </p:nvSpPr>
          <p:spPr bwMode="auto">
            <a:xfrm>
              <a:off x="4708520" y="5678500"/>
              <a:ext cx="708025" cy="2079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6876" name="Rectangle 8"/>
            <p:cNvSpPr>
              <a:spLocks noChangeArrowheads="1"/>
            </p:cNvSpPr>
            <p:nvPr/>
          </p:nvSpPr>
          <p:spPr bwMode="auto">
            <a:xfrm>
              <a:off x="4708520" y="5214950"/>
              <a:ext cx="6508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877" name="Line 10"/>
            <p:cNvSpPr>
              <a:spLocks noChangeShapeType="1"/>
            </p:cNvSpPr>
            <p:nvPr/>
          </p:nvSpPr>
          <p:spPr bwMode="auto">
            <a:xfrm>
              <a:off x="4357686" y="5786454"/>
              <a:ext cx="0" cy="13874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8" name="Line 11"/>
            <p:cNvSpPr>
              <a:spLocks noChangeShapeType="1"/>
            </p:cNvSpPr>
            <p:nvPr/>
          </p:nvSpPr>
          <p:spPr bwMode="auto">
            <a:xfrm flipV="1">
              <a:off x="4357686" y="5786454"/>
              <a:ext cx="360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79" name="Line 12"/>
            <p:cNvSpPr>
              <a:spLocks noChangeShapeType="1"/>
            </p:cNvSpPr>
            <p:nvPr/>
          </p:nvSpPr>
          <p:spPr bwMode="auto">
            <a:xfrm>
              <a:off x="5416545" y="5746762"/>
              <a:ext cx="23399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0" name="Line 13"/>
            <p:cNvSpPr>
              <a:spLocks noChangeShapeType="1"/>
            </p:cNvSpPr>
            <p:nvPr/>
          </p:nvSpPr>
          <p:spPr bwMode="auto">
            <a:xfrm flipV="1">
              <a:off x="5700708" y="6164275"/>
              <a:ext cx="284163" cy="276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1" name="Line 14"/>
            <p:cNvSpPr>
              <a:spLocks noChangeShapeType="1"/>
            </p:cNvSpPr>
            <p:nvPr/>
          </p:nvSpPr>
          <p:spPr bwMode="auto">
            <a:xfrm flipV="1">
              <a:off x="5984870" y="6440500"/>
              <a:ext cx="282575" cy="277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2" name="Line 15"/>
            <p:cNvSpPr>
              <a:spLocks noChangeShapeType="1"/>
            </p:cNvSpPr>
            <p:nvPr/>
          </p:nvSpPr>
          <p:spPr bwMode="auto">
            <a:xfrm>
              <a:off x="5984870" y="5746762"/>
              <a:ext cx="0" cy="4175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3" name="Line 16"/>
            <p:cNvSpPr>
              <a:spLocks noChangeShapeType="1"/>
            </p:cNvSpPr>
            <p:nvPr/>
          </p:nvSpPr>
          <p:spPr bwMode="auto">
            <a:xfrm>
              <a:off x="5984870" y="6164275"/>
              <a:ext cx="282575" cy="2762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4" name="Line 17"/>
            <p:cNvSpPr>
              <a:spLocks noChangeShapeType="1"/>
            </p:cNvSpPr>
            <p:nvPr/>
          </p:nvSpPr>
          <p:spPr bwMode="auto">
            <a:xfrm>
              <a:off x="5700708" y="6440500"/>
              <a:ext cx="284163" cy="2778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5" name="Line 18"/>
            <p:cNvSpPr>
              <a:spLocks noChangeShapeType="1"/>
            </p:cNvSpPr>
            <p:nvPr/>
          </p:nvSpPr>
          <p:spPr bwMode="auto">
            <a:xfrm>
              <a:off x="5700708" y="6440500"/>
              <a:ext cx="56673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6" name="Line 19"/>
            <p:cNvSpPr>
              <a:spLocks noChangeShapeType="1"/>
            </p:cNvSpPr>
            <p:nvPr/>
          </p:nvSpPr>
          <p:spPr bwMode="auto">
            <a:xfrm>
              <a:off x="5984870" y="6718312"/>
              <a:ext cx="0" cy="4159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7" name="Rectangle 20"/>
            <p:cNvSpPr>
              <a:spLocks noChangeArrowheads="1"/>
            </p:cNvSpPr>
            <p:nvPr/>
          </p:nvSpPr>
          <p:spPr bwMode="auto">
            <a:xfrm>
              <a:off x="7048495" y="6094425"/>
              <a:ext cx="212725" cy="6937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6888" name="Line 21"/>
            <p:cNvSpPr>
              <a:spLocks noChangeShapeType="1"/>
            </p:cNvSpPr>
            <p:nvPr/>
          </p:nvSpPr>
          <p:spPr bwMode="auto">
            <a:xfrm>
              <a:off x="7118345" y="5746762"/>
              <a:ext cx="0" cy="3476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89" name="Line 22"/>
            <p:cNvSpPr>
              <a:spLocks noChangeShapeType="1"/>
            </p:cNvSpPr>
            <p:nvPr/>
          </p:nvSpPr>
          <p:spPr bwMode="auto">
            <a:xfrm>
              <a:off x="7118345" y="6788162"/>
              <a:ext cx="0" cy="3460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0" name="Line 23"/>
            <p:cNvSpPr>
              <a:spLocks noChangeShapeType="1"/>
            </p:cNvSpPr>
            <p:nvPr/>
          </p:nvSpPr>
          <p:spPr bwMode="auto">
            <a:xfrm>
              <a:off x="4357686" y="7143776"/>
              <a:ext cx="334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1" name="Line 24"/>
            <p:cNvSpPr>
              <a:spLocks noChangeShapeType="1"/>
            </p:cNvSpPr>
            <p:nvPr/>
          </p:nvSpPr>
          <p:spPr bwMode="auto">
            <a:xfrm flipH="1">
              <a:off x="7331070" y="5746762"/>
              <a:ext cx="28416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2" name="Rectangle 25"/>
            <p:cNvSpPr>
              <a:spLocks noChangeArrowheads="1"/>
            </p:cNvSpPr>
            <p:nvPr/>
          </p:nvSpPr>
          <p:spPr bwMode="auto">
            <a:xfrm>
              <a:off x="6215054" y="6143630"/>
              <a:ext cx="8302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12Ω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893" name="Rectangle 26"/>
            <p:cNvSpPr>
              <a:spLocks noChangeArrowheads="1"/>
            </p:cNvSpPr>
            <p:nvPr/>
          </p:nvSpPr>
          <p:spPr bwMode="auto">
            <a:xfrm>
              <a:off x="5203820" y="6127762"/>
              <a:ext cx="6699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894" name="Rectangle 27"/>
            <p:cNvSpPr>
              <a:spLocks noChangeArrowheads="1"/>
            </p:cNvSpPr>
            <p:nvPr/>
          </p:nvSpPr>
          <p:spPr bwMode="auto">
            <a:xfrm>
              <a:off x="7429495" y="5143512"/>
              <a:ext cx="48736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6895" name="Line 34"/>
            <p:cNvSpPr>
              <a:spLocks noChangeShapeType="1"/>
            </p:cNvSpPr>
            <p:nvPr/>
          </p:nvSpPr>
          <p:spPr bwMode="auto">
            <a:xfrm>
              <a:off x="5984870" y="6788162"/>
              <a:ext cx="0" cy="2079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6896" name="椭圆 68"/>
            <p:cNvSpPr>
              <a:spLocks noChangeArrowheads="1"/>
            </p:cNvSpPr>
            <p:nvPr/>
          </p:nvSpPr>
          <p:spPr bwMode="auto">
            <a:xfrm>
              <a:off x="7715252" y="5715002"/>
              <a:ext cx="142876" cy="14287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897" name="椭圆 69"/>
            <p:cNvSpPr>
              <a:spLocks noChangeArrowheads="1"/>
            </p:cNvSpPr>
            <p:nvPr/>
          </p:nvSpPr>
          <p:spPr bwMode="auto">
            <a:xfrm>
              <a:off x="7715252" y="7072324"/>
              <a:ext cx="142876" cy="14287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6898" name="TextBox 70"/>
            <p:cNvSpPr txBox="1">
              <a:spLocks noChangeArrowheads="1"/>
            </p:cNvSpPr>
            <p:nvPr/>
          </p:nvSpPr>
          <p:spPr bwMode="auto">
            <a:xfrm>
              <a:off x="7643814" y="5500688"/>
              <a:ext cx="92869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a</a:t>
              </a:r>
              <a:endParaRPr lang="zh-CN" altLang="en-US" sz="2800"/>
            </a:p>
          </p:txBody>
        </p:sp>
        <p:sp>
          <p:nvSpPr>
            <p:cNvPr id="36899" name="TextBox 71"/>
            <p:cNvSpPr txBox="1">
              <a:spLocks noChangeArrowheads="1"/>
            </p:cNvSpPr>
            <p:nvPr/>
          </p:nvSpPr>
          <p:spPr bwMode="auto">
            <a:xfrm>
              <a:off x="7643814" y="6858010"/>
              <a:ext cx="92869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b</a:t>
              </a:r>
              <a:endParaRPr lang="zh-CN" altLang="en-US" sz="2800"/>
            </a:p>
          </p:txBody>
        </p:sp>
      </p:grp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4572000" y="981075"/>
            <a:ext cx="33131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18V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电压源置零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8" grpId="0" animBg="1"/>
      <p:bldP spid="119861" grpId="0" autoUpdateAnimBg="0"/>
      <p:bldP spid="6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AutoShape 4"/>
          <p:cNvSpPr>
            <a:spLocks noChangeArrowheads="1"/>
          </p:cNvSpPr>
          <p:nvPr/>
        </p:nvSpPr>
        <p:spPr bwMode="auto">
          <a:xfrm>
            <a:off x="684213" y="3933825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52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1258888" y="3860800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戴维宁等效电路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53"/>
          <p:cNvGrpSpPr/>
          <p:nvPr/>
        </p:nvGrpSpPr>
        <p:grpSpPr bwMode="auto">
          <a:xfrm>
            <a:off x="995363" y="4408488"/>
            <a:ext cx="2992437" cy="2184400"/>
            <a:chOff x="5651500" y="1268413"/>
            <a:chExt cx="2992460" cy="2184396"/>
          </a:xfrm>
        </p:grpSpPr>
        <p:grpSp>
          <p:nvGrpSpPr>
            <p:cNvPr id="37943" name="Group 79"/>
            <p:cNvGrpSpPr/>
            <p:nvPr/>
          </p:nvGrpSpPr>
          <p:grpSpPr bwMode="auto">
            <a:xfrm>
              <a:off x="5651500" y="1268413"/>
              <a:ext cx="2147888" cy="1965325"/>
              <a:chOff x="3560" y="799"/>
              <a:chExt cx="1353" cy="1238"/>
            </a:xfrm>
          </p:grpSpPr>
          <p:sp>
            <p:nvSpPr>
              <p:cNvPr id="37948" name="Rectangle 6"/>
              <p:cNvSpPr>
                <a:spLocks noChangeArrowheads="1"/>
              </p:cNvSpPr>
              <p:nvPr/>
            </p:nvSpPr>
            <p:spPr bwMode="auto">
              <a:xfrm>
                <a:off x="4096" y="1112"/>
                <a:ext cx="446" cy="1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7949" name="Rectangle 7"/>
              <p:cNvSpPr>
                <a:spLocks noChangeArrowheads="1"/>
              </p:cNvSpPr>
              <p:nvPr/>
            </p:nvSpPr>
            <p:spPr bwMode="auto">
              <a:xfrm>
                <a:off x="4014" y="799"/>
                <a:ext cx="62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-8Ω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50" name="Oval 8"/>
              <p:cNvSpPr>
                <a:spLocks noChangeArrowheads="1"/>
              </p:cNvSpPr>
              <p:nvPr/>
            </p:nvSpPr>
            <p:spPr bwMode="auto">
              <a:xfrm>
                <a:off x="3560" y="1418"/>
                <a:ext cx="357" cy="349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37951" name="Line 9"/>
              <p:cNvSpPr>
                <a:spLocks noChangeShapeType="1"/>
              </p:cNvSpPr>
              <p:nvPr/>
            </p:nvSpPr>
            <p:spPr bwMode="auto">
              <a:xfrm>
                <a:off x="3739" y="1155"/>
                <a:ext cx="0" cy="87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52" name="Line 10"/>
              <p:cNvSpPr>
                <a:spLocks noChangeShapeType="1"/>
              </p:cNvSpPr>
              <p:nvPr/>
            </p:nvSpPr>
            <p:spPr bwMode="auto">
              <a:xfrm flipV="1">
                <a:off x="3739" y="1155"/>
                <a:ext cx="35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53" name="Line 11"/>
              <p:cNvSpPr>
                <a:spLocks noChangeShapeType="1"/>
              </p:cNvSpPr>
              <p:nvPr/>
            </p:nvSpPr>
            <p:spPr bwMode="auto">
              <a:xfrm>
                <a:off x="4543" y="1156"/>
                <a:ext cx="36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54" name="Line 12"/>
              <p:cNvSpPr>
                <a:spLocks noChangeShapeType="1"/>
              </p:cNvSpPr>
              <p:nvPr/>
            </p:nvSpPr>
            <p:spPr bwMode="auto">
              <a:xfrm flipV="1">
                <a:off x="3734" y="2028"/>
                <a:ext cx="117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55" name="Rectangle 15"/>
              <p:cNvSpPr>
                <a:spLocks noChangeArrowheads="1"/>
              </p:cNvSpPr>
              <p:nvPr/>
            </p:nvSpPr>
            <p:spPr bwMode="auto">
              <a:xfrm>
                <a:off x="3873" y="1395"/>
                <a:ext cx="59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12V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56" name="Rectangle 16"/>
              <p:cNvSpPr>
                <a:spLocks noChangeArrowheads="1"/>
              </p:cNvSpPr>
              <p:nvPr/>
            </p:nvSpPr>
            <p:spPr bwMode="auto">
              <a:xfrm>
                <a:off x="3735" y="1170"/>
                <a:ext cx="31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+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57" name="Rectangle 18"/>
              <p:cNvSpPr>
                <a:spLocks noChangeArrowheads="1"/>
              </p:cNvSpPr>
              <p:nvPr/>
            </p:nvSpPr>
            <p:spPr bwMode="auto">
              <a:xfrm>
                <a:off x="3780" y="1710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800">
                    <a:latin typeface="Times New Roman" panose="02020603050405020304" pitchFamily="18" charset="0"/>
                  </a:rPr>
                  <a:t>－</a:t>
                </a: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7944" name="椭圆 46"/>
            <p:cNvSpPr>
              <a:spLocks noChangeArrowheads="1"/>
            </p:cNvSpPr>
            <p:nvPr/>
          </p:nvSpPr>
          <p:spPr bwMode="auto">
            <a:xfrm>
              <a:off x="7786688" y="3143250"/>
              <a:ext cx="142875" cy="14287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945" name="椭圆 50"/>
            <p:cNvSpPr>
              <a:spLocks noChangeArrowheads="1"/>
            </p:cNvSpPr>
            <p:nvPr/>
          </p:nvSpPr>
          <p:spPr bwMode="auto">
            <a:xfrm>
              <a:off x="7786688" y="1714500"/>
              <a:ext cx="142875" cy="142875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946" name="TextBox 53"/>
            <p:cNvSpPr txBox="1">
              <a:spLocks noChangeArrowheads="1"/>
            </p:cNvSpPr>
            <p:nvPr/>
          </p:nvSpPr>
          <p:spPr bwMode="auto">
            <a:xfrm>
              <a:off x="7715272" y="1500174"/>
              <a:ext cx="9286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a</a:t>
              </a:r>
              <a:endParaRPr lang="zh-CN" altLang="en-US" sz="2800"/>
            </a:p>
          </p:txBody>
        </p:sp>
        <p:sp>
          <p:nvSpPr>
            <p:cNvPr id="37947" name="TextBox 54"/>
            <p:cNvSpPr txBox="1">
              <a:spLocks noChangeArrowheads="1"/>
            </p:cNvSpPr>
            <p:nvPr/>
          </p:nvSpPr>
          <p:spPr bwMode="auto">
            <a:xfrm>
              <a:off x="7715272" y="2928934"/>
              <a:ext cx="9286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b</a:t>
              </a:r>
              <a:endParaRPr lang="zh-CN" altLang="en-US" sz="2800"/>
            </a:p>
          </p:txBody>
        </p:sp>
      </p:grpSp>
      <p:grpSp>
        <p:nvGrpSpPr>
          <p:cNvPr id="37894" name="组合 55"/>
          <p:cNvGrpSpPr/>
          <p:nvPr/>
        </p:nvGrpSpPr>
        <p:grpSpPr bwMode="auto">
          <a:xfrm>
            <a:off x="214313" y="1285875"/>
            <a:ext cx="4714875" cy="2238375"/>
            <a:chOff x="1714500" y="1500188"/>
            <a:chExt cx="4714888" cy="2237718"/>
          </a:xfrm>
        </p:grpSpPr>
        <p:grpSp>
          <p:nvGrpSpPr>
            <p:cNvPr id="37913" name="组合 55"/>
            <p:cNvGrpSpPr/>
            <p:nvPr/>
          </p:nvGrpSpPr>
          <p:grpSpPr bwMode="auto">
            <a:xfrm>
              <a:off x="1714500" y="1500188"/>
              <a:ext cx="4059238" cy="1990725"/>
              <a:chOff x="1714480" y="1500174"/>
              <a:chExt cx="4059238" cy="1990725"/>
            </a:xfrm>
          </p:grpSpPr>
          <p:sp>
            <p:nvSpPr>
              <p:cNvPr id="37918" name="Rectangle 7"/>
              <p:cNvSpPr>
                <a:spLocks noChangeArrowheads="1"/>
              </p:cNvSpPr>
              <p:nvPr/>
            </p:nvSpPr>
            <p:spPr bwMode="auto">
              <a:xfrm>
                <a:off x="2565380" y="2035162"/>
                <a:ext cx="708025" cy="20796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7919" name="Rectangle 8"/>
              <p:cNvSpPr>
                <a:spLocks noChangeArrowheads="1"/>
              </p:cNvSpPr>
              <p:nvPr/>
            </p:nvSpPr>
            <p:spPr bwMode="auto">
              <a:xfrm>
                <a:off x="2565380" y="1571612"/>
                <a:ext cx="65087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6Ω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20" name="Oval 9"/>
              <p:cNvSpPr>
                <a:spLocks noChangeArrowheads="1"/>
              </p:cNvSpPr>
              <p:nvPr/>
            </p:nvSpPr>
            <p:spPr bwMode="auto">
              <a:xfrm>
                <a:off x="1714480" y="2520937"/>
                <a:ext cx="566738" cy="55403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7921" name="Line 10"/>
              <p:cNvSpPr>
                <a:spLocks noChangeShapeType="1"/>
              </p:cNvSpPr>
              <p:nvPr/>
            </p:nvSpPr>
            <p:spPr bwMode="auto">
              <a:xfrm>
                <a:off x="1998643" y="2103424"/>
                <a:ext cx="0" cy="13874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22" name="Line 11"/>
              <p:cNvSpPr>
                <a:spLocks noChangeShapeType="1"/>
              </p:cNvSpPr>
              <p:nvPr/>
            </p:nvSpPr>
            <p:spPr bwMode="auto">
              <a:xfrm flipV="1">
                <a:off x="1998643" y="2103424"/>
                <a:ext cx="5667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23" name="Line 12"/>
              <p:cNvSpPr>
                <a:spLocks noChangeShapeType="1"/>
              </p:cNvSpPr>
              <p:nvPr/>
            </p:nvSpPr>
            <p:spPr bwMode="auto">
              <a:xfrm>
                <a:off x="3273405" y="2103424"/>
                <a:ext cx="233997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24" name="Line 13"/>
              <p:cNvSpPr>
                <a:spLocks noChangeShapeType="1"/>
              </p:cNvSpPr>
              <p:nvPr/>
            </p:nvSpPr>
            <p:spPr bwMode="auto">
              <a:xfrm flipV="1">
                <a:off x="3557568" y="2520937"/>
                <a:ext cx="284163" cy="2762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25" name="Line 14"/>
              <p:cNvSpPr>
                <a:spLocks noChangeShapeType="1"/>
              </p:cNvSpPr>
              <p:nvPr/>
            </p:nvSpPr>
            <p:spPr bwMode="auto">
              <a:xfrm flipV="1">
                <a:off x="3841730" y="2797162"/>
                <a:ext cx="282575" cy="277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26" name="Line 15"/>
              <p:cNvSpPr>
                <a:spLocks noChangeShapeType="1"/>
              </p:cNvSpPr>
              <p:nvPr/>
            </p:nvSpPr>
            <p:spPr bwMode="auto">
              <a:xfrm>
                <a:off x="3841730" y="2103424"/>
                <a:ext cx="0" cy="4175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27" name="Line 16"/>
              <p:cNvSpPr>
                <a:spLocks noChangeShapeType="1"/>
              </p:cNvSpPr>
              <p:nvPr/>
            </p:nvSpPr>
            <p:spPr bwMode="auto">
              <a:xfrm>
                <a:off x="3841730" y="2520937"/>
                <a:ext cx="282575" cy="2762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28" name="Line 17"/>
              <p:cNvSpPr>
                <a:spLocks noChangeShapeType="1"/>
              </p:cNvSpPr>
              <p:nvPr/>
            </p:nvSpPr>
            <p:spPr bwMode="auto">
              <a:xfrm>
                <a:off x="3557568" y="2797162"/>
                <a:ext cx="284163" cy="2778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29" name="Line 18"/>
              <p:cNvSpPr>
                <a:spLocks noChangeShapeType="1"/>
              </p:cNvSpPr>
              <p:nvPr/>
            </p:nvSpPr>
            <p:spPr bwMode="auto">
              <a:xfrm>
                <a:off x="3557568" y="2797162"/>
                <a:ext cx="5667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30" name="Line 19"/>
              <p:cNvSpPr>
                <a:spLocks noChangeShapeType="1"/>
              </p:cNvSpPr>
              <p:nvPr/>
            </p:nvSpPr>
            <p:spPr bwMode="auto">
              <a:xfrm>
                <a:off x="3841730" y="3074974"/>
                <a:ext cx="0" cy="41592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31" name="Rectangle 20"/>
              <p:cNvSpPr>
                <a:spLocks noChangeArrowheads="1"/>
              </p:cNvSpPr>
              <p:nvPr/>
            </p:nvSpPr>
            <p:spPr bwMode="auto">
              <a:xfrm>
                <a:off x="4905355" y="2451087"/>
                <a:ext cx="212725" cy="69373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37932" name="Line 21"/>
              <p:cNvSpPr>
                <a:spLocks noChangeShapeType="1"/>
              </p:cNvSpPr>
              <p:nvPr/>
            </p:nvSpPr>
            <p:spPr bwMode="auto">
              <a:xfrm>
                <a:off x="4975205" y="2103424"/>
                <a:ext cx="0" cy="34766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33" name="Line 22"/>
              <p:cNvSpPr>
                <a:spLocks noChangeShapeType="1"/>
              </p:cNvSpPr>
              <p:nvPr/>
            </p:nvSpPr>
            <p:spPr bwMode="auto">
              <a:xfrm>
                <a:off x="4975205" y="3144824"/>
                <a:ext cx="0" cy="34607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34" name="Line 23"/>
              <p:cNvSpPr>
                <a:spLocks noChangeShapeType="1"/>
              </p:cNvSpPr>
              <p:nvPr/>
            </p:nvSpPr>
            <p:spPr bwMode="auto">
              <a:xfrm>
                <a:off x="1998643" y="3490899"/>
                <a:ext cx="361473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35" name="Line 24"/>
              <p:cNvSpPr>
                <a:spLocks noChangeShapeType="1"/>
              </p:cNvSpPr>
              <p:nvPr/>
            </p:nvSpPr>
            <p:spPr bwMode="auto">
              <a:xfrm flipH="1">
                <a:off x="5187930" y="2103424"/>
                <a:ext cx="2841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7936" name="Rectangle 25"/>
              <p:cNvSpPr>
                <a:spLocks noChangeArrowheads="1"/>
              </p:cNvSpPr>
              <p:nvPr/>
            </p:nvSpPr>
            <p:spPr bwMode="auto">
              <a:xfrm>
                <a:off x="4071914" y="2500292"/>
                <a:ext cx="830263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12Ω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37" name="Rectangle 26"/>
              <p:cNvSpPr>
                <a:spLocks noChangeArrowheads="1"/>
              </p:cNvSpPr>
              <p:nvPr/>
            </p:nvSpPr>
            <p:spPr bwMode="auto">
              <a:xfrm>
                <a:off x="3060680" y="2484424"/>
                <a:ext cx="669925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3I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38" name="Rectangle 27"/>
              <p:cNvSpPr>
                <a:spLocks noChangeArrowheads="1"/>
              </p:cNvSpPr>
              <p:nvPr/>
            </p:nvSpPr>
            <p:spPr bwMode="auto">
              <a:xfrm>
                <a:off x="5286355" y="1500174"/>
                <a:ext cx="487363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I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39" name="Rectangle 28"/>
              <p:cNvSpPr>
                <a:spLocks noChangeArrowheads="1"/>
              </p:cNvSpPr>
              <p:nvPr/>
            </p:nvSpPr>
            <p:spPr bwMode="auto">
              <a:xfrm>
                <a:off x="2211368" y="2484424"/>
                <a:ext cx="942975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18V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40" name="Rectangle 29"/>
              <p:cNvSpPr>
                <a:spLocks noChangeArrowheads="1"/>
              </p:cNvSpPr>
              <p:nvPr/>
            </p:nvSpPr>
            <p:spPr bwMode="auto">
              <a:xfrm>
                <a:off x="2244705" y="2124062"/>
                <a:ext cx="503238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 b="1">
                    <a:latin typeface="Times New Roman" panose="02020603050405020304" pitchFamily="18" charset="0"/>
                  </a:rPr>
                  <a:t>+</a:t>
                </a:r>
                <a:endParaRPr kumimoji="1" lang="en-US" altLang="zh-CN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41" name="Rectangle 31"/>
              <p:cNvSpPr>
                <a:spLocks noChangeArrowheads="1"/>
              </p:cNvSpPr>
              <p:nvPr/>
            </p:nvSpPr>
            <p:spPr bwMode="auto">
              <a:xfrm>
                <a:off x="2139930" y="2903524"/>
                <a:ext cx="546100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800" b="1">
                    <a:latin typeface="Times New Roman" panose="02020603050405020304" pitchFamily="18" charset="0"/>
                  </a:rPr>
                  <a:t>－</a:t>
                </a:r>
                <a:endParaRPr kumimoji="1" lang="zh-CN" altLang="en-US" sz="2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7942" name="Line 34"/>
              <p:cNvSpPr>
                <a:spLocks noChangeShapeType="1"/>
              </p:cNvSpPr>
              <p:nvPr/>
            </p:nvSpPr>
            <p:spPr bwMode="auto">
              <a:xfrm>
                <a:off x="3841730" y="3144824"/>
                <a:ext cx="0" cy="20796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7914" name="椭圆 57"/>
            <p:cNvSpPr>
              <a:spLocks noChangeArrowheads="1"/>
            </p:cNvSpPr>
            <p:nvPr/>
          </p:nvSpPr>
          <p:spPr bwMode="auto">
            <a:xfrm>
              <a:off x="5572132" y="2071678"/>
              <a:ext cx="142876" cy="14287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915" name="椭圆 58"/>
            <p:cNvSpPr>
              <a:spLocks noChangeArrowheads="1"/>
            </p:cNvSpPr>
            <p:nvPr/>
          </p:nvSpPr>
          <p:spPr bwMode="auto">
            <a:xfrm>
              <a:off x="5572132" y="3429000"/>
              <a:ext cx="142876" cy="142876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7916" name="TextBox 59"/>
            <p:cNvSpPr txBox="1">
              <a:spLocks noChangeArrowheads="1"/>
            </p:cNvSpPr>
            <p:nvPr/>
          </p:nvSpPr>
          <p:spPr bwMode="auto">
            <a:xfrm>
              <a:off x="5500694" y="1857364"/>
              <a:ext cx="92869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a</a:t>
              </a:r>
              <a:endParaRPr lang="zh-CN" altLang="en-US" sz="2800"/>
            </a:p>
          </p:txBody>
        </p:sp>
        <p:sp>
          <p:nvSpPr>
            <p:cNvPr id="37917" name="TextBox 60"/>
            <p:cNvSpPr txBox="1">
              <a:spLocks noChangeArrowheads="1"/>
            </p:cNvSpPr>
            <p:nvPr/>
          </p:nvSpPr>
          <p:spPr bwMode="auto">
            <a:xfrm>
              <a:off x="5500694" y="3214686"/>
              <a:ext cx="92869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b</a:t>
              </a:r>
              <a:endParaRPr lang="zh-CN" altLang="en-US" sz="2800"/>
            </a:p>
          </p:txBody>
        </p:sp>
      </p:grpSp>
      <p:graphicFrame>
        <p:nvGraphicFramePr>
          <p:cNvPr id="118809" name="Object 2"/>
          <p:cNvGraphicFramePr>
            <a:graphicFrameLocks noChangeAspect="1"/>
          </p:cNvGraphicFramePr>
          <p:nvPr/>
        </p:nvGraphicFramePr>
        <p:xfrm>
          <a:off x="6156325" y="4005263"/>
          <a:ext cx="1728788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0" name="Equation" r:id="rId1" imgW="801370" imgH="236220" progId="Equation.DSMT4">
                  <p:embed/>
                </p:oleObj>
              </mc:Choice>
              <mc:Fallback>
                <p:oleObj name="Equation" r:id="rId1" imgW="801370" imgH="2362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005263"/>
                        <a:ext cx="1728788" cy="5508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3"/>
          <p:cNvGraphicFramePr>
            <a:graphicFrameLocks noChangeAspect="1"/>
          </p:cNvGraphicFramePr>
          <p:nvPr/>
        </p:nvGraphicFramePr>
        <p:xfrm>
          <a:off x="6156325" y="4797425"/>
          <a:ext cx="1701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1" name="Equation" r:id="rId3" imgW="781050" imgH="236220" progId="Equation.DSMT4">
                  <p:embed/>
                </p:oleObj>
              </mc:Choice>
              <mc:Fallback>
                <p:oleObj name="Equation" r:id="rId3" imgW="781050" imgH="23622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797425"/>
                        <a:ext cx="1701800" cy="520700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4"/>
          <p:cNvGrpSpPr/>
          <p:nvPr/>
        </p:nvGrpSpPr>
        <p:grpSpPr bwMode="auto">
          <a:xfrm>
            <a:off x="5580063" y="1268413"/>
            <a:ext cx="2574925" cy="2282825"/>
            <a:chOff x="3264" y="2702"/>
            <a:chExt cx="1622" cy="1438"/>
          </a:xfrm>
        </p:grpSpPr>
        <p:sp>
          <p:nvSpPr>
            <p:cNvPr id="37898" name="Text Box 15"/>
            <p:cNvSpPr txBox="1">
              <a:spLocks noChangeArrowheads="1"/>
            </p:cNvSpPr>
            <p:nvPr/>
          </p:nvSpPr>
          <p:spPr bwMode="auto">
            <a:xfrm>
              <a:off x="4512" y="3038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7899" name="Oval 16"/>
            <p:cNvSpPr>
              <a:spLocks noChangeArrowheads="1"/>
            </p:cNvSpPr>
            <p:nvPr/>
          </p:nvSpPr>
          <p:spPr bwMode="auto">
            <a:xfrm>
              <a:off x="3264" y="34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7900" name="Rectangle 17"/>
            <p:cNvSpPr>
              <a:spLocks noChangeArrowheads="1"/>
            </p:cNvSpPr>
            <p:nvPr/>
          </p:nvSpPr>
          <p:spPr bwMode="auto">
            <a:xfrm>
              <a:off x="3696" y="3072"/>
              <a:ext cx="48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7901" name="Line 18"/>
            <p:cNvSpPr>
              <a:spLocks noChangeShapeType="1"/>
            </p:cNvSpPr>
            <p:nvPr/>
          </p:nvSpPr>
          <p:spPr bwMode="auto">
            <a:xfrm>
              <a:off x="3456" y="3120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2" name="Line 19"/>
            <p:cNvSpPr>
              <a:spLocks noChangeShapeType="1"/>
            </p:cNvSpPr>
            <p:nvPr/>
          </p:nvSpPr>
          <p:spPr bwMode="auto">
            <a:xfrm>
              <a:off x="3456" y="312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3" name="Line 20"/>
            <p:cNvSpPr>
              <a:spLocks noChangeShapeType="1"/>
            </p:cNvSpPr>
            <p:nvPr/>
          </p:nvSpPr>
          <p:spPr bwMode="auto">
            <a:xfrm>
              <a:off x="4176" y="312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4" name="Line 21"/>
            <p:cNvSpPr>
              <a:spLocks noChangeShapeType="1"/>
            </p:cNvSpPr>
            <p:nvPr/>
          </p:nvSpPr>
          <p:spPr bwMode="auto">
            <a:xfrm>
              <a:off x="3456" y="4080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05" name="Rectangle 22"/>
            <p:cNvSpPr>
              <a:spLocks noChangeArrowheads="1"/>
            </p:cNvSpPr>
            <p:nvPr/>
          </p:nvSpPr>
          <p:spPr bwMode="auto">
            <a:xfrm>
              <a:off x="3696" y="2702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0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7906" name="Rectangle 23"/>
            <p:cNvSpPr>
              <a:spLocks noChangeArrowheads="1"/>
            </p:cNvSpPr>
            <p:nvPr/>
          </p:nvSpPr>
          <p:spPr bwMode="auto">
            <a:xfrm>
              <a:off x="3648" y="3422"/>
              <a:ext cx="6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oc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7907" name="Text Box 24"/>
            <p:cNvSpPr txBox="1">
              <a:spLocks noChangeArrowheads="1"/>
            </p:cNvSpPr>
            <p:nvPr/>
          </p:nvSpPr>
          <p:spPr bwMode="auto">
            <a:xfrm>
              <a:off x="3648" y="3230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7908" name="Text Box 25"/>
            <p:cNvSpPr txBox="1">
              <a:spLocks noChangeArrowheads="1"/>
            </p:cNvSpPr>
            <p:nvPr/>
          </p:nvSpPr>
          <p:spPr bwMode="auto">
            <a:xfrm>
              <a:off x="4464" y="381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7909" name="Text Box 26"/>
            <p:cNvSpPr txBox="1">
              <a:spLocks noChangeArrowheads="1"/>
            </p:cNvSpPr>
            <p:nvPr/>
          </p:nvSpPr>
          <p:spPr bwMode="auto">
            <a:xfrm>
              <a:off x="3600" y="3742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7910" name="Line 27"/>
            <p:cNvSpPr>
              <a:spLocks noChangeShapeType="1"/>
            </p:cNvSpPr>
            <p:nvPr/>
          </p:nvSpPr>
          <p:spPr bwMode="auto">
            <a:xfrm flipV="1">
              <a:off x="4209" y="3107"/>
              <a:ext cx="1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7911" name="Rectangle 28"/>
            <p:cNvSpPr>
              <a:spLocks noChangeArrowheads="1"/>
            </p:cNvSpPr>
            <p:nvPr/>
          </p:nvSpPr>
          <p:spPr bwMode="auto">
            <a:xfrm>
              <a:off x="4128" y="2702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7912" name="Rectangle 29"/>
            <p:cNvSpPr>
              <a:spLocks noChangeArrowheads="1"/>
            </p:cNvSpPr>
            <p:nvPr/>
          </p:nvSpPr>
          <p:spPr bwMode="auto">
            <a:xfrm>
              <a:off x="4416" y="3422"/>
              <a:ext cx="4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8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  <p:bldP spid="53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ChangeArrowheads="1"/>
          </p:cNvSpPr>
          <p:nvPr/>
        </p:nvSpPr>
        <p:spPr bwMode="auto">
          <a:xfrm>
            <a:off x="642938" y="785813"/>
            <a:ext cx="8064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4-12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，求图示含源电阻单口网络的诺顿等效电路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2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714375" y="3714750"/>
            <a:ext cx="41449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求端口短路电流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sc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endParaRPr kumimoji="1" lang="en-US" altLang="zh-CN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7424" name="Object 2"/>
          <p:cNvGraphicFramePr>
            <a:graphicFrameLocks noChangeAspect="1"/>
          </p:cNvGraphicFramePr>
          <p:nvPr/>
        </p:nvGraphicFramePr>
        <p:xfrm>
          <a:off x="5929313" y="4429125"/>
          <a:ext cx="2314575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0" name="公式" r:id="rId1" imgW="975995" imgH="410845" progId="Equation.3">
                  <p:embed/>
                </p:oleObj>
              </mc:Choice>
              <mc:Fallback>
                <p:oleObj name="公式" r:id="rId1" imgW="975995" imgH="41084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4429125"/>
                        <a:ext cx="2314575" cy="1071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" name="AutoShape 4"/>
          <p:cNvSpPr>
            <a:spLocks noChangeArrowheads="1"/>
          </p:cNvSpPr>
          <p:nvPr/>
        </p:nvSpPr>
        <p:spPr bwMode="auto">
          <a:xfrm>
            <a:off x="5357813" y="5357813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2" name="Object 58"/>
          <p:cNvGraphicFramePr>
            <a:graphicFrameLocks noChangeAspect="1"/>
          </p:cNvGraphicFramePr>
          <p:nvPr/>
        </p:nvGraphicFramePr>
        <p:xfrm>
          <a:off x="5929313" y="5786438"/>
          <a:ext cx="25923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1" name="公式" r:id="rId3" imgW="1058545" imgH="236220" progId="Equation.3">
                  <p:embed/>
                </p:oleObj>
              </mc:Choice>
              <mc:Fallback>
                <p:oleObj name="公式" r:id="rId3" imgW="1058545" imgH="23622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5786438"/>
                        <a:ext cx="2592387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20" name="组合 70"/>
          <p:cNvGrpSpPr/>
          <p:nvPr/>
        </p:nvGrpSpPr>
        <p:grpSpPr bwMode="auto">
          <a:xfrm>
            <a:off x="1643063" y="1428750"/>
            <a:ext cx="5286375" cy="2027238"/>
            <a:chOff x="1643063" y="1568450"/>
            <a:chExt cx="5286400" cy="2027155"/>
          </a:xfrm>
        </p:grpSpPr>
        <p:sp>
          <p:nvSpPr>
            <p:cNvPr id="38953" name="Oval 6"/>
            <p:cNvSpPr>
              <a:spLocks noChangeArrowheads="1"/>
            </p:cNvSpPr>
            <p:nvPr/>
          </p:nvSpPr>
          <p:spPr bwMode="auto">
            <a:xfrm>
              <a:off x="2525713" y="2368550"/>
              <a:ext cx="544513" cy="5159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8954" name="Line 7"/>
            <p:cNvSpPr>
              <a:spLocks noChangeShapeType="1"/>
            </p:cNvSpPr>
            <p:nvPr/>
          </p:nvSpPr>
          <p:spPr bwMode="auto">
            <a:xfrm>
              <a:off x="2805113" y="1873250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5" name="Line 8"/>
            <p:cNvSpPr>
              <a:spLocks noChangeShapeType="1"/>
            </p:cNvSpPr>
            <p:nvPr/>
          </p:nvSpPr>
          <p:spPr bwMode="auto">
            <a:xfrm>
              <a:off x="2805113" y="187325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6" name="Line 9"/>
            <p:cNvSpPr>
              <a:spLocks noChangeShapeType="1"/>
            </p:cNvSpPr>
            <p:nvPr/>
          </p:nvSpPr>
          <p:spPr bwMode="auto">
            <a:xfrm>
              <a:off x="5243513" y="187325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7" name="Line 10"/>
            <p:cNvSpPr>
              <a:spLocks noChangeShapeType="1"/>
            </p:cNvSpPr>
            <p:nvPr/>
          </p:nvSpPr>
          <p:spPr bwMode="auto">
            <a:xfrm flipV="1">
              <a:off x="4633913" y="1568450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8" name="Line 11"/>
            <p:cNvSpPr>
              <a:spLocks noChangeShapeType="1"/>
            </p:cNvSpPr>
            <p:nvPr/>
          </p:nvSpPr>
          <p:spPr bwMode="auto">
            <a:xfrm flipV="1">
              <a:off x="4938713" y="1873250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9" name="Line 12"/>
            <p:cNvSpPr>
              <a:spLocks noChangeShapeType="1"/>
            </p:cNvSpPr>
            <p:nvPr/>
          </p:nvSpPr>
          <p:spPr bwMode="auto">
            <a:xfrm>
              <a:off x="4938713" y="156845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0" name="Line 13"/>
            <p:cNvSpPr>
              <a:spLocks noChangeShapeType="1"/>
            </p:cNvSpPr>
            <p:nvPr/>
          </p:nvSpPr>
          <p:spPr bwMode="auto">
            <a:xfrm>
              <a:off x="4938713" y="1568450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1" name="Line 14"/>
            <p:cNvSpPr>
              <a:spLocks noChangeShapeType="1"/>
            </p:cNvSpPr>
            <p:nvPr/>
          </p:nvSpPr>
          <p:spPr bwMode="auto">
            <a:xfrm>
              <a:off x="4633913" y="1873250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2" name="Rectangle 15"/>
            <p:cNvSpPr>
              <a:spLocks noChangeArrowheads="1"/>
            </p:cNvSpPr>
            <p:nvPr/>
          </p:nvSpPr>
          <p:spPr bwMode="auto">
            <a:xfrm>
              <a:off x="3998913" y="2254250"/>
              <a:ext cx="228600" cy="76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8963" name="Line 16"/>
            <p:cNvSpPr>
              <a:spLocks noChangeShapeType="1"/>
            </p:cNvSpPr>
            <p:nvPr/>
          </p:nvSpPr>
          <p:spPr bwMode="auto">
            <a:xfrm>
              <a:off x="4100513" y="187325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4" name="Line 17"/>
            <p:cNvSpPr>
              <a:spLocks noChangeShapeType="1"/>
            </p:cNvSpPr>
            <p:nvPr/>
          </p:nvSpPr>
          <p:spPr bwMode="auto">
            <a:xfrm>
              <a:off x="4100513" y="301625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5" name="Line 18"/>
            <p:cNvSpPr>
              <a:spLocks noChangeShapeType="1"/>
            </p:cNvSpPr>
            <p:nvPr/>
          </p:nvSpPr>
          <p:spPr bwMode="auto">
            <a:xfrm>
              <a:off x="2805113" y="3397250"/>
              <a:ext cx="320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66" name="Rectangle 20"/>
            <p:cNvSpPr>
              <a:spLocks noChangeArrowheads="1"/>
            </p:cNvSpPr>
            <p:nvPr/>
          </p:nvSpPr>
          <p:spPr bwMode="auto">
            <a:xfrm>
              <a:off x="3286126" y="2395538"/>
              <a:ext cx="6508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8967" name="Rectangle 21"/>
            <p:cNvSpPr>
              <a:spLocks noChangeArrowheads="1"/>
            </p:cNvSpPr>
            <p:nvPr/>
          </p:nvSpPr>
          <p:spPr bwMode="auto">
            <a:xfrm>
              <a:off x="5214938" y="2000250"/>
              <a:ext cx="6238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2I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8968" name="Rectangle 23"/>
            <p:cNvSpPr>
              <a:spLocks noChangeArrowheads="1"/>
            </p:cNvSpPr>
            <p:nvPr/>
          </p:nvSpPr>
          <p:spPr bwMode="auto">
            <a:xfrm>
              <a:off x="1643063" y="2390775"/>
              <a:ext cx="7969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10V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8969" name="Rectangle 24"/>
            <p:cNvSpPr>
              <a:spLocks noChangeArrowheads="1"/>
            </p:cNvSpPr>
            <p:nvPr/>
          </p:nvSpPr>
          <p:spPr bwMode="auto">
            <a:xfrm>
              <a:off x="2062163" y="1914525"/>
              <a:ext cx="609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8970" name="Rectangle 26"/>
            <p:cNvSpPr>
              <a:spLocks noChangeArrowheads="1"/>
            </p:cNvSpPr>
            <p:nvPr/>
          </p:nvSpPr>
          <p:spPr bwMode="auto">
            <a:xfrm>
              <a:off x="2071670" y="2786058"/>
              <a:ext cx="5461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8971" name="Rectangle 29"/>
            <p:cNvSpPr>
              <a:spLocks noChangeArrowheads="1"/>
            </p:cNvSpPr>
            <p:nvPr/>
          </p:nvSpPr>
          <p:spPr bwMode="auto">
            <a:xfrm>
              <a:off x="3625851" y="1885950"/>
              <a:ext cx="4445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8972" name="Line 30"/>
            <p:cNvSpPr>
              <a:spLocks noChangeShapeType="1"/>
            </p:cNvSpPr>
            <p:nvPr/>
          </p:nvSpPr>
          <p:spPr bwMode="auto">
            <a:xfrm>
              <a:off x="4100513" y="187325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3" name="Line 31"/>
            <p:cNvSpPr>
              <a:spLocks noChangeShapeType="1"/>
            </p:cNvSpPr>
            <p:nvPr/>
          </p:nvSpPr>
          <p:spPr bwMode="auto">
            <a:xfrm>
              <a:off x="5243513" y="1873250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74" name="椭圆 59"/>
            <p:cNvSpPr>
              <a:spLocks noChangeArrowheads="1"/>
            </p:cNvSpPr>
            <p:nvPr/>
          </p:nvSpPr>
          <p:spPr bwMode="auto">
            <a:xfrm>
              <a:off x="6000760" y="3286124"/>
              <a:ext cx="142877" cy="14303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75" name="椭圆 59"/>
            <p:cNvSpPr>
              <a:spLocks noChangeArrowheads="1"/>
            </p:cNvSpPr>
            <p:nvPr/>
          </p:nvSpPr>
          <p:spPr bwMode="auto">
            <a:xfrm>
              <a:off x="6000760" y="1785926"/>
              <a:ext cx="142877" cy="14303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76" name="TextBox 61"/>
            <p:cNvSpPr txBox="1">
              <a:spLocks noChangeArrowheads="1"/>
            </p:cNvSpPr>
            <p:nvPr/>
          </p:nvSpPr>
          <p:spPr bwMode="auto">
            <a:xfrm>
              <a:off x="6000760" y="1571612"/>
              <a:ext cx="928703" cy="523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a</a:t>
              </a:r>
              <a:endParaRPr lang="zh-CN" altLang="en-US" sz="2800"/>
            </a:p>
          </p:txBody>
        </p:sp>
        <p:sp>
          <p:nvSpPr>
            <p:cNvPr id="38977" name="TextBox 62"/>
            <p:cNvSpPr txBox="1">
              <a:spLocks noChangeArrowheads="1"/>
            </p:cNvSpPr>
            <p:nvPr/>
          </p:nvSpPr>
          <p:spPr bwMode="auto">
            <a:xfrm>
              <a:off x="6000760" y="3071810"/>
              <a:ext cx="928703" cy="523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b</a:t>
              </a:r>
              <a:endParaRPr lang="zh-CN" altLang="en-US" sz="2800"/>
            </a:p>
          </p:txBody>
        </p:sp>
      </p:grpSp>
      <p:grpSp>
        <p:nvGrpSpPr>
          <p:cNvPr id="4" name="组合 75"/>
          <p:cNvGrpSpPr/>
          <p:nvPr/>
        </p:nvGrpSpPr>
        <p:grpSpPr bwMode="auto">
          <a:xfrm>
            <a:off x="214313" y="4238625"/>
            <a:ext cx="4918075" cy="2619375"/>
            <a:chOff x="214282" y="4500570"/>
            <a:chExt cx="4918105" cy="2619327"/>
          </a:xfrm>
        </p:grpSpPr>
        <p:sp>
          <p:nvSpPr>
            <p:cNvPr id="38923" name="Oval 6"/>
            <p:cNvSpPr>
              <a:spLocks noChangeArrowheads="1"/>
            </p:cNvSpPr>
            <p:nvPr/>
          </p:nvSpPr>
          <p:spPr bwMode="auto">
            <a:xfrm>
              <a:off x="882650" y="5568950"/>
              <a:ext cx="544513" cy="519113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8924" name="Line 7"/>
            <p:cNvSpPr>
              <a:spLocks noChangeShapeType="1"/>
            </p:cNvSpPr>
            <p:nvPr/>
          </p:nvSpPr>
          <p:spPr bwMode="auto">
            <a:xfrm>
              <a:off x="1162050" y="5064125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5" name="Line 8"/>
            <p:cNvSpPr>
              <a:spLocks noChangeShapeType="1"/>
            </p:cNvSpPr>
            <p:nvPr/>
          </p:nvSpPr>
          <p:spPr bwMode="auto">
            <a:xfrm>
              <a:off x="1162050" y="5064125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6" name="Line 9"/>
            <p:cNvSpPr>
              <a:spLocks noChangeShapeType="1"/>
            </p:cNvSpPr>
            <p:nvPr/>
          </p:nvSpPr>
          <p:spPr bwMode="auto">
            <a:xfrm>
              <a:off x="3600450" y="5064125"/>
              <a:ext cx="39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7" name="Line 10"/>
            <p:cNvSpPr>
              <a:spLocks noChangeShapeType="1"/>
            </p:cNvSpPr>
            <p:nvPr/>
          </p:nvSpPr>
          <p:spPr bwMode="auto">
            <a:xfrm flipV="1">
              <a:off x="2990850" y="4759325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8" name="Line 11"/>
            <p:cNvSpPr>
              <a:spLocks noChangeShapeType="1"/>
            </p:cNvSpPr>
            <p:nvPr/>
          </p:nvSpPr>
          <p:spPr bwMode="auto">
            <a:xfrm flipV="1">
              <a:off x="3295650" y="5064125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29" name="Line 12"/>
            <p:cNvSpPr>
              <a:spLocks noChangeShapeType="1"/>
            </p:cNvSpPr>
            <p:nvPr/>
          </p:nvSpPr>
          <p:spPr bwMode="auto">
            <a:xfrm>
              <a:off x="3295650" y="4759325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0" name="Line 13"/>
            <p:cNvSpPr>
              <a:spLocks noChangeShapeType="1"/>
            </p:cNvSpPr>
            <p:nvPr/>
          </p:nvSpPr>
          <p:spPr bwMode="auto">
            <a:xfrm>
              <a:off x="3295650" y="4759325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1" name="Line 14"/>
            <p:cNvSpPr>
              <a:spLocks noChangeShapeType="1"/>
            </p:cNvSpPr>
            <p:nvPr/>
          </p:nvSpPr>
          <p:spPr bwMode="auto">
            <a:xfrm>
              <a:off x="2990850" y="5064125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2" name="Rectangle 15"/>
            <p:cNvSpPr>
              <a:spLocks noChangeArrowheads="1"/>
            </p:cNvSpPr>
            <p:nvPr/>
          </p:nvSpPr>
          <p:spPr bwMode="auto">
            <a:xfrm>
              <a:off x="2355850" y="5445125"/>
              <a:ext cx="228600" cy="76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8933" name="Line 16"/>
            <p:cNvSpPr>
              <a:spLocks noChangeShapeType="1"/>
            </p:cNvSpPr>
            <p:nvPr/>
          </p:nvSpPr>
          <p:spPr bwMode="auto">
            <a:xfrm>
              <a:off x="2457450" y="5064125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4" name="Line 17"/>
            <p:cNvSpPr>
              <a:spLocks noChangeShapeType="1"/>
            </p:cNvSpPr>
            <p:nvPr/>
          </p:nvSpPr>
          <p:spPr bwMode="auto">
            <a:xfrm>
              <a:off x="2457450" y="6207125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5" name="Line 18"/>
            <p:cNvSpPr>
              <a:spLocks noChangeShapeType="1"/>
            </p:cNvSpPr>
            <p:nvPr/>
          </p:nvSpPr>
          <p:spPr bwMode="auto">
            <a:xfrm flipV="1">
              <a:off x="1173163" y="6583363"/>
              <a:ext cx="2808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6" name="Line 19"/>
            <p:cNvSpPr>
              <a:spLocks noChangeShapeType="1"/>
            </p:cNvSpPr>
            <p:nvPr/>
          </p:nvSpPr>
          <p:spPr bwMode="auto">
            <a:xfrm flipH="1">
              <a:off x="4357686" y="5572140"/>
              <a:ext cx="0" cy="3714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37" name="Rectangle 20"/>
            <p:cNvSpPr>
              <a:spLocks noChangeArrowheads="1"/>
            </p:cNvSpPr>
            <p:nvPr/>
          </p:nvSpPr>
          <p:spPr bwMode="auto">
            <a:xfrm>
              <a:off x="1643063" y="5586413"/>
              <a:ext cx="6508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8938" name="Rectangle 21"/>
            <p:cNvSpPr>
              <a:spLocks noChangeArrowheads="1"/>
            </p:cNvSpPr>
            <p:nvPr/>
          </p:nvSpPr>
          <p:spPr bwMode="auto">
            <a:xfrm>
              <a:off x="3011488" y="5368925"/>
              <a:ext cx="6238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2I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8939" name="Rectangle 22"/>
            <p:cNvSpPr>
              <a:spLocks noChangeArrowheads="1"/>
            </p:cNvSpPr>
            <p:nvPr/>
          </p:nvSpPr>
          <p:spPr bwMode="auto">
            <a:xfrm>
              <a:off x="4429124" y="5500702"/>
              <a:ext cx="703263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sc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8940" name="Rectangle 23"/>
            <p:cNvSpPr>
              <a:spLocks noChangeArrowheads="1"/>
            </p:cNvSpPr>
            <p:nvPr/>
          </p:nvSpPr>
          <p:spPr bwMode="auto">
            <a:xfrm>
              <a:off x="214282" y="5572140"/>
              <a:ext cx="7969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10V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8941" name="Rectangle 24"/>
            <p:cNvSpPr>
              <a:spLocks noChangeArrowheads="1"/>
            </p:cNvSpPr>
            <p:nvPr/>
          </p:nvSpPr>
          <p:spPr bwMode="auto">
            <a:xfrm>
              <a:off x="571472" y="5143512"/>
              <a:ext cx="609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8942" name="Rectangle 25"/>
            <p:cNvSpPr>
              <a:spLocks noChangeArrowheads="1"/>
            </p:cNvSpPr>
            <p:nvPr/>
          </p:nvSpPr>
          <p:spPr bwMode="auto">
            <a:xfrm>
              <a:off x="500034" y="6000768"/>
              <a:ext cx="5461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8943" name="Rectangle 27"/>
            <p:cNvSpPr>
              <a:spLocks noChangeArrowheads="1"/>
            </p:cNvSpPr>
            <p:nvPr/>
          </p:nvSpPr>
          <p:spPr bwMode="auto">
            <a:xfrm>
              <a:off x="1982788" y="5076825"/>
              <a:ext cx="4445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8944" name="Line 28"/>
            <p:cNvSpPr>
              <a:spLocks noChangeShapeType="1"/>
            </p:cNvSpPr>
            <p:nvPr/>
          </p:nvSpPr>
          <p:spPr bwMode="auto">
            <a:xfrm>
              <a:off x="2457450" y="5064125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5" name="Line 30"/>
            <p:cNvSpPr>
              <a:spLocks noChangeShapeType="1"/>
            </p:cNvSpPr>
            <p:nvPr/>
          </p:nvSpPr>
          <p:spPr bwMode="auto">
            <a:xfrm>
              <a:off x="4357688" y="5057775"/>
              <a:ext cx="0" cy="15128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46" name="椭圆 59"/>
            <p:cNvSpPr>
              <a:spLocks noChangeArrowheads="1"/>
            </p:cNvSpPr>
            <p:nvPr/>
          </p:nvSpPr>
          <p:spPr bwMode="auto">
            <a:xfrm>
              <a:off x="4000496" y="6500834"/>
              <a:ext cx="142877" cy="14303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47" name="椭圆 64"/>
            <p:cNvSpPr>
              <a:spLocks noChangeArrowheads="1"/>
            </p:cNvSpPr>
            <p:nvPr/>
          </p:nvSpPr>
          <p:spPr bwMode="auto">
            <a:xfrm>
              <a:off x="4000496" y="5000636"/>
              <a:ext cx="142877" cy="14303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8948" name="TextBox 65"/>
            <p:cNvSpPr txBox="1">
              <a:spLocks noChangeArrowheads="1"/>
            </p:cNvSpPr>
            <p:nvPr/>
          </p:nvSpPr>
          <p:spPr bwMode="auto">
            <a:xfrm>
              <a:off x="3643306" y="4500570"/>
              <a:ext cx="928703" cy="523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a</a:t>
              </a:r>
              <a:endParaRPr lang="zh-CN" altLang="en-US" sz="2800"/>
            </a:p>
          </p:txBody>
        </p:sp>
        <p:sp>
          <p:nvSpPr>
            <p:cNvPr id="38949" name="TextBox 62"/>
            <p:cNvSpPr txBox="1">
              <a:spLocks noChangeArrowheads="1"/>
            </p:cNvSpPr>
            <p:nvPr/>
          </p:nvSpPr>
          <p:spPr bwMode="auto">
            <a:xfrm>
              <a:off x="3643306" y="6596102"/>
              <a:ext cx="928703" cy="523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b</a:t>
              </a:r>
              <a:endParaRPr lang="zh-CN" altLang="en-US" sz="2800"/>
            </a:p>
          </p:txBody>
        </p:sp>
        <p:sp>
          <p:nvSpPr>
            <p:cNvPr id="38950" name="Line 9"/>
            <p:cNvSpPr>
              <a:spLocks noChangeShapeType="1"/>
            </p:cNvSpPr>
            <p:nvPr/>
          </p:nvSpPr>
          <p:spPr bwMode="auto">
            <a:xfrm>
              <a:off x="4143372" y="5072074"/>
              <a:ext cx="21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1" name="Line 28"/>
            <p:cNvSpPr>
              <a:spLocks noChangeShapeType="1"/>
            </p:cNvSpPr>
            <p:nvPr/>
          </p:nvSpPr>
          <p:spPr bwMode="auto">
            <a:xfrm flipV="1">
              <a:off x="3571868" y="5072074"/>
              <a:ext cx="3190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8952" name="Line 9"/>
            <p:cNvSpPr>
              <a:spLocks noChangeShapeType="1"/>
            </p:cNvSpPr>
            <p:nvPr/>
          </p:nvSpPr>
          <p:spPr bwMode="auto">
            <a:xfrm>
              <a:off x="4143372" y="6572272"/>
              <a:ext cx="21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65" name="Rectangle 4"/>
          <p:cNvSpPr>
            <a:spLocks noChangeArrowheads="1"/>
          </p:cNvSpPr>
          <p:nvPr/>
        </p:nvSpPr>
        <p:spPr bwMode="auto">
          <a:xfrm>
            <a:off x="4356100" y="3716338"/>
            <a:ext cx="1368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U=0</a:t>
            </a:r>
            <a:endParaRPr kumimoji="1" lang="en-US" altLang="zh-CN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8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  <p:bldP spid="61" grpId="0" animBg="1"/>
      <p:bldP spid="65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642938" y="1143000"/>
            <a:ext cx="4360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求诺顿等效电阻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: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8445" name="Object 2"/>
          <p:cNvGraphicFramePr>
            <a:graphicFrameLocks noChangeAspect="1"/>
          </p:cNvGraphicFramePr>
          <p:nvPr/>
        </p:nvGraphicFramePr>
        <p:xfrm>
          <a:off x="476250" y="4627563"/>
          <a:ext cx="860425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8" name="公式" r:id="rId1" imgW="400685" imgH="226060" progId="Equation.3">
                  <p:embed/>
                </p:oleObj>
              </mc:Choice>
              <mc:Fallback>
                <p:oleObj name="公式" r:id="rId1" imgW="400685" imgH="2260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4627563"/>
                        <a:ext cx="860425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47" name="Rectangle 31"/>
          <p:cNvSpPr>
            <a:spLocks noChangeArrowheads="1"/>
          </p:cNvSpPr>
          <p:nvPr/>
        </p:nvSpPr>
        <p:spPr bwMode="auto">
          <a:xfrm>
            <a:off x="684213" y="4076700"/>
            <a:ext cx="2592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加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求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I</a:t>
            </a:r>
            <a:endParaRPr kumimoji="1" lang="en-US" altLang="zh-CN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" name="组合 146"/>
          <p:cNvGrpSpPr/>
          <p:nvPr/>
        </p:nvGrpSpPr>
        <p:grpSpPr bwMode="auto">
          <a:xfrm>
            <a:off x="285750" y="2071688"/>
            <a:ext cx="3838575" cy="2027237"/>
            <a:chOff x="285720" y="2071678"/>
            <a:chExt cx="3838630" cy="2027155"/>
          </a:xfrm>
        </p:grpSpPr>
        <p:sp>
          <p:nvSpPr>
            <p:cNvPr id="39980" name="Line 7"/>
            <p:cNvSpPr>
              <a:spLocks noChangeShapeType="1"/>
            </p:cNvSpPr>
            <p:nvPr/>
          </p:nvSpPr>
          <p:spPr bwMode="auto">
            <a:xfrm>
              <a:off x="285720" y="2357430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1" name="Line 8"/>
            <p:cNvSpPr>
              <a:spLocks noChangeShapeType="1"/>
            </p:cNvSpPr>
            <p:nvPr/>
          </p:nvSpPr>
          <p:spPr bwMode="auto">
            <a:xfrm>
              <a:off x="285720" y="2357430"/>
              <a:ext cx="151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2" name="Line 9"/>
            <p:cNvSpPr>
              <a:spLocks noChangeShapeType="1"/>
            </p:cNvSpPr>
            <p:nvPr/>
          </p:nvSpPr>
          <p:spPr bwMode="auto">
            <a:xfrm>
              <a:off x="2438400" y="2376478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3" name="Line 10"/>
            <p:cNvSpPr>
              <a:spLocks noChangeShapeType="1"/>
            </p:cNvSpPr>
            <p:nvPr/>
          </p:nvSpPr>
          <p:spPr bwMode="auto">
            <a:xfrm flipV="1">
              <a:off x="1828800" y="2071678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4" name="Line 11"/>
            <p:cNvSpPr>
              <a:spLocks noChangeShapeType="1"/>
            </p:cNvSpPr>
            <p:nvPr/>
          </p:nvSpPr>
          <p:spPr bwMode="auto">
            <a:xfrm flipV="1">
              <a:off x="2133600" y="2376478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5" name="Line 12"/>
            <p:cNvSpPr>
              <a:spLocks noChangeShapeType="1"/>
            </p:cNvSpPr>
            <p:nvPr/>
          </p:nvSpPr>
          <p:spPr bwMode="auto">
            <a:xfrm>
              <a:off x="2133600" y="2071678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6" name="Line 13"/>
            <p:cNvSpPr>
              <a:spLocks noChangeShapeType="1"/>
            </p:cNvSpPr>
            <p:nvPr/>
          </p:nvSpPr>
          <p:spPr bwMode="auto">
            <a:xfrm>
              <a:off x="2133600" y="2071678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7" name="Line 14"/>
            <p:cNvSpPr>
              <a:spLocks noChangeShapeType="1"/>
            </p:cNvSpPr>
            <p:nvPr/>
          </p:nvSpPr>
          <p:spPr bwMode="auto">
            <a:xfrm>
              <a:off x="1828800" y="2376478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88" name="Rectangle 15"/>
            <p:cNvSpPr>
              <a:spLocks noChangeArrowheads="1"/>
            </p:cNvSpPr>
            <p:nvPr/>
          </p:nvSpPr>
          <p:spPr bwMode="auto">
            <a:xfrm>
              <a:off x="1193800" y="2757478"/>
              <a:ext cx="228600" cy="76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9989" name="Line 16"/>
            <p:cNvSpPr>
              <a:spLocks noChangeShapeType="1"/>
            </p:cNvSpPr>
            <p:nvPr/>
          </p:nvSpPr>
          <p:spPr bwMode="auto">
            <a:xfrm>
              <a:off x="1295400" y="2376478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0" name="Line 17"/>
            <p:cNvSpPr>
              <a:spLocks noChangeShapeType="1"/>
            </p:cNvSpPr>
            <p:nvPr/>
          </p:nvSpPr>
          <p:spPr bwMode="auto">
            <a:xfrm>
              <a:off x="1295400" y="3519478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1" name="Line 18"/>
            <p:cNvSpPr>
              <a:spLocks noChangeShapeType="1"/>
            </p:cNvSpPr>
            <p:nvPr/>
          </p:nvSpPr>
          <p:spPr bwMode="auto">
            <a:xfrm>
              <a:off x="285720" y="3857628"/>
              <a:ext cx="291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2" name="Rectangle 20"/>
            <p:cNvSpPr>
              <a:spLocks noChangeArrowheads="1"/>
            </p:cNvSpPr>
            <p:nvPr/>
          </p:nvSpPr>
          <p:spPr bwMode="auto">
            <a:xfrm>
              <a:off x="481013" y="2898766"/>
              <a:ext cx="6508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9993" name="Rectangle 21"/>
            <p:cNvSpPr>
              <a:spLocks noChangeArrowheads="1"/>
            </p:cNvSpPr>
            <p:nvPr/>
          </p:nvSpPr>
          <p:spPr bwMode="auto">
            <a:xfrm>
              <a:off x="2409825" y="2503478"/>
              <a:ext cx="6238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2I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994" name="Rectangle 29"/>
            <p:cNvSpPr>
              <a:spLocks noChangeArrowheads="1"/>
            </p:cNvSpPr>
            <p:nvPr/>
          </p:nvSpPr>
          <p:spPr bwMode="auto">
            <a:xfrm>
              <a:off x="820738" y="2389178"/>
              <a:ext cx="4445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995" name="Line 30"/>
            <p:cNvSpPr>
              <a:spLocks noChangeShapeType="1"/>
            </p:cNvSpPr>
            <p:nvPr/>
          </p:nvSpPr>
          <p:spPr bwMode="auto">
            <a:xfrm>
              <a:off x="1295400" y="2376478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6" name="Line 31"/>
            <p:cNvSpPr>
              <a:spLocks noChangeShapeType="1"/>
            </p:cNvSpPr>
            <p:nvPr/>
          </p:nvSpPr>
          <p:spPr bwMode="auto">
            <a:xfrm>
              <a:off x="2438400" y="2376478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97" name="椭圆 59"/>
            <p:cNvSpPr>
              <a:spLocks noChangeArrowheads="1"/>
            </p:cNvSpPr>
            <p:nvPr/>
          </p:nvSpPr>
          <p:spPr bwMode="auto">
            <a:xfrm>
              <a:off x="3195647" y="3789352"/>
              <a:ext cx="142877" cy="14303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98" name="椭圆 59"/>
            <p:cNvSpPr>
              <a:spLocks noChangeArrowheads="1"/>
            </p:cNvSpPr>
            <p:nvPr/>
          </p:nvSpPr>
          <p:spPr bwMode="auto">
            <a:xfrm>
              <a:off x="3195647" y="2289154"/>
              <a:ext cx="142877" cy="14303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99" name="TextBox 61"/>
            <p:cNvSpPr txBox="1">
              <a:spLocks noChangeArrowheads="1"/>
            </p:cNvSpPr>
            <p:nvPr/>
          </p:nvSpPr>
          <p:spPr bwMode="auto">
            <a:xfrm>
              <a:off x="3195647" y="2074840"/>
              <a:ext cx="928703" cy="523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a</a:t>
              </a:r>
              <a:endParaRPr lang="zh-CN" altLang="en-US" sz="2800"/>
            </a:p>
          </p:txBody>
        </p:sp>
        <p:sp>
          <p:nvSpPr>
            <p:cNvPr id="40000" name="TextBox 62"/>
            <p:cNvSpPr txBox="1">
              <a:spLocks noChangeArrowheads="1"/>
            </p:cNvSpPr>
            <p:nvPr/>
          </p:nvSpPr>
          <p:spPr bwMode="auto">
            <a:xfrm>
              <a:off x="3195647" y="3575038"/>
              <a:ext cx="928703" cy="523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b</a:t>
              </a:r>
              <a:endParaRPr lang="zh-CN" altLang="en-US" sz="2800"/>
            </a:p>
          </p:txBody>
        </p:sp>
      </p:grpSp>
      <p:sp>
        <p:nvSpPr>
          <p:cNvPr id="20489" name="TextBox 61"/>
          <p:cNvSpPr txBox="1">
            <a:spLocks noChangeArrowheads="1"/>
          </p:cNvSpPr>
          <p:nvPr/>
        </p:nvSpPr>
        <p:spPr bwMode="auto">
          <a:xfrm>
            <a:off x="7434263" y="1714500"/>
            <a:ext cx="928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/>
              <a:t>a</a:t>
            </a:r>
            <a:endParaRPr lang="zh-CN" altLang="en-US" sz="2800"/>
          </a:p>
        </p:txBody>
      </p:sp>
      <p:grpSp>
        <p:nvGrpSpPr>
          <p:cNvPr id="5" name="组合 147"/>
          <p:cNvGrpSpPr/>
          <p:nvPr/>
        </p:nvGrpSpPr>
        <p:grpSpPr bwMode="auto">
          <a:xfrm>
            <a:off x="4929188" y="1785938"/>
            <a:ext cx="4214812" cy="2667000"/>
            <a:chOff x="4929190" y="1785926"/>
            <a:chExt cx="4214810" cy="2666935"/>
          </a:xfrm>
        </p:grpSpPr>
        <p:sp>
          <p:nvSpPr>
            <p:cNvPr id="39949" name="Line 43"/>
            <p:cNvSpPr>
              <a:spLocks noChangeShapeType="1"/>
            </p:cNvSpPr>
            <p:nvPr/>
          </p:nvSpPr>
          <p:spPr bwMode="auto">
            <a:xfrm flipH="1" flipV="1">
              <a:off x="7434253" y="2357430"/>
              <a:ext cx="396000" cy="0"/>
            </a:xfrm>
            <a:prstGeom prst="line">
              <a:avLst/>
            </a:prstGeom>
            <a:noFill/>
            <a:ln w="28575">
              <a:solidFill>
                <a:srgbClr val="00B05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0" name="Rectangle 47"/>
            <p:cNvSpPr>
              <a:spLocks noChangeArrowheads="1"/>
            </p:cNvSpPr>
            <p:nvPr/>
          </p:nvSpPr>
          <p:spPr bwMode="auto">
            <a:xfrm>
              <a:off x="8434385" y="2500306"/>
              <a:ext cx="390526" cy="5238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1" name="Rectangle 48"/>
            <p:cNvSpPr>
              <a:spLocks noChangeArrowheads="1"/>
            </p:cNvSpPr>
            <p:nvPr/>
          </p:nvSpPr>
          <p:spPr bwMode="auto">
            <a:xfrm>
              <a:off x="8434385" y="3286124"/>
              <a:ext cx="600076" cy="519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2" name="Rectangle 49"/>
            <p:cNvSpPr>
              <a:spLocks noChangeArrowheads="1"/>
            </p:cNvSpPr>
            <p:nvPr/>
          </p:nvSpPr>
          <p:spPr bwMode="auto">
            <a:xfrm>
              <a:off x="8577261" y="2928934"/>
              <a:ext cx="566739" cy="519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3" name="Oval 19"/>
            <p:cNvSpPr>
              <a:spLocks noChangeArrowheads="1"/>
            </p:cNvSpPr>
            <p:nvPr/>
          </p:nvSpPr>
          <p:spPr bwMode="auto">
            <a:xfrm>
              <a:off x="8148633" y="2928934"/>
              <a:ext cx="428629" cy="500064"/>
            </a:xfrm>
            <a:prstGeom prst="ellipse">
              <a:avLst/>
            </a:prstGeom>
            <a:noFill/>
            <a:ln w="12700">
              <a:solidFill>
                <a:srgbClr val="CC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9954" name="Line 28"/>
            <p:cNvSpPr>
              <a:spLocks noChangeShapeType="1"/>
            </p:cNvSpPr>
            <p:nvPr/>
          </p:nvSpPr>
          <p:spPr bwMode="auto">
            <a:xfrm>
              <a:off x="8362947" y="2357430"/>
              <a:ext cx="0" cy="57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5" name="Line 29"/>
            <p:cNvSpPr>
              <a:spLocks noChangeShapeType="1"/>
            </p:cNvSpPr>
            <p:nvPr/>
          </p:nvSpPr>
          <p:spPr bwMode="auto">
            <a:xfrm>
              <a:off x="8362947" y="2928934"/>
              <a:ext cx="0" cy="468000"/>
            </a:xfrm>
            <a:prstGeom prst="line">
              <a:avLst/>
            </a:prstGeom>
            <a:noFill/>
            <a:ln w="12700">
              <a:solidFill>
                <a:srgbClr val="CC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6" name="Line 32"/>
            <p:cNvSpPr>
              <a:spLocks noChangeShapeType="1"/>
            </p:cNvSpPr>
            <p:nvPr/>
          </p:nvSpPr>
          <p:spPr bwMode="auto">
            <a:xfrm>
              <a:off x="8005757" y="3857628"/>
              <a:ext cx="3600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7" name="Line 32"/>
            <p:cNvSpPr>
              <a:spLocks noChangeShapeType="1"/>
            </p:cNvSpPr>
            <p:nvPr/>
          </p:nvSpPr>
          <p:spPr bwMode="auto">
            <a:xfrm>
              <a:off x="8005757" y="2357430"/>
              <a:ext cx="36000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8" name="Line 28"/>
            <p:cNvSpPr>
              <a:spLocks noChangeShapeType="1"/>
            </p:cNvSpPr>
            <p:nvPr/>
          </p:nvSpPr>
          <p:spPr bwMode="auto">
            <a:xfrm>
              <a:off x="8362947" y="3429000"/>
              <a:ext cx="0" cy="43199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59" name="Rectangle 46"/>
            <p:cNvSpPr>
              <a:spLocks noChangeArrowheads="1"/>
            </p:cNvSpPr>
            <p:nvPr/>
          </p:nvSpPr>
          <p:spPr bwMode="auto">
            <a:xfrm>
              <a:off x="7434253" y="1785926"/>
              <a:ext cx="487364" cy="519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B050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60" name="Line 7"/>
            <p:cNvSpPr>
              <a:spLocks noChangeShapeType="1"/>
            </p:cNvSpPr>
            <p:nvPr/>
          </p:nvSpPr>
          <p:spPr bwMode="auto">
            <a:xfrm>
              <a:off x="4929190" y="2357430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1" name="Line 8"/>
            <p:cNvSpPr>
              <a:spLocks noChangeShapeType="1"/>
            </p:cNvSpPr>
            <p:nvPr/>
          </p:nvSpPr>
          <p:spPr bwMode="auto">
            <a:xfrm>
              <a:off x="4929190" y="2357430"/>
              <a:ext cx="158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2" name="Line 9"/>
            <p:cNvSpPr>
              <a:spLocks noChangeShapeType="1"/>
            </p:cNvSpPr>
            <p:nvPr/>
          </p:nvSpPr>
          <p:spPr bwMode="auto">
            <a:xfrm>
              <a:off x="7086571" y="2376478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3" name="Line 10"/>
            <p:cNvSpPr>
              <a:spLocks noChangeShapeType="1"/>
            </p:cNvSpPr>
            <p:nvPr/>
          </p:nvSpPr>
          <p:spPr bwMode="auto">
            <a:xfrm flipV="1">
              <a:off x="6476971" y="2071678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4" name="Line 11"/>
            <p:cNvSpPr>
              <a:spLocks noChangeShapeType="1"/>
            </p:cNvSpPr>
            <p:nvPr/>
          </p:nvSpPr>
          <p:spPr bwMode="auto">
            <a:xfrm flipV="1">
              <a:off x="6781771" y="2376478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5" name="Line 12"/>
            <p:cNvSpPr>
              <a:spLocks noChangeShapeType="1"/>
            </p:cNvSpPr>
            <p:nvPr/>
          </p:nvSpPr>
          <p:spPr bwMode="auto">
            <a:xfrm>
              <a:off x="6781771" y="2071678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6" name="Line 13"/>
            <p:cNvSpPr>
              <a:spLocks noChangeShapeType="1"/>
            </p:cNvSpPr>
            <p:nvPr/>
          </p:nvSpPr>
          <p:spPr bwMode="auto">
            <a:xfrm>
              <a:off x="6781771" y="2071678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7" name="Line 14"/>
            <p:cNvSpPr>
              <a:spLocks noChangeShapeType="1"/>
            </p:cNvSpPr>
            <p:nvPr/>
          </p:nvSpPr>
          <p:spPr bwMode="auto">
            <a:xfrm>
              <a:off x="6476971" y="2376478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68" name="Rectangle 15"/>
            <p:cNvSpPr>
              <a:spLocks noChangeArrowheads="1"/>
            </p:cNvSpPr>
            <p:nvPr/>
          </p:nvSpPr>
          <p:spPr bwMode="auto">
            <a:xfrm>
              <a:off x="5841971" y="2757478"/>
              <a:ext cx="228600" cy="76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39969" name="Line 16"/>
            <p:cNvSpPr>
              <a:spLocks noChangeShapeType="1"/>
            </p:cNvSpPr>
            <p:nvPr/>
          </p:nvSpPr>
          <p:spPr bwMode="auto">
            <a:xfrm>
              <a:off x="5943571" y="2376478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0" name="Line 17"/>
            <p:cNvSpPr>
              <a:spLocks noChangeShapeType="1"/>
            </p:cNvSpPr>
            <p:nvPr/>
          </p:nvSpPr>
          <p:spPr bwMode="auto">
            <a:xfrm>
              <a:off x="5943571" y="3519478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1" name="Line 18"/>
            <p:cNvSpPr>
              <a:spLocks noChangeShapeType="1"/>
            </p:cNvSpPr>
            <p:nvPr/>
          </p:nvSpPr>
          <p:spPr bwMode="auto">
            <a:xfrm>
              <a:off x="4929190" y="3857628"/>
              <a:ext cx="2916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2" name="Rectangle 20"/>
            <p:cNvSpPr>
              <a:spLocks noChangeArrowheads="1"/>
            </p:cNvSpPr>
            <p:nvPr/>
          </p:nvSpPr>
          <p:spPr bwMode="auto">
            <a:xfrm>
              <a:off x="5129184" y="2898766"/>
              <a:ext cx="6508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39973" name="Rectangle 21"/>
            <p:cNvSpPr>
              <a:spLocks noChangeArrowheads="1"/>
            </p:cNvSpPr>
            <p:nvPr/>
          </p:nvSpPr>
          <p:spPr bwMode="auto">
            <a:xfrm>
              <a:off x="6791311" y="2500306"/>
              <a:ext cx="6238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2I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974" name="Rectangle 29"/>
            <p:cNvSpPr>
              <a:spLocks noChangeArrowheads="1"/>
            </p:cNvSpPr>
            <p:nvPr/>
          </p:nvSpPr>
          <p:spPr bwMode="auto">
            <a:xfrm>
              <a:off x="5468909" y="2389178"/>
              <a:ext cx="4445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39975" name="Line 30"/>
            <p:cNvSpPr>
              <a:spLocks noChangeShapeType="1"/>
            </p:cNvSpPr>
            <p:nvPr/>
          </p:nvSpPr>
          <p:spPr bwMode="auto">
            <a:xfrm>
              <a:off x="5943571" y="2376478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6" name="Line 31"/>
            <p:cNvSpPr>
              <a:spLocks noChangeShapeType="1"/>
            </p:cNvSpPr>
            <p:nvPr/>
          </p:nvSpPr>
          <p:spPr bwMode="auto">
            <a:xfrm>
              <a:off x="7086571" y="2376478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9977" name="椭圆 59"/>
            <p:cNvSpPr>
              <a:spLocks noChangeArrowheads="1"/>
            </p:cNvSpPr>
            <p:nvPr/>
          </p:nvSpPr>
          <p:spPr bwMode="auto">
            <a:xfrm>
              <a:off x="7843818" y="3789352"/>
              <a:ext cx="142877" cy="14303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78" name="椭圆 59"/>
            <p:cNvSpPr>
              <a:spLocks noChangeArrowheads="1"/>
            </p:cNvSpPr>
            <p:nvPr/>
          </p:nvSpPr>
          <p:spPr bwMode="auto">
            <a:xfrm>
              <a:off x="7843818" y="2289154"/>
              <a:ext cx="142877" cy="14303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39979" name="TextBox 62"/>
            <p:cNvSpPr txBox="1">
              <a:spLocks noChangeArrowheads="1"/>
            </p:cNvSpPr>
            <p:nvPr/>
          </p:nvSpPr>
          <p:spPr bwMode="auto">
            <a:xfrm>
              <a:off x="7505691" y="3929066"/>
              <a:ext cx="928703" cy="523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b</a:t>
              </a:r>
              <a:endParaRPr lang="zh-CN" altLang="en-US" sz="2800"/>
            </a:p>
          </p:txBody>
        </p:sp>
      </p:grpSp>
      <p:sp>
        <p:nvSpPr>
          <p:cNvPr id="144" name="AutoShape 30"/>
          <p:cNvSpPr>
            <a:spLocks noChangeArrowheads="1"/>
          </p:cNvSpPr>
          <p:nvPr/>
        </p:nvSpPr>
        <p:spPr bwMode="auto">
          <a:xfrm>
            <a:off x="4143375" y="28575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graphicFrame>
        <p:nvGraphicFramePr>
          <p:cNvPr id="2" name="Object 63"/>
          <p:cNvGraphicFramePr>
            <a:graphicFrameLocks noChangeAspect="1"/>
          </p:cNvGraphicFramePr>
          <p:nvPr/>
        </p:nvGraphicFramePr>
        <p:xfrm>
          <a:off x="450850" y="5264150"/>
          <a:ext cx="269398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09" name="公式" r:id="rId3" imgW="1273810" imgH="236220" progId="Equation.3">
                  <p:embed/>
                </p:oleObj>
              </mc:Choice>
              <mc:Fallback>
                <p:oleObj name="公式" r:id="rId3" imgW="1273810" imgH="23622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5264150"/>
                        <a:ext cx="269398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4"/>
          <p:cNvGraphicFramePr>
            <a:graphicFrameLocks noChangeAspect="1"/>
          </p:cNvGraphicFramePr>
          <p:nvPr/>
        </p:nvGraphicFramePr>
        <p:xfrm>
          <a:off x="441325" y="5935663"/>
          <a:ext cx="2808288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0" name="公式" r:id="rId5" imgW="1335405" imgH="236220" progId="Equation.3">
                  <p:embed/>
                </p:oleObj>
              </mc:Choice>
              <mc:Fallback>
                <p:oleObj name="公式" r:id="rId5" imgW="1335405" imgH="23622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" y="5935663"/>
                        <a:ext cx="2808288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ectangle 4"/>
          <p:cNvSpPr>
            <a:spLocks noChangeArrowheads="1"/>
          </p:cNvSpPr>
          <p:nvPr/>
        </p:nvSpPr>
        <p:spPr bwMode="auto">
          <a:xfrm>
            <a:off x="4284663" y="1125538"/>
            <a:ext cx="35274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10V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电压源置零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8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47" grpId="0" autoUpdateAnimBg="0"/>
      <p:bldP spid="20489" grpId="0"/>
      <p:bldP spid="144" grpId="0" animBg="1"/>
      <p:bldP spid="6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71" name="AutoShape 31"/>
          <p:cNvSpPr>
            <a:spLocks noChangeArrowheads="1"/>
          </p:cNvSpPr>
          <p:nvPr/>
        </p:nvSpPr>
        <p:spPr bwMode="auto">
          <a:xfrm>
            <a:off x="755650" y="328453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sp>
        <p:nvSpPr>
          <p:cNvPr id="189547" name="Rectangle 107"/>
          <p:cNvSpPr>
            <a:spLocks noChangeArrowheads="1"/>
          </p:cNvSpPr>
          <p:nvPr/>
        </p:nvSpPr>
        <p:spPr bwMode="auto">
          <a:xfrm>
            <a:off x="595313" y="6164263"/>
            <a:ext cx="8024812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作业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P89)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2-8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2-14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P158-159)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4-8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4-16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49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1763713" y="3284538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诺顿等效电路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组合 79"/>
          <p:cNvGrpSpPr/>
          <p:nvPr/>
        </p:nvGrpSpPr>
        <p:grpSpPr bwMode="auto">
          <a:xfrm>
            <a:off x="1116013" y="3933825"/>
            <a:ext cx="2547937" cy="2024063"/>
            <a:chOff x="6167438" y="1500174"/>
            <a:chExt cx="2547975" cy="2023993"/>
          </a:xfrm>
        </p:grpSpPr>
        <p:sp>
          <p:nvSpPr>
            <p:cNvPr id="41013" name="Oval 34"/>
            <p:cNvSpPr>
              <a:spLocks noChangeArrowheads="1"/>
            </p:cNvSpPr>
            <p:nvPr/>
          </p:nvSpPr>
          <p:spPr bwMode="auto">
            <a:xfrm>
              <a:off x="6167438" y="2286001"/>
              <a:ext cx="552450" cy="5476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1014" name="Line 35"/>
            <p:cNvSpPr>
              <a:spLocks noChangeShapeType="1"/>
            </p:cNvSpPr>
            <p:nvPr/>
          </p:nvSpPr>
          <p:spPr bwMode="auto">
            <a:xfrm>
              <a:off x="6434138" y="1820863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5" name="Line 36"/>
            <p:cNvSpPr>
              <a:spLocks noChangeShapeType="1"/>
            </p:cNvSpPr>
            <p:nvPr/>
          </p:nvSpPr>
          <p:spPr bwMode="auto">
            <a:xfrm>
              <a:off x="6434138" y="1820863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6" name="Line 37"/>
            <p:cNvSpPr>
              <a:spLocks noChangeShapeType="1"/>
            </p:cNvSpPr>
            <p:nvPr/>
          </p:nvSpPr>
          <p:spPr bwMode="auto">
            <a:xfrm>
              <a:off x="6434138" y="3279776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7" name="Rectangle 38"/>
            <p:cNvSpPr>
              <a:spLocks noChangeArrowheads="1"/>
            </p:cNvSpPr>
            <p:nvPr/>
          </p:nvSpPr>
          <p:spPr bwMode="auto">
            <a:xfrm>
              <a:off x="6738938" y="2295526"/>
              <a:ext cx="6191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4A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1018" name="Line 43"/>
            <p:cNvSpPr>
              <a:spLocks noChangeShapeType="1"/>
            </p:cNvSpPr>
            <p:nvPr/>
          </p:nvSpPr>
          <p:spPr bwMode="auto">
            <a:xfrm>
              <a:off x="6434138" y="2854326"/>
              <a:ext cx="0" cy="425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19" name="Line 44"/>
            <p:cNvSpPr>
              <a:spLocks noChangeShapeType="1"/>
            </p:cNvSpPr>
            <p:nvPr/>
          </p:nvSpPr>
          <p:spPr bwMode="auto">
            <a:xfrm flipV="1">
              <a:off x="6176963" y="2566988"/>
              <a:ext cx="5175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0" name="Line 45"/>
            <p:cNvSpPr>
              <a:spLocks noChangeShapeType="1"/>
            </p:cNvSpPr>
            <p:nvPr/>
          </p:nvSpPr>
          <p:spPr bwMode="auto">
            <a:xfrm flipV="1">
              <a:off x="6434138" y="1973263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21" name="椭圆 46"/>
            <p:cNvSpPr>
              <a:spLocks noChangeArrowheads="1"/>
            </p:cNvSpPr>
            <p:nvPr/>
          </p:nvSpPr>
          <p:spPr bwMode="auto">
            <a:xfrm>
              <a:off x="7858148" y="3214686"/>
              <a:ext cx="142877" cy="14303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022" name="TextBox 47"/>
            <p:cNvSpPr txBox="1">
              <a:spLocks noChangeArrowheads="1"/>
            </p:cNvSpPr>
            <p:nvPr/>
          </p:nvSpPr>
          <p:spPr bwMode="auto">
            <a:xfrm>
              <a:off x="7786710" y="1500174"/>
              <a:ext cx="928703" cy="523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a</a:t>
              </a:r>
              <a:endParaRPr lang="zh-CN" altLang="en-US" sz="2800"/>
            </a:p>
          </p:txBody>
        </p:sp>
        <p:sp>
          <p:nvSpPr>
            <p:cNvPr id="41023" name="TextBox 50"/>
            <p:cNvSpPr txBox="1">
              <a:spLocks noChangeArrowheads="1"/>
            </p:cNvSpPr>
            <p:nvPr/>
          </p:nvSpPr>
          <p:spPr bwMode="auto">
            <a:xfrm>
              <a:off x="7786710" y="3000372"/>
              <a:ext cx="928703" cy="523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b</a:t>
              </a:r>
              <a:endParaRPr lang="zh-CN" altLang="en-US" sz="2800"/>
            </a:p>
          </p:txBody>
        </p:sp>
        <p:sp>
          <p:nvSpPr>
            <p:cNvPr id="41024" name="椭圆 52"/>
            <p:cNvSpPr>
              <a:spLocks noChangeArrowheads="1"/>
            </p:cNvSpPr>
            <p:nvPr/>
          </p:nvSpPr>
          <p:spPr bwMode="auto">
            <a:xfrm>
              <a:off x="7858148" y="1714488"/>
              <a:ext cx="142877" cy="14303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0967" name="组合 53"/>
          <p:cNvGrpSpPr/>
          <p:nvPr/>
        </p:nvGrpSpPr>
        <p:grpSpPr bwMode="auto">
          <a:xfrm>
            <a:off x="250825" y="981075"/>
            <a:ext cx="5286375" cy="2027238"/>
            <a:chOff x="1643063" y="1568450"/>
            <a:chExt cx="5286400" cy="2027155"/>
          </a:xfrm>
        </p:grpSpPr>
        <p:sp>
          <p:nvSpPr>
            <p:cNvPr id="40988" name="Oval 6"/>
            <p:cNvSpPr>
              <a:spLocks noChangeArrowheads="1"/>
            </p:cNvSpPr>
            <p:nvPr/>
          </p:nvSpPr>
          <p:spPr bwMode="auto">
            <a:xfrm>
              <a:off x="2525713" y="2368550"/>
              <a:ext cx="544513" cy="5159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0989" name="Line 7"/>
            <p:cNvSpPr>
              <a:spLocks noChangeShapeType="1"/>
            </p:cNvSpPr>
            <p:nvPr/>
          </p:nvSpPr>
          <p:spPr bwMode="auto">
            <a:xfrm>
              <a:off x="2805113" y="1873250"/>
              <a:ext cx="0" cy="1524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0" name="Line 8"/>
            <p:cNvSpPr>
              <a:spLocks noChangeShapeType="1"/>
            </p:cNvSpPr>
            <p:nvPr/>
          </p:nvSpPr>
          <p:spPr bwMode="auto">
            <a:xfrm>
              <a:off x="2805113" y="1873250"/>
              <a:ext cx="1828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1" name="Line 9"/>
            <p:cNvSpPr>
              <a:spLocks noChangeShapeType="1"/>
            </p:cNvSpPr>
            <p:nvPr/>
          </p:nvSpPr>
          <p:spPr bwMode="auto">
            <a:xfrm>
              <a:off x="5243513" y="187325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2" name="Line 10"/>
            <p:cNvSpPr>
              <a:spLocks noChangeShapeType="1"/>
            </p:cNvSpPr>
            <p:nvPr/>
          </p:nvSpPr>
          <p:spPr bwMode="auto">
            <a:xfrm flipV="1">
              <a:off x="4633913" y="1568450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3" name="Line 11"/>
            <p:cNvSpPr>
              <a:spLocks noChangeShapeType="1"/>
            </p:cNvSpPr>
            <p:nvPr/>
          </p:nvSpPr>
          <p:spPr bwMode="auto">
            <a:xfrm flipV="1">
              <a:off x="4938713" y="1873250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4" name="Line 12"/>
            <p:cNvSpPr>
              <a:spLocks noChangeShapeType="1"/>
            </p:cNvSpPr>
            <p:nvPr/>
          </p:nvSpPr>
          <p:spPr bwMode="auto">
            <a:xfrm>
              <a:off x="4938713" y="156845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5" name="Line 13"/>
            <p:cNvSpPr>
              <a:spLocks noChangeShapeType="1"/>
            </p:cNvSpPr>
            <p:nvPr/>
          </p:nvSpPr>
          <p:spPr bwMode="auto">
            <a:xfrm>
              <a:off x="4938713" y="1568450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6" name="Line 14"/>
            <p:cNvSpPr>
              <a:spLocks noChangeShapeType="1"/>
            </p:cNvSpPr>
            <p:nvPr/>
          </p:nvSpPr>
          <p:spPr bwMode="auto">
            <a:xfrm>
              <a:off x="4633913" y="1873250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7" name="Rectangle 15"/>
            <p:cNvSpPr>
              <a:spLocks noChangeArrowheads="1"/>
            </p:cNvSpPr>
            <p:nvPr/>
          </p:nvSpPr>
          <p:spPr bwMode="auto">
            <a:xfrm>
              <a:off x="3998913" y="2254250"/>
              <a:ext cx="228600" cy="76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0998" name="Line 16"/>
            <p:cNvSpPr>
              <a:spLocks noChangeShapeType="1"/>
            </p:cNvSpPr>
            <p:nvPr/>
          </p:nvSpPr>
          <p:spPr bwMode="auto">
            <a:xfrm>
              <a:off x="4100513" y="187325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99" name="Line 17"/>
            <p:cNvSpPr>
              <a:spLocks noChangeShapeType="1"/>
            </p:cNvSpPr>
            <p:nvPr/>
          </p:nvSpPr>
          <p:spPr bwMode="auto">
            <a:xfrm>
              <a:off x="4100513" y="301625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0" name="Line 18"/>
            <p:cNvSpPr>
              <a:spLocks noChangeShapeType="1"/>
            </p:cNvSpPr>
            <p:nvPr/>
          </p:nvSpPr>
          <p:spPr bwMode="auto">
            <a:xfrm>
              <a:off x="2805113" y="3397250"/>
              <a:ext cx="320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1" name="Rectangle 20"/>
            <p:cNvSpPr>
              <a:spLocks noChangeArrowheads="1"/>
            </p:cNvSpPr>
            <p:nvPr/>
          </p:nvSpPr>
          <p:spPr bwMode="auto">
            <a:xfrm>
              <a:off x="3286126" y="2395538"/>
              <a:ext cx="65087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1002" name="Rectangle 21"/>
            <p:cNvSpPr>
              <a:spLocks noChangeArrowheads="1"/>
            </p:cNvSpPr>
            <p:nvPr/>
          </p:nvSpPr>
          <p:spPr bwMode="auto">
            <a:xfrm>
              <a:off x="5214938" y="2000250"/>
              <a:ext cx="62388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2I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003" name="Rectangle 23"/>
            <p:cNvSpPr>
              <a:spLocks noChangeArrowheads="1"/>
            </p:cNvSpPr>
            <p:nvPr/>
          </p:nvSpPr>
          <p:spPr bwMode="auto">
            <a:xfrm>
              <a:off x="1643063" y="2390775"/>
              <a:ext cx="796925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10V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1004" name="Rectangle 24"/>
            <p:cNvSpPr>
              <a:spLocks noChangeArrowheads="1"/>
            </p:cNvSpPr>
            <p:nvPr/>
          </p:nvSpPr>
          <p:spPr bwMode="auto">
            <a:xfrm>
              <a:off x="2062163" y="1914525"/>
              <a:ext cx="6096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1005" name="Rectangle 26"/>
            <p:cNvSpPr>
              <a:spLocks noChangeArrowheads="1"/>
            </p:cNvSpPr>
            <p:nvPr/>
          </p:nvSpPr>
          <p:spPr bwMode="auto">
            <a:xfrm>
              <a:off x="2071670" y="2786058"/>
              <a:ext cx="5461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1006" name="Rectangle 29"/>
            <p:cNvSpPr>
              <a:spLocks noChangeArrowheads="1"/>
            </p:cNvSpPr>
            <p:nvPr/>
          </p:nvSpPr>
          <p:spPr bwMode="auto">
            <a:xfrm>
              <a:off x="3625851" y="1885950"/>
              <a:ext cx="4445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1007" name="Line 30"/>
            <p:cNvSpPr>
              <a:spLocks noChangeShapeType="1"/>
            </p:cNvSpPr>
            <p:nvPr/>
          </p:nvSpPr>
          <p:spPr bwMode="auto">
            <a:xfrm>
              <a:off x="4100513" y="1873250"/>
              <a:ext cx="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8" name="Line 31"/>
            <p:cNvSpPr>
              <a:spLocks noChangeShapeType="1"/>
            </p:cNvSpPr>
            <p:nvPr/>
          </p:nvSpPr>
          <p:spPr bwMode="auto">
            <a:xfrm>
              <a:off x="5243513" y="1873250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009" name="椭圆 59"/>
            <p:cNvSpPr>
              <a:spLocks noChangeArrowheads="1"/>
            </p:cNvSpPr>
            <p:nvPr/>
          </p:nvSpPr>
          <p:spPr bwMode="auto">
            <a:xfrm>
              <a:off x="6000760" y="3286124"/>
              <a:ext cx="142877" cy="14303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010" name="椭圆 59"/>
            <p:cNvSpPr>
              <a:spLocks noChangeArrowheads="1"/>
            </p:cNvSpPr>
            <p:nvPr/>
          </p:nvSpPr>
          <p:spPr bwMode="auto">
            <a:xfrm>
              <a:off x="6000760" y="1785926"/>
              <a:ext cx="142877" cy="143033"/>
            </a:xfrm>
            <a:prstGeom prst="ellipse">
              <a:avLst/>
            </a:prstGeom>
            <a:noFill/>
            <a:ln w="9525" algn="ctr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41011" name="TextBox 61"/>
            <p:cNvSpPr txBox="1">
              <a:spLocks noChangeArrowheads="1"/>
            </p:cNvSpPr>
            <p:nvPr/>
          </p:nvSpPr>
          <p:spPr bwMode="auto">
            <a:xfrm>
              <a:off x="6000760" y="1571612"/>
              <a:ext cx="928703" cy="523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a</a:t>
              </a:r>
              <a:endParaRPr lang="zh-CN" altLang="en-US" sz="2800"/>
            </a:p>
          </p:txBody>
        </p:sp>
        <p:sp>
          <p:nvSpPr>
            <p:cNvPr id="41012" name="TextBox 62"/>
            <p:cNvSpPr txBox="1">
              <a:spLocks noChangeArrowheads="1"/>
            </p:cNvSpPr>
            <p:nvPr/>
          </p:nvSpPr>
          <p:spPr bwMode="auto">
            <a:xfrm>
              <a:off x="6000760" y="3071810"/>
              <a:ext cx="928703" cy="5237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/>
                <a:t>b</a:t>
              </a:r>
              <a:endParaRPr lang="zh-CN" altLang="en-US" sz="2800"/>
            </a:p>
          </p:txBody>
        </p:sp>
      </p:grpSp>
      <p:grpSp>
        <p:nvGrpSpPr>
          <p:cNvPr id="6" name="Group 17"/>
          <p:cNvGrpSpPr/>
          <p:nvPr/>
        </p:nvGrpSpPr>
        <p:grpSpPr bwMode="auto">
          <a:xfrm>
            <a:off x="5580063" y="981075"/>
            <a:ext cx="2978150" cy="2206625"/>
            <a:chOff x="3424" y="2887"/>
            <a:chExt cx="1876" cy="1390"/>
          </a:xfrm>
        </p:grpSpPr>
        <p:sp>
          <p:nvSpPr>
            <p:cNvPr id="40971" name="Text Box 18"/>
            <p:cNvSpPr txBox="1">
              <a:spLocks noChangeArrowheads="1"/>
            </p:cNvSpPr>
            <p:nvPr/>
          </p:nvSpPr>
          <p:spPr bwMode="auto">
            <a:xfrm>
              <a:off x="4824" y="3175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0972" name="Oval 19"/>
            <p:cNvSpPr>
              <a:spLocks noChangeArrowheads="1"/>
            </p:cNvSpPr>
            <p:nvPr/>
          </p:nvSpPr>
          <p:spPr bwMode="auto">
            <a:xfrm>
              <a:off x="3424" y="3545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0973" name="Line 20"/>
            <p:cNvSpPr>
              <a:spLocks noChangeShapeType="1"/>
            </p:cNvSpPr>
            <p:nvPr/>
          </p:nvSpPr>
          <p:spPr bwMode="auto">
            <a:xfrm>
              <a:off x="3616" y="325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4" name="Line 21"/>
            <p:cNvSpPr>
              <a:spLocks noChangeShapeType="1"/>
            </p:cNvSpPr>
            <p:nvPr/>
          </p:nvSpPr>
          <p:spPr bwMode="auto">
            <a:xfrm flipV="1">
              <a:off x="3614" y="3257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5" name="Rectangle 22"/>
            <p:cNvSpPr>
              <a:spLocks noChangeArrowheads="1"/>
            </p:cNvSpPr>
            <p:nvPr/>
          </p:nvSpPr>
          <p:spPr bwMode="auto">
            <a:xfrm>
              <a:off x="4468" y="3551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0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0976" name="Rectangle 23"/>
            <p:cNvSpPr>
              <a:spLocks noChangeArrowheads="1"/>
            </p:cNvSpPr>
            <p:nvPr/>
          </p:nvSpPr>
          <p:spPr bwMode="auto">
            <a:xfrm>
              <a:off x="3784" y="3559"/>
              <a:ext cx="5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sc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0977" name="Text Box 24"/>
            <p:cNvSpPr txBox="1">
              <a:spLocks noChangeArrowheads="1"/>
            </p:cNvSpPr>
            <p:nvPr/>
          </p:nvSpPr>
          <p:spPr bwMode="auto">
            <a:xfrm>
              <a:off x="4776" y="3947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0978" name="Line 25"/>
            <p:cNvSpPr>
              <a:spLocks noChangeShapeType="1"/>
            </p:cNvSpPr>
            <p:nvPr/>
          </p:nvSpPr>
          <p:spPr bwMode="auto">
            <a:xfrm flipV="1">
              <a:off x="4594" y="3247"/>
              <a:ext cx="1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79" name="Rectangle 26"/>
            <p:cNvSpPr>
              <a:spLocks noChangeArrowheads="1"/>
            </p:cNvSpPr>
            <p:nvPr/>
          </p:nvSpPr>
          <p:spPr bwMode="auto">
            <a:xfrm>
              <a:off x="4377" y="2887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0980" name="Rectangle 27"/>
            <p:cNvSpPr>
              <a:spLocks noChangeArrowheads="1"/>
            </p:cNvSpPr>
            <p:nvPr/>
          </p:nvSpPr>
          <p:spPr bwMode="auto">
            <a:xfrm>
              <a:off x="4830" y="3559"/>
              <a:ext cx="4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0981" name="Line 28"/>
            <p:cNvSpPr>
              <a:spLocks noChangeShapeType="1"/>
            </p:cNvSpPr>
            <p:nvPr/>
          </p:nvSpPr>
          <p:spPr bwMode="auto">
            <a:xfrm>
              <a:off x="3616" y="3949"/>
              <a:ext cx="0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2" name="Line 29"/>
            <p:cNvSpPr>
              <a:spLocks noChangeShapeType="1"/>
            </p:cNvSpPr>
            <p:nvPr/>
          </p:nvSpPr>
          <p:spPr bwMode="auto">
            <a:xfrm>
              <a:off x="3424" y="3737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3" name="Line 30"/>
            <p:cNvSpPr>
              <a:spLocks noChangeShapeType="1"/>
            </p:cNvSpPr>
            <p:nvPr/>
          </p:nvSpPr>
          <p:spPr bwMode="auto">
            <a:xfrm flipV="1">
              <a:off x="3616" y="3353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4" name="Rectangle 31"/>
            <p:cNvSpPr>
              <a:spLocks noChangeArrowheads="1"/>
            </p:cNvSpPr>
            <p:nvPr/>
          </p:nvSpPr>
          <p:spPr bwMode="auto">
            <a:xfrm>
              <a:off x="4337" y="3497"/>
              <a:ext cx="144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0985" name="Line 32"/>
            <p:cNvSpPr>
              <a:spLocks noChangeShapeType="1"/>
            </p:cNvSpPr>
            <p:nvPr/>
          </p:nvSpPr>
          <p:spPr bwMode="auto">
            <a:xfrm>
              <a:off x="4401" y="3257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6" name="Line 33"/>
            <p:cNvSpPr>
              <a:spLocks noChangeShapeType="1"/>
            </p:cNvSpPr>
            <p:nvPr/>
          </p:nvSpPr>
          <p:spPr bwMode="auto">
            <a:xfrm>
              <a:off x="4401" y="3977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7" name="Line 34"/>
            <p:cNvSpPr>
              <a:spLocks noChangeShapeType="1"/>
            </p:cNvSpPr>
            <p:nvPr/>
          </p:nvSpPr>
          <p:spPr bwMode="auto">
            <a:xfrm flipV="1">
              <a:off x="3611" y="4215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3" name="Object 58"/>
          <p:cNvGraphicFramePr>
            <a:graphicFrameLocks noChangeAspect="1"/>
          </p:cNvGraphicFramePr>
          <p:nvPr/>
        </p:nvGraphicFramePr>
        <p:xfrm>
          <a:off x="6084888" y="3573463"/>
          <a:ext cx="16954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7" name="Equation" r:id="rId1" imgW="688340" imgH="236220" progId="Equation.DSMT4">
                  <p:embed/>
                </p:oleObj>
              </mc:Choice>
              <mc:Fallback>
                <p:oleObj name="Equation" r:id="rId1" imgW="688340" imgH="236220" progId="Equation.DSMT4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573463"/>
                        <a:ext cx="1695450" cy="6429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4"/>
          <p:cNvGraphicFramePr>
            <a:graphicFrameLocks noChangeAspect="1"/>
          </p:cNvGraphicFramePr>
          <p:nvPr/>
        </p:nvGraphicFramePr>
        <p:xfrm>
          <a:off x="6084888" y="4508500"/>
          <a:ext cx="11445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8" name="Equation" r:id="rId3" imgW="482600" imgH="236220" progId="Equation.DSMT4">
                  <p:embed/>
                </p:oleObj>
              </mc:Choice>
              <mc:Fallback>
                <p:oleObj name="Equation" r:id="rId3" imgW="482600" imgH="236220" progId="Equation.DSMT4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4508500"/>
                        <a:ext cx="1144587" cy="57626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9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9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89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9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71" grpId="0" animBg="1"/>
      <p:bldP spid="189547" grpId="0"/>
      <p:bldP spid="5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4"/>
          <p:cNvSpPr>
            <a:spLocks noChangeArrowheads="1"/>
          </p:cNvSpPr>
          <p:nvPr/>
        </p:nvSpPr>
        <p:spPr bwMode="auto">
          <a:xfrm>
            <a:off x="714375" y="857250"/>
            <a:ext cx="783590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en-US" sz="2800" b="1">
                <a:latin typeface="Times New Roman" panose="02020603050405020304" pitchFamily="18" charset="0"/>
              </a:rPr>
              <a:t>②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333399"/>
                </a:solidFill>
                <a:latin typeface="Times New Roman" panose="02020603050405020304" pitchFamily="18" charset="0"/>
              </a:rPr>
              <a:t>oc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solidFill>
                  <a:srgbClr val="333399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solidFill>
                  <a:srgbClr val="333399"/>
                </a:solidFill>
                <a:latin typeface="Times New Roman" panose="02020603050405020304" pitchFamily="18" charset="0"/>
              </a:rPr>
              <a:t>sc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solidFill>
                  <a:srgbClr val="333399"/>
                </a:solidFill>
                <a:latin typeface="Times New Roman" panose="02020603050405020304" pitchFamily="18" charset="0"/>
              </a:rPr>
              <a:t>及</a:t>
            </a:r>
            <a:r>
              <a:rPr kumimoji="1" lang="en-US" altLang="zh-CN" sz="2800" b="1">
                <a:solidFill>
                  <a:srgbClr val="333399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solidFill>
                  <a:srgbClr val="333399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solidFill>
                  <a:srgbClr val="333399"/>
                </a:solidFill>
                <a:latin typeface="Times New Roman" panose="02020603050405020304" pitchFamily="18" charset="0"/>
              </a:rPr>
              <a:t>间的关系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戴维宁等效电路和诺顿等效电路的互换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——R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的另一种求法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90469" name="Rectangle 5"/>
          <p:cNvSpPr>
            <a:spLocks noChangeArrowheads="1"/>
          </p:cNvSpPr>
          <p:nvPr/>
        </p:nvSpPr>
        <p:spPr bwMode="auto">
          <a:xfrm>
            <a:off x="714375" y="2357438"/>
            <a:ext cx="7827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戴维宁等效电路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的端口</a:t>
            </a:r>
            <a:r>
              <a:rPr kumimoji="1" lang="en-US" altLang="zh-CN" sz="2800" b="1">
                <a:latin typeface="Times New Roman" panose="02020603050405020304" pitchFamily="18" charset="0"/>
              </a:rPr>
              <a:t>VCR ——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2" name="组合 42"/>
          <p:cNvGrpSpPr/>
          <p:nvPr/>
        </p:nvGrpSpPr>
        <p:grpSpPr bwMode="auto">
          <a:xfrm>
            <a:off x="785813" y="3141663"/>
            <a:ext cx="7827962" cy="949325"/>
            <a:chOff x="785786" y="3140966"/>
            <a:chExt cx="7827962" cy="949325"/>
          </a:xfrm>
        </p:grpSpPr>
        <p:sp>
          <p:nvSpPr>
            <p:cNvPr id="42027" name="Rectangle 7"/>
            <p:cNvSpPr>
              <a:spLocks noChangeArrowheads="1"/>
            </p:cNvSpPr>
            <p:nvPr/>
          </p:nvSpPr>
          <p:spPr bwMode="auto">
            <a:xfrm>
              <a:off x="785786" y="3301998"/>
              <a:ext cx="7827962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诺顿等效电路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的端口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VCR  ——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2028" name="Object 2"/>
            <p:cNvGraphicFramePr>
              <a:graphicFrameLocks noChangeAspect="1"/>
            </p:cNvGraphicFramePr>
            <p:nvPr/>
          </p:nvGraphicFramePr>
          <p:xfrm>
            <a:off x="5868117" y="3140966"/>
            <a:ext cx="2571750" cy="949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01" name="公式" r:id="rId1" imgW="1335405" imgH="452120" progId="Equation.3">
                    <p:embed/>
                  </p:oleObj>
                </mc:Choice>
                <mc:Fallback>
                  <p:oleObj name="公式" r:id="rId1" imgW="1335405" imgH="45212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8117" y="3140966"/>
                          <a:ext cx="2571750" cy="9493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" name="Group 14"/>
          <p:cNvGrpSpPr/>
          <p:nvPr/>
        </p:nvGrpSpPr>
        <p:grpSpPr bwMode="auto">
          <a:xfrm>
            <a:off x="1214438" y="4214813"/>
            <a:ext cx="2574925" cy="2282825"/>
            <a:chOff x="3264" y="2702"/>
            <a:chExt cx="1622" cy="1438"/>
          </a:xfrm>
        </p:grpSpPr>
        <p:sp>
          <p:nvSpPr>
            <p:cNvPr id="42012" name="Text Box 15"/>
            <p:cNvSpPr txBox="1">
              <a:spLocks noChangeArrowheads="1"/>
            </p:cNvSpPr>
            <p:nvPr/>
          </p:nvSpPr>
          <p:spPr bwMode="auto">
            <a:xfrm>
              <a:off x="4512" y="3038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2013" name="Oval 16"/>
            <p:cNvSpPr>
              <a:spLocks noChangeArrowheads="1"/>
            </p:cNvSpPr>
            <p:nvPr/>
          </p:nvSpPr>
          <p:spPr bwMode="auto">
            <a:xfrm>
              <a:off x="3264" y="3408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2014" name="Rectangle 17"/>
            <p:cNvSpPr>
              <a:spLocks noChangeArrowheads="1"/>
            </p:cNvSpPr>
            <p:nvPr/>
          </p:nvSpPr>
          <p:spPr bwMode="auto">
            <a:xfrm>
              <a:off x="3696" y="3072"/>
              <a:ext cx="480" cy="14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2015" name="Line 18"/>
            <p:cNvSpPr>
              <a:spLocks noChangeShapeType="1"/>
            </p:cNvSpPr>
            <p:nvPr/>
          </p:nvSpPr>
          <p:spPr bwMode="auto">
            <a:xfrm>
              <a:off x="3456" y="3120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6" name="Line 19"/>
            <p:cNvSpPr>
              <a:spLocks noChangeShapeType="1"/>
            </p:cNvSpPr>
            <p:nvPr/>
          </p:nvSpPr>
          <p:spPr bwMode="auto">
            <a:xfrm>
              <a:off x="3456" y="3120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7" name="Line 20"/>
            <p:cNvSpPr>
              <a:spLocks noChangeShapeType="1"/>
            </p:cNvSpPr>
            <p:nvPr/>
          </p:nvSpPr>
          <p:spPr bwMode="auto">
            <a:xfrm>
              <a:off x="4176" y="3120"/>
              <a:ext cx="2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8" name="Line 21"/>
            <p:cNvSpPr>
              <a:spLocks noChangeShapeType="1"/>
            </p:cNvSpPr>
            <p:nvPr/>
          </p:nvSpPr>
          <p:spPr bwMode="auto">
            <a:xfrm>
              <a:off x="3456" y="4080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9" name="Rectangle 22"/>
            <p:cNvSpPr>
              <a:spLocks noChangeArrowheads="1"/>
            </p:cNvSpPr>
            <p:nvPr/>
          </p:nvSpPr>
          <p:spPr bwMode="auto">
            <a:xfrm>
              <a:off x="3696" y="2702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0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2020" name="Rectangle 23"/>
            <p:cNvSpPr>
              <a:spLocks noChangeArrowheads="1"/>
            </p:cNvSpPr>
            <p:nvPr/>
          </p:nvSpPr>
          <p:spPr bwMode="auto">
            <a:xfrm>
              <a:off x="3648" y="3422"/>
              <a:ext cx="61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oc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2021" name="Text Box 24"/>
            <p:cNvSpPr txBox="1">
              <a:spLocks noChangeArrowheads="1"/>
            </p:cNvSpPr>
            <p:nvPr/>
          </p:nvSpPr>
          <p:spPr bwMode="auto">
            <a:xfrm>
              <a:off x="3648" y="3230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2022" name="Text Box 25"/>
            <p:cNvSpPr txBox="1">
              <a:spLocks noChangeArrowheads="1"/>
            </p:cNvSpPr>
            <p:nvPr/>
          </p:nvSpPr>
          <p:spPr bwMode="auto">
            <a:xfrm>
              <a:off x="4464" y="381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2023" name="Text Box 26"/>
            <p:cNvSpPr txBox="1">
              <a:spLocks noChangeArrowheads="1"/>
            </p:cNvSpPr>
            <p:nvPr/>
          </p:nvSpPr>
          <p:spPr bwMode="auto">
            <a:xfrm>
              <a:off x="3600" y="3742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2024" name="Line 27"/>
            <p:cNvSpPr>
              <a:spLocks noChangeShapeType="1"/>
            </p:cNvSpPr>
            <p:nvPr/>
          </p:nvSpPr>
          <p:spPr bwMode="auto">
            <a:xfrm flipV="1">
              <a:off x="4209" y="3107"/>
              <a:ext cx="1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25" name="Rectangle 28"/>
            <p:cNvSpPr>
              <a:spLocks noChangeArrowheads="1"/>
            </p:cNvSpPr>
            <p:nvPr/>
          </p:nvSpPr>
          <p:spPr bwMode="auto">
            <a:xfrm>
              <a:off x="4128" y="2702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2026" name="Rectangle 29"/>
            <p:cNvSpPr>
              <a:spLocks noChangeArrowheads="1"/>
            </p:cNvSpPr>
            <p:nvPr/>
          </p:nvSpPr>
          <p:spPr bwMode="auto">
            <a:xfrm>
              <a:off x="4416" y="3422"/>
              <a:ext cx="4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5643563" y="4357688"/>
            <a:ext cx="2978150" cy="2206625"/>
            <a:chOff x="3424" y="2887"/>
            <a:chExt cx="1876" cy="1390"/>
          </a:xfrm>
        </p:grpSpPr>
        <p:sp>
          <p:nvSpPr>
            <p:cNvPr id="41995" name="Text Box 18"/>
            <p:cNvSpPr txBox="1">
              <a:spLocks noChangeArrowheads="1"/>
            </p:cNvSpPr>
            <p:nvPr/>
          </p:nvSpPr>
          <p:spPr bwMode="auto">
            <a:xfrm>
              <a:off x="4824" y="3175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1996" name="Oval 19"/>
            <p:cNvSpPr>
              <a:spLocks noChangeArrowheads="1"/>
            </p:cNvSpPr>
            <p:nvPr/>
          </p:nvSpPr>
          <p:spPr bwMode="auto">
            <a:xfrm>
              <a:off x="3424" y="3545"/>
              <a:ext cx="384" cy="38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1997" name="Line 20"/>
            <p:cNvSpPr>
              <a:spLocks noChangeShapeType="1"/>
            </p:cNvSpPr>
            <p:nvPr/>
          </p:nvSpPr>
          <p:spPr bwMode="auto">
            <a:xfrm>
              <a:off x="3616" y="3257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8" name="Line 21"/>
            <p:cNvSpPr>
              <a:spLocks noChangeShapeType="1"/>
            </p:cNvSpPr>
            <p:nvPr/>
          </p:nvSpPr>
          <p:spPr bwMode="auto">
            <a:xfrm flipV="1">
              <a:off x="3614" y="3257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1999" name="Rectangle 22"/>
            <p:cNvSpPr>
              <a:spLocks noChangeArrowheads="1"/>
            </p:cNvSpPr>
            <p:nvPr/>
          </p:nvSpPr>
          <p:spPr bwMode="auto">
            <a:xfrm>
              <a:off x="4468" y="3551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0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2000" name="Rectangle 23"/>
            <p:cNvSpPr>
              <a:spLocks noChangeArrowheads="1"/>
            </p:cNvSpPr>
            <p:nvPr/>
          </p:nvSpPr>
          <p:spPr bwMode="auto">
            <a:xfrm>
              <a:off x="3784" y="3559"/>
              <a:ext cx="53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sc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2001" name="Text Box 24"/>
            <p:cNvSpPr txBox="1">
              <a:spLocks noChangeArrowheads="1"/>
            </p:cNvSpPr>
            <p:nvPr/>
          </p:nvSpPr>
          <p:spPr bwMode="auto">
            <a:xfrm>
              <a:off x="4776" y="3947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2002" name="Line 25"/>
            <p:cNvSpPr>
              <a:spLocks noChangeShapeType="1"/>
            </p:cNvSpPr>
            <p:nvPr/>
          </p:nvSpPr>
          <p:spPr bwMode="auto">
            <a:xfrm flipV="1">
              <a:off x="4594" y="3247"/>
              <a:ext cx="18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3" name="Rectangle 26"/>
            <p:cNvSpPr>
              <a:spLocks noChangeArrowheads="1"/>
            </p:cNvSpPr>
            <p:nvPr/>
          </p:nvSpPr>
          <p:spPr bwMode="auto">
            <a:xfrm>
              <a:off x="4377" y="2887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2004" name="Rectangle 27"/>
            <p:cNvSpPr>
              <a:spLocks noChangeArrowheads="1"/>
            </p:cNvSpPr>
            <p:nvPr/>
          </p:nvSpPr>
          <p:spPr bwMode="auto">
            <a:xfrm>
              <a:off x="4830" y="3559"/>
              <a:ext cx="47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2005" name="Line 28"/>
            <p:cNvSpPr>
              <a:spLocks noChangeShapeType="1"/>
            </p:cNvSpPr>
            <p:nvPr/>
          </p:nvSpPr>
          <p:spPr bwMode="auto">
            <a:xfrm>
              <a:off x="3616" y="3949"/>
              <a:ext cx="0" cy="2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6" name="Line 29"/>
            <p:cNvSpPr>
              <a:spLocks noChangeShapeType="1"/>
            </p:cNvSpPr>
            <p:nvPr/>
          </p:nvSpPr>
          <p:spPr bwMode="auto">
            <a:xfrm>
              <a:off x="3424" y="3737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7" name="Line 30"/>
            <p:cNvSpPr>
              <a:spLocks noChangeShapeType="1"/>
            </p:cNvSpPr>
            <p:nvPr/>
          </p:nvSpPr>
          <p:spPr bwMode="auto">
            <a:xfrm flipV="1">
              <a:off x="3616" y="3353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08" name="Rectangle 31"/>
            <p:cNvSpPr>
              <a:spLocks noChangeArrowheads="1"/>
            </p:cNvSpPr>
            <p:nvPr/>
          </p:nvSpPr>
          <p:spPr bwMode="auto">
            <a:xfrm>
              <a:off x="4337" y="3497"/>
              <a:ext cx="144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2009" name="Line 32"/>
            <p:cNvSpPr>
              <a:spLocks noChangeShapeType="1"/>
            </p:cNvSpPr>
            <p:nvPr/>
          </p:nvSpPr>
          <p:spPr bwMode="auto">
            <a:xfrm>
              <a:off x="4401" y="3257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0" name="Line 33"/>
            <p:cNvSpPr>
              <a:spLocks noChangeShapeType="1"/>
            </p:cNvSpPr>
            <p:nvPr/>
          </p:nvSpPr>
          <p:spPr bwMode="auto">
            <a:xfrm>
              <a:off x="4401" y="3977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2011" name="Line 34"/>
            <p:cNvSpPr>
              <a:spLocks noChangeShapeType="1"/>
            </p:cNvSpPr>
            <p:nvPr/>
          </p:nvSpPr>
          <p:spPr bwMode="auto">
            <a:xfrm flipV="1">
              <a:off x="3611" y="4215"/>
              <a:ext cx="117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44" name="左弧形箭头 43"/>
          <p:cNvSpPr>
            <a:spLocks noChangeArrowheads="1"/>
          </p:cNvSpPr>
          <p:nvPr/>
        </p:nvSpPr>
        <p:spPr bwMode="auto">
          <a:xfrm>
            <a:off x="500063" y="2857500"/>
            <a:ext cx="642937" cy="1928813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45" name="左弧形箭头 44"/>
          <p:cNvSpPr>
            <a:spLocks noChangeArrowheads="1"/>
          </p:cNvSpPr>
          <p:nvPr/>
        </p:nvSpPr>
        <p:spPr bwMode="auto">
          <a:xfrm>
            <a:off x="5000625" y="3786188"/>
            <a:ext cx="642938" cy="192881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193540" name="Object 44"/>
          <p:cNvGraphicFramePr>
            <a:graphicFrameLocks noChangeAspect="1"/>
          </p:cNvGraphicFramePr>
          <p:nvPr/>
        </p:nvGraphicFramePr>
        <p:xfrm>
          <a:off x="5940425" y="2349500"/>
          <a:ext cx="28829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2" name="Equation" r:id="rId3" imgW="1335405" imgH="236220" progId="Equation.DSMT4">
                  <p:embed/>
                </p:oleObj>
              </mc:Choice>
              <mc:Fallback>
                <p:oleObj name="Equation" r:id="rId3" imgW="1335405" imgH="23622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2349500"/>
                        <a:ext cx="28829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autoUpdateAnimBg="0"/>
      <p:bldP spid="44" grpId="0" animBg="1"/>
      <p:bldP spid="4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3540" name="Object 2"/>
          <p:cNvGraphicFramePr>
            <a:graphicFrameLocks noChangeAspect="1"/>
          </p:cNvGraphicFramePr>
          <p:nvPr/>
        </p:nvGraphicFramePr>
        <p:xfrm>
          <a:off x="714375" y="2643188"/>
          <a:ext cx="7791450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8" name="Equation" r:id="rId1" imgW="3246755" imgH="698500" progId="Equation.DSMT4">
                  <p:embed/>
                </p:oleObj>
              </mc:Choice>
              <mc:Fallback>
                <p:oleObj name="Equation" r:id="rId1" imgW="3246755" imgH="698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643188"/>
                        <a:ext cx="7791450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2" name="Object 3"/>
          <p:cNvGraphicFramePr>
            <a:graphicFrameLocks noChangeAspect="1"/>
          </p:cNvGraphicFramePr>
          <p:nvPr/>
        </p:nvGraphicFramePr>
        <p:xfrm>
          <a:off x="5572125" y="2214563"/>
          <a:ext cx="3344863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59" name="公式" r:id="rId3" imgW="1417955" imgH="452120" progId="Equation.3">
                  <p:embed/>
                </p:oleObj>
              </mc:Choice>
              <mc:Fallback>
                <p:oleObj name="公式" r:id="rId3" imgW="1417955" imgH="452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2214563"/>
                        <a:ext cx="3344863" cy="11477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3" name="Object 4"/>
          <p:cNvGraphicFramePr>
            <a:graphicFrameLocks noChangeAspect="1"/>
          </p:cNvGraphicFramePr>
          <p:nvPr/>
        </p:nvGraphicFramePr>
        <p:xfrm>
          <a:off x="766763" y="4645025"/>
          <a:ext cx="7353300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0" name="公式" r:id="rId5" imgW="3072130" imgH="729615" progId="Equation.3">
                  <p:embed/>
                </p:oleObj>
              </mc:Choice>
              <mc:Fallback>
                <p:oleObj name="公式" r:id="rId5" imgW="3072130" imgH="72961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4645025"/>
                        <a:ext cx="7353300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4" name="Object 5"/>
          <p:cNvGraphicFramePr>
            <a:graphicFrameLocks noChangeAspect="1"/>
          </p:cNvGraphicFramePr>
          <p:nvPr/>
        </p:nvGraphicFramePr>
        <p:xfrm>
          <a:off x="5643563" y="5072063"/>
          <a:ext cx="3214687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61" name="公式" r:id="rId7" imgW="1356360" imgH="236220" progId="Equation.3">
                  <p:embed/>
                </p:oleObj>
              </mc:Choice>
              <mc:Fallback>
                <p:oleObj name="公式" r:id="rId7" imgW="1356360" imgH="2362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5072063"/>
                        <a:ext cx="3214687" cy="6064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500063" y="857250"/>
            <a:ext cx="78422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如果一个线性含源电阻单口网络既能等效为戴维宁等效电路，又能等效为诺顿等效电路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: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9989" name="Object 2"/>
          <p:cNvGraphicFramePr>
            <a:graphicFrameLocks noChangeAspect="1"/>
          </p:cNvGraphicFramePr>
          <p:nvPr/>
        </p:nvGraphicFramePr>
        <p:xfrm>
          <a:off x="428625" y="1143000"/>
          <a:ext cx="434975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4" name="公式" r:id="rId1" imgW="1838960" imgH="452120" progId="Equation.3">
                  <p:embed/>
                </p:oleObj>
              </mc:Choice>
              <mc:Fallback>
                <p:oleObj name="公式" r:id="rId1" imgW="1838960" imgH="452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143000"/>
                        <a:ext cx="434975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3"/>
          <p:cNvGraphicFramePr>
            <a:graphicFrameLocks noChangeAspect="1"/>
          </p:cNvGraphicFramePr>
          <p:nvPr/>
        </p:nvGraphicFramePr>
        <p:xfrm>
          <a:off x="711200" y="4986338"/>
          <a:ext cx="7458075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5" name="公式" r:id="rId3" imgW="3318510" imgH="657860" progId="Equation.3">
                  <p:embed/>
                </p:oleObj>
              </mc:Choice>
              <mc:Fallback>
                <p:oleObj name="公式" r:id="rId3" imgW="3318510" imgH="6578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4986338"/>
                        <a:ext cx="7458075" cy="14890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3" name="Rectangle 9"/>
          <p:cNvSpPr>
            <a:spLocks noChangeArrowheads="1"/>
          </p:cNvSpPr>
          <p:nvPr/>
        </p:nvSpPr>
        <p:spPr bwMode="auto">
          <a:xfrm>
            <a:off x="-214313" y="4286250"/>
            <a:ext cx="7905751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个电阻和一个电压源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构成的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电阻分压电路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14"/>
          <p:cNvSpPr txBox="1">
            <a:spLocks noChangeArrowheads="1"/>
          </p:cNvSpPr>
          <p:nvPr/>
        </p:nvSpPr>
        <p:spPr bwMode="auto">
          <a:xfrm>
            <a:off x="500063" y="-214313"/>
            <a:ext cx="74580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2.1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电阻分压电路和分流电路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7174" name="Group 31"/>
          <p:cNvGrpSpPr/>
          <p:nvPr/>
        </p:nvGrpSpPr>
        <p:grpSpPr bwMode="auto">
          <a:xfrm>
            <a:off x="5032375" y="785813"/>
            <a:ext cx="4111625" cy="2454275"/>
            <a:chOff x="1429" y="1190"/>
            <a:chExt cx="2590" cy="1546"/>
          </a:xfrm>
        </p:grpSpPr>
        <p:sp>
          <p:nvSpPr>
            <p:cNvPr id="7177" name="Oval 32"/>
            <p:cNvSpPr>
              <a:spLocks noChangeArrowheads="1"/>
            </p:cNvSpPr>
            <p:nvPr/>
          </p:nvSpPr>
          <p:spPr bwMode="auto">
            <a:xfrm>
              <a:off x="1926" y="2014"/>
              <a:ext cx="395" cy="38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7178" name="Rectangle 33"/>
            <p:cNvSpPr>
              <a:spLocks noChangeArrowheads="1"/>
            </p:cNvSpPr>
            <p:nvPr/>
          </p:nvSpPr>
          <p:spPr bwMode="auto">
            <a:xfrm>
              <a:off x="2525" y="1589"/>
              <a:ext cx="484" cy="17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7179" name="Rectangle 34"/>
            <p:cNvSpPr>
              <a:spLocks noChangeArrowheads="1"/>
            </p:cNvSpPr>
            <p:nvPr/>
          </p:nvSpPr>
          <p:spPr bwMode="auto">
            <a:xfrm>
              <a:off x="3317" y="2014"/>
              <a:ext cx="176" cy="4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7180" name="Line 35"/>
            <p:cNvSpPr>
              <a:spLocks noChangeShapeType="1"/>
            </p:cNvSpPr>
            <p:nvPr/>
          </p:nvSpPr>
          <p:spPr bwMode="auto">
            <a:xfrm>
              <a:off x="2129" y="1674"/>
              <a:ext cx="0" cy="10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7181" name="Line 36"/>
            <p:cNvSpPr>
              <a:spLocks noChangeShapeType="1"/>
            </p:cNvSpPr>
            <p:nvPr/>
          </p:nvSpPr>
          <p:spPr bwMode="auto">
            <a:xfrm>
              <a:off x="2129" y="1674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7182" name="Line 37"/>
            <p:cNvSpPr>
              <a:spLocks noChangeShapeType="1"/>
            </p:cNvSpPr>
            <p:nvPr/>
          </p:nvSpPr>
          <p:spPr bwMode="auto">
            <a:xfrm>
              <a:off x="2129" y="2736"/>
              <a:ext cx="12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7183" name="Line 38"/>
            <p:cNvSpPr>
              <a:spLocks noChangeShapeType="1"/>
            </p:cNvSpPr>
            <p:nvPr/>
          </p:nvSpPr>
          <p:spPr bwMode="auto">
            <a:xfrm>
              <a:off x="3009" y="1674"/>
              <a:ext cx="3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7184" name="Line 39"/>
            <p:cNvSpPr>
              <a:spLocks noChangeShapeType="1"/>
            </p:cNvSpPr>
            <p:nvPr/>
          </p:nvSpPr>
          <p:spPr bwMode="auto">
            <a:xfrm>
              <a:off x="3405" y="1674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7185" name="Line 40"/>
            <p:cNvSpPr>
              <a:spLocks noChangeShapeType="1"/>
            </p:cNvSpPr>
            <p:nvPr/>
          </p:nvSpPr>
          <p:spPr bwMode="auto">
            <a:xfrm>
              <a:off x="3405" y="2439"/>
              <a:ext cx="0" cy="2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aphicFrame>
          <p:nvGraphicFramePr>
            <p:cNvPr id="7186" name="Object 6"/>
            <p:cNvGraphicFramePr>
              <a:graphicFrameLocks noChangeAspect="1"/>
            </p:cNvGraphicFramePr>
            <p:nvPr/>
          </p:nvGraphicFramePr>
          <p:xfrm>
            <a:off x="1429" y="1717"/>
            <a:ext cx="504" cy="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6" name="公式" r:id="rId5" imgW="359410" imgH="729615" progId="Equation.3">
                    <p:embed/>
                  </p:oleObj>
                </mc:Choice>
                <mc:Fallback>
                  <p:oleObj name="公式" r:id="rId5" imgW="359410" imgH="72961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717"/>
                          <a:ext cx="504" cy="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7" name="Object 4"/>
            <p:cNvGraphicFramePr>
              <a:graphicFrameLocks noChangeAspect="1"/>
            </p:cNvGraphicFramePr>
            <p:nvPr/>
          </p:nvGraphicFramePr>
          <p:xfrm>
            <a:off x="3515" y="1706"/>
            <a:ext cx="504" cy="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7" name="公式" r:id="rId7" imgW="359410" imgH="719455" progId="Equation.3">
                    <p:embed/>
                  </p:oleObj>
                </mc:Choice>
                <mc:Fallback>
                  <p:oleObj name="公式" r:id="rId7" imgW="359410" imgH="71945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706"/>
                          <a:ext cx="504" cy="9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8" name="Object 5"/>
            <p:cNvGraphicFramePr>
              <a:graphicFrameLocks noChangeAspect="1"/>
            </p:cNvGraphicFramePr>
            <p:nvPr/>
          </p:nvGraphicFramePr>
          <p:xfrm>
            <a:off x="2399" y="1761"/>
            <a:ext cx="803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8" name="公式" r:id="rId9" imgW="575310" imgH="226060" progId="Equation.3">
                    <p:embed/>
                  </p:oleObj>
                </mc:Choice>
                <mc:Fallback>
                  <p:oleObj name="公式" r:id="rId9" imgW="575310" imgH="2260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9" y="1761"/>
                          <a:ext cx="803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9" name="Object 7"/>
            <p:cNvGraphicFramePr>
              <a:graphicFrameLocks noChangeAspect="1"/>
            </p:cNvGraphicFramePr>
            <p:nvPr/>
          </p:nvGraphicFramePr>
          <p:xfrm>
            <a:off x="2084" y="1190"/>
            <a:ext cx="354" cy="5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49" name="公式" r:id="rId11" imgW="246380" imgH="431800" progId="Equation.3">
                    <p:embed/>
                  </p:oleObj>
                </mc:Choice>
                <mc:Fallback>
                  <p:oleObj name="公式" r:id="rId11" imgW="24638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4" y="1190"/>
                          <a:ext cx="354" cy="5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0" name="Object 10"/>
            <p:cNvGraphicFramePr>
              <a:graphicFrameLocks noChangeAspect="1"/>
            </p:cNvGraphicFramePr>
            <p:nvPr/>
          </p:nvGraphicFramePr>
          <p:xfrm>
            <a:off x="2622" y="1263"/>
            <a:ext cx="26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0" name="公式" r:id="rId13" imgW="184785" imgH="226060" progId="Equation.3">
                    <p:embed/>
                  </p:oleObj>
                </mc:Choice>
                <mc:Fallback>
                  <p:oleObj name="公式" r:id="rId13" imgW="184785" imgH="2260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2" y="1263"/>
                          <a:ext cx="26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1" name="Object 8"/>
            <p:cNvGraphicFramePr>
              <a:graphicFrameLocks noChangeAspect="1"/>
            </p:cNvGraphicFramePr>
            <p:nvPr/>
          </p:nvGraphicFramePr>
          <p:xfrm>
            <a:off x="3016" y="2069"/>
            <a:ext cx="28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51" name="公式" r:id="rId15" imgW="194945" imgH="226060" progId="Equation.3">
                    <p:embed/>
                  </p:oleObj>
                </mc:Choice>
                <mc:Fallback>
                  <p:oleObj name="公式" r:id="rId15" imgW="194945" imgH="2260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069"/>
                          <a:ext cx="28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5" name="Object 21"/>
          <p:cNvGraphicFramePr>
            <a:graphicFrameLocks noChangeAspect="1"/>
          </p:cNvGraphicFramePr>
          <p:nvPr/>
        </p:nvGraphicFramePr>
        <p:xfrm>
          <a:off x="6215063" y="3286125"/>
          <a:ext cx="18621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2" name="公式" r:id="rId17" imgW="1459230" imgH="452120" progId="Equation.3">
                  <p:embed/>
                </p:oleObj>
              </mc:Choice>
              <mc:Fallback>
                <p:oleObj name="公式" r:id="rId17" imgW="1459230" imgH="45212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3286125"/>
                        <a:ext cx="18621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357188" y="2786063"/>
          <a:ext cx="444658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" name="公式" r:id="rId19" imgW="1880235" imgH="452120" progId="Equation.3">
                  <p:embed/>
                </p:oleObj>
              </mc:Choice>
              <mc:Fallback>
                <p:oleObj name="公式" r:id="rId19" imgW="1880235" imgH="452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8" y="2786063"/>
                        <a:ext cx="4446587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ChangeArrowheads="1"/>
          </p:cNvSpPr>
          <p:nvPr/>
        </p:nvSpPr>
        <p:spPr bwMode="auto">
          <a:xfrm>
            <a:off x="684213" y="747713"/>
            <a:ext cx="7835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关于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戴维宁等效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电路和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诺顿等效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电路的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互换</a:t>
            </a:r>
            <a:endParaRPr kumimoji="1" lang="zh-CN" altLang="en-US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65" name="Rectangle 5"/>
          <p:cNvSpPr>
            <a:spLocks noChangeArrowheads="1"/>
          </p:cNvSpPr>
          <p:nvPr/>
        </p:nvSpPr>
        <p:spPr bwMode="auto">
          <a:xfrm>
            <a:off x="850900" y="1449388"/>
            <a:ext cx="78359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取值相同，但连接方式不同</a:t>
            </a:r>
            <a:endParaRPr kumimoji="1"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CN" sz="2800" b="1">
                <a:latin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oc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lang="zh-CN" altLang="en-US" sz="2800" b="1">
                <a:latin typeface="Times New Roman" panose="02020603050405020304" pitchFamily="18" charset="0"/>
              </a:rPr>
              <a:t>的方向与</a:t>
            </a:r>
            <a:r>
              <a:rPr lang="en-US" altLang="zh-CN" sz="2800" b="1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sc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lang="zh-CN" altLang="en-US" sz="2800" b="1">
                <a:latin typeface="Times New Roman" panose="02020603050405020304" pitchFamily="18" charset="0"/>
              </a:rPr>
              <a:t>的方向相反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spcAft>
                <a:spcPct val="500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lang="en-US" altLang="zh-CN" sz="2800" b="1">
                <a:latin typeface="Times New Roman" panose="02020603050405020304" pitchFamily="18" charset="0"/>
              </a:rPr>
              <a:t>=0</a:t>
            </a:r>
            <a:r>
              <a:rPr lang="zh-CN" altLang="en-US" sz="2800" b="1">
                <a:latin typeface="Times New Roman" panose="02020603050405020304" pitchFamily="18" charset="0"/>
              </a:rPr>
              <a:t>或∞，不能进行等效变换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95588" name="Object 2"/>
          <p:cNvGraphicFramePr>
            <a:graphicFrameLocks noChangeAspect="1"/>
          </p:cNvGraphicFramePr>
          <p:nvPr/>
        </p:nvGraphicFramePr>
        <p:xfrm>
          <a:off x="971550" y="4500563"/>
          <a:ext cx="485775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2" name="公式" r:id="rId1" imgW="2239645" imgH="452120" progId="Equation.3">
                  <p:embed/>
                </p:oleObj>
              </mc:Choice>
              <mc:Fallback>
                <p:oleObj name="公式" r:id="rId1" imgW="2239645" imgH="452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500563"/>
                        <a:ext cx="485775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50900" y="3251200"/>
            <a:ext cx="7842250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的另一种求法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zh-CN" sz="2800" b="1">
                <a:latin typeface="Times New Roman" panose="02020603050405020304" pitchFamily="18" charset="0"/>
              </a:rPr>
              <a:t>不必将</a:t>
            </a:r>
            <a:r>
              <a:rPr kumimoji="1" lang="en-US" altLang="zh-CN" sz="2800" b="1"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内全部</a:t>
            </a:r>
            <a:r>
              <a:rPr kumimoji="1" lang="zh-CN" altLang="zh-CN" sz="2800" b="1">
                <a:latin typeface="Times New Roman" panose="02020603050405020304" pitchFamily="18" charset="0"/>
              </a:rPr>
              <a:t>独立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电</a:t>
            </a:r>
            <a:r>
              <a:rPr kumimoji="1" lang="zh-CN" altLang="zh-CN" sz="2800" b="1">
                <a:latin typeface="Times New Roman" panose="02020603050405020304" pitchFamily="18" charset="0"/>
              </a:rPr>
              <a:t>源置零，求得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oc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zh-CN" sz="2800" b="1">
                <a:latin typeface="Times New Roman" panose="02020603050405020304" pitchFamily="18" charset="0"/>
              </a:rPr>
              <a:t>后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，两者之比即为</a:t>
            </a:r>
            <a:r>
              <a:rPr kumimoji="1" lang="en-US" altLang="zh-CN" sz="2800" b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2703513" y="5408613"/>
          <a:ext cx="2071687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13" name="公式" r:id="rId3" imgW="945515" imgH="452120" progId="Equation.3">
                  <p:embed/>
                </p:oleObj>
              </mc:Choice>
              <mc:Fallback>
                <p:oleObj name="公式" r:id="rId3" imgW="945515" imgH="452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3" y="5408613"/>
                        <a:ext cx="2071687" cy="1054100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 autoUpdateAnimBg="0" build="allAtOnce"/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7"/>
          <p:cNvSpPr txBox="1">
            <a:spLocks noChangeArrowheads="1"/>
          </p:cNvSpPr>
          <p:nvPr/>
        </p:nvSpPr>
        <p:spPr bwMode="auto">
          <a:xfrm>
            <a:off x="642938" y="928688"/>
            <a:ext cx="6934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，化简图示含源电阻单口网络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45059" name="Group 36"/>
          <p:cNvGrpSpPr/>
          <p:nvPr/>
        </p:nvGrpSpPr>
        <p:grpSpPr bwMode="auto">
          <a:xfrm>
            <a:off x="1571625" y="1428750"/>
            <a:ext cx="5549900" cy="2273300"/>
            <a:chOff x="926" y="1182"/>
            <a:chExt cx="3496" cy="1432"/>
          </a:xfrm>
        </p:grpSpPr>
        <p:sp>
          <p:nvSpPr>
            <p:cNvPr id="45093" name="Text Box 9"/>
            <p:cNvSpPr txBox="1">
              <a:spLocks noChangeArrowheads="1"/>
            </p:cNvSpPr>
            <p:nvPr/>
          </p:nvSpPr>
          <p:spPr bwMode="auto">
            <a:xfrm>
              <a:off x="2863" y="1310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094" name="Text Box 10"/>
            <p:cNvSpPr txBox="1">
              <a:spLocks noChangeArrowheads="1"/>
            </p:cNvSpPr>
            <p:nvPr/>
          </p:nvSpPr>
          <p:spPr bwMode="auto">
            <a:xfrm>
              <a:off x="3486" y="1310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095" name="Text Box 11"/>
            <p:cNvSpPr txBox="1">
              <a:spLocks noChangeArrowheads="1"/>
            </p:cNvSpPr>
            <p:nvPr/>
          </p:nvSpPr>
          <p:spPr bwMode="auto">
            <a:xfrm>
              <a:off x="3130" y="1182"/>
              <a:ext cx="5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096" name="Text Box 12"/>
            <p:cNvSpPr txBox="1">
              <a:spLocks noChangeArrowheads="1"/>
            </p:cNvSpPr>
            <p:nvPr/>
          </p:nvSpPr>
          <p:spPr bwMode="auto">
            <a:xfrm>
              <a:off x="926" y="1905"/>
              <a:ext cx="5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2U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097" name="Line 13"/>
            <p:cNvSpPr>
              <a:spLocks noChangeShapeType="1"/>
            </p:cNvSpPr>
            <p:nvPr/>
          </p:nvSpPr>
          <p:spPr bwMode="auto">
            <a:xfrm>
              <a:off x="1526" y="2245"/>
              <a:ext cx="0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8" name="Line 14"/>
            <p:cNvSpPr>
              <a:spLocks noChangeShapeType="1"/>
            </p:cNvSpPr>
            <p:nvPr/>
          </p:nvSpPr>
          <p:spPr bwMode="auto">
            <a:xfrm flipV="1">
              <a:off x="1526" y="1650"/>
              <a:ext cx="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9" name="Rectangle 15"/>
            <p:cNvSpPr>
              <a:spLocks noChangeArrowheads="1"/>
            </p:cNvSpPr>
            <p:nvPr/>
          </p:nvSpPr>
          <p:spPr bwMode="auto">
            <a:xfrm>
              <a:off x="2126" y="1862"/>
              <a:ext cx="133" cy="4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5100" name="Line 16"/>
            <p:cNvSpPr>
              <a:spLocks noChangeShapeType="1"/>
            </p:cNvSpPr>
            <p:nvPr/>
          </p:nvSpPr>
          <p:spPr bwMode="auto">
            <a:xfrm>
              <a:off x="1526" y="2500"/>
              <a:ext cx="2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1" name="Line 17"/>
            <p:cNvSpPr>
              <a:spLocks noChangeShapeType="1"/>
            </p:cNvSpPr>
            <p:nvPr/>
          </p:nvSpPr>
          <p:spPr bwMode="auto">
            <a:xfrm flipH="1">
              <a:off x="1526" y="2075"/>
              <a:ext cx="17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2" name="Line 18"/>
            <p:cNvSpPr>
              <a:spLocks noChangeShapeType="1"/>
            </p:cNvSpPr>
            <p:nvPr/>
          </p:nvSpPr>
          <p:spPr bwMode="auto">
            <a:xfrm flipH="1">
              <a:off x="1348" y="1905"/>
              <a:ext cx="17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3" name="Line 19"/>
            <p:cNvSpPr>
              <a:spLocks noChangeShapeType="1"/>
            </p:cNvSpPr>
            <p:nvPr/>
          </p:nvSpPr>
          <p:spPr bwMode="auto">
            <a:xfrm>
              <a:off x="1526" y="1905"/>
              <a:ext cx="17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4" name="Line 20"/>
            <p:cNvSpPr>
              <a:spLocks noChangeShapeType="1"/>
            </p:cNvSpPr>
            <p:nvPr/>
          </p:nvSpPr>
          <p:spPr bwMode="auto">
            <a:xfrm>
              <a:off x="1348" y="2075"/>
              <a:ext cx="17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5" name="Rectangle 21"/>
            <p:cNvSpPr>
              <a:spLocks noChangeArrowheads="1"/>
            </p:cNvSpPr>
            <p:nvPr/>
          </p:nvSpPr>
          <p:spPr bwMode="auto">
            <a:xfrm>
              <a:off x="1736" y="1857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2Ω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106" name="Oval 22"/>
            <p:cNvSpPr>
              <a:spLocks noChangeArrowheads="1"/>
            </p:cNvSpPr>
            <p:nvPr/>
          </p:nvSpPr>
          <p:spPr bwMode="auto">
            <a:xfrm>
              <a:off x="3174" y="1472"/>
              <a:ext cx="357" cy="3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5107" name="Line 23"/>
            <p:cNvSpPr>
              <a:spLocks noChangeShapeType="1"/>
            </p:cNvSpPr>
            <p:nvPr/>
          </p:nvSpPr>
          <p:spPr bwMode="auto">
            <a:xfrm>
              <a:off x="1348" y="2075"/>
              <a:ext cx="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8" name="Line 24"/>
            <p:cNvSpPr>
              <a:spLocks noChangeShapeType="1"/>
            </p:cNvSpPr>
            <p:nvPr/>
          </p:nvSpPr>
          <p:spPr bwMode="auto">
            <a:xfrm>
              <a:off x="1526" y="1650"/>
              <a:ext cx="0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09" name="Rectangle 25"/>
            <p:cNvSpPr>
              <a:spLocks noChangeArrowheads="1"/>
            </p:cNvSpPr>
            <p:nvPr/>
          </p:nvSpPr>
          <p:spPr bwMode="auto">
            <a:xfrm>
              <a:off x="2417" y="1308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110" name="Line 26"/>
            <p:cNvSpPr>
              <a:spLocks noChangeShapeType="1"/>
            </p:cNvSpPr>
            <p:nvPr/>
          </p:nvSpPr>
          <p:spPr bwMode="auto">
            <a:xfrm>
              <a:off x="2194" y="1650"/>
              <a:ext cx="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1" name="Line 27"/>
            <p:cNvSpPr>
              <a:spLocks noChangeShapeType="1"/>
            </p:cNvSpPr>
            <p:nvPr/>
          </p:nvSpPr>
          <p:spPr bwMode="auto">
            <a:xfrm>
              <a:off x="2194" y="2287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2" name="Text Box 28"/>
            <p:cNvSpPr txBox="1">
              <a:spLocks noChangeArrowheads="1"/>
            </p:cNvSpPr>
            <p:nvPr/>
          </p:nvSpPr>
          <p:spPr bwMode="auto">
            <a:xfrm>
              <a:off x="3976" y="1905"/>
              <a:ext cx="4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113" name="Text Box 29"/>
            <p:cNvSpPr txBox="1">
              <a:spLocks noChangeArrowheads="1"/>
            </p:cNvSpPr>
            <p:nvPr/>
          </p:nvSpPr>
          <p:spPr bwMode="auto">
            <a:xfrm>
              <a:off x="3976" y="1480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114" name="Text Box 30"/>
            <p:cNvSpPr txBox="1">
              <a:spLocks noChangeArrowheads="1"/>
            </p:cNvSpPr>
            <p:nvPr/>
          </p:nvSpPr>
          <p:spPr bwMode="auto">
            <a:xfrm>
              <a:off x="3932" y="2287"/>
              <a:ext cx="4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115" name="Line 31"/>
            <p:cNvSpPr>
              <a:spLocks noChangeShapeType="1"/>
            </p:cNvSpPr>
            <p:nvPr/>
          </p:nvSpPr>
          <p:spPr bwMode="auto">
            <a:xfrm>
              <a:off x="1526" y="2287"/>
              <a:ext cx="0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6" name="Rectangle 32"/>
            <p:cNvSpPr>
              <a:spLocks noChangeArrowheads="1"/>
            </p:cNvSpPr>
            <p:nvPr/>
          </p:nvSpPr>
          <p:spPr bwMode="auto">
            <a:xfrm>
              <a:off x="2461" y="1607"/>
              <a:ext cx="446" cy="1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5117" name="Line 33"/>
            <p:cNvSpPr>
              <a:spLocks noChangeShapeType="1"/>
            </p:cNvSpPr>
            <p:nvPr/>
          </p:nvSpPr>
          <p:spPr bwMode="auto">
            <a:xfrm>
              <a:off x="2907" y="1650"/>
              <a:ext cx="1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8" name="Line 34"/>
            <p:cNvSpPr>
              <a:spLocks noChangeShapeType="1"/>
            </p:cNvSpPr>
            <p:nvPr/>
          </p:nvSpPr>
          <p:spPr bwMode="auto">
            <a:xfrm flipH="1">
              <a:off x="3754" y="1650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119" name="Rectangle 35"/>
            <p:cNvSpPr>
              <a:spLocks noChangeArrowheads="1"/>
            </p:cNvSpPr>
            <p:nvPr/>
          </p:nvSpPr>
          <p:spPr bwMode="auto">
            <a:xfrm>
              <a:off x="3709" y="1267"/>
              <a:ext cx="4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33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500063" y="3714750"/>
            <a:ext cx="569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求端口开路电压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oc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I=0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4" name="Group 33"/>
          <p:cNvGrpSpPr/>
          <p:nvPr/>
        </p:nvGrpSpPr>
        <p:grpSpPr bwMode="auto">
          <a:xfrm>
            <a:off x="0" y="4357688"/>
            <a:ext cx="5538788" cy="2162175"/>
            <a:chOff x="834" y="1227"/>
            <a:chExt cx="3479" cy="1362"/>
          </a:xfrm>
        </p:grpSpPr>
        <p:sp>
          <p:nvSpPr>
            <p:cNvPr id="45066" name="Text Box 6"/>
            <p:cNvSpPr txBox="1">
              <a:spLocks noChangeArrowheads="1"/>
            </p:cNvSpPr>
            <p:nvPr/>
          </p:nvSpPr>
          <p:spPr bwMode="auto">
            <a:xfrm>
              <a:off x="2837" y="1355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067" name="Text Box 7"/>
            <p:cNvSpPr txBox="1">
              <a:spLocks noChangeArrowheads="1"/>
            </p:cNvSpPr>
            <p:nvPr/>
          </p:nvSpPr>
          <p:spPr bwMode="auto">
            <a:xfrm>
              <a:off x="3460" y="1355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068" name="Text Box 8"/>
            <p:cNvSpPr txBox="1">
              <a:spLocks noChangeArrowheads="1"/>
            </p:cNvSpPr>
            <p:nvPr/>
          </p:nvSpPr>
          <p:spPr bwMode="auto">
            <a:xfrm>
              <a:off x="3104" y="1227"/>
              <a:ext cx="5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069" name="Text Box 9"/>
            <p:cNvSpPr txBox="1">
              <a:spLocks noChangeArrowheads="1"/>
            </p:cNvSpPr>
            <p:nvPr/>
          </p:nvSpPr>
          <p:spPr bwMode="auto">
            <a:xfrm>
              <a:off x="834" y="1934"/>
              <a:ext cx="73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2U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oc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5070" name="Line 10"/>
            <p:cNvSpPr>
              <a:spLocks noChangeShapeType="1"/>
            </p:cNvSpPr>
            <p:nvPr/>
          </p:nvSpPr>
          <p:spPr bwMode="auto">
            <a:xfrm>
              <a:off x="1500" y="2290"/>
              <a:ext cx="0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1" name="Line 11"/>
            <p:cNvSpPr>
              <a:spLocks noChangeShapeType="1"/>
            </p:cNvSpPr>
            <p:nvPr/>
          </p:nvSpPr>
          <p:spPr bwMode="auto">
            <a:xfrm flipV="1">
              <a:off x="1500" y="1695"/>
              <a:ext cx="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2" name="Rectangle 12"/>
            <p:cNvSpPr>
              <a:spLocks noChangeArrowheads="1"/>
            </p:cNvSpPr>
            <p:nvPr/>
          </p:nvSpPr>
          <p:spPr bwMode="auto">
            <a:xfrm>
              <a:off x="2100" y="1907"/>
              <a:ext cx="133" cy="4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5073" name="Line 13"/>
            <p:cNvSpPr>
              <a:spLocks noChangeShapeType="1"/>
            </p:cNvSpPr>
            <p:nvPr/>
          </p:nvSpPr>
          <p:spPr bwMode="auto">
            <a:xfrm>
              <a:off x="1500" y="2545"/>
              <a:ext cx="2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4" name="Line 14"/>
            <p:cNvSpPr>
              <a:spLocks noChangeShapeType="1"/>
            </p:cNvSpPr>
            <p:nvPr/>
          </p:nvSpPr>
          <p:spPr bwMode="auto">
            <a:xfrm flipH="1">
              <a:off x="1500" y="2120"/>
              <a:ext cx="17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5" name="Line 15"/>
            <p:cNvSpPr>
              <a:spLocks noChangeShapeType="1"/>
            </p:cNvSpPr>
            <p:nvPr/>
          </p:nvSpPr>
          <p:spPr bwMode="auto">
            <a:xfrm flipH="1">
              <a:off x="1322" y="1950"/>
              <a:ext cx="17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6" name="Line 16"/>
            <p:cNvSpPr>
              <a:spLocks noChangeShapeType="1"/>
            </p:cNvSpPr>
            <p:nvPr/>
          </p:nvSpPr>
          <p:spPr bwMode="auto">
            <a:xfrm>
              <a:off x="1500" y="1950"/>
              <a:ext cx="17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7" name="Line 17"/>
            <p:cNvSpPr>
              <a:spLocks noChangeShapeType="1"/>
            </p:cNvSpPr>
            <p:nvPr/>
          </p:nvSpPr>
          <p:spPr bwMode="auto">
            <a:xfrm>
              <a:off x="1322" y="2120"/>
              <a:ext cx="17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8" name="Rectangle 18"/>
            <p:cNvSpPr>
              <a:spLocks noChangeArrowheads="1"/>
            </p:cNvSpPr>
            <p:nvPr/>
          </p:nvSpPr>
          <p:spPr bwMode="auto">
            <a:xfrm>
              <a:off x="1731" y="1992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2Ω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079" name="Oval 19"/>
            <p:cNvSpPr>
              <a:spLocks noChangeArrowheads="1"/>
            </p:cNvSpPr>
            <p:nvPr/>
          </p:nvSpPr>
          <p:spPr bwMode="auto">
            <a:xfrm>
              <a:off x="3148" y="1517"/>
              <a:ext cx="357" cy="3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5080" name="Line 20"/>
            <p:cNvSpPr>
              <a:spLocks noChangeShapeType="1"/>
            </p:cNvSpPr>
            <p:nvPr/>
          </p:nvSpPr>
          <p:spPr bwMode="auto">
            <a:xfrm>
              <a:off x="1322" y="2120"/>
              <a:ext cx="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1" name="Line 21"/>
            <p:cNvSpPr>
              <a:spLocks noChangeShapeType="1"/>
            </p:cNvSpPr>
            <p:nvPr/>
          </p:nvSpPr>
          <p:spPr bwMode="auto">
            <a:xfrm>
              <a:off x="1500" y="1695"/>
              <a:ext cx="0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2" name="Rectangle 22"/>
            <p:cNvSpPr>
              <a:spLocks noChangeArrowheads="1"/>
            </p:cNvSpPr>
            <p:nvPr/>
          </p:nvSpPr>
          <p:spPr bwMode="auto">
            <a:xfrm>
              <a:off x="2391" y="1353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083" name="Line 23"/>
            <p:cNvSpPr>
              <a:spLocks noChangeShapeType="1"/>
            </p:cNvSpPr>
            <p:nvPr/>
          </p:nvSpPr>
          <p:spPr bwMode="auto">
            <a:xfrm>
              <a:off x="2168" y="1695"/>
              <a:ext cx="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4" name="Line 24"/>
            <p:cNvSpPr>
              <a:spLocks noChangeShapeType="1"/>
            </p:cNvSpPr>
            <p:nvPr/>
          </p:nvSpPr>
          <p:spPr bwMode="auto">
            <a:xfrm>
              <a:off x="2168" y="2332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5" name="Text Box 25"/>
            <p:cNvSpPr txBox="1">
              <a:spLocks noChangeArrowheads="1"/>
            </p:cNvSpPr>
            <p:nvPr/>
          </p:nvSpPr>
          <p:spPr bwMode="auto">
            <a:xfrm>
              <a:off x="3705" y="1947"/>
              <a:ext cx="6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oc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5086" name="Text Box 26"/>
            <p:cNvSpPr txBox="1">
              <a:spLocks noChangeArrowheads="1"/>
            </p:cNvSpPr>
            <p:nvPr/>
          </p:nvSpPr>
          <p:spPr bwMode="auto">
            <a:xfrm>
              <a:off x="3750" y="1632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087" name="Text Box 27"/>
            <p:cNvSpPr txBox="1">
              <a:spLocks noChangeArrowheads="1"/>
            </p:cNvSpPr>
            <p:nvPr/>
          </p:nvSpPr>
          <p:spPr bwMode="auto">
            <a:xfrm>
              <a:off x="3705" y="2262"/>
              <a:ext cx="4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5088" name="Line 28"/>
            <p:cNvSpPr>
              <a:spLocks noChangeShapeType="1"/>
            </p:cNvSpPr>
            <p:nvPr/>
          </p:nvSpPr>
          <p:spPr bwMode="auto">
            <a:xfrm>
              <a:off x="1500" y="2332"/>
              <a:ext cx="0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89" name="Rectangle 29"/>
            <p:cNvSpPr>
              <a:spLocks noChangeArrowheads="1"/>
            </p:cNvSpPr>
            <p:nvPr/>
          </p:nvSpPr>
          <p:spPr bwMode="auto">
            <a:xfrm>
              <a:off x="2435" y="1652"/>
              <a:ext cx="446" cy="1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5090" name="Line 30"/>
            <p:cNvSpPr>
              <a:spLocks noChangeShapeType="1"/>
            </p:cNvSpPr>
            <p:nvPr/>
          </p:nvSpPr>
          <p:spPr bwMode="auto">
            <a:xfrm>
              <a:off x="2881" y="1695"/>
              <a:ext cx="1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1" name="Line 31"/>
            <p:cNvSpPr>
              <a:spLocks noChangeShapeType="1"/>
            </p:cNvSpPr>
            <p:nvPr/>
          </p:nvSpPr>
          <p:spPr bwMode="auto">
            <a:xfrm flipH="1">
              <a:off x="3728" y="1695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92" name="Rectangle 32"/>
            <p:cNvSpPr>
              <a:spLocks noChangeArrowheads="1"/>
            </p:cNvSpPr>
            <p:nvPr/>
          </p:nvSpPr>
          <p:spPr bwMode="auto">
            <a:xfrm>
              <a:off x="3661" y="1317"/>
              <a:ext cx="6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I=0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92574" name="Object 2"/>
          <p:cNvGraphicFramePr>
            <a:graphicFrameLocks noChangeAspect="1"/>
          </p:cNvGraphicFramePr>
          <p:nvPr/>
        </p:nvGraphicFramePr>
        <p:xfrm>
          <a:off x="5599113" y="4857750"/>
          <a:ext cx="3544887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2" name="公式" r:id="rId1" imgW="1849120" imgH="236220" progId="Equation.3">
                  <p:embed/>
                </p:oleObj>
              </mc:Choice>
              <mc:Fallback>
                <p:oleObj name="公式" r:id="rId1" imgW="1849120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4857750"/>
                        <a:ext cx="3544887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AutoShape 31"/>
          <p:cNvSpPr>
            <a:spLocks noChangeArrowheads="1"/>
          </p:cNvSpPr>
          <p:nvPr/>
        </p:nvSpPr>
        <p:spPr bwMode="auto">
          <a:xfrm>
            <a:off x="5072063" y="542925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graphicFrame>
        <p:nvGraphicFramePr>
          <p:cNvPr id="2" name="Object 63"/>
          <p:cNvGraphicFramePr>
            <a:graphicFrameLocks noChangeAspect="1"/>
          </p:cNvGraphicFramePr>
          <p:nvPr/>
        </p:nvGraphicFramePr>
        <p:xfrm>
          <a:off x="5591175" y="5781675"/>
          <a:ext cx="16684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93" name="公式" r:id="rId3" imgW="862965" imgH="236220" progId="Equation.3">
                  <p:embed/>
                </p:oleObj>
              </mc:Choice>
              <mc:Fallback>
                <p:oleObj name="公式" r:id="rId3" imgW="862965" imgH="23622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5781675"/>
                        <a:ext cx="1668463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utoUpdateAnimBg="0"/>
      <p:bldP spid="6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ChangeArrowheads="1"/>
          </p:cNvSpPr>
          <p:nvPr/>
        </p:nvSpPr>
        <p:spPr bwMode="auto">
          <a:xfrm>
            <a:off x="642938" y="928688"/>
            <a:ext cx="6346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求端口短路电流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sc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U=0→2U=0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4311650" y="1571625"/>
            <a:ext cx="4832350" cy="2273300"/>
            <a:chOff x="1519" y="1136"/>
            <a:chExt cx="3044" cy="1432"/>
          </a:xfrm>
        </p:grpSpPr>
        <p:sp>
          <p:nvSpPr>
            <p:cNvPr id="46119" name="Text Box 6"/>
            <p:cNvSpPr txBox="1">
              <a:spLocks noChangeArrowheads="1"/>
            </p:cNvSpPr>
            <p:nvPr/>
          </p:nvSpPr>
          <p:spPr bwMode="auto">
            <a:xfrm>
              <a:off x="2842" y="1264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20" name="Text Box 7"/>
            <p:cNvSpPr txBox="1">
              <a:spLocks noChangeArrowheads="1"/>
            </p:cNvSpPr>
            <p:nvPr/>
          </p:nvSpPr>
          <p:spPr bwMode="auto">
            <a:xfrm>
              <a:off x="3465" y="1264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21" name="Text Box 8"/>
            <p:cNvSpPr txBox="1">
              <a:spLocks noChangeArrowheads="1"/>
            </p:cNvSpPr>
            <p:nvPr/>
          </p:nvSpPr>
          <p:spPr bwMode="auto">
            <a:xfrm>
              <a:off x="3109" y="1136"/>
              <a:ext cx="5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22" name="Line 10"/>
            <p:cNvSpPr>
              <a:spLocks noChangeShapeType="1"/>
            </p:cNvSpPr>
            <p:nvPr/>
          </p:nvSpPr>
          <p:spPr bwMode="auto">
            <a:xfrm flipV="1">
              <a:off x="1548" y="1631"/>
              <a:ext cx="8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3" name="Rectangle 11"/>
            <p:cNvSpPr>
              <a:spLocks noChangeArrowheads="1"/>
            </p:cNvSpPr>
            <p:nvPr/>
          </p:nvSpPr>
          <p:spPr bwMode="auto">
            <a:xfrm>
              <a:off x="2105" y="1816"/>
              <a:ext cx="133" cy="4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6124" name="Line 12"/>
            <p:cNvSpPr>
              <a:spLocks noChangeShapeType="1"/>
            </p:cNvSpPr>
            <p:nvPr/>
          </p:nvSpPr>
          <p:spPr bwMode="auto">
            <a:xfrm flipV="1">
              <a:off x="1519" y="2462"/>
              <a:ext cx="24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5" name="Rectangle 13"/>
            <p:cNvSpPr>
              <a:spLocks noChangeArrowheads="1"/>
            </p:cNvSpPr>
            <p:nvPr/>
          </p:nvSpPr>
          <p:spPr bwMode="auto">
            <a:xfrm>
              <a:off x="1651" y="1878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2Ω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26" name="Oval 14"/>
            <p:cNvSpPr>
              <a:spLocks noChangeArrowheads="1"/>
            </p:cNvSpPr>
            <p:nvPr/>
          </p:nvSpPr>
          <p:spPr bwMode="auto">
            <a:xfrm>
              <a:off x="3153" y="1426"/>
              <a:ext cx="357" cy="3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6127" name="Rectangle 16"/>
            <p:cNvSpPr>
              <a:spLocks noChangeArrowheads="1"/>
            </p:cNvSpPr>
            <p:nvPr/>
          </p:nvSpPr>
          <p:spPr bwMode="auto">
            <a:xfrm>
              <a:off x="2396" y="1262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28" name="Line 17"/>
            <p:cNvSpPr>
              <a:spLocks noChangeShapeType="1"/>
            </p:cNvSpPr>
            <p:nvPr/>
          </p:nvSpPr>
          <p:spPr bwMode="auto">
            <a:xfrm>
              <a:off x="2178" y="1631"/>
              <a:ext cx="0" cy="1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29" name="Line 18"/>
            <p:cNvSpPr>
              <a:spLocks noChangeShapeType="1"/>
            </p:cNvSpPr>
            <p:nvPr/>
          </p:nvSpPr>
          <p:spPr bwMode="auto">
            <a:xfrm>
              <a:off x="2173" y="2241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0" name="Text Box 19"/>
            <p:cNvSpPr txBox="1">
              <a:spLocks noChangeArrowheads="1"/>
            </p:cNvSpPr>
            <p:nvPr/>
          </p:nvSpPr>
          <p:spPr bwMode="auto">
            <a:xfrm>
              <a:off x="3955" y="1843"/>
              <a:ext cx="60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U=0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6131" name="Text Box 20"/>
            <p:cNvSpPr txBox="1">
              <a:spLocks noChangeArrowheads="1"/>
            </p:cNvSpPr>
            <p:nvPr/>
          </p:nvSpPr>
          <p:spPr bwMode="auto">
            <a:xfrm>
              <a:off x="3955" y="1434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32" name="Text Box 21"/>
            <p:cNvSpPr txBox="1">
              <a:spLocks noChangeArrowheads="1"/>
            </p:cNvSpPr>
            <p:nvPr/>
          </p:nvSpPr>
          <p:spPr bwMode="auto">
            <a:xfrm>
              <a:off x="3911" y="2241"/>
              <a:ext cx="4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33" name="Rectangle 22"/>
            <p:cNvSpPr>
              <a:spLocks noChangeArrowheads="1"/>
            </p:cNvSpPr>
            <p:nvPr/>
          </p:nvSpPr>
          <p:spPr bwMode="auto">
            <a:xfrm>
              <a:off x="2440" y="1561"/>
              <a:ext cx="446" cy="1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6134" name="Line 23"/>
            <p:cNvSpPr>
              <a:spLocks noChangeShapeType="1"/>
            </p:cNvSpPr>
            <p:nvPr/>
          </p:nvSpPr>
          <p:spPr bwMode="auto">
            <a:xfrm>
              <a:off x="2886" y="1604"/>
              <a:ext cx="1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5" name="Line 24"/>
            <p:cNvSpPr>
              <a:spLocks noChangeShapeType="1"/>
            </p:cNvSpPr>
            <p:nvPr/>
          </p:nvSpPr>
          <p:spPr bwMode="auto">
            <a:xfrm>
              <a:off x="3933" y="190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36" name="Rectangle 25"/>
            <p:cNvSpPr>
              <a:spLocks noChangeArrowheads="1"/>
            </p:cNvSpPr>
            <p:nvPr/>
          </p:nvSpPr>
          <p:spPr bwMode="auto">
            <a:xfrm>
              <a:off x="3528" y="1811"/>
              <a:ext cx="6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sc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6137" name="Line 26"/>
            <p:cNvSpPr>
              <a:spLocks noChangeShapeType="1"/>
            </p:cNvSpPr>
            <p:nvPr/>
          </p:nvSpPr>
          <p:spPr bwMode="auto">
            <a:xfrm>
              <a:off x="3923" y="1600"/>
              <a:ext cx="0" cy="8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96636" name="Object 2"/>
          <p:cNvGraphicFramePr>
            <a:graphicFrameLocks noChangeAspect="1"/>
          </p:cNvGraphicFramePr>
          <p:nvPr/>
        </p:nvGraphicFramePr>
        <p:xfrm>
          <a:off x="800100" y="4030663"/>
          <a:ext cx="36988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5" name="公式" r:id="rId1" imgW="1705610" imgH="236220" progId="Equation.3">
                  <p:embed/>
                </p:oleObj>
              </mc:Choice>
              <mc:Fallback>
                <p:oleObj name="公式" r:id="rId1" imgW="1705610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4030663"/>
                        <a:ext cx="36988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37" name="Object 3"/>
          <p:cNvGraphicFramePr>
            <a:graphicFrameLocks noChangeAspect="1"/>
          </p:cNvGraphicFramePr>
          <p:nvPr/>
        </p:nvGraphicFramePr>
        <p:xfrm>
          <a:off x="1762125" y="5467350"/>
          <a:ext cx="34893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6" name="公式" r:id="rId3" imgW="1633855" imgH="452120" progId="Equation.3">
                  <p:embed/>
                </p:oleObj>
              </mc:Choice>
              <mc:Fallback>
                <p:oleObj name="公式" r:id="rId3" imgW="1633855" imgH="452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5" y="5467350"/>
                        <a:ext cx="348932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6087" name="Group 36"/>
          <p:cNvGrpSpPr/>
          <p:nvPr/>
        </p:nvGrpSpPr>
        <p:grpSpPr bwMode="auto">
          <a:xfrm>
            <a:off x="0" y="1785938"/>
            <a:ext cx="3714750" cy="2214562"/>
            <a:chOff x="926" y="1182"/>
            <a:chExt cx="3496" cy="1432"/>
          </a:xfrm>
        </p:grpSpPr>
        <p:sp>
          <p:nvSpPr>
            <p:cNvPr id="46092" name="Text Box 9"/>
            <p:cNvSpPr txBox="1">
              <a:spLocks noChangeArrowheads="1"/>
            </p:cNvSpPr>
            <p:nvPr/>
          </p:nvSpPr>
          <p:spPr bwMode="auto">
            <a:xfrm>
              <a:off x="2863" y="1310"/>
              <a:ext cx="3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093" name="Text Box 10"/>
            <p:cNvSpPr txBox="1">
              <a:spLocks noChangeArrowheads="1"/>
            </p:cNvSpPr>
            <p:nvPr/>
          </p:nvSpPr>
          <p:spPr bwMode="auto">
            <a:xfrm>
              <a:off x="3486" y="1310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094" name="Text Box 11"/>
            <p:cNvSpPr txBox="1">
              <a:spLocks noChangeArrowheads="1"/>
            </p:cNvSpPr>
            <p:nvPr/>
          </p:nvSpPr>
          <p:spPr bwMode="auto">
            <a:xfrm>
              <a:off x="3130" y="1182"/>
              <a:ext cx="1023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095" name="Text Box 12"/>
            <p:cNvSpPr txBox="1">
              <a:spLocks noChangeArrowheads="1"/>
            </p:cNvSpPr>
            <p:nvPr/>
          </p:nvSpPr>
          <p:spPr bwMode="auto">
            <a:xfrm>
              <a:off x="926" y="1690"/>
              <a:ext cx="874" cy="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2U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096" name="Line 13"/>
            <p:cNvSpPr>
              <a:spLocks noChangeShapeType="1"/>
            </p:cNvSpPr>
            <p:nvPr/>
          </p:nvSpPr>
          <p:spPr bwMode="auto">
            <a:xfrm>
              <a:off x="1526" y="2245"/>
              <a:ext cx="0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7" name="Line 14"/>
            <p:cNvSpPr>
              <a:spLocks noChangeShapeType="1"/>
            </p:cNvSpPr>
            <p:nvPr/>
          </p:nvSpPr>
          <p:spPr bwMode="auto">
            <a:xfrm flipV="1">
              <a:off x="1526" y="1650"/>
              <a:ext cx="9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098" name="Rectangle 15"/>
            <p:cNvSpPr>
              <a:spLocks noChangeArrowheads="1"/>
            </p:cNvSpPr>
            <p:nvPr/>
          </p:nvSpPr>
          <p:spPr bwMode="auto">
            <a:xfrm>
              <a:off x="2126" y="1862"/>
              <a:ext cx="133" cy="42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6099" name="Line 16"/>
            <p:cNvSpPr>
              <a:spLocks noChangeShapeType="1"/>
            </p:cNvSpPr>
            <p:nvPr/>
          </p:nvSpPr>
          <p:spPr bwMode="auto">
            <a:xfrm>
              <a:off x="1526" y="2500"/>
              <a:ext cx="245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0" name="Line 17"/>
            <p:cNvSpPr>
              <a:spLocks noChangeShapeType="1"/>
            </p:cNvSpPr>
            <p:nvPr/>
          </p:nvSpPr>
          <p:spPr bwMode="auto">
            <a:xfrm flipH="1">
              <a:off x="1526" y="2075"/>
              <a:ext cx="17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1" name="Line 18"/>
            <p:cNvSpPr>
              <a:spLocks noChangeShapeType="1"/>
            </p:cNvSpPr>
            <p:nvPr/>
          </p:nvSpPr>
          <p:spPr bwMode="auto">
            <a:xfrm flipH="1">
              <a:off x="1348" y="1905"/>
              <a:ext cx="17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2" name="Line 19"/>
            <p:cNvSpPr>
              <a:spLocks noChangeShapeType="1"/>
            </p:cNvSpPr>
            <p:nvPr/>
          </p:nvSpPr>
          <p:spPr bwMode="auto">
            <a:xfrm>
              <a:off x="1526" y="1905"/>
              <a:ext cx="17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3" name="Line 20"/>
            <p:cNvSpPr>
              <a:spLocks noChangeShapeType="1"/>
            </p:cNvSpPr>
            <p:nvPr/>
          </p:nvSpPr>
          <p:spPr bwMode="auto">
            <a:xfrm>
              <a:off x="1348" y="2075"/>
              <a:ext cx="178" cy="1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4" name="Rectangle 21"/>
            <p:cNvSpPr>
              <a:spLocks noChangeArrowheads="1"/>
            </p:cNvSpPr>
            <p:nvPr/>
          </p:nvSpPr>
          <p:spPr bwMode="auto">
            <a:xfrm>
              <a:off x="2338" y="1921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2Ω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05" name="Oval 22"/>
            <p:cNvSpPr>
              <a:spLocks noChangeArrowheads="1"/>
            </p:cNvSpPr>
            <p:nvPr/>
          </p:nvSpPr>
          <p:spPr bwMode="auto">
            <a:xfrm>
              <a:off x="3174" y="1472"/>
              <a:ext cx="357" cy="34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6106" name="Line 23"/>
            <p:cNvSpPr>
              <a:spLocks noChangeShapeType="1"/>
            </p:cNvSpPr>
            <p:nvPr/>
          </p:nvSpPr>
          <p:spPr bwMode="auto">
            <a:xfrm>
              <a:off x="1348" y="2075"/>
              <a:ext cx="3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7" name="Line 24"/>
            <p:cNvSpPr>
              <a:spLocks noChangeShapeType="1"/>
            </p:cNvSpPr>
            <p:nvPr/>
          </p:nvSpPr>
          <p:spPr bwMode="auto">
            <a:xfrm>
              <a:off x="1526" y="1650"/>
              <a:ext cx="0" cy="2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08" name="Rectangle 25"/>
            <p:cNvSpPr>
              <a:spLocks noChangeArrowheads="1"/>
            </p:cNvSpPr>
            <p:nvPr/>
          </p:nvSpPr>
          <p:spPr bwMode="auto">
            <a:xfrm>
              <a:off x="2417" y="1308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09" name="Line 26"/>
            <p:cNvSpPr>
              <a:spLocks noChangeShapeType="1"/>
            </p:cNvSpPr>
            <p:nvPr/>
          </p:nvSpPr>
          <p:spPr bwMode="auto">
            <a:xfrm>
              <a:off x="2194" y="1650"/>
              <a:ext cx="0" cy="2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0" name="Line 27"/>
            <p:cNvSpPr>
              <a:spLocks noChangeShapeType="1"/>
            </p:cNvSpPr>
            <p:nvPr/>
          </p:nvSpPr>
          <p:spPr bwMode="auto">
            <a:xfrm>
              <a:off x="2194" y="2287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1" name="Text Box 28"/>
            <p:cNvSpPr txBox="1">
              <a:spLocks noChangeArrowheads="1"/>
            </p:cNvSpPr>
            <p:nvPr/>
          </p:nvSpPr>
          <p:spPr bwMode="auto">
            <a:xfrm>
              <a:off x="3976" y="1905"/>
              <a:ext cx="4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12" name="Text Box 29"/>
            <p:cNvSpPr txBox="1">
              <a:spLocks noChangeArrowheads="1"/>
            </p:cNvSpPr>
            <p:nvPr/>
          </p:nvSpPr>
          <p:spPr bwMode="auto">
            <a:xfrm>
              <a:off x="3976" y="1480"/>
              <a:ext cx="26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13" name="Text Box 30"/>
            <p:cNvSpPr txBox="1">
              <a:spLocks noChangeArrowheads="1"/>
            </p:cNvSpPr>
            <p:nvPr/>
          </p:nvSpPr>
          <p:spPr bwMode="auto">
            <a:xfrm>
              <a:off x="3932" y="2287"/>
              <a:ext cx="4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6114" name="Line 31"/>
            <p:cNvSpPr>
              <a:spLocks noChangeShapeType="1"/>
            </p:cNvSpPr>
            <p:nvPr/>
          </p:nvSpPr>
          <p:spPr bwMode="auto">
            <a:xfrm>
              <a:off x="1526" y="2287"/>
              <a:ext cx="0" cy="1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5" name="Rectangle 32"/>
            <p:cNvSpPr>
              <a:spLocks noChangeArrowheads="1"/>
            </p:cNvSpPr>
            <p:nvPr/>
          </p:nvSpPr>
          <p:spPr bwMode="auto">
            <a:xfrm>
              <a:off x="2461" y="1607"/>
              <a:ext cx="446" cy="12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6116" name="Line 33"/>
            <p:cNvSpPr>
              <a:spLocks noChangeShapeType="1"/>
            </p:cNvSpPr>
            <p:nvPr/>
          </p:nvSpPr>
          <p:spPr bwMode="auto">
            <a:xfrm>
              <a:off x="2907" y="1650"/>
              <a:ext cx="102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7" name="Line 34"/>
            <p:cNvSpPr>
              <a:spLocks noChangeShapeType="1"/>
            </p:cNvSpPr>
            <p:nvPr/>
          </p:nvSpPr>
          <p:spPr bwMode="auto">
            <a:xfrm flipH="1">
              <a:off x="3754" y="1650"/>
              <a:ext cx="13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18" name="Rectangle 35"/>
            <p:cNvSpPr>
              <a:spLocks noChangeArrowheads="1"/>
            </p:cNvSpPr>
            <p:nvPr/>
          </p:nvSpPr>
          <p:spPr bwMode="auto">
            <a:xfrm>
              <a:off x="3709" y="1267"/>
              <a:ext cx="4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4" name="AutoShape 31"/>
          <p:cNvSpPr>
            <a:spLocks noChangeArrowheads="1"/>
          </p:cNvSpPr>
          <p:nvPr/>
        </p:nvSpPr>
        <p:spPr bwMode="auto">
          <a:xfrm>
            <a:off x="3786188" y="2643188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graphicFrame>
        <p:nvGraphicFramePr>
          <p:cNvPr id="3" name="Object 55"/>
          <p:cNvGraphicFramePr>
            <a:graphicFrameLocks noChangeAspect="1"/>
          </p:cNvGraphicFramePr>
          <p:nvPr/>
        </p:nvGraphicFramePr>
        <p:xfrm>
          <a:off x="1743075" y="4841875"/>
          <a:ext cx="14509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47" name="公式" r:id="rId5" imgW="657860" imgH="236220" progId="Equation.3">
                  <p:embed/>
                </p:oleObj>
              </mc:Choice>
              <mc:Fallback>
                <p:oleObj name="公式" r:id="rId5" imgW="657860" imgH="23622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075" y="4841875"/>
                        <a:ext cx="14509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Rectangle 4"/>
          <p:cNvSpPr>
            <a:spLocks noChangeArrowheads="1"/>
          </p:cNvSpPr>
          <p:nvPr/>
        </p:nvSpPr>
        <p:spPr bwMode="auto">
          <a:xfrm>
            <a:off x="582613" y="4872038"/>
            <a:ext cx="2143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可得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654050" y="5680075"/>
            <a:ext cx="1214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</a:rPr>
              <a:t>则</a:t>
            </a:r>
            <a:endParaRPr kumimoji="1" lang="en-US" altLang="zh-CN" sz="2800" b="1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/>
      <p:bldP spid="54" grpId="0" animBg="1"/>
      <p:bldP spid="56" grpId="0"/>
      <p:bldP spid="5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54" name="AutoShape 22"/>
          <p:cNvSpPr>
            <a:spLocks noChangeArrowheads="1"/>
          </p:cNvSpPr>
          <p:nvPr/>
        </p:nvSpPr>
        <p:spPr bwMode="auto">
          <a:xfrm>
            <a:off x="2786063" y="40005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97671" name="AutoShape 39"/>
          <p:cNvSpPr>
            <a:spLocks noChangeArrowheads="1"/>
          </p:cNvSpPr>
          <p:nvPr/>
        </p:nvSpPr>
        <p:spPr bwMode="auto">
          <a:xfrm>
            <a:off x="2786063" y="5715000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pSp>
        <p:nvGrpSpPr>
          <p:cNvPr id="47108" name="Group 70"/>
          <p:cNvGrpSpPr/>
          <p:nvPr/>
        </p:nvGrpSpPr>
        <p:grpSpPr bwMode="auto">
          <a:xfrm>
            <a:off x="1428750" y="928688"/>
            <a:ext cx="5549900" cy="2273300"/>
            <a:chOff x="926" y="1182"/>
            <a:chExt cx="3496" cy="1432"/>
          </a:xfrm>
        </p:grpSpPr>
        <p:grpSp>
          <p:nvGrpSpPr>
            <p:cNvPr id="47150" name="Group 71"/>
            <p:cNvGrpSpPr/>
            <p:nvPr/>
          </p:nvGrpSpPr>
          <p:grpSpPr bwMode="auto">
            <a:xfrm>
              <a:off x="926" y="1182"/>
              <a:ext cx="3496" cy="1432"/>
              <a:chOff x="926" y="1182"/>
              <a:chExt cx="3496" cy="1432"/>
            </a:xfrm>
          </p:grpSpPr>
          <p:sp>
            <p:nvSpPr>
              <p:cNvPr id="47152" name="Text Box 72"/>
              <p:cNvSpPr txBox="1">
                <a:spLocks noChangeArrowheads="1"/>
              </p:cNvSpPr>
              <p:nvPr/>
            </p:nvSpPr>
            <p:spPr bwMode="auto">
              <a:xfrm>
                <a:off x="2863" y="1310"/>
                <a:ext cx="35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800">
                    <a:latin typeface="Times New Roman" panose="02020603050405020304" pitchFamily="18" charset="0"/>
                  </a:rPr>
                  <a:t>－</a:t>
                </a: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53" name="Text Box 73"/>
              <p:cNvSpPr txBox="1">
                <a:spLocks noChangeArrowheads="1"/>
              </p:cNvSpPr>
              <p:nvPr/>
            </p:nvSpPr>
            <p:spPr bwMode="auto">
              <a:xfrm>
                <a:off x="3486" y="1310"/>
                <a:ext cx="26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+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54" name="Text Box 74"/>
              <p:cNvSpPr txBox="1">
                <a:spLocks noChangeArrowheads="1"/>
              </p:cNvSpPr>
              <p:nvPr/>
            </p:nvSpPr>
            <p:spPr bwMode="auto">
              <a:xfrm>
                <a:off x="3041" y="1182"/>
                <a:ext cx="5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3V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55" name="Text Box 75"/>
              <p:cNvSpPr txBox="1">
                <a:spLocks noChangeArrowheads="1"/>
              </p:cNvSpPr>
              <p:nvPr/>
            </p:nvSpPr>
            <p:spPr bwMode="auto">
              <a:xfrm>
                <a:off x="926" y="1905"/>
                <a:ext cx="57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2U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56" name="Line 76"/>
              <p:cNvSpPr>
                <a:spLocks noChangeShapeType="1"/>
              </p:cNvSpPr>
              <p:nvPr/>
            </p:nvSpPr>
            <p:spPr bwMode="auto">
              <a:xfrm>
                <a:off x="1526" y="2245"/>
                <a:ext cx="0" cy="2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7" name="Line 77"/>
              <p:cNvSpPr>
                <a:spLocks noChangeShapeType="1"/>
              </p:cNvSpPr>
              <p:nvPr/>
            </p:nvSpPr>
            <p:spPr bwMode="auto">
              <a:xfrm flipV="1">
                <a:off x="1526" y="1650"/>
                <a:ext cx="9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58" name="Rectangle 78"/>
              <p:cNvSpPr>
                <a:spLocks noChangeArrowheads="1"/>
              </p:cNvSpPr>
              <p:nvPr/>
            </p:nvSpPr>
            <p:spPr bwMode="auto">
              <a:xfrm>
                <a:off x="2126" y="1862"/>
                <a:ext cx="133" cy="42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7159" name="Line 79"/>
              <p:cNvSpPr>
                <a:spLocks noChangeShapeType="1"/>
              </p:cNvSpPr>
              <p:nvPr/>
            </p:nvSpPr>
            <p:spPr bwMode="auto">
              <a:xfrm>
                <a:off x="1526" y="2500"/>
                <a:ext cx="24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0" name="Line 80"/>
              <p:cNvSpPr>
                <a:spLocks noChangeShapeType="1"/>
              </p:cNvSpPr>
              <p:nvPr/>
            </p:nvSpPr>
            <p:spPr bwMode="auto">
              <a:xfrm flipH="1">
                <a:off x="1526" y="2075"/>
                <a:ext cx="178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1" name="Line 81"/>
              <p:cNvSpPr>
                <a:spLocks noChangeShapeType="1"/>
              </p:cNvSpPr>
              <p:nvPr/>
            </p:nvSpPr>
            <p:spPr bwMode="auto">
              <a:xfrm flipH="1">
                <a:off x="1348" y="1905"/>
                <a:ext cx="178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2" name="Line 82"/>
              <p:cNvSpPr>
                <a:spLocks noChangeShapeType="1"/>
              </p:cNvSpPr>
              <p:nvPr/>
            </p:nvSpPr>
            <p:spPr bwMode="auto">
              <a:xfrm>
                <a:off x="1526" y="1905"/>
                <a:ext cx="178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3" name="Line 83"/>
              <p:cNvSpPr>
                <a:spLocks noChangeShapeType="1"/>
              </p:cNvSpPr>
              <p:nvPr/>
            </p:nvSpPr>
            <p:spPr bwMode="auto">
              <a:xfrm>
                <a:off x="1348" y="2075"/>
                <a:ext cx="178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4" name="Rectangle 84"/>
              <p:cNvSpPr>
                <a:spLocks noChangeArrowheads="1"/>
              </p:cNvSpPr>
              <p:nvPr/>
            </p:nvSpPr>
            <p:spPr bwMode="auto">
              <a:xfrm>
                <a:off x="1672" y="1924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2Ω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65" name="Oval 85"/>
              <p:cNvSpPr>
                <a:spLocks noChangeArrowheads="1"/>
              </p:cNvSpPr>
              <p:nvPr/>
            </p:nvSpPr>
            <p:spPr bwMode="auto">
              <a:xfrm>
                <a:off x="3174" y="1472"/>
                <a:ext cx="357" cy="34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7166" name="Line 86"/>
              <p:cNvSpPr>
                <a:spLocks noChangeShapeType="1"/>
              </p:cNvSpPr>
              <p:nvPr/>
            </p:nvSpPr>
            <p:spPr bwMode="auto">
              <a:xfrm>
                <a:off x="1348" y="2075"/>
                <a:ext cx="35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7" name="Line 87"/>
              <p:cNvSpPr>
                <a:spLocks noChangeShapeType="1"/>
              </p:cNvSpPr>
              <p:nvPr/>
            </p:nvSpPr>
            <p:spPr bwMode="auto">
              <a:xfrm>
                <a:off x="1526" y="1650"/>
                <a:ext cx="0" cy="2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68" name="Rectangle 88"/>
              <p:cNvSpPr>
                <a:spLocks noChangeArrowheads="1"/>
              </p:cNvSpPr>
              <p:nvPr/>
            </p:nvSpPr>
            <p:spPr bwMode="auto">
              <a:xfrm>
                <a:off x="2417" y="1308"/>
                <a:ext cx="45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1Ω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69" name="Line 89"/>
              <p:cNvSpPr>
                <a:spLocks noChangeShapeType="1"/>
              </p:cNvSpPr>
              <p:nvPr/>
            </p:nvSpPr>
            <p:spPr bwMode="auto">
              <a:xfrm>
                <a:off x="2194" y="1650"/>
                <a:ext cx="0" cy="2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70" name="Line 90"/>
              <p:cNvSpPr>
                <a:spLocks noChangeShapeType="1"/>
              </p:cNvSpPr>
              <p:nvPr/>
            </p:nvSpPr>
            <p:spPr bwMode="auto">
              <a:xfrm>
                <a:off x="2194" y="2287"/>
                <a:ext cx="0" cy="21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71" name="Text Box 91"/>
              <p:cNvSpPr txBox="1">
                <a:spLocks noChangeArrowheads="1"/>
              </p:cNvSpPr>
              <p:nvPr/>
            </p:nvSpPr>
            <p:spPr bwMode="auto">
              <a:xfrm>
                <a:off x="3976" y="1905"/>
                <a:ext cx="44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U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72" name="Text Box 92"/>
              <p:cNvSpPr txBox="1">
                <a:spLocks noChangeArrowheads="1"/>
              </p:cNvSpPr>
              <p:nvPr/>
            </p:nvSpPr>
            <p:spPr bwMode="auto">
              <a:xfrm>
                <a:off x="3976" y="1480"/>
                <a:ext cx="26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+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73" name="Text Box 93"/>
              <p:cNvSpPr txBox="1">
                <a:spLocks noChangeArrowheads="1"/>
              </p:cNvSpPr>
              <p:nvPr/>
            </p:nvSpPr>
            <p:spPr bwMode="auto">
              <a:xfrm>
                <a:off x="3932" y="2287"/>
                <a:ext cx="40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FontTx/>
                  <a:buNone/>
                </a:pPr>
                <a:r>
                  <a:rPr kumimoji="1" lang="zh-CN" altLang="en-US" sz="2800">
                    <a:latin typeface="Times New Roman" panose="02020603050405020304" pitchFamily="18" charset="0"/>
                  </a:rPr>
                  <a:t>－</a:t>
                </a: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74" name="Line 94"/>
              <p:cNvSpPr>
                <a:spLocks noChangeShapeType="1"/>
              </p:cNvSpPr>
              <p:nvPr/>
            </p:nvSpPr>
            <p:spPr bwMode="auto">
              <a:xfrm>
                <a:off x="1526" y="2287"/>
                <a:ext cx="0" cy="1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75" name="Rectangle 95"/>
              <p:cNvSpPr>
                <a:spLocks noChangeArrowheads="1"/>
              </p:cNvSpPr>
              <p:nvPr/>
            </p:nvSpPr>
            <p:spPr bwMode="auto">
              <a:xfrm>
                <a:off x="2461" y="1607"/>
                <a:ext cx="446" cy="1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7176" name="Line 96"/>
              <p:cNvSpPr>
                <a:spLocks noChangeShapeType="1"/>
              </p:cNvSpPr>
              <p:nvPr/>
            </p:nvSpPr>
            <p:spPr bwMode="auto">
              <a:xfrm>
                <a:off x="2907" y="1650"/>
                <a:ext cx="102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77" name="Line 97"/>
              <p:cNvSpPr>
                <a:spLocks noChangeShapeType="1"/>
              </p:cNvSpPr>
              <p:nvPr/>
            </p:nvSpPr>
            <p:spPr bwMode="auto">
              <a:xfrm flipH="1">
                <a:off x="3754" y="1650"/>
                <a:ext cx="13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78" name="Rectangle 98"/>
              <p:cNvSpPr>
                <a:spLocks noChangeArrowheads="1"/>
              </p:cNvSpPr>
              <p:nvPr/>
            </p:nvSpPr>
            <p:spPr bwMode="auto">
              <a:xfrm>
                <a:off x="3709" y="1267"/>
                <a:ext cx="40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I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7151" name="Rectangle 99"/>
            <p:cNvSpPr>
              <a:spLocks noChangeArrowheads="1"/>
            </p:cNvSpPr>
            <p:nvPr/>
          </p:nvSpPr>
          <p:spPr bwMode="auto">
            <a:xfrm>
              <a:off x="930" y="1200"/>
              <a:ext cx="2812" cy="1406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4" name="Group 102"/>
          <p:cNvGrpSpPr/>
          <p:nvPr/>
        </p:nvGrpSpPr>
        <p:grpSpPr bwMode="auto">
          <a:xfrm>
            <a:off x="3429000" y="3429000"/>
            <a:ext cx="4103688" cy="1824038"/>
            <a:chOff x="1519" y="2132"/>
            <a:chExt cx="2585" cy="1149"/>
          </a:xfrm>
        </p:grpSpPr>
        <p:grpSp>
          <p:nvGrpSpPr>
            <p:cNvPr id="47133" name="Group 68"/>
            <p:cNvGrpSpPr/>
            <p:nvPr/>
          </p:nvGrpSpPr>
          <p:grpSpPr bwMode="auto">
            <a:xfrm>
              <a:off x="1519" y="2132"/>
              <a:ext cx="2585" cy="1149"/>
              <a:chOff x="1519" y="2077"/>
              <a:chExt cx="2585" cy="1149"/>
            </a:xfrm>
          </p:grpSpPr>
          <p:sp>
            <p:nvSpPr>
              <p:cNvPr id="47135" name="Oval 24"/>
              <p:cNvSpPr>
                <a:spLocks noChangeArrowheads="1"/>
              </p:cNvSpPr>
              <p:nvPr/>
            </p:nvSpPr>
            <p:spPr bwMode="auto">
              <a:xfrm>
                <a:off x="2078" y="2577"/>
                <a:ext cx="341" cy="32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7136" name="Line 25"/>
              <p:cNvSpPr>
                <a:spLocks noChangeShapeType="1"/>
              </p:cNvSpPr>
              <p:nvPr/>
            </p:nvSpPr>
            <p:spPr bwMode="auto">
              <a:xfrm>
                <a:off x="2249" y="2376"/>
                <a:ext cx="0" cy="72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7" name="Rectangle 26"/>
              <p:cNvSpPr>
                <a:spLocks noChangeArrowheads="1"/>
              </p:cNvSpPr>
              <p:nvPr/>
            </p:nvSpPr>
            <p:spPr bwMode="auto">
              <a:xfrm>
                <a:off x="2761" y="2335"/>
                <a:ext cx="470" cy="12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7138" name="Line 27"/>
              <p:cNvSpPr>
                <a:spLocks noChangeShapeType="1"/>
              </p:cNvSpPr>
              <p:nvPr/>
            </p:nvSpPr>
            <p:spPr bwMode="auto">
              <a:xfrm>
                <a:off x="2249" y="2376"/>
                <a:ext cx="5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9" name="Line 28"/>
              <p:cNvSpPr>
                <a:spLocks noChangeShapeType="1"/>
              </p:cNvSpPr>
              <p:nvPr/>
            </p:nvSpPr>
            <p:spPr bwMode="auto">
              <a:xfrm>
                <a:off x="3231" y="2376"/>
                <a:ext cx="51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0" name="Line 29"/>
              <p:cNvSpPr>
                <a:spLocks noChangeShapeType="1"/>
              </p:cNvSpPr>
              <p:nvPr/>
            </p:nvSpPr>
            <p:spPr bwMode="auto">
              <a:xfrm>
                <a:off x="2249" y="3100"/>
                <a:ext cx="149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1" name="Text Box 30"/>
              <p:cNvSpPr txBox="1">
                <a:spLocks noChangeArrowheads="1"/>
              </p:cNvSpPr>
              <p:nvPr/>
            </p:nvSpPr>
            <p:spPr bwMode="auto">
              <a:xfrm>
                <a:off x="1865" y="2310"/>
                <a:ext cx="2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+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42" name="Text Box 31"/>
              <p:cNvSpPr txBox="1">
                <a:spLocks noChangeArrowheads="1"/>
              </p:cNvSpPr>
              <p:nvPr/>
            </p:nvSpPr>
            <p:spPr bwMode="auto">
              <a:xfrm>
                <a:off x="3786" y="2269"/>
                <a:ext cx="24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+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43" name="Text Box 32"/>
              <p:cNvSpPr txBox="1">
                <a:spLocks noChangeArrowheads="1"/>
              </p:cNvSpPr>
              <p:nvPr/>
            </p:nvSpPr>
            <p:spPr bwMode="auto">
              <a:xfrm>
                <a:off x="1821" y="2873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800">
                    <a:latin typeface="Times New Roman" panose="02020603050405020304" pitchFamily="18" charset="0"/>
                  </a:rPr>
                  <a:t>－</a:t>
                </a: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44" name="Text Box 33"/>
              <p:cNvSpPr txBox="1">
                <a:spLocks noChangeArrowheads="1"/>
              </p:cNvSpPr>
              <p:nvPr/>
            </p:nvSpPr>
            <p:spPr bwMode="auto">
              <a:xfrm>
                <a:off x="3743" y="2899"/>
                <a:ext cx="36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800">
                    <a:latin typeface="Times New Roman" panose="02020603050405020304" pitchFamily="18" charset="0"/>
                  </a:rPr>
                  <a:t>－</a:t>
                </a: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45" name="Text Box 34"/>
              <p:cNvSpPr txBox="1">
                <a:spLocks noChangeArrowheads="1"/>
              </p:cNvSpPr>
              <p:nvPr/>
            </p:nvSpPr>
            <p:spPr bwMode="auto">
              <a:xfrm>
                <a:off x="3786" y="261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U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46" name="Text Box 35"/>
              <p:cNvSpPr txBox="1">
                <a:spLocks noChangeArrowheads="1"/>
              </p:cNvSpPr>
              <p:nvPr/>
            </p:nvSpPr>
            <p:spPr bwMode="auto">
              <a:xfrm>
                <a:off x="3600" y="2105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I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47" name="Line 36"/>
              <p:cNvSpPr>
                <a:spLocks noChangeShapeType="1"/>
              </p:cNvSpPr>
              <p:nvPr/>
            </p:nvSpPr>
            <p:spPr bwMode="auto">
              <a:xfrm flipH="1">
                <a:off x="3529" y="2376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48" name="Rectangle 37"/>
              <p:cNvSpPr>
                <a:spLocks noChangeArrowheads="1"/>
              </p:cNvSpPr>
              <p:nvPr/>
            </p:nvSpPr>
            <p:spPr bwMode="auto">
              <a:xfrm>
                <a:off x="2686" y="2077"/>
                <a:ext cx="6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0.6Ω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49" name="Rectangle 38"/>
              <p:cNvSpPr>
                <a:spLocks noChangeArrowheads="1"/>
              </p:cNvSpPr>
              <p:nvPr/>
            </p:nvSpPr>
            <p:spPr bwMode="auto">
              <a:xfrm>
                <a:off x="1519" y="2604"/>
                <a:ext cx="55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0.6V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7134" name="Rectangle 100"/>
            <p:cNvSpPr>
              <a:spLocks noChangeArrowheads="1"/>
            </p:cNvSpPr>
            <p:nvPr/>
          </p:nvSpPr>
          <p:spPr bwMode="auto">
            <a:xfrm>
              <a:off x="1519" y="2183"/>
              <a:ext cx="1860" cy="1043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6" name="Group 103"/>
          <p:cNvGrpSpPr/>
          <p:nvPr/>
        </p:nvGrpSpPr>
        <p:grpSpPr bwMode="auto">
          <a:xfrm>
            <a:off x="3429000" y="4973638"/>
            <a:ext cx="3832225" cy="1884362"/>
            <a:chOff x="1692" y="3105"/>
            <a:chExt cx="2414" cy="1187"/>
          </a:xfrm>
        </p:grpSpPr>
        <p:grpSp>
          <p:nvGrpSpPr>
            <p:cNvPr id="47114" name="Group 69"/>
            <p:cNvGrpSpPr/>
            <p:nvPr/>
          </p:nvGrpSpPr>
          <p:grpSpPr bwMode="auto">
            <a:xfrm>
              <a:off x="1692" y="3105"/>
              <a:ext cx="2414" cy="1187"/>
              <a:chOff x="1692" y="3105"/>
              <a:chExt cx="2414" cy="1187"/>
            </a:xfrm>
          </p:grpSpPr>
          <p:sp>
            <p:nvSpPr>
              <p:cNvPr id="47116" name="Oval 5"/>
              <p:cNvSpPr>
                <a:spLocks noChangeArrowheads="1"/>
              </p:cNvSpPr>
              <p:nvPr/>
            </p:nvSpPr>
            <p:spPr bwMode="auto">
              <a:xfrm>
                <a:off x="2076" y="3616"/>
                <a:ext cx="347" cy="33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7117" name="Line 6"/>
              <p:cNvSpPr>
                <a:spLocks noChangeShapeType="1"/>
              </p:cNvSpPr>
              <p:nvPr/>
            </p:nvSpPr>
            <p:spPr bwMode="auto">
              <a:xfrm>
                <a:off x="2249" y="3404"/>
                <a:ext cx="0" cy="2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18" name="Line 7"/>
              <p:cNvSpPr>
                <a:spLocks noChangeShapeType="1"/>
              </p:cNvSpPr>
              <p:nvPr/>
            </p:nvSpPr>
            <p:spPr bwMode="auto">
              <a:xfrm>
                <a:off x="2249" y="3954"/>
                <a:ext cx="0" cy="21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19" name="Line 8"/>
              <p:cNvSpPr>
                <a:spLocks noChangeShapeType="1"/>
              </p:cNvSpPr>
              <p:nvPr/>
            </p:nvSpPr>
            <p:spPr bwMode="auto">
              <a:xfrm>
                <a:off x="2076" y="3785"/>
                <a:ext cx="34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0" name="Rectangle 9"/>
              <p:cNvSpPr>
                <a:spLocks noChangeArrowheads="1"/>
              </p:cNvSpPr>
              <p:nvPr/>
            </p:nvSpPr>
            <p:spPr bwMode="auto">
              <a:xfrm>
                <a:off x="2972" y="3574"/>
                <a:ext cx="129" cy="42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47121" name="Line 10"/>
              <p:cNvSpPr>
                <a:spLocks noChangeShapeType="1"/>
              </p:cNvSpPr>
              <p:nvPr/>
            </p:nvSpPr>
            <p:spPr bwMode="auto">
              <a:xfrm>
                <a:off x="2249" y="3404"/>
                <a:ext cx="15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2" name="Line 11"/>
              <p:cNvSpPr>
                <a:spLocks noChangeShapeType="1"/>
              </p:cNvSpPr>
              <p:nvPr/>
            </p:nvSpPr>
            <p:spPr bwMode="auto">
              <a:xfrm>
                <a:off x="3030" y="3404"/>
                <a:ext cx="0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3" name="Line 12"/>
              <p:cNvSpPr>
                <a:spLocks noChangeShapeType="1"/>
              </p:cNvSpPr>
              <p:nvPr/>
            </p:nvSpPr>
            <p:spPr bwMode="auto">
              <a:xfrm>
                <a:off x="3030" y="3997"/>
                <a:ext cx="0" cy="16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4" name="Line 13"/>
              <p:cNvSpPr>
                <a:spLocks noChangeShapeType="1"/>
              </p:cNvSpPr>
              <p:nvPr/>
            </p:nvSpPr>
            <p:spPr bwMode="auto">
              <a:xfrm>
                <a:off x="2249" y="4166"/>
                <a:ext cx="15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5" name="Text Box 14"/>
              <p:cNvSpPr txBox="1">
                <a:spLocks noChangeArrowheads="1"/>
              </p:cNvSpPr>
              <p:nvPr/>
            </p:nvSpPr>
            <p:spPr bwMode="auto">
              <a:xfrm>
                <a:off x="1692" y="3651"/>
                <a:ext cx="3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1A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26" name="Line 15"/>
              <p:cNvSpPr>
                <a:spLocks noChangeShapeType="1"/>
              </p:cNvSpPr>
              <p:nvPr/>
            </p:nvSpPr>
            <p:spPr bwMode="auto">
              <a:xfrm flipV="1">
                <a:off x="2249" y="3447"/>
                <a:ext cx="0" cy="1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27" name="Text Box 16"/>
              <p:cNvSpPr txBox="1">
                <a:spLocks noChangeArrowheads="1"/>
              </p:cNvSpPr>
              <p:nvPr/>
            </p:nvSpPr>
            <p:spPr bwMode="auto">
              <a:xfrm>
                <a:off x="3810" y="3288"/>
                <a:ext cx="242" cy="3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+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28" name="Text Box 17"/>
              <p:cNvSpPr txBox="1">
                <a:spLocks noChangeArrowheads="1"/>
              </p:cNvSpPr>
              <p:nvPr/>
            </p:nvSpPr>
            <p:spPr bwMode="auto">
              <a:xfrm>
                <a:off x="3766" y="3965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zh-CN" altLang="en-US" sz="2800">
                    <a:latin typeface="Times New Roman" panose="02020603050405020304" pitchFamily="18" charset="0"/>
                  </a:rPr>
                  <a:t>－</a:t>
                </a:r>
                <a:endParaRPr kumimoji="1" lang="zh-CN" altLang="en-US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29" name="Text Box 18"/>
              <p:cNvSpPr txBox="1">
                <a:spLocks noChangeArrowheads="1"/>
              </p:cNvSpPr>
              <p:nvPr/>
            </p:nvSpPr>
            <p:spPr bwMode="auto">
              <a:xfrm>
                <a:off x="3810" y="3657"/>
                <a:ext cx="27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U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30" name="Text Box 19"/>
              <p:cNvSpPr txBox="1">
                <a:spLocks noChangeArrowheads="1"/>
              </p:cNvSpPr>
              <p:nvPr/>
            </p:nvSpPr>
            <p:spPr bwMode="auto">
              <a:xfrm>
                <a:off x="3600" y="3105"/>
                <a:ext cx="19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I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7131" name="Line 20"/>
              <p:cNvSpPr>
                <a:spLocks noChangeShapeType="1"/>
              </p:cNvSpPr>
              <p:nvPr/>
            </p:nvSpPr>
            <p:spPr bwMode="auto">
              <a:xfrm flipH="1">
                <a:off x="3550" y="3404"/>
                <a:ext cx="12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7132" name="Rectangle 21"/>
              <p:cNvSpPr>
                <a:spLocks noChangeArrowheads="1"/>
              </p:cNvSpPr>
              <p:nvPr/>
            </p:nvSpPr>
            <p:spPr bwMode="auto">
              <a:xfrm>
                <a:off x="2393" y="3657"/>
                <a:ext cx="62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kumimoji="1" lang="en-US" altLang="zh-CN" sz="2800">
                    <a:latin typeface="Times New Roman" panose="02020603050405020304" pitchFamily="18" charset="0"/>
                  </a:rPr>
                  <a:t>0.6Ω</a:t>
                </a:r>
                <a:endParaRPr kumimoji="1" lang="en-US" altLang="zh-CN" sz="28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7115" name="Rectangle 101"/>
            <p:cNvSpPr>
              <a:spLocks noChangeArrowheads="1"/>
            </p:cNvSpPr>
            <p:nvPr/>
          </p:nvSpPr>
          <p:spPr bwMode="auto">
            <a:xfrm>
              <a:off x="1693" y="3297"/>
              <a:ext cx="1684" cy="952"/>
            </a:xfrm>
            <a:prstGeom prst="rect">
              <a:avLst/>
            </a:prstGeom>
            <a:noFill/>
            <a:ln w="12700">
              <a:solidFill>
                <a:srgbClr val="FF0000"/>
              </a:solidFill>
              <a:prstDash val="sysDot"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72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3" name="Rectangle 4"/>
          <p:cNvSpPr>
            <a:spLocks noChangeArrowheads="1"/>
          </p:cNvSpPr>
          <p:nvPr/>
        </p:nvSpPr>
        <p:spPr bwMode="auto">
          <a:xfrm>
            <a:off x="0" y="3929063"/>
            <a:ext cx="3786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戴维宁等效电路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Rectangle 4"/>
          <p:cNvSpPr>
            <a:spLocks noChangeArrowheads="1"/>
          </p:cNvSpPr>
          <p:nvPr/>
        </p:nvSpPr>
        <p:spPr bwMode="auto">
          <a:xfrm>
            <a:off x="0" y="5643563"/>
            <a:ext cx="3786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诺顿等效电路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7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54" grpId="0" animBg="1"/>
      <p:bldP spid="197671" grpId="0" animBg="1"/>
      <p:bldP spid="73" grpId="0" autoUpdateAnimBg="0"/>
      <p:bldP spid="7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ChangeArrowheads="1"/>
          </p:cNvSpPr>
          <p:nvPr/>
        </p:nvSpPr>
        <p:spPr bwMode="auto">
          <a:xfrm>
            <a:off x="696913" y="1292225"/>
            <a:ext cx="6611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en-US" sz="2800" b="1">
                <a:latin typeface="Times New Roman" panose="02020603050405020304" pitchFamily="18" charset="0"/>
              </a:rPr>
              <a:t>③</a:t>
            </a:r>
            <a:r>
              <a:rPr kumimoji="1" lang="zh-CN" altLang="en-US" sz="2800" b="1">
                <a:solidFill>
                  <a:srgbClr val="333399"/>
                </a:solidFill>
                <a:latin typeface="Times New Roman" panose="02020603050405020304" pitchFamily="18" charset="0"/>
              </a:rPr>
              <a:t>求电阻电路某支路变量</a:t>
            </a:r>
            <a:endParaRPr kumimoji="1" lang="zh-CN" altLang="en-US" sz="2800" b="1">
              <a:solidFill>
                <a:srgbClr val="33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642938" y="2428875"/>
            <a:ext cx="7920037" cy="259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待求支路之外的电阻电路作为含源电阻单口网络→戴维宁等效电路或诺顿等效电路→电阻分压电路或分流电路→分压公式或分流公式求支路电压或电流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642938" y="1785938"/>
            <a:ext cx="5830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以外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含源电阻单口网络</a:t>
            </a:r>
            <a:endParaRPr kumimoji="1" lang="zh-CN" altLang="en-US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642938" y="2357438"/>
            <a:ext cx="59737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求端口开路电压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oc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i(t)=0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38"/>
          <p:cNvGrpSpPr/>
          <p:nvPr/>
        </p:nvGrpSpPr>
        <p:grpSpPr bwMode="auto">
          <a:xfrm>
            <a:off x="4429125" y="3286125"/>
            <a:ext cx="4714875" cy="2305050"/>
            <a:chOff x="1196" y="1706"/>
            <a:chExt cx="2970" cy="1452"/>
          </a:xfrm>
        </p:grpSpPr>
        <p:grpSp>
          <p:nvGrpSpPr>
            <p:cNvPr id="49193" name="Group 7"/>
            <p:cNvGrpSpPr/>
            <p:nvPr/>
          </p:nvGrpSpPr>
          <p:grpSpPr bwMode="auto">
            <a:xfrm>
              <a:off x="2524" y="1706"/>
              <a:ext cx="1411" cy="1450"/>
              <a:chOff x="2712" y="1992"/>
              <a:chExt cx="1534" cy="1534"/>
            </a:xfrm>
          </p:grpSpPr>
          <p:sp>
            <p:nvSpPr>
              <p:cNvPr id="49211" name="Rectangle 8"/>
              <p:cNvSpPr>
                <a:spLocks noChangeArrowheads="1"/>
              </p:cNvSpPr>
              <p:nvPr/>
            </p:nvSpPr>
            <p:spPr bwMode="auto">
              <a:xfrm rot="2784602">
                <a:off x="3571" y="2313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9212" name="Rectangle 9"/>
              <p:cNvSpPr>
                <a:spLocks noChangeArrowheads="1"/>
              </p:cNvSpPr>
              <p:nvPr/>
            </p:nvSpPr>
            <p:spPr bwMode="auto">
              <a:xfrm rot="2784602">
                <a:off x="2811" y="3061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9213" name="Rectangle 10"/>
              <p:cNvSpPr>
                <a:spLocks noChangeArrowheads="1"/>
              </p:cNvSpPr>
              <p:nvPr/>
            </p:nvSpPr>
            <p:spPr bwMode="auto">
              <a:xfrm rot="8075370">
                <a:off x="3565" y="3067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9214" name="Rectangle 11"/>
              <p:cNvSpPr>
                <a:spLocks noChangeArrowheads="1"/>
              </p:cNvSpPr>
              <p:nvPr/>
            </p:nvSpPr>
            <p:spPr bwMode="auto">
              <a:xfrm rot="8075370">
                <a:off x="2817" y="2307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9215" name="Line 12"/>
              <p:cNvSpPr>
                <a:spLocks noChangeShapeType="1"/>
              </p:cNvSpPr>
              <p:nvPr/>
            </p:nvSpPr>
            <p:spPr bwMode="auto">
              <a:xfrm rot="576336" flipV="1">
                <a:off x="3325" y="1992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16" name="Line 13"/>
              <p:cNvSpPr>
                <a:spLocks noChangeShapeType="1"/>
              </p:cNvSpPr>
              <p:nvPr/>
            </p:nvSpPr>
            <p:spPr bwMode="auto">
              <a:xfrm rot="576336">
                <a:off x="3471" y="2020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17" name="Line 14"/>
              <p:cNvSpPr>
                <a:spLocks noChangeShapeType="1"/>
              </p:cNvSpPr>
              <p:nvPr/>
            </p:nvSpPr>
            <p:spPr bwMode="auto">
              <a:xfrm rot="576336" flipV="1">
                <a:off x="4074" y="2751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18" name="Line 15"/>
              <p:cNvSpPr>
                <a:spLocks noChangeShapeType="1"/>
              </p:cNvSpPr>
              <p:nvPr/>
            </p:nvSpPr>
            <p:spPr bwMode="auto">
              <a:xfrm rot="576336" flipV="1">
                <a:off x="2740" y="2575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19" name="Line 16"/>
              <p:cNvSpPr>
                <a:spLocks noChangeShapeType="1"/>
              </p:cNvSpPr>
              <p:nvPr/>
            </p:nvSpPr>
            <p:spPr bwMode="auto">
              <a:xfrm rot="576336" flipV="1">
                <a:off x="3489" y="3334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20" name="Line 17"/>
              <p:cNvSpPr>
                <a:spLocks noChangeShapeType="1"/>
              </p:cNvSpPr>
              <p:nvPr/>
            </p:nvSpPr>
            <p:spPr bwMode="auto">
              <a:xfrm rot="576336">
                <a:off x="4054" y="2605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21" name="Line 18"/>
              <p:cNvSpPr>
                <a:spLocks noChangeShapeType="1"/>
              </p:cNvSpPr>
              <p:nvPr/>
            </p:nvSpPr>
            <p:spPr bwMode="auto">
              <a:xfrm rot="576336">
                <a:off x="2712" y="2769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222" name="Line 19"/>
              <p:cNvSpPr>
                <a:spLocks noChangeShapeType="1"/>
              </p:cNvSpPr>
              <p:nvPr/>
            </p:nvSpPr>
            <p:spPr bwMode="auto">
              <a:xfrm rot="576336">
                <a:off x="3295" y="3354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194" name="Rectangle 20"/>
            <p:cNvSpPr>
              <a:spLocks noChangeArrowheads="1"/>
            </p:cNvSpPr>
            <p:nvPr/>
          </p:nvSpPr>
          <p:spPr bwMode="auto">
            <a:xfrm>
              <a:off x="2436" y="1813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9195" name="Line 21"/>
            <p:cNvSpPr>
              <a:spLocks noChangeShapeType="1"/>
            </p:cNvSpPr>
            <p:nvPr/>
          </p:nvSpPr>
          <p:spPr bwMode="auto">
            <a:xfrm flipH="1">
              <a:off x="1862" y="1706"/>
              <a:ext cx="1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6" name="Line 22"/>
            <p:cNvSpPr>
              <a:spLocks noChangeShapeType="1"/>
            </p:cNvSpPr>
            <p:nvPr/>
          </p:nvSpPr>
          <p:spPr bwMode="auto">
            <a:xfrm flipH="1">
              <a:off x="1862" y="3158"/>
              <a:ext cx="1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7" name="Line 23"/>
            <p:cNvSpPr>
              <a:spLocks noChangeShapeType="1"/>
            </p:cNvSpPr>
            <p:nvPr/>
          </p:nvSpPr>
          <p:spPr bwMode="auto">
            <a:xfrm>
              <a:off x="1862" y="1706"/>
              <a:ext cx="0" cy="1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98" name="Oval 24"/>
            <p:cNvSpPr>
              <a:spLocks noChangeArrowheads="1"/>
            </p:cNvSpPr>
            <p:nvPr/>
          </p:nvSpPr>
          <p:spPr bwMode="auto">
            <a:xfrm>
              <a:off x="1685" y="2268"/>
              <a:ext cx="353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9199" name="Rectangle 25"/>
            <p:cNvSpPr>
              <a:spLocks noChangeArrowheads="1"/>
            </p:cNvSpPr>
            <p:nvPr/>
          </p:nvSpPr>
          <p:spPr bwMode="auto">
            <a:xfrm>
              <a:off x="1196" y="2246"/>
              <a:ext cx="5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9200" name="Line 26"/>
            <p:cNvSpPr>
              <a:spLocks noChangeShapeType="1"/>
            </p:cNvSpPr>
            <p:nvPr/>
          </p:nvSpPr>
          <p:spPr bwMode="auto">
            <a:xfrm>
              <a:off x="2544" y="2432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1" name="Line 27"/>
            <p:cNvSpPr>
              <a:spLocks noChangeShapeType="1"/>
            </p:cNvSpPr>
            <p:nvPr/>
          </p:nvSpPr>
          <p:spPr bwMode="auto">
            <a:xfrm>
              <a:off x="3472" y="243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2" name="Line 28"/>
            <p:cNvSpPr>
              <a:spLocks noChangeShapeType="1"/>
            </p:cNvSpPr>
            <p:nvPr/>
          </p:nvSpPr>
          <p:spPr bwMode="auto">
            <a:xfrm>
              <a:off x="3516" y="2432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203" name="Rectangle 29"/>
            <p:cNvSpPr>
              <a:spLocks noChangeArrowheads="1"/>
            </p:cNvSpPr>
            <p:nvPr/>
          </p:nvSpPr>
          <p:spPr bwMode="auto">
            <a:xfrm>
              <a:off x="2970" y="2070"/>
              <a:ext cx="86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i(t)=0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9204" name="Rectangle 30"/>
            <p:cNvSpPr>
              <a:spLocks noChangeArrowheads="1"/>
            </p:cNvSpPr>
            <p:nvPr/>
          </p:nvSpPr>
          <p:spPr bwMode="auto">
            <a:xfrm>
              <a:off x="3672" y="1819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9205" name="Rectangle 31"/>
            <p:cNvSpPr>
              <a:spLocks noChangeArrowheads="1"/>
            </p:cNvSpPr>
            <p:nvPr/>
          </p:nvSpPr>
          <p:spPr bwMode="auto">
            <a:xfrm>
              <a:off x="2426" y="2659"/>
              <a:ext cx="3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9206" name="Rectangle 32"/>
            <p:cNvSpPr>
              <a:spLocks noChangeArrowheads="1"/>
            </p:cNvSpPr>
            <p:nvPr/>
          </p:nvSpPr>
          <p:spPr bwMode="auto">
            <a:xfrm>
              <a:off x="3651" y="2689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4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9207" name="Text Box 33"/>
            <p:cNvSpPr txBox="1">
              <a:spLocks noChangeArrowheads="1"/>
            </p:cNvSpPr>
            <p:nvPr/>
          </p:nvSpPr>
          <p:spPr bwMode="auto">
            <a:xfrm>
              <a:off x="1420" y="1903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9208" name="Text Box 34"/>
            <p:cNvSpPr txBox="1">
              <a:spLocks noChangeArrowheads="1"/>
            </p:cNvSpPr>
            <p:nvPr/>
          </p:nvSpPr>
          <p:spPr bwMode="auto">
            <a:xfrm>
              <a:off x="1376" y="2678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9209" name="Rectangle 35"/>
            <p:cNvSpPr>
              <a:spLocks noChangeArrowheads="1"/>
            </p:cNvSpPr>
            <p:nvPr/>
          </p:nvSpPr>
          <p:spPr bwMode="auto">
            <a:xfrm>
              <a:off x="2290" y="226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9210" name="Rectangle 36"/>
            <p:cNvSpPr>
              <a:spLocks noChangeArrowheads="1"/>
            </p:cNvSpPr>
            <p:nvPr/>
          </p:nvSpPr>
          <p:spPr bwMode="auto">
            <a:xfrm>
              <a:off x="3923" y="2266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3941" name="Object 2"/>
          <p:cNvGraphicFramePr>
            <a:graphicFrameLocks noChangeAspect="1"/>
          </p:cNvGraphicFramePr>
          <p:nvPr/>
        </p:nvGraphicFramePr>
        <p:xfrm>
          <a:off x="571500" y="6000750"/>
          <a:ext cx="29591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5" name="公式" r:id="rId1" imgW="1346200" imgH="236220" progId="Equation.3">
                  <p:embed/>
                </p:oleObj>
              </mc:Choice>
              <mc:Fallback>
                <p:oleObj name="公式" r:id="rId1" imgW="1346200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6000750"/>
                        <a:ext cx="29591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9159" name="Group 36"/>
          <p:cNvGrpSpPr/>
          <p:nvPr/>
        </p:nvGrpSpPr>
        <p:grpSpPr bwMode="auto">
          <a:xfrm>
            <a:off x="0" y="3286125"/>
            <a:ext cx="4071938" cy="2286000"/>
            <a:chOff x="1111" y="1616"/>
            <a:chExt cx="2917" cy="1452"/>
          </a:xfrm>
        </p:grpSpPr>
        <p:grpSp>
          <p:nvGrpSpPr>
            <p:cNvPr id="49163" name="Group 6"/>
            <p:cNvGrpSpPr/>
            <p:nvPr/>
          </p:nvGrpSpPr>
          <p:grpSpPr bwMode="auto">
            <a:xfrm>
              <a:off x="2519" y="1618"/>
              <a:ext cx="1407" cy="1450"/>
              <a:chOff x="2712" y="1992"/>
              <a:chExt cx="1534" cy="1534"/>
            </a:xfrm>
          </p:grpSpPr>
          <p:sp>
            <p:nvSpPr>
              <p:cNvPr id="49181" name="Rectangle 7"/>
              <p:cNvSpPr>
                <a:spLocks noChangeArrowheads="1"/>
              </p:cNvSpPr>
              <p:nvPr/>
            </p:nvSpPr>
            <p:spPr bwMode="auto">
              <a:xfrm rot="2784602">
                <a:off x="3571" y="2313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9182" name="Rectangle 8"/>
              <p:cNvSpPr>
                <a:spLocks noChangeArrowheads="1"/>
              </p:cNvSpPr>
              <p:nvPr/>
            </p:nvSpPr>
            <p:spPr bwMode="auto">
              <a:xfrm rot="2784602">
                <a:off x="2811" y="3061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9183" name="Rectangle 9"/>
              <p:cNvSpPr>
                <a:spLocks noChangeArrowheads="1"/>
              </p:cNvSpPr>
              <p:nvPr/>
            </p:nvSpPr>
            <p:spPr bwMode="auto">
              <a:xfrm rot="8075370">
                <a:off x="3565" y="3067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9184" name="Rectangle 10"/>
              <p:cNvSpPr>
                <a:spLocks noChangeArrowheads="1"/>
              </p:cNvSpPr>
              <p:nvPr/>
            </p:nvSpPr>
            <p:spPr bwMode="auto">
              <a:xfrm rot="8075370">
                <a:off x="2817" y="2307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49185" name="Line 11"/>
              <p:cNvSpPr>
                <a:spLocks noChangeShapeType="1"/>
              </p:cNvSpPr>
              <p:nvPr/>
            </p:nvSpPr>
            <p:spPr bwMode="auto">
              <a:xfrm rot="576336" flipV="1">
                <a:off x="3325" y="1992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86" name="Line 12"/>
              <p:cNvSpPr>
                <a:spLocks noChangeShapeType="1"/>
              </p:cNvSpPr>
              <p:nvPr/>
            </p:nvSpPr>
            <p:spPr bwMode="auto">
              <a:xfrm rot="576336">
                <a:off x="3471" y="2020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87" name="Line 13"/>
              <p:cNvSpPr>
                <a:spLocks noChangeShapeType="1"/>
              </p:cNvSpPr>
              <p:nvPr/>
            </p:nvSpPr>
            <p:spPr bwMode="auto">
              <a:xfrm rot="576336" flipV="1">
                <a:off x="4074" y="2751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88" name="Line 14"/>
              <p:cNvSpPr>
                <a:spLocks noChangeShapeType="1"/>
              </p:cNvSpPr>
              <p:nvPr/>
            </p:nvSpPr>
            <p:spPr bwMode="auto">
              <a:xfrm rot="576336" flipV="1">
                <a:off x="2740" y="2575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89" name="Line 15"/>
              <p:cNvSpPr>
                <a:spLocks noChangeShapeType="1"/>
              </p:cNvSpPr>
              <p:nvPr/>
            </p:nvSpPr>
            <p:spPr bwMode="auto">
              <a:xfrm rot="576336" flipV="1">
                <a:off x="3489" y="3334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0" name="Line 16"/>
              <p:cNvSpPr>
                <a:spLocks noChangeShapeType="1"/>
              </p:cNvSpPr>
              <p:nvPr/>
            </p:nvSpPr>
            <p:spPr bwMode="auto">
              <a:xfrm rot="576336">
                <a:off x="4054" y="2605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1" name="Line 17"/>
              <p:cNvSpPr>
                <a:spLocks noChangeShapeType="1"/>
              </p:cNvSpPr>
              <p:nvPr/>
            </p:nvSpPr>
            <p:spPr bwMode="auto">
              <a:xfrm rot="576336">
                <a:off x="2712" y="2769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192" name="Line 18"/>
              <p:cNvSpPr>
                <a:spLocks noChangeShapeType="1"/>
              </p:cNvSpPr>
              <p:nvPr/>
            </p:nvSpPr>
            <p:spPr bwMode="auto">
              <a:xfrm rot="576336">
                <a:off x="3295" y="3354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9164" name="Rectangle 19"/>
            <p:cNvSpPr>
              <a:spLocks noChangeArrowheads="1"/>
            </p:cNvSpPr>
            <p:nvPr/>
          </p:nvSpPr>
          <p:spPr bwMode="auto">
            <a:xfrm>
              <a:off x="2436" y="1723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9165" name="Line 20"/>
            <p:cNvSpPr>
              <a:spLocks noChangeShapeType="1"/>
            </p:cNvSpPr>
            <p:nvPr/>
          </p:nvSpPr>
          <p:spPr bwMode="auto">
            <a:xfrm flipH="1">
              <a:off x="1862" y="1616"/>
              <a:ext cx="1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6" name="Line 21"/>
            <p:cNvSpPr>
              <a:spLocks noChangeShapeType="1"/>
            </p:cNvSpPr>
            <p:nvPr/>
          </p:nvSpPr>
          <p:spPr bwMode="auto">
            <a:xfrm flipH="1">
              <a:off x="1862" y="3068"/>
              <a:ext cx="1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7" name="Line 22"/>
            <p:cNvSpPr>
              <a:spLocks noChangeShapeType="1"/>
            </p:cNvSpPr>
            <p:nvPr/>
          </p:nvSpPr>
          <p:spPr bwMode="auto">
            <a:xfrm>
              <a:off x="1862" y="1616"/>
              <a:ext cx="0" cy="1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68" name="Oval 23"/>
            <p:cNvSpPr>
              <a:spLocks noChangeArrowheads="1"/>
            </p:cNvSpPr>
            <p:nvPr/>
          </p:nvSpPr>
          <p:spPr bwMode="auto">
            <a:xfrm>
              <a:off x="1685" y="2178"/>
              <a:ext cx="353" cy="34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9169" name="Rectangle 24"/>
            <p:cNvSpPr>
              <a:spLocks noChangeArrowheads="1"/>
            </p:cNvSpPr>
            <p:nvPr/>
          </p:nvSpPr>
          <p:spPr bwMode="auto">
            <a:xfrm>
              <a:off x="1111" y="2161"/>
              <a:ext cx="5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9170" name="Rectangle 25"/>
            <p:cNvSpPr>
              <a:spLocks noChangeArrowheads="1"/>
            </p:cNvSpPr>
            <p:nvPr/>
          </p:nvSpPr>
          <p:spPr bwMode="auto">
            <a:xfrm>
              <a:off x="2986" y="2251"/>
              <a:ext cx="486" cy="1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49171" name="Line 26"/>
            <p:cNvSpPr>
              <a:spLocks noChangeShapeType="1"/>
            </p:cNvSpPr>
            <p:nvPr/>
          </p:nvSpPr>
          <p:spPr bwMode="auto">
            <a:xfrm>
              <a:off x="2544" y="2342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2" name="Line 27"/>
            <p:cNvSpPr>
              <a:spLocks noChangeShapeType="1"/>
            </p:cNvSpPr>
            <p:nvPr/>
          </p:nvSpPr>
          <p:spPr bwMode="auto">
            <a:xfrm>
              <a:off x="3472" y="2342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3" name="Line 28"/>
            <p:cNvSpPr>
              <a:spLocks noChangeShapeType="1"/>
            </p:cNvSpPr>
            <p:nvPr/>
          </p:nvSpPr>
          <p:spPr bwMode="auto">
            <a:xfrm>
              <a:off x="3516" y="2342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9174" name="Rectangle 29"/>
            <p:cNvSpPr>
              <a:spLocks noChangeArrowheads="1"/>
            </p:cNvSpPr>
            <p:nvPr/>
          </p:nvSpPr>
          <p:spPr bwMode="auto">
            <a:xfrm>
              <a:off x="3054" y="2426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9175" name="Rectangle 30"/>
            <p:cNvSpPr>
              <a:spLocks noChangeArrowheads="1"/>
            </p:cNvSpPr>
            <p:nvPr/>
          </p:nvSpPr>
          <p:spPr bwMode="auto">
            <a:xfrm>
              <a:off x="3672" y="1729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9176" name="Rectangle 31"/>
            <p:cNvSpPr>
              <a:spLocks noChangeArrowheads="1"/>
            </p:cNvSpPr>
            <p:nvPr/>
          </p:nvSpPr>
          <p:spPr bwMode="auto">
            <a:xfrm>
              <a:off x="2426" y="2569"/>
              <a:ext cx="567" cy="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9177" name="Rectangle 32"/>
            <p:cNvSpPr>
              <a:spLocks noChangeArrowheads="1"/>
            </p:cNvSpPr>
            <p:nvPr/>
          </p:nvSpPr>
          <p:spPr bwMode="auto">
            <a:xfrm>
              <a:off x="3651" y="2599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4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9178" name="Rectangle 33"/>
            <p:cNvSpPr>
              <a:spLocks noChangeArrowheads="1"/>
            </p:cNvSpPr>
            <p:nvPr/>
          </p:nvSpPr>
          <p:spPr bwMode="auto">
            <a:xfrm>
              <a:off x="3004" y="1934"/>
              <a:ext cx="4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L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49179" name="Text Box 34"/>
            <p:cNvSpPr txBox="1">
              <a:spLocks noChangeArrowheads="1"/>
            </p:cNvSpPr>
            <p:nvPr/>
          </p:nvSpPr>
          <p:spPr bwMode="auto">
            <a:xfrm>
              <a:off x="1420" y="1813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49180" name="Text Box 35"/>
            <p:cNvSpPr txBox="1">
              <a:spLocks noChangeArrowheads="1"/>
            </p:cNvSpPr>
            <p:nvPr/>
          </p:nvSpPr>
          <p:spPr bwMode="auto">
            <a:xfrm>
              <a:off x="1376" y="2588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49160" name="Text Box 4"/>
          <p:cNvSpPr txBox="1">
            <a:spLocks noChangeArrowheads="1"/>
          </p:cNvSpPr>
          <p:nvPr/>
        </p:nvSpPr>
        <p:spPr bwMode="auto">
          <a:xfrm>
            <a:off x="571500" y="785813"/>
            <a:ext cx="77739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4-8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，求图示电桥的电流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，如要求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i(t)=0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（电桥平衡），桥臂电阻间应满足什么关系？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9" name="AutoShape 39"/>
          <p:cNvSpPr>
            <a:spLocks noChangeArrowheads="1"/>
          </p:cNvSpPr>
          <p:nvPr/>
        </p:nvSpPr>
        <p:spPr bwMode="auto">
          <a:xfrm>
            <a:off x="4071938" y="4143375"/>
            <a:ext cx="381000" cy="4572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0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graphicFrame>
        <p:nvGraphicFramePr>
          <p:cNvPr id="3" name="Object 37"/>
          <p:cNvGraphicFramePr>
            <a:graphicFrameLocks noChangeAspect="1"/>
          </p:cNvGraphicFramePr>
          <p:nvPr/>
        </p:nvGraphicFramePr>
        <p:xfrm>
          <a:off x="3643313" y="5715000"/>
          <a:ext cx="38258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96" name="公式" r:id="rId3" imgW="1746885" imgH="452120" progId="Equation.3">
                  <p:embed/>
                </p:oleObj>
              </mc:Choice>
              <mc:Fallback>
                <p:oleObj name="公式" r:id="rId3" imgW="1746885" imgH="45212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5715000"/>
                        <a:ext cx="38258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3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" grpId="0" autoUpdateAnimBg="0"/>
      <p:bldP spid="123909" grpId="0" autoUpdateAnimBg="0"/>
      <p:bldP spid="6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ChangeArrowheads="1"/>
          </p:cNvSpPr>
          <p:nvPr/>
        </p:nvSpPr>
        <p:spPr bwMode="auto">
          <a:xfrm>
            <a:off x="642938" y="1143000"/>
            <a:ext cx="630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求戴维宁等效电阻</a:t>
            </a:r>
            <a:r>
              <a:rPr kumimoji="1" lang="en-US" altLang="zh-CN" sz="2800" b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置零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24933" name="AutoShape 5"/>
          <p:cNvSpPr>
            <a:spLocks noChangeArrowheads="1"/>
          </p:cNvSpPr>
          <p:nvPr/>
        </p:nvSpPr>
        <p:spPr bwMode="auto">
          <a:xfrm>
            <a:off x="4500563" y="3189288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graphicFrame>
        <p:nvGraphicFramePr>
          <p:cNvPr id="124934" name="Object 2"/>
          <p:cNvGraphicFramePr>
            <a:graphicFrameLocks noChangeAspect="1"/>
          </p:cNvGraphicFramePr>
          <p:nvPr/>
        </p:nvGraphicFramePr>
        <p:xfrm>
          <a:off x="663575" y="5006975"/>
          <a:ext cx="34559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1" name="公式" r:id="rId1" imgW="1520825" imgH="452120" progId="Equation.3">
                  <p:embed/>
                </p:oleObj>
              </mc:Choice>
              <mc:Fallback>
                <p:oleObj name="公式" r:id="rId1" imgW="1520825" imgH="452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5006975"/>
                        <a:ext cx="3455988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9"/>
          <p:cNvGrpSpPr/>
          <p:nvPr/>
        </p:nvGrpSpPr>
        <p:grpSpPr bwMode="auto">
          <a:xfrm>
            <a:off x="755650" y="2179638"/>
            <a:ext cx="3657600" cy="2305050"/>
            <a:chOff x="476" y="1298"/>
            <a:chExt cx="2304" cy="1452"/>
          </a:xfrm>
        </p:grpSpPr>
        <p:grpSp>
          <p:nvGrpSpPr>
            <p:cNvPr id="50208" name="Group 8"/>
            <p:cNvGrpSpPr/>
            <p:nvPr/>
          </p:nvGrpSpPr>
          <p:grpSpPr bwMode="auto">
            <a:xfrm>
              <a:off x="1138" y="1298"/>
              <a:ext cx="1411" cy="1450"/>
              <a:chOff x="2712" y="1992"/>
              <a:chExt cx="1534" cy="1534"/>
            </a:xfrm>
          </p:grpSpPr>
          <p:sp>
            <p:nvSpPr>
              <p:cNvPr id="50222" name="Rectangle 9"/>
              <p:cNvSpPr>
                <a:spLocks noChangeArrowheads="1"/>
              </p:cNvSpPr>
              <p:nvPr/>
            </p:nvSpPr>
            <p:spPr bwMode="auto">
              <a:xfrm rot="2784602">
                <a:off x="3571" y="2313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0223" name="Rectangle 10"/>
              <p:cNvSpPr>
                <a:spLocks noChangeArrowheads="1"/>
              </p:cNvSpPr>
              <p:nvPr/>
            </p:nvSpPr>
            <p:spPr bwMode="auto">
              <a:xfrm rot="2784602">
                <a:off x="2811" y="3061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0224" name="Rectangle 11"/>
              <p:cNvSpPr>
                <a:spLocks noChangeArrowheads="1"/>
              </p:cNvSpPr>
              <p:nvPr/>
            </p:nvSpPr>
            <p:spPr bwMode="auto">
              <a:xfrm rot="8075370">
                <a:off x="3565" y="3067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0225" name="Rectangle 12"/>
              <p:cNvSpPr>
                <a:spLocks noChangeArrowheads="1"/>
              </p:cNvSpPr>
              <p:nvPr/>
            </p:nvSpPr>
            <p:spPr bwMode="auto">
              <a:xfrm rot="8075370">
                <a:off x="2817" y="2307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0226" name="Line 13"/>
              <p:cNvSpPr>
                <a:spLocks noChangeShapeType="1"/>
              </p:cNvSpPr>
              <p:nvPr/>
            </p:nvSpPr>
            <p:spPr bwMode="auto">
              <a:xfrm rot="576336" flipV="1">
                <a:off x="3325" y="1992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27" name="Line 14"/>
              <p:cNvSpPr>
                <a:spLocks noChangeShapeType="1"/>
              </p:cNvSpPr>
              <p:nvPr/>
            </p:nvSpPr>
            <p:spPr bwMode="auto">
              <a:xfrm rot="576336">
                <a:off x="3471" y="2020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28" name="Line 15"/>
              <p:cNvSpPr>
                <a:spLocks noChangeShapeType="1"/>
              </p:cNvSpPr>
              <p:nvPr/>
            </p:nvSpPr>
            <p:spPr bwMode="auto">
              <a:xfrm rot="576336" flipV="1">
                <a:off x="4074" y="2751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29" name="Line 16"/>
              <p:cNvSpPr>
                <a:spLocks noChangeShapeType="1"/>
              </p:cNvSpPr>
              <p:nvPr/>
            </p:nvSpPr>
            <p:spPr bwMode="auto">
              <a:xfrm rot="576336" flipV="1">
                <a:off x="2740" y="2575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30" name="Line 17"/>
              <p:cNvSpPr>
                <a:spLocks noChangeShapeType="1"/>
              </p:cNvSpPr>
              <p:nvPr/>
            </p:nvSpPr>
            <p:spPr bwMode="auto">
              <a:xfrm rot="576336" flipV="1">
                <a:off x="3489" y="3334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31" name="Line 18"/>
              <p:cNvSpPr>
                <a:spLocks noChangeShapeType="1"/>
              </p:cNvSpPr>
              <p:nvPr/>
            </p:nvSpPr>
            <p:spPr bwMode="auto">
              <a:xfrm rot="576336">
                <a:off x="4054" y="2605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32" name="Line 19"/>
              <p:cNvSpPr>
                <a:spLocks noChangeShapeType="1"/>
              </p:cNvSpPr>
              <p:nvPr/>
            </p:nvSpPr>
            <p:spPr bwMode="auto">
              <a:xfrm rot="576336">
                <a:off x="2712" y="2769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33" name="Line 20"/>
              <p:cNvSpPr>
                <a:spLocks noChangeShapeType="1"/>
              </p:cNvSpPr>
              <p:nvPr/>
            </p:nvSpPr>
            <p:spPr bwMode="auto">
              <a:xfrm rot="576336">
                <a:off x="3295" y="3354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0209" name="Rectangle 21"/>
            <p:cNvSpPr>
              <a:spLocks noChangeArrowheads="1"/>
            </p:cNvSpPr>
            <p:nvPr/>
          </p:nvSpPr>
          <p:spPr bwMode="auto">
            <a:xfrm>
              <a:off x="1050" y="1405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0210" name="Line 22"/>
            <p:cNvSpPr>
              <a:spLocks noChangeShapeType="1"/>
            </p:cNvSpPr>
            <p:nvPr/>
          </p:nvSpPr>
          <p:spPr bwMode="auto">
            <a:xfrm flipH="1">
              <a:off x="476" y="1298"/>
              <a:ext cx="1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1" name="Line 23"/>
            <p:cNvSpPr>
              <a:spLocks noChangeShapeType="1"/>
            </p:cNvSpPr>
            <p:nvPr/>
          </p:nvSpPr>
          <p:spPr bwMode="auto">
            <a:xfrm flipH="1">
              <a:off x="476" y="2750"/>
              <a:ext cx="1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2" name="Line 24"/>
            <p:cNvSpPr>
              <a:spLocks noChangeShapeType="1"/>
            </p:cNvSpPr>
            <p:nvPr/>
          </p:nvSpPr>
          <p:spPr bwMode="auto">
            <a:xfrm>
              <a:off x="476" y="1298"/>
              <a:ext cx="0" cy="1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3" name="Line 25"/>
            <p:cNvSpPr>
              <a:spLocks noChangeShapeType="1"/>
            </p:cNvSpPr>
            <p:nvPr/>
          </p:nvSpPr>
          <p:spPr bwMode="auto">
            <a:xfrm>
              <a:off x="1158" y="2024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4" name="Line 26"/>
            <p:cNvSpPr>
              <a:spLocks noChangeShapeType="1"/>
            </p:cNvSpPr>
            <p:nvPr/>
          </p:nvSpPr>
          <p:spPr bwMode="auto">
            <a:xfrm>
              <a:off x="2086" y="2024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5" name="Line 27"/>
            <p:cNvSpPr>
              <a:spLocks noChangeShapeType="1"/>
            </p:cNvSpPr>
            <p:nvPr/>
          </p:nvSpPr>
          <p:spPr bwMode="auto">
            <a:xfrm>
              <a:off x="2130" y="2024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6" name="Rectangle 28"/>
            <p:cNvSpPr>
              <a:spLocks noChangeArrowheads="1"/>
            </p:cNvSpPr>
            <p:nvPr/>
          </p:nvSpPr>
          <p:spPr bwMode="auto">
            <a:xfrm>
              <a:off x="2286" y="1411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0217" name="Rectangle 29"/>
            <p:cNvSpPr>
              <a:spLocks noChangeArrowheads="1"/>
            </p:cNvSpPr>
            <p:nvPr/>
          </p:nvSpPr>
          <p:spPr bwMode="auto">
            <a:xfrm>
              <a:off x="1040" y="2251"/>
              <a:ext cx="3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0218" name="Rectangle 30"/>
            <p:cNvSpPr>
              <a:spLocks noChangeArrowheads="1"/>
            </p:cNvSpPr>
            <p:nvPr/>
          </p:nvSpPr>
          <p:spPr bwMode="auto">
            <a:xfrm>
              <a:off x="2265" y="2281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4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0219" name="Rectangle 31"/>
            <p:cNvSpPr>
              <a:spLocks noChangeArrowheads="1"/>
            </p:cNvSpPr>
            <p:nvPr/>
          </p:nvSpPr>
          <p:spPr bwMode="auto">
            <a:xfrm>
              <a:off x="904" y="185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220" name="Rectangle 32"/>
            <p:cNvSpPr>
              <a:spLocks noChangeArrowheads="1"/>
            </p:cNvSpPr>
            <p:nvPr/>
          </p:nvSpPr>
          <p:spPr bwMode="auto">
            <a:xfrm>
              <a:off x="2537" y="1858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221" name="Rectangle 33"/>
            <p:cNvSpPr>
              <a:spLocks noChangeArrowheads="1"/>
            </p:cNvSpPr>
            <p:nvPr/>
          </p:nvSpPr>
          <p:spPr bwMode="auto">
            <a:xfrm>
              <a:off x="1800" y="1635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4" name="Group 60"/>
          <p:cNvGrpSpPr/>
          <p:nvPr/>
        </p:nvGrpSpPr>
        <p:grpSpPr bwMode="auto">
          <a:xfrm>
            <a:off x="5033963" y="1700213"/>
            <a:ext cx="2921000" cy="3284537"/>
            <a:chOff x="3171" y="996"/>
            <a:chExt cx="1840" cy="2069"/>
          </a:xfrm>
        </p:grpSpPr>
        <p:grpSp>
          <p:nvGrpSpPr>
            <p:cNvPr id="50184" name="Group 35"/>
            <p:cNvGrpSpPr/>
            <p:nvPr/>
          </p:nvGrpSpPr>
          <p:grpSpPr bwMode="auto">
            <a:xfrm>
              <a:off x="3278" y="1304"/>
              <a:ext cx="1525" cy="1441"/>
              <a:chOff x="2712" y="1992"/>
              <a:chExt cx="1534" cy="1534"/>
            </a:xfrm>
          </p:grpSpPr>
          <p:sp>
            <p:nvSpPr>
              <p:cNvPr id="50196" name="Rectangle 36"/>
              <p:cNvSpPr>
                <a:spLocks noChangeArrowheads="1"/>
              </p:cNvSpPr>
              <p:nvPr/>
            </p:nvSpPr>
            <p:spPr bwMode="auto">
              <a:xfrm rot="2784602">
                <a:off x="3571" y="2313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0197" name="Rectangle 37"/>
              <p:cNvSpPr>
                <a:spLocks noChangeArrowheads="1"/>
              </p:cNvSpPr>
              <p:nvPr/>
            </p:nvSpPr>
            <p:spPr bwMode="auto">
              <a:xfrm rot="2784602">
                <a:off x="2811" y="3061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0198" name="Rectangle 38"/>
              <p:cNvSpPr>
                <a:spLocks noChangeArrowheads="1"/>
              </p:cNvSpPr>
              <p:nvPr/>
            </p:nvSpPr>
            <p:spPr bwMode="auto">
              <a:xfrm rot="8075370">
                <a:off x="3565" y="3067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0199" name="Rectangle 39"/>
              <p:cNvSpPr>
                <a:spLocks noChangeArrowheads="1"/>
              </p:cNvSpPr>
              <p:nvPr/>
            </p:nvSpPr>
            <p:spPr bwMode="auto">
              <a:xfrm rot="8075370">
                <a:off x="2817" y="2307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0200" name="Line 40"/>
              <p:cNvSpPr>
                <a:spLocks noChangeShapeType="1"/>
              </p:cNvSpPr>
              <p:nvPr/>
            </p:nvSpPr>
            <p:spPr bwMode="auto">
              <a:xfrm rot="576336" flipV="1">
                <a:off x="3325" y="1992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1" name="Line 41"/>
              <p:cNvSpPr>
                <a:spLocks noChangeShapeType="1"/>
              </p:cNvSpPr>
              <p:nvPr/>
            </p:nvSpPr>
            <p:spPr bwMode="auto">
              <a:xfrm rot="576336">
                <a:off x="3471" y="2020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2" name="Line 42"/>
              <p:cNvSpPr>
                <a:spLocks noChangeShapeType="1"/>
              </p:cNvSpPr>
              <p:nvPr/>
            </p:nvSpPr>
            <p:spPr bwMode="auto">
              <a:xfrm rot="576336" flipV="1">
                <a:off x="4074" y="2751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3" name="Line 43"/>
              <p:cNvSpPr>
                <a:spLocks noChangeShapeType="1"/>
              </p:cNvSpPr>
              <p:nvPr/>
            </p:nvSpPr>
            <p:spPr bwMode="auto">
              <a:xfrm rot="576336" flipV="1">
                <a:off x="2740" y="2575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4" name="Line 44"/>
              <p:cNvSpPr>
                <a:spLocks noChangeShapeType="1"/>
              </p:cNvSpPr>
              <p:nvPr/>
            </p:nvSpPr>
            <p:spPr bwMode="auto">
              <a:xfrm rot="576336" flipV="1">
                <a:off x="3489" y="3334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5" name="Line 45"/>
              <p:cNvSpPr>
                <a:spLocks noChangeShapeType="1"/>
              </p:cNvSpPr>
              <p:nvPr/>
            </p:nvSpPr>
            <p:spPr bwMode="auto">
              <a:xfrm rot="576336">
                <a:off x="4054" y="2605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6" name="Line 46"/>
              <p:cNvSpPr>
                <a:spLocks noChangeShapeType="1"/>
              </p:cNvSpPr>
              <p:nvPr/>
            </p:nvSpPr>
            <p:spPr bwMode="auto">
              <a:xfrm rot="576336">
                <a:off x="2712" y="2769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07" name="Line 47"/>
              <p:cNvSpPr>
                <a:spLocks noChangeShapeType="1"/>
              </p:cNvSpPr>
              <p:nvPr/>
            </p:nvSpPr>
            <p:spPr bwMode="auto">
              <a:xfrm rot="576336">
                <a:off x="3295" y="3354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0185" name="Rectangle 48"/>
            <p:cNvSpPr>
              <a:spLocks noChangeArrowheads="1"/>
            </p:cNvSpPr>
            <p:nvPr/>
          </p:nvSpPr>
          <p:spPr bwMode="auto">
            <a:xfrm>
              <a:off x="3171" y="1412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0186" name="Line 49"/>
            <p:cNvSpPr>
              <a:spLocks noChangeShapeType="1"/>
            </p:cNvSpPr>
            <p:nvPr/>
          </p:nvSpPr>
          <p:spPr bwMode="auto">
            <a:xfrm flipH="1">
              <a:off x="4045" y="1312"/>
              <a:ext cx="96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7" name="Line 50"/>
            <p:cNvSpPr>
              <a:spLocks noChangeShapeType="1"/>
            </p:cNvSpPr>
            <p:nvPr/>
          </p:nvSpPr>
          <p:spPr bwMode="auto">
            <a:xfrm flipH="1">
              <a:off x="4042" y="2731"/>
              <a:ext cx="96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8" name="Line 51"/>
            <p:cNvSpPr>
              <a:spLocks noChangeShapeType="1"/>
            </p:cNvSpPr>
            <p:nvPr/>
          </p:nvSpPr>
          <p:spPr bwMode="auto">
            <a:xfrm>
              <a:off x="3288" y="2024"/>
              <a:ext cx="14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189" name="Rectangle 52"/>
            <p:cNvSpPr>
              <a:spLocks noChangeArrowheads="1"/>
            </p:cNvSpPr>
            <p:nvPr/>
          </p:nvSpPr>
          <p:spPr bwMode="auto">
            <a:xfrm>
              <a:off x="4506" y="1458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0190" name="Rectangle 53"/>
            <p:cNvSpPr>
              <a:spLocks noChangeArrowheads="1"/>
            </p:cNvSpPr>
            <p:nvPr/>
          </p:nvSpPr>
          <p:spPr bwMode="auto">
            <a:xfrm>
              <a:off x="3171" y="2296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4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0191" name="Rectangle 54"/>
            <p:cNvSpPr>
              <a:spLocks noChangeArrowheads="1"/>
            </p:cNvSpPr>
            <p:nvPr/>
          </p:nvSpPr>
          <p:spPr bwMode="auto">
            <a:xfrm>
              <a:off x="4506" y="2296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0192" name="Rectangle 55"/>
            <p:cNvSpPr>
              <a:spLocks noChangeArrowheads="1"/>
            </p:cNvSpPr>
            <p:nvPr/>
          </p:nvSpPr>
          <p:spPr bwMode="auto">
            <a:xfrm>
              <a:off x="3923" y="99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193" name="Rectangle 56"/>
            <p:cNvSpPr>
              <a:spLocks noChangeArrowheads="1"/>
            </p:cNvSpPr>
            <p:nvPr/>
          </p:nvSpPr>
          <p:spPr bwMode="auto">
            <a:xfrm>
              <a:off x="3923" y="2735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194" name="Rectangle 57"/>
            <p:cNvSpPr>
              <a:spLocks noChangeArrowheads="1"/>
            </p:cNvSpPr>
            <p:nvPr/>
          </p:nvSpPr>
          <p:spPr bwMode="auto">
            <a:xfrm>
              <a:off x="4377" y="2719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195" name="Line 58"/>
            <p:cNvSpPr>
              <a:spLocks noChangeShapeType="1"/>
            </p:cNvSpPr>
            <p:nvPr/>
          </p:nvSpPr>
          <p:spPr bwMode="auto">
            <a:xfrm flipH="1">
              <a:off x="4513" y="273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57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793750" y="1263650"/>
            <a:ext cx="3421063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</a:rPr>
              <a:t>电阻分压电路</a:t>
            </a:r>
            <a:endParaRPr kumimoji="1" lang="zh-CN" altLang="en-US" sz="2800" b="1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5976" name="Object 2"/>
          <p:cNvGraphicFramePr>
            <a:graphicFrameLocks noChangeAspect="1"/>
          </p:cNvGraphicFramePr>
          <p:nvPr/>
        </p:nvGraphicFramePr>
        <p:xfrm>
          <a:off x="766763" y="4202113"/>
          <a:ext cx="344805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0" name="Equation" r:id="rId1" imgW="1459230" imgH="452120" progId="Equation.DSMT4">
                  <p:embed/>
                </p:oleObj>
              </mc:Choice>
              <mc:Fallback>
                <p:oleObj name="Equation" r:id="rId1" imgW="1459230" imgH="452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4202113"/>
                        <a:ext cx="344805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Object 24"/>
          <p:cNvGraphicFramePr>
            <a:graphicFrameLocks noChangeAspect="1"/>
          </p:cNvGraphicFramePr>
          <p:nvPr/>
        </p:nvGraphicFramePr>
        <p:xfrm>
          <a:off x="642938" y="5395913"/>
          <a:ext cx="351155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1" name="Equation" r:id="rId3" imgW="1479550" imgH="452120" progId="Equation.DSMT4">
                  <p:embed/>
                </p:oleObj>
              </mc:Choice>
              <mc:Fallback>
                <p:oleObj name="Equation" r:id="rId3" imgW="1479550" imgH="4521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395913"/>
                        <a:ext cx="351155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26"/>
          <p:cNvGrpSpPr/>
          <p:nvPr/>
        </p:nvGrpSpPr>
        <p:grpSpPr bwMode="auto">
          <a:xfrm>
            <a:off x="2268538" y="1844675"/>
            <a:ext cx="3714750" cy="2611438"/>
            <a:chOff x="4355976" y="1124744"/>
            <a:chExt cx="3715916" cy="2612731"/>
          </a:xfrm>
        </p:grpSpPr>
        <p:sp>
          <p:nvSpPr>
            <p:cNvPr id="51208" name="Oval 6"/>
            <p:cNvSpPr>
              <a:spLocks noChangeArrowheads="1"/>
            </p:cNvSpPr>
            <p:nvPr/>
          </p:nvSpPr>
          <p:spPr bwMode="auto">
            <a:xfrm>
              <a:off x="5292080" y="2276872"/>
              <a:ext cx="533400" cy="5286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1209" name="Rectangle 7"/>
            <p:cNvSpPr>
              <a:spLocks noChangeArrowheads="1"/>
            </p:cNvSpPr>
            <p:nvPr/>
          </p:nvSpPr>
          <p:spPr bwMode="auto">
            <a:xfrm>
              <a:off x="6084168" y="1628800"/>
              <a:ext cx="665163" cy="198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1210" name="Line 8"/>
            <p:cNvSpPr>
              <a:spLocks noChangeShapeType="1"/>
            </p:cNvSpPr>
            <p:nvPr/>
          </p:nvSpPr>
          <p:spPr bwMode="auto">
            <a:xfrm flipH="1" flipV="1">
              <a:off x="5580112" y="2780928"/>
              <a:ext cx="0" cy="576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1" name="Line 9"/>
            <p:cNvSpPr>
              <a:spLocks noChangeShapeType="1"/>
            </p:cNvSpPr>
            <p:nvPr/>
          </p:nvSpPr>
          <p:spPr bwMode="auto">
            <a:xfrm>
              <a:off x="6732240" y="1700808"/>
              <a:ext cx="50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2" name="Rectangle 10"/>
            <p:cNvSpPr>
              <a:spLocks noChangeArrowheads="1"/>
            </p:cNvSpPr>
            <p:nvPr/>
          </p:nvSpPr>
          <p:spPr bwMode="auto">
            <a:xfrm>
              <a:off x="7164288" y="2276872"/>
              <a:ext cx="144015" cy="6288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1213" name="Line 11"/>
            <p:cNvSpPr>
              <a:spLocks noChangeShapeType="1"/>
            </p:cNvSpPr>
            <p:nvPr/>
          </p:nvSpPr>
          <p:spPr bwMode="auto">
            <a:xfrm>
              <a:off x="7236296" y="2924944"/>
              <a:ext cx="0" cy="43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4" name="Line 12"/>
            <p:cNvSpPr>
              <a:spLocks noChangeShapeType="1"/>
            </p:cNvSpPr>
            <p:nvPr/>
          </p:nvSpPr>
          <p:spPr bwMode="auto">
            <a:xfrm>
              <a:off x="7236296" y="1700808"/>
              <a:ext cx="0" cy="57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5" name="Line 13"/>
            <p:cNvSpPr>
              <a:spLocks noChangeShapeType="1"/>
            </p:cNvSpPr>
            <p:nvPr/>
          </p:nvSpPr>
          <p:spPr bwMode="auto">
            <a:xfrm>
              <a:off x="5580112" y="3356992"/>
              <a:ext cx="1656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6" name="Line 14"/>
            <p:cNvSpPr>
              <a:spLocks noChangeShapeType="1"/>
            </p:cNvSpPr>
            <p:nvPr/>
          </p:nvSpPr>
          <p:spPr bwMode="auto">
            <a:xfrm>
              <a:off x="5580112" y="1700808"/>
              <a:ext cx="0" cy="576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7" name="Text Box 15"/>
            <p:cNvSpPr txBox="1">
              <a:spLocks noChangeArrowheads="1"/>
            </p:cNvSpPr>
            <p:nvPr/>
          </p:nvSpPr>
          <p:spPr bwMode="auto">
            <a:xfrm>
              <a:off x="5220072" y="1844824"/>
              <a:ext cx="3889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1218" name="Text Box 16"/>
            <p:cNvSpPr txBox="1">
              <a:spLocks noChangeArrowheads="1"/>
            </p:cNvSpPr>
            <p:nvPr/>
          </p:nvSpPr>
          <p:spPr bwMode="auto">
            <a:xfrm>
              <a:off x="5148064" y="2780928"/>
              <a:ext cx="5461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1219" name="Rectangle 17"/>
            <p:cNvSpPr>
              <a:spLocks noChangeArrowheads="1"/>
            </p:cNvSpPr>
            <p:nvPr/>
          </p:nvSpPr>
          <p:spPr bwMode="auto">
            <a:xfrm>
              <a:off x="7164375" y="1196917"/>
              <a:ext cx="3635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1220" name="Rectangle 18"/>
            <p:cNvSpPr>
              <a:spLocks noChangeArrowheads="1"/>
            </p:cNvSpPr>
            <p:nvPr/>
          </p:nvSpPr>
          <p:spPr bwMode="auto">
            <a:xfrm>
              <a:off x="7236406" y="3213600"/>
              <a:ext cx="3857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1221" name="Rectangle 19"/>
            <p:cNvSpPr>
              <a:spLocks noChangeArrowheads="1"/>
            </p:cNvSpPr>
            <p:nvPr/>
          </p:nvSpPr>
          <p:spPr bwMode="auto">
            <a:xfrm>
              <a:off x="7308304" y="2276872"/>
              <a:ext cx="7635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L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1222" name="Rectangle 20"/>
            <p:cNvSpPr>
              <a:spLocks noChangeArrowheads="1"/>
            </p:cNvSpPr>
            <p:nvPr/>
          </p:nvSpPr>
          <p:spPr bwMode="auto">
            <a:xfrm>
              <a:off x="6156176" y="1124744"/>
              <a:ext cx="7239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o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1223" name="Rectangle 21"/>
            <p:cNvSpPr>
              <a:spLocks noChangeArrowheads="1"/>
            </p:cNvSpPr>
            <p:nvPr/>
          </p:nvSpPr>
          <p:spPr bwMode="auto">
            <a:xfrm>
              <a:off x="4355976" y="2276872"/>
              <a:ext cx="97155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oc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1224" name="Line 22"/>
            <p:cNvSpPr>
              <a:spLocks noChangeShapeType="1"/>
            </p:cNvSpPr>
            <p:nvPr/>
          </p:nvSpPr>
          <p:spPr bwMode="auto">
            <a:xfrm>
              <a:off x="7236296" y="1844824"/>
              <a:ext cx="0" cy="3152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5" name="Rectangle 23"/>
            <p:cNvSpPr>
              <a:spLocks noChangeArrowheads="1"/>
            </p:cNvSpPr>
            <p:nvPr/>
          </p:nvSpPr>
          <p:spPr bwMode="auto">
            <a:xfrm>
              <a:off x="6588224" y="1772816"/>
              <a:ext cx="6445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1226" name="Line 9"/>
            <p:cNvSpPr>
              <a:spLocks noChangeShapeType="1"/>
            </p:cNvSpPr>
            <p:nvPr/>
          </p:nvSpPr>
          <p:spPr bwMode="auto">
            <a:xfrm>
              <a:off x="5580112" y="1700808"/>
              <a:ext cx="50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7" name="Line 14"/>
            <p:cNvSpPr>
              <a:spLocks noChangeShapeType="1"/>
            </p:cNvSpPr>
            <p:nvPr/>
          </p:nvSpPr>
          <p:spPr bwMode="auto">
            <a:xfrm>
              <a:off x="5580112" y="2276872"/>
              <a:ext cx="0" cy="576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 bwMode="auto">
          <a:xfrm>
            <a:off x="4572000" y="2565400"/>
            <a:ext cx="1223963" cy="1368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5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/>
      <p:bldP spid="2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590898" y="1147303"/>
            <a:ext cx="243420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讨论：</a:t>
            </a:r>
            <a:endParaRPr kumimoji="1" lang="zh-CN" altLang="en-US" sz="2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" name="组合 26"/>
          <p:cNvGrpSpPr/>
          <p:nvPr/>
        </p:nvGrpSpPr>
        <p:grpSpPr bwMode="auto">
          <a:xfrm>
            <a:off x="2486324" y="2183112"/>
            <a:ext cx="3794554" cy="2611438"/>
            <a:chOff x="4276147" y="1124744"/>
            <a:chExt cx="3795745" cy="2612731"/>
          </a:xfrm>
        </p:grpSpPr>
        <p:sp>
          <p:nvSpPr>
            <p:cNvPr id="51208" name="Oval 6"/>
            <p:cNvSpPr>
              <a:spLocks noChangeArrowheads="1"/>
            </p:cNvSpPr>
            <p:nvPr/>
          </p:nvSpPr>
          <p:spPr bwMode="auto">
            <a:xfrm>
              <a:off x="5292080" y="2276872"/>
              <a:ext cx="533400" cy="52863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1209" name="Rectangle 7"/>
            <p:cNvSpPr>
              <a:spLocks noChangeArrowheads="1"/>
            </p:cNvSpPr>
            <p:nvPr/>
          </p:nvSpPr>
          <p:spPr bwMode="auto">
            <a:xfrm>
              <a:off x="6084168" y="1628800"/>
              <a:ext cx="665163" cy="1984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1210" name="Line 8"/>
            <p:cNvSpPr>
              <a:spLocks noChangeShapeType="1"/>
            </p:cNvSpPr>
            <p:nvPr/>
          </p:nvSpPr>
          <p:spPr bwMode="auto">
            <a:xfrm flipH="1" flipV="1">
              <a:off x="5580112" y="2780928"/>
              <a:ext cx="0" cy="576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1" name="Line 9"/>
            <p:cNvSpPr>
              <a:spLocks noChangeShapeType="1"/>
            </p:cNvSpPr>
            <p:nvPr/>
          </p:nvSpPr>
          <p:spPr bwMode="auto">
            <a:xfrm>
              <a:off x="6732240" y="1700808"/>
              <a:ext cx="50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2" name="Rectangle 10"/>
            <p:cNvSpPr>
              <a:spLocks noChangeArrowheads="1"/>
            </p:cNvSpPr>
            <p:nvPr/>
          </p:nvSpPr>
          <p:spPr bwMode="auto">
            <a:xfrm>
              <a:off x="7164288" y="2276872"/>
              <a:ext cx="144015" cy="62889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1213" name="Line 11"/>
            <p:cNvSpPr>
              <a:spLocks noChangeShapeType="1"/>
            </p:cNvSpPr>
            <p:nvPr/>
          </p:nvSpPr>
          <p:spPr bwMode="auto">
            <a:xfrm>
              <a:off x="7236296" y="2924944"/>
              <a:ext cx="0" cy="43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4" name="Line 12"/>
            <p:cNvSpPr>
              <a:spLocks noChangeShapeType="1"/>
            </p:cNvSpPr>
            <p:nvPr/>
          </p:nvSpPr>
          <p:spPr bwMode="auto">
            <a:xfrm>
              <a:off x="7236296" y="1700808"/>
              <a:ext cx="0" cy="576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5" name="Line 13"/>
            <p:cNvSpPr>
              <a:spLocks noChangeShapeType="1"/>
            </p:cNvSpPr>
            <p:nvPr/>
          </p:nvSpPr>
          <p:spPr bwMode="auto">
            <a:xfrm>
              <a:off x="5580112" y="3356992"/>
              <a:ext cx="1656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6" name="Line 14"/>
            <p:cNvSpPr>
              <a:spLocks noChangeShapeType="1"/>
            </p:cNvSpPr>
            <p:nvPr/>
          </p:nvSpPr>
          <p:spPr bwMode="auto">
            <a:xfrm>
              <a:off x="5580112" y="1700808"/>
              <a:ext cx="0" cy="576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17" name="Text Box 15"/>
            <p:cNvSpPr txBox="1">
              <a:spLocks noChangeArrowheads="1"/>
            </p:cNvSpPr>
            <p:nvPr/>
          </p:nvSpPr>
          <p:spPr bwMode="auto">
            <a:xfrm>
              <a:off x="5220072" y="1844824"/>
              <a:ext cx="38893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1218" name="Text Box 16"/>
            <p:cNvSpPr txBox="1">
              <a:spLocks noChangeArrowheads="1"/>
            </p:cNvSpPr>
            <p:nvPr/>
          </p:nvSpPr>
          <p:spPr bwMode="auto">
            <a:xfrm>
              <a:off x="5148064" y="2780928"/>
              <a:ext cx="5461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1219" name="Rectangle 17"/>
            <p:cNvSpPr>
              <a:spLocks noChangeArrowheads="1"/>
            </p:cNvSpPr>
            <p:nvPr/>
          </p:nvSpPr>
          <p:spPr bwMode="auto">
            <a:xfrm>
              <a:off x="7164375" y="1196917"/>
              <a:ext cx="363538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1220" name="Rectangle 18"/>
            <p:cNvSpPr>
              <a:spLocks noChangeArrowheads="1"/>
            </p:cNvSpPr>
            <p:nvPr/>
          </p:nvSpPr>
          <p:spPr bwMode="auto">
            <a:xfrm>
              <a:off x="7236406" y="3213600"/>
              <a:ext cx="38576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1221" name="Rectangle 19"/>
            <p:cNvSpPr>
              <a:spLocks noChangeArrowheads="1"/>
            </p:cNvSpPr>
            <p:nvPr/>
          </p:nvSpPr>
          <p:spPr bwMode="auto">
            <a:xfrm>
              <a:off x="7308304" y="2276872"/>
              <a:ext cx="763588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L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1222" name="Rectangle 20"/>
            <p:cNvSpPr>
              <a:spLocks noChangeArrowheads="1"/>
            </p:cNvSpPr>
            <p:nvPr/>
          </p:nvSpPr>
          <p:spPr bwMode="auto">
            <a:xfrm>
              <a:off x="6156176" y="1124744"/>
              <a:ext cx="7239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</a:rPr>
                <a:t>o</a:t>
              </a:r>
              <a:endParaRPr kumimoji="1" lang="en-US" altLang="zh-CN" sz="2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51223" name="Rectangle 21"/>
            <p:cNvSpPr>
              <a:spLocks noChangeArrowheads="1"/>
            </p:cNvSpPr>
            <p:nvPr/>
          </p:nvSpPr>
          <p:spPr bwMode="auto">
            <a:xfrm>
              <a:off x="4276147" y="2276872"/>
              <a:ext cx="1092309" cy="523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 dirty="0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 dirty="0">
                  <a:latin typeface="Times New Roman" panose="02020603050405020304" pitchFamily="18" charset="0"/>
                </a:rPr>
                <a:t>oc</a:t>
              </a:r>
              <a:r>
                <a:rPr kumimoji="1" lang="en-US" altLang="zh-CN" sz="28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 dirty="0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24" name="Line 22"/>
            <p:cNvSpPr>
              <a:spLocks noChangeShapeType="1"/>
            </p:cNvSpPr>
            <p:nvPr/>
          </p:nvSpPr>
          <p:spPr bwMode="auto">
            <a:xfrm>
              <a:off x="7236296" y="1844824"/>
              <a:ext cx="0" cy="3152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5" name="Rectangle 23"/>
            <p:cNvSpPr>
              <a:spLocks noChangeArrowheads="1"/>
            </p:cNvSpPr>
            <p:nvPr/>
          </p:nvSpPr>
          <p:spPr bwMode="auto">
            <a:xfrm>
              <a:off x="6588224" y="1772816"/>
              <a:ext cx="644525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1226" name="Line 9"/>
            <p:cNvSpPr>
              <a:spLocks noChangeShapeType="1"/>
            </p:cNvSpPr>
            <p:nvPr/>
          </p:nvSpPr>
          <p:spPr bwMode="auto">
            <a:xfrm>
              <a:off x="5580112" y="1700808"/>
              <a:ext cx="504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1227" name="Line 14"/>
            <p:cNvSpPr>
              <a:spLocks noChangeShapeType="1"/>
            </p:cNvSpPr>
            <p:nvPr/>
          </p:nvSpPr>
          <p:spPr bwMode="auto">
            <a:xfrm>
              <a:off x="5580112" y="2276872"/>
              <a:ext cx="0" cy="5760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" name="矩形 26"/>
          <p:cNvSpPr/>
          <p:nvPr/>
        </p:nvSpPr>
        <p:spPr bwMode="auto">
          <a:xfrm>
            <a:off x="4805837" y="2894137"/>
            <a:ext cx="1223963" cy="1368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bject 2"/>
              <p:cNvSpPr txBox="1"/>
              <p:nvPr/>
            </p:nvSpPr>
            <p:spPr bwMode="auto">
              <a:xfrm>
                <a:off x="2486324" y="5564159"/>
                <a:ext cx="3885876" cy="62638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𝑜𝑐</m:t>
                          </m:r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1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6324" y="5564159"/>
                <a:ext cx="3885876" cy="626385"/>
              </a:xfrm>
              <a:prstGeom prst="rect">
                <a:avLst/>
              </a:prstGeom>
              <a:blipFill rotWithShape="1">
                <a:blip r:embed="rId1"/>
                <a:stretch>
                  <a:fillRect l="-8" t="-46" r="16" b="9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2" name="Object 2"/>
          <p:cNvGraphicFramePr>
            <a:graphicFrameLocks noChangeAspect="1"/>
          </p:cNvGraphicFramePr>
          <p:nvPr/>
        </p:nvGraphicFramePr>
        <p:xfrm>
          <a:off x="2505508" y="4922822"/>
          <a:ext cx="1529664" cy="52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33" name="Equation" r:id="rId2" imgW="16764000" imgH="5486400" progId="Equation.DSMT4">
                  <p:embed/>
                </p:oleObj>
              </mc:Choice>
              <mc:Fallback>
                <p:oleObj name="Equation" r:id="rId2" imgW="16764000" imgH="5486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508" y="4922822"/>
                        <a:ext cx="1529664" cy="524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981" name="Object 2"/>
          <p:cNvGraphicFramePr>
            <a:graphicFrameLocks noChangeAspect="1"/>
          </p:cNvGraphicFramePr>
          <p:nvPr/>
        </p:nvGraphicFramePr>
        <p:xfrm>
          <a:off x="428603" y="4435169"/>
          <a:ext cx="2587967" cy="1123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2" name="公式" r:id="rId1" imgW="1212215" imgH="452120" progId="Equation.3">
                  <p:embed/>
                </p:oleObj>
              </mc:Choice>
              <mc:Fallback>
                <p:oleObj name="公式" r:id="rId1" imgW="1212215" imgH="452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03" y="4435169"/>
                        <a:ext cx="2587967" cy="1123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3"/>
          <p:cNvGraphicFramePr>
            <a:graphicFrameLocks noChangeAspect="1"/>
          </p:cNvGraphicFramePr>
          <p:nvPr/>
        </p:nvGraphicFramePr>
        <p:xfrm>
          <a:off x="785813" y="2266050"/>
          <a:ext cx="1101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3" name="公式" r:id="rId3" imgW="493395" imgH="205740" progId="Equation.3">
                  <p:embed/>
                </p:oleObj>
              </mc:Choice>
              <mc:Fallback>
                <p:oleObj name="公式" r:id="rId3" imgW="493395" imgH="2057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266050"/>
                        <a:ext cx="11017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835044" y="807174"/>
          <a:ext cx="328612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4" name="公式" r:id="rId5" imgW="1386840" imgH="452120" progId="Equation.3">
                  <p:embed/>
                </p:oleObj>
              </mc:Choice>
              <mc:Fallback>
                <p:oleObj name="公式" r:id="rId5" imgW="1386840" imgH="452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44" y="807174"/>
                        <a:ext cx="328612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334291" y="1981583"/>
          <a:ext cx="5602287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5" name="公式" r:id="rId7" imgW="2568575" imgH="452120" progId="Equation.3">
                  <p:embed/>
                </p:oleObj>
              </mc:Choice>
              <mc:Fallback>
                <p:oleObj name="公式" r:id="rId7" imgW="2568575" imgH="4521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4291" y="1981583"/>
                        <a:ext cx="5602287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799325" y="3214537"/>
          <a:ext cx="3138115" cy="101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6" name="公式" r:id="rId9" imgW="1623060" imgH="452120" progId="Equation.3">
                  <p:embed/>
                </p:oleObj>
              </mc:Choice>
              <mc:Fallback>
                <p:oleObj name="公式" r:id="rId9" imgW="1623060" imgH="452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325" y="3214537"/>
                        <a:ext cx="3138115" cy="101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3013658" y="4637191"/>
          <a:ext cx="24685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7" name="公式" r:id="rId11" imgW="1017270" imgH="236220" progId="Equation.3">
                  <p:embed/>
                </p:oleObj>
              </mc:Choice>
              <mc:Fallback>
                <p:oleObj name="公式" r:id="rId11" imgW="1017270" imgH="2362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658" y="4637191"/>
                        <a:ext cx="2468563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57889" y="5949280"/>
            <a:ext cx="5572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即为桥臂电阻间应满足的关系。</a:t>
            </a:r>
            <a:endParaRPr kumimoji="1" lang="zh-CN" altLang="en-US" sz="28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37"/>
          <p:cNvGraphicFramePr>
            <a:graphicFrameLocks noChangeAspect="1"/>
          </p:cNvGraphicFramePr>
          <p:nvPr/>
        </p:nvGraphicFramePr>
        <p:xfrm>
          <a:off x="4527588" y="823049"/>
          <a:ext cx="4004852" cy="98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8" name="Equation" r:id="rId13" imgW="2116455" imgH="452120" progId="Equation.DSMT4">
                  <p:embed/>
                </p:oleObj>
              </mc:Choice>
              <mc:Fallback>
                <p:oleObj name="Equation" r:id="rId13" imgW="2116455" imgH="45212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7588" y="823049"/>
                        <a:ext cx="4004852" cy="98839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59"/>
          <p:cNvGrpSpPr/>
          <p:nvPr/>
        </p:nvGrpSpPr>
        <p:grpSpPr bwMode="auto">
          <a:xfrm>
            <a:off x="5563235" y="3327718"/>
            <a:ext cx="3657600" cy="2305050"/>
            <a:chOff x="476" y="1298"/>
            <a:chExt cx="2304" cy="1452"/>
          </a:xfrm>
        </p:grpSpPr>
        <p:grpSp>
          <p:nvGrpSpPr>
            <p:cNvPr id="50208" name="Group 8"/>
            <p:cNvGrpSpPr/>
            <p:nvPr/>
          </p:nvGrpSpPr>
          <p:grpSpPr bwMode="auto">
            <a:xfrm>
              <a:off x="1138" y="1298"/>
              <a:ext cx="1411" cy="1450"/>
              <a:chOff x="2712" y="1992"/>
              <a:chExt cx="1534" cy="1534"/>
            </a:xfrm>
          </p:grpSpPr>
          <p:sp>
            <p:nvSpPr>
              <p:cNvPr id="50222" name="Rectangle 9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 rot="2784602">
                <a:off x="3571" y="2313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0223" name="Rectangle 10"/>
              <p:cNvSpPr>
                <a:spLocks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 rot="2784602">
                <a:off x="2811" y="3061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0224" name="Rectangle 11"/>
              <p:cNvSpPr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 rot="8075370">
                <a:off x="3565" y="3067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0225" name="Rectangle 12"/>
              <p:cNvSpPr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 rot="8075370">
                <a:off x="2817" y="2307"/>
                <a:ext cx="576" cy="144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0226" name="Line 13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 rot="576336" flipV="1">
                <a:off x="3325" y="1992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27" name="Line 14"/>
              <p:cNvSpPr>
                <a:spLocks noChangeShapeType="1"/>
              </p:cNvSpPr>
              <p:nvPr>
                <p:custDataLst>
                  <p:tags r:id="rId20"/>
                </p:custDataLst>
              </p:nvPr>
            </p:nvSpPr>
            <p:spPr bwMode="auto">
              <a:xfrm rot="576336">
                <a:off x="3471" y="2020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28" name="Line 15"/>
              <p:cNvSpPr>
                <a:spLocks noChangeShapeType="1"/>
              </p:cNvSpPr>
              <p:nvPr>
                <p:custDataLst>
                  <p:tags r:id="rId21"/>
                </p:custDataLst>
              </p:nvPr>
            </p:nvSpPr>
            <p:spPr bwMode="auto">
              <a:xfrm rot="576336" flipV="1">
                <a:off x="4074" y="2751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29" name="Line 16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rot="576336" flipV="1">
                <a:off x="2740" y="2575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30" name="Line 17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 rot="576336" flipV="1">
                <a:off x="3489" y="3334"/>
                <a:ext cx="144" cy="19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31" name="Line 18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 rot="576336">
                <a:off x="4054" y="2605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32" name="Line 19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 rot="576336">
                <a:off x="2712" y="2769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233" name="Line 20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 rot="576336">
                <a:off x="3295" y="3354"/>
                <a:ext cx="192" cy="14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50209" name="Rectangle 2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1050" y="1405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1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0210" name="Line 22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 flipH="1">
              <a:off x="476" y="1298"/>
              <a:ext cx="1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1" name="Line 23"/>
            <p:cNvSpPr>
              <a:spLocks noChangeShapeType="1"/>
            </p:cNvSpPr>
            <p:nvPr>
              <p:custDataLst>
                <p:tags r:id="rId29"/>
              </p:custDataLst>
            </p:nvPr>
          </p:nvSpPr>
          <p:spPr bwMode="auto">
            <a:xfrm flipH="1">
              <a:off x="476" y="2750"/>
              <a:ext cx="1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2" name="Line 24"/>
            <p:cNvSpPr>
              <a:spLocks noChangeShapeType="1"/>
            </p:cNvSpPr>
            <p:nvPr>
              <p:custDataLst>
                <p:tags r:id="rId30"/>
              </p:custDataLst>
            </p:nvPr>
          </p:nvSpPr>
          <p:spPr bwMode="auto">
            <a:xfrm>
              <a:off x="476" y="1298"/>
              <a:ext cx="0" cy="14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3" name="Line 25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1158" y="2024"/>
              <a:ext cx="4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4" name="Line 26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2086" y="2024"/>
              <a:ext cx="44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5" name="Line 27"/>
            <p:cNvSpPr>
              <a:spLocks noChangeShapeType="1"/>
            </p:cNvSpPr>
            <p:nvPr>
              <p:custDataLst>
                <p:tags r:id="rId33"/>
              </p:custDataLst>
            </p:nvPr>
          </p:nvSpPr>
          <p:spPr bwMode="auto">
            <a:xfrm>
              <a:off x="2130" y="2024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216" name="Rectangle 28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286" y="1411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3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0217" name="Rectangle 29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040" y="2251"/>
              <a:ext cx="38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2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0218" name="Rectangle 30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2265" y="2281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4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0219" name="Rectangle 31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904" y="185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220" name="Rectangle 32"/>
            <p:cNvSpPr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537" y="1858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0221" name="Rectangle 33"/>
            <p:cNvSpPr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1800" y="1635"/>
              <a:ext cx="40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214313" y="1285875"/>
            <a:ext cx="3965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、电阻分流电路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17" name="Rectangle 9"/>
          <p:cNvSpPr>
            <a:spLocks noChangeArrowheads="1"/>
          </p:cNvSpPr>
          <p:nvPr/>
        </p:nvSpPr>
        <p:spPr bwMode="auto">
          <a:xfrm>
            <a:off x="214313" y="2643188"/>
            <a:ext cx="7200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单独立结点电路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所有支路电压相同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71018" name="Rectangle 10"/>
          <p:cNvSpPr>
            <a:spLocks noChangeArrowheads="1"/>
          </p:cNvSpPr>
          <p:nvPr/>
        </p:nvSpPr>
        <p:spPr bwMode="auto">
          <a:xfrm>
            <a:off x="571500" y="4071938"/>
            <a:ext cx="790575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电阻分流电路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若干个电阻和一个电流源构成   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的单独立结点电路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" name="Rectangle 14"/>
          <p:cNvSpPr txBox="1">
            <a:spLocks noChangeArrowheads="1"/>
          </p:cNvSpPr>
          <p:nvPr/>
        </p:nvSpPr>
        <p:spPr bwMode="auto">
          <a:xfrm>
            <a:off x="500063" y="-214313"/>
            <a:ext cx="74580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2.1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电阻分压电路和分流电路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1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1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6" grpId="0" autoUpdateAnimBg="0"/>
      <p:bldP spid="171017" grpId="0" autoUpdateAnimBg="0"/>
      <p:bldP spid="171018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ChangeArrowheads="1"/>
          </p:cNvSpPr>
          <p:nvPr/>
        </p:nvSpPr>
        <p:spPr bwMode="auto">
          <a:xfrm>
            <a:off x="785813" y="857250"/>
            <a:ext cx="6096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，求图示电路的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53251" name="Group 35"/>
          <p:cNvGrpSpPr/>
          <p:nvPr/>
        </p:nvGrpSpPr>
        <p:grpSpPr bwMode="auto">
          <a:xfrm>
            <a:off x="2071688" y="1643063"/>
            <a:ext cx="5438775" cy="1873250"/>
            <a:chOff x="1330" y="1358"/>
            <a:chExt cx="3426" cy="1180"/>
          </a:xfrm>
        </p:grpSpPr>
        <p:sp>
          <p:nvSpPr>
            <p:cNvPr id="53282" name="Text Box 6"/>
            <p:cNvSpPr txBox="1">
              <a:spLocks noChangeAspect="1" noChangeArrowheads="1"/>
            </p:cNvSpPr>
            <p:nvPr/>
          </p:nvSpPr>
          <p:spPr bwMode="auto">
            <a:xfrm>
              <a:off x="4073" y="1738"/>
              <a:ext cx="6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en-US" sz="2800" b="1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283" name="Line 7"/>
            <p:cNvSpPr>
              <a:spLocks noChangeAspect="1" noChangeShapeType="1"/>
            </p:cNvSpPr>
            <p:nvPr/>
          </p:nvSpPr>
          <p:spPr bwMode="auto">
            <a:xfrm>
              <a:off x="1911" y="1358"/>
              <a:ext cx="20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4" name="Line 8"/>
            <p:cNvSpPr>
              <a:spLocks noChangeAspect="1" noChangeShapeType="1"/>
            </p:cNvSpPr>
            <p:nvPr/>
          </p:nvSpPr>
          <p:spPr bwMode="auto">
            <a:xfrm>
              <a:off x="1911" y="2459"/>
              <a:ext cx="1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5" name="Line 9"/>
            <p:cNvSpPr>
              <a:spLocks noChangeAspect="1" noChangeShapeType="1"/>
            </p:cNvSpPr>
            <p:nvPr/>
          </p:nvSpPr>
          <p:spPr bwMode="auto">
            <a:xfrm>
              <a:off x="2684" y="1358"/>
              <a:ext cx="0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6" name="Rectangle 10"/>
            <p:cNvSpPr>
              <a:spLocks noChangeAspect="1" noChangeArrowheads="1"/>
            </p:cNvSpPr>
            <p:nvPr/>
          </p:nvSpPr>
          <p:spPr bwMode="auto">
            <a:xfrm rot="5400000">
              <a:off x="2439" y="1845"/>
              <a:ext cx="457" cy="1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3287" name="Line 11"/>
            <p:cNvSpPr>
              <a:spLocks noChangeAspect="1" noChangeShapeType="1"/>
            </p:cNvSpPr>
            <p:nvPr/>
          </p:nvSpPr>
          <p:spPr bwMode="auto">
            <a:xfrm rot="5400000">
              <a:off x="2528" y="2298"/>
              <a:ext cx="2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8" name="Line 12"/>
            <p:cNvSpPr>
              <a:spLocks noChangeAspect="1" noChangeShapeType="1"/>
            </p:cNvSpPr>
            <p:nvPr/>
          </p:nvSpPr>
          <p:spPr bwMode="auto">
            <a:xfrm>
              <a:off x="1911" y="1358"/>
              <a:ext cx="0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89" name="Text Box 13"/>
            <p:cNvSpPr txBox="1">
              <a:spLocks noChangeAspect="1" noChangeArrowheads="1"/>
            </p:cNvSpPr>
            <p:nvPr/>
          </p:nvSpPr>
          <p:spPr bwMode="auto">
            <a:xfrm>
              <a:off x="2736" y="1774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290" name="Rectangle 14"/>
            <p:cNvSpPr>
              <a:spLocks noChangeAspect="1" noChangeArrowheads="1"/>
            </p:cNvSpPr>
            <p:nvPr/>
          </p:nvSpPr>
          <p:spPr bwMode="auto">
            <a:xfrm>
              <a:off x="3048" y="2398"/>
              <a:ext cx="489" cy="1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3291" name="Line 15"/>
            <p:cNvSpPr>
              <a:spLocks noChangeAspect="1" noChangeShapeType="1"/>
            </p:cNvSpPr>
            <p:nvPr/>
          </p:nvSpPr>
          <p:spPr bwMode="auto">
            <a:xfrm>
              <a:off x="3549" y="2481"/>
              <a:ext cx="3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2" name="Line 16"/>
            <p:cNvSpPr>
              <a:spLocks noChangeAspect="1" noChangeShapeType="1"/>
            </p:cNvSpPr>
            <p:nvPr/>
          </p:nvSpPr>
          <p:spPr bwMode="auto">
            <a:xfrm>
              <a:off x="2892" y="2458"/>
              <a:ext cx="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3" name="Text Box 17"/>
            <p:cNvSpPr txBox="1">
              <a:spLocks noChangeAspect="1" noChangeArrowheads="1"/>
            </p:cNvSpPr>
            <p:nvPr/>
          </p:nvSpPr>
          <p:spPr bwMode="auto">
            <a:xfrm>
              <a:off x="2970" y="2097"/>
              <a:ext cx="5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10Ω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294" name="Oval 18"/>
            <p:cNvSpPr>
              <a:spLocks noChangeAspect="1" noChangeArrowheads="1"/>
            </p:cNvSpPr>
            <p:nvPr/>
          </p:nvSpPr>
          <p:spPr bwMode="auto">
            <a:xfrm>
              <a:off x="1729" y="1732"/>
              <a:ext cx="352" cy="33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3295" name="Line 19"/>
            <p:cNvSpPr>
              <a:spLocks noChangeAspect="1" noChangeShapeType="1"/>
            </p:cNvSpPr>
            <p:nvPr/>
          </p:nvSpPr>
          <p:spPr bwMode="auto">
            <a:xfrm>
              <a:off x="3913" y="2107"/>
              <a:ext cx="0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296" name="Group 20"/>
            <p:cNvGrpSpPr>
              <a:grpSpLocks noChangeAspect="1"/>
            </p:cNvGrpSpPr>
            <p:nvPr/>
          </p:nvGrpSpPr>
          <p:grpSpPr bwMode="auto">
            <a:xfrm rot="5400000">
              <a:off x="3785" y="1735"/>
              <a:ext cx="262" cy="363"/>
              <a:chOff x="4275" y="2376"/>
              <a:chExt cx="270" cy="383"/>
            </a:xfrm>
          </p:grpSpPr>
          <p:sp>
            <p:nvSpPr>
              <p:cNvPr id="53308" name="Rectangle 21"/>
              <p:cNvSpPr>
                <a:spLocks noChangeAspect="1" noChangeArrowheads="1"/>
              </p:cNvSpPr>
              <p:nvPr/>
            </p:nvSpPr>
            <p:spPr bwMode="auto">
              <a:xfrm rot="2700000">
                <a:off x="4274" y="2433"/>
                <a:ext cx="271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3309" name="Line 22"/>
              <p:cNvSpPr>
                <a:spLocks noChangeAspect="1" noChangeShapeType="1"/>
              </p:cNvSpPr>
              <p:nvPr/>
            </p:nvSpPr>
            <p:spPr bwMode="auto">
              <a:xfrm>
                <a:off x="4410" y="2376"/>
                <a:ext cx="0" cy="3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97" name="Line 23"/>
            <p:cNvSpPr>
              <a:spLocks noChangeAspect="1" noChangeShapeType="1"/>
            </p:cNvSpPr>
            <p:nvPr/>
          </p:nvSpPr>
          <p:spPr bwMode="auto">
            <a:xfrm rot="5400000">
              <a:off x="3726" y="1545"/>
              <a:ext cx="3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98" name="Text Box 24"/>
            <p:cNvSpPr txBox="1">
              <a:spLocks noChangeAspect="1" noChangeArrowheads="1"/>
            </p:cNvSpPr>
            <p:nvPr/>
          </p:nvSpPr>
          <p:spPr bwMode="auto">
            <a:xfrm>
              <a:off x="2003" y="2069"/>
              <a:ext cx="2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299" name="Text Box 25"/>
            <p:cNvSpPr txBox="1">
              <a:spLocks noChangeAspect="1" noChangeArrowheads="1"/>
            </p:cNvSpPr>
            <p:nvPr/>
          </p:nvSpPr>
          <p:spPr bwMode="auto">
            <a:xfrm>
              <a:off x="2011" y="1404"/>
              <a:ext cx="3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＋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300" name="Text Box 26"/>
            <p:cNvSpPr txBox="1">
              <a:spLocks noChangeAspect="1" noChangeArrowheads="1"/>
            </p:cNvSpPr>
            <p:nvPr/>
          </p:nvSpPr>
          <p:spPr bwMode="auto">
            <a:xfrm>
              <a:off x="2099" y="1748"/>
              <a:ext cx="5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301" name="Text Box 27"/>
            <p:cNvSpPr txBox="1">
              <a:spLocks noChangeAspect="1" noChangeArrowheads="1"/>
            </p:cNvSpPr>
            <p:nvPr/>
          </p:nvSpPr>
          <p:spPr bwMode="auto">
            <a:xfrm>
              <a:off x="2730" y="1358"/>
              <a:ext cx="5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302" name="Line 28"/>
            <p:cNvSpPr>
              <a:spLocks noChangeShapeType="1"/>
            </p:cNvSpPr>
            <p:nvPr/>
          </p:nvSpPr>
          <p:spPr bwMode="auto">
            <a:xfrm flipV="1">
              <a:off x="3913" y="1586"/>
              <a:ext cx="0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03" name="Line 29"/>
            <p:cNvSpPr>
              <a:spLocks noChangeShapeType="1"/>
            </p:cNvSpPr>
            <p:nvPr/>
          </p:nvSpPr>
          <p:spPr bwMode="auto">
            <a:xfrm>
              <a:off x="2684" y="1441"/>
              <a:ext cx="0" cy="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04" name="Line 30"/>
            <p:cNvSpPr>
              <a:spLocks noChangeShapeType="1"/>
            </p:cNvSpPr>
            <p:nvPr/>
          </p:nvSpPr>
          <p:spPr bwMode="auto">
            <a:xfrm>
              <a:off x="1911" y="2065"/>
              <a:ext cx="0" cy="4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05" name="Line 31"/>
            <p:cNvSpPr>
              <a:spLocks noChangeShapeType="1"/>
            </p:cNvSpPr>
            <p:nvPr/>
          </p:nvSpPr>
          <p:spPr bwMode="auto">
            <a:xfrm>
              <a:off x="1721" y="1899"/>
              <a:ext cx="3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3306" name="Rectangle 32"/>
            <p:cNvSpPr>
              <a:spLocks noChangeArrowheads="1"/>
            </p:cNvSpPr>
            <p:nvPr/>
          </p:nvSpPr>
          <p:spPr bwMode="auto">
            <a:xfrm>
              <a:off x="1330" y="1767"/>
              <a:ext cx="4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en-US" sz="2800" b="1">
                  <a:latin typeface="Times New Roman" panose="02020603050405020304" pitchFamily="18" charset="0"/>
                </a:rPr>
                <a:t>9A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307" name="Line 33"/>
            <p:cNvSpPr>
              <a:spLocks noChangeShapeType="1"/>
            </p:cNvSpPr>
            <p:nvPr/>
          </p:nvSpPr>
          <p:spPr bwMode="auto">
            <a:xfrm>
              <a:off x="1911" y="2085"/>
              <a:ext cx="0" cy="1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65"/>
          <p:cNvGrpSpPr/>
          <p:nvPr/>
        </p:nvGrpSpPr>
        <p:grpSpPr bwMode="auto">
          <a:xfrm>
            <a:off x="2286000" y="4714875"/>
            <a:ext cx="5267325" cy="1873250"/>
            <a:chOff x="1438" y="2794"/>
            <a:chExt cx="3318" cy="1180"/>
          </a:xfrm>
        </p:grpSpPr>
        <p:sp>
          <p:nvSpPr>
            <p:cNvPr id="53255" name="Text Box 37"/>
            <p:cNvSpPr txBox="1">
              <a:spLocks noChangeAspect="1" noChangeArrowheads="1"/>
            </p:cNvSpPr>
            <p:nvPr/>
          </p:nvSpPr>
          <p:spPr bwMode="auto">
            <a:xfrm>
              <a:off x="4073" y="3174"/>
              <a:ext cx="6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en-US" sz="2800" b="1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256" name="Line 38"/>
            <p:cNvSpPr>
              <a:spLocks noChangeAspect="1" noChangeShapeType="1"/>
            </p:cNvSpPr>
            <p:nvPr/>
          </p:nvSpPr>
          <p:spPr bwMode="auto">
            <a:xfrm>
              <a:off x="1911" y="2794"/>
              <a:ext cx="20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7" name="Line 39"/>
            <p:cNvSpPr>
              <a:spLocks noChangeAspect="1" noChangeShapeType="1"/>
            </p:cNvSpPr>
            <p:nvPr/>
          </p:nvSpPr>
          <p:spPr bwMode="auto">
            <a:xfrm>
              <a:off x="1911" y="3895"/>
              <a:ext cx="1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8" name="Line 40"/>
            <p:cNvSpPr>
              <a:spLocks noChangeAspect="1" noChangeShapeType="1"/>
            </p:cNvSpPr>
            <p:nvPr/>
          </p:nvSpPr>
          <p:spPr bwMode="auto">
            <a:xfrm>
              <a:off x="1908" y="2794"/>
              <a:ext cx="0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59" name="Rectangle 41"/>
            <p:cNvSpPr>
              <a:spLocks noChangeAspect="1" noChangeArrowheads="1"/>
            </p:cNvSpPr>
            <p:nvPr/>
          </p:nvSpPr>
          <p:spPr bwMode="auto">
            <a:xfrm rot="5400000">
              <a:off x="1663" y="3281"/>
              <a:ext cx="457" cy="1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3260" name="Line 42"/>
            <p:cNvSpPr>
              <a:spLocks noChangeAspect="1" noChangeShapeType="1"/>
            </p:cNvSpPr>
            <p:nvPr/>
          </p:nvSpPr>
          <p:spPr bwMode="auto">
            <a:xfrm rot="5400000">
              <a:off x="1752" y="3734"/>
              <a:ext cx="2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Line 43"/>
            <p:cNvSpPr>
              <a:spLocks noChangeAspect="1" noChangeShapeType="1"/>
            </p:cNvSpPr>
            <p:nvPr/>
          </p:nvSpPr>
          <p:spPr bwMode="auto">
            <a:xfrm>
              <a:off x="2669" y="2794"/>
              <a:ext cx="0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62" name="Text Box 44"/>
            <p:cNvSpPr txBox="1">
              <a:spLocks noChangeAspect="1" noChangeArrowheads="1"/>
            </p:cNvSpPr>
            <p:nvPr/>
          </p:nvSpPr>
          <p:spPr bwMode="auto">
            <a:xfrm>
              <a:off x="1438" y="3210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263" name="Rectangle 45"/>
            <p:cNvSpPr>
              <a:spLocks noChangeAspect="1" noChangeArrowheads="1"/>
            </p:cNvSpPr>
            <p:nvPr/>
          </p:nvSpPr>
          <p:spPr bwMode="auto">
            <a:xfrm>
              <a:off x="3032" y="3834"/>
              <a:ext cx="489" cy="1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3264" name="Line 46"/>
            <p:cNvSpPr>
              <a:spLocks noChangeAspect="1" noChangeShapeType="1"/>
            </p:cNvSpPr>
            <p:nvPr/>
          </p:nvSpPr>
          <p:spPr bwMode="auto">
            <a:xfrm>
              <a:off x="3549" y="3917"/>
              <a:ext cx="3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5" name="Text Box 48"/>
            <p:cNvSpPr txBox="1">
              <a:spLocks noChangeAspect="1" noChangeArrowheads="1"/>
            </p:cNvSpPr>
            <p:nvPr/>
          </p:nvSpPr>
          <p:spPr bwMode="auto">
            <a:xfrm>
              <a:off x="2970" y="3533"/>
              <a:ext cx="5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10Ω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266" name="Oval 49"/>
            <p:cNvSpPr>
              <a:spLocks noChangeAspect="1" noChangeArrowheads="1"/>
            </p:cNvSpPr>
            <p:nvPr/>
          </p:nvSpPr>
          <p:spPr bwMode="auto">
            <a:xfrm>
              <a:off x="2487" y="3168"/>
              <a:ext cx="352" cy="33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3267" name="Line 50"/>
            <p:cNvSpPr>
              <a:spLocks noChangeAspect="1" noChangeShapeType="1"/>
            </p:cNvSpPr>
            <p:nvPr/>
          </p:nvSpPr>
          <p:spPr bwMode="auto">
            <a:xfrm>
              <a:off x="3913" y="3543"/>
              <a:ext cx="0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3268" name="Group 51"/>
            <p:cNvGrpSpPr>
              <a:grpSpLocks noChangeAspect="1"/>
            </p:cNvGrpSpPr>
            <p:nvPr/>
          </p:nvGrpSpPr>
          <p:grpSpPr bwMode="auto">
            <a:xfrm rot="5400000">
              <a:off x="3785" y="3171"/>
              <a:ext cx="262" cy="363"/>
              <a:chOff x="4275" y="2376"/>
              <a:chExt cx="270" cy="383"/>
            </a:xfrm>
          </p:grpSpPr>
          <p:sp>
            <p:nvSpPr>
              <p:cNvPr id="53280" name="Rectangle 52"/>
              <p:cNvSpPr>
                <a:spLocks noChangeAspect="1" noChangeArrowheads="1"/>
              </p:cNvSpPr>
              <p:nvPr/>
            </p:nvSpPr>
            <p:spPr bwMode="auto">
              <a:xfrm rot="2700000">
                <a:off x="4274" y="2433"/>
                <a:ext cx="271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3281" name="Line 53"/>
              <p:cNvSpPr>
                <a:spLocks noChangeAspect="1" noChangeShapeType="1"/>
              </p:cNvSpPr>
              <p:nvPr/>
            </p:nvSpPr>
            <p:spPr bwMode="auto">
              <a:xfrm>
                <a:off x="4410" y="2376"/>
                <a:ext cx="0" cy="3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3269" name="Line 54"/>
            <p:cNvSpPr>
              <a:spLocks noChangeAspect="1" noChangeShapeType="1"/>
            </p:cNvSpPr>
            <p:nvPr/>
          </p:nvSpPr>
          <p:spPr bwMode="auto">
            <a:xfrm rot="5400000">
              <a:off x="3726" y="2981"/>
              <a:ext cx="3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270" name="Text Box 55"/>
            <p:cNvSpPr txBox="1">
              <a:spLocks noChangeAspect="1" noChangeArrowheads="1"/>
            </p:cNvSpPr>
            <p:nvPr/>
          </p:nvSpPr>
          <p:spPr bwMode="auto">
            <a:xfrm>
              <a:off x="2698" y="3424"/>
              <a:ext cx="2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271" name="Text Box 56"/>
            <p:cNvSpPr txBox="1">
              <a:spLocks noChangeAspect="1" noChangeArrowheads="1"/>
            </p:cNvSpPr>
            <p:nvPr/>
          </p:nvSpPr>
          <p:spPr bwMode="auto">
            <a:xfrm>
              <a:off x="2698" y="2884"/>
              <a:ext cx="3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＋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272" name="Text Box 57"/>
            <p:cNvSpPr txBox="1">
              <a:spLocks noChangeAspect="1" noChangeArrowheads="1"/>
            </p:cNvSpPr>
            <p:nvPr/>
          </p:nvSpPr>
          <p:spPr bwMode="auto">
            <a:xfrm>
              <a:off x="2857" y="3184"/>
              <a:ext cx="5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273" name="Text Box 58"/>
            <p:cNvSpPr txBox="1">
              <a:spLocks noChangeAspect="1" noChangeArrowheads="1"/>
            </p:cNvSpPr>
            <p:nvPr/>
          </p:nvSpPr>
          <p:spPr bwMode="auto">
            <a:xfrm>
              <a:off x="1679" y="2794"/>
              <a:ext cx="3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274" name="Line 59"/>
            <p:cNvSpPr>
              <a:spLocks noChangeShapeType="1"/>
            </p:cNvSpPr>
            <p:nvPr/>
          </p:nvSpPr>
          <p:spPr bwMode="auto">
            <a:xfrm flipV="1">
              <a:off x="3913" y="3022"/>
              <a:ext cx="0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75" name="Line 60"/>
            <p:cNvSpPr>
              <a:spLocks noChangeShapeType="1"/>
            </p:cNvSpPr>
            <p:nvPr/>
          </p:nvSpPr>
          <p:spPr bwMode="auto">
            <a:xfrm>
              <a:off x="1908" y="2877"/>
              <a:ext cx="0" cy="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76" name="Line 61"/>
            <p:cNvSpPr>
              <a:spLocks noChangeShapeType="1"/>
            </p:cNvSpPr>
            <p:nvPr/>
          </p:nvSpPr>
          <p:spPr bwMode="auto">
            <a:xfrm>
              <a:off x="2669" y="3534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77" name="Line 62"/>
            <p:cNvSpPr>
              <a:spLocks noChangeShapeType="1"/>
            </p:cNvSpPr>
            <p:nvPr/>
          </p:nvSpPr>
          <p:spPr bwMode="auto">
            <a:xfrm>
              <a:off x="2479" y="3335"/>
              <a:ext cx="3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78" name="Rectangle 63"/>
            <p:cNvSpPr>
              <a:spLocks noChangeArrowheads="1"/>
            </p:cNvSpPr>
            <p:nvPr/>
          </p:nvSpPr>
          <p:spPr bwMode="auto">
            <a:xfrm>
              <a:off x="2152" y="3203"/>
              <a:ext cx="4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en-US" sz="2800" b="1">
                  <a:latin typeface="Times New Roman" panose="02020603050405020304" pitchFamily="18" charset="0"/>
                </a:rPr>
                <a:t>9A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3279" name="Line 64"/>
            <p:cNvSpPr>
              <a:spLocks noChangeShapeType="1"/>
            </p:cNvSpPr>
            <p:nvPr/>
          </p:nvSpPr>
          <p:spPr bwMode="auto">
            <a:xfrm>
              <a:off x="2669" y="3505"/>
              <a:ext cx="0" cy="1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0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" name="Rectangle 32"/>
          <p:cNvSpPr>
            <a:spLocks noChangeArrowheads="1"/>
          </p:cNvSpPr>
          <p:nvPr/>
        </p:nvSpPr>
        <p:spPr bwMode="auto">
          <a:xfrm>
            <a:off x="428625" y="3857625"/>
            <a:ext cx="7126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5Ω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电阻以外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含源电阻单口网络</a:t>
            </a:r>
            <a:endParaRPr kumimoji="1" lang="zh-CN" altLang="en-US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/>
          <p:nvPr/>
        </p:nvGrpSpPr>
        <p:grpSpPr bwMode="auto">
          <a:xfrm>
            <a:off x="4706938" y="2000250"/>
            <a:ext cx="4437062" cy="2357438"/>
            <a:chOff x="1565" y="1570"/>
            <a:chExt cx="3335" cy="1559"/>
          </a:xfrm>
        </p:grpSpPr>
        <p:sp>
          <p:nvSpPr>
            <p:cNvPr id="54308" name="Text Box 5"/>
            <p:cNvSpPr txBox="1">
              <a:spLocks noChangeAspect="1" noChangeArrowheads="1"/>
            </p:cNvSpPr>
            <p:nvPr/>
          </p:nvSpPr>
          <p:spPr bwMode="auto">
            <a:xfrm>
              <a:off x="4217" y="2313"/>
              <a:ext cx="6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en-US" sz="2800" b="1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oc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309" name="Line 6"/>
            <p:cNvSpPr>
              <a:spLocks noChangeAspect="1" noChangeShapeType="1"/>
            </p:cNvSpPr>
            <p:nvPr/>
          </p:nvSpPr>
          <p:spPr bwMode="auto">
            <a:xfrm>
              <a:off x="2055" y="1933"/>
              <a:ext cx="20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0" name="Line 7"/>
            <p:cNvSpPr>
              <a:spLocks noChangeAspect="1" noChangeShapeType="1"/>
            </p:cNvSpPr>
            <p:nvPr/>
          </p:nvSpPr>
          <p:spPr bwMode="auto">
            <a:xfrm>
              <a:off x="2055" y="3034"/>
              <a:ext cx="1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1" name="Line 8"/>
            <p:cNvSpPr>
              <a:spLocks noChangeAspect="1" noChangeShapeType="1"/>
            </p:cNvSpPr>
            <p:nvPr/>
          </p:nvSpPr>
          <p:spPr bwMode="auto">
            <a:xfrm>
              <a:off x="2644" y="1933"/>
              <a:ext cx="0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12" name="Rectangle 9"/>
            <p:cNvSpPr>
              <a:spLocks noChangeAspect="1" noChangeArrowheads="1"/>
            </p:cNvSpPr>
            <p:nvPr/>
          </p:nvSpPr>
          <p:spPr bwMode="auto">
            <a:xfrm>
              <a:off x="3192" y="2973"/>
              <a:ext cx="489" cy="1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4313" name="Line 10"/>
            <p:cNvSpPr>
              <a:spLocks noChangeAspect="1" noChangeShapeType="1"/>
            </p:cNvSpPr>
            <p:nvPr/>
          </p:nvSpPr>
          <p:spPr bwMode="auto">
            <a:xfrm>
              <a:off x="3693" y="3056"/>
              <a:ext cx="3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4" name="Line 11"/>
            <p:cNvSpPr>
              <a:spLocks noChangeAspect="1" noChangeShapeType="1"/>
            </p:cNvSpPr>
            <p:nvPr/>
          </p:nvSpPr>
          <p:spPr bwMode="auto">
            <a:xfrm>
              <a:off x="3036" y="3033"/>
              <a:ext cx="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5" name="Text Box 12"/>
            <p:cNvSpPr txBox="1">
              <a:spLocks noChangeAspect="1" noChangeArrowheads="1"/>
            </p:cNvSpPr>
            <p:nvPr/>
          </p:nvSpPr>
          <p:spPr bwMode="auto">
            <a:xfrm>
              <a:off x="3114" y="2672"/>
              <a:ext cx="5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10Ω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316" name="Oval 13"/>
            <p:cNvSpPr>
              <a:spLocks noChangeAspect="1" noChangeArrowheads="1"/>
            </p:cNvSpPr>
            <p:nvPr/>
          </p:nvSpPr>
          <p:spPr bwMode="auto">
            <a:xfrm>
              <a:off x="2462" y="2307"/>
              <a:ext cx="352" cy="33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4317" name="Line 14"/>
            <p:cNvSpPr>
              <a:spLocks noChangeAspect="1" noChangeShapeType="1"/>
            </p:cNvSpPr>
            <p:nvPr/>
          </p:nvSpPr>
          <p:spPr bwMode="auto">
            <a:xfrm>
              <a:off x="4057" y="2682"/>
              <a:ext cx="0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318" name="Group 15"/>
            <p:cNvGrpSpPr>
              <a:grpSpLocks noChangeAspect="1"/>
            </p:cNvGrpSpPr>
            <p:nvPr/>
          </p:nvGrpSpPr>
          <p:grpSpPr bwMode="auto">
            <a:xfrm rot="5400000">
              <a:off x="3929" y="2310"/>
              <a:ext cx="262" cy="363"/>
              <a:chOff x="4275" y="2376"/>
              <a:chExt cx="270" cy="383"/>
            </a:xfrm>
          </p:grpSpPr>
          <p:sp>
            <p:nvSpPr>
              <p:cNvPr id="54330" name="Rectangle 16"/>
              <p:cNvSpPr>
                <a:spLocks noChangeAspect="1" noChangeArrowheads="1"/>
              </p:cNvSpPr>
              <p:nvPr/>
            </p:nvSpPr>
            <p:spPr bwMode="auto">
              <a:xfrm rot="2700000">
                <a:off x="4274" y="2433"/>
                <a:ext cx="271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4331" name="Line 17"/>
              <p:cNvSpPr>
                <a:spLocks noChangeAspect="1" noChangeShapeType="1"/>
              </p:cNvSpPr>
              <p:nvPr/>
            </p:nvSpPr>
            <p:spPr bwMode="auto">
              <a:xfrm>
                <a:off x="4410" y="2376"/>
                <a:ext cx="0" cy="3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319" name="Line 18"/>
            <p:cNvSpPr>
              <a:spLocks noChangeAspect="1" noChangeShapeType="1"/>
            </p:cNvSpPr>
            <p:nvPr/>
          </p:nvSpPr>
          <p:spPr bwMode="auto">
            <a:xfrm rot="5400000">
              <a:off x="3870" y="2120"/>
              <a:ext cx="3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320" name="Line 19"/>
            <p:cNvSpPr>
              <a:spLocks noChangeShapeType="1"/>
            </p:cNvSpPr>
            <p:nvPr/>
          </p:nvSpPr>
          <p:spPr bwMode="auto">
            <a:xfrm flipV="1">
              <a:off x="4057" y="2161"/>
              <a:ext cx="0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1" name="Line 20"/>
            <p:cNvSpPr>
              <a:spLocks noChangeShapeType="1"/>
            </p:cNvSpPr>
            <p:nvPr/>
          </p:nvSpPr>
          <p:spPr bwMode="auto">
            <a:xfrm>
              <a:off x="2645" y="2666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2" name="Line 21"/>
            <p:cNvSpPr>
              <a:spLocks noChangeShapeType="1"/>
            </p:cNvSpPr>
            <p:nvPr/>
          </p:nvSpPr>
          <p:spPr bwMode="auto">
            <a:xfrm>
              <a:off x="2454" y="2474"/>
              <a:ext cx="3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3" name="Rectangle 22"/>
            <p:cNvSpPr>
              <a:spLocks noChangeArrowheads="1"/>
            </p:cNvSpPr>
            <p:nvPr/>
          </p:nvSpPr>
          <p:spPr bwMode="auto">
            <a:xfrm>
              <a:off x="2063" y="2342"/>
              <a:ext cx="4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en-US" sz="2800" b="1">
                  <a:latin typeface="Times New Roman" panose="02020603050405020304" pitchFamily="18" charset="0"/>
                </a:rPr>
                <a:t>9A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324" name="Line 23"/>
            <p:cNvSpPr>
              <a:spLocks noChangeShapeType="1"/>
            </p:cNvSpPr>
            <p:nvPr/>
          </p:nvSpPr>
          <p:spPr bwMode="auto">
            <a:xfrm>
              <a:off x="2644" y="2660"/>
              <a:ext cx="0" cy="1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5" name="Text Box 24"/>
            <p:cNvSpPr txBox="1">
              <a:spLocks noChangeAspect="1" noChangeArrowheads="1"/>
            </p:cNvSpPr>
            <p:nvPr/>
          </p:nvSpPr>
          <p:spPr bwMode="auto">
            <a:xfrm>
              <a:off x="1565" y="2338"/>
              <a:ext cx="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oc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 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326" name="Text Box 25"/>
            <p:cNvSpPr txBox="1">
              <a:spLocks noChangeAspect="1" noChangeArrowheads="1"/>
            </p:cNvSpPr>
            <p:nvPr/>
          </p:nvSpPr>
          <p:spPr bwMode="auto">
            <a:xfrm>
              <a:off x="1619" y="2802"/>
              <a:ext cx="4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327" name="Text Box 26"/>
            <p:cNvSpPr txBox="1">
              <a:spLocks noChangeAspect="1" noChangeArrowheads="1"/>
            </p:cNvSpPr>
            <p:nvPr/>
          </p:nvSpPr>
          <p:spPr bwMode="auto">
            <a:xfrm>
              <a:off x="1651" y="1842"/>
              <a:ext cx="5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＋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328" name="Line 27"/>
            <p:cNvSpPr>
              <a:spLocks noChangeShapeType="1"/>
            </p:cNvSpPr>
            <p:nvPr/>
          </p:nvSpPr>
          <p:spPr bwMode="auto">
            <a:xfrm>
              <a:off x="2101" y="193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4329" name="Text Box 28"/>
            <p:cNvSpPr txBox="1">
              <a:spLocks noChangeAspect="1" noChangeArrowheads="1"/>
            </p:cNvSpPr>
            <p:nvPr/>
          </p:nvSpPr>
          <p:spPr bwMode="auto">
            <a:xfrm>
              <a:off x="1927" y="1570"/>
              <a:ext cx="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I=0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3391" name="Rectangle 31"/>
          <p:cNvSpPr>
            <a:spLocks noChangeArrowheads="1"/>
          </p:cNvSpPr>
          <p:nvPr/>
        </p:nvSpPr>
        <p:spPr bwMode="auto">
          <a:xfrm>
            <a:off x="785813" y="1071563"/>
            <a:ext cx="5699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求端口开路电压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oc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I=0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43394" name="Object 2"/>
          <p:cNvGraphicFramePr>
            <a:graphicFrameLocks noChangeAspect="1"/>
          </p:cNvGraphicFramePr>
          <p:nvPr/>
        </p:nvGraphicFramePr>
        <p:xfrm>
          <a:off x="1000125" y="4929188"/>
          <a:ext cx="135572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0" name="公式" r:id="rId1" imgW="595630" imgH="236220" progId="Equation.3">
                  <p:embed/>
                </p:oleObj>
              </mc:Choice>
              <mc:Fallback>
                <p:oleObj name="公式" r:id="rId1" imgW="595630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929188"/>
                        <a:ext cx="135572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4278" name="Group 65"/>
          <p:cNvGrpSpPr/>
          <p:nvPr/>
        </p:nvGrpSpPr>
        <p:grpSpPr bwMode="auto">
          <a:xfrm>
            <a:off x="0" y="2428875"/>
            <a:ext cx="4572000" cy="1857375"/>
            <a:chOff x="1438" y="2794"/>
            <a:chExt cx="3318" cy="1180"/>
          </a:xfrm>
        </p:grpSpPr>
        <p:sp>
          <p:nvSpPr>
            <p:cNvPr id="54281" name="Text Box 37"/>
            <p:cNvSpPr txBox="1">
              <a:spLocks noChangeAspect="1" noChangeArrowheads="1"/>
            </p:cNvSpPr>
            <p:nvPr/>
          </p:nvSpPr>
          <p:spPr bwMode="auto">
            <a:xfrm>
              <a:off x="4073" y="3174"/>
              <a:ext cx="6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en-US" sz="2800" b="1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282" name="Line 38"/>
            <p:cNvSpPr>
              <a:spLocks noChangeAspect="1" noChangeShapeType="1"/>
            </p:cNvSpPr>
            <p:nvPr/>
          </p:nvSpPr>
          <p:spPr bwMode="auto">
            <a:xfrm>
              <a:off x="1911" y="2794"/>
              <a:ext cx="20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3" name="Line 39"/>
            <p:cNvSpPr>
              <a:spLocks noChangeAspect="1" noChangeShapeType="1"/>
            </p:cNvSpPr>
            <p:nvPr/>
          </p:nvSpPr>
          <p:spPr bwMode="auto">
            <a:xfrm>
              <a:off x="1911" y="3895"/>
              <a:ext cx="1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4" name="Line 40"/>
            <p:cNvSpPr>
              <a:spLocks noChangeAspect="1" noChangeShapeType="1"/>
            </p:cNvSpPr>
            <p:nvPr/>
          </p:nvSpPr>
          <p:spPr bwMode="auto">
            <a:xfrm>
              <a:off x="1908" y="2794"/>
              <a:ext cx="0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5" name="Rectangle 41"/>
            <p:cNvSpPr>
              <a:spLocks noChangeAspect="1" noChangeArrowheads="1"/>
            </p:cNvSpPr>
            <p:nvPr/>
          </p:nvSpPr>
          <p:spPr bwMode="auto">
            <a:xfrm rot="5400000">
              <a:off x="1663" y="3281"/>
              <a:ext cx="457" cy="1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4286" name="Line 42"/>
            <p:cNvSpPr>
              <a:spLocks noChangeAspect="1" noChangeShapeType="1"/>
            </p:cNvSpPr>
            <p:nvPr/>
          </p:nvSpPr>
          <p:spPr bwMode="auto">
            <a:xfrm rot="5400000">
              <a:off x="1752" y="3734"/>
              <a:ext cx="2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87" name="Line 43"/>
            <p:cNvSpPr>
              <a:spLocks noChangeAspect="1" noChangeShapeType="1"/>
            </p:cNvSpPr>
            <p:nvPr/>
          </p:nvSpPr>
          <p:spPr bwMode="auto">
            <a:xfrm>
              <a:off x="2669" y="2794"/>
              <a:ext cx="0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88" name="Text Box 44"/>
            <p:cNvSpPr txBox="1">
              <a:spLocks noChangeAspect="1" noChangeArrowheads="1"/>
            </p:cNvSpPr>
            <p:nvPr/>
          </p:nvSpPr>
          <p:spPr bwMode="auto">
            <a:xfrm>
              <a:off x="1438" y="3210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289" name="Rectangle 45"/>
            <p:cNvSpPr>
              <a:spLocks noChangeAspect="1" noChangeArrowheads="1"/>
            </p:cNvSpPr>
            <p:nvPr/>
          </p:nvSpPr>
          <p:spPr bwMode="auto">
            <a:xfrm>
              <a:off x="3032" y="3834"/>
              <a:ext cx="489" cy="1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4290" name="Line 46"/>
            <p:cNvSpPr>
              <a:spLocks noChangeAspect="1" noChangeShapeType="1"/>
            </p:cNvSpPr>
            <p:nvPr/>
          </p:nvSpPr>
          <p:spPr bwMode="auto">
            <a:xfrm>
              <a:off x="3549" y="3917"/>
              <a:ext cx="3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291" name="Text Box 48"/>
            <p:cNvSpPr txBox="1">
              <a:spLocks noChangeAspect="1" noChangeArrowheads="1"/>
            </p:cNvSpPr>
            <p:nvPr/>
          </p:nvSpPr>
          <p:spPr bwMode="auto">
            <a:xfrm>
              <a:off x="2970" y="3533"/>
              <a:ext cx="5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10Ω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292" name="Oval 49"/>
            <p:cNvSpPr>
              <a:spLocks noChangeAspect="1" noChangeArrowheads="1"/>
            </p:cNvSpPr>
            <p:nvPr/>
          </p:nvSpPr>
          <p:spPr bwMode="auto">
            <a:xfrm>
              <a:off x="2487" y="3168"/>
              <a:ext cx="352" cy="33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4293" name="Line 50"/>
            <p:cNvSpPr>
              <a:spLocks noChangeAspect="1" noChangeShapeType="1"/>
            </p:cNvSpPr>
            <p:nvPr/>
          </p:nvSpPr>
          <p:spPr bwMode="auto">
            <a:xfrm>
              <a:off x="3913" y="3543"/>
              <a:ext cx="0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4294" name="Group 51"/>
            <p:cNvGrpSpPr>
              <a:grpSpLocks noChangeAspect="1"/>
            </p:cNvGrpSpPr>
            <p:nvPr/>
          </p:nvGrpSpPr>
          <p:grpSpPr bwMode="auto">
            <a:xfrm rot="5400000">
              <a:off x="3785" y="3171"/>
              <a:ext cx="262" cy="363"/>
              <a:chOff x="4275" y="2376"/>
              <a:chExt cx="270" cy="383"/>
            </a:xfrm>
          </p:grpSpPr>
          <p:sp>
            <p:nvSpPr>
              <p:cNvPr id="54306" name="Rectangle 52"/>
              <p:cNvSpPr>
                <a:spLocks noChangeAspect="1" noChangeArrowheads="1"/>
              </p:cNvSpPr>
              <p:nvPr/>
            </p:nvSpPr>
            <p:spPr bwMode="auto">
              <a:xfrm rot="2700000">
                <a:off x="4274" y="2433"/>
                <a:ext cx="271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4307" name="Line 53"/>
              <p:cNvSpPr>
                <a:spLocks noChangeAspect="1" noChangeShapeType="1"/>
              </p:cNvSpPr>
              <p:nvPr/>
            </p:nvSpPr>
            <p:spPr bwMode="auto">
              <a:xfrm>
                <a:off x="4410" y="2376"/>
                <a:ext cx="0" cy="3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4295" name="Line 54"/>
            <p:cNvSpPr>
              <a:spLocks noChangeAspect="1" noChangeShapeType="1"/>
            </p:cNvSpPr>
            <p:nvPr/>
          </p:nvSpPr>
          <p:spPr bwMode="auto">
            <a:xfrm rot="5400000">
              <a:off x="3726" y="2981"/>
              <a:ext cx="3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296" name="Text Box 55"/>
            <p:cNvSpPr txBox="1">
              <a:spLocks noChangeAspect="1" noChangeArrowheads="1"/>
            </p:cNvSpPr>
            <p:nvPr/>
          </p:nvSpPr>
          <p:spPr bwMode="auto">
            <a:xfrm>
              <a:off x="2630" y="3475"/>
              <a:ext cx="2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297" name="Text Box 56"/>
            <p:cNvSpPr txBox="1">
              <a:spLocks noChangeAspect="1" noChangeArrowheads="1"/>
            </p:cNvSpPr>
            <p:nvPr/>
          </p:nvSpPr>
          <p:spPr bwMode="auto">
            <a:xfrm>
              <a:off x="2630" y="2839"/>
              <a:ext cx="3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＋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298" name="Text Box 57"/>
            <p:cNvSpPr txBox="1">
              <a:spLocks noChangeAspect="1" noChangeArrowheads="1"/>
            </p:cNvSpPr>
            <p:nvPr/>
          </p:nvSpPr>
          <p:spPr bwMode="auto">
            <a:xfrm>
              <a:off x="2857" y="3184"/>
              <a:ext cx="5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299" name="Text Box 58"/>
            <p:cNvSpPr txBox="1">
              <a:spLocks noChangeAspect="1" noChangeArrowheads="1"/>
            </p:cNvSpPr>
            <p:nvPr/>
          </p:nvSpPr>
          <p:spPr bwMode="auto">
            <a:xfrm>
              <a:off x="1679" y="2794"/>
              <a:ext cx="3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300" name="Line 59"/>
            <p:cNvSpPr>
              <a:spLocks noChangeShapeType="1"/>
            </p:cNvSpPr>
            <p:nvPr/>
          </p:nvSpPr>
          <p:spPr bwMode="auto">
            <a:xfrm flipV="1">
              <a:off x="3913" y="3022"/>
              <a:ext cx="0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1" name="Line 60"/>
            <p:cNvSpPr>
              <a:spLocks noChangeShapeType="1"/>
            </p:cNvSpPr>
            <p:nvPr/>
          </p:nvSpPr>
          <p:spPr bwMode="auto">
            <a:xfrm>
              <a:off x="1908" y="2877"/>
              <a:ext cx="0" cy="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2" name="Line 61"/>
            <p:cNvSpPr>
              <a:spLocks noChangeShapeType="1"/>
            </p:cNvSpPr>
            <p:nvPr/>
          </p:nvSpPr>
          <p:spPr bwMode="auto">
            <a:xfrm>
              <a:off x="2669" y="3534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3" name="Line 62"/>
            <p:cNvSpPr>
              <a:spLocks noChangeShapeType="1"/>
            </p:cNvSpPr>
            <p:nvPr/>
          </p:nvSpPr>
          <p:spPr bwMode="auto">
            <a:xfrm>
              <a:off x="2479" y="3335"/>
              <a:ext cx="3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4" name="Rectangle 63"/>
            <p:cNvSpPr>
              <a:spLocks noChangeArrowheads="1"/>
            </p:cNvSpPr>
            <p:nvPr/>
          </p:nvSpPr>
          <p:spPr bwMode="auto">
            <a:xfrm>
              <a:off x="2152" y="3203"/>
              <a:ext cx="4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en-US" sz="2800" b="1">
                  <a:latin typeface="Times New Roman" panose="02020603050405020304" pitchFamily="18" charset="0"/>
                </a:rPr>
                <a:t>9A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4305" name="Line 64"/>
            <p:cNvSpPr>
              <a:spLocks noChangeShapeType="1"/>
            </p:cNvSpPr>
            <p:nvPr/>
          </p:nvSpPr>
          <p:spPr bwMode="auto">
            <a:xfrm>
              <a:off x="2669" y="3505"/>
              <a:ext cx="0" cy="1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9" name="AutoShape 5"/>
          <p:cNvSpPr>
            <a:spLocks noChangeArrowheads="1"/>
          </p:cNvSpPr>
          <p:nvPr/>
        </p:nvSpPr>
        <p:spPr bwMode="auto">
          <a:xfrm>
            <a:off x="4286250" y="3071813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857250" y="5786438"/>
          <a:ext cx="24034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91" name="公式" r:id="rId3" imgW="1058545" imgH="236220" progId="Equation.3">
                  <p:embed/>
                </p:oleObj>
              </mc:Choice>
              <mc:Fallback>
                <p:oleObj name="公式" r:id="rId3" imgW="1058545" imgH="2362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786438"/>
                        <a:ext cx="2403475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1" grpId="0" autoUpdateAnimBg="0"/>
      <p:bldP spid="5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7"/>
          <p:cNvGrpSpPr/>
          <p:nvPr/>
        </p:nvGrpSpPr>
        <p:grpSpPr bwMode="auto">
          <a:xfrm>
            <a:off x="4786313" y="1714500"/>
            <a:ext cx="4102100" cy="2532063"/>
            <a:chOff x="1292" y="1109"/>
            <a:chExt cx="2584" cy="1595"/>
          </a:xfrm>
        </p:grpSpPr>
        <p:sp>
          <p:nvSpPr>
            <p:cNvPr id="55332" name="Line 5"/>
            <p:cNvSpPr>
              <a:spLocks noChangeAspect="1" noChangeShapeType="1"/>
            </p:cNvSpPr>
            <p:nvPr/>
          </p:nvSpPr>
          <p:spPr bwMode="auto">
            <a:xfrm>
              <a:off x="1874" y="1524"/>
              <a:ext cx="20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3" name="Line 6"/>
            <p:cNvSpPr>
              <a:spLocks noChangeAspect="1" noChangeShapeType="1"/>
            </p:cNvSpPr>
            <p:nvPr/>
          </p:nvSpPr>
          <p:spPr bwMode="auto">
            <a:xfrm>
              <a:off x="1874" y="2625"/>
              <a:ext cx="1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4" name="Line 7"/>
            <p:cNvSpPr>
              <a:spLocks noChangeAspect="1" noChangeShapeType="1"/>
            </p:cNvSpPr>
            <p:nvPr/>
          </p:nvSpPr>
          <p:spPr bwMode="auto">
            <a:xfrm>
              <a:off x="2463" y="1524"/>
              <a:ext cx="0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35" name="Rectangle 8"/>
            <p:cNvSpPr>
              <a:spLocks noChangeAspect="1" noChangeArrowheads="1"/>
            </p:cNvSpPr>
            <p:nvPr/>
          </p:nvSpPr>
          <p:spPr bwMode="auto">
            <a:xfrm>
              <a:off x="3011" y="2564"/>
              <a:ext cx="489" cy="1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5336" name="Line 9"/>
            <p:cNvSpPr>
              <a:spLocks noChangeAspect="1" noChangeShapeType="1"/>
            </p:cNvSpPr>
            <p:nvPr/>
          </p:nvSpPr>
          <p:spPr bwMode="auto">
            <a:xfrm>
              <a:off x="3512" y="2647"/>
              <a:ext cx="3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7" name="Line 10"/>
            <p:cNvSpPr>
              <a:spLocks noChangeAspect="1" noChangeShapeType="1"/>
            </p:cNvSpPr>
            <p:nvPr/>
          </p:nvSpPr>
          <p:spPr bwMode="auto">
            <a:xfrm>
              <a:off x="2855" y="2624"/>
              <a:ext cx="1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8" name="Text Box 11"/>
            <p:cNvSpPr txBox="1">
              <a:spLocks noChangeAspect="1" noChangeArrowheads="1"/>
            </p:cNvSpPr>
            <p:nvPr/>
          </p:nvSpPr>
          <p:spPr bwMode="auto">
            <a:xfrm>
              <a:off x="2933" y="2263"/>
              <a:ext cx="5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10Ω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5339" name="Oval 12"/>
            <p:cNvSpPr>
              <a:spLocks noChangeAspect="1" noChangeArrowheads="1"/>
            </p:cNvSpPr>
            <p:nvPr/>
          </p:nvSpPr>
          <p:spPr bwMode="auto">
            <a:xfrm>
              <a:off x="2281" y="1898"/>
              <a:ext cx="352" cy="33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5340" name="Line 13"/>
            <p:cNvSpPr>
              <a:spLocks noChangeShapeType="1"/>
            </p:cNvSpPr>
            <p:nvPr/>
          </p:nvSpPr>
          <p:spPr bwMode="auto">
            <a:xfrm>
              <a:off x="2464" y="2257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1" name="Line 14"/>
            <p:cNvSpPr>
              <a:spLocks noChangeShapeType="1"/>
            </p:cNvSpPr>
            <p:nvPr/>
          </p:nvSpPr>
          <p:spPr bwMode="auto">
            <a:xfrm>
              <a:off x="2273" y="2065"/>
              <a:ext cx="3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2" name="Rectangle 15"/>
            <p:cNvSpPr>
              <a:spLocks noChangeArrowheads="1"/>
            </p:cNvSpPr>
            <p:nvPr/>
          </p:nvSpPr>
          <p:spPr bwMode="auto">
            <a:xfrm>
              <a:off x="1934" y="1933"/>
              <a:ext cx="4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en-US" sz="2800" b="1">
                  <a:latin typeface="Times New Roman" panose="02020603050405020304" pitchFamily="18" charset="0"/>
                </a:rPr>
                <a:t>9A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5343" name="Line 16"/>
            <p:cNvSpPr>
              <a:spLocks noChangeShapeType="1"/>
            </p:cNvSpPr>
            <p:nvPr/>
          </p:nvSpPr>
          <p:spPr bwMode="auto">
            <a:xfrm>
              <a:off x="2463" y="2251"/>
              <a:ext cx="0" cy="1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4" name="Text Box 17"/>
            <p:cNvSpPr txBox="1">
              <a:spLocks noChangeAspect="1" noChangeArrowheads="1"/>
            </p:cNvSpPr>
            <p:nvPr/>
          </p:nvSpPr>
          <p:spPr bwMode="auto">
            <a:xfrm>
              <a:off x="1292" y="1929"/>
              <a:ext cx="68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U=0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5345" name="Text Box 18"/>
            <p:cNvSpPr txBox="1">
              <a:spLocks noChangeAspect="1" noChangeArrowheads="1"/>
            </p:cNvSpPr>
            <p:nvPr/>
          </p:nvSpPr>
          <p:spPr bwMode="auto">
            <a:xfrm>
              <a:off x="2517" y="2257"/>
              <a:ext cx="4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5346" name="Text Box 19"/>
            <p:cNvSpPr txBox="1">
              <a:spLocks noChangeAspect="1" noChangeArrowheads="1"/>
            </p:cNvSpPr>
            <p:nvPr/>
          </p:nvSpPr>
          <p:spPr bwMode="auto">
            <a:xfrm>
              <a:off x="2517" y="1533"/>
              <a:ext cx="54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＋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5347" name="Line 20"/>
            <p:cNvSpPr>
              <a:spLocks noChangeShapeType="1"/>
            </p:cNvSpPr>
            <p:nvPr/>
          </p:nvSpPr>
          <p:spPr bwMode="auto">
            <a:xfrm flipH="1" flipV="1">
              <a:off x="1941" y="1524"/>
              <a:ext cx="190" cy="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48" name="Text Box 21"/>
            <p:cNvSpPr txBox="1">
              <a:spLocks noChangeAspect="1" noChangeArrowheads="1"/>
            </p:cNvSpPr>
            <p:nvPr/>
          </p:nvSpPr>
          <p:spPr bwMode="auto">
            <a:xfrm>
              <a:off x="1883" y="1109"/>
              <a:ext cx="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25000">
                  <a:latin typeface="Times New Roman" panose="02020603050405020304" pitchFamily="18" charset="0"/>
                </a:rPr>
                <a:t>sc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5349" name="Line 22"/>
            <p:cNvSpPr>
              <a:spLocks noChangeShapeType="1"/>
            </p:cNvSpPr>
            <p:nvPr/>
          </p:nvSpPr>
          <p:spPr bwMode="auto">
            <a:xfrm>
              <a:off x="1861" y="1525"/>
              <a:ext cx="0" cy="108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5350" name="Text Box 23"/>
            <p:cNvSpPr txBox="1">
              <a:spLocks noChangeAspect="1" noChangeArrowheads="1"/>
            </p:cNvSpPr>
            <p:nvPr/>
          </p:nvSpPr>
          <p:spPr bwMode="auto">
            <a:xfrm>
              <a:off x="2624" y="1912"/>
              <a:ext cx="73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U=0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4410" name="Rectangle 26"/>
          <p:cNvSpPr>
            <a:spLocks noChangeArrowheads="1"/>
          </p:cNvSpPr>
          <p:nvPr/>
        </p:nvSpPr>
        <p:spPr bwMode="auto">
          <a:xfrm>
            <a:off x="649288" y="1268413"/>
            <a:ext cx="5699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求端口短路电流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sc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时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U=0→2U=0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44412" name="Object 2"/>
          <p:cNvGraphicFramePr>
            <a:graphicFrameLocks noChangeAspect="1"/>
          </p:cNvGraphicFramePr>
          <p:nvPr/>
        </p:nvGraphicFramePr>
        <p:xfrm>
          <a:off x="790575" y="4583113"/>
          <a:ext cx="169386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4" name="公式" r:id="rId1" imgW="770255" imgH="236220" progId="Equation.3">
                  <p:embed/>
                </p:oleObj>
              </mc:Choice>
              <mc:Fallback>
                <p:oleObj name="公式" r:id="rId1" imgW="770255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4583113"/>
                        <a:ext cx="169386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13" name="Object 3"/>
          <p:cNvGraphicFramePr>
            <a:graphicFrameLocks noChangeAspect="1"/>
          </p:cNvGraphicFramePr>
          <p:nvPr/>
        </p:nvGraphicFramePr>
        <p:xfrm>
          <a:off x="723900" y="5284788"/>
          <a:ext cx="3487738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15" name="公式" r:id="rId3" imgW="1715770" imgH="452120" progId="Equation.3">
                  <p:embed/>
                </p:oleObj>
              </mc:Choice>
              <mc:Fallback>
                <p:oleObj name="公式" r:id="rId3" imgW="1715770" imgH="4521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" y="5284788"/>
                        <a:ext cx="3487738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5303" name="Group 65"/>
          <p:cNvGrpSpPr/>
          <p:nvPr/>
        </p:nvGrpSpPr>
        <p:grpSpPr bwMode="auto">
          <a:xfrm>
            <a:off x="0" y="2428875"/>
            <a:ext cx="4572000" cy="1857375"/>
            <a:chOff x="1438" y="2794"/>
            <a:chExt cx="3318" cy="1180"/>
          </a:xfrm>
        </p:grpSpPr>
        <p:sp>
          <p:nvSpPr>
            <p:cNvPr id="55305" name="Text Box 37"/>
            <p:cNvSpPr txBox="1">
              <a:spLocks noChangeAspect="1" noChangeArrowheads="1"/>
            </p:cNvSpPr>
            <p:nvPr/>
          </p:nvSpPr>
          <p:spPr bwMode="auto">
            <a:xfrm>
              <a:off x="4073" y="3174"/>
              <a:ext cx="6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en-US" sz="2800" b="1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5306" name="Line 38"/>
            <p:cNvSpPr>
              <a:spLocks noChangeAspect="1" noChangeShapeType="1"/>
            </p:cNvSpPr>
            <p:nvPr/>
          </p:nvSpPr>
          <p:spPr bwMode="auto">
            <a:xfrm>
              <a:off x="1911" y="2794"/>
              <a:ext cx="200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7" name="Line 39"/>
            <p:cNvSpPr>
              <a:spLocks noChangeAspect="1" noChangeShapeType="1"/>
            </p:cNvSpPr>
            <p:nvPr/>
          </p:nvSpPr>
          <p:spPr bwMode="auto">
            <a:xfrm>
              <a:off x="1911" y="3895"/>
              <a:ext cx="1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8" name="Line 40"/>
            <p:cNvSpPr>
              <a:spLocks noChangeAspect="1" noChangeShapeType="1"/>
            </p:cNvSpPr>
            <p:nvPr/>
          </p:nvSpPr>
          <p:spPr bwMode="auto">
            <a:xfrm>
              <a:off x="1908" y="2794"/>
              <a:ext cx="0" cy="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09" name="Rectangle 41"/>
            <p:cNvSpPr>
              <a:spLocks noChangeAspect="1" noChangeArrowheads="1"/>
            </p:cNvSpPr>
            <p:nvPr/>
          </p:nvSpPr>
          <p:spPr bwMode="auto">
            <a:xfrm rot="5400000">
              <a:off x="1663" y="3281"/>
              <a:ext cx="457" cy="15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5310" name="Line 42"/>
            <p:cNvSpPr>
              <a:spLocks noChangeAspect="1" noChangeShapeType="1"/>
            </p:cNvSpPr>
            <p:nvPr/>
          </p:nvSpPr>
          <p:spPr bwMode="auto">
            <a:xfrm rot="5400000">
              <a:off x="1752" y="3734"/>
              <a:ext cx="29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Line 43"/>
            <p:cNvSpPr>
              <a:spLocks noChangeAspect="1" noChangeShapeType="1"/>
            </p:cNvSpPr>
            <p:nvPr/>
          </p:nvSpPr>
          <p:spPr bwMode="auto">
            <a:xfrm>
              <a:off x="2669" y="2794"/>
              <a:ext cx="0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12" name="Text Box 44"/>
            <p:cNvSpPr txBox="1">
              <a:spLocks noChangeAspect="1" noChangeArrowheads="1"/>
            </p:cNvSpPr>
            <p:nvPr/>
          </p:nvSpPr>
          <p:spPr bwMode="auto">
            <a:xfrm>
              <a:off x="1438" y="3210"/>
              <a:ext cx="410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5313" name="Rectangle 45"/>
            <p:cNvSpPr>
              <a:spLocks noChangeAspect="1" noChangeArrowheads="1"/>
            </p:cNvSpPr>
            <p:nvPr/>
          </p:nvSpPr>
          <p:spPr bwMode="auto">
            <a:xfrm>
              <a:off x="3032" y="3834"/>
              <a:ext cx="489" cy="1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5314" name="Line 46"/>
            <p:cNvSpPr>
              <a:spLocks noChangeAspect="1" noChangeShapeType="1"/>
            </p:cNvSpPr>
            <p:nvPr/>
          </p:nvSpPr>
          <p:spPr bwMode="auto">
            <a:xfrm>
              <a:off x="3549" y="3917"/>
              <a:ext cx="3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Text Box 48"/>
            <p:cNvSpPr txBox="1">
              <a:spLocks noChangeAspect="1" noChangeArrowheads="1"/>
            </p:cNvSpPr>
            <p:nvPr/>
          </p:nvSpPr>
          <p:spPr bwMode="auto">
            <a:xfrm>
              <a:off x="2970" y="3533"/>
              <a:ext cx="52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10Ω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5316" name="Oval 49"/>
            <p:cNvSpPr>
              <a:spLocks noChangeAspect="1" noChangeArrowheads="1"/>
            </p:cNvSpPr>
            <p:nvPr/>
          </p:nvSpPr>
          <p:spPr bwMode="auto">
            <a:xfrm>
              <a:off x="2487" y="3168"/>
              <a:ext cx="352" cy="33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5317" name="Line 50"/>
            <p:cNvSpPr>
              <a:spLocks noChangeAspect="1" noChangeShapeType="1"/>
            </p:cNvSpPr>
            <p:nvPr/>
          </p:nvSpPr>
          <p:spPr bwMode="auto">
            <a:xfrm>
              <a:off x="3913" y="3543"/>
              <a:ext cx="0" cy="3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18" name="Group 51"/>
            <p:cNvGrpSpPr>
              <a:grpSpLocks noChangeAspect="1"/>
            </p:cNvGrpSpPr>
            <p:nvPr/>
          </p:nvGrpSpPr>
          <p:grpSpPr bwMode="auto">
            <a:xfrm rot="5400000">
              <a:off x="3785" y="3171"/>
              <a:ext cx="262" cy="363"/>
              <a:chOff x="4275" y="2376"/>
              <a:chExt cx="270" cy="383"/>
            </a:xfrm>
          </p:grpSpPr>
          <p:sp>
            <p:nvSpPr>
              <p:cNvPr id="55330" name="Rectangle 52"/>
              <p:cNvSpPr>
                <a:spLocks noChangeAspect="1" noChangeArrowheads="1"/>
              </p:cNvSpPr>
              <p:nvPr/>
            </p:nvSpPr>
            <p:spPr bwMode="auto">
              <a:xfrm rot="2700000">
                <a:off x="4274" y="2433"/>
                <a:ext cx="271" cy="2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1800" b="1"/>
              </a:p>
            </p:txBody>
          </p:sp>
          <p:sp>
            <p:nvSpPr>
              <p:cNvPr id="55331" name="Line 53"/>
              <p:cNvSpPr>
                <a:spLocks noChangeAspect="1" noChangeShapeType="1"/>
              </p:cNvSpPr>
              <p:nvPr/>
            </p:nvSpPr>
            <p:spPr bwMode="auto">
              <a:xfrm>
                <a:off x="4410" y="2376"/>
                <a:ext cx="0" cy="3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5319" name="Line 54"/>
            <p:cNvSpPr>
              <a:spLocks noChangeAspect="1" noChangeShapeType="1"/>
            </p:cNvSpPr>
            <p:nvPr/>
          </p:nvSpPr>
          <p:spPr bwMode="auto">
            <a:xfrm rot="5400000">
              <a:off x="3726" y="2981"/>
              <a:ext cx="3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20" name="Text Box 55"/>
            <p:cNvSpPr txBox="1">
              <a:spLocks noChangeAspect="1" noChangeArrowheads="1"/>
            </p:cNvSpPr>
            <p:nvPr/>
          </p:nvSpPr>
          <p:spPr bwMode="auto">
            <a:xfrm>
              <a:off x="2761" y="3505"/>
              <a:ext cx="27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5321" name="Text Box 56"/>
            <p:cNvSpPr txBox="1">
              <a:spLocks noChangeAspect="1" noChangeArrowheads="1"/>
            </p:cNvSpPr>
            <p:nvPr/>
          </p:nvSpPr>
          <p:spPr bwMode="auto">
            <a:xfrm>
              <a:off x="2769" y="2840"/>
              <a:ext cx="3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＋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5322" name="Text Box 57"/>
            <p:cNvSpPr txBox="1">
              <a:spLocks noChangeAspect="1" noChangeArrowheads="1"/>
            </p:cNvSpPr>
            <p:nvPr/>
          </p:nvSpPr>
          <p:spPr bwMode="auto">
            <a:xfrm>
              <a:off x="2857" y="3184"/>
              <a:ext cx="50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5323" name="Text Box 58"/>
            <p:cNvSpPr txBox="1">
              <a:spLocks noChangeAspect="1" noChangeArrowheads="1"/>
            </p:cNvSpPr>
            <p:nvPr/>
          </p:nvSpPr>
          <p:spPr bwMode="auto">
            <a:xfrm>
              <a:off x="1679" y="2794"/>
              <a:ext cx="3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5324" name="Line 59"/>
            <p:cNvSpPr>
              <a:spLocks noChangeShapeType="1"/>
            </p:cNvSpPr>
            <p:nvPr/>
          </p:nvSpPr>
          <p:spPr bwMode="auto">
            <a:xfrm flipV="1">
              <a:off x="3913" y="3022"/>
              <a:ext cx="0" cy="1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5" name="Line 60"/>
            <p:cNvSpPr>
              <a:spLocks noChangeShapeType="1"/>
            </p:cNvSpPr>
            <p:nvPr/>
          </p:nvSpPr>
          <p:spPr bwMode="auto">
            <a:xfrm>
              <a:off x="1908" y="2877"/>
              <a:ext cx="0" cy="1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6" name="Line 61"/>
            <p:cNvSpPr>
              <a:spLocks noChangeShapeType="1"/>
            </p:cNvSpPr>
            <p:nvPr/>
          </p:nvSpPr>
          <p:spPr bwMode="auto">
            <a:xfrm>
              <a:off x="2669" y="3534"/>
              <a:ext cx="0" cy="3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7" name="Line 62"/>
            <p:cNvSpPr>
              <a:spLocks noChangeShapeType="1"/>
            </p:cNvSpPr>
            <p:nvPr/>
          </p:nvSpPr>
          <p:spPr bwMode="auto">
            <a:xfrm>
              <a:off x="2479" y="3335"/>
              <a:ext cx="3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8" name="Rectangle 63"/>
            <p:cNvSpPr>
              <a:spLocks noChangeArrowheads="1"/>
            </p:cNvSpPr>
            <p:nvPr/>
          </p:nvSpPr>
          <p:spPr bwMode="auto">
            <a:xfrm>
              <a:off x="2152" y="3203"/>
              <a:ext cx="41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en-US" sz="2800" b="1">
                  <a:latin typeface="Times New Roman" panose="02020603050405020304" pitchFamily="18" charset="0"/>
                </a:rPr>
                <a:t>9A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5329" name="Line 64"/>
            <p:cNvSpPr>
              <a:spLocks noChangeShapeType="1"/>
            </p:cNvSpPr>
            <p:nvPr/>
          </p:nvSpPr>
          <p:spPr bwMode="auto">
            <a:xfrm>
              <a:off x="2669" y="3505"/>
              <a:ext cx="0" cy="16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4" name="AutoShape 5"/>
          <p:cNvSpPr>
            <a:spLocks noChangeArrowheads="1"/>
          </p:cNvSpPr>
          <p:nvPr/>
        </p:nvSpPr>
        <p:spPr bwMode="auto">
          <a:xfrm>
            <a:off x="4286250" y="3071813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4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0" grpId="0" autoUpdateAnimBg="0"/>
      <p:bldP spid="5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2" name="Object 2"/>
          <p:cNvGraphicFramePr>
            <a:graphicFrameLocks noChangeAspect="1"/>
          </p:cNvGraphicFramePr>
          <p:nvPr/>
        </p:nvGraphicFramePr>
        <p:xfrm>
          <a:off x="785813" y="4429125"/>
          <a:ext cx="469741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15" name="公式" r:id="rId1" imgW="2198370" imgH="441960" progId="Equation.3">
                  <p:embed/>
                </p:oleObj>
              </mc:Choice>
              <mc:Fallback>
                <p:oleObj name="公式" r:id="rId1" imgW="2198370" imgH="4419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429125"/>
                        <a:ext cx="469741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23" name="Group 26"/>
          <p:cNvGrpSpPr/>
          <p:nvPr/>
        </p:nvGrpSpPr>
        <p:grpSpPr bwMode="auto">
          <a:xfrm>
            <a:off x="2687638" y="2065338"/>
            <a:ext cx="3549650" cy="1689100"/>
            <a:chOff x="1733" y="1293"/>
            <a:chExt cx="2236" cy="1064"/>
          </a:xfrm>
        </p:grpSpPr>
        <p:sp>
          <p:nvSpPr>
            <p:cNvPr id="56327" name="Oval 7"/>
            <p:cNvSpPr>
              <a:spLocks noChangeAspect="1" noChangeArrowheads="1"/>
            </p:cNvSpPr>
            <p:nvPr/>
          </p:nvSpPr>
          <p:spPr bwMode="auto">
            <a:xfrm>
              <a:off x="3585" y="1669"/>
              <a:ext cx="384" cy="361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6328" name="Line 8"/>
            <p:cNvSpPr>
              <a:spLocks noChangeAspect="1" noChangeShapeType="1"/>
            </p:cNvSpPr>
            <p:nvPr/>
          </p:nvSpPr>
          <p:spPr bwMode="auto">
            <a:xfrm>
              <a:off x="2245" y="1333"/>
              <a:ext cx="15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29" name="Line 9"/>
            <p:cNvSpPr>
              <a:spLocks noChangeAspect="1" noChangeShapeType="1"/>
            </p:cNvSpPr>
            <p:nvPr/>
          </p:nvSpPr>
          <p:spPr bwMode="auto">
            <a:xfrm>
              <a:off x="2245" y="2341"/>
              <a:ext cx="15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0" name="Line 10"/>
            <p:cNvSpPr>
              <a:spLocks noChangeAspect="1" noChangeShapeType="1"/>
            </p:cNvSpPr>
            <p:nvPr/>
          </p:nvSpPr>
          <p:spPr bwMode="auto">
            <a:xfrm>
              <a:off x="3777" y="1333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Text Box 11"/>
            <p:cNvSpPr txBox="1">
              <a:spLocks noChangeAspect="1" noChangeArrowheads="1"/>
            </p:cNvSpPr>
            <p:nvPr/>
          </p:nvSpPr>
          <p:spPr bwMode="auto">
            <a:xfrm>
              <a:off x="3105" y="1661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-9A</a:t>
              </a:r>
              <a:endParaRPr kumimoji="1" lang="en-US" altLang="zh-CN" sz="2800" b="1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56332" name="Text Box 12"/>
            <p:cNvSpPr txBox="1">
              <a:spLocks noChangeAspect="1" noChangeArrowheads="1"/>
            </p:cNvSpPr>
            <p:nvPr/>
          </p:nvSpPr>
          <p:spPr bwMode="auto">
            <a:xfrm>
              <a:off x="2326" y="1669"/>
              <a:ext cx="8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-0.5Ω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6333" name="Rectangle 13"/>
            <p:cNvSpPr>
              <a:spLocks noChangeArrowheads="1"/>
            </p:cNvSpPr>
            <p:nvPr/>
          </p:nvSpPr>
          <p:spPr bwMode="auto">
            <a:xfrm>
              <a:off x="2961" y="1621"/>
              <a:ext cx="94" cy="36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6334" name="Line 14"/>
            <p:cNvSpPr>
              <a:spLocks noChangeShapeType="1"/>
            </p:cNvSpPr>
            <p:nvPr/>
          </p:nvSpPr>
          <p:spPr bwMode="auto">
            <a:xfrm flipH="1">
              <a:off x="3009" y="1333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5" name="Line 15"/>
            <p:cNvSpPr>
              <a:spLocks noChangeShapeType="1"/>
            </p:cNvSpPr>
            <p:nvPr/>
          </p:nvSpPr>
          <p:spPr bwMode="auto">
            <a:xfrm>
              <a:off x="3010" y="2017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6" name="Line 16"/>
            <p:cNvSpPr>
              <a:spLocks noChangeShapeType="1"/>
            </p:cNvSpPr>
            <p:nvPr/>
          </p:nvSpPr>
          <p:spPr bwMode="auto">
            <a:xfrm>
              <a:off x="3779" y="2022"/>
              <a:ext cx="0" cy="3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7" name="Line 17"/>
            <p:cNvSpPr>
              <a:spLocks noChangeShapeType="1"/>
            </p:cNvSpPr>
            <p:nvPr/>
          </p:nvSpPr>
          <p:spPr bwMode="auto">
            <a:xfrm>
              <a:off x="3585" y="1861"/>
              <a:ext cx="3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8" name="Rectangle 18"/>
            <p:cNvSpPr>
              <a:spLocks noChangeArrowheads="1"/>
            </p:cNvSpPr>
            <p:nvPr/>
          </p:nvSpPr>
          <p:spPr bwMode="auto">
            <a:xfrm>
              <a:off x="2192" y="1621"/>
              <a:ext cx="113" cy="38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6339" name="Line 19"/>
            <p:cNvSpPr>
              <a:spLocks noChangeShapeType="1"/>
            </p:cNvSpPr>
            <p:nvPr/>
          </p:nvSpPr>
          <p:spPr bwMode="auto">
            <a:xfrm>
              <a:off x="2240" y="1333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0" name="Line 20"/>
            <p:cNvSpPr>
              <a:spLocks noChangeShapeType="1"/>
            </p:cNvSpPr>
            <p:nvPr/>
          </p:nvSpPr>
          <p:spPr bwMode="auto">
            <a:xfrm>
              <a:off x="2245" y="2017"/>
              <a:ext cx="0" cy="3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1" name="Text Box 21"/>
            <p:cNvSpPr txBox="1">
              <a:spLocks noChangeAspect="1" noChangeArrowheads="1"/>
            </p:cNvSpPr>
            <p:nvPr/>
          </p:nvSpPr>
          <p:spPr bwMode="auto">
            <a:xfrm>
              <a:off x="1733" y="1669"/>
              <a:ext cx="6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6342" name="Line 22"/>
            <p:cNvSpPr>
              <a:spLocks noChangeShapeType="1"/>
            </p:cNvSpPr>
            <p:nvPr/>
          </p:nvSpPr>
          <p:spPr bwMode="auto">
            <a:xfrm>
              <a:off x="2240" y="1328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3" name="Rectangle 23"/>
            <p:cNvSpPr>
              <a:spLocks noChangeArrowheads="1"/>
            </p:cNvSpPr>
            <p:nvPr/>
          </p:nvSpPr>
          <p:spPr bwMode="auto">
            <a:xfrm>
              <a:off x="2064" y="1293"/>
              <a:ext cx="26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56344" name="Line 24"/>
            <p:cNvSpPr>
              <a:spLocks noChangeShapeType="1"/>
            </p:cNvSpPr>
            <p:nvPr/>
          </p:nvSpPr>
          <p:spPr bwMode="auto">
            <a:xfrm flipV="1">
              <a:off x="3779" y="1480"/>
              <a:ext cx="0" cy="1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45435" name="Rectangle 27"/>
          <p:cNvSpPr>
            <a:spLocks noChangeArrowheads="1"/>
          </p:cNvSpPr>
          <p:nvPr/>
        </p:nvSpPr>
        <p:spPr bwMode="auto">
          <a:xfrm>
            <a:off x="642938" y="1143000"/>
            <a:ext cx="569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电阻分流电路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4" name="Rectangle 18"/>
          <p:cNvSpPr txBox="1">
            <a:spLocks noChangeArrowheads="1"/>
          </p:cNvSpPr>
          <p:nvPr/>
        </p:nvSpPr>
        <p:spPr bwMode="auto">
          <a:xfrm>
            <a:off x="428625" y="-214313"/>
            <a:ext cx="8031163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2.4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戴维宁定理和诺顿定理</a:t>
            </a:r>
            <a:endParaRPr lang="zh-CN" altLang="en-US" sz="4400" b="1" kern="0" dirty="0">
              <a:solidFill>
                <a:srgbClr val="7030A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642938" y="5996049"/>
            <a:ext cx="6491132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作业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P158-160)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4-9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4-20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4-24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35" grpId="0" autoUpdateAnimBg="0"/>
      <p:bldP spid="2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1882281" y="292835"/>
            <a:ext cx="70567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u="sng" dirty="0">
                <a:latin typeface="Times New Roman" panose="02020603050405020304" pitchFamily="18" charset="0"/>
              </a:rPr>
              <a:t>电阻单口网络的</a:t>
            </a:r>
            <a:r>
              <a:rPr kumimoji="1" lang="zh-CN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</a:rPr>
              <a:t>等效电路</a:t>
            </a:r>
            <a:r>
              <a:rPr kumimoji="1" lang="zh-CN" altLang="en-US" sz="2800" b="1" u="sng" dirty="0">
                <a:latin typeface="Times New Roman" panose="02020603050405020304" pitchFamily="18" charset="0"/>
              </a:rPr>
              <a:t>求解总结</a:t>
            </a:r>
            <a:endParaRPr kumimoji="1" lang="zh-CN" altLang="en-US" sz="2800" b="1" u="sng" dirty="0">
              <a:latin typeface="Times New Roman" panose="02020603050405020304" pitchFamily="18" charset="0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931107" y="1393976"/>
            <a:ext cx="39194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1.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无源型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------ 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931108" y="4975117"/>
            <a:ext cx="391944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2.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有源型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------ 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3336693" y="1377795"/>
            <a:ext cx="511256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等效电路为：</a:t>
            </a:r>
            <a:r>
              <a:rPr kumimoji="1"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等效电阻</a:t>
            </a: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R</a:t>
            </a:r>
            <a:endParaRPr kumimoji="1" lang="zh-CN" altLang="en-US" sz="28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1647729" y="5698806"/>
            <a:ext cx="680153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等效电路为：</a:t>
            </a:r>
            <a:r>
              <a:rPr kumimoji="1" lang="zh-CN" altLang="en-US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戴维宁电路或诺顿电路</a:t>
            </a:r>
            <a:endParaRPr kumimoji="1" lang="zh-CN" altLang="en-US" sz="28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" name="Rectangle 4"/>
          <p:cNvSpPr>
            <a:spLocks noChangeArrowheads="1"/>
          </p:cNvSpPr>
          <p:nvPr/>
        </p:nvSpPr>
        <p:spPr bwMode="auto">
          <a:xfrm>
            <a:off x="1176453" y="2397899"/>
            <a:ext cx="7272808" cy="86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）网络内全电阻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利用电阻的串并联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                                        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关系求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1151029" y="3634609"/>
            <a:ext cx="77880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）网络含受控源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利用外接电源法求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R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-214313"/>
            <a:ext cx="8501062" cy="1214438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2.5 </a:t>
            </a:r>
            <a:r>
              <a:rPr lang="zh-CN" altLang="en-US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无源电阻双口网络 </a:t>
            </a:r>
            <a:r>
              <a:rPr lang="en-US" altLang="zh-CN" sz="3200" b="1" dirty="0" smtClean="0">
                <a:solidFill>
                  <a:srgbClr val="7030A0"/>
                </a:solidFill>
                <a:latin typeface="Times New Roman" panose="02020603050405020304" pitchFamily="18" charset="0"/>
              </a:rPr>
              <a:t>P188</a:t>
            </a:r>
            <a:endParaRPr lang="zh-CN" altLang="en-US" sz="3200" b="1" dirty="0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Rectangle 9"/>
          <p:cNvSpPr>
            <a:spLocks noChangeArrowheads="1"/>
          </p:cNvSpPr>
          <p:nvPr/>
        </p:nvSpPr>
        <p:spPr bwMode="auto">
          <a:xfrm>
            <a:off x="571500" y="857250"/>
            <a:ext cx="4921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、无源电阻双口网络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3736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827588"/>
            <a:ext cx="4535488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6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797425"/>
            <a:ext cx="2847975" cy="206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611188" y="1484313"/>
            <a:ext cx="79105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多端网络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具有多个端钮与外电路连接的网络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611188" y="2060575"/>
            <a:ext cx="853281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一个端口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任一时刻，从多端网络某一端钮流入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  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的电流等于从另一端钮流出的电流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11188" y="3068638"/>
            <a:ext cx="8532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单口网络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两个端纽满足端口条件的二端网络</a:t>
            </a:r>
            <a:endParaRPr kumimoji="1" lang="zh-CN" altLang="en-US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1188" y="3789363"/>
            <a:ext cx="85328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C0066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双口网络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三端网络或两对端纽均满足端口条件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                       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的四端网络</a:t>
            </a:r>
            <a:endParaRPr kumimoji="1" lang="zh-CN" altLang="en-US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835150" y="5157788"/>
            <a:ext cx="1152525" cy="15113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  <p:bldP spid="11" grpId="0" autoUpdateAnimBg="0"/>
      <p:bldP spid="12" grpId="0" autoUpdateAnimBg="0"/>
      <p:bldP spid="13" grpId="0" autoUpdateAnimBg="0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-214313"/>
            <a:ext cx="8501062" cy="1214438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</a:rPr>
              <a:t>2.5 </a:t>
            </a:r>
            <a:r>
              <a:rPr lang="zh-CN" altLang="en-US" sz="3200" b="1">
                <a:solidFill>
                  <a:srgbClr val="7030A0"/>
                </a:solidFill>
                <a:latin typeface="Times New Roman" panose="02020603050405020304" pitchFamily="18" charset="0"/>
              </a:rPr>
              <a:t>无源电阻双口网络</a:t>
            </a:r>
            <a:endParaRPr lang="zh-CN" altLang="en-US" sz="32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214313" y="2492375"/>
            <a:ext cx="9542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无源电阻双口网络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不含独立电源的电阻双口网络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pic>
        <p:nvPicPr>
          <p:cNvPr id="58372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836613"/>
            <a:ext cx="5286375" cy="151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78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84" r="1447" b="52402"/>
          <a:stretch>
            <a:fillRect/>
          </a:stretch>
        </p:blipFill>
        <p:spPr bwMode="auto">
          <a:xfrm>
            <a:off x="0" y="3213100"/>
            <a:ext cx="91440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067" r="1436" b="6245"/>
          <a:stretch>
            <a:fillRect/>
          </a:stretch>
        </p:blipFill>
        <p:spPr bwMode="auto">
          <a:xfrm>
            <a:off x="-1588" y="5084763"/>
            <a:ext cx="9145588" cy="17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908175" y="4508500"/>
            <a:ext cx="7235825" cy="433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0" grpId="0" autoUpdateAnimBg="0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8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-214313"/>
            <a:ext cx="8501062" cy="1214438"/>
          </a:xfrm>
        </p:spPr>
        <p:txBody>
          <a:bodyPr/>
          <a:lstStyle/>
          <a:p>
            <a:pPr algn="l"/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</a:rPr>
              <a:t>2.5 </a:t>
            </a:r>
            <a:r>
              <a:rPr lang="zh-CN" altLang="en-US" sz="3200" b="1">
                <a:solidFill>
                  <a:srgbClr val="7030A0"/>
                </a:solidFill>
                <a:latin typeface="Times New Roman" panose="02020603050405020304" pitchFamily="18" charset="0"/>
              </a:rPr>
              <a:t>无源电阻双口网络</a:t>
            </a:r>
            <a:endParaRPr lang="zh-CN" altLang="en-US" sz="32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71" name="Rectangle 15"/>
          <p:cNvSpPr>
            <a:spLocks noChangeArrowheads="1"/>
          </p:cNvSpPr>
          <p:nvPr/>
        </p:nvSpPr>
        <p:spPr bwMode="auto">
          <a:xfrm>
            <a:off x="611188" y="3573463"/>
            <a:ext cx="79057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无源电阻双口网络的端口特性由端口</a:t>
            </a:r>
            <a:r>
              <a:rPr kumimoji="1" lang="en-US" altLang="zh-CN" sz="2800" b="1">
                <a:latin typeface="Times New Roman" panose="02020603050405020304" pitchFamily="18" charset="0"/>
              </a:rPr>
              <a:t>VCR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表征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70672" name="Rectangle 16"/>
          <p:cNvSpPr>
            <a:spLocks noChangeArrowheads="1"/>
          </p:cNvSpPr>
          <p:nvPr/>
        </p:nvSpPr>
        <p:spPr bwMode="auto">
          <a:xfrm>
            <a:off x="720725" y="5067300"/>
            <a:ext cx="828040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无源电阻双口网络的四个变量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，任取其中两个作自变量，其余两个作因变量</a:t>
            </a:r>
            <a:endParaRPr kumimoji="1" lang="en-US" altLang="zh-CN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9397" name="Picture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81075"/>
            <a:ext cx="52863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42938" y="4303713"/>
            <a:ext cx="6480175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六种不同组合的端口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VCR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endParaRPr kumimoji="1" lang="en-US" altLang="zh-CN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37"/>
          <p:cNvGrpSpPr/>
          <p:nvPr/>
        </p:nvGrpSpPr>
        <p:grpSpPr bwMode="auto">
          <a:xfrm>
            <a:off x="5713413" y="620713"/>
            <a:ext cx="3430587" cy="2717800"/>
            <a:chOff x="1613" y="1071"/>
            <a:chExt cx="2161" cy="1712"/>
          </a:xfrm>
        </p:grpSpPr>
        <p:sp>
          <p:nvSpPr>
            <p:cNvPr id="59400" name="Rectangle 9"/>
            <p:cNvSpPr>
              <a:spLocks noChangeArrowheads="1"/>
            </p:cNvSpPr>
            <p:nvPr/>
          </p:nvSpPr>
          <p:spPr bwMode="auto">
            <a:xfrm>
              <a:off x="2192" y="1787"/>
              <a:ext cx="317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9401" name="Rectangle 10"/>
            <p:cNvSpPr>
              <a:spLocks noChangeArrowheads="1"/>
            </p:cNvSpPr>
            <p:nvPr/>
          </p:nvSpPr>
          <p:spPr bwMode="auto">
            <a:xfrm>
              <a:off x="2963" y="1787"/>
              <a:ext cx="317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9402" name="Line 11"/>
            <p:cNvSpPr>
              <a:spLocks noChangeShapeType="1"/>
            </p:cNvSpPr>
            <p:nvPr/>
          </p:nvSpPr>
          <p:spPr bwMode="auto">
            <a:xfrm>
              <a:off x="1876" y="1842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3" name="Line 12"/>
            <p:cNvSpPr>
              <a:spLocks noChangeShapeType="1"/>
            </p:cNvSpPr>
            <p:nvPr/>
          </p:nvSpPr>
          <p:spPr bwMode="auto">
            <a:xfrm>
              <a:off x="2510" y="1833"/>
              <a:ext cx="4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4" name="Line 13"/>
            <p:cNvSpPr>
              <a:spLocks noChangeShapeType="1"/>
            </p:cNvSpPr>
            <p:nvPr/>
          </p:nvSpPr>
          <p:spPr bwMode="auto">
            <a:xfrm>
              <a:off x="3281" y="1833"/>
              <a:ext cx="3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5" name="Rectangle 14"/>
            <p:cNvSpPr>
              <a:spLocks noChangeArrowheads="1"/>
            </p:cNvSpPr>
            <p:nvPr/>
          </p:nvSpPr>
          <p:spPr bwMode="auto">
            <a:xfrm rot="-5400000">
              <a:off x="2598" y="2217"/>
              <a:ext cx="317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9406" name="Line 15"/>
            <p:cNvSpPr>
              <a:spLocks noChangeShapeType="1"/>
            </p:cNvSpPr>
            <p:nvPr/>
          </p:nvSpPr>
          <p:spPr bwMode="auto">
            <a:xfrm>
              <a:off x="2754" y="1842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7" name="Line 16"/>
            <p:cNvSpPr>
              <a:spLocks noChangeShapeType="1"/>
            </p:cNvSpPr>
            <p:nvPr/>
          </p:nvSpPr>
          <p:spPr bwMode="auto">
            <a:xfrm>
              <a:off x="2762" y="243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8" name="Line 17"/>
            <p:cNvSpPr>
              <a:spLocks noChangeShapeType="1"/>
            </p:cNvSpPr>
            <p:nvPr/>
          </p:nvSpPr>
          <p:spPr bwMode="auto">
            <a:xfrm>
              <a:off x="1884" y="2613"/>
              <a:ext cx="17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09" name="Rectangle 18"/>
            <p:cNvSpPr>
              <a:spLocks noChangeArrowheads="1"/>
            </p:cNvSpPr>
            <p:nvPr/>
          </p:nvSpPr>
          <p:spPr bwMode="auto">
            <a:xfrm rot="-5400000">
              <a:off x="3498" y="2217"/>
              <a:ext cx="317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59410" name="Line 19"/>
            <p:cNvSpPr>
              <a:spLocks noChangeShapeType="1"/>
            </p:cNvSpPr>
            <p:nvPr/>
          </p:nvSpPr>
          <p:spPr bwMode="auto">
            <a:xfrm>
              <a:off x="3654" y="1842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1" name="Line 20"/>
            <p:cNvSpPr>
              <a:spLocks noChangeShapeType="1"/>
            </p:cNvSpPr>
            <p:nvPr/>
          </p:nvSpPr>
          <p:spPr bwMode="auto">
            <a:xfrm>
              <a:off x="3662" y="2432"/>
              <a:ext cx="0" cy="18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2" name="Line 21"/>
            <p:cNvSpPr>
              <a:spLocks noChangeShapeType="1"/>
            </p:cNvSpPr>
            <p:nvPr/>
          </p:nvSpPr>
          <p:spPr bwMode="auto">
            <a:xfrm>
              <a:off x="2754" y="1434"/>
              <a:ext cx="0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3" name="Line 22"/>
            <p:cNvSpPr>
              <a:spLocks noChangeShapeType="1"/>
            </p:cNvSpPr>
            <p:nvPr/>
          </p:nvSpPr>
          <p:spPr bwMode="auto">
            <a:xfrm>
              <a:off x="3653" y="1434"/>
              <a:ext cx="0" cy="4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4" name="Rectangle 24"/>
            <p:cNvSpPr>
              <a:spLocks noChangeArrowheads="1"/>
            </p:cNvSpPr>
            <p:nvPr/>
          </p:nvSpPr>
          <p:spPr bwMode="auto">
            <a:xfrm>
              <a:off x="1633" y="1673"/>
              <a:ext cx="228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15" name="Rectangle 25"/>
            <p:cNvSpPr>
              <a:spLocks noChangeArrowheads="1"/>
            </p:cNvSpPr>
            <p:nvPr/>
          </p:nvSpPr>
          <p:spPr bwMode="auto">
            <a:xfrm>
              <a:off x="1613" y="2452"/>
              <a:ext cx="24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16" name="Rectangle 26"/>
            <p:cNvSpPr>
              <a:spLocks noChangeArrowheads="1"/>
            </p:cNvSpPr>
            <p:nvPr/>
          </p:nvSpPr>
          <p:spPr bwMode="auto">
            <a:xfrm>
              <a:off x="2639" y="1071"/>
              <a:ext cx="214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B050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9417" name="Rectangle 27"/>
            <p:cNvSpPr>
              <a:spLocks noChangeArrowheads="1"/>
            </p:cNvSpPr>
            <p:nvPr/>
          </p:nvSpPr>
          <p:spPr bwMode="auto">
            <a:xfrm>
              <a:off x="3533" y="1079"/>
              <a:ext cx="241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00B050"/>
                  </a:solidFill>
                  <a:latin typeface="Times New Roman" panose="02020603050405020304" pitchFamily="18" charset="0"/>
                </a:rPr>
                <a:t>d</a:t>
              </a:r>
              <a:endPara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59418" name="Object 5"/>
            <p:cNvGraphicFramePr>
              <a:graphicFrameLocks noChangeAspect="1"/>
            </p:cNvGraphicFramePr>
            <p:nvPr/>
          </p:nvGraphicFramePr>
          <p:xfrm>
            <a:off x="2193" y="1479"/>
            <a:ext cx="39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64" name="公式" r:id="rId2" imgW="246380" imgH="184785" progId="Equation.3">
                    <p:embed/>
                  </p:oleObj>
                </mc:Choice>
                <mc:Fallback>
                  <p:oleObj name="公式" r:id="rId2" imgW="246380" imgH="18478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1479"/>
                          <a:ext cx="39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19" name="Object 6"/>
            <p:cNvGraphicFramePr>
              <a:graphicFrameLocks noChangeAspect="1"/>
            </p:cNvGraphicFramePr>
            <p:nvPr/>
          </p:nvGraphicFramePr>
          <p:xfrm>
            <a:off x="2919" y="1479"/>
            <a:ext cx="39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65" name="公式" r:id="rId4" imgW="246380" imgH="184785" progId="Equation.3">
                    <p:embed/>
                  </p:oleObj>
                </mc:Choice>
                <mc:Fallback>
                  <p:oleObj name="公式" r:id="rId4" imgW="246380" imgH="18478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9" y="1479"/>
                          <a:ext cx="39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20" name="Object 7"/>
            <p:cNvGraphicFramePr>
              <a:graphicFrameLocks noChangeAspect="1"/>
            </p:cNvGraphicFramePr>
            <p:nvPr/>
          </p:nvGraphicFramePr>
          <p:xfrm>
            <a:off x="3213" y="2085"/>
            <a:ext cx="39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66" name="公式" r:id="rId6" imgW="246380" imgH="184785" progId="Equation.3">
                    <p:embed/>
                  </p:oleObj>
                </mc:Choice>
                <mc:Fallback>
                  <p:oleObj name="公式" r:id="rId6" imgW="246380" imgH="18478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" y="2085"/>
                          <a:ext cx="390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21" name="Object 8"/>
            <p:cNvGraphicFramePr>
              <a:graphicFrameLocks noChangeAspect="1"/>
            </p:cNvGraphicFramePr>
            <p:nvPr/>
          </p:nvGraphicFramePr>
          <p:xfrm>
            <a:off x="2193" y="2115"/>
            <a:ext cx="493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67" name="公式" r:id="rId8" imgW="318770" imgH="184785" progId="Equation.3">
                    <p:embed/>
                  </p:oleObj>
                </mc:Choice>
                <mc:Fallback>
                  <p:oleObj name="公式" r:id="rId8" imgW="318770" imgH="18478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2115"/>
                          <a:ext cx="493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0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1" grpId="0" autoUpdateAnimBg="0"/>
      <p:bldP spid="70672" grpId="0" autoUpdateAnimBg="0"/>
      <p:bldP spid="9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" b="49760"/>
          <a:stretch>
            <a:fillRect/>
          </a:stretch>
        </p:blipFill>
        <p:spPr bwMode="auto">
          <a:xfrm>
            <a:off x="179388" y="188913"/>
            <a:ext cx="8785225" cy="316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433" r="2461"/>
          <a:stretch>
            <a:fillRect/>
          </a:stretch>
        </p:blipFill>
        <p:spPr bwMode="auto">
          <a:xfrm>
            <a:off x="179388" y="4868863"/>
            <a:ext cx="878522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80" r="2461" b="27567"/>
          <a:stretch>
            <a:fillRect/>
          </a:stretch>
        </p:blipFill>
        <p:spPr bwMode="auto">
          <a:xfrm>
            <a:off x="179388" y="3284538"/>
            <a:ext cx="878522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50" r="322"/>
          <a:stretch>
            <a:fillRect/>
          </a:stretch>
        </p:blipFill>
        <p:spPr bwMode="auto">
          <a:xfrm>
            <a:off x="179388" y="5445125"/>
            <a:ext cx="8785225" cy="126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949" r="55063" b="17052"/>
          <a:stretch>
            <a:fillRect/>
          </a:stretch>
        </p:blipFill>
        <p:spPr bwMode="auto">
          <a:xfrm>
            <a:off x="179388" y="3933825"/>
            <a:ext cx="3960812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48" r="322" b="40150"/>
          <a:stretch>
            <a:fillRect/>
          </a:stretch>
        </p:blipFill>
        <p:spPr bwMode="auto">
          <a:xfrm>
            <a:off x="179388" y="3213100"/>
            <a:ext cx="878681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96" t="284" r="211" b="52467"/>
          <a:stretch>
            <a:fillRect/>
          </a:stretch>
        </p:blipFill>
        <p:spPr bwMode="auto">
          <a:xfrm>
            <a:off x="3779838" y="115888"/>
            <a:ext cx="5184775" cy="314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96" b="51701"/>
          <a:stretch>
            <a:fillRect/>
          </a:stretch>
        </p:blipFill>
        <p:spPr bwMode="auto">
          <a:xfrm>
            <a:off x="179388" y="115888"/>
            <a:ext cx="3600450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7" t="61298" r="322" b="17052"/>
          <a:stretch>
            <a:fillRect/>
          </a:stretch>
        </p:blipFill>
        <p:spPr bwMode="auto">
          <a:xfrm>
            <a:off x="4140200" y="3860800"/>
            <a:ext cx="482441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611188" y="1246188"/>
            <a:ext cx="7905750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两个电阻和一个电流源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构成的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电阻分流电路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2053" name="Object 2"/>
          <p:cNvGraphicFramePr>
            <a:graphicFrameLocks noChangeAspect="1"/>
          </p:cNvGraphicFramePr>
          <p:nvPr/>
        </p:nvGraphicFramePr>
        <p:xfrm>
          <a:off x="642938" y="4429125"/>
          <a:ext cx="78057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" name="公式" r:id="rId1" imgW="3318510" imgH="236220" progId="Equation.3">
                  <p:embed/>
                </p:oleObj>
              </mc:Choice>
              <mc:Fallback>
                <p:oleObj name="公式" r:id="rId1" imgW="3318510" imgH="2362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429125"/>
                        <a:ext cx="78057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/>
          <p:nvPr/>
        </p:nvGrpSpPr>
        <p:grpSpPr bwMode="auto">
          <a:xfrm>
            <a:off x="1963738" y="2144713"/>
            <a:ext cx="4479925" cy="1644650"/>
            <a:chOff x="2374" y="1685"/>
            <a:chExt cx="2822" cy="1036"/>
          </a:xfrm>
        </p:grpSpPr>
        <p:sp>
          <p:nvSpPr>
            <p:cNvPr id="9223" name="Oval 23"/>
            <p:cNvSpPr>
              <a:spLocks noChangeArrowheads="1"/>
            </p:cNvSpPr>
            <p:nvPr/>
          </p:nvSpPr>
          <p:spPr bwMode="auto">
            <a:xfrm>
              <a:off x="2810" y="2017"/>
              <a:ext cx="377" cy="3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9224" name="Rectangle 24"/>
            <p:cNvSpPr>
              <a:spLocks noChangeArrowheads="1"/>
            </p:cNvSpPr>
            <p:nvPr/>
          </p:nvSpPr>
          <p:spPr bwMode="auto">
            <a:xfrm>
              <a:off x="4593" y="2017"/>
              <a:ext cx="168" cy="4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9225" name="Line 25"/>
            <p:cNvSpPr>
              <a:spLocks noChangeShapeType="1"/>
            </p:cNvSpPr>
            <p:nvPr/>
          </p:nvSpPr>
          <p:spPr bwMode="auto">
            <a:xfrm>
              <a:off x="3002" y="1685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226" name="Line 26"/>
            <p:cNvSpPr>
              <a:spLocks noChangeShapeType="1"/>
            </p:cNvSpPr>
            <p:nvPr/>
          </p:nvSpPr>
          <p:spPr bwMode="auto">
            <a:xfrm>
              <a:off x="3002" y="2721"/>
              <a:ext cx="1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227" name="Line 27"/>
            <p:cNvSpPr>
              <a:spLocks noChangeShapeType="1"/>
            </p:cNvSpPr>
            <p:nvPr/>
          </p:nvSpPr>
          <p:spPr bwMode="auto">
            <a:xfrm flipV="1">
              <a:off x="3002" y="1685"/>
              <a:ext cx="1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228" name="Line 28"/>
            <p:cNvSpPr>
              <a:spLocks noChangeShapeType="1"/>
            </p:cNvSpPr>
            <p:nvPr/>
          </p:nvSpPr>
          <p:spPr bwMode="auto">
            <a:xfrm>
              <a:off x="4677" y="1685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229" name="Line 29"/>
            <p:cNvSpPr>
              <a:spLocks noChangeShapeType="1"/>
            </p:cNvSpPr>
            <p:nvPr/>
          </p:nvSpPr>
          <p:spPr bwMode="auto">
            <a:xfrm>
              <a:off x="4677" y="2431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230" name="Line 30"/>
            <p:cNvSpPr>
              <a:spLocks noChangeShapeType="1"/>
            </p:cNvSpPr>
            <p:nvPr/>
          </p:nvSpPr>
          <p:spPr bwMode="auto">
            <a:xfrm>
              <a:off x="2810" y="2210"/>
              <a:ext cx="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231" name="Line 31"/>
            <p:cNvSpPr>
              <a:spLocks noChangeShapeType="1"/>
            </p:cNvSpPr>
            <p:nvPr/>
          </p:nvSpPr>
          <p:spPr bwMode="auto">
            <a:xfrm>
              <a:off x="3002" y="2389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232" name="Rectangle 32"/>
            <p:cNvSpPr>
              <a:spLocks noChangeArrowheads="1"/>
            </p:cNvSpPr>
            <p:nvPr/>
          </p:nvSpPr>
          <p:spPr bwMode="auto">
            <a:xfrm>
              <a:off x="3756" y="2017"/>
              <a:ext cx="167" cy="4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9233" name="Line 33"/>
            <p:cNvSpPr>
              <a:spLocks noChangeShapeType="1"/>
            </p:cNvSpPr>
            <p:nvPr/>
          </p:nvSpPr>
          <p:spPr bwMode="auto">
            <a:xfrm>
              <a:off x="3839" y="1685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9234" name="Line 34"/>
            <p:cNvSpPr>
              <a:spLocks noChangeShapeType="1"/>
            </p:cNvSpPr>
            <p:nvPr/>
          </p:nvSpPr>
          <p:spPr bwMode="auto">
            <a:xfrm>
              <a:off x="3839" y="2431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aphicFrame>
          <p:nvGraphicFramePr>
            <p:cNvPr id="9235" name="Object 3"/>
            <p:cNvGraphicFramePr>
              <a:graphicFrameLocks noChangeAspect="1"/>
            </p:cNvGraphicFramePr>
            <p:nvPr/>
          </p:nvGraphicFramePr>
          <p:xfrm>
            <a:off x="4785" y="1706"/>
            <a:ext cx="411" cy="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4" name="公式" r:id="rId3" imgW="287655" imgH="719455" progId="Equation.3">
                    <p:embed/>
                  </p:oleObj>
                </mc:Choice>
                <mc:Fallback>
                  <p:oleObj name="公式" r:id="rId3" imgW="287655" imgH="71945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706"/>
                          <a:ext cx="411" cy="9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6" name="Object 4"/>
            <p:cNvGraphicFramePr>
              <a:graphicFrameLocks noChangeAspect="1"/>
            </p:cNvGraphicFramePr>
            <p:nvPr/>
          </p:nvGraphicFramePr>
          <p:xfrm>
            <a:off x="2374" y="1706"/>
            <a:ext cx="747" cy="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5" name="公式" r:id="rId5" imgW="534035" imgH="729615" progId="Equation.3">
                    <p:embed/>
                  </p:oleObj>
                </mc:Choice>
                <mc:Fallback>
                  <p:oleObj name="公式" r:id="rId5" imgW="534035" imgH="72961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4" y="1706"/>
                          <a:ext cx="747" cy="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7" name="Object 5"/>
            <p:cNvGraphicFramePr>
              <a:graphicFrameLocks noChangeAspect="1"/>
            </p:cNvGraphicFramePr>
            <p:nvPr/>
          </p:nvGraphicFramePr>
          <p:xfrm>
            <a:off x="3463" y="2069"/>
            <a:ext cx="26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6" name="公式" r:id="rId7" imgW="184785" imgH="226060" progId="Equation.3">
                    <p:embed/>
                  </p:oleObj>
                </mc:Choice>
                <mc:Fallback>
                  <p:oleObj name="公式" r:id="rId7" imgW="184785" imgH="2260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2069"/>
                          <a:ext cx="26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8" name="Object 6"/>
            <p:cNvGraphicFramePr>
              <a:graphicFrameLocks noChangeAspect="1"/>
            </p:cNvGraphicFramePr>
            <p:nvPr/>
          </p:nvGraphicFramePr>
          <p:xfrm>
            <a:off x="4286" y="2062"/>
            <a:ext cx="30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7" name="公式" r:id="rId9" imgW="205740" imgH="226060" progId="Equation.3">
                    <p:embed/>
                  </p:oleObj>
                </mc:Choice>
                <mc:Fallback>
                  <p:oleObj name="公式" r:id="rId9" imgW="205740" imgH="2260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062"/>
                          <a:ext cx="30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7"/>
            <p:cNvGraphicFramePr>
              <a:graphicFrameLocks noChangeAspect="1"/>
            </p:cNvGraphicFramePr>
            <p:nvPr/>
          </p:nvGraphicFramePr>
          <p:xfrm>
            <a:off x="3372" y="1692"/>
            <a:ext cx="57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8" name="公式" r:id="rId11" imgW="410845" imgH="236220" progId="Equation.3">
                    <p:embed/>
                  </p:oleObj>
                </mc:Choice>
                <mc:Fallback>
                  <p:oleObj name="公式" r:id="rId11" imgW="410845" imgH="2362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2" y="1692"/>
                          <a:ext cx="57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0" name="Object 8"/>
            <p:cNvGraphicFramePr>
              <a:graphicFrameLocks noChangeAspect="1"/>
            </p:cNvGraphicFramePr>
            <p:nvPr/>
          </p:nvGraphicFramePr>
          <p:xfrm>
            <a:off x="4187" y="1692"/>
            <a:ext cx="59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29" name="公式" r:id="rId13" imgW="431800" imgH="236220" progId="Equation.3">
                    <p:embed/>
                  </p:oleObj>
                </mc:Choice>
                <mc:Fallback>
                  <p:oleObj name="公式" r:id="rId13" imgW="431800" imgH="2362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7" y="1692"/>
                          <a:ext cx="598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14"/>
          <p:cNvSpPr txBox="1">
            <a:spLocks noChangeArrowheads="1"/>
          </p:cNvSpPr>
          <p:nvPr/>
        </p:nvSpPr>
        <p:spPr bwMode="auto">
          <a:xfrm>
            <a:off x="500063" y="-214313"/>
            <a:ext cx="74580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2.1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电阻分压电路和分流电路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3" name="Object 24"/>
          <p:cNvGraphicFramePr>
            <a:graphicFrameLocks noChangeAspect="1"/>
          </p:cNvGraphicFramePr>
          <p:nvPr/>
        </p:nvGraphicFramePr>
        <p:xfrm>
          <a:off x="1728788" y="5187950"/>
          <a:ext cx="32702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0" name="公式" r:id="rId15" imgW="1469390" imgH="452120" progId="Equation.3">
                  <p:embed/>
                </p:oleObj>
              </mc:Choice>
              <mc:Fallback>
                <p:oleObj name="公式" r:id="rId15" imgW="1469390" imgH="4521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788" y="5187950"/>
                        <a:ext cx="32702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510641" y="2416438"/>
            <a:ext cx="2514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 b="1" dirty="0" smtClean="0">
                <a:solidFill>
                  <a:schemeClr val="accent4"/>
                </a:solidFill>
                <a:latin typeface="楷体_GB2312" pitchFamily="49" charset="-122"/>
              </a:rPr>
              <a:t>输入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_GB2312" pitchFamily="49" charset="-122"/>
              </a:rPr>
              <a:t>电阻</a:t>
            </a:r>
            <a:r>
              <a:rPr lang="zh-CN" altLang="en-US" sz="2400" b="1" dirty="0" smtClean="0">
                <a:solidFill>
                  <a:schemeClr val="accent4"/>
                </a:solidFill>
                <a:latin typeface="楷体_GB2312" pitchFamily="49" charset="-122"/>
              </a:rPr>
              <a:t>：</a:t>
            </a:r>
            <a:endParaRPr lang="zh-CN" altLang="en-US" sz="2400" b="1" dirty="0">
              <a:solidFill>
                <a:schemeClr val="accent4"/>
              </a:solidFill>
              <a:latin typeface="楷体_GB2312" pitchFamily="49" charset="-122"/>
            </a:endParaRPr>
          </a:p>
        </p:txBody>
      </p:sp>
      <p:graphicFrame>
        <p:nvGraphicFramePr>
          <p:cNvPr id="666631" name="Object 7"/>
          <p:cNvGraphicFramePr>
            <a:graphicFrameLocks noChangeAspect="1"/>
          </p:cNvGraphicFramePr>
          <p:nvPr/>
        </p:nvGraphicFramePr>
        <p:xfrm>
          <a:off x="2558463" y="2358893"/>
          <a:ext cx="912812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8" name="Equation" r:id="rId1" imgW="8839200" imgH="5486400" progId="Equation.DSMT4">
                  <p:embed/>
                </p:oleObj>
              </mc:Choice>
              <mc:Fallback>
                <p:oleObj name="Equation" r:id="rId1" imgW="8839200" imgH="5486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463" y="2358893"/>
                        <a:ext cx="912812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2" name="Object 8"/>
          <p:cNvGraphicFramePr>
            <a:graphicFrameLocks noChangeAspect="1"/>
          </p:cNvGraphicFramePr>
          <p:nvPr/>
        </p:nvGraphicFramePr>
        <p:xfrm>
          <a:off x="5724128" y="2327257"/>
          <a:ext cx="9779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49" name="Equation" r:id="rId3" imgW="9144000" imgH="5486400" progId="Equation.DSMT4">
                  <p:embed/>
                </p:oleObj>
              </mc:Choice>
              <mc:Fallback>
                <p:oleObj name="Equation" r:id="rId3" imgW="9144000" imgH="5486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2327257"/>
                        <a:ext cx="97790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6" name="Object 12"/>
          <p:cNvGraphicFramePr>
            <a:graphicFrameLocks noChangeAspect="1"/>
          </p:cNvGraphicFramePr>
          <p:nvPr/>
        </p:nvGraphicFramePr>
        <p:xfrm>
          <a:off x="2572804" y="3050279"/>
          <a:ext cx="9048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0" name="Equation" r:id="rId5" imgW="8839200" imgH="5486400" progId="Equation.DSMT4">
                  <p:embed/>
                </p:oleObj>
              </mc:Choice>
              <mc:Fallback>
                <p:oleObj name="Equation" r:id="rId5" imgW="8839200" imgH="54864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2804" y="3050279"/>
                        <a:ext cx="90487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37" name="Object 13"/>
          <p:cNvGraphicFramePr>
            <a:graphicFrameLocks noChangeAspect="1"/>
          </p:cNvGraphicFramePr>
          <p:nvPr/>
        </p:nvGraphicFramePr>
        <p:xfrm>
          <a:off x="5802030" y="3124012"/>
          <a:ext cx="982662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1" name="Equation" r:id="rId7" imgW="9144000" imgH="5486400" progId="Equation.DSMT4">
                  <p:embed/>
                </p:oleObj>
              </mc:Choice>
              <mc:Fallback>
                <p:oleObj name="Equation" r:id="rId7" imgW="9144000" imgH="5486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030" y="3124012"/>
                        <a:ext cx="982662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0" name="Object 16"/>
          <p:cNvGraphicFramePr>
            <a:graphicFrameLocks noChangeAspect="1"/>
          </p:cNvGraphicFramePr>
          <p:nvPr/>
        </p:nvGraphicFramePr>
        <p:xfrm>
          <a:off x="4197089" y="3729718"/>
          <a:ext cx="94138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2" name="Equation" r:id="rId9" imgW="9144000" imgH="5486400" progId="Equation.DSMT4">
                  <p:embed/>
                </p:oleObj>
              </mc:Choice>
              <mc:Fallback>
                <p:oleObj name="Equation" r:id="rId9" imgW="9144000" imgH="54864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089" y="3729718"/>
                        <a:ext cx="941388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2" name="Object 18"/>
          <p:cNvGraphicFramePr>
            <a:graphicFrameLocks noChangeAspect="1"/>
          </p:cNvGraphicFramePr>
          <p:nvPr/>
        </p:nvGraphicFramePr>
        <p:xfrm>
          <a:off x="2609512" y="3768423"/>
          <a:ext cx="9477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3" name="Equation" r:id="rId11" imgW="9144000" imgH="5486400" progId="Equation.DSMT4">
                  <p:embed/>
                </p:oleObj>
              </mc:Choice>
              <mc:Fallback>
                <p:oleObj name="Equation" r:id="rId11" imgW="9144000" imgH="5486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512" y="3768423"/>
                        <a:ext cx="947738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5" name="Object 21"/>
          <p:cNvGraphicFramePr>
            <a:graphicFrameLocks noChangeAspect="1"/>
          </p:cNvGraphicFramePr>
          <p:nvPr/>
        </p:nvGraphicFramePr>
        <p:xfrm>
          <a:off x="4259031" y="4420145"/>
          <a:ext cx="9525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4" name="Equation" r:id="rId13" imgW="9144000" imgH="5486400" progId="Equation.DSMT4">
                  <p:embed/>
                </p:oleObj>
              </mc:Choice>
              <mc:Fallback>
                <p:oleObj name="Equation" r:id="rId13" imgW="9144000" imgH="54864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031" y="4420145"/>
                        <a:ext cx="9525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6" name="Object 22"/>
          <p:cNvGraphicFramePr>
            <a:graphicFrameLocks noChangeAspect="1"/>
          </p:cNvGraphicFramePr>
          <p:nvPr/>
        </p:nvGraphicFramePr>
        <p:xfrm>
          <a:off x="2696931" y="4439448"/>
          <a:ext cx="9525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5" name="Equation" r:id="rId15" imgW="9144000" imgH="5486400" progId="Equation.DSMT4">
                  <p:embed/>
                </p:oleObj>
              </mc:Choice>
              <mc:Fallback>
                <p:oleObj name="Equation" r:id="rId15" imgW="9144000" imgH="54864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6931" y="4439448"/>
                        <a:ext cx="952500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49" name="Object 25"/>
          <p:cNvGraphicFramePr>
            <a:graphicFrameLocks noChangeAspect="1"/>
          </p:cNvGraphicFramePr>
          <p:nvPr/>
        </p:nvGraphicFramePr>
        <p:xfrm>
          <a:off x="4315076" y="5768659"/>
          <a:ext cx="10017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6" name="Equation" r:id="rId17" imgW="9753600" imgH="5486400" progId="Equation.DSMT4">
                  <p:embed/>
                </p:oleObj>
              </mc:Choice>
              <mc:Fallback>
                <p:oleObj name="Equation" r:id="rId17" imgW="9753600" imgH="54864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076" y="5768659"/>
                        <a:ext cx="1001712" cy="56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0" name="Object 26"/>
          <p:cNvGraphicFramePr>
            <a:graphicFrameLocks noChangeAspect="1"/>
          </p:cNvGraphicFramePr>
          <p:nvPr/>
        </p:nvGraphicFramePr>
        <p:xfrm>
          <a:off x="2763606" y="5768660"/>
          <a:ext cx="10001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7" name="Equation" r:id="rId19" imgW="9753600" imgH="5486400" progId="Equation.DSMT4">
                  <p:embed/>
                </p:oleObj>
              </mc:Choice>
              <mc:Fallback>
                <p:oleObj name="Equation" r:id="rId19" imgW="9753600" imgH="54864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606" y="5768660"/>
                        <a:ext cx="1000125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6652" name="Rectangle 28"/>
          <p:cNvSpPr>
            <a:spLocks noChangeArrowheads="1"/>
          </p:cNvSpPr>
          <p:nvPr/>
        </p:nvSpPr>
        <p:spPr bwMode="auto">
          <a:xfrm>
            <a:off x="568781" y="5158178"/>
            <a:ext cx="250666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</a:rPr>
              <a:t>电流</a:t>
            </a:r>
            <a:r>
              <a:rPr lang="zh-CN" altLang="en-US" sz="2400" b="1" dirty="0" smtClean="0">
                <a:solidFill>
                  <a:schemeClr val="accent4"/>
                </a:solidFill>
                <a:latin typeface="楷体_GB2312" pitchFamily="49" charset="-122"/>
              </a:rPr>
              <a:t>传输比</a:t>
            </a:r>
            <a:r>
              <a:rPr lang="zh-CN" altLang="en-US" sz="2400" b="1" dirty="0">
                <a:solidFill>
                  <a:schemeClr val="accent4"/>
                </a:solidFill>
                <a:latin typeface="楷体_GB2312" pitchFamily="49" charset="-122"/>
              </a:rPr>
              <a:t>：</a:t>
            </a:r>
            <a:endParaRPr lang="zh-CN" altLang="en-US" sz="2400" b="1" dirty="0">
              <a:solidFill>
                <a:schemeClr val="accent4"/>
              </a:solidFill>
              <a:latin typeface="楷体_GB2312" pitchFamily="49" charset="-122"/>
            </a:endParaRPr>
          </a:p>
        </p:txBody>
      </p:sp>
      <p:graphicFrame>
        <p:nvGraphicFramePr>
          <p:cNvPr id="666653" name="Object 29"/>
          <p:cNvGraphicFramePr>
            <a:graphicFrameLocks noChangeAspect="1"/>
          </p:cNvGraphicFramePr>
          <p:nvPr/>
        </p:nvGraphicFramePr>
        <p:xfrm>
          <a:off x="2763606" y="5121164"/>
          <a:ext cx="8858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8" name="Equation" r:id="rId21" imgW="8229600" imgH="5486400" progId="Equation.DSMT4">
                  <p:embed/>
                </p:oleObj>
              </mc:Choice>
              <mc:Fallback>
                <p:oleObj name="Equation" r:id="rId21" imgW="8229600" imgH="54864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3606" y="5121164"/>
                        <a:ext cx="8858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6654" name="Object 30"/>
          <p:cNvGraphicFramePr>
            <a:graphicFrameLocks noChangeAspect="1"/>
          </p:cNvGraphicFramePr>
          <p:nvPr/>
        </p:nvGraphicFramePr>
        <p:xfrm>
          <a:off x="4315076" y="5121164"/>
          <a:ext cx="88582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59" name="Equation" r:id="rId23" imgW="8229600" imgH="5486400" progId="Equation.DSMT4">
                  <p:embed/>
                </p:oleObj>
              </mc:Choice>
              <mc:Fallback>
                <p:oleObj name="Equation" r:id="rId23" imgW="8229600" imgH="54864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076" y="5121164"/>
                        <a:ext cx="885825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595" y="21367"/>
            <a:ext cx="52863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3943601" y="2422995"/>
            <a:ext cx="2514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 b="1" dirty="0" smtClean="0">
                <a:solidFill>
                  <a:schemeClr val="accent4"/>
                </a:solidFill>
                <a:latin typeface="楷体_GB2312" pitchFamily="49" charset="-122"/>
              </a:rPr>
              <a:t>输出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_GB2312" pitchFamily="49" charset="-122"/>
              </a:rPr>
              <a:t>电阻</a:t>
            </a:r>
            <a:r>
              <a:rPr lang="zh-CN" altLang="en-US" sz="2400" b="1" dirty="0" smtClean="0">
                <a:solidFill>
                  <a:schemeClr val="accent4"/>
                </a:solidFill>
                <a:latin typeface="楷体_GB2312" pitchFamily="49" charset="-122"/>
              </a:rPr>
              <a:t>：</a:t>
            </a:r>
            <a:endParaRPr lang="zh-CN" altLang="en-US" sz="2400" b="1" dirty="0">
              <a:solidFill>
                <a:schemeClr val="accent4"/>
              </a:solidFill>
              <a:latin typeface="楷体_GB2312" pitchFamily="49" charset="-122"/>
            </a:endParaRPr>
          </a:p>
        </p:txBody>
      </p:sp>
      <p:sp>
        <p:nvSpPr>
          <p:cNvPr id="27" name="Rectangle 6"/>
          <p:cNvSpPr>
            <a:spLocks noChangeArrowheads="1"/>
          </p:cNvSpPr>
          <p:nvPr/>
        </p:nvSpPr>
        <p:spPr bwMode="auto">
          <a:xfrm>
            <a:off x="543991" y="3100028"/>
            <a:ext cx="2514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 b="1" dirty="0" smtClean="0">
                <a:solidFill>
                  <a:schemeClr val="accent4"/>
                </a:solidFill>
                <a:latin typeface="楷体_GB2312" pitchFamily="49" charset="-122"/>
              </a:rPr>
              <a:t>输入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_GB2312" pitchFamily="49" charset="-122"/>
              </a:rPr>
              <a:t>电导</a:t>
            </a:r>
            <a:r>
              <a:rPr lang="zh-CN" altLang="en-US" sz="2400" b="1" dirty="0" smtClean="0">
                <a:solidFill>
                  <a:schemeClr val="accent4"/>
                </a:solidFill>
                <a:latin typeface="楷体_GB2312" pitchFamily="49" charset="-122"/>
              </a:rPr>
              <a:t>：</a:t>
            </a:r>
            <a:endParaRPr lang="zh-CN" altLang="en-US" sz="2400" b="1" dirty="0">
              <a:solidFill>
                <a:schemeClr val="accent4"/>
              </a:solidFill>
              <a:latin typeface="楷体_GB2312" pitchFamily="49" charset="-122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3954231" y="3124012"/>
            <a:ext cx="2514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 b="1" dirty="0" smtClean="0">
                <a:solidFill>
                  <a:schemeClr val="accent4"/>
                </a:solidFill>
                <a:latin typeface="楷体_GB2312" pitchFamily="49" charset="-122"/>
              </a:rPr>
              <a:t>输出</a:t>
            </a:r>
            <a:r>
              <a:rPr lang="zh-CN" altLang="en-US" sz="2400" b="1" dirty="0" smtClean="0">
                <a:solidFill>
                  <a:srgbClr val="00B050"/>
                </a:solidFill>
                <a:latin typeface="楷体_GB2312" pitchFamily="49" charset="-122"/>
              </a:rPr>
              <a:t>电导</a:t>
            </a:r>
            <a:r>
              <a:rPr lang="zh-CN" altLang="en-US" sz="2400" b="1" dirty="0" smtClean="0">
                <a:solidFill>
                  <a:schemeClr val="accent4"/>
                </a:solidFill>
                <a:latin typeface="楷体_GB2312" pitchFamily="49" charset="-122"/>
              </a:rPr>
              <a:t>：</a:t>
            </a:r>
            <a:endParaRPr lang="zh-CN" altLang="en-US" sz="2400" b="1" dirty="0">
              <a:solidFill>
                <a:schemeClr val="accent4"/>
              </a:solidFill>
              <a:latin typeface="楷体_GB2312" pitchFamily="49" charset="-122"/>
            </a:endParaRP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568781" y="3790997"/>
            <a:ext cx="2514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 b="1" dirty="0" smtClean="0">
                <a:solidFill>
                  <a:schemeClr val="accent4"/>
                </a:solidFill>
                <a:latin typeface="楷体_GB2312" pitchFamily="49" charset="-122"/>
              </a:rPr>
              <a:t>转移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</a:rPr>
              <a:t>电阻</a:t>
            </a:r>
            <a:r>
              <a:rPr lang="zh-CN" altLang="en-US" sz="2400" b="1" dirty="0" smtClean="0">
                <a:solidFill>
                  <a:schemeClr val="accent4"/>
                </a:solidFill>
                <a:latin typeface="楷体_GB2312" pitchFamily="49" charset="-122"/>
              </a:rPr>
              <a:t>：</a:t>
            </a:r>
            <a:endParaRPr lang="zh-CN" altLang="en-US" sz="2400" b="1" dirty="0">
              <a:solidFill>
                <a:schemeClr val="accent4"/>
              </a:solidFill>
              <a:latin typeface="楷体_GB2312" pitchFamily="49" charset="-122"/>
            </a:endParaRPr>
          </a:p>
        </p:txBody>
      </p: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583146" y="4467652"/>
            <a:ext cx="251460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2400" b="1" dirty="0" smtClean="0">
                <a:solidFill>
                  <a:schemeClr val="accent4"/>
                </a:solidFill>
                <a:latin typeface="楷体_GB2312" pitchFamily="49" charset="-122"/>
              </a:rPr>
              <a:t>转移</a:t>
            </a:r>
            <a:r>
              <a:rPr lang="zh-CN" altLang="en-US" sz="2400" b="1" dirty="0" smtClean="0">
                <a:solidFill>
                  <a:srgbClr val="FF0000"/>
                </a:solidFill>
                <a:latin typeface="楷体_GB2312" pitchFamily="49" charset="-122"/>
              </a:rPr>
              <a:t>电导</a:t>
            </a:r>
            <a:r>
              <a:rPr lang="zh-CN" altLang="en-US" sz="2400" b="1" dirty="0" smtClean="0">
                <a:solidFill>
                  <a:schemeClr val="accent4"/>
                </a:solidFill>
                <a:latin typeface="楷体_GB2312" pitchFamily="49" charset="-122"/>
              </a:rPr>
              <a:t>：</a:t>
            </a:r>
            <a:endParaRPr lang="zh-CN" altLang="en-US" sz="2400" b="1" dirty="0">
              <a:solidFill>
                <a:schemeClr val="accent4"/>
              </a:solidFill>
              <a:latin typeface="楷体_GB2312" pitchFamily="49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592138" y="5811200"/>
            <a:ext cx="2506662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 smtClean="0">
                <a:solidFill>
                  <a:srgbClr val="7030A0"/>
                </a:solidFill>
                <a:latin typeface="楷体_GB2312" pitchFamily="49" charset="-122"/>
              </a:rPr>
              <a:t>电压</a:t>
            </a:r>
            <a:r>
              <a:rPr lang="zh-CN" altLang="en-US" sz="2400" b="1" dirty="0" smtClean="0">
                <a:solidFill>
                  <a:schemeClr val="accent4"/>
                </a:solidFill>
                <a:latin typeface="楷体_GB2312" pitchFamily="49" charset="-122"/>
              </a:rPr>
              <a:t>传输比</a:t>
            </a:r>
            <a:r>
              <a:rPr lang="zh-CN" altLang="en-US" sz="2400" b="1" dirty="0">
                <a:solidFill>
                  <a:schemeClr val="accent4"/>
                </a:solidFill>
                <a:latin typeface="楷体_GB2312" pitchFamily="49" charset="-122"/>
              </a:rPr>
              <a:t>：</a:t>
            </a:r>
            <a:endParaRPr lang="zh-CN" altLang="en-US" sz="2400" b="1" dirty="0">
              <a:solidFill>
                <a:schemeClr val="accent4"/>
              </a:solidFill>
              <a:latin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6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66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6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6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6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6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6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6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66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66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66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6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30" grpId="0"/>
      <p:bldP spid="666652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89" b="78889"/>
          <a:stretch>
            <a:fillRect/>
          </a:stretch>
        </p:blipFill>
        <p:spPr bwMode="auto">
          <a:xfrm>
            <a:off x="250825" y="188913"/>
            <a:ext cx="86423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00"/>
          <a:stretch>
            <a:fillRect/>
          </a:stretch>
        </p:blipFill>
        <p:spPr bwMode="auto">
          <a:xfrm>
            <a:off x="250825" y="1484313"/>
            <a:ext cx="862488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" b="58855"/>
          <a:stretch>
            <a:fillRect/>
          </a:stretch>
        </p:blipFill>
        <p:spPr bwMode="auto">
          <a:xfrm>
            <a:off x="179388" y="115888"/>
            <a:ext cx="8785225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" t="41180" r="76523" b="37471"/>
          <a:stretch>
            <a:fillRect/>
          </a:stretch>
        </p:blipFill>
        <p:spPr bwMode="auto">
          <a:xfrm>
            <a:off x="179388" y="2708275"/>
            <a:ext cx="20161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47" t="41573" r="49611" b="38202"/>
          <a:stretch>
            <a:fillRect/>
          </a:stretch>
        </p:blipFill>
        <p:spPr bwMode="auto">
          <a:xfrm>
            <a:off x="2195513" y="2708275"/>
            <a:ext cx="2376487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5" t="40450" r="30350" b="37079"/>
          <a:stretch>
            <a:fillRect/>
          </a:stretch>
        </p:blipFill>
        <p:spPr bwMode="auto">
          <a:xfrm>
            <a:off x="4572000" y="2708275"/>
            <a:ext cx="1728788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8" t="40877" b="38898"/>
          <a:stretch>
            <a:fillRect/>
          </a:stretch>
        </p:blipFill>
        <p:spPr bwMode="auto">
          <a:xfrm>
            <a:off x="6300788" y="2708275"/>
            <a:ext cx="2663825" cy="129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" t="83147"/>
          <a:stretch>
            <a:fillRect/>
          </a:stretch>
        </p:blipFill>
        <p:spPr bwMode="auto">
          <a:xfrm>
            <a:off x="179388" y="5373688"/>
            <a:ext cx="8785225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4" t="63348" r="76608" b="15303"/>
          <a:stretch>
            <a:fillRect/>
          </a:stretch>
        </p:blipFill>
        <p:spPr bwMode="auto">
          <a:xfrm>
            <a:off x="179388" y="4005263"/>
            <a:ext cx="2160587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1" t="63348" r="58357" b="16428"/>
          <a:stretch>
            <a:fillRect/>
          </a:stretch>
        </p:blipFill>
        <p:spPr bwMode="auto">
          <a:xfrm>
            <a:off x="2268538" y="4005263"/>
            <a:ext cx="2303462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9" t="63348" r="1224" b="18674"/>
          <a:stretch>
            <a:fillRect/>
          </a:stretch>
        </p:blipFill>
        <p:spPr bwMode="auto">
          <a:xfrm>
            <a:off x="6227763" y="4005263"/>
            <a:ext cx="2736850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0" t="63348" r="30722" b="15303"/>
          <a:stretch>
            <a:fillRect/>
          </a:stretch>
        </p:blipFill>
        <p:spPr bwMode="auto">
          <a:xfrm>
            <a:off x="4572000" y="4005263"/>
            <a:ext cx="1655763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4"/>
          <p:cNvSpPr>
            <a:spLocks noChangeArrowheads="1"/>
          </p:cNvSpPr>
          <p:nvPr/>
        </p:nvSpPr>
        <p:spPr bwMode="auto">
          <a:xfrm>
            <a:off x="714375" y="857250"/>
            <a:ext cx="3336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、端口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VCR</a:t>
            </a:r>
            <a:endParaRPr kumimoji="1" lang="en-US" altLang="zh-CN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6437" name="Rectangle 5"/>
          <p:cNvSpPr>
            <a:spLocks noChangeArrowheads="1"/>
          </p:cNvSpPr>
          <p:nvPr/>
        </p:nvSpPr>
        <p:spPr bwMode="auto">
          <a:xfrm>
            <a:off x="785813" y="1428750"/>
            <a:ext cx="7793037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①i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作自变量，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作因变量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电阻方程（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方程）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6438" name="Object 2"/>
          <p:cNvGraphicFramePr>
            <a:graphicFrameLocks noChangeAspect="1"/>
          </p:cNvGraphicFramePr>
          <p:nvPr/>
        </p:nvGraphicFramePr>
        <p:xfrm>
          <a:off x="4052888" y="3143250"/>
          <a:ext cx="5091112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57" name="公式" r:id="rId1" imgW="1499870" imgH="482600" progId="Equation.3">
                  <p:embed/>
                </p:oleObj>
              </mc:Choice>
              <mc:Fallback>
                <p:oleObj name="公式" r:id="rId1" imgW="149987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3143250"/>
                        <a:ext cx="5091112" cy="17145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9" name="Rectangle 7"/>
          <p:cNvSpPr>
            <a:spLocks noChangeArrowheads="1"/>
          </p:cNvSpPr>
          <p:nvPr/>
        </p:nvSpPr>
        <p:spPr bwMode="auto">
          <a:xfrm>
            <a:off x="642938" y="5286375"/>
            <a:ext cx="7704137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其中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——r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为开路输入电阻、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为开路转移电阻、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为开路输出电阻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3000375"/>
            <a:ext cx="34290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7" grpId="0" autoUpdateAnimBg="0"/>
      <p:bldP spid="146439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60" name="Object 2"/>
          <p:cNvGraphicFramePr>
            <a:graphicFrameLocks noChangeAspect="1"/>
          </p:cNvGraphicFramePr>
          <p:nvPr/>
        </p:nvGraphicFramePr>
        <p:xfrm>
          <a:off x="642938" y="2928938"/>
          <a:ext cx="2286000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2" name="公式" r:id="rId1" imgW="1007110" imgH="534035" progId="Equation.3">
                  <p:embed/>
                </p:oleObj>
              </mc:Choice>
              <mc:Fallback>
                <p:oleObj name="公式" r:id="rId1" imgW="1007110" imgH="53403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2928938"/>
                        <a:ext cx="2286000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1" name="Rectangle 5"/>
          <p:cNvSpPr>
            <a:spLocks noChangeArrowheads="1"/>
          </p:cNvSpPr>
          <p:nvPr/>
        </p:nvSpPr>
        <p:spPr bwMode="auto">
          <a:xfrm>
            <a:off x="665163" y="4243388"/>
            <a:ext cx="78025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(t)=0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输出端开路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）条件下加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分别求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98662" name="Object 3"/>
          <p:cNvGraphicFramePr>
            <a:graphicFrameLocks noChangeAspect="1"/>
          </p:cNvGraphicFramePr>
          <p:nvPr/>
        </p:nvGraphicFramePr>
        <p:xfrm>
          <a:off x="3929063" y="2928938"/>
          <a:ext cx="2357437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3" name="公式" r:id="rId3" imgW="1027430" imgH="534035" progId="Equation.3">
                  <p:embed/>
                </p:oleObj>
              </mc:Choice>
              <mc:Fallback>
                <p:oleObj name="公式" r:id="rId3" imgW="1027430" imgH="5340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2928938"/>
                        <a:ext cx="2357437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6554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642938"/>
            <a:ext cx="30003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543" name="Object 10"/>
          <p:cNvGraphicFramePr>
            <a:graphicFrameLocks noChangeAspect="1"/>
          </p:cNvGraphicFramePr>
          <p:nvPr/>
        </p:nvGraphicFramePr>
        <p:xfrm>
          <a:off x="857250" y="1071563"/>
          <a:ext cx="3786188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4" name="公式" r:id="rId6" imgW="1499870" imgH="482600" progId="Equation.3">
                  <p:embed/>
                </p:oleObj>
              </mc:Choice>
              <mc:Fallback>
                <p:oleObj name="公式" r:id="rId6" imgW="149987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71563"/>
                        <a:ext cx="3786188" cy="12747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714375" y="5740400"/>
            <a:ext cx="77041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30000">
                <a:solidFill>
                  <a:srgbClr val="CC0066"/>
                </a:solidFill>
                <a:latin typeface="Times New Roman" panose="02020603050405020304" pitchFamily="18" charset="0"/>
              </a:rPr>
              <a:t>11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开路输入电阻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30000">
                <a:solidFill>
                  <a:srgbClr val="7030A0"/>
                </a:solidFill>
                <a:latin typeface="Times New Roman" panose="02020603050405020304" pitchFamily="18" charset="0"/>
              </a:rPr>
              <a:t>21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7030A0"/>
                </a:solidFill>
                <a:latin typeface="Times New Roman" panose="02020603050405020304" pitchFamily="18" charset="0"/>
              </a:rPr>
              <a:t>开路转移电阻</a:t>
            </a:r>
            <a:endParaRPr kumimoji="1" lang="zh-CN" altLang="en-US" sz="28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8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1" grpId="0" autoUpdateAnimBg="0"/>
      <p:bldP spid="11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663" name="Object 4"/>
          <p:cNvGraphicFramePr>
            <a:graphicFrameLocks noChangeAspect="1"/>
          </p:cNvGraphicFramePr>
          <p:nvPr/>
        </p:nvGraphicFramePr>
        <p:xfrm>
          <a:off x="714375" y="2928938"/>
          <a:ext cx="2332038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6" name="公式" r:id="rId1" imgW="986155" imgH="534035" progId="Equation.3">
                  <p:embed/>
                </p:oleObj>
              </mc:Choice>
              <mc:Fallback>
                <p:oleObj name="公式" r:id="rId1" imgW="986155" imgH="5340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928938"/>
                        <a:ext cx="2332038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642938" y="4500563"/>
            <a:ext cx="78025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(t)=0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输入端开路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）条件下加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分别求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98665" name="Object 5"/>
          <p:cNvGraphicFramePr>
            <a:graphicFrameLocks noChangeAspect="1"/>
          </p:cNvGraphicFramePr>
          <p:nvPr/>
        </p:nvGraphicFramePr>
        <p:xfrm>
          <a:off x="3929063" y="3000375"/>
          <a:ext cx="22860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7" name="公式" r:id="rId3" imgW="1027430" imgH="534035" progId="Equation.3">
                  <p:embed/>
                </p:oleObj>
              </mc:Choice>
              <mc:Fallback>
                <p:oleObj name="公式" r:id="rId3" imgW="1027430" imgH="5340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000375"/>
                        <a:ext cx="2286000" cy="129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6656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642938"/>
            <a:ext cx="30003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567" name="Object 6"/>
          <p:cNvGraphicFramePr>
            <a:graphicFrameLocks noChangeAspect="1"/>
          </p:cNvGraphicFramePr>
          <p:nvPr/>
        </p:nvGraphicFramePr>
        <p:xfrm>
          <a:off x="857250" y="1071563"/>
          <a:ext cx="3786188" cy="1274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78" name="公式" r:id="rId6" imgW="1499870" imgH="482600" progId="Equation.3">
                  <p:embed/>
                </p:oleObj>
              </mc:Choice>
              <mc:Fallback>
                <p:oleObj name="公式" r:id="rId6" imgW="149987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71563"/>
                        <a:ext cx="3786188" cy="1274762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642938" y="5803900"/>
            <a:ext cx="77041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30000">
                <a:solidFill>
                  <a:srgbClr val="CC0066"/>
                </a:solidFill>
                <a:latin typeface="Times New Roman" panose="02020603050405020304" pitchFamily="18" charset="0"/>
              </a:rPr>
              <a:t>12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开路转移电阻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2800" b="1" baseline="-30000">
                <a:solidFill>
                  <a:srgbClr val="7030A0"/>
                </a:solidFill>
                <a:latin typeface="Times New Roman" panose="02020603050405020304" pitchFamily="18" charset="0"/>
              </a:rPr>
              <a:t>22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7030A0"/>
                </a:solidFill>
                <a:latin typeface="Times New Roman" panose="02020603050405020304" pitchFamily="18" charset="0"/>
              </a:rPr>
              <a:t>开路输出电阻</a:t>
            </a:r>
            <a:endParaRPr kumimoji="1" lang="zh-CN" altLang="en-US" sz="28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4" grpId="0" autoUpdateAnimBg="0"/>
      <p:bldP spid="11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6"/>
          <p:cNvSpPr>
            <a:spLocks noChangeArrowheads="1"/>
          </p:cNvSpPr>
          <p:nvPr/>
        </p:nvSpPr>
        <p:spPr bwMode="auto">
          <a:xfrm>
            <a:off x="785813" y="928688"/>
            <a:ext cx="7793037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②u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作自变量，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作因变量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电导方程（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g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方程）</a:t>
            </a:r>
            <a:endParaRPr kumimoji="1" lang="zh-CN" altLang="en-US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7463" name="Object 2"/>
          <p:cNvGraphicFramePr>
            <a:graphicFrameLocks noChangeAspect="1"/>
          </p:cNvGraphicFramePr>
          <p:nvPr/>
        </p:nvGraphicFramePr>
        <p:xfrm>
          <a:off x="4000500" y="2857500"/>
          <a:ext cx="50895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8" name="公式" r:id="rId1" imgW="1633855" imgH="482600" progId="Equation.3">
                  <p:embed/>
                </p:oleObj>
              </mc:Choice>
              <mc:Fallback>
                <p:oleObj name="公式" r:id="rId1" imgW="1633855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2857500"/>
                        <a:ext cx="5089525" cy="15716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719138" y="5060950"/>
            <a:ext cx="77057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其中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——g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为短路输入电导、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为短路转移电导、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为短路输出电导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714625"/>
            <a:ext cx="34290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4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4" name="Object 2"/>
          <p:cNvGraphicFramePr>
            <a:graphicFrameLocks noChangeAspect="1"/>
          </p:cNvGraphicFramePr>
          <p:nvPr/>
        </p:nvGraphicFramePr>
        <p:xfrm>
          <a:off x="928688" y="2928938"/>
          <a:ext cx="2428875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4" name="公式" r:id="rId1" imgW="1068705" imgH="534035" progId="Equation.3">
                  <p:embed/>
                </p:oleObj>
              </mc:Choice>
              <mc:Fallback>
                <p:oleObj name="公式" r:id="rId1" imgW="1068705" imgH="53403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928938"/>
                        <a:ext cx="2428875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5" name="Rectangle 5"/>
          <p:cNvSpPr>
            <a:spLocks noChangeArrowheads="1"/>
          </p:cNvSpPr>
          <p:nvPr/>
        </p:nvSpPr>
        <p:spPr bwMode="auto">
          <a:xfrm>
            <a:off x="808038" y="4264025"/>
            <a:ext cx="7802562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(t)=0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输出端短路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）条件下加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分别求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99686" name="Object 3"/>
          <p:cNvGraphicFramePr>
            <a:graphicFrameLocks noChangeAspect="1"/>
          </p:cNvGraphicFramePr>
          <p:nvPr/>
        </p:nvGraphicFramePr>
        <p:xfrm>
          <a:off x="4071938" y="2928938"/>
          <a:ext cx="2386012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5" name="公式" r:id="rId3" imgW="1089025" imgH="534035" progId="Equation.3">
                  <p:embed/>
                </p:oleObj>
              </mc:Choice>
              <mc:Fallback>
                <p:oleObj name="公式" r:id="rId3" imgW="1089025" imgH="5340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928938"/>
                        <a:ext cx="2386012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6861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642938"/>
            <a:ext cx="30003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823913" y="5680075"/>
            <a:ext cx="7704137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baseline="-30000">
                <a:solidFill>
                  <a:srgbClr val="CC0066"/>
                </a:solidFill>
                <a:latin typeface="Times New Roman" panose="02020603050405020304" pitchFamily="18" charset="0"/>
              </a:rPr>
              <a:t>11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短路输入电导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baseline="-30000">
                <a:solidFill>
                  <a:srgbClr val="7030A0"/>
                </a:solidFill>
                <a:latin typeface="Times New Roman" panose="02020603050405020304" pitchFamily="18" charset="0"/>
              </a:rPr>
              <a:t>21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7030A0"/>
                </a:solidFill>
                <a:latin typeface="Times New Roman" panose="02020603050405020304" pitchFamily="18" charset="0"/>
              </a:rPr>
              <a:t>短路转移电导</a:t>
            </a:r>
            <a:endParaRPr kumimoji="1" lang="zh-CN" altLang="en-US" sz="28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8616" name="Object 11"/>
          <p:cNvGraphicFramePr>
            <a:graphicFrameLocks noChangeAspect="1"/>
          </p:cNvGraphicFramePr>
          <p:nvPr/>
        </p:nvGraphicFramePr>
        <p:xfrm>
          <a:off x="857250" y="1071563"/>
          <a:ext cx="392906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26" name="公式" r:id="rId6" imgW="1633855" imgH="482600" progId="Equation.3">
                  <p:embed/>
                </p:oleObj>
              </mc:Choice>
              <mc:Fallback>
                <p:oleObj name="公式" r:id="rId6" imgW="1633855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71563"/>
                        <a:ext cx="3929063" cy="121285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9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9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 autoUpdateAnimBg="0"/>
      <p:bldP spid="11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9687" name="Object 4"/>
          <p:cNvGraphicFramePr>
            <a:graphicFrameLocks noChangeAspect="1"/>
          </p:cNvGraphicFramePr>
          <p:nvPr/>
        </p:nvGraphicFramePr>
        <p:xfrm>
          <a:off x="785813" y="2928938"/>
          <a:ext cx="268922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8" name="公式" r:id="rId1" imgW="1089025" imgH="534035" progId="Equation.3">
                  <p:embed/>
                </p:oleObj>
              </mc:Choice>
              <mc:Fallback>
                <p:oleObj name="公式" r:id="rId1" imgW="1089025" imgH="5340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928938"/>
                        <a:ext cx="268922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8" name="Rectangle 8"/>
          <p:cNvSpPr>
            <a:spLocks noChangeArrowheads="1"/>
          </p:cNvSpPr>
          <p:nvPr/>
        </p:nvSpPr>
        <p:spPr bwMode="auto">
          <a:xfrm>
            <a:off x="785813" y="4429125"/>
            <a:ext cx="78025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(t)=0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输入端短路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）条件下加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分别求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99689" name="Object 5"/>
          <p:cNvGraphicFramePr>
            <a:graphicFrameLocks noChangeAspect="1"/>
          </p:cNvGraphicFramePr>
          <p:nvPr/>
        </p:nvGraphicFramePr>
        <p:xfrm>
          <a:off x="4429125" y="2928938"/>
          <a:ext cx="2682875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49" name="公式" r:id="rId3" imgW="1099185" imgH="534035" progId="Equation.3">
                  <p:embed/>
                </p:oleObj>
              </mc:Choice>
              <mc:Fallback>
                <p:oleObj name="公式" r:id="rId3" imgW="1099185" imgH="5340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25" y="2928938"/>
                        <a:ext cx="2682875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6963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642938"/>
            <a:ext cx="30003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49300" y="5716588"/>
            <a:ext cx="7704138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baseline="-30000">
                <a:solidFill>
                  <a:srgbClr val="CC0066"/>
                </a:solidFill>
                <a:latin typeface="Times New Roman" panose="02020603050405020304" pitchFamily="18" charset="0"/>
              </a:rPr>
              <a:t>12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短路转移电导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 baseline="-30000">
                <a:solidFill>
                  <a:srgbClr val="7030A0"/>
                </a:solidFill>
                <a:latin typeface="Times New Roman" panose="02020603050405020304" pitchFamily="18" charset="0"/>
              </a:rPr>
              <a:t>22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7030A0"/>
                </a:solidFill>
                <a:latin typeface="Times New Roman" panose="02020603050405020304" pitchFamily="18" charset="0"/>
              </a:rPr>
              <a:t>短路输出电导</a:t>
            </a:r>
            <a:endParaRPr kumimoji="1" lang="zh-CN" altLang="en-US" sz="28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9640" name="Object 2"/>
          <p:cNvGraphicFramePr>
            <a:graphicFrameLocks noChangeAspect="1"/>
          </p:cNvGraphicFramePr>
          <p:nvPr/>
        </p:nvGraphicFramePr>
        <p:xfrm>
          <a:off x="857250" y="1071563"/>
          <a:ext cx="392906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0" name="公式" r:id="rId6" imgW="1633855" imgH="482600" progId="Equation.3">
                  <p:embed/>
                </p:oleObj>
              </mc:Choice>
              <mc:Fallback>
                <p:oleObj name="公式" r:id="rId6" imgW="1633855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1071563"/>
                        <a:ext cx="3929063" cy="121285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9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9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9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8" grpId="0" autoUpdateAnimBg="0"/>
      <p:bldP spid="11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714375" y="857250"/>
            <a:ext cx="7793038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zh-CN" sz="2800" b="1">
                <a:latin typeface="Times New Roman" panose="02020603050405020304" pitchFamily="18" charset="0"/>
              </a:rPr>
              <a:t>③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作自变量，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作因变量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混合方程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h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方程）</a:t>
            </a:r>
            <a:endParaRPr kumimoji="1" lang="zh-CN" altLang="en-US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00711" name="Object 2"/>
          <p:cNvGraphicFramePr>
            <a:graphicFrameLocks noChangeAspect="1"/>
          </p:cNvGraphicFramePr>
          <p:nvPr/>
        </p:nvGraphicFramePr>
        <p:xfrm>
          <a:off x="4286250" y="3000375"/>
          <a:ext cx="461645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0" name="公式" r:id="rId1" imgW="1551305" imgH="482600" progId="Equation.3">
                  <p:embed/>
                </p:oleObj>
              </mc:Choice>
              <mc:Fallback>
                <p:oleObj name="公式" r:id="rId1" imgW="1551305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3000375"/>
                        <a:ext cx="4616450" cy="150018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12" name="Rectangle 8"/>
          <p:cNvSpPr>
            <a:spLocks noChangeArrowheads="1"/>
          </p:cNvSpPr>
          <p:nvPr/>
        </p:nvSpPr>
        <p:spPr bwMode="auto">
          <a:xfrm>
            <a:off x="642938" y="5003800"/>
            <a:ext cx="78581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其中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——h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为短路输入电阻、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为短路电流传输比、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为开路电压传输比、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为开路输出电导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786063"/>
            <a:ext cx="3429000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 autoUpdateAnimBg="0"/>
      <p:bldP spid="2007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060" name="Object 2"/>
          <p:cNvGraphicFramePr>
            <a:graphicFrameLocks noChangeAspect="1"/>
          </p:cNvGraphicFramePr>
          <p:nvPr/>
        </p:nvGraphicFramePr>
        <p:xfrm>
          <a:off x="952500" y="4119563"/>
          <a:ext cx="6542088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2" name="公式" r:id="rId1" imgW="2774315" imgH="452120" progId="Equation.3">
                  <p:embed/>
                </p:oleObj>
              </mc:Choice>
              <mc:Fallback>
                <p:oleObj name="公式" r:id="rId1" imgW="2774315" imgH="4521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4119563"/>
                        <a:ext cx="6542088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4"/>
          <p:cNvSpPr txBox="1">
            <a:spLocks noChangeArrowheads="1"/>
          </p:cNvSpPr>
          <p:nvPr/>
        </p:nvSpPr>
        <p:spPr bwMode="auto">
          <a:xfrm>
            <a:off x="500063" y="-214313"/>
            <a:ext cx="74580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2.1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电阻分压电路和分流电路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10244" name="Group 22"/>
          <p:cNvGrpSpPr/>
          <p:nvPr/>
        </p:nvGrpSpPr>
        <p:grpSpPr bwMode="auto">
          <a:xfrm>
            <a:off x="1835150" y="1033463"/>
            <a:ext cx="4479925" cy="1644650"/>
            <a:chOff x="2374" y="1685"/>
            <a:chExt cx="2822" cy="1036"/>
          </a:xfrm>
        </p:grpSpPr>
        <p:sp>
          <p:nvSpPr>
            <p:cNvPr id="10247" name="Oval 23"/>
            <p:cNvSpPr>
              <a:spLocks noChangeArrowheads="1"/>
            </p:cNvSpPr>
            <p:nvPr/>
          </p:nvSpPr>
          <p:spPr bwMode="auto">
            <a:xfrm>
              <a:off x="2810" y="2017"/>
              <a:ext cx="377" cy="3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0248" name="Rectangle 24"/>
            <p:cNvSpPr>
              <a:spLocks noChangeArrowheads="1"/>
            </p:cNvSpPr>
            <p:nvPr/>
          </p:nvSpPr>
          <p:spPr bwMode="auto">
            <a:xfrm>
              <a:off x="4593" y="2017"/>
              <a:ext cx="168" cy="4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0249" name="Line 25"/>
            <p:cNvSpPr>
              <a:spLocks noChangeShapeType="1"/>
            </p:cNvSpPr>
            <p:nvPr/>
          </p:nvSpPr>
          <p:spPr bwMode="auto">
            <a:xfrm>
              <a:off x="3002" y="1685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250" name="Line 26"/>
            <p:cNvSpPr>
              <a:spLocks noChangeShapeType="1"/>
            </p:cNvSpPr>
            <p:nvPr/>
          </p:nvSpPr>
          <p:spPr bwMode="auto">
            <a:xfrm>
              <a:off x="3002" y="2721"/>
              <a:ext cx="1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251" name="Line 27"/>
            <p:cNvSpPr>
              <a:spLocks noChangeShapeType="1"/>
            </p:cNvSpPr>
            <p:nvPr/>
          </p:nvSpPr>
          <p:spPr bwMode="auto">
            <a:xfrm flipV="1">
              <a:off x="3002" y="1685"/>
              <a:ext cx="167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252" name="Line 28"/>
            <p:cNvSpPr>
              <a:spLocks noChangeShapeType="1"/>
            </p:cNvSpPr>
            <p:nvPr/>
          </p:nvSpPr>
          <p:spPr bwMode="auto">
            <a:xfrm>
              <a:off x="4677" y="1685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253" name="Line 29"/>
            <p:cNvSpPr>
              <a:spLocks noChangeShapeType="1"/>
            </p:cNvSpPr>
            <p:nvPr/>
          </p:nvSpPr>
          <p:spPr bwMode="auto">
            <a:xfrm>
              <a:off x="4677" y="2431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254" name="Line 30"/>
            <p:cNvSpPr>
              <a:spLocks noChangeShapeType="1"/>
            </p:cNvSpPr>
            <p:nvPr/>
          </p:nvSpPr>
          <p:spPr bwMode="auto">
            <a:xfrm>
              <a:off x="2810" y="2210"/>
              <a:ext cx="37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255" name="Line 31"/>
            <p:cNvSpPr>
              <a:spLocks noChangeShapeType="1"/>
            </p:cNvSpPr>
            <p:nvPr/>
          </p:nvSpPr>
          <p:spPr bwMode="auto">
            <a:xfrm>
              <a:off x="3002" y="2389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256" name="Rectangle 32"/>
            <p:cNvSpPr>
              <a:spLocks noChangeArrowheads="1"/>
            </p:cNvSpPr>
            <p:nvPr/>
          </p:nvSpPr>
          <p:spPr bwMode="auto">
            <a:xfrm>
              <a:off x="3756" y="2017"/>
              <a:ext cx="167" cy="41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0257" name="Line 33"/>
            <p:cNvSpPr>
              <a:spLocks noChangeShapeType="1"/>
            </p:cNvSpPr>
            <p:nvPr/>
          </p:nvSpPr>
          <p:spPr bwMode="auto">
            <a:xfrm>
              <a:off x="3839" y="1685"/>
              <a:ext cx="0" cy="3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sp>
          <p:nvSpPr>
            <p:cNvPr id="10258" name="Line 34"/>
            <p:cNvSpPr>
              <a:spLocks noChangeShapeType="1"/>
            </p:cNvSpPr>
            <p:nvPr/>
          </p:nvSpPr>
          <p:spPr bwMode="auto">
            <a:xfrm>
              <a:off x="3839" y="2431"/>
              <a:ext cx="0" cy="2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  <p:graphicFrame>
          <p:nvGraphicFramePr>
            <p:cNvPr id="10259" name="Object 3"/>
            <p:cNvGraphicFramePr>
              <a:graphicFrameLocks noChangeAspect="1"/>
            </p:cNvGraphicFramePr>
            <p:nvPr/>
          </p:nvGraphicFramePr>
          <p:xfrm>
            <a:off x="4785" y="1706"/>
            <a:ext cx="411" cy="9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3" name="公式" r:id="rId3" imgW="287655" imgH="719455" progId="Equation.3">
                    <p:embed/>
                  </p:oleObj>
                </mc:Choice>
                <mc:Fallback>
                  <p:oleObj name="公式" r:id="rId3" imgW="287655" imgH="71945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1706"/>
                          <a:ext cx="411" cy="9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0" name="Object 4"/>
            <p:cNvGraphicFramePr>
              <a:graphicFrameLocks noChangeAspect="1"/>
            </p:cNvGraphicFramePr>
            <p:nvPr/>
          </p:nvGraphicFramePr>
          <p:xfrm>
            <a:off x="2374" y="1706"/>
            <a:ext cx="747" cy="9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4" name="公式" r:id="rId5" imgW="534035" imgH="729615" progId="Equation.3">
                    <p:embed/>
                  </p:oleObj>
                </mc:Choice>
                <mc:Fallback>
                  <p:oleObj name="公式" r:id="rId5" imgW="534035" imgH="72961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4" y="1706"/>
                          <a:ext cx="747" cy="9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1" name="Object 5"/>
            <p:cNvGraphicFramePr>
              <a:graphicFrameLocks noChangeAspect="1"/>
            </p:cNvGraphicFramePr>
            <p:nvPr/>
          </p:nvGraphicFramePr>
          <p:xfrm>
            <a:off x="3463" y="2069"/>
            <a:ext cx="26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5" name="公式" r:id="rId7" imgW="184785" imgH="226060" progId="Equation.3">
                    <p:embed/>
                  </p:oleObj>
                </mc:Choice>
                <mc:Fallback>
                  <p:oleObj name="公式" r:id="rId7" imgW="184785" imgH="2260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2069"/>
                          <a:ext cx="26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2" name="Object 6"/>
            <p:cNvGraphicFramePr>
              <a:graphicFrameLocks noChangeAspect="1"/>
            </p:cNvGraphicFramePr>
            <p:nvPr/>
          </p:nvGraphicFramePr>
          <p:xfrm>
            <a:off x="4286" y="2062"/>
            <a:ext cx="30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6" name="公式" r:id="rId9" imgW="205740" imgH="226060" progId="Equation.3">
                    <p:embed/>
                  </p:oleObj>
                </mc:Choice>
                <mc:Fallback>
                  <p:oleObj name="公式" r:id="rId9" imgW="205740" imgH="22606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2062"/>
                          <a:ext cx="30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3" name="Object 7"/>
            <p:cNvGraphicFramePr>
              <a:graphicFrameLocks noChangeAspect="1"/>
            </p:cNvGraphicFramePr>
            <p:nvPr/>
          </p:nvGraphicFramePr>
          <p:xfrm>
            <a:off x="3372" y="1692"/>
            <a:ext cx="57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7" name="公式" r:id="rId11" imgW="410845" imgH="236220" progId="Equation.3">
                    <p:embed/>
                  </p:oleObj>
                </mc:Choice>
                <mc:Fallback>
                  <p:oleObj name="公式" r:id="rId11" imgW="410845" imgH="2362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2" y="1692"/>
                          <a:ext cx="57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8"/>
            <p:cNvGraphicFramePr>
              <a:graphicFrameLocks noChangeAspect="1"/>
            </p:cNvGraphicFramePr>
            <p:nvPr/>
          </p:nvGraphicFramePr>
          <p:xfrm>
            <a:off x="4187" y="1692"/>
            <a:ext cx="598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88" name="公式" r:id="rId13" imgW="431800" imgH="236220" progId="Equation.3">
                    <p:embed/>
                  </p:oleObj>
                </mc:Choice>
                <mc:Fallback>
                  <p:oleObj name="公式" r:id="rId13" imgW="431800" imgH="23622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7" y="1692"/>
                          <a:ext cx="598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5" name="Object 24"/>
          <p:cNvGraphicFramePr>
            <a:graphicFrameLocks noChangeAspect="1"/>
          </p:cNvGraphicFramePr>
          <p:nvPr/>
        </p:nvGraphicFramePr>
        <p:xfrm>
          <a:off x="2390775" y="2778125"/>
          <a:ext cx="36750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89" name="公式" r:id="rId15" imgW="1469390" imgH="452120" progId="Equation.3">
                  <p:embed/>
                </p:oleObj>
              </mc:Choice>
              <mc:Fallback>
                <p:oleObj name="公式" r:id="rId15" imgW="1469390" imgH="45212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778125"/>
                        <a:ext cx="36750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/>
        </p:nvGraphicFramePr>
        <p:xfrm>
          <a:off x="901700" y="5410200"/>
          <a:ext cx="663733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0" name="公式" r:id="rId17" imgW="2814955" imgH="452120" progId="Equation.3">
                  <p:embed/>
                </p:oleObj>
              </mc:Choice>
              <mc:Fallback>
                <p:oleObj name="公式" r:id="rId17" imgW="2814955" imgH="4521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410200"/>
                        <a:ext cx="6637338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2" name="Object 2"/>
          <p:cNvGraphicFramePr>
            <a:graphicFrameLocks noChangeAspect="1"/>
          </p:cNvGraphicFramePr>
          <p:nvPr/>
        </p:nvGraphicFramePr>
        <p:xfrm>
          <a:off x="785813" y="2928938"/>
          <a:ext cx="242887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6" name="公式" r:id="rId1" imgW="1058545" imgH="534035" progId="Equation.3">
                  <p:embed/>
                </p:oleObj>
              </mc:Choice>
              <mc:Fallback>
                <p:oleObj name="公式" r:id="rId1" imgW="1058545" imgH="53403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928938"/>
                        <a:ext cx="2428875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3" name="Rectangle 5"/>
          <p:cNvSpPr>
            <a:spLocks noChangeArrowheads="1"/>
          </p:cNvSpPr>
          <p:nvPr/>
        </p:nvSpPr>
        <p:spPr bwMode="auto">
          <a:xfrm>
            <a:off x="785813" y="4252913"/>
            <a:ext cx="78025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(t)=0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输出端短路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）条件下加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分别求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01734" name="Object 3"/>
          <p:cNvGraphicFramePr>
            <a:graphicFrameLocks noChangeAspect="1"/>
          </p:cNvGraphicFramePr>
          <p:nvPr/>
        </p:nvGraphicFramePr>
        <p:xfrm>
          <a:off x="3857625" y="2928938"/>
          <a:ext cx="2500313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7" name="公式" r:id="rId3" imgW="1047750" imgH="534035" progId="Equation.3">
                  <p:embed/>
                </p:oleObj>
              </mc:Choice>
              <mc:Fallback>
                <p:oleObj name="公式" r:id="rId3" imgW="1047750" imgH="5340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2928938"/>
                        <a:ext cx="2500313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7168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642938"/>
            <a:ext cx="30003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1687" name="Object 10"/>
          <p:cNvGraphicFramePr>
            <a:graphicFrameLocks noChangeAspect="1"/>
          </p:cNvGraphicFramePr>
          <p:nvPr/>
        </p:nvGraphicFramePr>
        <p:xfrm>
          <a:off x="785813" y="1071563"/>
          <a:ext cx="36433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8" name="公式" r:id="rId6" imgW="1551305" imgH="482600" progId="Equation.3">
                  <p:embed/>
                </p:oleObj>
              </mc:Choice>
              <mc:Fallback>
                <p:oleObj name="公式" r:id="rId6" imgW="1551305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071563"/>
                        <a:ext cx="3643312" cy="11842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763588" y="5588000"/>
            <a:ext cx="821531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baseline="-30000">
                <a:solidFill>
                  <a:srgbClr val="CC0066"/>
                </a:solidFill>
                <a:latin typeface="Times New Roman" panose="02020603050405020304" pitchFamily="18" charset="0"/>
              </a:rPr>
              <a:t>11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短路输入电阻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baseline="-30000">
                <a:solidFill>
                  <a:srgbClr val="7030A0"/>
                </a:solidFill>
                <a:latin typeface="Times New Roman" panose="02020603050405020304" pitchFamily="18" charset="0"/>
              </a:rPr>
              <a:t>21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7030A0"/>
                </a:solidFill>
                <a:latin typeface="Times New Roman" panose="02020603050405020304" pitchFamily="18" charset="0"/>
              </a:rPr>
              <a:t>短路电流传输比</a:t>
            </a:r>
            <a:endParaRPr kumimoji="1" lang="zh-CN" altLang="en-US" sz="28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1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1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3" grpId="0" autoUpdateAnimBg="0"/>
      <p:bldP spid="11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1735" name="Object 4"/>
          <p:cNvGraphicFramePr>
            <a:graphicFrameLocks noChangeAspect="1"/>
          </p:cNvGraphicFramePr>
          <p:nvPr/>
        </p:nvGraphicFramePr>
        <p:xfrm>
          <a:off x="785813" y="2928938"/>
          <a:ext cx="246062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0" name="公式" r:id="rId1" imgW="1047750" imgH="534035" progId="Equation.3">
                  <p:embed/>
                </p:oleObj>
              </mc:Choice>
              <mc:Fallback>
                <p:oleObj name="公式" r:id="rId1" imgW="1047750" imgH="5340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2928938"/>
                        <a:ext cx="2460625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1736" name="Rectangle 8"/>
          <p:cNvSpPr>
            <a:spLocks noChangeArrowheads="1"/>
          </p:cNvSpPr>
          <p:nvPr/>
        </p:nvSpPr>
        <p:spPr bwMode="auto">
          <a:xfrm>
            <a:off x="785813" y="4306888"/>
            <a:ext cx="7802562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(t)=0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输入端开路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）条件下加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分别求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01737" name="Object 5"/>
          <p:cNvGraphicFramePr>
            <a:graphicFrameLocks noChangeAspect="1"/>
          </p:cNvGraphicFramePr>
          <p:nvPr/>
        </p:nvGraphicFramePr>
        <p:xfrm>
          <a:off x="3929063" y="3000375"/>
          <a:ext cx="22939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1" name="公式" r:id="rId3" imgW="1047750" imgH="534035" progId="Equation.3">
                  <p:embed/>
                </p:oleObj>
              </mc:Choice>
              <mc:Fallback>
                <p:oleObj name="公式" r:id="rId3" imgW="1047750" imgH="5340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000375"/>
                        <a:ext cx="2293937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7271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642938"/>
            <a:ext cx="30003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2711" name="Object 2"/>
          <p:cNvGraphicFramePr>
            <a:graphicFrameLocks noChangeAspect="1"/>
          </p:cNvGraphicFramePr>
          <p:nvPr/>
        </p:nvGraphicFramePr>
        <p:xfrm>
          <a:off x="785813" y="1071563"/>
          <a:ext cx="364331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22" name="公式" r:id="rId6" imgW="1551305" imgH="482600" progId="Equation.3">
                  <p:embed/>
                </p:oleObj>
              </mc:Choice>
              <mc:Fallback>
                <p:oleObj name="公式" r:id="rId6" imgW="1551305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071563"/>
                        <a:ext cx="3643312" cy="11842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55638" y="5632450"/>
            <a:ext cx="8215312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baseline="-30000">
                <a:solidFill>
                  <a:srgbClr val="CC0066"/>
                </a:solidFill>
                <a:latin typeface="Times New Roman" panose="02020603050405020304" pitchFamily="18" charset="0"/>
              </a:rPr>
              <a:t>12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开路电压传输比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 </a:t>
            </a:r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baseline="-30000">
                <a:solidFill>
                  <a:srgbClr val="7030A0"/>
                </a:solidFill>
                <a:latin typeface="Times New Roman" panose="02020603050405020304" pitchFamily="18" charset="0"/>
              </a:rPr>
              <a:t>22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7030A0"/>
                </a:solidFill>
                <a:latin typeface="Times New Roman" panose="02020603050405020304" pitchFamily="18" charset="0"/>
              </a:rPr>
              <a:t>开路输出电导</a:t>
            </a:r>
            <a:endParaRPr kumimoji="1" lang="zh-CN" altLang="en-US" sz="28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1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6" grpId="0" autoUpdateAnimBg="0"/>
      <p:bldP spid="11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6"/>
          <p:cNvSpPr>
            <a:spLocks noChangeArrowheads="1"/>
          </p:cNvSpPr>
          <p:nvPr/>
        </p:nvSpPr>
        <p:spPr bwMode="auto">
          <a:xfrm>
            <a:off x="642938" y="928688"/>
            <a:ext cx="7793037" cy="130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zh-CN" sz="2800" b="1">
                <a:latin typeface="宋体" panose="02010600030101010101" pitchFamily="2" charset="-122"/>
              </a:rPr>
              <a:t>④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作自变量，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作因变量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混合方程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h'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方程）</a:t>
            </a:r>
            <a:endParaRPr kumimoji="1" lang="zh-CN" altLang="en-US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9511" name="Object 2"/>
          <p:cNvGraphicFramePr>
            <a:graphicFrameLocks noChangeAspect="1"/>
          </p:cNvGraphicFramePr>
          <p:nvPr/>
        </p:nvGraphicFramePr>
        <p:xfrm>
          <a:off x="3929063" y="3071813"/>
          <a:ext cx="4962525" cy="157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2" name="公式" r:id="rId1" imgW="1592580" imgH="482600" progId="Equation.3">
                  <p:embed/>
                </p:oleObj>
              </mc:Choice>
              <mc:Fallback>
                <p:oleObj name="公式" r:id="rId1" imgW="159258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63" y="3071813"/>
                        <a:ext cx="4962525" cy="157162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461963" y="5076825"/>
            <a:ext cx="8429625" cy="1303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其中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——h'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为开路输入电导、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h'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为开路电压传输比、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h'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12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为短路电流传输比、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h'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为短路输出电阻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5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857500"/>
            <a:ext cx="34290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80" name="Object 2"/>
          <p:cNvGraphicFramePr>
            <a:graphicFrameLocks noChangeAspect="1"/>
          </p:cNvGraphicFramePr>
          <p:nvPr/>
        </p:nvGraphicFramePr>
        <p:xfrm>
          <a:off x="857250" y="3000375"/>
          <a:ext cx="2500313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8" name="公式" r:id="rId1" imgW="1027430" imgH="534035" progId="Equation.3">
                  <p:embed/>
                </p:oleObj>
              </mc:Choice>
              <mc:Fallback>
                <p:oleObj name="公式" r:id="rId1" imgW="1027430" imgH="53403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000375"/>
                        <a:ext cx="2500313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741363" y="4371975"/>
            <a:ext cx="78025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h'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h'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(t)=0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输出端开路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）条件下加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分别求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03782" name="Object 3"/>
          <p:cNvGraphicFramePr>
            <a:graphicFrameLocks noChangeAspect="1"/>
          </p:cNvGraphicFramePr>
          <p:nvPr/>
        </p:nvGraphicFramePr>
        <p:xfrm>
          <a:off x="3786188" y="3000375"/>
          <a:ext cx="242887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69" name="公式" r:id="rId3" imgW="1058545" imgH="534035" progId="Equation.3">
                  <p:embed/>
                </p:oleObj>
              </mc:Choice>
              <mc:Fallback>
                <p:oleObj name="公式" r:id="rId3" imgW="1058545" imgH="5340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000375"/>
                        <a:ext cx="242887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7475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642938"/>
            <a:ext cx="30003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759" name="Object 10"/>
          <p:cNvGraphicFramePr>
            <a:graphicFrameLocks noChangeAspect="1"/>
          </p:cNvGraphicFramePr>
          <p:nvPr/>
        </p:nvGraphicFramePr>
        <p:xfrm>
          <a:off x="785813" y="1214438"/>
          <a:ext cx="38576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0" name="公式" r:id="rId6" imgW="1592580" imgH="482600" progId="Equation.3">
                  <p:embed/>
                </p:oleObj>
              </mc:Choice>
              <mc:Fallback>
                <p:oleObj name="公式" r:id="rId6" imgW="159258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214438"/>
                        <a:ext cx="3857625" cy="12223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42875" y="5729288"/>
            <a:ext cx="90011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——  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h'</a:t>
            </a:r>
            <a:r>
              <a:rPr kumimoji="1" lang="en-US" altLang="zh-CN" sz="2800" b="1" baseline="-25000">
                <a:solidFill>
                  <a:srgbClr val="CC0066"/>
                </a:solidFill>
                <a:latin typeface="Times New Roman" panose="02020603050405020304" pitchFamily="18" charset="0"/>
              </a:rPr>
              <a:t>11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开路输入电导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 </a:t>
            </a:r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h'</a:t>
            </a:r>
            <a:r>
              <a:rPr kumimoji="1" lang="en-US" altLang="zh-CN" sz="2800" b="1" baseline="-30000">
                <a:solidFill>
                  <a:srgbClr val="7030A0"/>
                </a:solidFill>
                <a:latin typeface="Times New Roman" panose="02020603050405020304" pitchFamily="18" charset="0"/>
              </a:rPr>
              <a:t>21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7030A0"/>
                </a:solidFill>
                <a:latin typeface="Times New Roman" panose="02020603050405020304" pitchFamily="18" charset="0"/>
              </a:rPr>
              <a:t>开路电压传输比</a:t>
            </a:r>
            <a:endParaRPr kumimoji="1" lang="zh-CN" altLang="en-US" sz="28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1" grpId="0" autoUpdateAnimBg="0"/>
      <p:bldP spid="11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783" name="Object 4"/>
          <p:cNvGraphicFramePr>
            <a:graphicFrameLocks noChangeAspect="1"/>
          </p:cNvGraphicFramePr>
          <p:nvPr/>
        </p:nvGraphicFramePr>
        <p:xfrm>
          <a:off x="928688" y="2857500"/>
          <a:ext cx="227012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2" name="公式" r:id="rId1" imgW="1017270" imgH="534035" progId="Equation.3">
                  <p:embed/>
                </p:oleObj>
              </mc:Choice>
              <mc:Fallback>
                <p:oleObj name="公式" r:id="rId1" imgW="1017270" imgH="5340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857500"/>
                        <a:ext cx="227012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4" name="Rectangle 8"/>
          <p:cNvSpPr>
            <a:spLocks noChangeArrowheads="1"/>
          </p:cNvSpPr>
          <p:nvPr/>
        </p:nvSpPr>
        <p:spPr bwMode="auto">
          <a:xfrm>
            <a:off x="785813" y="4278313"/>
            <a:ext cx="7802562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h'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h'</a:t>
            </a:r>
            <a:r>
              <a:rPr kumimoji="1" lang="en-US" altLang="zh-CN" sz="2800" b="1" baseline="-30000">
                <a:latin typeface="Times New Roman" panose="02020603050405020304" pitchFamily="18" charset="0"/>
              </a:rPr>
              <a:t>22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(t)=0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（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输入端短路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）条件下加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分别求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03785" name="Object 5"/>
          <p:cNvGraphicFramePr>
            <a:graphicFrameLocks noChangeAspect="1"/>
          </p:cNvGraphicFramePr>
          <p:nvPr/>
        </p:nvGraphicFramePr>
        <p:xfrm>
          <a:off x="4071938" y="3000375"/>
          <a:ext cx="228600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3" name="公式" r:id="rId3" imgW="1068705" imgH="534035" progId="Equation.3">
                  <p:embed/>
                </p:oleObj>
              </mc:Choice>
              <mc:Fallback>
                <p:oleObj name="公式" r:id="rId3" imgW="1068705" imgH="5340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3000375"/>
                        <a:ext cx="2286000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75782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642938"/>
            <a:ext cx="3000375" cy="203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783" name="Object 2"/>
          <p:cNvGraphicFramePr>
            <a:graphicFrameLocks noChangeAspect="1"/>
          </p:cNvGraphicFramePr>
          <p:nvPr/>
        </p:nvGraphicFramePr>
        <p:xfrm>
          <a:off x="785813" y="1214438"/>
          <a:ext cx="38576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94" name="公式" r:id="rId6" imgW="1592580" imgH="482600" progId="Equation.3">
                  <p:embed/>
                </p:oleObj>
              </mc:Choice>
              <mc:Fallback>
                <p:oleObj name="公式" r:id="rId6" imgW="159258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1214438"/>
                        <a:ext cx="3857625" cy="12223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57188" y="5694363"/>
            <a:ext cx="84296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h'</a:t>
            </a:r>
            <a:r>
              <a:rPr kumimoji="1" lang="en-US" altLang="zh-CN" sz="2800" b="1" baseline="-30000">
                <a:solidFill>
                  <a:srgbClr val="CC0066"/>
                </a:solidFill>
                <a:latin typeface="Times New Roman" panose="02020603050405020304" pitchFamily="18" charset="0"/>
              </a:rPr>
              <a:t>12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短路电流传输比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h'</a:t>
            </a:r>
            <a:r>
              <a:rPr kumimoji="1" lang="en-US" altLang="zh-CN" sz="2800" b="1" baseline="-30000">
                <a:solidFill>
                  <a:srgbClr val="7030A0"/>
                </a:solidFill>
                <a:latin typeface="Times New Roman" panose="02020603050405020304" pitchFamily="18" charset="0"/>
              </a:rPr>
              <a:t>22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为</a:t>
            </a:r>
            <a:r>
              <a:rPr kumimoji="1" lang="zh-CN" altLang="en-US" sz="2800" b="1">
                <a:solidFill>
                  <a:srgbClr val="7030A0"/>
                </a:solidFill>
                <a:latin typeface="Times New Roman" panose="02020603050405020304" pitchFamily="18" charset="0"/>
              </a:rPr>
              <a:t>短路输出电阻</a:t>
            </a:r>
            <a:endParaRPr kumimoji="1" lang="zh-CN" altLang="en-US" sz="2800" b="1">
              <a:solidFill>
                <a:srgbClr val="7030A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3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3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3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4" grpId="0" autoUpdateAnimBg="0"/>
      <p:bldP spid="11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7680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" b="50040"/>
          <a:stretch>
            <a:fillRect/>
          </a:stretch>
        </p:blipFill>
        <p:spPr bwMode="auto">
          <a:xfrm>
            <a:off x="179388" y="836613"/>
            <a:ext cx="8713787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4292600"/>
            <a:ext cx="3827462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4356100" y="407670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 b="1"/>
              <a:t>定义变比</a:t>
            </a:r>
            <a:r>
              <a:rPr lang="en-US" altLang="zh-CN" sz="2400" b="1">
                <a:solidFill>
                  <a:srgbClr val="CC0066"/>
                </a:solidFill>
              </a:rPr>
              <a:t>n=N</a:t>
            </a:r>
            <a:r>
              <a:rPr lang="en-US" altLang="zh-CN" sz="2400" b="1" baseline="-25000">
                <a:solidFill>
                  <a:srgbClr val="CC0066"/>
                </a:solidFill>
              </a:rPr>
              <a:t>2</a:t>
            </a:r>
            <a:r>
              <a:rPr lang="en-US" altLang="zh-CN" sz="2400" b="1">
                <a:solidFill>
                  <a:srgbClr val="CC0066"/>
                </a:solidFill>
              </a:rPr>
              <a:t>/N</a:t>
            </a:r>
            <a:r>
              <a:rPr lang="en-US" altLang="zh-CN" sz="2400" b="1" baseline="-25000">
                <a:solidFill>
                  <a:srgbClr val="CC0066"/>
                </a:solidFill>
              </a:rPr>
              <a:t>1</a:t>
            </a:r>
            <a:endParaRPr lang="en-US" altLang="zh-CN" sz="2400" b="1" baseline="-25000">
              <a:solidFill>
                <a:srgbClr val="CC0066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式中</a:t>
            </a:r>
            <a:r>
              <a:rPr lang="en-US" altLang="zh-CN" sz="2400"/>
              <a:t>N</a:t>
            </a:r>
            <a:r>
              <a:rPr lang="en-US" altLang="zh-CN" sz="2400" baseline="-25000"/>
              <a:t>1</a:t>
            </a:r>
            <a:r>
              <a:rPr lang="zh-CN" altLang="en-US" sz="2400"/>
              <a:t>，</a:t>
            </a:r>
            <a:r>
              <a:rPr lang="en-US" altLang="zh-CN" sz="2400"/>
              <a:t>N</a:t>
            </a:r>
            <a:r>
              <a:rPr lang="en-US" altLang="zh-CN" sz="2400" baseline="-25000"/>
              <a:t>2</a:t>
            </a:r>
            <a:r>
              <a:rPr lang="zh-CN" altLang="en-US" sz="2400"/>
              <a:t>分别为初级与</a:t>
            </a:r>
            <a:endParaRPr lang="en-US" altLang="zh-CN" sz="240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400"/>
              <a:t>次级线圈的匝数。</a:t>
            </a:r>
            <a:endParaRPr lang="zh-CN" altLang="en-US" sz="240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4427538" y="5373688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B050"/>
                </a:solidFill>
              </a:rPr>
              <a:t>U</a:t>
            </a:r>
            <a:r>
              <a:rPr lang="en-US" altLang="zh-CN" sz="1800" b="1" baseline="-25000">
                <a:solidFill>
                  <a:srgbClr val="00B050"/>
                </a:solidFill>
              </a:rPr>
              <a:t>1</a:t>
            </a:r>
            <a:r>
              <a:rPr lang="zh-CN" altLang="en-US" sz="1800" b="1">
                <a:solidFill>
                  <a:srgbClr val="00B050"/>
                </a:solidFill>
              </a:rPr>
              <a:t>：</a:t>
            </a:r>
            <a:r>
              <a:rPr lang="en-US" altLang="zh-CN" sz="1800" b="1">
                <a:solidFill>
                  <a:srgbClr val="00B050"/>
                </a:solidFill>
              </a:rPr>
              <a:t>U</a:t>
            </a:r>
            <a:r>
              <a:rPr lang="en-US" altLang="zh-CN" sz="1800" b="1" baseline="-25000">
                <a:solidFill>
                  <a:srgbClr val="00B050"/>
                </a:solidFill>
              </a:rPr>
              <a:t>2</a:t>
            </a:r>
            <a:r>
              <a:rPr lang="en-US" altLang="zh-CN" sz="1800" b="1">
                <a:solidFill>
                  <a:srgbClr val="00B050"/>
                </a:solidFill>
              </a:rPr>
              <a:t>=N</a:t>
            </a:r>
            <a:r>
              <a:rPr lang="en-US" altLang="zh-CN" sz="1800" b="1" baseline="-25000">
                <a:solidFill>
                  <a:srgbClr val="00B050"/>
                </a:solidFill>
              </a:rPr>
              <a:t>1</a:t>
            </a:r>
            <a:r>
              <a:rPr lang="zh-CN" altLang="en-US" sz="1800" b="1">
                <a:solidFill>
                  <a:srgbClr val="00B050"/>
                </a:solidFill>
              </a:rPr>
              <a:t>：</a:t>
            </a:r>
            <a:r>
              <a:rPr lang="en-US" altLang="zh-CN" sz="1800" b="1">
                <a:solidFill>
                  <a:srgbClr val="00B050"/>
                </a:solidFill>
              </a:rPr>
              <a:t>N</a:t>
            </a:r>
            <a:r>
              <a:rPr lang="en-US" altLang="zh-CN" sz="1800" b="1" baseline="-25000">
                <a:solidFill>
                  <a:srgbClr val="00B050"/>
                </a:solidFill>
              </a:rPr>
              <a:t>2</a:t>
            </a:r>
            <a:endParaRPr lang="en-US" altLang="zh-CN" sz="1800" b="1" baseline="-2500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（理想变压器电压之比与线圈匝数成正比）</a:t>
            </a:r>
            <a:endParaRPr lang="zh-CN" altLang="en-US" sz="1800" b="1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B050"/>
                </a:solidFill>
              </a:rPr>
              <a:t>i</a:t>
            </a:r>
            <a:r>
              <a:rPr lang="en-US" altLang="zh-CN" sz="1800" b="1" baseline="-25000">
                <a:solidFill>
                  <a:srgbClr val="00B050"/>
                </a:solidFill>
              </a:rPr>
              <a:t>1</a:t>
            </a:r>
            <a:r>
              <a:rPr lang="zh-CN" altLang="en-US" sz="1800" b="1">
                <a:solidFill>
                  <a:srgbClr val="00B050"/>
                </a:solidFill>
              </a:rPr>
              <a:t>：</a:t>
            </a:r>
            <a:r>
              <a:rPr lang="en-US" altLang="zh-CN" sz="1800" b="1">
                <a:solidFill>
                  <a:srgbClr val="00B050"/>
                </a:solidFill>
              </a:rPr>
              <a:t>i</a:t>
            </a:r>
            <a:r>
              <a:rPr lang="en-US" altLang="zh-CN" sz="1800" b="1" baseline="-25000">
                <a:solidFill>
                  <a:srgbClr val="00B050"/>
                </a:solidFill>
              </a:rPr>
              <a:t>2</a:t>
            </a:r>
            <a:r>
              <a:rPr lang="en-US" altLang="zh-CN" sz="1800" b="1">
                <a:solidFill>
                  <a:srgbClr val="00B050"/>
                </a:solidFill>
              </a:rPr>
              <a:t>=N</a:t>
            </a:r>
            <a:r>
              <a:rPr lang="en-US" altLang="zh-CN" sz="1800" b="1" baseline="-25000">
                <a:solidFill>
                  <a:srgbClr val="00B050"/>
                </a:solidFill>
              </a:rPr>
              <a:t>2</a:t>
            </a:r>
            <a:r>
              <a:rPr lang="zh-CN" altLang="en-US" sz="1800" b="1">
                <a:solidFill>
                  <a:srgbClr val="00B050"/>
                </a:solidFill>
              </a:rPr>
              <a:t>：</a:t>
            </a:r>
            <a:r>
              <a:rPr lang="en-US" altLang="zh-CN" sz="1800" b="1">
                <a:solidFill>
                  <a:srgbClr val="00B050"/>
                </a:solidFill>
              </a:rPr>
              <a:t>N</a:t>
            </a:r>
            <a:r>
              <a:rPr lang="en-US" altLang="zh-CN" sz="1800" b="1" baseline="-25000">
                <a:solidFill>
                  <a:srgbClr val="00B050"/>
                </a:solidFill>
              </a:rPr>
              <a:t>1</a:t>
            </a:r>
            <a:endParaRPr lang="en-US" altLang="zh-CN" sz="1800" b="1" baseline="-25000">
              <a:solidFill>
                <a:srgbClr val="00B050"/>
              </a:solidFill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800" b="1"/>
              <a:t>（理想变压器电流之比与线圈匝数成反比）</a:t>
            </a:r>
            <a:endParaRPr lang="zh-CN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03" r="11"/>
          <a:stretch>
            <a:fillRect/>
          </a:stretch>
        </p:blipFill>
        <p:spPr bwMode="auto">
          <a:xfrm>
            <a:off x="430213" y="3860800"/>
            <a:ext cx="8713787" cy="281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836613"/>
            <a:ext cx="4103687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4"/>
          <p:cNvSpPr>
            <a:spLocks noChangeArrowheads="1"/>
          </p:cNvSpPr>
          <p:nvPr/>
        </p:nvSpPr>
        <p:spPr bwMode="auto">
          <a:xfrm>
            <a:off x="714375" y="1000125"/>
            <a:ext cx="37099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、等效电路</a:t>
            </a:r>
            <a:r>
              <a:rPr kumimoji="1" lang="en-US" altLang="zh-CN" sz="2800" b="1" dirty="0" smtClean="0">
                <a:solidFill>
                  <a:srgbClr val="00B050"/>
                </a:solidFill>
                <a:latin typeface="Times New Roman" panose="02020603050405020304" pitchFamily="18" charset="0"/>
              </a:rPr>
              <a:t>P210</a:t>
            </a:r>
            <a:endParaRPr kumimoji="1" lang="zh-CN" altLang="en-US" sz="2800" b="1" dirty="0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714375" y="1785938"/>
            <a:ext cx="7793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①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电阻方程（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方程）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的等效电路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04806" name="Object 2"/>
          <p:cNvGraphicFramePr>
            <a:graphicFrameLocks noChangeAspect="1"/>
          </p:cNvGraphicFramePr>
          <p:nvPr/>
        </p:nvGraphicFramePr>
        <p:xfrm>
          <a:off x="1428750" y="2571750"/>
          <a:ext cx="3451225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200" name="公式" r:id="rId1" imgW="1499870" imgH="482600" progId="Equation.3">
                  <p:embed/>
                </p:oleObj>
              </mc:Choice>
              <mc:Fallback>
                <p:oleObj name="公式" r:id="rId1" imgW="149987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571750"/>
                        <a:ext cx="3451225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6"/>
          <p:cNvGrpSpPr/>
          <p:nvPr/>
        </p:nvGrpSpPr>
        <p:grpSpPr bwMode="auto">
          <a:xfrm>
            <a:off x="1428750" y="4071938"/>
            <a:ext cx="6000750" cy="2333625"/>
            <a:chOff x="378" y="2332"/>
            <a:chExt cx="3780" cy="1470"/>
          </a:xfrm>
        </p:grpSpPr>
        <p:sp>
          <p:nvSpPr>
            <p:cNvPr id="78857" name="Rectangle 33"/>
            <p:cNvSpPr>
              <a:spLocks noChangeArrowheads="1"/>
            </p:cNvSpPr>
            <p:nvPr/>
          </p:nvSpPr>
          <p:spPr bwMode="auto">
            <a:xfrm>
              <a:off x="1148" y="2784"/>
              <a:ext cx="446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78858" name="Line 35"/>
            <p:cNvSpPr>
              <a:spLocks noChangeShapeType="1"/>
            </p:cNvSpPr>
            <p:nvPr/>
          </p:nvSpPr>
          <p:spPr bwMode="auto">
            <a:xfrm>
              <a:off x="1959" y="2845"/>
              <a:ext cx="0" cy="8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59" name="Line 36"/>
            <p:cNvSpPr>
              <a:spLocks noChangeShapeType="1"/>
            </p:cNvSpPr>
            <p:nvPr/>
          </p:nvSpPr>
          <p:spPr bwMode="auto">
            <a:xfrm flipV="1">
              <a:off x="784" y="2845"/>
              <a:ext cx="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60" name="Line 38"/>
            <p:cNvSpPr>
              <a:spLocks noChangeShapeType="1"/>
            </p:cNvSpPr>
            <p:nvPr/>
          </p:nvSpPr>
          <p:spPr bwMode="auto">
            <a:xfrm flipV="1">
              <a:off x="1773" y="3125"/>
              <a:ext cx="179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61" name="Line 39"/>
            <p:cNvSpPr>
              <a:spLocks noChangeShapeType="1"/>
            </p:cNvSpPr>
            <p:nvPr/>
          </p:nvSpPr>
          <p:spPr bwMode="auto">
            <a:xfrm flipV="1">
              <a:off x="1952" y="3299"/>
              <a:ext cx="178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62" name="Line 41"/>
            <p:cNvSpPr>
              <a:spLocks noChangeShapeType="1"/>
            </p:cNvSpPr>
            <p:nvPr/>
          </p:nvSpPr>
          <p:spPr bwMode="auto">
            <a:xfrm>
              <a:off x="1952" y="3125"/>
              <a:ext cx="178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63" name="Line 42"/>
            <p:cNvSpPr>
              <a:spLocks noChangeShapeType="1"/>
            </p:cNvSpPr>
            <p:nvPr/>
          </p:nvSpPr>
          <p:spPr bwMode="auto">
            <a:xfrm>
              <a:off x="1773" y="3299"/>
              <a:ext cx="179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64" name="Line 48"/>
            <p:cNvSpPr>
              <a:spLocks noChangeShapeType="1"/>
            </p:cNvSpPr>
            <p:nvPr/>
          </p:nvSpPr>
          <p:spPr bwMode="auto">
            <a:xfrm flipV="1">
              <a:off x="772" y="3721"/>
              <a:ext cx="1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65" name="Line 57"/>
            <p:cNvSpPr>
              <a:spLocks noChangeShapeType="1"/>
            </p:cNvSpPr>
            <p:nvPr/>
          </p:nvSpPr>
          <p:spPr bwMode="auto">
            <a:xfrm flipV="1">
              <a:off x="1596" y="2845"/>
              <a:ext cx="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8866" name="Object 3"/>
            <p:cNvGraphicFramePr>
              <a:graphicFrameLocks noChangeAspect="1"/>
            </p:cNvGraphicFramePr>
            <p:nvPr/>
          </p:nvGraphicFramePr>
          <p:xfrm>
            <a:off x="1153" y="2779"/>
            <a:ext cx="630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01" name="公式" r:id="rId3" imgW="452120" imgH="719455" progId="Equation.3">
                    <p:embed/>
                  </p:oleObj>
                </mc:Choice>
                <mc:Fallback>
                  <p:oleObj name="公式" r:id="rId3" imgW="452120" imgH="71945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3" y="2779"/>
                          <a:ext cx="630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7" name="Object 4"/>
            <p:cNvGraphicFramePr>
              <a:graphicFrameLocks noChangeAspect="1"/>
            </p:cNvGraphicFramePr>
            <p:nvPr/>
          </p:nvGraphicFramePr>
          <p:xfrm>
            <a:off x="378" y="2782"/>
            <a:ext cx="463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02" name="公式" r:id="rId5" imgW="328930" imgH="719455" progId="Equation.3">
                    <p:embed/>
                  </p:oleObj>
                </mc:Choice>
                <mc:Fallback>
                  <p:oleObj name="公式" r:id="rId5" imgW="328930" imgH="71945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" y="2782"/>
                          <a:ext cx="463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8" name="Object 5"/>
            <p:cNvGraphicFramePr>
              <a:graphicFrameLocks noChangeAspect="1"/>
            </p:cNvGraphicFramePr>
            <p:nvPr/>
          </p:nvGraphicFramePr>
          <p:xfrm>
            <a:off x="1247" y="2461"/>
            <a:ext cx="24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03" name="公式" r:id="rId7" imgW="164465" imgH="226060" progId="Equation.3">
                    <p:embed/>
                  </p:oleObj>
                </mc:Choice>
                <mc:Fallback>
                  <p:oleObj name="公式" r:id="rId7" imgW="164465" imgH="2260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2461"/>
                          <a:ext cx="240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9" name="Object 6"/>
            <p:cNvGraphicFramePr>
              <a:graphicFrameLocks noChangeAspect="1"/>
            </p:cNvGraphicFramePr>
            <p:nvPr/>
          </p:nvGraphicFramePr>
          <p:xfrm>
            <a:off x="757" y="2332"/>
            <a:ext cx="406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04" name="公式" r:id="rId9" imgW="287655" imgH="431800" progId="Equation.3">
                    <p:embed/>
                  </p:oleObj>
                </mc:Choice>
                <mc:Fallback>
                  <p:oleObj name="公式" r:id="rId9" imgW="287655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7" y="2332"/>
                          <a:ext cx="406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70" name="Rectangle 62"/>
            <p:cNvSpPr>
              <a:spLocks noChangeArrowheads="1"/>
            </p:cNvSpPr>
            <p:nvPr/>
          </p:nvSpPr>
          <p:spPr bwMode="auto">
            <a:xfrm>
              <a:off x="2885" y="2793"/>
              <a:ext cx="446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78871" name="Line 63"/>
            <p:cNvSpPr>
              <a:spLocks noChangeShapeType="1"/>
            </p:cNvSpPr>
            <p:nvPr/>
          </p:nvSpPr>
          <p:spPr bwMode="auto">
            <a:xfrm>
              <a:off x="2504" y="2854"/>
              <a:ext cx="0" cy="8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72" name="Line 64"/>
            <p:cNvSpPr>
              <a:spLocks noChangeShapeType="1"/>
            </p:cNvSpPr>
            <p:nvPr/>
          </p:nvSpPr>
          <p:spPr bwMode="auto">
            <a:xfrm flipV="1">
              <a:off x="2521" y="2854"/>
              <a:ext cx="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73" name="Line 65"/>
            <p:cNvSpPr>
              <a:spLocks noChangeShapeType="1"/>
            </p:cNvSpPr>
            <p:nvPr/>
          </p:nvSpPr>
          <p:spPr bwMode="auto">
            <a:xfrm flipV="1">
              <a:off x="2318" y="3134"/>
              <a:ext cx="179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74" name="Line 66"/>
            <p:cNvSpPr>
              <a:spLocks noChangeShapeType="1"/>
            </p:cNvSpPr>
            <p:nvPr/>
          </p:nvSpPr>
          <p:spPr bwMode="auto">
            <a:xfrm flipV="1">
              <a:off x="2497" y="3308"/>
              <a:ext cx="178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75" name="Line 67"/>
            <p:cNvSpPr>
              <a:spLocks noChangeShapeType="1"/>
            </p:cNvSpPr>
            <p:nvPr/>
          </p:nvSpPr>
          <p:spPr bwMode="auto">
            <a:xfrm>
              <a:off x="2497" y="3134"/>
              <a:ext cx="178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76" name="Line 68"/>
            <p:cNvSpPr>
              <a:spLocks noChangeShapeType="1"/>
            </p:cNvSpPr>
            <p:nvPr/>
          </p:nvSpPr>
          <p:spPr bwMode="auto">
            <a:xfrm>
              <a:off x="2318" y="3308"/>
              <a:ext cx="179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77" name="Line 69"/>
            <p:cNvSpPr>
              <a:spLocks noChangeShapeType="1"/>
            </p:cNvSpPr>
            <p:nvPr/>
          </p:nvSpPr>
          <p:spPr bwMode="auto">
            <a:xfrm flipV="1">
              <a:off x="2509" y="3730"/>
              <a:ext cx="1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8878" name="Line 70"/>
            <p:cNvSpPr>
              <a:spLocks noChangeShapeType="1"/>
            </p:cNvSpPr>
            <p:nvPr/>
          </p:nvSpPr>
          <p:spPr bwMode="auto">
            <a:xfrm flipV="1">
              <a:off x="3333" y="2854"/>
              <a:ext cx="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8879" name="Object 7"/>
            <p:cNvGraphicFramePr>
              <a:graphicFrameLocks noChangeAspect="1"/>
            </p:cNvGraphicFramePr>
            <p:nvPr/>
          </p:nvGraphicFramePr>
          <p:xfrm>
            <a:off x="2684" y="2864"/>
            <a:ext cx="611" cy="8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05" name="公式" r:id="rId11" imgW="441960" imgH="606425" progId="Equation.3">
                    <p:embed/>
                  </p:oleObj>
                </mc:Choice>
                <mc:Fallback>
                  <p:oleObj name="公式" r:id="rId11" imgW="441960" imgH="60642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4" y="2864"/>
                          <a:ext cx="611" cy="8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80" name="Object 8"/>
            <p:cNvGraphicFramePr>
              <a:graphicFrameLocks noChangeAspect="1"/>
            </p:cNvGraphicFramePr>
            <p:nvPr/>
          </p:nvGraphicFramePr>
          <p:xfrm>
            <a:off x="3658" y="2791"/>
            <a:ext cx="500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06" name="公式" r:id="rId13" imgW="359410" imgH="719455" progId="Equation.3">
                    <p:embed/>
                  </p:oleObj>
                </mc:Choice>
                <mc:Fallback>
                  <p:oleObj name="公式" r:id="rId13" imgW="359410" imgH="71945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8" y="2791"/>
                          <a:ext cx="500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81" name="Object 9"/>
            <p:cNvGraphicFramePr>
              <a:graphicFrameLocks noChangeAspect="1"/>
            </p:cNvGraphicFramePr>
            <p:nvPr/>
          </p:nvGraphicFramePr>
          <p:xfrm>
            <a:off x="2966" y="2470"/>
            <a:ext cx="277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07" name="公式" r:id="rId15" imgW="194945" imgH="226060" progId="Equation.3">
                    <p:embed/>
                  </p:oleObj>
                </mc:Choice>
                <mc:Fallback>
                  <p:oleObj name="公式" r:id="rId15" imgW="194945" imgH="2260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6" y="2470"/>
                          <a:ext cx="277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82" name="Object 10"/>
            <p:cNvGraphicFramePr>
              <a:graphicFrameLocks noChangeAspect="1"/>
            </p:cNvGraphicFramePr>
            <p:nvPr/>
          </p:nvGraphicFramePr>
          <p:xfrm>
            <a:off x="3415" y="2341"/>
            <a:ext cx="443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208" name="公式" r:id="rId17" imgW="318770" imgH="431800" progId="Equation.3">
                    <p:embed/>
                  </p:oleObj>
                </mc:Choice>
                <mc:Fallback>
                  <p:oleObj name="公式" r:id="rId17" imgW="318770" imgH="431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5" y="2341"/>
                          <a:ext cx="443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84438" y="4437063"/>
            <a:ext cx="3743325" cy="20161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6227763" y="1412875"/>
            <a:ext cx="2916237" cy="1223963"/>
          </a:xfrm>
          <a:prstGeom prst="rect">
            <a:avLst/>
          </a:prstGeom>
          <a:solidFill>
            <a:srgbClr val="C2EC8A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作自变量，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作因变量</a:t>
            </a:r>
            <a:endParaRPr kumimoji="1" lang="zh-CN" altLang="en-U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 autoUpdateAnimBg="0"/>
      <p:bldP spid="34" grpId="0" animBg="1"/>
      <p:bldP spid="35" grpId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9"/>
          <p:cNvSpPr>
            <a:spLocks noChangeArrowheads="1"/>
          </p:cNvSpPr>
          <p:nvPr/>
        </p:nvSpPr>
        <p:spPr bwMode="auto">
          <a:xfrm>
            <a:off x="714375" y="1071563"/>
            <a:ext cx="6305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800" b="1">
                <a:latin typeface="Times New Roman" panose="02020603050405020304" pitchFamily="18" charset="0"/>
              </a:rPr>
              <a:t>②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电导方程（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g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方程）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的等效电路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05883" name="Object 2"/>
          <p:cNvGraphicFramePr>
            <a:graphicFrameLocks noChangeAspect="1"/>
          </p:cNvGraphicFramePr>
          <p:nvPr/>
        </p:nvGraphicFramePr>
        <p:xfrm>
          <a:off x="1714500" y="2143125"/>
          <a:ext cx="4071938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229" name="公式" r:id="rId1" imgW="1633855" imgH="482600" progId="Equation.3">
                  <p:embed/>
                </p:oleObj>
              </mc:Choice>
              <mc:Fallback>
                <p:oleObj name="公式" r:id="rId1" imgW="1633855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143125"/>
                        <a:ext cx="4071938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1"/>
          <p:cNvGrpSpPr/>
          <p:nvPr/>
        </p:nvGrpSpPr>
        <p:grpSpPr bwMode="auto">
          <a:xfrm>
            <a:off x="857250" y="3857625"/>
            <a:ext cx="7288213" cy="2330450"/>
            <a:chOff x="521" y="1913"/>
            <a:chExt cx="4591" cy="1468"/>
          </a:xfrm>
        </p:grpSpPr>
        <p:sp>
          <p:nvSpPr>
            <p:cNvPr id="79880" name="Rectangle 32"/>
            <p:cNvSpPr>
              <a:spLocks noChangeArrowheads="1"/>
            </p:cNvSpPr>
            <p:nvPr/>
          </p:nvSpPr>
          <p:spPr bwMode="auto">
            <a:xfrm rot="5400000">
              <a:off x="1298" y="2803"/>
              <a:ext cx="446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79881" name="Line 35"/>
            <p:cNvSpPr>
              <a:spLocks noChangeShapeType="1"/>
            </p:cNvSpPr>
            <p:nvPr/>
          </p:nvSpPr>
          <p:spPr bwMode="auto">
            <a:xfrm flipV="1">
              <a:off x="2356" y="2713"/>
              <a:ext cx="179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2" name="Line 36"/>
            <p:cNvSpPr>
              <a:spLocks noChangeShapeType="1"/>
            </p:cNvSpPr>
            <p:nvPr/>
          </p:nvSpPr>
          <p:spPr bwMode="auto">
            <a:xfrm flipV="1">
              <a:off x="2535" y="2887"/>
              <a:ext cx="178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3" name="Line 37"/>
            <p:cNvSpPr>
              <a:spLocks noChangeShapeType="1"/>
            </p:cNvSpPr>
            <p:nvPr/>
          </p:nvSpPr>
          <p:spPr bwMode="auto">
            <a:xfrm>
              <a:off x="2535" y="2713"/>
              <a:ext cx="178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4" name="Line 38"/>
            <p:cNvSpPr>
              <a:spLocks noChangeShapeType="1"/>
            </p:cNvSpPr>
            <p:nvPr/>
          </p:nvSpPr>
          <p:spPr bwMode="auto">
            <a:xfrm>
              <a:off x="2356" y="2887"/>
              <a:ext cx="179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85" name="Line 39"/>
            <p:cNvSpPr>
              <a:spLocks noChangeShapeType="1"/>
            </p:cNvSpPr>
            <p:nvPr/>
          </p:nvSpPr>
          <p:spPr bwMode="auto">
            <a:xfrm flipV="1">
              <a:off x="991" y="3318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9886" name="Object 3"/>
            <p:cNvGraphicFramePr>
              <a:graphicFrameLocks noChangeAspect="1"/>
            </p:cNvGraphicFramePr>
            <p:nvPr/>
          </p:nvGraphicFramePr>
          <p:xfrm>
            <a:off x="1596" y="2351"/>
            <a:ext cx="1038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30" name="公式" r:id="rId3" imgW="760095" imgH="719455" progId="Equation.3">
                    <p:embed/>
                  </p:oleObj>
                </mc:Choice>
                <mc:Fallback>
                  <p:oleObj name="公式" r:id="rId3" imgW="760095" imgH="71945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2351"/>
                          <a:ext cx="1038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7" name="Object 4"/>
            <p:cNvGraphicFramePr>
              <a:graphicFrameLocks noChangeAspect="1"/>
            </p:cNvGraphicFramePr>
            <p:nvPr/>
          </p:nvGraphicFramePr>
          <p:xfrm>
            <a:off x="521" y="2370"/>
            <a:ext cx="463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31" name="公式" r:id="rId5" imgW="328930" imgH="719455" progId="Equation.3">
                    <p:embed/>
                  </p:oleObj>
                </mc:Choice>
                <mc:Fallback>
                  <p:oleObj name="公式" r:id="rId5" imgW="328930" imgH="71945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370"/>
                          <a:ext cx="463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8" name="Object 5"/>
            <p:cNvGraphicFramePr>
              <a:graphicFrameLocks noChangeAspect="1"/>
            </p:cNvGraphicFramePr>
            <p:nvPr/>
          </p:nvGraphicFramePr>
          <p:xfrm>
            <a:off x="1141" y="2680"/>
            <a:ext cx="31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32" name="公式" r:id="rId7" imgW="226060" imgH="226060" progId="Equation.3">
                    <p:embed/>
                  </p:oleObj>
                </mc:Choice>
                <mc:Fallback>
                  <p:oleObj name="公式" r:id="rId7" imgW="226060" imgH="2260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1" y="2680"/>
                          <a:ext cx="31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9" name="Object 6"/>
            <p:cNvGraphicFramePr>
              <a:graphicFrameLocks noChangeAspect="1"/>
            </p:cNvGraphicFramePr>
            <p:nvPr/>
          </p:nvGraphicFramePr>
          <p:xfrm>
            <a:off x="946" y="1928"/>
            <a:ext cx="406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33" name="公式" r:id="rId9" imgW="287655" imgH="431800" progId="Equation.3">
                    <p:embed/>
                  </p:oleObj>
                </mc:Choice>
                <mc:Fallback>
                  <p:oleObj name="公式" r:id="rId9" imgW="287655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1928"/>
                          <a:ext cx="406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0" name="Object 7"/>
            <p:cNvGraphicFramePr>
              <a:graphicFrameLocks noChangeAspect="1"/>
            </p:cNvGraphicFramePr>
            <p:nvPr/>
          </p:nvGraphicFramePr>
          <p:xfrm>
            <a:off x="4612" y="2363"/>
            <a:ext cx="500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34" name="公式" r:id="rId11" imgW="359410" imgH="719455" progId="Equation.3">
                    <p:embed/>
                  </p:oleObj>
                </mc:Choice>
                <mc:Fallback>
                  <p:oleObj name="公式" r:id="rId11" imgW="359410" imgH="71945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2" y="2363"/>
                          <a:ext cx="500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1" name="Object 8"/>
            <p:cNvGraphicFramePr>
              <a:graphicFrameLocks noChangeAspect="1"/>
            </p:cNvGraphicFramePr>
            <p:nvPr/>
          </p:nvGraphicFramePr>
          <p:xfrm>
            <a:off x="4369" y="1913"/>
            <a:ext cx="443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35" name="公式" r:id="rId13" imgW="318770" imgH="431800" progId="Equation.3">
                    <p:embed/>
                  </p:oleObj>
                </mc:Choice>
                <mc:Fallback>
                  <p:oleObj name="公式" r:id="rId13" imgW="31877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9" y="1913"/>
                          <a:ext cx="443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2" name="Line 60"/>
            <p:cNvSpPr>
              <a:spLocks noChangeShapeType="1"/>
            </p:cNvSpPr>
            <p:nvPr/>
          </p:nvSpPr>
          <p:spPr bwMode="auto">
            <a:xfrm flipV="1">
              <a:off x="991" y="2432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893" name="Line 61"/>
            <p:cNvSpPr>
              <a:spLocks noChangeShapeType="1"/>
            </p:cNvSpPr>
            <p:nvPr/>
          </p:nvSpPr>
          <p:spPr bwMode="auto">
            <a:xfrm>
              <a:off x="2538" y="2432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9894" name="Line 62"/>
            <p:cNvSpPr>
              <a:spLocks noChangeShapeType="1"/>
            </p:cNvSpPr>
            <p:nvPr/>
          </p:nvSpPr>
          <p:spPr bwMode="auto">
            <a:xfrm>
              <a:off x="2533" y="3046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9895" name="Line 63"/>
            <p:cNvSpPr>
              <a:spLocks noChangeShapeType="1"/>
            </p:cNvSpPr>
            <p:nvPr/>
          </p:nvSpPr>
          <p:spPr bwMode="auto">
            <a:xfrm>
              <a:off x="2373" y="2894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9896" name="Line 64"/>
            <p:cNvSpPr>
              <a:spLocks noChangeShapeType="1"/>
            </p:cNvSpPr>
            <p:nvPr/>
          </p:nvSpPr>
          <p:spPr bwMode="auto">
            <a:xfrm>
              <a:off x="1519" y="2432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9897" name="Line 66"/>
            <p:cNvSpPr>
              <a:spLocks noChangeShapeType="1"/>
            </p:cNvSpPr>
            <p:nvPr/>
          </p:nvSpPr>
          <p:spPr bwMode="auto">
            <a:xfrm>
              <a:off x="1519" y="3088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9898" name="Rectangle 67"/>
            <p:cNvSpPr>
              <a:spLocks noChangeArrowheads="1"/>
            </p:cNvSpPr>
            <p:nvPr/>
          </p:nvSpPr>
          <p:spPr bwMode="auto">
            <a:xfrm rot="5400000">
              <a:off x="3857" y="2801"/>
              <a:ext cx="446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79899" name="Line 68"/>
            <p:cNvSpPr>
              <a:spLocks noChangeShapeType="1"/>
            </p:cNvSpPr>
            <p:nvPr/>
          </p:nvSpPr>
          <p:spPr bwMode="auto">
            <a:xfrm flipV="1">
              <a:off x="2893" y="2711"/>
              <a:ext cx="179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0" name="Line 69"/>
            <p:cNvSpPr>
              <a:spLocks noChangeShapeType="1"/>
            </p:cNvSpPr>
            <p:nvPr/>
          </p:nvSpPr>
          <p:spPr bwMode="auto">
            <a:xfrm flipV="1">
              <a:off x="3072" y="2885"/>
              <a:ext cx="178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1" name="Line 70"/>
            <p:cNvSpPr>
              <a:spLocks noChangeShapeType="1"/>
            </p:cNvSpPr>
            <p:nvPr/>
          </p:nvSpPr>
          <p:spPr bwMode="auto">
            <a:xfrm>
              <a:off x="3072" y="2711"/>
              <a:ext cx="178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2" name="Line 71"/>
            <p:cNvSpPr>
              <a:spLocks noChangeShapeType="1"/>
            </p:cNvSpPr>
            <p:nvPr/>
          </p:nvSpPr>
          <p:spPr bwMode="auto">
            <a:xfrm>
              <a:off x="2893" y="2885"/>
              <a:ext cx="179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3" name="Line 72"/>
            <p:cNvSpPr>
              <a:spLocks noChangeShapeType="1"/>
            </p:cNvSpPr>
            <p:nvPr/>
          </p:nvSpPr>
          <p:spPr bwMode="auto">
            <a:xfrm flipV="1">
              <a:off x="3077" y="3316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79904" name="Object 9"/>
            <p:cNvGraphicFramePr>
              <a:graphicFrameLocks noChangeAspect="1"/>
            </p:cNvGraphicFramePr>
            <p:nvPr/>
          </p:nvGraphicFramePr>
          <p:xfrm>
            <a:off x="2979" y="2357"/>
            <a:ext cx="1020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36" name="公式" r:id="rId15" imgW="739775" imgH="719455" progId="Equation.3">
                    <p:embed/>
                  </p:oleObj>
                </mc:Choice>
                <mc:Fallback>
                  <p:oleObj name="公式" r:id="rId15" imgW="739775" imgH="71945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9" y="2357"/>
                          <a:ext cx="1020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05" name="Object 10"/>
            <p:cNvGraphicFramePr>
              <a:graphicFrameLocks noChangeAspect="1"/>
            </p:cNvGraphicFramePr>
            <p:nvPr/>
          </p:nvGraphicFramePr>
          <p:xfrm>
            <a:off x="4158" y="2678"/>
            <a:ext cx="333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37" name="公式" r:id="rId17" imgW="236220" imgH="226060" progId="Equation.3">
                    <p:embed/>
                  </p:oleObj>
                </mc:Choice>
                <mc:Fallback>
                  <p:oleObj name="公式" r:id="rId17" imgW="236220" imgH="2260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8" y="2678"/>
                          <a:ext cx="333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06" name="Line 75"/>
            <p:cNvSpPr>
              <a:spLocks noChangeShapeType="1"/>
            </p:cNvSpPr>
            <p:nvPr/>
          </p:nvSpPr>
          <p:spPr bwMode="auto">
            <a:xfrm flipV="1">
              <a:off x="3077" y="2430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79907" name="Line 76"/>
            <p:cNvSpPr>
              <a:spLocks noChangeShapeType="1"/>
            </p:cNvSpPr>
            <p:nvPr/>
          </p:nvSpPr>
          <p:spPr bwMode="auto">
            <a:xfrm>
              <a:off x="3075" y="243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08" name="Line 77"/>
            <p:cNvSpPr>
              <a:spLocks noChangeShapeType="1"/>
            </p:cNvSpPr>
            <p:nvPr/>
          </p:nvSpPr>
          <p:spPr bwMode="auto">
            <a:xfrm>
              <a:off x="3070" y="304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09" name="Line 78"/>
            <p:cNvSpPr>
              <a:spLocks noChangeShapeType="1"/>
            </p:cNvSpPr>
            <p:nvPr/>
          </p:nvSpPr>
          <p:spPr bwMode="auto">
            <a:xfrm>
              <a:off x="2910" y="2892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10" name="Line 79"/>
            <p:cNvSpPr>
              <a:spLocks noChangeShapeType="1"/>
            </p:cNvSpPr>
            <p:nvPr/>
          </p:nvSpPr>
          <p:spPr bwMode="auto">
            <a:xfrm>
              <a:off x="4078" y="2430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79911" name="Line 80"/>
            <p:cNvSpPr>
              <a:spLocks noChangeShapeType="1"/>
            </p:cNvSpPr>
            <p:nvPr/>
          </p:nvSpPr>
          <p:spPr bwMode="auto">
            <a:xfrm>
              <a:off x="4078" y="3086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8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9" name="矩形 38"/>
          <p:cNvSpPr/>
          <p:nvPr/>
        </p:nvSpPr>
        <p:spPr bwMode="auto">
          <a:xfrm>
            <a:off x="1908175" y="4437063"/>
            <a:ext cx="5111750" cy="20161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0" name="Rectangle 6"/>
          <p:cNvSpPr>
            <a:spLocks noChangeArrowheads="1"/>
          </p:cNvSpPr>
          <p:nvPr/>
        </p:nvSpPr>
        <p:spPr bwMode="auto">
          <a:xfrm>
            <a:off x="6046788" y="765175"/>
            <a:ext cx="3097212" cy="1200150"/>
          </a:xfrm>
          <a:prstGeom prst="rect">
            <a:avLst/>
          </a:prstGeom>
          <a:solidFill>
            <a:srgbClr val="C2EC8A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作自变量，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30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400" b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30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400" b="1">
                <a:latin typeface="Times New Roman" panose="02020603050405020304" pitchFamily="18" charset="0"/>
              </a:rPr>
              <a:t>作因变量</a:t>
            </a:r>
            <a:endParaRPr kumimoji="1" lang="zh-CN" altLang="en-U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"/>
          <p:cNvSpPr>
            <a:spLocks noChangeArrowheads="1"/>
          </p:cNvSpPr>
          <p:nvPr/>
        </p:nvSpPr>
        <p:spPr bwMode="auto">
          <a:xfrm>
            <a:off x="714375" y="1214438"/>
            <a:ext cx="7793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800" b="1">
                <a:latin typeface="Times New Roman" panose="02020603050405020304" pitchFamily="18" charset="0"/>
              </a:rPr>
              <a:t>③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混合方程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h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方程）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的等效电路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06853" name="Object 2"/>
          <p:cNvGraphicFramePr>
            <a:graphicFrameLocks noChangeAspect="1"/>
          </p:cNvGraphicFramePr>
          <p:nvPr/>
        </p:nvGraphicFramePr>
        <p:xfrm>
          <a:off x="1714500" y="2214563"/>
          <a:ext cx="4176713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8" name="公式" r:id="rId1" imgW="1551305" imgH="482600" progId="Equation.3">
                  <p:embed/>
                </p:oleObj>
              </mc:Choice>
              <mc:Fallback>
                <p:oleObj name="公式" r:id="rId1" imgW="1551305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2214563"/>
                        <a:ext cx="4176713" cy="1357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8"/>
          <p:cNvGrpSpPr/>
          <p:nvPr/>
        </p:nvGrpSpPr>
        <p:grpSpPr bwMode="auto">
          <a:xfrm>
            <a:off x="1071563" y="4071938"/>
            <a:ext cx="6594475" cy="2332037"/>
            <a:chOff x="748" y="1933"/>
            <a:chExt cx="4154" cy="1469"/>
          </a:xfrm>
        </p:grpSpPr>
        <p:sp>
          <p:nvSpPr>
            <p:cNvPr id="80902" name="Rectangle 7"/>
            <p:cNvSpPr>
              <a:spLocks noChangeArrowheads="1"/>
            </p:cNvSpPr>
            <p:nvPr/>
          </p:nvSpPr>
          <p:spPr bwMode="auto">
            <a:xfrm>
              <a:off x="1518" y="2393"/>
              <a:ext cx="446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80903" name="Line 8"/>
            <p:cNvSpPr>
              <a:spLocks noChangeShapeType="1"/>
            </p:cNvSpPr>
            <p:nvPr/>
          </p:nvSpPr>
          <p:spPr bwMode="auto">
            <a:xfrm>
              <a:off x="2329" y="2454"/>
              <a:ext cx="0" cy="8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4" name="Line 9"/>
            <p:cNvSpPr>
              <a:spLocks noChangeShapeType="1"/>
            </p:cNvSpPr>
            <p:nvPr/>
          </p:nvSpPr>
          <p:spPr bwMode="auto">
            <a:xfrm flipV="1">
              <a:off x="1154" y="2454"/>
              <a:ext cx="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5" name="Line 10"/>
            <p:cNvSpPr>
              <a:spLocks noChangeShapeType="1"/>
            </p:cNvSpPr>
            <p:nvPr/>
          </p:nvSpPr>
          <p:spPr bwMode="auto">
            <a:xfrm flipV="1">
              <a:off x="2143" y="2734"/>
              <a:ext cx="179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6" name="Line 11"/>
            <p:cNvSpPr>
              <a:spLocks noChangeShapeType="1"/>
            </p:cNvSpPr>
            <p:nvPr/>
          </p:nvSpPr>
          <p:spPr bwMode="auto">
            <a:xfrm flipV="1">
              <a:off x="2322" y="2908"/>
              <a:ext cx="178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7" name="Line 12"/>
            <p:cNvSpPr>
              <a:spLocks noChangeShapeType="1"/>
            </p:cNvSpPr>
            <p:nvPr/>
          </p:nvSpPr>
          <p:spPr bwMode="auto">
            <a:xfrm>
              <a:off x="2322" y="2734"/>
              <a:ext cx="178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8" name="Line 13"/>
            <p:cNvSpPr>
              <a:spLocks noChangeShapeType="1"/>
            </p:cNvSpPr>
            <p:nvPr/>
          </p:nvSpPr>
          <p:spPr bwMode="auto">
            <a:xfrm>
              <a:off x="2143" y="2908"/>
              <a:ext cx="179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09" name="Line 14"/>
            <p:cNvSpPr>
              <a:spLocks noChangeShapeType="1"/>
            </p:cNvSpPr>
            <p:nvPr/>
          </p:nvSpPr>
          <p:spPr bwMode="auto">
            <a:xfrm flipV="1">
              <a:off x="1142" y="3330"/>
              <a:ext cx="1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0" name="Line 15"/>
            <p:cNvSpPr>
              <a:spLocks noChangeShapeType="1"/>
            </p:cNvSpPr>
            <p:nvPr/>
          </p:nvSpPr>
          <p:spPr bwMode="auto">
            <a:xfrm flipV="1">
              <a:off x="1966" y="2454"/>
              <a:ext cx="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0911" name="Object 3"/>
            <p:cNvGraphicFramePr>
              <a:graphicFrameLocks noChangeAspect="1"/>
            </p:cNvGraphicFramePr>
            <p:nvPr/>
          </p:nvGraphicFramePr>
          <p:xfrm>
            <a:off x="1429" y="2388"/>
            <a:ext cx="723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49" name="公式" r:id="rId3" imgW="523875" imgH="719455" progId="Equation.3">
                    <p:embed/>
                  </p:oleObj>
                </mc:Choice>
                <mc:Fallback>
                  <p:oleObj name="公式" r:id="rId3" imgW="523875" imgH="71945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2388"/>
                          <a:ext cx="723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2" name="Object 4"/>
            <p:cNvGraphicFramePr>
              <a:graphicFrameLocks noChangeAspect="1"/>
            </p:cNvGraphicFramePr>
            <p:nvPr/>
          </p:nvGraphicFramePr>
          <p:xfrm>
            <a:off x="748" y="2391"/>
            <a:ext cx="463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0" name="公式" r:id="rId5" imgW="328930" imgH="719455" progId="Equation.3">
                    <p:embed/>
                  </p:oleObj>
                </mc:Choice>
                <mc:Fallback>
                  <p:oleObj name="公式" r:id="rId5" imgW="328930" imgH="71945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391"/>
                          <a:ext cx="463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3" name="Object 5"/>
            <p:cNvGraphicFramePr>
              <a:graphicFrameLocks noChangeAspect="1"/>
            </p:cNvGraphicFramePr>
            <p:nvPr/>
          </p:nvGraphicFramePr>
          <p:xfrm>
            <a:off x="1599" y="2070"/>
            <a:ext cx="277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1" name="公式" r:id="rId7" imgW="194945" imgH="226060" progId="Equation.3">
                    <p:embed/>
                  </p:oleObj>
                </mc:Choice>
                <mc:Fallback>
                  <p:oleObj name="公式" r:id="rId7" imgW="194945" imgH="2260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9" y="2070"/>
                          <a:ext cx="277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4" name="Object 6"/>
            <p:cNvGraphicFramePr>
              <a:graphicFrameLocks noChangeAspect="1"/>
            </p:cNvGraphicFramePr>
            <p:nvPr/>
          </p:nvGraphicFramePr>
          <p:xfrm>
            <a:off x="1127" y="1941"/>
            <a:ext cx="406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2" name="公式" r:id="rId9" imgW="287655" imgH="431800" progId="Equation.3">
                    <p:embed/>
                  </p:oleObj>
                </mc:Choice>
                <mc:Fallback>
                  <p:oleObj name="公式" r:id="rId9" imgW="287655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1941"/>
                          <a:ext cx="406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5" name="Object 7"/>
            <p:cNvGraphicFramePr>
              <a:graphicFrameLocks noChangeAspect="1"/>
            </p:cNvGraphicFramePr>
            <p:nvPr/>
          </p:nvGraphicFramePr>
          <p:xfrm>
            <a:off x="4402" y="2383"/>
            <a:ext cx="500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3" name="公式" r:id="rId11" imgW="359410" imgH="719455" progId="Equation.3">
                    <p:embed/>
                  </p:oleObj>
                </mc:Choice>
                <mc:Fallback>
                  <p:oleObj name="公式" r:id="rId11" imgW="359410" imgH="71945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2" y="2383"/>
                          <a:ext cx="500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6" name="Object 8"/>
            <p:cNvGraphicFramePr>
              <a:graphicFrameLocks noChangeAspect="1"/>
            </p:cNvGraphicFramePr>
            <p:nvPr/>
          </p:nvGraphicFramePr>
          <p:xfrm>
            <a:off x="4159" y="1933"/>
            <a:ext cx="443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4" name="公式" r:id="rId13" imgW="318770" imgH="431800" progId="Equation.3">
                    <p:embed/>
                  </p:oleObj>
                </mc:Choice>
                <mc:Fallback>
                  <p:oleObj name="公式" r:id="rId13" imgW="31877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1933"/>
                          <a:ext cx="443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17" name="Rectangle 54"/>
            <p:cNvSpPr>
              <a:spLocks noChangeArrowheads="1"/>
            </p:cNvSpPr>
            <p:nvPr/>
          </p:nvSpPr>
          <p:spPr bwMode="auto">
            <a:xfrm rot="5400000">
              <a:off x="3647" y="2821"/>
              <a:ext cx="446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80918" name="Line 55"/>
            <p:cNvSpPr>
              <a:spLocks noChangeShapeType="1"/>
            </p:cNvSpPr>
            <p:nvPr/>
          </p:nvSpPr>
          <p:spPr bwMode="auto">
            <a:xfrm flipV="1">
              <a:off x="2683" y="2731"/>
              <a:ext cx="179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19" name="Line 56"/>
            <p:cNvSpPr>
              <a:spLocks noChangeShapeType="1"/>
            </p:cNvSpPr>
            <p:nvPr/>
          </p:nvSpPr>
          <p:spPr bwMode="auto">
            <a:xfrm flipV="1">
              <a:off x="2862" y="2905"/>
              <a:ext cx="178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0" name="Line 57"/>
            <p:cNvSpPr>
              <a:spLocks noChangeShapeType="1"/>
            </p:cNvSpPr>
            <p:nvPr/>
          </p:nvSpPr>
          <p:spPr bwMode="auto">
            <a:xfrm>
              <a:off x="2862" y="2731"/>
              <a:ext cx="178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1" name="Line 58"/>
            <p:cNvSpPr>
              <a:spLocks noChangeShapeType="1"/>
            </p:cNvSpPr>
            <p:nvPr/>
          </p:nvSpPr>
          <p:spPr bwMode="auto">
            <a:xfrm>
              <a:off x="2683" y="2905"/>
              <a:ext cx="179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2" name="Line 59"/>
            <p:cNvSpPr>
              <a:spLocks noChangeShapeType="1"/>
            </p:cNvSpPr>
            <p:nvPr/>
          </p:nvSpPr>
          <p:spPr bwMode="auto">
            <a:xfrm flipV="1">
              <a:off x="2867" y="3336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0923" name="Object 9"/>
            <p:cNvGraphicFramePr>
              <a:graphicFrameLocks noChangeAspect="1"/>
            </p:cNvGraphicFramePr>
            <p:nvPr/>
          </p:nvGraphicFramePr>
          <p:xfrm>
            <a:off x="2775" y="2377"/>
            <a:ext cx="928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5" name="公式" r:id="rId15" imgW="678180" imgH="719455" progId="Equation.3">
                    <p:embed/>
                  </p:oleObj>
                </mc:Choice>
                <mc:Fallback>
                  <p:oleObj name="公式" r:id="rId15" imgW="678180" imgH="71945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5" y="2377"/>
                          <a:ext cx="928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24" name="Object 10"/>
            <p:cNvGraphicFramePr>
              <a:graphicFrameLocks noChangeAspect="1"/>
            </p:cNvGraphicFramePr>
            <p:nvPr/>
          </p:nvGraphicFramePr>
          <p:xfrm>
            <a:off x="3957" y="2698"/>
            <a:ext cx="31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6" name="公式" r:id="rId17" imgW="226060" imgH="226060" progId="Equation.3">
                    <p:embed/>
                  </p:oleObj>
                </mc:Choice>
                <mc:Fallback>
                  <p:oleObj name="公式" r:id="rId17" imgW="226060" imgH="22606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2698"/>
                          <a:ext cx="31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25" name="Line 62"/>
            <p:cNvSpPr>
              <a:spLocks noChangeShapeType="1"/>
            </p:cNvSpPr>
            <p:nvPr/>
          </p:nvSpPr>
          <p:spPr bwMode="auto">
            <a:xfrm flipV="1">
              <a:off x="2867" y="2450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0926" name="Line 63"/>
            <p:cNvSpPr>
              <a:spLocks noChangeShapeType="1"/>
            </p:cNvSpPr>
            <p:nvPr/>
          </p:nvSpPr>
          <p:spPr bwMode="auto">
            <a:xfrm>
              <a:off x="2865" y="2450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7" name="Line 64"/>
            <p:cNvSpPr>
              <a:spLocks noChangeShapeType="1"/>
            </p:cNvSpPr>
            <p:nvPr/>
          </p:nvSpPr>
          <p:spPr bwMode="auto">
            <a:xfrm>
              <a:off x="2860" y="3064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8" name="Line 65"/>
            <p:cNvSpPr>
              <a:spLocks noChangeShapeType="1"/>
            </p:cNvSpPr>
            <p:nvPr/>
          </p:nvSpPr>
          <p:spPr bwMode="auto">
            <a:xfrm>
              <a:off x="2700" y="2912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9" name="Line 66"/>
            <p:cNvSpPr>
              <a:spLocks noChangeShapeType="1"/>
            </p:cNvSpPr>
            <p:nvPr/>
          </p:nvSpPr>
          <p:spPr bwMode="auto">
            <a:xfrm>
              <a:off x="3868" y="2450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0" name="Line 67"/>
            <p:cNvSpPr>
              <a:spLocks noChangeShapeType="1"/>
            </p:cNvSpPr>
            <p:nvPr/>
          </p:nvSpPr>
          <p:spPr bwMode="auto">
            <a:xfrm>
              <a:off x="3868" y="3106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5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899592" y="1071563"/>
          <a:ext cx="3028950" cy="223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2" name="公式" r:id="rId1" imgW="1273810" imgH="945515" progId="Equation.3">
                  <p:embed/>
                </p:oleObj>
              </mc:Choice>
              <mc:Fallback>
                <p:oleObj name="公式" r:id="rId1" imgW="1273810" imgH="94551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071563"/>
                        <a:ext cx="3028950" cy="223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1" name="Object 3"/>
          <p:cNvGraphicFramePr>
            <a:graphicFrameLocks noChangeAspect="1"/>
          </p:cNvGraphicFramePr>
          <p:nvPr/>
        </p:nvGraphicFramePr>
        <p:xfrm>
          <a:off x="642938" y="4714875"/>
          <a:ext cx="8064500" cy="164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3" name="公式" r:id="rId3" imgW="3246755" imgH="657860" progId="Equation.3">
                  <p:embed/>
                </p:oleObj>
              </mc:Choice>
              <mc:Fallback>
                <p:oleObj name="公式" r:id="rId3" imgW="3246755" imgH="6578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4714875"/>
                        <a:ext cx="8064500" cy="1643063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500063" y="3714750"/>
            <a:ext cx="79057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个电阻和一个电流源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构成的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电阻分流电路</a:t>
            </a:r>
            <a:endParaRPr kumimoji="1" lang="zh-CN" altLang="en-US" sz="2800" b="1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Rectangle 14"/>
          <p:cNvSpPr txBox="1">
            <a:spLocks noChangeArrowheads="1"/>
          </p:cNvSpPr>
          <p:nvPr/>
        </p:nvSpPr>
        <p:spPr bwMode="auto">
          <a:xfrm>
            <a:off x="500063" y="-214313"/>
            <a:ext cx="74580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2.1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电阻分压电路和分流电路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7" name="Object 2"/>
          <p:cNvGraphicFramePr>
            <a:graphicFrameLocks noChangeAspect="1"/>
          </p:cNvGraphicFramePr>
          <p:nvPr/>
        </p:nvGraphicFramePr>
        <p:xfrm>
          <a:off x="4614738" y="1052736"/>
          <a:ext cx="4349750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4" name="公式" r:id="rId5" imgW="1838960" imgH="452120" progId="Equation.3">
                  <p:embed/>
                </p:oleObj>
              </mc:Choice>
              <mc:Fallback>
                <p:oleObj name="公式" r:id="rId5" imgW="1838960" imgH="452120" progId="Equation.3">
                  <p:embed/>
                  <p:pic>
                    <p:nvPicPr>
                      <p:cNvPr id="0" name="图片 113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738" y="1052736"/>
                        <a:ext cx="4349750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4589909" y="2204864"/>
          <a:ext cx="444658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5" name="公式" r:id="rId7" imgW="1880235" imgH="452120" progId="Equation.3">
                  <p:embed/>
                </p:oleObj>
              </mc:Choice>
              <mc:Fallback>
                <p:oleObj name="公式" r:id="rId7" imgW="1880235" imgH="452120" progId="Equation.3">
                  <p:embed/>
                  <p:pic>
                    <p:nvPicPr>
                      <p:cNvPr id="0" name="图片 11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909" y="2204864"/>
                        <a:ext cx="4446587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2" grpId="0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4"/>
          <p:cNvSpPr>
            <a:spLocks noChangeArrowheads="1"/>
          </p:cNvSpPr>
          <p:nvPr/>
        </p:nvSpPr>
        <p:spPr bwMode="auto">
          <a:xfrm>
            <a:off x="714375" y="855980"/>
            <a:ext cx="7793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zh-CN" sz="2800" b="1">
                <a:latin typeface="宋体" panose="02010600030101010101" pitchFamily="2" charset="-122"/>
              </a:rPr>
              <a:t>④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混合方程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（</a:t>
            </a:r>
            <a:r>
              <a:rPr kumimoji="1" lang="en-US" altLang="zh-CN" sz="2800" b="1">
                <a:solidFill>
                  <a:srgbClr val="CC0066"/>
                </a:solidFill>
                <a:latin typeface="Times New Roman" panose="02020603050405020304" pitchFamily="18" charset="0"/>
              </a:rPr>
              <a:t>h'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方程）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的等效电路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207877" name="Object 2"/>
          <p:cNvGraphicFramePr>
            <a:graphicFrameLocks noChangeAspect="1"/>
          </p:cNvGraphicFramePr>
          <p:nvPr/>
        </p:nvGraphicFramePr>
        <p:xfrm>
          <a:off x="1571625" y="1425258"/>
          <a:ext cx="4059238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72" name="公式" r:id="rId1" imgW="1592580" imgH="482600" progId="Equation.3">
                  <p:embed/>
                </p:oleObj>
              </mc:Choice>
              <mc:Fallback>
                <p:oleObj name="公式" r:id="rId1" imgW="159258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425258"/>
                        <a:ext cx="4059238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8"/>
          <p:cNvGrpSpPr/>
          <p:nvPr/>
        </p:nvGrpSpPr>
        <p:grpSpPr bwMode="auto">
          <a:xfrm>
            <a:off x="1000125" y="2923858"/>
            <a:ext cx="6654800" cy="2319337"/>
            <a:chOff x="557" y="1956"/>
            <a:chExt cx="4192" cy="1461"/>
          </a:xfrm>
        </p:grpSpPr>
        <p:sp>
          <p:nvSpPr>
            <p:cNvPr id="81926" name="Rectangle 7"/>
            <p:cNvSpPr>
              <a:spLocks noChangeArrowheads="1"/>
            </p:cNvSpPr>
            <p:nvPr/>
          </p:nvSpPr>
          <p:spPr bwMode="auto">
            <a:xfrm rot="5400000">
              <a:off x="1334" y="2834"/>
              <a:ext cx="446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81927" name="Line 8"/>
            <p:cNvSpPr>
              <a:spLocks noChangeShapeType="1"/>
            </p:cNvSpPr>
            <p:nvPr/>
          </p:nvSpPr>
          <p:spPr bwMode="auto">
            <a:xfrm flipV="1">
              <a:off x="2392" y="2744"/>
              <a:ext cx="179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28" name="Line 9"/>
            <p:cNvSpPr>
              <a:spLocks noChangeShapeType="1"/>
            </p:cNvSpPr>
            <p:nvPr/>
          </p:nvSpPr>
          <p:spPr bwMode="auto">
            <a:xfrm flipV="1">
              <a:off x="2571" y="2918"/>
              <a:ext cx="178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29" name="Line 10"/>
            <p:cNvSpPr>
              <a:spLocks noChangeShapeType="1"/>
            </p:cNvSpPr>
            <p:nvPr/>
          </p:nvSpPr>
          <p:spPr bwMode="auto">
            <a:xfrm>
              <a:off x="2571" y="2744"/>
              <a:ext cx="178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0" name="Line 11"/>
            <p:cNvSpPr>
              <a:spLocks noChangeShapeType="1"/>
            </p:cNvSpPr>
            <p:nvPr/>
          </p:nvSpPr>
          <p:spPr bwMode="auto">
            <a:xfrm>
              <a:off x="2392" y="2918"/>
              <a:ext cx="179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1" name="Line 12"/>
            <p:cNvSpPr>
              <a:spLocks noChangeShapeType="1"/>
            </p:cNvSpPr>
            <p:nvPr/>
          </p:nvSpPr>
          <p:spPr bwMode="auto">
            <a:xfrm flipV="1">
              <a:off x="1027" y="3349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1932" name="Object 3"/>
            <p:cNvGraphicFramePr>
              <a:graphicFrameLocks noChangeAspect="1"/>
            </p:cNvGraphicFramePr>
            <p:nvPr/>
          </p:nvGraphicFramePr>
          <p:xfrm>
            <a:off x="1718" y="2382"/>
            <a:ext cx="946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3" name="公式" r:id="rId3" imgW="688340" imgH="719455" progId="Equation.3">
                    <p:embed/>
                  </p:oleObj>
                </mc:Choice>
                <mc:Fallback>
                  <p:oleObj name="公式" r:id="rId3" imgW="688340" imgH="71945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8" y="2382"/>
                          <a:ext cx="946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3" name="Object 4"/>
            <p:cNvGraphicFramePr>
              <a:graphicFrameLocks noChangeAspect="1"/>
            </p:cNvGraphicFramePr>
            <p:nvPr/>
          </p:nvGraphicFramePr>
          <p:xfrm>
            <a:off x="557" y="2401"/>
            <a:ext cx="463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4" name="公式" r:id="rId5" imgW="328930" imgH="719455" progId="Equation.3">
                    <p:embed/>
                  </p:oleObj>
                </mc:Choice>
                <mc:Fallback>
                  <p:oleObj name="公式" r:id="rId5" imgW="328930" imgH="71945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" y="2401"/>
                          <a:ext cx="463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4" name="Object 5"/>
            <p:cNvGraphicFramePr>
              <a:graphicFrameLocks noChangeAspect="1"/>
            </p:cNvGraphicFramePr>
            <p:nvPr/>
          </p:nvGraphicFramePr>
          <p:xfrm>
            <a:off x="1195" y="2711"/>
            <a:ext cx="277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5" name="公式" r:id="rId7" imgW="194945" imgH="226060" progId="Equation.3">
                    <p:embed/>
                  </p:oleObj>
                </mc:Choice>
                <mc:Fallback>
                  <p:oleObj name="公式" r:id="rId7" imgW="194945" imgH="2260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2711"/>
                          <a:ext cx="277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5" name="Object 6"/>
            <p:cNvGraphicFramePr>
              <a:graphicFrameLocks noChangeAspect="1"/>
            </p:cNvGraphicFramePr>
            <p:nvPr/>
          </p:nvGraphicFramePr>
          <p:xfrm>
            <a:off x="982" y="1959"/>
            <a:ext cx="406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6" name="公式" r:id="rId9" imgW="287655" imgH="431800" progId="Equation.3">
                    <p:embed/>
                  </p:oleObj>
                </mc:Choice>
                <mc:Fallback>
                  <p:oleObj name="公式" r:id="rId9" imgW="287655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" y="1959"/>
                          <a:ext cx="406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6" name="Line 20"/>
            <p:cNvSpPr>
              <a:spLocks noChangeShapeType="1"/>
            </p:cNvSpPr>
            <p:nvPr/>
          </p:nvSpPr>
          <p:spPr bwMode="auto">
            <a:xfrm flipV="1">
              <a:off x="1027" y="2463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37" name="Line 21"/>
            <p:cNvSpPr>
              <a:spLocks noChangeShapeType="1"/>
            </p:cNvSpPr>
            <p:nvPr/>
          </p:nvSpPr>
          <p:spPr bwMode="auto">
            <a:xfrm>
              <a:off x="2574" y="2463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8" name="Line 22"/>
            <p:cNvSpPr>
              <a:spLocks noChangeShapeType="1"/>
            </p:cNvSpPr>
            <p:nvPr/>
          </p:nvSpPr>
          <p:spPr bwMode="auto">
            <a:xfrm>
              <a:off x="2569" y="3077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39" name="Line 23"/>
            <p:cNvSpPr>
              <a:spLocks noChangeShapeType="1"/>
            </p:cNvSpPr>
            <p:nvPr/>
          </p:nvSpPr>
          <p:spPr bwMode="auto">
            <a:xfrm>
              <a:off x="2409" y="2925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40" name="Line 24"/>
            <p:cNvSpPr>
              <a:spLocks noChangeShapeType="1"/>
            </p:cNvSpPr>
            <p:nvPr/>
          </p:nvSpPr>
          <p:spPr bwMode="auto">
            <a:xfrm>
              <a:off x="1555" y="2463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41" name="Line 25"/>
            <p:cNvSpPr>
              <a:spLocks noChangeShapeType="1"/>
            </p:cNvSpPr>
            <p:nvPr/>
          </p:nvSpPr>
          <p:spPr bwMode="auto">
            <a:xfrm>
              <a:off x="1555" y="311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1942" name="Rectangle 54"/>
            <p:cNvSpPr>
              <a:spLocks noChangeArrowheads="1"/>
            </p:cNvSpPr>
            <p:nvPr/>
          </p:nvSpPr>
          <p:spPr bwMode="auto">
            <a:xfrm>
              <a:off x="3476" y="2408"/>
              <a:ext cx="446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81943" name="Line 55"/>
            <p:cNvSpPr>
              <a:spLocks noChangeShapeType="1"/>
            </p:cNvSpPr>
            <p:nvPr/>
          </p:nvSpPr>
          <p:spPr bwMode="auto">
            <a:xfrm>
              <a:off x="3095" y="2469"/>
              <a:ext cx="0" cy="8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4" name="Line 56"/>
            <p:cNvSpPr>
              <a:spLocks noChangeShapeType="1"/>
            </p:cNvSpPr>
            <p:nvPr/>
          </p:nvSpPr>
          <p:spPr bwMode="auto">
            <a:xfrm flipV="1">
              <a:off x="3112" y="2469"/>
              <a:ext cx="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5" name="Line 57"/>
            <p:cNvSpPr>
              <a:spLocks noChangeShapeType="1"/>
            </p:cNvSpPr>
            <p:nvPr/>
          </p:nvSpPr>
          <p:spPr bwMode="auto">
            <a:xfrm flipV="1">
              <a:off x="2909" y="2749"/>
              <a:ext cx="179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6" name="Line 58"/>
            <p:cNvSpPr>
              <a:spLocks noChangeShapeType="1"/>
            </p:cNvSpPr>
            <p:nvPr/>
          </p:nvSpPr>
          <p:spPr bwMode="auto">
            <a:xfrm flipV="1">
              <a:off x="3088" y="2923"/>
              <a:ext cx="178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7" name="Line 59"/>
            <p:cNvSpPr>
              <a:spLocks noChangeShapeType="1"/>
            </p:cNvSpPr>
            <p:nvPr/>
          </p:nvSpPr>
          <p:spPr bwMode="auto">
            <a:xfrm>
              <a:off x="3088" y="2749"/>
              <a:ext cx="178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8" name="Line 60"/>
            <p:cNvSpPr>
              <a:spLocks noChangeShapeType="1"/>
            </p:cNvSpPr>
            <p:nvPr/>
          </p:nvSpPr>
          <p:spPr bwMode="auto">
            <a:xfrm>
              <a:off x="2909" y="2923"/>
              <a:ext cx="179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49" name="Line 61"/>
            <p:cNvSpPr>
              <a:spLocks noChangeShapeType="1"/>
            </p:cNvSpPr>
            <p:nvPr/>
          </p:nvSpPr>
          <p:spPr bwMode="auto">
            <a:xfrm flipV="1">
              <a:off x="3100" y="3345"/>
              <a:ext cx="1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1950" name="Line 62"/>
            <p:cNvSpPr>
              <a:spLocks noChangeShapeType="1"/>
            </p:cNvSpPr>
            <p:nvPr/>
          </p:nvSpPr>
          <p:spPr bwMode="auto">
            <a:xfrm flipV="1">
              <a:off x="3924" y="2469"/>
              <a:ext cx="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1951" name="Object 7"/>
            <p:cNvGraphicFramePr>
              <a:graphicFrameLocks noChangeAspect="1"/>
            </p:cNvGraphicFramePr>
            <p:nvPr/>
          </p:nvGraphicFramePr>
          <p:xfrm>
            <a:off x="3261" y="2479"/>
            <a:ext cx="704" cy="8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7" name="公式" r:id="rId11" imgW="513715" imgH="606425" progId="Equation.3">
                    <p:embed/>
                  </p:oleObj>
                </mc:Choice>
                <mc:Fallback>
                  <p:oleObj name="公式" r:id="rId11" imgW="513715" imgH="60642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1" y="2479"/>
                          <a:ext cx="704" cy="8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2" name="Object 8"/>
            <p:cNvGraphicFramePr>
              <a:graphicFrameLocks noChangeAspect="1"/>
            </p:cNvGraphicFramePr>
            <p:nvPr/>
          </p:nvGraphicFramePr>
          <p:xfrm>
            <a:off x="4249" y="2406"/>
            <a:ext cx="500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8" name="公式" r:id="rId13" imgW="359410" imgH="719455" progId="Equation.3">
                    <p:embed/>
                  </p:oleObj>
                </mc:Choice>
                <mc:Fallback>
                  <p:oleObj name="公式" r:id="rId13" imgW="359410" imgH="719455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9" y="2406"/>
                          <a:ext cx="500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3" name="Object 9"/>
            <p:cNvGraphicFramePr>
              <a:graphicFrameLocks noChangeAspect="1"/>
            </p:cNvGraphicFramePr>
            <p:nvPr/>
          </p:nvGraphicFramePr>
          <p:xfrm>
            <a:off x="3539" y="2085"/>
            <a:ext cx="314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9" name="公式" r:id="rId15" imgW="226060" imgH="226060" progId="Equation.3">
                    <p:embed/>
                  </p:oleObj>
                </mc:Choice>
                <mc:Fallback>
                  <p:oleObj name="公式" r:id="rId15" imgW="226060" imgH="22606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9" y="2085"/>
                          <a:ext cx="314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4" name="Object 10"/>
            <p:cNvGraphicFramePr>
              <a:graphicFrameLocks noChangeAspect="1"/>
            </p:cNvGraphicFramePr>
            <p:nvPr/>
          </p:nvGraphicFramePr>
          <p:xfrm>
            <a:off x="4006" y="1956"/>
            <a:ext cx="443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80" name="公式" r:id="rId17" imgW="318770" imgH="431800" progId="Equation.3">
                    <p:embed/>
                  </p:oleObj>
                </mc:Choice>
                <mc:Fallback>
                  <p:oleObj name="公式" r:id="rId17" imgW="318770" imgH="431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" y="1956"/>
                          <a:ext cx="443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841375" y="5494655"/>
            <a:ext cx="7793355" cy="1105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b="1">
                <a:solidFill>
                  <a:srgbClr val="C00000"/>
                </a:solidFill>
                <a:latin typeface="宋体" panose="02010600030101010101" pitchFamily="2" charset="-122"/>
              </a:rPr>
              <a:t>上述示例告诉我们：</a:t>
            </a:r>
            <a:endParaRPr kumimoji="1" lang="zh-CN" b="1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方程即电路！电路即方程</a:t>
            </a:r>
            <a:r>
              <a:rPr kumimoji="1" lang="en-US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! </a:t>
            </a:r>
            <a:r>
              <a:rPr kumimoji="1" lang="zh-CN" altLang="zh-CN" b="1">
                <a:solidFill>
                  <a:srgbClr val="FF0000"/>
                </a:solidFill>
                <a:latin typeface="Times New Roman" panose="02020603050405020304" pitchFamily="18" charset="0"/>
              </a:rPr>
              <a:t>电路即软件！</a:t>
            </a:r>
            <a:endParaRPr kumimoji="1" lang="zh-CN" altLang="zh-CN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ChangeArrowheads="1"/>
          </p:cNvSpPr>
          <p:nvPr/>
        </p:nvSpPr>
        <p:spPr bwMode="auto">
          <a:xfrm>
            <a:off x="571500" y="928688"/>
            <a:ext cx="817696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 dirty="0" smtClean="0">
                <a:latin typeface="Times New Roman" panose="02020603050405020304" pitchFamily="18" charset="0"/>
              </a:rPr>
              <a:t>例（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6-4</a:t>
            </a:r>
            <a:r>
              <a:rPr kumimoji="1" lang="zh-CN" altLang="en-US" sz="2800" b="1" dirty="0" smtClean="0">
                <a:latin typeface="Times New Roman" panose="02020603050405020304" pitchFamily="18" charset="0"/>
              </a:rPr>
              <a:t>），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求图示无源电阻双口网络的</a:t>
            </a:r>
            <a:r>
              <a:rPr kumimoji="1" lang="zh-CN" altLang="en-US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混合方程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的等效电路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82947" name="Group 29"/>
          <p:cNvGrpSpPr/>
          <p:nvPr/>
        </p:nvGrpSpPr>
        <p:grpSpPr bwMode="auto">
          <a:xfrm>
            <a:off x="2000250" y="2643188"/>
            <a:ext cx="4681538" cy="2098675"/>
            <a:chOff x="1428" y="1348"/>
            <a:chExt cx="2949" cy="1322"/>
          </a:xfrm>
        </p:grpSpPr>
        <p:sp>
          <p:nvSpPr>
            <p:cNvPr id="82950" name="Line 6"/>
            <p:cNvSpPr>
              <a:spLocks noChangeShapeType="1"/>
            </p:cNvSpPr>
            <p:nvPr/>
          </p:nvSpPr>
          <p:spPr bwMode="auto">
            <a:xfrm>
              <a:off x="1927" y="1759"/>
              <a:ext cx="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51" name="Line 7"/>
            <p:cNvSpPr>
              <a:spLocks noChangeShapeType="1"/>
            </p:cNvSpPr>
            <p:nvPr/>
          </p:nvSpPr>
          <p:spPr bwMode="auto">
            <a:xfrm flipV="1">
              <a:off x="1927" y="2567"/>
              <a:ext cx="1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52" name="Line 8"/>
            <p:cNvSpPr>
              <a:spLocks noChangeShapeType="1"/>
            </p:cNvSpPr>
            <p:nvPr/>
          </p:nvSpPr>
          <p:spPr bwMode="auto">
            <a:xfrm>
              <a:off x="2548" y="1759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53" name="Rectangle 9"/>
            <p:cNvSpPr>
              <a:spLocks noChangeArrowheads="1"/>
            </p:cNvSpPr>
            <p:nvPr/>
          </p:nvSpPr>
          <p:spPr bwMode="auto">
            <a:xfrm>
              <a:off x="2887" y="1697"/>
              <a:ext cx="401" cy="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82954" name="Rectangle 10"/>
            <p:cNvSpPr>
              <a:spLocks noChangeArrowheads="1"/>
            </p:cNvSpPr>
            <p:nvPr/>
          </p:nvSpPr>
          <p:spPr bwMode="auto">
            <a:xfrm>
              <a:off x="2840" y="1350"/>
              <a:ext cx="5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2955" name="Line 11"/>
            <p:cNvSpPr>
              <a:spLocks noChangeShapeType="1"/>
            </p:cNvSpPr>
            <p:nvPr/>
          </p:nvSpPr>
          <p:spPr bwMode="auto">
            <a:xfrm>
              <a:off x="1972" y="1757"/>
              <a:ext cx="1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56" name="Line 12"/>
            <p:cNvSpPr>
              <a:spLocks noChangeShapeType="1"/>
            </p:cNvSpPr>
            <p:nvPr/>
          </p:nvSpPr>
          <p:spPr bwMode="auto">
            <a:xfrm flipH="1">
              <a:off x="3424" y="1755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57" name="Rectangle 13"/>
            <p:cNvSpPr>
              <a:spLocks noChangeArrowheads="1"/>
            </p:cNvSpPr>
            <p:nvPr/>
          </p:nvSpPr>
          <p:spPr bwMode="auto">
            <a:xfrm>
              <a:off x="1428" y="1940"/>
              <a:ext cx="6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 </a:t>
              </a:r>
              <a:endParaRPr kumimoji="1" lang="en-US" altLang="zh-CN" sz="2800" b="1" baseline="-30000">
                <a:latin typeface="Times New Roman" panose="02020603050405020304" pitchFamily="18" charset="0"/>
              </a:endParaRPr>
            </a:p>
          </p:txBody>
        </p:sp>
        <p:sp>
          <p:nvSpPr>
            <p:cNvPr id="82958" name="Rectangle 14"/>
            <p:cNvSpPr>
              <a:spLocks noChangeArrowheads="1"/>
            </p:cNvSpPr>
            <p:nvPr/>
          </p:nvSpPr>
          <p:spPr bwMode="auto">
            <a:xfrm>
              <a:off x="3706" y="1938"/>
              <a:ext cx="6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 </a:t>
              </a:r>
              <a:endParaRPr kumimoji="1" lang="en-US" altLang="zh-CN" sz="2800" b="1" baseline="-30000">
                <a:latin typeface="Times New Roman" panose="02020603050405020304" pitchFamily="18" charset="0"/>
              </a:endParaRPr>
            </a:p>
          </p:txBody>
        </p:sp>
        <p:sp>
          <p:nvSpPr>
            <p:cNvPr id="82959" name="Rectangle 15"/>
            <p:cNvSpPr>
              <a:spLocks noChangeArrowheads="1"/>
            </p:cNvSpPr>
            <p:nvPr/>
          </p:nvSpPr>
          <p:spPr bwMode="auto">
            <a:xfrm>
              <a:off x="3696" y="1615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＋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2960" name="Rectangle 16"/>
            <p:cNvSpPr>
              <a:spLocks noChangeArrowheads="1"/>
            </p:cNvSpPr>
            <p:nvPr/>
          </p:nvSpPr>
          <p:spPr bwMode="auto">
            <a:xfrm>
              <a:off x="1564" y="1615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＋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2961" name="Rectangle 17"/>
            <p:cNvSpPr>
              <a:spLocks noChangeArrowheads="1"/>
            </p:cNvSpPr>
            <p:nvPr/>
          </p:nvSpPr>
          <p:spPr bwMode="auto">
            <a:xfrm>
              <a:off x="1555" y="234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2962" name="Rectangle 18"/>
            <p:cNvSpPr>
              <a:spLocks noChangeArrowheads="1"/>
            </p:cNvSpPr>
            <p:nvPr/>
          </p:nvSpPr>
          <p:spPr bwMode="auto">
            <a:xfrm>
              <a:off x="3696" y="234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2963" name="Rectangle 19"/>
            <p:cNvSpPr>
              <a:spLocks noChangeArrowheads="1"/>
            </p:cNvSpPr>
            <p:nvPr/>
          </p:nvSpPr>
          <p:spPr bwMode="auto">
            <a:xfrm>
              <a:off x="1806" y="1348"/>
              <a:ext cx="6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2964" name="Rectangle 20"/>
            <p:cNvSpPr>
              <a:spLocks noChangeArrowheads="1"/>
            </p:cNvSpPr>
            <p:nvPr/>
          </p:nvSpPr>
          <p:spPr bwMode="auto">
            <a:xfrm>
              <a:off x="3333" y="1350"/>
              <a:ext cx="5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2965" name="Rectangle 21"/>
            <p:cNvSpPr>
              <a:spLocks noChangeArrowheads="1"/>
            </p:cNvSpPr>
            <p:nvPr/>
          </p:nvSpPr>
          <p:spPr bwMode="auto">
            <a:xfrm rot="2750801">
              <a:off x="2420" y="2031"/>
              <a:ext cx="244" cy="2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82966" name="Line 22"/>
            <p:cNvSpPr>
              <a:spLocks noChangeShapeType="1"/>
            </p:cNvSpPr>
            <p:nvPr/>
          </p:nvSpPr>
          <p:spPr bwMode="auto">
            <a:xfrm flipH="1">
              <a:off x="2385" y="2163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7" name="Line 23"/>
            <p:cNvSpPr>
              <a:spLocks noChangeShapeType="1"/>
            </p:cNvSpPr>
            <p:nvPr/>
          </p:nvSpPr>
          <p:spPr bwMode="auto">
            <a:xfrm>
              <a:off x="2534" y="2366"/>
              <a:ext cx="0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68" name="Rectangle 24"/>
            <p:cNvSpPr>
              <a:spLocks noChangeArrowheads="1"/>
            </p:cNvSpPr>
            <p:nvPr/>
          </p:nvSpPr>
          <p:spPr bwMode="auto">
            <a:xfrm>
              <a:off x="2698" y="1937"/>
              <a:ext cx="8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3u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2969" name="Line 25"/>
            <p:cNvSpPr>
              <a:spLocks noChangeShapeType="1"/>
            </p:cNvSpPr>
            <p:nvPr/>
          </p:nvSpPr>
          <p:spPr bwMode="auto">
            <a:xfrm>
              <a:off x="3273" y="1753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2970" name="Line 26"/>
            <p:cNvSpPr>
              <a:spLocks noChangeShapeType="1"/>
            </p:cNvSpPr>
            <p:nvPr/>
          </p:nvSpPr>
          <p:spPr bwMode="auto">
            <a:xfrm>
              <a:off x="2553" y="2338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7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206853" name="Object 2"/>
          <p:cNvGraphicFramePr>
            <a:graphicFrameLocks noChangeAspect="1"/>
          </p:cNvGraphicFramePr>
          <p:nvPr/>
        </p:nvGraphicFramePr>
        <p:xfrm>
          <a:off x="1274763" y="4924425"/>
          <a:ext cx="4176712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8" name="公式" r:id="rId1" imgW="1551305" imgH="482600" progId="Equation.3">
                  <p:embed/>
                </p:oleObj>
              </mc:Choice>
              <mc:Fallback>
                <p:oleObj name="公式" r:id="rId1" imgW="1551305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4924425"/>
                        <a:ext cx="4176712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571500" y="785813"/>
            <a:ext cx="7802563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11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baseline="-30000">
                <a:solidFill>
                  <a:srgbClr val="FF3300"/>
                </a:solidFill>
                <a:latin typeface="Times New Roman" panose="02020603050405020304" pitchFamily="18" charset="0"/>
              </a:rPr>
              <a:t>21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(t)=0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→u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(t)=0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条件下加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分别求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31"/>
          <p:cNvGrpSpPr/>
          <p:nvPr/>
        </p:nvGrpSpPr>
        <p:grpSpPr bwMode="auto">
          <a:xfrm>
            <a:off x="5576888" y="2428875"/>
            <a:ext cx="3567112" cy="2166938"/>
            <a:chOff x="2173" y="1409"/>
            <a:chExt cx="2247" cy="1365"/>
          </a:xfrm>
        </p:grpSpPr>
        <p:sp>
          <p:nvSpPr>
            <p:cNvPr id="84001" name="Line 6"/>
            <p:cNvSpPr>
              <a:spLocks noChangeShapeType="1"/>
            </p:cNvSpPr>
            <p:nvPr/>
          </p:nvSpPr>
          <p:spPr bwMode="auto">
            <a:xfrm>
              <a:off x="2533" y="1814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02" name="Line 7"/>
            <p:cNvSpPr>
              <a:spLocks noChangeShapeType="1"/>
            </p:cNvSpPr>
            <p:nvPr/>
          </p:nvSpPr>
          <p:spPr bwMode="auto">
            <a:xfrm flipV="1">
              <a:off x="2623" y="2624"/>
              <a:ext cx="10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03" name="Rectangle 9"/>
            <p:cNvSpPr>
              <a:spLocks noChangeArrowheads="1"/>
            </p:cNvSpPr>
            <p:nvPr/>
          </p:nvSpPr>
          <p:spPr bwMode="auto">
            <a:xfrm>
              <a:off x="2887" y="1758"/>
              <a:ext cx="401" cy="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84004" name="Rectangle 10"/>
            <p:cNvSpPr>
              <a:spLocks noChangeArrowheads="1"/>
            </p:cNvSpPr>
            <p:nvPr/>
          </p:nvSpPr>
          <p:spPr bwMode="auto">
            <a:xfrm>
              <a:off x="2848" y="1904"/>
              <a:ext cx="5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4005" name="Line 11"/>
            <p:cNvSpPr>
              <a:spLocks noChangeShapeType="1"/>
            </p:cNvSpPr>
            <p:nvPr/>
          </p:nvSpPr>
          <p:spPr bwMode="auto">
            <a:xfrm>
              <a:off x="2578" y="1814"/>
              <a:ext cx="1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06" name="Line 12"/>
            <p:cNvSpPr>
              <a:spLocks noChangeShapeType="1"/>
            </p:cNvSpPr>
            <p:nvPr/>
          </p:nvSpPr>
          <p:spPr bwMode="auto">
            <a:xfrm flipH="1">
              <a:off x="3424" y="1816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07" name="Rectangle 13"/>
            <p:cNvSpPr>
              <a:spLocks noChangeArrowheads="1"/>
            </p:cNvSpPr>
            <p:nvPr/>
          </p:nvSpPr>
          <p:spPr bwMode="auto">
            <a:xfrm>
              <a:off x="2173" y="2039"/>
              <a:ext cx="6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 </a:t>
              </a:r>
              <a:endParaRPr kumimoji="1" lang="en-US" altLang="zh-CN" sz="2800" b="1" baseline="-30000">
                <a:latin typeface="Times New Roman" panose="02020603050405020304" pitchFamily="18" charset="0"/>
              </a:endParaRPr>
            </a:p>
          </p:txBody>
        </p:sp>
        <p:sp>
          <p:nvSpPr>
            <p:cNvPr id="84008" name="Rectangle 14"/>
            <p:cNvSpPr>
              <a:spLocks noChangeArrowheads="1"/>
            </p:cNvSpPr>
            <p:nvPr/>
          </p:nvSpPr>
          <p:spPr bwMode="auto">
            <a:xfrm>
              <a:off x="3568" y="2039"/>
              <a:ext cx="8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(t)=0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 </a:t>
              </a:r>
              <a:endParaRPr kumimoji="1" lang="en-US" altLang="zh-CN" sz="2800" b="1" baseline="-30000">
                <a:latin typeface="Times New Roman" panose="02020603050405020304" pitchFamily="18" charset="0"/>
              </a:endParaRPr>
            </a:p>
          </p:txBody>
        </p:sp>
        <p:sp>
          <p:nvSpPr>
            <p:cNvPr id="84009" name="Rectangle 16"/>
            <p:cNvSpPr>
              <a:spLocks noChangeArrowheads="1"/>
            </p:cNvSpPr>
            <p:nvPr/>
          </p:nvSpPr>
          <p:spPr bwMode="auto">
            <a:xfrm>
              <a:off x="2218" y="1679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＋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4010" name="Rectangle 17"/>
            <p:cNvSpPr>
              <a:spLocks noChangeArrowheads="1"/>
            </p:cNvSpPr>
            <p:nvPr/>
          </p:nvSpPr>
          <p:spPr bwMode="auto">
            <a:xfrm>
              <a:off x="2308" y="2444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4011" name="Rectangle 19"/>
            <p:cNvSpPr>
              <a:spLocks noChangeArrowheads="1"/>
            </p:cNvSpPr>
            <p:nvPr/>
          </p:nvSpPr>
          <p:spPr bwMode="auto">
            <a:xfrm>
              <a:off x="2533" y="1409"/>
              <a:ext cx="6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4012" name="Rectangle 20"/>
            <p:cNvSpPr>
              <a:spLocks noChangeArrowheads="1"/>
            </p:cNvSpPr>
            <p:nvPr/>
          </p:nvSpPr>
          <p:spPr bwMode="auto">
            <a:xfrm>
              <a:off x="3333" y="1411"/>
              <a:ext cx="5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4013" name="Line 25"/>
            <p:cNvSpPr>
              <a:spLocks noChangeShapeType="1"/>
            </p:cNvSpPr>
            <p:nvPr/>
          </p:nvSpPr>
          <p:spPr bwMode="auto">
            <a:xfrm>
              <a:off x="3285" y="1800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14" name="Line 27"/>
            <p:cNvSpPr>
              <a:spLocks noChangeShapeType="1"/>
            </p:cNvSpPr>
            <p:nvPr/>
          </p:nvSpPr>
          <p:spPr bwMode="auto">
            <a:xfrm>
              <a:off x="3645" y="1800"/>
              <a:ext cx="0" cy="8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08926" name="Object 2"/>
          <p:cNvGraphicFramePr>
            <a:graphicFrameLocks noChangeAspect="1"/>
          </p:cNvGraphicFramePr>
          <p:nvPr/>
        </p:nvGraphicFramePr>
        <p:xfrm>
          <a:off x="527050" y="4916488"/>
          <a:ext cx="198596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2" name="公式" r:id="rId1" imgW="760095" imgH="226060" progId="Equation.3">
                  <p:embed/>
                </p:oleObj>
              </mc:Choice>
              <mc:Fallback>
                <p:oleObj name="公式" r:id="rId1" imgW="760095" imgH="2260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4916488"/>
                        <a:ext cx="1985963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28" name="Object 3"/>
          <p:cNvGraphicFramePr>
            <a:graphicFrameLocks noChangeAspect="1"/>
          </p:cNvGraphicFramePr>
          <p:nvPr/>
        </p:nvGraphicFramePr>
        <p:xfrm>
          <a:off x="474663" y="5751513"/>
          <a:ext cx="216058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3" name="公式" r:id="rId3" imgW="821690" imgH="226060" progId="Equation.3">
                  <p:embed/>
                </p:oleObj>
              </mc:Choice>
              <mc:Fallback>
                <p:oleObj name="公式" r:id="rId3" imgW="821690" imgH="2260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5751513"/>
                        <a:ext cx="2160587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3" name="AutoShape 5"/>
          <p:cNvSpPr>
            <a:spLocks noChangeArrowheads="1"/>
          </p:cNvSpPr>
          <p:nvPr/>
        </p:nvSpPr>
        <p:spPr bwMode="auto">
          <a:xfrm>
            <a:off x="4714875" y="3286125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grpSp>
        <p:nvGrpSpPr>
          <p:cNvPr id="83976" name="Group 29"/>
          <p:cNvGrpSpPr/>
          <p:nvPr/>
        </p:nvGrpSpPr>
        <p:grpSpPr bwMode="auto">
          <a:xfrm>
            <a:off x="0" y="2500313"/>
            <a:ext cx="4681538" cy="2098675"/>
            <a:chOff x="1428" y="1348"/>
            <a:chExt cx="2949" cy="1322"/>
          </a:xfrm>
        </p:grpSpPr>
        <p:sp>
          <p:nvSpPr>
            <p:cNvPr id="83980" name="Line 6"/>
            <p:cNvSpPr>
              <a:spLocks noChangeShapeType="1"/>
            </p:cNvSpPr>
            <p:nvPr/>
          </p:nvSpPr>
          <p:spPr bwMode="auto">
            <a:xfrm>
              <a:off x="1927" y="1759"/>
              <a:ext cx="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1" name="Line 7"/>
            <p:cNvSpPr>
              <a:spLocks noChangeShapeType="1"/>
            </p:cNvSpPr>
            <p:nvPr/>
          </p:nvSpPr>
          <p:spPr bwMode="auto">
            <a:xfrm flipV="1">
              <a:off x="1927" y="2567"/>
              <a:ext cx="1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2" name="Line 8"/>
            <p:cNvSpPr>
              <a:spLocks noChangeShapeType="1"/>
            </p:cNvSpPr>
            <p:nvPr/>
          </p:nvSpPr>
          <p:spPr bwMode="auto">
            <a:xfrm>
              <a:off x="2548" y="1759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3" name="Rectangle 9"/>
            <p:cNvSpPr>
              <a:spLocks noChangeArrowheads="1"/>
            </p:cNvSpPr>
            <p:nvPr/>
          </p:nvSpPr>
          <p:spPr bwMode="auto">
            <a:xfrm>
              <a:off x="2887" y="1697"/>
              <a:ext cx="401" cy="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83984" name="Rectangle 10"/>
            <p:cNvSpPr>
              <a:spLocks noChangeArrowheads="1"/>
            </p:cNvSpPr>
            <p:nvPr/>
          </p:nvSpPr>
          <p:spPr bwMode="auto">
            <a:xfrm>
              <a:off x="2840" y="1350"/>
              <a:ext cx="5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3985" name="Line 11"/>
            <p:cNvSpPr>
              <a:spLocks noChangeShapeType="1"/>
            </p:cNvSpPr>
            <p:nvPr/>
          </p:nvSpPr>
          <p:spPr bwMode="auto">
            <a:xfrm>
              <a:off x="1972" y="1757"/>
              <a:ext cx="1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6" name="Line 12"/>
            <p:cNvSpPr>
              <a:spLocks noChangeShapeType="1"/>
            </p:cNvSpPr>
            <p:nvPr/>
          </p:nvSpPr>
          <p:spPr bwMode="auto">
            <a:xfrm flipH="1">
              <a:off x="3424" y="1755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87" name="Rectangle 13"/>
            <p:cNvSpPr>
              <a:spLocks noChangeArrowheads="1"/>
            </p:cNvSpPr>
            <p:nvPr/>
          </p:nvSpPr>
          <p:spPr bwMode="auto">
            <a:xfrm>
              <a:off x="1428" y="1940"/>
              <a:ext cx="6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 </a:t>
              </a:r>
              <a:endParaRPr kumimoji="1" lang="en-US" altLang="zh-CN" sz="2800" b="1" baseline="-30000">
                <a:latin typeface="Times New Roman" panose="02020603050405020304" pitchFamily="18" charset="0"/>
              </a:endParaRPr>
            </a:p>
          </p:txBody>
        </p:sp>
        <p:sp>
          <p:nvSpPr>
            <p:cNvPr id="83988" name="Rectangle 14"/>
            <p:cNvSpPr>
              <a:spLocks noChangeArrowheads="1"/>
            </p:cNvSpPr>
            <p:nvPr/>
          </p:nvSpPr>
          <p:spPr bwMode="auto">
            <a:xfrm>
              <a:off x="3706" y="1938"/>
              <a:ext cx="6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 </a:t>
              </a:r>
              <a:endParaRPr kumimoji="1" lang="en-US" altLang="zh-CN" sz="2800" b="1" baseline="-30000">
                <a:latin typeface="Times New Roman" panose="02020603050405020304" pitchFamily="18" charset="0"/>
              </a:endParaRPr>
            </a:p>
          </p:txBody>
        </p:sp>
        <p:sp>
          <p:nvSpPr>
            <p:cNvPr id="83989" name="Rectangle 15"/>
            <p:cNvSpPr>
              <a:spLocks noChangeArrowheads="1"/>
            </p:cNvSpPr>
            <p:nvPr/>
          </p:nvSpPr>
          <p:spPr bwMode="auto">
            <a:xfrm>
              <a:off x="3696" y="1615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＋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3990" name="Rectangle 16"/>
            <p:cNvSpPr>
              <a:spLocks noChangeArrowheads="1"/>
            </p:cNvSpPr>
            <p:nvPr/>
          </p:nvSpPr>
          <p:spPr bwMode="auto">
            <a:xfrm>
              <a:off x="1564" y="1615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＋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3991" name="Rectangle 17"/>
            <p:cNvSpPr>
              <a:spLocks noChangeArrowheads="1"/>
            </p:cNvSpPr>
            <p:nvPr/>
          </p:nvSpPr>
          <p:spPr bwMode="auto">
            <a:xfrm>
              <a:off x="1555" y="234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3992" name="Rectangle 18"/>
            <p:cNvSpPr>
              <a:spLocks noChangeArrowheads="1"/>
            </p:cNvSpPr>
            <p:nvPr/>
          </p:nvSpPr>
          <p:spPr bwMode="auto">
            <a:xfrm>
              <a:off x="3696" y="234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3993" name="Rectangle 19"/>
            <p:cNvSpPr>
              <a:spLocks noChangeArrowheads="1"/>
            </p:cNvSpPr>
            <p:nvPr/>
          </p:nvSpPr>
          <p:spPr bwMode="auto">
            <a:xfrm>
              <a:off x="1806" y="1348"/>
              <a:ext cx="6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3994" name="Rectangle 20"/>
            <p:cNvSpPr>
              <a:spLocks noChangeArrowheads="1"/>
            </p:cNvSpPr>
            <p:nvPr/>
          </p:nvSpPr>
          <p:spPr bwMode="auto">
            <a:xfrm>
              <a:off x="3333" y="1350"/>
              <a:ext cx="5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3995" name="Rectangle 21"/>
            <p:cNvSpPr>
              <a:spLocks noChangeArrowheads="1"/>
            </p:cNvSpPr>
            <p:nvPr/>
          </p:nvSpPr>
          <p:spPr bwMode="auto">
            <a:xfrm rot="2750801">
              <a:off x="2420" y="2031"/>
              <a:ext cx="244" cy="2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83996" name="Line 22"/>
            <p:cNvSpPr>
              <a:spLocks noChangeShapeType="1"/>
            </p:cNvSpPr>
            <p:nvPr/>
          </p:nvSpPr>
          <p:spPr bwMode="auto">
            <a:xfrm flipH="1">
              <a:off x="2385" y="2163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97" name="Line 23"/>
            <p:cNvSpPr>
              <a:spLocks noChangeShapeType="1"/>
            </p:cNvSpPr>
            <p:nvPr/>
          </p:nvSpPr>
          <p:spPr bwMode="auto">
            <a:xfrm>
              <a:off x="2534" y="2366"/>
              <a:ext cx="0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3998" name="Rectangle 24"/>
            <p:cNvSpPr>
              <a:spLocks noChangeArrowheads="1"/>
            </p:cNvSpPr>
            <p:nvPr/>
          </p:nvSpPr>
          <p:spPr bwMode="auto">
            <a:xfrm>
              <a:off x="2698" y="1937"/>
              <a:ext cx="8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3u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3999" name="Line 25"/>
            <p:cNvSpPr>
              <a:spLocks noChangeShapeType="1"/>
            </p:cNvSpPr>
            <p:nvPr/>
          </p:nvSpPr>
          <p:spPr bwMode="auto">
            <a:xfrm>
              <a:off x="3273" y="1753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4000" name="Line 26"/>
            <p:cNvSpPr>
              <a:spLocks noChangeShapeType="1"/>
            </p:cNvSpPr>
            <p:nvPr/>
          </p:nvSpPr>
          <p:spPr bwMode="auto">
            <a:xfrm>
              <a:off x="2553" y="2338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83977" name="Object 44"/>
          <p:cNvGraphicFramePr>
            <a:graphicFrameLocks noChangeAspect="1"/>
          </p:cNvGraphicFramePr>
          <p:nvPr/>
        </p:nvGraphicFramePr>
        <p:xfrm>
          <a:off x="5407025" y="5005388"/>
          <a:ext cx="373697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4" name="公式" r:id="rId5" imgW="1551305" imgH="482600" progId="Equation.3">
                  <p:embed/>
                </p:oleObj>
              </mc:Choice>
              <mc:Fallback>
                <p:oleObj name="公式" r:id="rId5" imgW="1551305" imgH="482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5005388"/>
                        <a:ext cx="3736975" cy="12144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5"/>
          <p:cNvGraphicFramePr>
            <a:graphicFrameLocks noChangeAspect="1"/>
          </p:cNvGraphicFramePr>
          <p:nvPr/>
        </p:nvGraphicFramePr>
        <p:xfrm>
          <a:off x="2668588" y="4935538"/>
          <a:ext cx="227012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5" name="公式" r:id="rId7" imgW="862965" imgH="226060" progId="Equation.3">
                  <p:embed/>
                </p:oleObj>
              </mc:Choice>
              <mc:Fallback>
                <p:oleObj name="公式" r:id="rId7" imgW="862965" imgH="22606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4935538"/>
                        <a:ext cx="227012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6"/>
          <p:cNvGraphicFramePr>
            <a:graphicFrameLocks noChangeAspect="1"/>
          </p:cNvGraphicFramePr>
          <p:nvPr/>
        </p:nvGraphicFramePr>
        <p:xfrm>
          <a:off x="2759075" y="5695950"/>
          <a:ext cx="194627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6" name="公式" r:id="rId9" imgW="739775" imgH="226060" progId="Equation.3">
                  <p:embed/>
                </p:oleObj>
              </mc:Choice>
              <mc:Fallback>
                <p:oleObj name="公式" r:id="rId9" imgW="739775" imgH="22606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5695950"/>
                        <a:ext cx="1946275" cy="64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utoUpdateAnimBg="0"/>
      <p:bldP spid="4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714375" y="785813"/>
            <a:ext cx="8429625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12</a:t>
            </a:r>
            <a:r>
              <a:rPr kumimoji="1" lang="zh-CN" altLang="en-US" sz="2800" b="1">
                <a:solidFill>
                  <a:srgbClr val="FF3300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baseline="-30000">
                <a:solidFill>
                  <a:srgbClr val="FF3300"/>
                </a:solidFill>
                <a:latin typeface="Times New Roman" panose="02020603050405020304" pitchFamily="18" charset="0"/>
              </a:rPr>
              <a:t>22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——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(t)=0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条件下加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分别求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(t)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2" name="Group 27"/>
          <p:cNvGrpSpPr/>
          <p:nvPr/>
        </p:nvGrpSpPr>
        <p:grpSpPr bwMode="auto">
          <a:xfrm>
            <a:off x="4714875" y="2000250"/>
            <a:ext cx="4681538" cy="2098675"/>
            <a:chOff x="1428" y="1413"/>
            <a:chExt cx="2949" cy="1322"/>
          </a:xfrm>
        </p:grpSpPr>
        <p:sp>
          <p:nvSpPr>
            <p:cNvPr id="85025" name="Line 6"/>
            <p:cNvSpPr>
              <a:spLocks noChangeShapeType="1"/>
            </p:cNvSpPr>
            <p:nvPr/>
          </p:nvSpPr>
          <p:spPr bwMode="auto">
            <a:xfrm>
              <a:off x="1927" y="1824"/>
              <a:ext cx="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26" name="Line 7"/>
            <p:cNvSpPr>
              <a:spLocks noChangeShapeType="1"/>
            </p:cNvSpPr>
            <p:nvPr/>
          </p:nvSpPr>
          <p:spPr bwMode="auto">
            <a:xfrm flipV="1">
              <a:off x="1927" y="2632"/>
              <a:ext cx="1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27" name="Line 8"/>
            <p:cNvSpPr>
              <a:spLocks noChangeShapeType="1"/>
            </p:cNvSpPr>
            <p:nvPr/>
          </p:nvSpPr>
          <p:spPr bwMode="auto">
            <a:xfrm>
              <a:off x="2548" y="1824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28" name="Rectangle 9"/>
            <p:cNvSpPr>
              <a:spLocks noChangeArrowheads="1"/>
            </p:cNvSpPr>
            <p:nvPr/>
          </p:nvSpPr>
          <p:spPr bwMode="auto">
            <a:xfrm>
              <a:off x="2887" y="1762"/>
              <a:ext cx="401" cy="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85029" name="Rectangle 10"/>
            <p:cNvSpPr>
              <a:spLocks noChangeArrowheads="1"/>
            </p:cNvSpPr>
            <p:nvPr/>
          </p:nvSpPr>
          <p:spPr bwMode="auto">
            <a:xfrm>
              <a:off x="2840" y="1415"/>
              <a:ext cx="5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5030" name="Line 11"/>
            <p:cNvSpPr>
              <a:spLocks noChangeShapeType="1"/>
            </p:cNvSpPr>
            <p:nvPr/>
          </p:nvSpPr>
          <p:spPr bwMode="auto">
            <a:xfrm>
              <a:off x="1972" y="1822"/>
              <a:ext cx="1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31" name="Line 12"/>
            <p:cNvSpPr>
              <a:spLocks noChangeShapeType="1"/>
            </p:cNvSpPr>
            <p:nvPr/>
          </p:nvSpPr>
          <p:spPr bwMode="auto">
            <a:xfrm flipH="1">
              <a:off x="3424" y="1820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32" name="Rectangle 13"/>
            <p:cNvSpPr>
              <a:spLocks noChangeArrowheads="1"/>
            </p:cNvSpPr>
            <p:nvPr/>
          </p:nvSpPr>
          <p:spPr bwMode="auto">
            <a:xfrm>
              <a:off x="1428" y="2005"/>
              <a:ext cx="6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 </a:t>
              </a:r>
              <a:endParaRPr kumimoji="1" lang="en-US" altLang="zh-CN" sz="2800" b="1" baseline="-30000">
                <a:latin typeface="Times New Roman" panose="02020603050405020304" pitchFamily="18" charset="0"/>
              </a:endParaRPr>
            </a:p>
          </p:txBody>
        </p:sp>
        <p:sp>
          <p:nvSpPr>
            <p:cNvPr id="85033" name="Rectangle 14"/>
            <p:cNvSpPr>
              <a:spLocks noChangeArrowheads="1"/>
            </p:cNvSpPr>
            <p:nvPr/>
          </p:nvSpPr>
          <p:spPr bwMode="auto">
            <a:xfrm>
              <a:off x="3706" y="2003"/>
              <a:ext cx="6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 </a:t>
              </a:r>
              <a:endParaRPr kumimoji="1" lang="en-US" altLang="zh-CN" sz="2800" b="1" baseline="-30000">
                <a:latin typeface="Times New Roman" panose="02020603050405020304" pitchFamily="18" charset="0"/>
              </a:endParaRPr>
            </a:p>
          </p:txBody>
        </p:sp>
        <p:sp>
          <p:nvSpPr>
            <p:cNvPr id="85034" name="Rectangle 15"/>
            <p:cNvSpPr>
              <a:spLocks noChangeArrowheads="1"/>
            </p:cNvSpPr>
            <p:nvPr/>
          </p:nvSpPr>
          <p:spPr bwMode="auto">
            <a:xfrm>
              <a:off x="3696" y="168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＋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5035" name="Rectangle 16"/>
            <p:cNvSpPr>
              <a:spLocks noChangeArrowheads="1"/>
            </p:cNvSpPr>
            <p:nvPr/>
          </p:nvSpPr>
          <p:spPr bwMode="auto">
            <a:xfrm>
              <a:off x="1564" y="168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＋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5036" name="Rectangle 17"/>
            <p:cNvSpPr>
              <a:spLocks noChangeArrowheads="1"/>
            </p:cNvSpPr>
            <p:nvPr/>
          </p:nvSpPr>
          <p:spPr bwMode="auto">
            <a:xfrm>
              <a:off x="1555" y="2405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5037" name="Rectangle 18"/>
            <p:cNvSpPr>
              <a:spLocks noChangeArrowheads="1"/>
            </p:cNvSpPr>
            <p:nvPr/>
          </p:nvSpPr>
          <p:spPr bwMode="auto">
            <a:xfrm>
              <a:off x="3696" y="2405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5038" name="Rectangle 19"/>
            <p:cNvSpPr>
              <a:spLocks noChangeArrowheads="1"/>
            </p:cNvSpPr>
            <p:nvPr/>
          </p:nvSpPr>
          <p:spPr bwMode="auto">
            <a:xfrm>
              <a:off x="1806" y="1413"/>
              <a:ext cx="8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(t)=0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5039" name="Rectangle 20"/>
            <p:cNvSpPr>
              <a:spLocks noChangeArrowheads="1"/>
            </p:cNvSpPr>
            <p:nvPr/>
          </p:nvSpPr>
          <p:spPr bwMode="auto">
            <a:xfrm>
              <a:off x="3333" y="1415"/>
              <a:ext cx="5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5040" name="Rectangle 21"/>
            <p:cNvSpPr>
              <a:spLocks noChangeArrowheads="1"/>
            </p:cNvSpPr>
            <p:nvPr/>
          </p:nvSpPr>
          <p:spPr bwMode="auto">
            <a:xfrm rot="2750801">
              <a:off x="2420" y="2096"/>
              <a:ext cx="244" cy="2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85041" name="Line 22"/>
            <p:cNvSpPr>
              <a:spLocks noChangeShapeType="1"/>
            </p:cNvSpPr>
            <p:nvPr/>
          </p:nvSpPr>
          <p:spPr bwMode="auto">
            <a:xfrm flipH="1">
              <a:off x="2385" y="2228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42" name="Line 23"/>
            <p:cNvSpPr>
              <a:spLocks noChangeShapeType="1"/>
            </p:cNvSpPr>
            <p:nvPr/>
          </p:nvSpPr>
          <p:spPr bwMode="auto">
            <a:xfrm>
              <a:off x="2534" y="2431"/>
              <a:ext cx="0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43" name="Rectangle 24"/>
            <p:cNvSpPr>
              <a:spLocks noChangeArrowheads="1"/>
            </p:cNvSpPr>
            <p:nvPr/>
          </p:nvSpPr>
          <p:spPr bwMode="auto">
            <a:xfrm>
              <a:off x="2698" y="2002"/>
              <a:ext cx="8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3u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5044" name="Line 25"/>
            <p:cNvSpPr>
              <a:spLocks noChangeShapeType="1"/>
            </p:cNvSpPr>
            <p:nvPr/>
          </p:nvSpPr>
          <p:spPr bwMode="auto">
            <a:xfrm>
              <a:off x="3273" y="1818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45" name="Line 26"/>
            <p:cNvSpPr>
              <a:spLocks noChangeShapeType="1"/>
            </p:cNvSpPr>
            <p:nvPr/>
          </p:nvSpPr>
          <p:spPr bwMode="auto">
            <a:xfrm>
              <a:off x="2553" y="2358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209949" name="Object 2"/>
          <p:cNvGraphicFramePr>
            <a:graphicFrameLocks noChangeAspect="1"/>
          </p:cNvGraphicFramePr>
          <p:nvPr/>
        </p:nvGraphicFramePr>
        <p:xfrm>
          <a:off x="298450" y="4219575"/>
          <a:ext cx="2019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3" name="公式" r:id="rId1" imgW="862965" imgH="226060" progId="Equation.3">
                  <p:embed/>
                </p:oleObj>
              </mc:Choice>
              <mc:Fallback>
                <p:oleObj name="公式" r:id="rId1" imgW="862965" imgH="2260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4219575"/>
                        <a:ext cx="20193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50" name="Object 3"/>
          <p:cNvGraphicFramePr>
            <a:graphicFrameLocks noChangeAspect="1"/>
          </p:cNvGraphicFramePr>
          <p:nvPr/>
        </p:nvGraphicFramePr>
        <p:xfrm>
          <a:off x="322263" y="4872038"/>
          <a:ext cx="5705475" cy="1236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4" name="Equation" r:id="rId3" imgW="2414270" imgH="482600" progId="Equation.DSMT4">
                  <p:embed/>
                </p:oleObj>
              </mc:Choice>
              <mc:Fallback>
                <p:oleObj name="Equation" r:id="rId3" imgW="2414270" imgH="482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3" y="4872038"/>
                        <a:ext cx="5705475" cy="1236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pSp>
        <p:nvGrpSpPr>
          <p:cNvPr id="84999" name="Group 29"/>
          <p:cNvGrpSpPr/>
          <p:nvPr/>
        </p:nvGrpSpPr>
        <p:grpSpPr bwMode="auto">
          <a:xfrm>
            <a:off x="0" y="2000250"/>
            <a:ext cx="4143375" cy="2000250"/>
            <a:chOff x="1428" y="1348"/>
            <a:chExt cx="2949" cy="1322"/>
          </a:xfrm>
        </p:grpSpPr>
        <p:sp>
          <p:nvSpPr>
            <p:cNvPr id="85004" name="Line 6"/>
            <p:cNvSpPr>
              <a:spLocks noChangeShapeType="1"/>
            </p:cNvSpPr>
            <p:nvPr/>
          </p:nvSpPr>
          <p:spPr bwMode="auto">
            <a:xfrm>
              <a:off x="1927" y="1759"/>
              <a:ext cx="95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05" name="Line 7"/>
            <p:cNvSpPr>
              <a:spLocks noChangeShapeType="1"/>
            </p:cNvSpPr>
            <p:nvPr/>
          </p:nvSpPr>
          <p:spPr bwMode="auto">
            <a:xfrm flipV="1">
              <a:off x="1927" y="2567"/>
              <a:ext cx="17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06" name="Line 8"/>
            <p:cNvSpPr>
              <a:spLocks noChangeShapeType="1"/>
            </p:cNvSpPr>
            <p:nvPr/>
          </p:nvSpPr>
          <p:spPr bwMode="auto">
            <a:xfrm>
              <a:off x="2548" y="1759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07" name="Rectangle 9"/>
            <p:cNvSpPr>
              <a:spLocks noChangeArrowheads="1"/>
            </p:cNvSpPr>
            <p:nvPr/>
          </p:nvSpPr>
          <p:spPr bwMode="auto">
            <a:xfrm>
              <a:off x="2887" y="1697"/>
              <a:ext cx="401" cy="11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85008" name="Rectangle 10"/>
            <p:cNvSpPr>
              <a:spLocks noChangeArrowheads="1"/>
            </p:cNvSpPr>
            <p:nvPr/>
          </p:nvSpPr>
          <p:spPr bwMode="auto">
            <a:xfrm>
              <a:off x="2840" y="1350"/>
              <a:ext cx="53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1Ω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5009" name="Line 11"/>
            <p:cNvSpPr>
              <a:spLocks noChangeShapeType="1"/>
            </p:cNvSpPr>
            <p:nvPr/>
          </p:nvSpPr>
          <p:spPr bwMode="auto">
            <a:xfrm>
              <a:off x="1972" y="1757"/>
              <a:ext cx="1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10" name="Line 12"/>
            <p:cNvSpPr>
              <a:spLocks noChangeShapeType="1"/>
            </p:cNvSpPr>
            <p:nvPr/>
          </p:nvSpPr>
          <p:spPr bwMode="auto">
            <a:xfrm flipH="1">
              <a:off x="3424" y="1755"/>
              <a:ext cx="15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11" name="Rectangle 13"/>
            <p:cNvSpPr>
              <a:spLocks noChangeArrowheads="1"/>
            </p:cNvSpPr>
            <p:nvPr/>
          </p:nvSpPr>
          <p:spPr bwMode="auto">
            <a:xfrm>
              <a:off x="1428" y="1940"/>
              <a:ext cx="6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 </a:t>
              </a:r>
              <a:endParaRPr kumimoji="1" lang="en-US" altLang="zh-CN" sz="2800" b="1" baseline="-30000">
                <a:latin typeface="Times New Roman" panose="02020603050405020304" pitchFamily="18" charset="0"/>
              </a:endParaRPr>
            </a:p>
          </p:txBody>
        </p:sp>
        <p:sp>
          <p:nvSpPr>
            <p:cNvPr id="85012" name="Rectangle 14"/>
            <p:cNvSpPr>
              <a:spLocks noChangeArrowheads="1"/>
            </p:cNvSpPr>
            <p:nvPr/>
          </p:nvSpPr>
          <p:spPr bwMode="auto">
            <a:xfrm>
              <a:off x="3706" y="1938"/>
              <a:ext cx="6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 </a:t>
              </a:r>
              <a:endParaRPr kumimoji="1" lang="en-US" altLang="zh-CN" sz="2800" b="1" baseline="-30000">
                <a:latin typeface="Times New Roman" panose="02020603050405020304" pitchFamily="18" charset="0"/>
              </a:endParaRPr>
            </a:p>
          </p:txBody>
        </p:sp>
        <p:sp>
          <p:nvSpPr>
            <p:cNvPr id="85013" name="Rectangle 15"/>
            <p:cNvSpPr>
              <a:spLocks noChangeArrowheads="1"/>
            </p:cNvSpPr>
            <p:nvPr/>
          </p:nvSpPr>
          <p:spPr bwMode="auto">
            <a:xfrm>
              <a:off x="3696" y="1615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＋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5014" name="Rectangle 16"/>
            <p:cNvSpPr>
              <a:spLocks noChangeArrowheads="1"/>
            </p:cNvSpPr>
            <p:nvPr/>
          </p:nvSpPr>
          <p:spPr bwMode="auto">
            <a:xfrm>
              <a:off x="1564" y="1615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＋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5015" name="Rectangle 17"/>
            <p:cNvSpPr>
              <a:spLocks noChangeArrowheads="1"/>
            </p:cNvSpPr>
            <p:nvPr/>
          </p:nvSpPr>
          <p:spPr bwMode="auto">
            <a:xfrm>
              <a:off x="1555" y="234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5016" name="Rectangle 18"/>
            <p:cNvSpPr>
              <a:spLocks noChangeArrowheads="1"/>
            </p:cNvSpPr>
            <p:nvPr/>
          </p:nvSpPr>
          <p:spPr bwMode="auto">
            <a:xfrm>
              <a:off x="3696" y="2340"/>
              <a:ext cx="34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5017" name="Rectangle 19"/>
            <p:cNvSpPr>
              <a:spLocks noChangeArrowheads="1"/>
            </p:cNvSpPr>
            <p:nvPr/>
          </p:nvSpPr>
          <p:spPr bwMode="auto">
            <a:xfrm>
              <a:off x="1806" y="1348"/>
              <a:ext cx="6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5018" name="Rectangle 20"/>
            <p:cNvSpPr>
              <a:spLocks noChangeArrowheads="1"/>
            </p:cNvSpPr>
            <p:nvPr/>
          </p:nvSpPr>
          <p:spPr bwMode="auto">
            <a:xfrm>
              <a:off x="3333" y="1350"/>
              <a:ext cx="5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5019" name="Rectangle 21"/>
            <p:cNvSpPr>
              <a:spLocks noChangeArrowheads="1"/>
            </p:cNvSpPr>
            <p:nvPr/>
          </p:nvSpPr>
          <p:spPr bwMode="auto">
            <a:xfrm rot="2750801">
              <a:off x="2420" y="2031"/>
              <a:ext cx="244" cy="2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85020" name="Line 22"/>
            <p:cNvSpPr>
              <a:spLocks noChangeShapeType="1"/>
            </p:cNvSpPr>
            <p:nvPr/>
          </p:nvSpPr>
          <p:spPr bwMode="auto">
            <a:xfrm flipH="1">
              <a:off x="2385" y="2163"/>
              <a:ext cx="33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21" name="Line 23"/>
            <p:cNvSpPr>
              <a:spLocks noChangeShapeType="1"/>
            </p:cNvSpPr>
            <p:nvPr/>
          </p:nvSpPr>
          <p:spPr bwMode="auto">
            <a:xfrm>
              <a:off x="2534" y="2366"/>
              <a:ext cx="0" cy="12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22" name="Rectangle 24"/>
            <p:cNvSpPr>
              <a:spLocks noChangeArrowheads="1"/>
            </p:cNvSpPr>
            <p:nvPr/>
          </p:nvSpPr>
          <p:spPr bwMode="auto">
            <a:xfrm>
              <a:off x="2698" y="1937"/>
              <a:ext cx="8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3u</a:t>
              </a:r>
              <a:r>
                <a:rPr kumimoji="1" lang="en-US" altLang="zh-CN" sz="2800" b="1" baseline="-30000">
                  <a:latin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(t)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85023" name="Line 25"/>
            <p:cNvSpPr>
              <a:spLocks noChangeShapeType="1"/>
            </p:cNvSpPr>
            <p:nvPr/>
          </p:nvSpPr>
          <p:spPr bwMode="auto">
            <a:xfrm>
              <a:off x="3273" y="1753"/>
              <a:ext cx="36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non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5024" name="Line 26"/>
            <p:cNvSpPr>
              <a:spLocks noChangeShapeType="1"/>
            </p:cNvSpPr>
            <p:nvPr/>
          </p:nvSpPr>
          <p:spPr bwMode="auto">
            <a:xfrm>
              <a:off x="2553" y="2338"/>
              <a:ext cx="0" cy="22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" name="AutoShape 5"/>
          <p:cNvSpPr>
            <a:spLocks noChangeArrowheads="1"/>
          </p:cNvSpPr>
          <p:nvPr/>
        </p:nvSpPr>
        <p:spPr bwMode="auto">
          <a:xfrm>
            <a:off x="4143375" y="28575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rgbClr val="92D050"/>
          </a:solidFill>
          <a:ln w="127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/>
          </a:p>
        </p:txBody>
      </p:sp>
      <p:graphicFrame>
        <p:nvGraphicFramePr>
          <p:cNvPr id="85001" name="Object 51"/>
          <p:cNvGraphicFramePr>
            <a:graphicFrameLocks noChangeAspect="1"/>
          </p:cNvGraphicFramePr>
          <p:nvPr/>
        </p:nvGraphicFramePr>
        <p:xfrm>
          <a:off x="6008688" y="5126038"/>
          <a:ext cx="313213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5" name="公式" r:id="rId5" imgW="1551305" imgH="482600" progId="Equation.3">
                  <p:embed/>
                </p:oleObj>
              </mc:Choice>
              <mc:Fallback>
                <p:oleObj name="公式" r:id="rId5" imgW="1551305" imgH="482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688" y="5126038"/>
                        <a:ext cx="3132137" cy="121285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2"/>
          <p:cNvGraphicFramePr>
            <a:graphicFrameLocks noChangeAspect="1"/>
          </p:cNvGraphicFramePr>
          <p:nvPr/>
        </p:nvGraphicFramePr>
        <p:xfrm>
          <a:off x="2408238" y="4184650"/>
          <a:ext cx="20494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6" name="公式" r:id="rId7" imgW="883285" imgH="226060" progId="Equation.3">
                  <p:embed/>
                </p:oleObj>
              </mc:Choice>
              <mc:Fallback>
                <p:oleObj name="公式" r:id="rId7" imgW="883285" imgH="22606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4184650"/>
                        <a:ext cx="20494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3"/>
          <p:cNvGraphicFramePr>
            <a:graphicFrameLocks noChangeAspect="1"/>
          </p:cNvGraphicFramePr>
          <p:nvPr/>
        </p:nvGraphicFramePr>
        <p:xfrm>
          <a:off x="298450" y="6034088"/>
          <a:ext cx="18049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7" name="公式" r:id="rId9" imgW="760095" imgH="226060" progId="Equation.3">
                  <p:embed/>
                </p:oleObj>
              </mc:Choice>
              <mc:Fallback>
                <p:oleObj name="公式" r:id="rId9" imgW="760095" imgH="22606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" y="6034088"/>
                        <a:ext cx="18049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9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  <p:bldP spid="7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"/>
          <p:cNvGrpSpPr/>
          <p:nvPr/>
        </p:nvGrpSpPr>
        <p:grpSpPr bwMode="auto">
          <a:xfrm>
            <a:off x="1000125" y="3643313"/>
            <a:ext cx="6594475" cy="2332037"/>
            <a:chOff x="748" y="796"/>
            <a:chExt cx="4154" cy="1469"/>
          </a:xfrm>
        </p:grpSpPr>
        <p:sp>
          <p:nvSpPr>
            <p:cNvPr id="86025" name="Rectangle 5"/>
            <p:cNvSpPr>
              <a:spLocks noChangeArrowheads="1"/>
            </p:cNvSpPr>
            <p:nvPr/>
          </p:nvSpPr>
          <p:spPr bwMode="auto">
            <a:xfrm>
              <a:off x="1518" y="1256"/>
              <a:ext cx="446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86026" name="Line 6"/>
            <p:cNvSpPr>
              <a:spLocks noChangeShapeType="1"/>
            </p:cNvSpPr>
            <p:nvPr/>
          </p:nvSpPr>
          <p:spPr bwMode="auto">
            <a:xfrm>
              <a:off x="2329" y="1317"/>
              <a:ext cx="0" cy="8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27" name="Line 7"/>
            <p:cNvSpPr>
              <a:spLocks noChangeShapeType="1"/>
            </p:cNvSpPr>
            <p:nvPr/>
          </p:nvSpPr>
          <p:spPr bwMode="auto">
            <a:xfrm flipV="1">
              <a:off x="1154" y="1317"/>
              <a:ext cx="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28" name="Line 8"/>
            <p:cNvSpPr>
              <a:spLocks noChangeShapeType="1"/>
            </p:cNvSpPr>
            <p:nvPr/>
          </p:nvSpPr>
          <p:spPr bwMode="auto">
            <a:xfrm flipV="1">
              <a:off x="2143" y="1597"/>
              <a:ext cx="179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29" name="Line 9"/>
            <p:cNvSpPr>
              <a:spLocks noChangeShapeType="1"/>
            </p:cNvSpPr>
            <p:nvPr/>
          </p:nvSpPr>
          <p:spPr bwMode="auto">
            <a:xfrm flipV="1">
              <a:off x="2322" y="1771"/>
              <a:ext cx="178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30" name="Line 10"/>
            <p:cNvSpPr>
              <a:spLocks noChangeShapeType="1"/>
            </p:cNvSpPr>
            <p:nvPr/>
          </p:nvSpPr>
          <p:spPr bwMode="auto">
            <a:xfrm>
              <a:off x="2322" y="1597"/>
              <a:ext cx="178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31" name="Line 11"/>
            <p:cNvSpPr>
              <a:spLocks noChangeShapeType="1"/>
            </p:cNvSpPr>
            <p:nvPr/>
          </p:nvSpPr>
          <p:spPr bwMode="auto">
            <a:xfrm>
              <a:off x="2143" y="1771"/>
              <a:ext cx="179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32" name="Line 12"/>
            <p:cNvSpPr>
              <a:spLocks noChangeShapeType="1"/>
            </p:cNvSpPr>
            <p:nvPr/>
          </p:nvSpPr>
          <p:spPr bwMode="auto">
            <a:xfrm flipV="1">
              <a:off x="1142" y="2193"/>
              <a:ext cx="11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33" name="Line 13"/>
            <p:cNvSpPr>
              <a:spLocks noChangeShapeType="1"/>
            </p:cNvSpPr>
            <p:nvPr/>
          </p:nvSpPr>
          <p:spPr bwMode="auto">
            <a:xfrm flipV="1">
              <a:off x="1966" y="1317"/>
              <a:ext cx="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6034" name="Object 3"/>
            <p:cNvGraphicFramePr>
              <a:graphicFrameLocks noChangeAspect="1"/>
            </p:cNvGraphicFramePr>
            <p:nvPr/>
          </p:nvGraphicFramePr>
          <p:xfrm>
            <a:off x="1401" y="1251"/>
            <a:ext cx="779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1" name="公式" r:id="rId1" imgW="565150" imgH="719455" progId="Equation.3">
                    <p:embed/>
                  </p:oleObj>
                </mc:Choice>
                <mc:Fallback>
                  <p:oleObj name="公式" r:id="rId1" imgW="565150" imgH="71945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1251"/>
                          <a:ext cx="779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5" name="Object 4"/>
            <p:cNvGraphicFramePr>
              <a:graphicFrameLocks noChangeAspect="1"/>
            </p:cNvGraphicFramePr>
            <p:nvPr/>
          </p:nvGraphicFramePr>
          <p:xfrm>
            <a:off x="748" y="1254"/>
            <a:ext cx="463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2" name="公式" r:id="rId3" imgW="328930" imgH="719455" progId="Equation.3">
                    <p:embed/>
                  </p:oleObj>
                </mc:Choice>
                <mc:Fallback>
                  <p:oleObj name="公式" r:id="rId3" imgW="328930" imgH="71945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254"/>
                          <a:ext cx="463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6" name="Object 5"/>
            <p:cNvGraphicFramePr>
              <a:graphicFrameLocks noChangeAspect="1"/>
            </p:cNvGraphicFramePr>
            <p:nvPr/>
          </p:nvGraphicFramePr>
          <p:xfrm>
            <a:off x="1581" y="971"/>
            <a:ext cx="31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3" name="公式" r:id="rId5" imgW="226060" imgH="164465" progId="Equation.3">
                    <p:embed/>
                  </p:oleObj>
                </mc:Choice>
                <mc:Fallback>
                  <p:oleObj name="公式" r:id="rId5" imgW="226060" imgH="16446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971"/>
                          <a:ext cx="31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7" name="Object 6"/>
            <p:cNvGraphicFramePr>
              <a:graphicFrameLocks noChangeAspect="1"/>
            </p:cNvGraphicFramePr>
            <p:nvPr/>
          </p:nvGraphicFramePr>
          <p:xfrm>
            <a:off x="1127" y="804"/>
            <a:ext cx="406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4" name="公式" r:id="rId7" imgW="287655" imgH="431800" progId="Equation.3">
                    <p:embed/>
                  </p:oleObj>
                </mc:Choice>
                <mc:Fallback>
                  <p:oleObj name="公式" r:id="rId7" imgW="287655" imgH="431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804"/>
                          <a:ext cx="406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8" name="Object 7"/>
            <p:cNvGraphicFramePr>
              <a:graphicFrameLocks noChangeAspect="1"/>
            </p:cNvGraphicFramePr>
            <p:nvPr/>
          </p:nvGraphicFramePr>
          <p:xfrm>
            <a:off x="4402" y="1246"/>
            <a:ext cx="500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5" name="公式" r:id="rId9" imgW="359410" imgH="719455" progId="Equation.3">
                    <p:embed/>
                  </p:oleObj>
                </mc:Choice>
                <mc:Fallback>
                  <p:oleObj name="公式" r:id="rId9" imgW="359410" imgH="719455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2" y="1246"/>
                          <a:ext cx="500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39" name="Object 8"/>
            <p:cNvGraphicFramePr>
              <a:graphicFrameLocks noChangeAspect="1"/>
            </p:cNvGraphicFramePr>
            <p:nvPr/>
          </p:nvGraphicFramePr>
          <p:xfrm>
            <a:off x="4159" y="796"/>
            <a:ext cx="443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6" name="公式" r:id="rId11" imgW="318770" imgH="431800" progId="Equation.3">
                    <p:embed/>
                  </p:oleObj>
                </mc:Choice>
                <mc:Fallback>
                  <p:oleObj name="公式" r:id="rId11" imgW="31877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796"/>
                          <a:ext cx="443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0" name="Rectangle 21"/>
            <p:cNvSpPr>
              <a:spLocks noChangeArrowheads="1"/>
            </p:cNvSpPr>
            <p:nvPr/>
          </p:nvSpPr>
          <p:spPr bwMode="auto">
            <a:xfrm rot="5400000">
              <a:off x="3647" y="1684"/>
              <a:ext cx="446" cy="13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86041" name="Line 22"/>
            <p:cNvSpPr>
              <a:spLocks noChangeShapeType="1"/>
            </p:cNvSpPr>
            <p:nvPr/>
          </p:nvSpPr>
          <p:spPr bwMode="auto">
            <a:xfrm flipV="1">
              <a:off x="2683" y="1594"/>
              <a:ext cx="179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42" name="Line 23"/>
            <p:cNvSpPr>
              <a:spLocks noChangeShapeType="1"/>
            </p:cNvSpPr>
            <p:nvPr/>
          </p:nvSpPr>
          <p:spPr bwMode="auto">
            <a:xfrm flipV="1">
              <a:off x="2862" y="1768"/>
              <a:ext cx="178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43" name="Line 24"/>
            <p:cNvSpPr>
              <a:spLocks noChangeShapeType="1"/>
            </p:cNvSpPr>
            <p:nvPr/>
          </p:nvSpPr>
          <p:spPr bwMode="auto">
            <a:xfrm>
              <a:off x="2862" y="1594"/>
              <a:ext cx="178" cy="17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44" name="Line 25"/>
            <p:cNvSpPr>
              <a:spLocks noChangeShapeType="1"/>
            </p:cNvSpPr>
            <p:nvPr/>
          </p:nvSpPr>
          <p:spPr bwMode="auto">
            <a:xfrm>
              <a:off x="2683" y="1768"/>
              <a:ext cx="179" cy="1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45" name="Line 26"/>
            <p:cNvSpPr>
              <a:spLocks noChangeShapeType="1"/>
            </p:cNvSpPr>
            <p:nvPr/>
          </p:nvSpPr>
          <p:spPr bwMode="auto">
            <a:xfrm flipV="1">
              <a:off x="2867" y="2199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86046" name="Object 9"/>
            <p:cNvGraphicFramePr>
              <a:graphicFrameLocks noChangeAspect="1"/>
            </p:cNvGraphicFramePr>
            <p:nvPr/>
          </p:nvGraphicFramePr>
          <p:xfrm>
            <a:off x="2771" y="1240"/>
            <a:ext cx="872" cy="10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7" name="公式" r:id="rId13" imgW="636905" imgH="719455" progId="Equation.3">
                    <p:embed/>
                  </p:oleObj>
                </mc:Choice>
                <mc:Fallback>
                  <p:oleObj name="公式" r:id="rId13" imgW="636905" imgH="71945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1" y="1240"/>
                          <a:ext cx="872" cy="10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47" name="Object 10"/>
            <p:cNvGraphicFramePr>
              <a:graphicFrameLocks noChangeAspect="1"/>
            </p:cNvGraphicFramePr>
            <p:nvPr/>
          </p:nvGraphicFramePr>
          <p:xfrm>
            <a:off x="3966" y="1590"/>
            <a:ext cx="29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448" name="公式" r:id="rId15" imgW="205740" imgH="184785" progId="Equation.3">
                    <p:embed/>
                  </p:oleObj>
                </mc:Choice>
                <mc:Fallback>
                  <p:oleObj name="公式" r:id="rId15" imgW="205740" imgH="18478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6" y="1590"/>
                          <a:ext cx="29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48" name="Line 29"/>
            <p:cNvSpPr>
              <a:spLocks noChangeShapeType="1"/>
            </p:cNvSpPr>
            <p:nvPr/>
          </p:nvSpPr>
          <p:spPr bwMode="auto">
            <a:xfrm flipV="1">
              <a:off x="2867" y="1313"/>
              <a:ext cx="15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86049" name="Line 30"/>
            <p:cNvSpPr>
              <a:spLocks noChangeShapeType="1"/>
            </p:cNvSpPr>
            <p:nvPr/>
          </p:nvSpPr>
          <p:spPr bwMode="auto">
            <a:xfrm>
              <a:off x="2865" y="1313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50" name="Line 31"/>
            <p:cNvSpPr>
              <a:spLocks noChangeShapeType="1"/>
            </p:cNvSpPr>
            <p:nvPr/>
          </p:nvSpPr>
          <p:spPr bwMode="auto">
            <a:xfrm>
              <a:off x="2860" y="1927"/>
              <a:ext cx="0" cy="2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51" name="Line 32"/>
            <p:cNvSpPr>
              <a:spLocks noChangeShapeType="1"/>
            </p:cNvSpPr>
            <p:nvPr/>
          </p:nvSpPr>
          <p:spPr bwMode="auto">
            <a:xfrm>
              <a:off x="2700" y="1775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52" name="Line 33"/>
            <p:cNvSpPr>
              <a:spLocks noChangeShapeType="1"/>
            </p:cNvSpPr>
            <p:nvPr/>
          </p:nvSpPr>
          <p:spPr bwMode="auto">
            <a:xfrm>
              <a:off x="3868" y="1313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6053" name="Line 34"/>
            <p:cNvSpPr>
              <a:spLocks noChangeShapeType="1"/>
            </p:cNvSpPr>
            <p:nvPr/>
          </p:nvSpPr>
          <p:spPr bwMode="auto">
            <a:xfrm>
              <a:off x="3868" y="1969"/>
              <a:ext cx="0" cy="22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210980" name="Object 2"/>
          <p:cNvGraphicFramePr>
            <a:graphicFrameLocks noChangeAspect="1"/>
          </p:cNvGraphicFramePr>
          <p:nvPr/>
        </p:nvGraphicFramePr>
        <p:xfrm>
          <a:off x="857250" y="2214563"/>
          <a:ext cx="342900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49" name="公式" r:id="rId17" imgW="1356360" imgH="482600" progId="Equation.3">
                  <p:embed/>
                </p:oleObj>
              </mc:Choice>
              <mc:Fallback>
                <p:oleObj name="公式" r:id="rId17" imgW="135636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214563"/>
                        <a:ext cx="3429000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8"/>
          <p:cNvSpPr txBox="1">
            <a:spLocks noChangeArrowheads="1"/>
          </p:cNvSpPr>
          <p:nvPr/>
        </p:nvSpPr>
        <p:spPr bwMode="auto">
          <a:xfrm>
            <a:off x="642938" y="-214313"/>
            <a:ext cx="7904162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2.5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无源电阻双口网络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graphicFrame>
        <p:nvGraphicFramePr>
          <p:cNvPr id="86022" name="Object 35"/>
          <p:cNvGraphicFramePr>
            <a:graphicFrameLocks noChangeAspect="1"/>
          </p:cNvGraphicFramePr>
          <p:nvPr/>
        </p:nvGraphicFramePr>
        <p:xfrm>
          <a:off x="5407025" y="785813"/>
          <a:ext cx="3736975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50" name="公式" r:id="rId19" imgW="1551305" imgH="482600" progId="Equation.3">
                  <p:embed/>
                </p:oleObj>
              </mc:Choice>
              <mc:Fallback>
                <p:oleObj name="公式" r:id="rId19" imgW="1551305" imgH="4826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7025" y="785813"/>
                        <a:ext cx="3736975" cy="12144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36"/>
          <p:cNvGraphicFramePr>
            <a:graphicFrameLocks noChangeAspect="1"/>
          </p:cNvGraphicFramePr>
          <p:nvPr/>
        </p:nvGraphicFramePr>
        <p:xfrm>
          <a:off x="5724525" y="1989138"/>
          <a:ext cx="31146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51" name="Equation" r:id="rId21" imgW="1376680" imgH="482600" progId="Equation.DSMT4">
                  <p:embed/>
                </p:oleObj>
              </mc:Choice>
              <mc:Fallback>
                <p:oleObj name="Equation" r:id="rId21" imgW="1376680" imgH="482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1989138"/>
                        <a:ext cx="3114675" cy="1184275"/>
                      </a:xfrm>
                      <a:prstGeom prst="rect">
                        <a:avLst/>
                      </a:prstGeom>
                      <a:solidFill>
                        <a:srgbClr val="C2EC8A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Rectangle 4"/>
          <p:cNvSpPr>
            <a:spLocks noChangeArrowheads="1"/>
          </p:cNvSpPr>
          <p:nvPr/>
        </p:nvSpPr>
        <p:spPr bwMode="auto">
          <a:xfrm>
            <a:off x="642938" y="714375"/>
            <a:ext cx="414337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该网络的</a:t>
            </a:r>
            <a:r>
              <a:rPr kumimoji="1" lang="zh-CN" altLang="en-US" sz="2800" b="1">
                <a:solidFill>
                  <a:srgbClr val="00B050"/>
                </a:solidFill>
                <a:latin typeface="Times New Roman" panose="02020603050405020304" pitchFamily="18" charset="0"/>
              </a:rPr>
              <a:t>混合方程</a:t>
            </a:r>
            <a:r>
              <a:rPr kumimoji="1" lang="en-US" altLang="zh-CN" sz="2800" b="1">
                <a:solidFill>
                  <a:srgbClr val="00B05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</a:t>
            </a:r>
            <a:endParaRPr kumimoji="1"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等效电路为：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594519" y="6203157"/>
            <a:ext cx="7234238" cy="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作业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(P211)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6-1(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并画出等效电路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71550" y="1268413"/>
            <a:ext cx="7315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写出你对前</a:t>
            </a:r>
            <a:r>
              <a:rPr kumimoji="1" lang="en-US" altLang="zh-CN" sz="2800" b="1">
                <a:latin typeface="Times New Roman" panose="02020603050405020304" pitchFamily="18" charset="0"/>
              </a:rPr>
              <a:t>2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章最有印象的</a:t>
            </a:r>
            <a:r>
              <a: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rPr>
              <a:t>知识点</a:t>
            </a:r>
            <a:endParaRPr kumimoji="1" lang="en-US" altLang="zh-CN" sz="2800" b="1">
              <a:solidFill>
                <a:srgbClr val="CC0066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（不少于</a:t>
            </a:r>
            <a:r>
              <a:rPr kumimoji="1" lang="en-US" altLang="zh-CN" sz="2800" b="1">
                <a:latin typeface="Times New Roman" panose="02020603050405020304" pitchFamily="18" charset="0"/>
              </a:rPr>
              <a:t>3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个）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87043" name="圆角矩形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72200" y="621506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algn="ctr">
            <a:solidFill>
              <a:srgbClr val="000000"/>
            </a:solidFill>
            <a:round/>
            <a:tailEnd type="triangle" w="med" len="med"/>
          </a:ln>
        </p:spPr>
        <p:txBody>
          <a:bodyPr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87044" name="矩形 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5849938"/>
            <a:ext cx="9144000" cy="365125"/>
          </a:xfrm>
          <a:prstGeom prst="rect">
            <a:avLst/>
          </a:prstGeom>
          <a:solidFill>
            <a:srgbClr val="FBFAE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tailEnd type="triangle" w="med" len="med"/>
              </a14:hiddenLine>
            </a:ext>
          </a:extLst>
        </p:spPr>
        <p:txBody>
          <a:bodyPr wrap="none" anchor="ctr" anchorCtr="1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正常使用主观题需</a:t>
            </a:r>
            <a:r>
              <a:rPr lang="en-US" altLang="zh-CN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2.0</a:t>
            </a:r>
            <a:r>
              <a:rPr lang="zh-CN" altLang="en-US" sz="12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grpSp>
        <p:nvGrpSpPr>
          <p:cNvPr id="87045" name="组合 8"/>
          <p:cNvGrpSpPr/>
          <p:nvPr>
            <p:custDataLst>
              <p:tags r:id="rId4"/>
            </p:custDataLst>
          </p:nvPr>
        </p:nvGrpSpPr>
        <p:grpSpPr bwMode="auto"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7047" name="TitleBackground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tailEnd type="triangle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7048" name="ColorBlock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tailEnd type="triangle" w="med" len="med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87049" name="TypeText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4000" y="0"/>
              <a:ext cx="1905000" cy="635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课堂问答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87046" name="图片 1" descr="tmpB26F.tmp"/>
          <p:cNvPicPr/>
          <p:nvPr>
            <p:custDataLst>
              <p:tags r:id="rId8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6350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0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ChangeArrowheads="1"/>
          </p:cNvSpPr>
          <p:nvPr/>
        </p:nvSpPr>
        <p:spPr bwMode="auto">
          <a:xfrm>
            <a:off x="755650" y="1293813"/>
            <a:ext cx="66294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1</a:t>
            </a:r>
            <a:r>
              <a:rPr kumimoji="1" lang="zh-CN" altLang="en-US" sz="2800" b="1">
                <a:latin typeface="Times New Roman" panose="02020603050405020304" pitchFamily="18" charset="0"/>
              </a:rPr>
              <a:t>，求图示电桥电路中的</a:t>
            </a:r>
            <a:r>
              <a:rPr kumimoji="1" lang="en-US" altLang="zh-CN" sz="2800" b="1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>
                <a:latin typeface="Times New Roman" panose="02020603050405020304" pitchFamily="18" charset="0"/>
              </a:rPr>
              <a:t>ab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12291" name="Group 61"/>
          <p:cNvGrpSpPr/>
          <p:nvPr/>
        </p:nvGrpSpPr>
        <p:grpSpPr bwMode="auto">
          <a:xfrm>
            <a:off x="2195513" y="2085975"/>
            <a:ext cx="4306887" cy="1919288"/>
            <a:chOff x="1383" y="1314"/>
            <a:chExt cx="2713" cy="1209"/>
          </a:xfrm>
        </p:grpSpPr>
        <p:sp>
          <p:nvSpPr>
            <p:cNvPr id="12296" name="Oval 6"/>
            <p:cNvSpPr>
              <a:spLocks noChangeAspect="1" noChangeArrowheads="1"/>
            </p:cNvSpPr>
            <p:nvPr/>
          </p:nvSpPr>
          <p:spPr bwMode="auto">
            <a:xfrm>
              <a:off x="1866" y="1722"/>
              <a:ext cx="325" cy="32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2297" name="Line 7"/>
            <p:cNvSpPr>
              <a:spLocks noChangeAspect="1" noChangeShapeType="1"/>
            </p:cNvSpPr>
            <p:nvPr/>
          </p:nvSpPr>
          <p:spPr bwMode="auto">
            <a:xfrm>
              <a:off x="2029" y="1410"/>
              <a:ext cx="0" cy="9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2026" y="1405"/>
              <a:ext cx="10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9" name="Text Box 9"/>
            <p:cNvSpPr txBox="1">
              <a:spLocks noChangeArrowheads="1"/>
            </p:cNvSpPr>
            <p:nvPr/>
          </p:nvSpPr>
          <p:spPr bwMode="auto">
            <a:xfrm>
              <a:off x="1383" y="1698"/>
              <a:ext cx="62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8V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2300" name="Text Box 10"/>
            <p:cNvSpPr txBox="1">
              <a:spLocks noChangeArrowheads="1"/>
            </p:cNvSpPr>
            <p:nvPr/>
          </p:nvSpPr>
          <p:spPr bwMode="auto">
            <a:xfrm>
              <a:off x="1575" y="1314"/>
              <a:ext cx="369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+</a:t>
              </a:r>
              <a:endParaRPr kumimoji="1" lang="en-US" altLang="zh-CN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2301" name="Text Box 11"/>
            <p:cNvSpPr txBox="1">
              <a:spLocks noChangeArrowheads="1"/>
            </p:cNvSpPr>
            <p:nvPr/>
          </p:nvSpPr>
          <p:spPr bwMode="auto">
            <a:xfrm>
              <a:off x="1527" y="2082"/>
              <a:ext cx="415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800" b="1">
                  <a:latin typeface="Times New Roman" panose="02020603050405020304" pitchFamily="18" charset="0"/>
                </a:rPr>
                <a:t>－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 flipH="1">
              <a:off x="2538" y="1797"/>
              <a:ext cx="107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3" name="Rectangle 13"/>
            <p:cNvSpPr>
              <a:spLocks noChangeArrowheads="1"/>
            </p:cNvSpPr>
            <p:nvPr/>
          </p:nvSpPr>
          <p:spPr bwMode="auto">
            <a:xfrm rot="-2663074">
              <a:off x="2592" y="1560"/>
              <a:ext cx="408" cy="1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2304" name="Rectangle 14"/>
            <p:cNvSpPr>
              <a:spLocks noChangeArrowheads="1"/>
            </p:cNvSpPr>
            <p:nvPr/>
          </p:nvSpPr>
          <p:spPr bwMode="auto">
            <a:xfrm rot="-8103234">
              <a:off x="3106" y="1552"/>
              <a:ext cx="408" cy="1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2305" name="Line 15"/>
            <p:cNvSpPr>
              <a:spLocks noChangeShapeType="1"/>
            </p:cNvSpPr>
            <p:nvPr/>
          </p:nvSpPr>
          <p:spPr bwMode="auto">
            <a:xfrm>
              <a:off x="3061" y="1397"/>
              <a:ext cx="9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6" name="Line 16"/>
            <p:cNvSpPr>
              <a:spLocks noChangeShapeType="1"/>
            </p:cNvSpPr>
            <p:nvPr/>
          </p:nvSpPr>
          <p:spPr bwMode="auto">
            <a:xfrm>
              <a:off x="3467" y="1781"/>
              <a:ext cx="9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7" name="Line 17"/>
            <p:cNvSpPr>
              <a:spLocks noChangeShapeType="1"/>
            </p:cNvSpPr>
            <p:nvPr/>
          </p:nvSpPr>
          <p:spPr bwMode="auto">
            <a:xfrm flipH="1">
              <a:off x="2954" y="1405"/>
              <a:ext cx="107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8" name="Line 18"/>
            <p:cNvSpPr>
              <a:spLocks noChangeShapeType="1"/>
            </p:cNvSpPr>
            <p:nvPr/>
          </p:nvSpPr>
          <p:spPr bwMode="auto">
            <a:xfrm flipH="1">
              <a:off x="3044" y="2288"/>
              <a:ext cx="107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9" name="Rectangle 19"/>
            <p:cNvSpPr>
              <a:spLocks noChangeArrowheads="1"/>
            </p:cNvSpPr>
            <p:nvPr/>
          </p:nvSpPr>
          <p:spPr bwMode="auto">
            <a:xfrm rot="-2663074">
              <a:off x="3098" y="2051"/>
              <a:ext cx="408" cy="1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2310" name="Line 20"/>
            <p:cNvSpPr>
              <a:spLocks noChangeShapeType="1"/>
            </p:cNvSpPr>
            <p:nvPr/>
          </p:nvSpPr>
          <p:spPr bwMode="auto">
            <a:xfrm flipH="1">
              <a:off x="3460" y="1896"/>
              <a:ext cx="107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1" name="Rectangle 21"/>
            <p:cNvSpPr>
              <a:spLocks noChangeArrowheads="1"/>
            </p:cNvSpPr>
            <p:nvPr/>
          </p:nvSpPr>
          <p:spPr bwMode="auto">
            <a:xfrm rot="-8103234">
              <a:off x="2600" y="2059"/>
              <a:ext cx="408" cy="17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1800" b="1"/>
            </a:p>
          </p:txBody>
        </p:sp>
        <p:sp>
          <p:nvSpPr>
            <p:cNvPr id="12312" name="Line 22"/>
            <p:cNvSpPr>
              <a:spLocks noChangeShapeType="1"/>
            </p:cNvSpPr>
            <p:nvPr/>
          </p:nvSpPr>
          <p:spPr bwMode="auto">
            <a:xfrm>
              <a:off x="2555" y="1904"/>
              <a:ext cx="9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3" name="Line 23"/>
            <p:cNvSpPr>
              <a:spLocks noChangeShapeType="1"/>
            </p:cNvSpPr>
            <p:nvPr/>
          </p:nvSpPr>
          <p:spPr bwMode="auto">
            <a:xfrm>
              <a:off x="2961" y="2288"/>
              <a:ext cx="9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14" name="Line 24"/>
            <p:cNvSpPr>
              <a:spLocks noChangeShapeType="1"/>
            </p:cNvSpPr>
            <p:nvPr/>
          </p:nvSpPr>
          <p:spPr bwMode="auto">
            <a:xfrm>
              <a:off x="2023" y="2387"/>
              <a:ext cx="104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5" name="Text Box 25"/>
            <p:cNvSpPr txBox="1">
              <a:spLocks noChangeArrowheads="1"/>
            </p:cNvSpPr>
            <p:nvPr/>
          </p:nvSpPr>
          <p:spPr bwMode="auto">
            <a:xfrm>
              <a:off x="2237" y="1389"/>
              <a:ext cx="6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2</a:t>
              </a:r>
              <a:r>
                <a:rPr kumimoji="1" lang="el-GR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endParaRPr kumimoji="1" lang="el-GR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16" name="Text Box 26"/>
            <p:cNvSpPr txBox="1">
              <a:spLocks noChangeArrowheads="1"/>
            </p:cNvSpPr>
            <p:nvPr/>
          </p:nvSpPr>
          <p:spPr bwMode="auto">
            <a:xfrm>
              <a:off x="2245" y="2024"/>
              <a:ext cx="6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6</a:t>
              </a:r>
              <a:r>
                <a:rPr kumimoji="1" lang="el-GR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endParaRPr kumimoji="1" lang="el-GR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17" name="Text Box 27"/>
            <p:cNvSpPr txBox="1">
              <a:spLocks noChangeArrowheads="1"/>
            </p:cNvSpPr>
            <p:nvPr/>
          </p:nvSpPr>
          <p:spPr bwMode="auto">
            <a:xfrm>
              <a:off x="3416" y="1411"/>
              <a:ext cx="6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3</a:t>
              </a:r>
              <a:r>
                <a:rPr kumimoji="1" lang="el-GR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endParaRPr kumimoji="1" lang="el-GR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18" name="Text Box 28"/>
            <p:cNvSpPr txBox="1">
              <a:spLocks noChangeArrowheads="1"/>
            </p:cNvSpPr>
            <p:nvPr/>
          </p:nvSpPr>
          <p:spPr bwMode="auto">
            <a:xfrm>
              <a:off x="3408" y="2046"/>
              <a:ext cx="680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latin typeface="Times New Roman" panose="02020603050405020304" pitchFamily="18" charset="0"/>
                </a:rPr>
                <a:t>5</a:t>
              </a:r>
              <a:r>
                <a:rPr kumimoji="1" lang="el-GR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endParaRPr kumimoji="1" lang="el-GR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19" name="Text Box 29"/>
            <p:cNvSpPr txBox="1">
              <a:spLocks noChangeArrowheads="1"/>
            </p:cNvSpPr>
            <p:nvPr/>
          </p:nvSpPr>
          <p:spPr bwMode="auto">
            <a:xfrm>
              <a:off x="2327" y="1693"/>
              <a:ext cx="36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  <a:endPara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20" name="Text Box 30"/>
            <p:cNvSpPr txBox="1">
              <a:spLocks noChangeArrowheads="1"/>
            </p:cNvSpPr>
            <p:nvPr/>
          </p:nvSpPr>
          <p:spPr bwMode="auto">
            <a:xfrm>
              <a:off x="3573" y="1699"/>
              <a:ext cx="36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321" name="Line 31"/>
            <p:cNvSpPr>
              <a:spLocks noChangeShapeType="1"/>
            </p:cNvSpPr>
            <p:nvPr/>
          </p:nvSpPr>
          <p:spPr bwMode="auto">
            <a:xfrm>
              <a:off x="3053" y="2387"/>
              <a:ext cx="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22" name="Line 32"/>
            <p:cNvSpPr>
              <a:spLocks noChangeShapeType="1"/>
            </p:cNvSpPr>
            <p:nvPr/>
          </p:nvSpPr>
          <p:spPr bwMode="auto">
            <a:xfrm>
              <a:off x="2946" y="2523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97342" name="Object 2"/>
          <p:cNvGraphicFramePr>
            <a:graphicFrameLocks noChangeAspect="1"/>
          </p:cNvGraphicFramePr>
          <p:nvPr/>
        </p:nvGraphicFramePr>
        <p:xfrm>
          <a:off x="785813" y="4429125"/>
          <a:ext cx="29591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0" name="公式" r:id="rId1" imgW="1397000" imgH="410845" progId="Equation.3">
                  <p:embed/>
                </p:oleObj>
              </mc:Choice>
              <mc:Fallback>
                <p:oleObj name="公式" r:id="rId1" imgW="1397000" imgH="41084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429125"/>
                        <a:ext cx="29591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43" name="Object 3"/>
          <p:cNvGraphicFramePr>
            <a:graphicFrameLocks noChangeAspect="1"/>
          </p:cNvGraphicFramePr>
          <p:nvPr/>
        </p:nvGraphicFramePr>
        <p:xfrm>
          <a:off x="4286250" y="4429125"/>
          <a:ext cx="290195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1" name="公式" r:id="rId3" imgW="1376680" imgH="410845" progId="Equation.3">
                  <p:embed/>
                </p:oleObj>
              </mc:Choice>
              <mc:Fallback>
                <p:oleObj name="公式" r:id="rId3" imgW="1376680" imgH="41084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4429125"/>
                        <a:ext cx="290195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44" name="Object 4"/>
          <p:cNvGraphicFramePr>
            <a:graphicFrameLocks noChangeAspect="1"/>
          </p:cNvGraphicFramePr>
          <p:nvPr/>
        </p:nvGraphicFramePr>
        <p:xfrm>
          <a:off x="790575" y="5662613"/>
          <a:ext cx="42465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2" name="公式" r:id="rId5" imgW="1849120" imgH="236220" progId="Equation.3">
                  <p:embed/>
                </p:oleObj>
              </mc:Choice>
              <mc:Fallback>
                <p:oleObj name="公式" r:id="rId5" imgW="1849120" imgH="2362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575" y="5662613"/>
                        <a:ext cx="42465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14"/>
          <p:cNvSpPr txBox="1">
            <a:spLocks noChangeArrowheads="1"/>
          </p:cNvSpPr>
          <p:nvPr/>
        </p:nvSpPr>
        <p:spPr bwMode="auto">
          <a:xfrm>
            <a:off x="500063" y="-214313"/>
            <a:ext cx="7458075" cy="11430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2.1 </a:t>
            </a:r>
            <a:r>
              <a:rPr lang="zh-CN" altLang="en-US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+mj-ea"/>
                <a:cs typeface="+mj-cs"/>
              </a:rPr>
              <a:t>电阻分压电路和分流电路</a:t>
            </a:r>
            <a:endParaRPr lang="zh-CN" altLang="en-US" sz="3200" b="1" kern="0" dirty="0">
              <a:solidFill>
                <a:srgbClr val="7030A0"/>
              </a:solidFill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RAINPROBLEM" val="ProblemBody"/>
</p:tagLst>
</file>

<file path=ppt/tags/tag27.xml><?xml version="1.0" encoding="utf-8"?>
<p:tagLst xmlns:p="http://schemas.openxmlformats.org/presentationml/2006/main">
  <p:tag name="RAINPROBLEM" val="ProblemSubmit"/>
  <p:tag name="RAINPROBLEMTYPE" val="ShortAnswer"/>
</p:tagLst>
</file>

<file path=ppt/tags/tag28.xml><?xml version="1.0" encoding="utf-8"?>
<p:tagLst xmlns:p="http://schemas.openxmlformats.org/presentationml/2006/main">
  <p:tag name="PRODUCTVERSIONTIP" val="PRODUCTVERSIONTIP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TYPE" val="ProblemTypeMarker"/>
</p:tagLst>
</file>

<file path=ppt/tags/tag32.xml><?xml version="1.0" encoding="utf-8"?>
<p:tagLst xmlns:p="http://schemas.openxmlformats.org/presentationml/2006/main">
  <p:tag name="RAINPROBLEMTYPE" val="ProblemTypeMarker"/>
</p:tagLst>
</file>

<file path=ppt/tags/tag33.xml><?xml version="1.0" encoding="utf-8"?>
<p:tagLst xmlns:p="http://schemas.openxmlformats.org/presentationml/2006/main">
  <p:tag name="RAINPROBLEM" val="ProblemSetting"/>
  <p:tag name="RAINPROBLEMTYPE" val="ShortAnswer"/>
</p:tagLst>
</file>

<file path=ppt/tags/tag34.xml><?xml version="1.0" encoding="utf-8"?>
<p:tagLst xmlns:p="http://schemas.openxmlformats.org/presentationml/2006/main">
  <p:tag name="RAINPROBLEM" val="ShortAnswer"/>
  <p:tag name="PROBLEMSCORE" val="100.0"/>
  <p:tag name="PROBLEMVOICEALLOWED" val="False"/>
</p:tagLst>
</file>

<file path=ppt/tags/tag35.xml><?xml version="1.0" encoding="utf-8"?>
<p:tagLst xmlns:p="http://schemas.openxmlformats.org/presentationml/2006/main">
  <p:tag name="KSO_WPP_MARK_KEY" val="bf2b94fd-5c28-4038-88c2-d2f2d8bb6d4a"/>
  <p:tag name="COMMONDATA" val="eyJoZGlkIjoiNDIzNjU3OTJmNjlkYmU1ZDdhNTk0NWQwYjQ3NmM3NWY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6672</Words>
  <Application>WPS 演示</Application>
  <PresentationFormat>全屏显示(4:3)</PresentationFormat>
  <Paragraphs>1558</Paragraphs>
  <Slides>85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224</vt:i4>
      </vt:variant>
      <vt:variant>
        <vt:lpstr>幻灯片标题</vt:lpstr>
      </vt:variant>
      <vt:variant>
        <vt:i4>85</vt:i4>
      </vt:variant>
    </vt:vector>
  </HeadingPairs>
  <TitlesOfParts>
    <vt:vector size="320" baseType="lpstr">
      <vt:lpstr>Arial</vt:lpstr>
      <vt:lpstr>宋体</vt:lpstr>
      <vt:lpstr>Wingdings</vt:lpstr>
      <vt:lpstr>Times New Roman</vt:lpstr>
      <vt:lpstr>微软雅黑</vt:lpstr>
      <vt:lpstr>Arial Unicode MS</vt:lpstr>
      <vt:lpstr>华文新魏</vt:lpstr>
      <vt:lpstr>Cambria Math</vt:lpstr>
      <vt:lpstr>楷体_GB2312</vt:lpstr>
      <vt:lpstr>新宋体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PowerPoint 演示文稿</vt:lpstr>
      <vt:lpstr>2.1 电阻分压电路和分流电路 P53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 叠加定理 P131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 电阻单口网络 P60</vt:lpstr>
      <vt:lpstr>2.3 电阻单口网络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2.4 戴维宁定理和诺顿定理 P136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2.5 无源电阻双口网络 P195</vt:lpstr>
      <vt:lpstr>2.5 无源电阻双口网络</vt:lpstr>
      <vt:lpstr>2.5 无源电阻双口网络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cp:lastModifiedBy>Administrator</cp:lastModifiedBy>
  <cp:revision>305</cp:revision>
  <dcterms:created xsi:type="dcterms:W3CDTF">2007-07-18T09:03:00Z</dcterms:created>
  <dcterms:modified xsi:type="dcterms:W3CDTF">2024-09-28T03:07:53Z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AE7BA9978FCA4D58AC604FE4E88C5775_13</vt:lpwstr>
  </property>
  <property fmtid="{D5CDD505-2E9C-101B-9397-08002B2CF9AE}" pid="3" name="KSOProductBuildVer">
    <vt:lpwstr>2052-12.1.0.18240</vt:lpwstr>
  </property>
</Properties>
</file>