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488" r:id="rId5"/>
    <p:sldId id="500" r:id="rId6"/>
    <p:sldId id="511" r:id="rId7"/>
    <p:sldId id="512" r:id="rId8"/>
    <p:sldId id="513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26" r:id="rId20"/>
    <p:sldId id="527" r:id="rId21"/>
  </p:sldIdLst>
  <p:sldSz cx="9144000" cy="6858000"/>
  <p:notesSz cx="6858000" cy="9144000"/>
  <p:custDataLst>
    <p:tags r:id="rId2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16468D"/>
    <a:srgbClr val="C00000"/>
    <a:srgbClr val="00B050"/>
    <a:srgbClr val="0070C0"/>
    <a:srgbClr val="B9D7ED"/>
    <a:srgbClr val="58B6E5"/>
    <a:srgbClr val="CF3F3F"/>
    <a:srgbClr val="DC8433"/>
    <a:srgbClr val="FFB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4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 panose="020B0604020202090204"/>
      </a:defRPr>
    </a:lvl1pPr>
    <a:lvl2pPr indent="228600" latinLnBrk="0">
      <a:defRPr sz="1200">
        <a:latin typeface="+mn-lt"/>
        <a:ea typeface="+mn-ea"/>
        <a:cs typeface="+mn-cs"/>
        <a:sym typeface="Arial" panose="020B0604020202090204"/>
      </a:defRPr>
    </a:lvl2pPr>
    <a:lvl3pPr indent="457200" latinLnBrk="0">
      <a:defRPr sz="1200">
        <a:latin typeface="+mn-lt"/>
        <a:ea typeface="+mn-ea"/>
        <a:cs typeface="+mn-cs"/>
        <a:sym typeface="Arial" panose="020B0604020202090204"/>
      </a:defRPr>
    </a:lvl3pPr>
    <a:lvl4pPr indent="685800" latinLnBrk="0">
      <a:defRPr sz="1200">
        <a:latin typeface="+mn-lt"/>
        <a:ea typeface="+mn-ea"/>
        <a:cs typeface="+mn-cs"/>
        <a:sym typeface="Arial" panose="020B0604020202090204"/>
      </a:defRPr>
    </a:lvl4pPr>
    <a:lvl5pPr indent="914400" latinLnBrk="0">
      <a:defRPr sz="1200">
        <a:latin typeface="+mn-lt"/>
        <a:ea typeface="+mn-ea"/>
        <a:cs typeface="+mn-cs"/>
        <a:sym typeface="Arial" panose="020B0604020202090204"/>
      </a:defRPr>
    </a:lvl5pPr>
    <a:lvl6pPr indent="1143000" latinLnBrk="0">
      <a:defRPr sz="1200">
        <a:latin typeface="+mn-lt"/>
        <a:ea typeface="+mn-ea"/>
        <a:cs typeface="+mn-cs"/>
        <a:sym typeface="Arial" panose="020B0604020202090204"/>
      </a:defRPr>
    </a:lvl6pPr>
    <a:lvl7pPr indent="1371600" latinLnBrk="0">
      <a:defRPr sz="1200">
        <a:latin typeface="+mn-lt"/>
        <a:ea typeface="+mn-ea"/>
        <a:cs typeface="+mn-cs"/>
        <a:sym typeface="Arial" panose="020B0604020202090204"/>
      </a:defRPr>
    </a:lvl7pPr>
    <a:lvl8pPr indent="1600200" latinLnBrk="0">
      <a:defRPr sz="1200">
        <a:latin typeface="+mn-lt"/>
        <a:ea typeface="+mn-ea"/>
        <a:cs typeface="+mn-cs"/>
        <a:sym typeface="Arial" panose="020B0604020202090204"/>
      </a:defRPr>
    </a:lvl8pPr>
    <a:lvl9pPr indent="1828800" latinLnBrk="0">
      <a:defRPr sz="1200">
        <a:latin typeface="+mn-lt"/>
        <a:ea typeface="+mn-ea"/>
        <a:cs typeface="+mn-cs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1. PCB设计的第一步：是画原理图。那么首先需要知道原理图是什么？应该画成什么样子？</a:t>
            </a:r>
            <a:endParaRPr lang="zh-CN" altLang="en-US"/>
          </a:p>
          <a:p>
            <a:r>
              <a:rPr lang="zh-CN" altLang="en-US"/>
              <a:t>2. 对于硬件设计师或者嵌入式开发工程师，常常要去阅读一块开发板的用户手册，查看开发板的使用方法、功能、对外怎么去连接、以及如何对其性能进行测试？</a:t>
            </a:r>
            <a:endParaRPr lang="zh-CN" altLang="en-US"/>
          </a:p>
          <a:p>
            <a:r>
              <a:rPr lang="zh-CN" altLang="en-US"/>
              <a:t>3. 通常情况下用户手册不够的，开发商还会配置开发板的原理图，通过原理图，就可以知道开发板上每个信号的走向、元器件之间的连接关系、对外的连接等。</a:t>
            </a:r>
            <a:endParaRPr lang="zh-CN" altLang="en-US"/>
          </a:p>
          <a:p>
            <a:r>
              <a:rPr lang="zh-CN" altLang="en-US"/>
              <a:t>4. 另外，通过开发板的原理图、PCB版图源文件，还可以参考这些设计的基础上去进行裁剪、调整，用于自己的PCB设计。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/>
          <p:nvPr>
            <p:ph type="title" hasCustomPrompt="1"/>
          </p:nvPr>
        </p:nvSpPr>
        <p:spPr>
          <a:xfrm>
            <a:off x="899099" y="914400"/>
            <a:ext cx="7349402" cy="25704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899099" y="3560400"/>
            <a:ext cx="7349402" cy="1472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0" indent="457200" algn="ctr">
              <a:lnSpc>
                <a:spcPct val="110000"/>
              </a:lnSpc>
              <a:buSzTx/>
              <a:buFontTx/>
              <a:buNone/>
              <a:defRPr sz="2400" spc="200"/>
            </a:lvl2pPr>
            <a:lvl3pPr marL="0" indent="914400" algn="ctr">
              <a:lnSpc>
                <a:spcPct val="110000"/>
              </a:lnSpc>
              <a:buSzTx/>
              <a:buFontTx/>
              <a:buNone/>
              <a:defRPr sz="2400" spc="200"/>
            </a:lvl3pPr>
            <a:lvl4pPr marL="0" indent="1371600" algn="ctr">
              <a:lnSpc>
                <a:spcPct val="110000"/>
              </a:lnSpc>
              <a:buSzTx/>
              <a:buFontTx/>
              <a:buNone/>
              <a:defRPr sz="2400" spc="200"/>
            </a:lvl4pPr>
            <a:lvl5pPr marL="0" indent="1828800" algn="ctr">
              <a:lnSpc>
                <a:spcPct val="110000"/>
              </a:lnSpc>
              <a:buSzTx/>
              <a:buFontTx/>
              <a:buNone/>
              <a:defRPr sz="2400" spc="200"/>
            </a:lvl5pPr>
          </a:lstStyle>
          <a:p>
            <a:r>
              <a:t>单击此处编辑副标题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单击此处编辑标题"/>
          <p:cNvSpPr txBox="1"/>
          <p:nvPr>
            <p:ph type="title" hasCustomPrompt="1"/>
          </p:nvPr>
        </p:nvSpPr>
        <p:spPr>
          <a:xfrm>
            <a:off x="899099" y="2483999"/>
            <a:ext cx="7349402" cy="1018801"/>
          </a:xfrm>
          <a:prstGeom prst="rect">
            <a:avLst/>
          </a:prstGeom>
        </p:spPr>
        <p:txBody>
          <a:bodyPr anchor="t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91" name="正文级别 1…"/>
          <p:cNvSpPr txBox="1"/>
          <p:nvPr>
            <p:ph type="body" sz="quarter" idx="1" hasCustomPrompt="1"/>
          </p:nvPr>
        </p:nvSpPr>
        <p:spPr>
          <a:xfrm>
            <a:off x="899099" y="3560400"/>
            <a:ext cx="7349402" cy="4716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800100" indent="-342900" algn="ctr">
              <a:lnSpc>
                <a:spcPct val="110000"/>
              </a:lnSpc>
              <a:buFontTx/>
              <a:defRPr sz="2400" spc="200"/>
            </a:lvl2pPr>
            <a:lvl3pPr marL="1257300" indent="-342900" algn="ctr">
              <a:lnSpc>
                <a:spcPct val="110000"/>
              </a:lnSpc>
              <a:buFontTx/>
              <a:defRPr sz="2400" spc="200"/>
            </a:lvl3pPr>
            <a:lvl4pPr marL="1763395" indent="-391795" algn="ctr">
              <a:lnSpc>
                <a:spcPct val="110000"/>
              </a:lnSpc>
              <a:buFontTx/>
              <a:defRPr sz="2400" spc="200"/>
            </a:lvl4pPr>
            <a:lvl5pPr marL="2220595" indent="-391795" algn="ctr">
              <a:lnSpc>
                <a:spcPct val="110000"/>
              </a:lnSpc>
              <a:buFontTx/>
              <a:defRPr sz="2400" spc="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/>
          <p:nvPr>
            <p:ph type="title" hasCustomPrompt="1"/>
          </p:nvPr>
        </p:nvSpPr>
        <p:spPr>
          <a:xfrm>
            <a:off x="1493100" y="3848399"/>
            <a:ext cx="5826601" cy="76680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单击此处编辑标题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1493100" y="4615200"/>
            <a:ext cx="5826601" cy="867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456300" y="1501200"/>
            <a:ext cx="3882600" cy="47484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685800" indent="-228600">
              <a:spcBef>
                <a:spcPts val="600"/>
              </a:spcBef>
              <a:defRPr sz="1600"/>
            </a:lvl2pPr>
            <a:lvl3pPr marL="1143000" indent="-228600">
              <a:spcBef>
                <a:spcPts val="600"/>
              </a:spcBef>
              <a:defRPr sz="1600"/>
            </a:lvl3pPr>
            <a:lvl4pPr marL="1632585" indent="-260985">
              <a:spcBef>
                <a:spcPts val="600"/>
              </a:spcBef>
              <a:defRPr sz="1600"/>
            </a:lvl4pPr>
            <a:lvl5pPr marL="2089785" indent="-260985">
              <a:spcBef>
                <a:spcPts val="600"/>
              </a:spcBef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456300" y="142919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9" name="文本占位符 4"/>
          <p:cNvSpPr/>
          <p:nvPr>
            <p:ph type="body" sz="quarter" idx="21" hasCustomPrompt="1"/>
          </p:nvPr>
        </p:nvSpPr>
        <p:spPr>
          <a:xfrm>
            <a:off x="4676812" y="142172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7956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 b="1" spc="174">
                <a:solidFill>
                  <a:srgbClr val="404040"/>
                </a:solidFill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图片占位符 2"/>
          <p:cNvSpPr/>
          <p:nvPr>
            <p:ph type="pic" sz="half" idx="21"/>
          </p:nvPr>
        </p:nvSpPr>
        <p:spPr>
          <a:xfrm>
            <a:off x="456248" y="1555114"/>
            <a:ext cx="3924776" cy="4608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4762799" y="1555200"/>
            <a:ext cx="3920401" cy="4608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/>
            </a:lvl1pPr>
            <a:lvl2pPr marL="0" indent="457200">
              <a:spcBef>
                <a:spcPts val="600"/>
              </a:spcBef>
              <a:buSzTx/>
              <a:buFontTx/>
              <a:buNone/>
              <a:defRPr sz="1600"/>
            </a:lvl2pPr>
            <a:lvl3pPr marL="1143000" indent="-228600">
              <a:spcBef>
                <a:spcPts val="600"/>
              </a:spcBef>
              <a:buFontTx/>
              <a:defRPr sz="1600"/>
            </a:lvl3pPr>
            <a:lvl4pPr marL="1632585" indent="-260985">
              <a:spcBef>
                <a:spcPts val="600"/>
              </a:spcBef>
              <a:buFontTx/>
              <a:defRPr sz="1600"/>
            </a:lvl4pPr>
            <a:lvl5pPr marL="2089785" indent="-260985">
              <a:spcBef>
                <a:spcPts val="600"/>
              </a:spcBef>
              <a:buFontTx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46990" tIns="46990" rIns="46990" bIns="46990"/>
          <a:lstStyle/>
          <a:p>
            <a:r>
              <a:t>标题文本</a:t>
            </a: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/>
          <p:nvPr>
            <p:ph type="body" idx="1" hasCustomPrompt="1"/>
          </p:nvPr>
        </p:nvSpPr>
        <p:spPr>
          <a:xfrm>
            <a:off x="456300" y="773999"/>
            <a:ext cx="8229601" cy="54828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456300" y="608399"/>
            <a:ext cx="8226901" cy="70560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456300" y="1490400"/>
            <a:ext cx="8226901" cy="47592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8437797" y="6359307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7143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11715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16656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21228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2514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2971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3429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3886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"/>
          <p:cNvSpPr txBox="1"/>
          <p:nvPr/>
        </p:nvSpPr>
        <p:spPr>
          <a:xfrm>
            <a:off x="1168733" y="2613748"/>
            <a:ext cx="6821805" cy="31381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4400">
                <a:solidFill>
                  <a:srgbClr val="16468D"/>
                </a:solidFill>
                <a:latin typeface="Kaiti SC Bold" panose="02010600040101010101" charset="-122"/>
                <a:ea typeface="Kaiti SC Bold" panose="02010600040101010101" charset="-122"/>
                <a:cs typeface="Kaiti SC Bold" panose="02010600040101010101" charset="-122"/>
                <a:sym typeface="Kaiti SC Bold" panose="02010600040101010101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000" dirty="0">
                <a:highlight>
                  <a:srgbClr val="FFFF00"/>
                </a:highlight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课程任务</a:t>
            </a:r>
            <a:r>
              <a:rPr lang="en-US" altLang="zh-CN" sz="4000" dirty="0"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 &amp; </a:t>
            </a:r>
            <a:r>
              <a:rPr lang="zh-CN" altLang="en-US" sz="4000" dirty="0">
                <a:highlight>
                  <a:srgbClr val="FFFF00"/>
                </a:highlight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原理图编辑器基础</a:t>
            </a:r>
            <a:endParaRPr lang="zh-CN" altLang="en-US" sz="4000" dirty="0"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3200" dirty="0">
              <a:latin typeface="Comic Sans MS Regular" panose="030F0902030302020204" charset="0"/>
              <a:ea typeface="仿宋" charset="0"/>
              <a:cs typeface="Comic Sans MS Regular" panose="030F0902030302020204" charset="0"/>
              <a:sym typeface="+mn-ea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冯月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charset="0"/>
              <a:ea typeface="仿宋" charset="0"/>
              <a:cs typeface="仿宋" charset="0"/>
              <a:sym typeface="华文细黑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fyue@uestc.edu.cn</a:t>
            </a:r>
            <a:endParaRPr kumimoji="0" lang="zh-CN" alt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仿宋" charset="0"/>
              <a:ea typeface="仿宋" charset="0"/>
              <a:cs typeface="仿宋" charset="0"/>
              <a:sym typeface="华文细黑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仿宋" charset="0"/>
                <a:ea typeface="仿宋" charset="0"/>
                <a:cs typeface="仿宋" charset="0"/>
                <a:sym typeface="华文细黑"/>
              </a:rPr>
              <a:t>电子科技大学信软学院</a:t>
            </a:r>
            <a:endParaRPr lang="en-US" altLang="zh-CN" sz="2000" dirty="0">
              <a:latin typeface="仿宋" charset="0"/>
              <a:ea typeface="仿宋" charset="0"/>
              <a:cs typeface="仿宋" charset="0"/>
              <a:sym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latin typeface="仿宋" charset="0"/>
              <a:ea typeface="仿宋" charset="0"/>
              <a:cs typeface="仿宋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4130" y="1584325"/>
            <a:ext cx="7353300" cy="789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 </a:t>
            </a:r>
            <a:r>
              <a:rPr kumimoji="0" lang="zh-CN" altLang="en-US" sz="2000" strike="noStrike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硬件电路原理图开发工具设计与实现</a:t>
            </a:r>
            <a:endParaRPr kumimoji="0" lang="zh-CN" altLang="en-US" sz="2000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Arial" panose="020B0604020202090204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                               </a:t>
            </a:r>
            <a:r>
              <a:rPr kumimoji="0" lang="zh-CN" altLang="en-US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工业软件创新训练</a:t>
            </a:r>
            <a:r>
              <a:rPr kumimoji="0" lang="en-US" altLang="zh-CN" u="sng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uFillTx/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Arial" panose="020B0604020202090204"/>
              </a:rPr>
              <a:t>I</a:t>
            </a:r>
            <a:endParaRPr kumimoji="0" lang="en-US" altLang="zh-CN" u="sng" strike="noStrike" cap="none" spc="0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highlight>
                <a:srgbClr val="FFFF00"/>
              </a:highlight>
              <a:uFillTx/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2. 通过给每个引脚标注相同的net name，即使他们之间没有用连线进行连接，eda工具也会将它们连接到同一个net上。</a:t>
            </a:r>
            <a:endParaRPr 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13" name="图片 13" descr="QQ_17259536012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56180" y="2219325"/>
            <a:ext cx="4231640" cy="42043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572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原理图主要构成：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十字交叉点和连接点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电线可以将两个引脚连接在一起，也可以连接多个引脚。当连接多个引脚时，导线成十字方向时，会形成一个连接点。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连接点提供了一种方式来说明“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穿过这个十字交叉点的电线是连接的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”。没有连接点，意味着两条单独的线路正在经过，而不是形成任何类型的连接。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16" name="图片 16" descr="QQ_172595389336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1830" y="2853690"/>
            <a:ext cx="2720340" cy="20345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15" name="图片 15" descr="QQ_17259536936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05928" y="1139190"/>
            <a:ext cx="5732145" cy="54984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572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原理图主要构成：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其他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信息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原理图图纸的右下方有一个信息框需要设计师填写。通常，规范化的设计要求包含这部分信息。通常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包含：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1.原理图的命名/标题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2.原理图的分页：如果是多个页面构成的原理图，页号一定要标记好。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3.设计单位/设计人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4.绘制的时间：时间节点描述各种项目的完成节点。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5.版本号。多个版本的原理图和PCB版图以及最终加工的电路板要一一对应，就需要它们都有相应的版本号信息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572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KiCad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原理图右下角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信息：</a:t>
            </a: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17" name="图片 17" descr="QQ_17259549152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5613" y="2134235"/>
            <a:ext cx="8232775" cy="26784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572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KiCad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原理图编辑器设置右下角信息的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设置界面：</a:t>
            </a: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18" name="图片 18" descr="QQ_172595508420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30998" y="2164080"/>
            <a:ext cx="5882005" cy="4111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572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其他功能：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多页层级设计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例如：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用层级方式绘制的“低成本DDS信号发生器”电路原理图的顶层页面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图中的每个模块单击后还会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显示详细的原理图页面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，通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过三个“模块”将电路分为了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三部分。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20" name="图片 20" descr="QQ_17259556968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87825" y="2386330"/>
            <a:ext cx="4565015" cy="4111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lvl="1" indent="0" eaLnBrk="0" hangingPunct="0">
              <a:lnSpc>
                <a:spcPct val="150000"/>
              </a:lnSpc>
              <a:buFont typeface="Wingdings" panose="05000000000000000000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通常，大部分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EDA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工具原理图的设计流程如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下：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150000"/>
              </a:lnSpc>
              <a:buFont typeface="Wingdings" panose="05000000000000000000" charset="0"/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1. 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创建工程和文件</a:t>
            </a: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2. 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设置图纸大小</a:t>
            </a: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3. 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设置文件环境：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格点大小、格点属性、光标属性、电气格点属性、图纸颜色等。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4. 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加载元器件符号库：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如果有已经构建好的符号，则直接加载使用；如果没有，则依照数据手册进行构建。</a:t>
            </a: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5. 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放置元器件：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按照信号流程合理化放置，可以翻转、旋转放置，方便连线、清晰理解。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797369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三、原理图的绘制流程及要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点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lvl="1" indent="0" eaLnBrk="0" hangingPunct="0">
              <a:lnSpc>
                <a:spcPct val="150000"/>
              </a:lnSpc>
              <a:buFont typeface="Wingdings" panose="05000000000000000000" charset="0"/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6. </a:t>
            </a:r>
            <a:r>
              <a:rPr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原理图连线：</a:t>
            </a:r>
            <a:r>
              <a:rPr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减少交叉，尽量少用或不使用文字形式的net进行标记。</a:t>
            </a:r>
            <a:endParaRPr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7. </a:t>
            </a:r>
            <a:r>
              <a:rPr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调整修改原理图：</a:t>
            </a:r>
            <a:r>
              <a:rPr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网标有没有重复、错误的连接，如虚连接。</a:t>
            </a:r>
            <a:endParaRPr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8. </a:t>
            </a:r>
            <a:r>
              <a:rPr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ERC检查</a:t>
            </a:r>
            <a:r>
              <a:rPr 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(</a:t>
            </a:r>
            <a:r>
              <a:rPr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电气规则检查</a:t>
            </a:r>
            <a:r>
              <a:rPr 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)</a:t>
            </a:r>
            <a:r>
              <a:rPr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电气连接上的错误，产生的报告会有Warning</a:t>
            </a:r>
            <a:r>
              <a:rPr 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警告</a:t>
            </a:r>
            <a:r>
              <a:rPr 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r>
              <a:rPr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和Error</a:t>
            </a:r>
            <a:r>
              <a:rPr 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错误</a:t>
            </a:r>
            <a:r>
              <a:rPr 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r>
              <a:rPr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两种。</a:t>
            </a:r>
            <a:endParaRPr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9. </a:t>
            </a:r>
            <a:r>
              <a:rPr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报表输出：</a:t>
            </a:r>
            <a:r>
              <a:rPr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产生用于后面布局、布线的网表</a:t>
            </a:r>
            <a:r>
              <a:rPr 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Netlist</a:t>
            </a:r>
            <a:r>
              <a:rPr 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r>
              <a:rPr 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，</a:t>
            </a:r>
            <a:r>
              <a:rPr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用于采购元器件的BOM清单。</a:t>
            </a:r>
            <a:endParaRPr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10. </a:t>
            </a:r>
            <a:r>
              <a:rPr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文件输出：</a:t>
            </a:r>
            <a:r>
              <a:rPr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保存、备份，导出到PDF或其他格式并打印。</a:t>
            </a:r>
            <a:endParaRPr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797369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三、原理图的绘制流程及要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点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参考EDA工具套件</a:t>
            </a:r>
            <a:r>
              <a:rPr 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KiCad</a:t>
            </a:r>
            <a:r>
              <a:rPr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，</a:t>
            </a:r>
            <a:r>
              <a:rPr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设计和开发一款原理图编辑器</a:t>
            </a:r>
            <a:r>
              <a:rPr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。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主要包含四个功能模块：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1.</a:t>
            </a:r>
            <a:r>
              <a:rPr 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 </a:t>
            </a:r>
            <a:r>
              <a:rPr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用户界面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2.</a:t>
            </a:r>
            <a:r>
              <a:rPr 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 </a:t>
            </a:r>
            <a:r>
              <a:rPr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元件库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3.</a:t>
            </a:r>
            <a:r>
              <a:rPr 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 </a:t>
            </a:r>
            <a:r>
              <a:rPr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绘制原理图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4.</a:t>
            </a:r>
            <a:r>
              <a:rPr 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 </a:t>
            </a:r>
            <a:r>
              <a:rPr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原理图的导入和导出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课程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总体任务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问题</a:t>
            </a:r>
            <a:r>
              <a:rPr lang="en-US" altLang="zh-CN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1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: </a:t>
            </a:r>
            <a:r>
              <a:rPr 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原理图是用来做什么用的？</a:t>
            </a:r>
            <a:endParaRPr lang="zh-CN" altLang="en-US" sz="2800" dirty="0">
              <a:solidFill>
                <a:srgbClr val="C00000"/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lang="zh-CN"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阅读原理图的用户：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PCB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设计师</a:t>
            </a:r>
            <a:r>
              <a:rPr lang="zh-CN" alt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嵌入式系统开发工程师</a:t>
            </a:r>
            <a:r>
              <a:rPr lang="zh-CN" altLang="en-US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硬件测试工程师</a:t>
            </a: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通过原理图，</a:t>
            </a:r>
            <a:r>
              <a:rPr 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了解开发板上信号的走向、元器件之间的连接关系、对外的连接等</a:t>
            </a:r>
            <a:endParaRPr lang="zh-CN"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参考</a:t>
            </a:r>
            <a:r>
              <a:rPr 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原设计，</a:t>
            </a:r>
            <a:r>
              <a:rPr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进行裁剪、调整，用于PCB板设计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sz="2000" dirty="0"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了解电路的基本构成和关键信号</a:t>
            </a: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457200" indent="-4572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问题</a:t>
            </a:r>
            <a:r>
              <a:rPr lang="en-US" altLang="zh-CN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2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: </a:t>
            </a:r>
            <a:r>
              <a:rPr 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原理图具体怎么构成</a:t>
            </a:r>
            <a:r>
              <a:rPr lang="zh-CN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的？</a:t>
            </a:r>
            <a:endParaRPr lang="zh-CN" sz="28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endParaRPr lang="zh-CN" sz="2000" b="1" dirty="0">
              <a:solidFill>
                <a:schemeClr val="tx1"/>
              </a:solidFill>
              <a:highlight>
                <a:srgbClr val="C0C0C0"/>
              </a:highlight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r>
              <a:rPr 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应用案例</a:t>
            </a:r>
            <a:r>
              <a:rPr lang="zh-CN" sz="2000" b="1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一个电子产品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Cube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，里面是一块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PCB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板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10" name="图片 10" descr="QQ_172595339454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36458" y="2783840"/>
            <a:ext cx="4871085" cy="36379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功能框图：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9" name="图片 9" descr="QQ_17259533678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7190" y="1678940"/>
            <a:ext cx="8389620" cy="48875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原理图：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8" name="图片 8" descr="QQ_17259533257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63295" y="1564640"/>
            <a:ext cx="7217410" cy="51085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原理图主要构成：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cs typeface="Comic Sans MS Regular" panose="030F0902030302020204" charset="0"/>
                <a:sym typeface="+mn-ea"/>
              </a:rPr>
              <a:t>元器件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微软雅黑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一、元器件符号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(Symbol)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457200" lvl="1"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标识每个元器件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二、元器件编号</a:t>
            </a:r>
            <a:endParaRPr lang="zh-CN" altLang="en-US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457200" lvl="1"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一个电路里，同一个值或同一型号的元器件可以有多个，每个都有独立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的编号，便于识别。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编号方式：同一类型以共同的前缀进行编号</a:t>
            </a:r>
            <a:endParaRPr lang="zh-CN" altLang="en-US" sz="24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tips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批量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”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标注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”(Annotata)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 </a:t>
            </a:r>
            <a:endParaRPr lang="en-US" altLang="zh-CN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三、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元器件名称和“值”</a:t>
            </a:r>
            <a:endParaRPr lang="en-US" altLang="zh-CN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457200" lvl="1"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每个元器件都有名字，通常用元器件的型号表示；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一般电阻、电容都没有具体的型号，则用它的“值”来表示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四、一个元器件可分为多个符号，符号编号都一致</a:t>
            </a:r>
            <a:endParaRPr lang="zh-CN" altLang="en-US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457200" lvl="1"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5721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原理图主要构成：</a:t>
            </a:r>
            <a:r>
              <a:rPr lang="zh-CN" altLang="en-US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元器件引脚之间的电气连接</a:t>
            </a:r>
            <a:r>
              <a:rPr lang="en-US" altLang="zh-CN" sz="2800" dirty="0">
                <a:solidFill>
                  <a:srgbClr val="C00000"/>
                </a:solidFill>
                <a:highlight>
                  <a:srgbClr val="FFFF00"/>
                </a:highlight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(net)</a:t>
            </a:r>
            <a:endParaRPr lang="zh-CN" altLang="en-US" sz="20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在原理图中，引脚之间的电气连接线无论有多少个引脚，只要连接在一起，它们都被定义为一个net。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完成引脚之间的电气连接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net两种方式：</a:t>
            </a: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1. 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用直接的连线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(wire)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表示</a:t>
            </a: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11" name="图片 11" descr="QQ_172595344444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67000" y="3787140"/>
            <a:ext cx="3810000" cy="23431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tips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：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如果用户不给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net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命名，工具会给每个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net</a:t>
            </a: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标注一个名字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(</a:t>
            </a:r>
            <a:r>
              <a:rPr lang="en-US" altLang="zh-CN" sz="2000" dirty="0">
                <a:solidFill>
                  <a:srgbClr val="C00000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net name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en-US" altLang="zh-CN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Arial" panose="020B0604020202090204" pitchFamily="34" charset="0"/>
            </a:pPr>
            <a:endParaRPr lang="en-US" sz="2000" dirty="0">
              <a:solidFill>
                <a:srgbClr val="C00000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6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二、原理图的</a:t>
            </a:r>
            <a:r>
              <a:rPr lang="zh-CN" altLang="en-US" sz="2800" dirty="0">
                <a:solidFill>
                  <a:srgbClr val="C00000"/>
                </a:solidFill>
                <a:latin typeface="Comic Sans MS Regular" panose="030F0902030302020204" charset="0"/>
                <a:ea typeface="黑体" pitchFamily="2" charset="-122"/>
                <a:cs typeface="Comic Sans MS Regular" panose="030F0902030302020204" charset="0"/>
                <a:sym typeface="+mn-ea"/>
              </a:rPr>
              <a:t>构成</a:t>
            </a:r>
            <a:endParaRPr lang="zh-CN" altLang="en-US" sz="2800" dirty="0">
              <a:solidFill>
                <a:srgbClr val="C00000"/>
              </a:solidFill>
              <a:latin typeface="Comic Sans MS Regular" panose="030F0902030302020204" charset="0"/>
              <a:ea typeface="黑体" pitchFamily="2" charset="-122"/>
              <a:cs typeface="Comic Sans MS Regular" panose="030F0902030302020204" charset="0"/>
              <a:sym typeface="+mn-ea"/>
            </a:endParaRPr>
          </a:p>
        </p:txBody>
      </p:sp>
      <p:pic>
        <p:nvPicPr>
          <p:cNvPr id="12" name="图片 12" descr="QQ_172595346578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74023" y="1772285"/>
            <a:ext cx="3195955" cy="47078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commondata" val="eyJoZGlkIjoiZjRiOGJhODg4MWI4N2MxOTBhNmQ4OTA0ZGJlYmNhMTQ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1725</Words>
  <Application>WPS 表格</Application>
  <PresentationFormat/>
  <Paragraphs>165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0" baseType="lpstr">
      <vt:lpstr>Arial</vt:lpstr>
      <vt:lpstr>宋体</vt:lpstr>
      <vt:lpstr>Wingdings</vt:lpstr>
      <vt:lpstr>Arial</vt:lpstr>
      <vt:lpstr>Kaiti SC Bold</vt:lpstr>
      <vt:lpstr>Comic Sans MS Regular</vt:lpstr>
      <vt:lpstr>黑体</vt:lpstr>
      <vt:lpstr>汉仪中黑KW</vt:lpstr>
      <vt:lpstr>仿宋</vt:lpstr>
      <vt:lpstr>华文细黑</vt:lpstr>
      <vt:lpstr>微软雅黑</vt:lpstr>
      <vt:lpstr>Wingdings</vt:lpstr>
      <vt:lpstr>宋体</vt:lpstr>
      <vt:lpstr>汉仪书宋二KW</vt:lpstr>
      <vt:lpstr>华文仿宋</vt:lpstr>
      <vt:lpstr>黑体</vt:lpstr>
      <vt:lpstr>汉仪旗黑</vt:lpstr>
      <vt:lpstr>方正仿宋_GBK</vt:lpstr>
      <vt:lpstr>微软雅黑</vt:lpstr>
      <vt:lpstr>Arial Unicode MS</vt:lpstr>
      <vt:lpstr>黑体-简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abi</cp:lastModifiedBy>
  <cp:revision>290</cp:revision>
  <dcterms:created xsi:type="dcterms:W3CDTF">2024-09-13T07:33:34Z</dcterms:created>
  <dcterms:modified xsi:type="dcterms:W3CDTF">2024-09-13T07:33:34Z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859079C17E22F5986F098D653DAB2F7D_42</vt:lpwstr>
  </property>
  <property fmtid="{D5CDD505-2E9C-101B-9397-08002B2CF9AE}" pid="3" name="KSOProductBuildVer">
    <vt:lpwstr>2052-6.11.0.8885</vt:lpwstr>
  </property>
</Properties>
</file>