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88" r:id="rId5"/>
    <p:sldId id="549" r:id="rId6"/>
    <p:sldId id="540" r:id="rId7"/>
    <p:sldId id="537" r:id="rId8"/>
    <p:sldId id="529" r:id="rId9"/>
    <p:sldId id="531" r:id="rId10"/>
    <p:sldId id="532" r:id="rId11"/>
    <p:sldId id="533" r:id="rId12"/>
    <p:sldId id="535" r:id="rId13"/>
    <p:sldId id="539" r:id="rId14"/>
    <p:sldId id="551" r:id="rId15"/>
    <p:sldId id="552" r:id="rId16"/>
  </p:sldIdLst>
  <p:sldSz cx="9144000" cy="6858000"/>
  <p:notesSz cx="6858000" cy="9144000"/>
  <p:custDataLst>
    <p:tags r:id="rId2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6468D"/>
    <a:srgbClr val="C00000"/>
    <a:srgbClr val="00B050"/>
    <a:srgbClr val="0070C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3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上节课已经了解了课程的总体任务和原理图编辑器的一些基础，从这节课开始</a:t>
            </a:r>
            <a:endParaRPr lang="zh-CN" altLang="en-US"/>
          </a:p>
          <a:p>
            <a:r>
              <a:rPr lang="zh-CN" altLang="en-US"/>
              <a:t>动手实践具体的任务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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3. 注意的是：文件名一定要包含每个组员的学号和姓名，如果没有某个同学的话，就代表他没有参与这个任务。</a:t>
            </a:r>
            <a:endParaRPr lang="en-US" altLang="zh-CN"/>
          </a:p>
          <a:p>
            <a:r>
              <a:rPr lang="en-US" altLang="zh-CN"/>
              <a:t>那么期末的成绩也就不会按组内统一的成绩给这位同学评分。如果</a:t>
            </a:r>
            <a:r>
              <a:rPr lang="zh-CN" altLang="en-US"/>
              <a:t>几</a:t>
            </a:r>
            <a:r>
              <a:rPr lang="en-US" altLang="zh-CN"/>
              <a:t>次任务都没有他的名字的话，那么期末的成绩有可能是不及格的。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4. 成绩占比，任务一占平时成绩的25%，最后会根据助教收集上的考核</a:t>
            </a:r>
            <a:r>
              <a:rPr lang="zh-CN" altLang="en-US"/>
              <a:t>材料</a:t>
            </a:r>
            <a:r>
              <a:rPr lang="en-US" altLang="zh-CN"/>
              <a:t>进行统计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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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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/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/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/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/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/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870601" y="2613748"/>
            <a:ext cx="7418070" cy="406146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2 基于wxWidgets的图形化编程</a:t>
            </a:r>
            <a:r>
              <a:rPr lang="en-US" altLang="zh-CN" sz="4000" dirty="0"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 </a:t>
            </a:r>
            <a:endParaRPr lang="en-US" altLang="zh-CN" sz="4000" dirty="0"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000" dirty="0"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&amp; </a:t>
            </a: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4000" dirty="0"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latin typeface="Comic Sans MS Regular" panose="030F0902030302020204" charset="0"/>
              <a:ea typeface="仿宋" charset="0"/>
              <a:cs typeface="Comic Sans MS Regular" panose="030F0902030302020204" charset="0"/>
              <a:sym typeface="+mn-e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冯月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fyue@uestc.edu.cn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电子科技大学信软学院</a:t>
            </a:r>
            <a:endParaRPr lang="en-US" altLang="zh-CN" sz="2000" dirty="0"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130" y="1584325"/>
            <a:ext cx="7353300" cy="789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</a:t>
            </a:r>
            <a:r>
              <a:rPr kumimoji="0" lang="zh-CN" altLang="en-US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硬件电路原理图开发工具设计与实现</a:t>
            </a:r>
            <a:endParaRPr kumimoji="0" lang="zh-CN" altLang="en-US" sz="2000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                              </a:t>
            </a:r>
            <a:r>
              <a:rPr kumimoji="0" lang="zh-CN" altLang="en-US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工业软件创新训练</a:t>
            </a:r>
            <a:r>
              <a:rPr kumimoji="0" lang="en-US" altLang="zh-CN" u="sng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I</a:t>
            </a:r>
            <a:endParaRPr kumimoji="0" lang="en-US" altLang="zh-CN" u="sng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元件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属性</a:t>
            </a: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8" y="2334260"/>
            <a:ext cx="4010025" cy="31153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完成时间节点</a:t>
            </a:r>
            <a:endParaRPr lang="zh-CN" alt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第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周周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下课前</a:t>
            </a:r>
            <a:endParaRPr lang="zh-CN" altLang="en-US"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提交考核材料</a:t>
            </a:r>
            <a:endParaRPr 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程序源代码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包含可运行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的工程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)、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界面模块截图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提交方式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文件打包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压缩包命名方式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分组号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各组员学号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)-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任务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1)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提交给群里面的助教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。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成绩占比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占平时成绩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25%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98576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任务一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时间节点和考核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材料</a:t>
            </a:r>
            <a:endParaRPr lang="zh-CN" sz="28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完成时间节点</a:t>
            </a:r>
            <a:endParaRPr lang="zh-CN" alt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第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周周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下课前</a:t>
            </a:r>
            <a:endParaRPr lang="zh-CN" altLang="en-US"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提交考核材料</a:t>
            </a:r>
            <a:endParaRPr 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程序源代码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包含可运行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的工程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)、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界面模块截图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提交方式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文件打包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压缩包命名方式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分组号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各组员学号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)-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任务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1)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提交给群里面的助教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。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成绩占比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占平时成绩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25%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98576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任务一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时间节点和考核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材料</a:t>
            </a:r>
            <a:endParaRPr lang="zh-CN" sz="28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完成时间节点</a:t>
            </a:r>
            <a:endParaRPr lang="zh-CN" alt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第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周周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下课前</a:t>
            </a:r>
            <a:endParaRPr lang="zh-CN" altLang="en-US"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提交考核材料</a:t>
            </a:r>
            <a:endParaRPr 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程序源代码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包含可运行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的工程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)、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界面模块截图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提交方式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文件打包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压缩包命名方式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分组号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各组员学号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姓名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)-</a:t>
            </a:r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任务</a:t>
            </a:r>
            <a:r>
              <a:rPr lang="en-US" altLang="zh-CN" sz="2000" dirty="0">
                <a:solidFill>
                  <a:srgbClr val="FF0000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1)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提交给群里面的助教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。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成绩占比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占平时成绩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25%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98576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任务一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时间节点和考核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材料</a:t>
            </a:r>
            <a:endParaRPr lang="zh-CN" sz="28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1.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安装基础工具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457200" lvl="2"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altLang="zh-CN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i="1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参考文档：</a:t>
            </a:r>
            <a:r>
              <a:rPr lang="zh-CN" i="1" u="sng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基础工具软件清单及安装说明</a:t>
            </a:r>
            <a:r>
              <a:rPr lang="en-US" altLang="zh-CN" i="1" u="sng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.docx</a:t>
            </a:r>
            <a:r>
              <a:rPr lang="en-US" altLang="zh-CN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zh-CN" sz="2000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6798662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235" y="2949575"/>
            <a:ext cx="2589530" cy="1790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2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.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使用Microsoft Visual Studio构建wxWidgets开发环境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altLang="zh-CN" i="1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i="1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参考文档</a:t>
            </a:r>
            <a:r>
              <a:rPr lang="en-US" altLang="zh-CN" i="1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i="1" u="sng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工业软件创新训练I：2.2 Microsoft Visual Studio构建wxwidgets开发环境.docx</a:t>
            </a:r>
            <a:r>
              <a:rPr lang="en-US" altLang="zh-CN" i="1" u="sng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zh-CN" sz="2000" i="1" u="sng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3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.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编码和测试wxWidgets第一个应用：Hello World，学习和掌握wxWidgets主要框架构成。</a:t>
            </a:r>
            <a:endParaRPr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97635" y="3431540"/>
            <a:ext cx="6348730" cy="250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>
              <a:lnSpc>
                <a:spcPct val="200000"/>
              </a:lnSpc>
              <a:buSzPct val="100000"/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wxWidgets</a:t>
            </a:r>
            <a:r>
              <a:rPr lang="zh-CN" altLang="en-US" sz="2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学习资料</a:t>
            </a:r>
            <a:endParaRPr lang="zh-CN" altLang="en-US" sz="2400" dirty="0" err="1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>
              <a:lnSpc>
                <a:spcPct val="150000"/>
              </a:lnSpc>
              <a:buSzPct val="100000"/>
              <a:buFont typeface="Wingdings" panose="05000000000000000000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sz="200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90204" pitchFamily="34" charset="0"/>
              <a:buChar char="•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sz="200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在线帮助</a:t>
            </a:r>
            <a:r>
              <a:rPr lang="en-US" altLang="zh-CN" sz="200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sz="200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https://docs.wxwidgets.org/3.2.</a:t>
            </a:r>
            <a:r>
              <a:rPr lang="en-US" altLang="zh-CN" sz="200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6</a:t>
            </a:r>
            <a:r>
              <a:rPr lang="zh-CN" sz="200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/</a:t>
            </a:r>
            <a:endParaRPr lang="zh-CN" altLang="en-US" sz="2000" dirty="0">
              <a:solidFill>
                <a:schemeClr val="tx1"/>
              </a:solidFill>
              <a:highlight>
                <a:srgbClr val="00FF00"/>
              </a:highlight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源代码下载地址：https://www.wxwidgets.org/downloads/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90204" pitchFamily="34" charset="0"/>
              <a:buChar char="•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000" dirty="0" err="1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其他学习资料</a:t>
            </a:r>
            <a:r>
              <a:rPr lang="zh-CN" sz="200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：https://docs.wxwidgets.org/3.2.3/page_topics.html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>
              <a:lnSpc>
                <a:spcPct val="150000"/>
              </a:lnSpc>
              <a:buSzPct val="10000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 b="1" dirty="0">
              <a:solidFill>
                <a:schemeClr val="tx1"/>
              </a:solidFill>
              <a:highlight>
                <a:srgbClr val="00FF00"/>
              </a:highlight>
              <a:sym typeface="+mn-ea"/>
            </a:endParaRPr>
          </a:p>
          <a:p>
            <a:pPr>
              <a:lnSpc>
                <a:spcPct val="150000"/>
              </a:lnSpc>
              <a:buSzPct val="10000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sz="2400">
              <a:solidFill>
                <a:srgbClr val="00B0F0"/>
              </a:solidFill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3. 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界面模块设计与实现：基于</a:t>
            </a:r>
            <a:r>
              <a:rPr lang="en-US" altLang="zh-CN" sz="2400" dirty="0" err="1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wxWidgets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sym typeface="+mn-ea"/>
              </a:rPr>
              <a:t>的图形化编程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微软雅黑" charset="0"/>
              <a:ea typeface="微软雅黑" charset="0"/>
              <a:sym typeface="+mn-ea"/>
            </a:endParaRPr>
          </a:p>
          <a:p>
            <a:pPr marL="457200" lvl="1" indent="457200">
              <a:lnSpc>
                <a:spcPct val="200000"/>
              </a:lnSpc>
            </a:pPr>
            <a:r>
              <a:rPr lang="en-US" altLang="zh-CN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）菜单</a:t>
            </a:r>
            <a:r>
              <a:rPr lang="en-US" altLang="zh-CN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  </a:t>
            </a:r>
            <a:endParaRPr lang="en-US" altLang="zh-CN" sz="2400" dirty="0">
              <a:solidFill>
                <a:srgbClr val="16468D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lvl="1" indent="457200">
              <a:lnSpc>
                <a:spcPct val="200000"/>
              </a:lnSpc>
            </a:pPr>
            <a:r>
              <a:rPr lang="en-US" altLang="zh-CN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）工具栏</a:t>
            </a:r>
            <a:endParaRPr lang="zh-CN" altLang="en-US" sz="2400" dirty="0">
              <a:solidFill>
                <a:srgbClr val="16468D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lvl="1" indent="457200">
              <a:lnSpc>
                <a:spcPct val="200000"/>
              </a:lnSpc>
            </a:pPr>
            <a:r>
              <a:rPr lang="en-US" altLang="zh-CN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）元件库（树形结构，或者其他形式）</a:t>
            </a:r>
            <a:endParaRPr lang="zh-CN" altLang="en-US" sz="2400" dirty="0">
              <a:solidFill>
                <a:srgbClr val="16468D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lvl="1" indent="457200">
              <a:lnSpc>
                <a:spcPct val="200000"/>
              </a:lnSpc>
            </a:pPr>
            <a:r>
              <a:rPr lang="en-US" altLang="zh-CN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）绘图区</a:t>
            </a:r>
            <a:endParaRPr lang="zh-CN" altLang="en-US" sz="2400" dirty="0">
              <a:solidFill>
                <a:srgbClr val="16468D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lvl="1" indent="457200">
              <a:lnSpc>
                <a:spcPct val="200000"/>
              </a:lnSpc>
            </a:pPr>
            <a:r>
              <a:rPr lang="en-US" altLang="zh-CN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400" dirty="0">
                <a:solidFill>
                  <a:srgbClr val="16468D"/>
                </a:solidFill>
                <a:latin typeface="微软雅黑" charset="0"/>
                <a:ea typeface="微软雅黑" charset="0"/>
                <a:sym typeface="+mn-ea"/>
              </a:rPr>
              <a:t>）属性表</a:t>
            </a:r>
            <a:endParaRPr lang="en-US" altLang="zh-CN" sz="2400" dirty="0">
              <a:solidFill>
                <a:srgbClr val="16468D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菜单</a:t>
            </a: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工具栏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2205355"/>
            <a:ext cx="5516245" cy="5676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5" y="3933190"/>
            <a:ext cx="5262245" cy="16008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元件库</a:t>
            </a: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55" y="2348230"/>
            <a:ext cx="4606290" cy="35083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绘图</a:t>
            </a:r>
            <a:r>
              <a:rPr lang="zh-CN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区</a:t>
            </a: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基于wxWidgets的图形化编程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&amp;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界面模块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10" y="2277215"/>
            <a:ext cx="3505380" cy="346727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commondata" val="eyJoZGlkIjoiZjRiOGJhODg4MWI4N2MxOTBhNmQ4OTA0ZGJlYmNhMT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WPS 表格</Application>
  <PresentationFormat/>
  <Paragraphs>134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Arial</vt:lpstr>
      <vt:lpstr>Kaiti SC Bold</vt:lpstr>
      <vt:lpstr>Comic Sans MS Regular</vt:lpstr>
      <vt:lpstr>黑体</vt:lpstr>
      <vt:lpstr>汉仪中黑KW</vt:lpstr>
      <vt:lpstr>仿宋</vt:lpstr>
      <vt:lpstr>华文细黑</vt:lpstr>
      <vt:lpstr>微软雅黑</vt:lpstr>
      <vt:lpstr>Wingdings</vt:lpstr>
      <vt:lpstr>宋体</vt:lpstr>
      <vt:lpstr>汉仪旗黑</vt:lpstr>
      <vt:lpstr>华文仿宋</vt:lpstr>
      <vt:lpstr>黑体</vt:lpstr>
      <vt:lpstr>汉仪书宋二KW</vt:lpstr>
      <vt:lpstr>方正仿宋_GBK</vt:lpstr>
      <vt:lpstr>微软雅黑</vt:lpstr>
      <vt:lpstr>Arial Unicode MS</vt:lpstr>
      <vt:lpstr>Calibri</vt:lpstr>
      <vt:lpstr>Helvetica Neue</vt:lpstr>
      <vt:lpstr>黑体-简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小月儿</cp:lastModifiedBy>
  <cp:revision>344</cp:revision>
  <dcterms:created xsi:type="dcterms:W3CDTF">2024-09-20T10:18:44Z</dcterms:created>
  <dcterms:modified xsi:type="dcterms:W3CDTF">2024-09-20T10:18:44Z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859079C17E22F5986F098D653DAB2F7D_42</vt:lpwstr>
  </property>
  <property fmtid="{D5CDD505-2E9C-101B-9397-08002B2CF9AE}" pid="3" name="KSOProductBuildVer">
    <vt:lpwstr>2052-6.11.0.8885</vt:lpwstr>
  </property>
</Properties>
</file>