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261" r:id="rId7"/>
    <p:sldId id="262" r:id="rId8"/>
    <p:sldId id="263" r:id="rId9"/>
    <p:sldId id="279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86397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-86397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73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1.上节课wxwidgets环境的构建和hello程序</a:t>
            </a:r>
            <a:r>
              <a:rPr lang="en-US" altLang="zh-CN"/>
              <a:t>，</a:t>
            </a:r>
            <a:r>
              <a:rPr lang="zh-CN" altLang="en-US"/>
              <a:t>我看到对大多数同学都没有难度，基本都完成了</a:t>
            </a:r>
            <a:endParaRPr lang="zh-CN" altLang="en-US"/>
          </a:p>
          <a:p>
            <a:r>
              <a:rPr lang="zh-CN" altLang="en-US"/>
              <a:t>2. 只是在</a:t>
            </a:r>
            <a:r>
              <a:rPr lang="zh-CN" altLang="en-US"/>
              <a:t>界面的设计，还只是小部分同学有一点进展。</a:t>
            </a:r>
            <a:endParaRPr lang="zh-CN" altLang="en-US"/>
          </a:p>
          <a:p>
            <a:r>
              <a:rPr lang="zh-CN" altLang="en-US"/>
              <a:t>3. 有同学在问：</a:t>
            </a:r>
            <a:r>
              <a:rPr lang="zh-CN" altLang="en-US"/>
              <a:t>既然构建了wxWidgets之后，为什么还要用wxFormbuilder</a:t>
            </a:r>
            <a:r>
              <a:rPr lang="zh-CN" altLang="en-US"/>
              <a:t>呢？</a:t>
            </a:r>
            <a:endParaRPr lang="zh-CN" altLang="en-US"/>
          </a:p>
          <a:p>
            <a:r>
              <a:rPr lang="zh-CN" altLang="en-US"/>
              <a:t>4. 所以这节课，先抽点时间帮助大家再进一步了解一点wxFormBuilder的应用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3.png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914400"/>
            <a:ext cx="10172700" cy="2570480"/>
          </a:xfrm>
        </p:spPr>
        <p:txBody>
          <a:bodyPr/>
          <a:p>
            <a:r>
              <a:rPr lang="en-US" altLang="zh-CN" b="0">
                <a:latin typeface="Comic Sans MS Regular" panose="030F0902030302020204" charset="0"/>
                <a:ea typeface="宋体" charset="0"/>
                <a:cs typeface="Comic Sans MS Regular" panose="030F0902030302020204" charset="0"/>
              </a:rPr>
              <a:t>wxFormBuilder</a:t>
            </a:r>
            <a:r>
              <a:rPr lang="zh-CN" altLang="en-US" b="0">
                <a:latin typeface="Comic Sans MS Regular" panose="030F0902030302020204" charset="0"/>
                <a:ea typeface="宋体" charset="0"/>
                <a:cs typeface="Comic Sans MS Regular" panose="030F0902030302020204" charset="0"/>
              </a:rPr>
              <a:t>应用</a:t>
            </a:r>
            <a:endParaRPr lang="zh-CN" altLang="en-US" b="0">
              <a:latin typeface="Comic Sans MS Regular" panose="030F0902030302020204" charset="0"/>
              <a:ea typeface="宋体" charset="0"/>
              <a:cs typeface="Comic Sans MS Regular" panose="030F0902030302020204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190500" y="25400"/>
            <a:ext cx="12192000" cy="64262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实验步骤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800"/>
              <a:t>1</a:t>
            </a:r>
            <a:r>
              <a:rPr lang="zh-CN" altLang="en-US" sz="2800"/>
              <a:t>、选择</a:t>
            </a:r>
            <a:r>
              <a:rPr lang="en-US" altLang="zh-CN" sz="2800"/>
              <a:t>Forms--&gt;Frame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2</a:t>
            </a:r>
            <a:r>
              <a:rPr lang="zh-CN" altLang="en-US" sz="2800"/>
              <a:t>、</a:t>
            </a:r>
            <a:r>
              <a:rPr lang="en-US" altLang="zh-CN" sz="2800"/>
              <a:t>Menu/Toolbar--&gt;wxMenuBar</a:t>
            </a:r>
            <a:endParaRPr lang="en-US" altLang="zh-CN" sz="2800"/>
          </a:p>
          <a:p>
            <a:pPr marL="0" indent="0">
              <a:buNone/>
            </a:pPr>
            <a:r>
              <a:rPr lang="en-US" altLang="zh-CN" sz="2800"/>
              <a:t>3</a:t>
            </a:r>
            <a:r>
              <a:rPr lang="zh-CN" altLang="en-US" sz="2800"/>
              <a:t>、</a:t>
            </a:r>
            <a:r>
              <a:rPr lang="en-US" altLang="zh-CN" sz="2800">
                <a:sym typeface="+mn-ea"/>
              </a:rPr>
              <a:t>Menu/Toolbar--&gt;wxMenu</a:t>
            </a:r>
            <a:r>
              <a:rPr lang="en-US" altLang="zh-CN" sz="2800"/>
              <a:t> </a:t>
            </a:r>
            <a:r>
              <a:rPr lang="zh-CN" altLang="en-US" sz="2800"/>
              <a:t>（放置</a:t>
            </a:r>
            <a:r>
              <a:rPr lang="en-US" altLang="zh-CN" sz="2800"/>
              <a:t>3</a:t>
            </a:r>
            <a:r>
              <a:rPr lang="zh-CN" altLang="en-US" sz="2800"/>
              <a:t>个），修改</a:t>
            </a:r>
            <a:r>
              <a:rPr lang="en-US" altLang="zh-CN" sz="2800"/>
              <a:t>label</a:t>
            </a:r>
            <a:endParaRPr lang="zh-CN" altLang="en-US" sz="2800"/>
          </a:p>
          <a:p>
            <a:pPr marL="0" indent="0">
              <a:buNone/>
            </a:pPr>
            <a:r>
              <a:rPr lang="en-US" altLang="zh-CN" sz="2800"/>
              <a:t>4</a:t>
            </a:r>
            <a:r>
              <a:rPr lang="zh-CN" altLang="en-US" sz="2800"/>
              <a:t>、第一个</a:t>
            </a:r>
            <a:r>
              <a:rPr lang="en-US" altLang="zh-CN" sz="2800"/>
              <a:t>wxMenu</a:t>
            </a:r>
            <a:r>
              <a:rPr lang="zh-CN" altLang="en-US" sz="2800"/>
              <a:t>下添加，</a:t>
            </a:r>
            <a:r>
              <a:rPr lang="en-US" altLang="zh-CN" sz="2800">
                <a:sym typeface="+mn-ea"/>
              </a:rPr>
              <a:t>Menu/Toolbar--&gt;wxMenuItem(3</a:t>
            </a:r>
            <a:r>
              <a:rPr lang="zh-CN" altLang="en-US" sz="2800">
                <a:sym typeface="+mn-ea"/>
              </a:rPr>
              <a:t>项</a:t>
            </a:r>
            <a:r>
              <a:rPr lang="en-US" altLang="zh-CN" sz="2800">
                <a:sym typeface="+mn-ea"/>
              </a:rPr>
              <a:t>)</a:t>
            </a:r>
            <a:endParaRPr lang="en-US" altLang="zh-CN" sz="2800">
              <a:sym typeface="+mn-ea"/>
            </a:endParaRPr>
          </a:p>
          <a:p>
            <a:pPr marL="0" indent="0">
              <a:buNone/>
            </a:pPr>
            <a:r>
              <a:rPr lang="en-US" altLang="zh-CN" sz="2800"/>
              <a:t>5</a:t>
            </a:r>
            <a:r>
              <a:rPr lang="zh-CN" altLang="en-US" sz="2800"/>
              <a:t>、第二个</a:t>
            </a:r>
            <a:r>
              <a:rPr lang="en-US" altLang="zh-CN" sz="2800">
                <a:sym typeface="+mn-ea"/>
              </a:rPr>
              <a:t>wxMenu</a:t>
            </a:r>
            <a:r>
              <a:rPr lang="zh-CN" altLang="en-US" sz="2800">
                <a:sym typeface="+mn-ea"/>
              </a:rPr>
              <a:t>下添加，</a:t>
            </a:r>
            <a:r>
              <a:rPr lang="en-US" altLang="zh-CN" sz="2800">
                <a:sym typeface="+mn-ea"/>
              </a:rPr>
              <a:t>Menu/Toolbar--&gt;SubMenu,subMenu</a:t>
            </a:r>
            <a:r>
              <a:rPr lang="zh-CN" altLang="en-US" sz="2800">
                <a:sym typeface="+mn-ea"/>
              </a:rPr>
              <a:t>下添加</a:t>
            </a:r>
            <a:r>
              <a:rPr lang="en-US" altLang="zh-CN" sz="2800">
                <a:sym typeface="+mn-ea"/>
              </a:rPr>
              <a:t>Menu/Toolbar--&gt;wxMenuItem</a:t>
            </a:r>
            <a:r>
              <a:rPr lang="zh-CN" altLang="en-US" sz="2800">
                <a:sym typeface="+mn-ea"/>
              </a:rPr>
              <a:t>（</a:t>
            </a:r>
            <a:r>
              <a:rPr lang="en-US" altLang="zh-CN" sz="2800">
                <a:sym typeface="+mn-ea"/>
              </a:rPr>
              <a:t>3</a:t>
            </a:r>
            <a:r>
              <a:rPr lang="zh-CN" altLang="en-US" sz="2800">
                <a:sym typeface="+mn-ea"/>
              </a:rPr>
              <a:t>个）</a:t>
            </a:r>
            <a:endParaRPr lang="zh-CN" altLang="en-US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71570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/>
              <a:t>6、</a:t>
            </a:r>
            <a:r>
              <a:rPr lang="zh-CN" altLang="en-US" sz="2400"/>
              <a:t>将生成的</a:t>
            </a:r>
            <a:r>
              <a:rPr lang="en-US" altLang="zh-CN" sz="2400"/>
              <a:t>.cpp</a:t>
            </a:r>
            <a:r>
              <a:rPr lang="zh-CN" altLang="en-US" sz="2400"/>
              <a:t>文件和</a:t>
            </a:r>
            <a:r>
              <a:rPr lang="en-US" altLang="zh-CN" sz="2400"/>
              <a:t>.h</a:t>
            </a:r>
            <a:r>
              <a:rPr lang="zh-CN" altLang="en-US" sz="2400"/>
              <a:t>文件拷入到</a:t>
            </a:r>
            <a:r>
              <a:rPr lang="en-US" altLang="zh-CN" sz="2400"/>
              <a:t>wxWidgets</a:t>
            </a:r>
            <a:r>
              <a:rPr lang="zh-CN" altLang="en-US" sz="2400"/>
              <a:t>工程</a:t>
            </a:r>
            <a:r>
              <a:rPr lang="zh-CN" altLang="en-US" sz="2400"/>
              <a:t>中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7、.h</a:t>
            </a:r>
            <a:r>
              <a:rPr lang="zh-CN" altLang="en-US" sz="2400"/>
              <a:t>文件中加入以下代码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#include &lt;wx/wx.h&gt;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class MyApp : public wxApp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public: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virtual bool OnInit();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};</a:t>
            </a:r>
            <a:endParaRPr lang="zh-CN" altLang="en-US" sz="2400"/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400"/>
              <a:t>8、.cpp</a:t>
            </a:r>
            <a:r>
              <a:rPr lang="zh-CN" altLang="en-US" sz="2400"/>
              <a:t>中修改包含头文件</a:t>
            </a:r>
            <a:r>
              <a:rPr lang="en-US" altLang="zh-CN" sz="2400"/>
              <a:t>”noname.h”</a:t>
            </a:r>
            <a:r>
              <a:rPr lang="zh-CN" altLang="en-US" sz="2400"/>
              <a:t>为对</a:t>
            </a:r>
            <a:r>
              <a:rPr lang="zh-CN" altLang="en-US" sz="2400"/>
              <a:t>应的</a:t>
            </a:r>
            <a:r>
              <a:rPr lang="zh-CN" altLang="en-US" sz="2400"/>
              <a:t>头文件名称</a:t>
            </a:r>
            <a:endParaRPr lang="zh-CN" altLang="en-US" sz="2400"/>
          </a:p>
        </p:txBody>
      </p:sp>
      <p:pic>
        <p:nvPicPr>
          <p:cNvPr id="2" name="图片 1" descr="QQ_17270764940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5230" y="152400"/>
            <a:ext cx="2995930" cy="28848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511230"/>
            <a:ext cx="10969200" cy="47592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400"/>
              <a:t>9、.cpp</a:t>
            </a:r>
            <a:r>
              <a:rPr lang="zh-CN" altLang="en-US" sz="2400"/>
              <a:t>文件中加入以下代码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IMPLEMENT_APP(MyApp)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bool MyApp::OnInit()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{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if (!wxApp::OnInit())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	return false;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MyFrame1* dlg = new MyFrame1(NULL);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dlg-&gt;Show();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	return true;</a:t>
            </a:r>
            <a:r>
              <a:rPr lang="en-US" altLang="zh-CN" sz="2400"/>
              <a:t>   //MyFrame1</a:t>
            </a:r>
            <a:r>
              <a:rPr lang="zh-CN" altLang="en-US" sz="2400"/>
              <a:t>修改成对应的名称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}</a:t>
            </a: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)ZTA]E2@L64A{B)68JGRU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15340" y="629920"/>
            <a:ext cx="8799830" cy="52762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直线连接符 8"/>
          <p:cNvSpPr/>
          <p:nvPr/>
        </p:nvSpPr>
        <p:spPr>
          <a:xfrm>
            <a:off x="1524000" y="904460"/>
            <a:ext cx="9144001" cy="1"/>
          </a:xfrm>
          <a:prstGeom prst="line">
            <a:avLst/>
          </a:prstGeom>
          <a:ln w="12700">
            <a:solidFill>
              <a:schemeClr val="accent4"/>
            </a:solidFill>
            <a:miter/>
          </a:ln>
        </p:spPr>
        <p:txBody>
          <a:bodyPr lIns="0" tIns="0" rIns="0" bIns="0"/>
          <a:lstStyle/>
          <a:p/>
        </p:txBody>
      </p:sp>
      <p:pic>
        <p:nvPicPr>
          <p:cNvPr id="104" name="图片 11" descr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5366" y="132565"/>
            <a:ext cx="710604" cy="71060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Python 是一种面向对象、解释型计算机程序设计语言，由荷兰人Guido van Rossum 于1989年底发明，第一个公开发行版发行于1991年，现已成为世界上最受欢迎的编程语言。Python 源代码同样遵循 GPL(GNU General Public License)协议，即广泛被使用的自由软件许可协议条款。Python 语法简洁而清晰，具有丰富和强大的类库。…"/>
          <p:cNvSpPr txBox="1"/>
          <p:nvPr>
            <p:custDataLst>
              <p:tags r:id="rId2"/>
            </p:custDataLst>
          </p:nvPr>
        </p:nvSpPr>
        <p:spPr>
          <a:xfrm>
            <a:off x="1624965" y="1061085"/>
            <a:ext cx="8933180" cy="56400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wrap="square" lIns="45719" rIns="45719">
            <a:noAutofit/>
          </a:bodyPr>
          <a:p>
            <a:pPr marL="342900" indent="-342900" eaLnBrk="0" hangingPunct="0">
              <a:lnSpc>
                <a:spcPct val="200000"/>
              </a:lnSpc>
              <a:buFont typeface="Arial" panose="020B0604020202090204" pitchFamily="34" charset="0"/>
              <a:buChar char="•"/>
            </a:pP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主界面设计</a:t>
            </a:r>
            <a:r>
              <a:rPr lang="en-US" altLang="zh-CN" sz="24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宋体" charset="0"/>
                <a:cs typeface="Comic Sans MS Regular" panose="030F0902030302020204" charset="0"/>
                <a:sym typeface="+mn-ea"/>
              </a:rPr>
              <a:t>:</a:t>
            </a:r>
            <a:endParaRPr lang="zh-CN" altLang="en-US" sz="24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  <a:p>
            <a:pPr marL="457200" lvl="1" indent="0" eaLnBrk="0" hangingPunct="0">
              <a:lnSpc>
                <a:spcPct val="200000"/>
              </a:lnSpc>
              <a:buFont typeface="Arial" panose="020B0604020202090204" pitchFamily="34" charset="0"/>
            </a:pPr>
            <a:endParaRPr sz="2000" dirty="0"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  <a:p>
            <a:pPr indent="457200" eaLnBrk="0" hangingPunct="0">
              <a:lnSpc>
                <a:spcPct val="150000"/>
              </a:lnSpc>
            </a:pPr>
            <a:endParaRPr lang="en-US" altLang="zh-CN" sz="2000" dirty="0">
              <a:solidFill>
                <a:schemeClr val="tx1"/>
              </a:solidFill>
              <a:latin typeface="Comic Sans MS Regular" panose="030F0902030302020204" charset="0"/>
              <a:ea typeface="宋体" charset="0"/>
              <a:cs typeface="Comic Sans MS Regular" panose="030F0902030302020204" charset="0"/>
              <a:sym typeface="+mn-ea"/>
            </a:endParaRPr>
          </a:p>
        </p:txBody>
      </p:sp>
      <p:sp>
        <p:nvSpPr>
          <p:cNvPr id="2" name="文本框 12"/>
          <p:cNvSpPr txBox="1"/>
          <p:nvPr>
            <p:custDataLst>
              <p:tags r:id="rId3"/>
            </p:custDataLst>
          </p:nvPr>
        </p:nvSpPr>
        <p:spPr>
          <a:xfrm>
            <a:off x="1583055" y="86995"/>
            <a:ext cx="8105775" cy="73723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3600">
                <a:solidFill>
                  <a:srgbClr val="16468D"/>
                </a:solidFill>
              </a:defRPr>
            </a:lvl1pPr>
          </a:lstStyle>
          <a:p>
            <a:pPr algn="l">
              <a:lnSpc>
                <a:spcPct val="150000"/>
              </a:lnSpc>
              <a:buFont typeface="Arial" panose="020B0604020202090204" pitchFamily="34" charset="0"/>
              <a:defRPr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  <a:sym typeface="华文仿宋" panose="02010600040101010101" charset="-122"/>
              </a:defRPr>
            </a:pP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任务一、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UI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Comic Sans MS Regular" panose="030F0902030302020204" charset="0"/>
                <a:ea typeface="微软雅黑" charset="0"/>
                <a:cs typeface="Comic Sans MS Regular" panose="030F0902030302020204" charset="0"/>
                <a:sym typeface="+mn-ea"/>
              </a:rPr>
              <a:t>设计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  <a:latin typeface="Comic Sans MS Regular" panose="030F0902030302020204" charset="0"/>
              <a:ea typeface="微软雅黑" charset="0"/>
              <a:cs typeface="Comic Sans MS Regular" panose="030F0902030302020204" charset="0"/>
              <a:sym typeface="+mn-ea"/>
            </a:endParaRPr>
          </a:p>
        </p:txBody>
      </p:sp>
      <p:pic>
        <p:nvPicPr>
          <p:cNvPr id="5" name="图片 4" descr="QQ_17276004399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988" y="1955165"/>
            <a:ext cx="6804025" cy="451231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commondata" val="eyJoZGlkIjoiZjRiOGJhODg4MWI4N2MxOTBhNmQ4OTA0ZGJlYmNhMT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WPS 演示</Application>
  <PresentationFormat>宽屏</PresentationFormat>
  <Paragraphs>37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Comic Sans MS Regular</vt:lpstr>
      <vt:lpstr>宋体</vt:lpstr>
      <vt:lpstr>汉仪书宋二KW</vt:lpstr>
      <vt:lpstr>微软雅黑</vt:lpstr>
      <vt:lpstr>华文仿宋</vt:lpstr>
      <vt:lpstr>微软雅黑</vt:lpstr>
      <vt:lpstr>汉仪旗黑</vt:lpstr>
      <vt:lpstr>Arial Unicode MS</vt:lpstr>
      <vt:lpstr>Calibri</vt:lpstr>
      <vt:lpstr>Helvetica Neue</vt:lpstr>
      <vt:lpstr>WPS</vt:lpstr>
      <vt:lpstr>wxFormBuilder应用</vt:lpstr>
      <vt:lpstr>PowerPoint 演示文稿</vt:lpstr>
      <vt:lpstr>实验步骤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小月儿</cp:lastModifiedBy>
  <cp:revision>191</cp:revision>
  <dcterms:created xsi:type="dcterms:W3CDTF">2024-09-29T09:01:16Z</dcterms:created>
  <dcterms:modified xsi:type="dcterms:W3CDTF">2024-09-29T09:01:16Z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AF9AC2563DE7472CAD023ADE174E9196_11</vt:lpwstr>
  </property>
</Properties>
</file>