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562" r:id="rId5"/>
    <p:sldId id="590" r:id="rId6"/>
    <p:sldId id="607" r:id="rId7"/>
    <p:sldId id="591" r:id="rId8"/>
    <p:sldId id="592" r:id="rId9"/>
    <p:sldId id="594" r:id="rId10"/>
    <p:sldId id="596" r:id="rId11"/>
    <p:sldId id="620" r:id="rId12"/>
    <p:sldId id="615" r:id="rId13"/>
    <p:sldId id="613" r:id="rId14"/>
    <p:sldId id="599" r:id="rId15"/>
    <p:sldId id="600" r:id="rId16"/>
    <p:sldId id="602" r:id="rId17"/>
    <p:sldId id="617" r:id="rId18"/>
    <p:sldId id="577" r:id="rId19"/>
    <p:sldId id="578" r:id="rId20"/>
    <p:sldId id="564" r:id="rId21"/>
    <p:sldId id="567" r:id="rId22"/>
    <p:sldId id="579" r:id="rId23"/>
    <p:sldId id="568" r:id="rId24"/>
    <p:sldId id="576" r:id="rId25"/>
    <p:sldId id="619" r:id="rId26"/>
  </p:sldIdLst>
  <p:sldSz cx="9144000" cy="6858000"/>
  <p:notesSz cx="6858000" cy="9144000"/>
  <p:custDataLst>
    <p:tags r:id="rId30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C00000"/>
    <a:srgbClr val="16468D"/>
    <a:srgbClr val="00B050"/>
    <a:srgbClr val="0070C0"/>
    <a:srgbClr val="B9D7ED"/>
    <a:srgbClr val="58B6E5"/>
    <a:srgbClr val="CF3F3F"/>
    <a:srgbClr val="DC8433"/>
    <a:srgbClr val="FFB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50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 panose="020B0604020202090204"/>
      </a:defRPr>
    </a:lvl1pPr>
    <a:lvl2pPr indent="228600" latinLnBrk="0">
      <a:defRPr sz="1200">
        <a:latin typeface="+mn-lt"/>
        <a:ea typeface="+mn-ea"/>
        <a:cs typeface="+mn-cs"/>
        <a:sym typeface="Arial" panose="020B0604020202090204"/>
      </a:defRPr>
    </a:lvl2pPr>
    <a:lvl3pPr indent="457200" latinLnBrk="0">
      <a:defRPr sz="1200">
        <a:latin typeface="+mn-lt"/>
        <a:ea typeface="+mn-ea"/>
        <a:cs typeface="+mn-cs"/>
        <a:sym typeface="Arial" panose="020B0604020202090204"/>
      </a:defRPr>
    </a:lvl3pPr>
    <a:lvl4pPr indent="685800" latinLnBrk="0">
      <a:defRPr sz="1200">
        <a:latin typeface="+mn-lt"/>
        <a:ea typeface="+mn-ea"/>
        <a:cs typeface="+mn-cs"/>
        <a:sym typeface="Arial" panose="020B0604020202090204"/>
      </a:defRPr>
    </a:lvl4pPr>
    <a:lvl5pPr indent="914400" latinLnBrk="0">
      <a:defRPr sz="1200">
        <a:latin typeface="+mn-lt"/>
        <a:ea typeface="+mn-ea"/>
        <a:cs typeface="+mn-cs"/>
        <a:sym typeface="Arial" panose="020B0604020202090204"/>
      </a:defRPr>
    </a:lvl5pPr>
    <a:lvl6pPr indent="1143000" latinLnBrk="0">
      <a:defRPr sz="1200">
        <a:latin typeface="+mn-lt"/>
        <a:ea typeface="+mn-ea"/>
        <a:cs typeface="+mn-cs"/>
        <a:sym typeface="Arial" panose="020B0604020202090204"/>
      </a:defRPr>
    </a:lvl6pPr>
    <a:lvl7pPr indent="1371600" latinLnBrk="0">
      <a:defRPr sz="1200">
        <a:latin typeface="+mn-lt"/>
        <a:ea typeface="+mn-ea"/>
        <a:cs typeface="+mn-cs"/>
        <a:sym typeface="Arial" panose="020B0604020202090204"/>
      </a:defRPr>
    </a:lvl7pPr>
    <a:lvl8pPr indent="1600200" latinLnBrk="0">
      <a:defRPr sz="1200">
        <a:latin typeface="+mn-lt"/>
        <a:ea typeface="+mn-ea"/>
        <a:cs typeface="+mn-cs"/>
        <a:sym typeface="Arial" panose="020B0604020202090204"/>
      </a:defRPr>
    </a:lvl8pPr>
    <a:lvl9pPr indent="1828800" latinLnBrk="0">
      <a:defRPr sz="1200">
        <a:latin typeface="+mn-lt"/>
        <a:ea typeface="+mn-ea"/>
        <a:cs typeface="+mn-cs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/>
          <p:nvPr>
            <p:ph type="title" hasCustomPrompt="1"/>
          </p:nvPr>
        </p:nvSpPr>
        <p:spPr>
          <a:xfrm>
            <a:off x="899099" y="914400"/>
            <a:ext cx="7349402" cy="25704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899099" y="3560400"/>
            <a:ext cx="7349402" cy="14724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0" indent="457200" algn="ctr">
              <a:lnSpc>
                <a:spcPct val="110000"/>
              </a:lnSpc>
              <a:buSzTx/>
              <a:buFontTx/>
              <a:buNone/>
              <a:defRPr sz="2400" spc="200"/>
            </a:lvl2pPr>
            <a:lvl3pPr marL="0" indent="914400" algn="ctr">
              <a:lnSpc>
                <a:spcPct val="110000"/>
              </a:lnSpc>
              <a:buSzTx/>
              <a:buFontTx/>
              <a:buNone/>
              <a:defRPr sz="2400" spc="200"/>
            </a:lvl3pPr>
            <a:lvl4pPr marL="0" indent="1371600" algn="ctr">
              <a:lnSpc>
                <a:spcPct val="110000"/>
              </a:lnSpc>
              <a:buSzTx/>
              <a:buFontTx/>
              <a:buNone/>
              <a:defRPr sz="2400" spc="200"/>
            </a:lvl4pPr>
            <a:lvl5pPr marL="0" indent="1828800" algn="ctr">
              <a:lnSpc>
                <a:spcPct val="110000"/>
              </a:lnSpc>
              <a:buSzTx/>
              <a:buFontTx/>
              <a:buNone/>
              <a:defRPr sz="2400" spc="200"/>
            </a:lvl5pPr>
          </a:lstStyle>
          <a:p>
            <a:r>
              <a:t>单击此处编辑副标题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单击此处编辑标题"/>
          <p:cNvSpPr txBox="1"/>
          <p:nvPr>
            <p:ph type="title" hasCustomPrompt="1"/>
          </p:nvPr>
        </p:nvSpPr>
        <p:spPr>
          <a:xfrm>
            <a:off x="899099" y="2483999"/>
            <a:ext cx="7349402" cy="1018801"/>
          </a:xfrm>
          <a:prstGeom prst="rect">
            <a:avLst/>
          </a:prstGeom>
        </p:spPr>
        <p:txBody>
          <a:bodyPr anchor="t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91" name="正文级别 1…"/>
          <p:cNvSpPr txBox="1"/>
          <p:nvPr>
            <p:ph type="body" sz="quarter" idx="1" hasCustomPrompt="1"/>
          </p:nvPr>
        </p:nvSpPr>
        <p:spPr>
          <a:xfrm>
            <a:off x="899099" y="3560400"/>
            <a:ext cx="7349402" cy="4716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800100" indent="-342900" algn="ctr">
              <a:lnSpc>
                <a:spcPct val="110000"/>
              </a:lnSpc>
              <a:buFontTx/>
              <a:defRPr sz="2400" spc="200"/>
            </a:lvl2pPr>
            <a:lvl3pPr marL="1257300" indent="-342900" algn="ctr">
              <a:lnSpc>
                <a:spcPct val="110000"/>
              </a:lnSpc>
              <a:buFontTx/>
              <a:defRPr sz="2400" spc="200"/>
            </a:lvl3pPr>
            <a:lvl4pPr marL="1763395" indent="-391795" algn="ctr">
              <a:lnSpc>
                <a:spcPct val="110000"/>
              </a:lnSpc>
              <a:buFontTx/>
              <a:defRPr sz="2400" spc="200"/>
            </a:lvl4pPr>
            <a:lvl5pPr marL="2220595" indent="-391795" algn="ctr">
              <a:lnSpc>
                <a:spcPct val="110000"/>
              </a:lnSpc>
              <a:buFontTx/>
              <a:defRPr sz="2400" spc="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/>
          <p:nvPr>
            <p:ph type="title" hasCustomPrompt="1"/>
          </p:nvPr>
        </p:nvSpPr>
        <p:spPr>
          <a:xfrm>
            <a:off x="1493100" y="3848399"/>
            <a:ext cx="5826601" cy="76680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单击此处编辑标题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1493100" y="4615200"/>
            <a:ext cx="5826601" cy="867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456300" y="1501200"/>
            <a:ext cx="3882600" cy="47484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685800" indent="-228600">
              <a:spcBef>
                <a:spcPts val="600"/>
              </a:spcBef>
              <a:defRPr sz="1600"/>
            </a:lvl2pPr>
            <a:lvl3pPr marL="1143000" indent="-228600">
              <a:spcBef>
                <a:spcPts val="600"/>
              </a:spcBef>
              <a:defRPr sz="1600"/>
            </a:lvl3pPr>
            <a:lvl4pPr marL="1632585" indent="-260985">
              <a:spcBef>
                <a:spcPts val="600"/>
              </a:spcBef>
              <a:defRPr sz="1600"/>
            </a:lvl4pPr>
            <a:lvl5pPr marL="2089785" indent="-260985">
              <a:spcBef>
                <a:spcPts val="600"/>
              </a:spcBef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456300" y="142919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9" name="文本占位符 4"/>
          <p:cNvSpPr/>
          <p:nvPr>
            <p:ph type="body" sz="quarter" idx="21" hasCustomPrompt="1"/>
          </p:nvPr>
        </p:nvSpPr>
        <p:spPr>
          <a:xfrm>
            <a:off x="4676812" y="142172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7956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40" b="1" spc="174">
                <a:solidFill>
                  <a:srgbClr val="404040"/>
                </a:solidFill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图片占位符 2"/>
          <p:cNvSpPr/>
          <p:nvPr>
            <p:ph type="pic" sz="half" idx="21"/>
          </p:nvPr>
        </p:nvSpPr>
        <p:spPr>
          <a:xfrm>
            <a:off x="456248" y="1555114"/>
            <a:ext cx="3924776" cy="4608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4762799" y="1555200"/>
            <a:ext cx="3920401" cy="4608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/>
            </a:lvl1pPr>
            <a:lvl2pPr marL="0" indent="457200">
              <a:spcBef>
                <a:spcPts val="600"/>
              </a:spcBef>
              <a:buSzTx/>
              <a:buFontTx/>
              <a:buNone/>
              <a:defRPr sz="1600"/>
            </a:lvl2pPr>
            <a:lvl3pPr marL="1143000" indent="-228600">
              <a:spcBef>
                <a:spcPts val="600"/>
              </a:spcBef>
              <a:buFontTx/>
              <a:defRPr sz="1600"/>
            </a:lvl3pPr>
            <a:lvl4pPr marL="1632585" indent="-260985">
              <a:spcBef>
                <a:spcPts val="600"/>
              </a:spcBef>
              <a:buFontTx/>
              <a:defRPr sz="1600"/>
            </a:lvl4pPr>
            <a:lvl5pPr marL="2089785" indent="-260985">
              <a:spcBef>
                <a:spcPts val="600"/>
              </a:spcBef>
              <a:buFontTx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6990" tIns="46990" rIns="46990" bIns="46990"/>
          <a:lstStyle/>
          <a:p>
            <a:r>
              <a:t>标题文本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/>
          <p:nvPr>
            <p:ph type="body" idx="1" hasCustomPrompt="1"/>
          </p:nvPr>
        </p:nvSpPr>
        <p:spPr>
          <a:xfrm>
            <a:off x="456300" y="773999"/>
            <a:ext cx="8229601" cy="54828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6300" y="608399"/>
            <a:ext cx="8226901" cy="70560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6300" y="1490400"/>
            <a:ext cx="8226901" cy="47592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37797" y="6359307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7143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11715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16656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21228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2514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2971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3429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3886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tags" Target="../tags/tag23.xml"/><Relationship Id="rId4" Type="http://schemas.openxmlformats.org/officeDocument/2006/relationships/image" Target="../media/image14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"/>
          <p:cNvSpPr txBox="1"/>
          <p:nvPr/>
        </p:nvSpPr>
        <p:spPr>
          <a:xfrm>
            <a:off x="3264551" y="2613748"/>
            <a:ext cx="2630170" cy="31381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16468D"/>
                </a:solidFill>
                <a:latin typeface="Kaiti SC Bold" panose="02010600040101010101" charset="-122"/>
                <a:ea typeface="Kaiti SC Bold" panose="02010600040101010101" charset="-122"/>
                <a:cs typeface="Kaiti SC Bold" panose="02010600040101010101" charset="-122"/>
                <a:sym typeface="Kaiti SC Bold" panose="02010600040101010101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000" dirty="0">
                <a:highlight>
                  <a:srgbClr val="FFFF00"/>
                </a:highlight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元器件库</a:t>
            </a:r>
            <a:endParaRPr lang="zh-CN" altLang="en-US" sz="4000" dirty="0"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3200" dirty="0">
              <a:latin typeface="Comic Sans MS Regular" panose="030F0902030302020204" charset="0"/>
              <a:ea typeface="仿宋" charset="0"/>
              <a:cs typeface="Comic Sans MS Regular" panose="030F0902030302020204" charset="0"/>
              <a:sym typeface="+mn-e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冯月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charset="0"/>
              <a:ea typeface="仿宋" charset="0"/>
              <a:cs typeface="仿宋" charset="0"/>
              <a:sym typeface="华文细黑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fyue@uestc.edu.cn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charset="0"/>
              <a:ea typeface="仿宋" charset="0"/>
              <a:cs typeface="仿宋" charset="0"/>
              <a:sym typeface="华文细黑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电子科技大学信软学院</a:t>
            </a:r>
            <a:endParaRPr lang="en-US" altLang="zh-CN" sz="2000" dirty="0">
              <a:latin typeface="仿宋" charset="0"/>
              <a:ea typeface="仿宋" charset="0"/>
              <a:cs typeface="仿宋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4130" y="1584325"/>
            <a:ext cx="7353300" cy="789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 </a:t>
            </a:r>
            <a:r>
              <a:rPr kumimoji="0" lang="zh-CN" altLang="en-US" sz="2000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硬件电路原理图开发工具设计与实现</a:t>
            </a:r>
            <a:endParaRPr kumimoji="0" lang="zh-CN" altLang="en-US" sz="2000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                               </a:t>
            </a:r>
            <a:r>
              <a:rPr kumimoji="0" lang="zh-CN" altLang="en-US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工业软件创新训练</a:t>
            </a:r>
            <a:r>
              <a:rPr kumimoji="0" lang="en-US" altLang="zh-CN" u="sng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I</a:t>
            </a:r>
            <a:endParaRPr kumimoji="0" lang="en-US" altLang="zh-CN" u="sng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highlight>
                <a:srgbClr val="FFFF00"/>
              </a:highlight>
              <a:uFillTx/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步骤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4: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连线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戳手工具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          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UI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6" name="图片 5" descr="QQ_1728633808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65" y="1127760"/>
            <a:ext cx="604520" cy="669925"/>
          </a:xfrm>
          <a:prstGeom prst="rect">
            <a:avLst/>
          </a:prstGeom>
        </p:spPr>
      </p:pic>
      <p:pic>
        <p:nvPicPr>
          <p:cNvPr id="5" name="图片 4" descr="QQ_17286346522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198" y="2564765"/>
            <a:ext cx="5729605" cy="31502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步骤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5: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添加信息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文本工具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     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UI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8" name="图片 7" descr="QQ_17286355616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255" y="1196340"/>
            <a:ext cx="498475" cy="498475"/>
          </a:xfrm>
          <a:prstGeom prst="rect">
            <a:avLst/>
          </a:prstGeom>
        </p:spPr>
      </p:pic>
      <p:pic>
        <p:nvPicPr>
          <p:cNvPr id="6" name="图片 5" descr="QQ_17286342075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49083" y="2277110"/>
            <a:ext cx="6045835" cy="330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步骤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6: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保存电路图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UI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 descr="QQ_172863465226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07198" y="2564765"/>
            <a:ext cx="5729605" cy="31502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步骤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7: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设置属性表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例如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设置输入信号的个数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UI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 descr="QQ_17286247320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253" y="2060575"/>
            <a:ext cx="6881495" cy="38150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步骤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5: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设置属性表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例如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设置位宽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UI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4" name="图片 3" descr="QQ_17286249217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23" y="2708910"/>
            <a:ext cx="6828155" cy="30695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eaLnBrk="0" hangingPunct="0">
              <a:lnSpc>
                <a:spcPct val="200000"/>
              </a:lnSpc>
              <a:buFont typeface="Wingdings" panose="05000000000000000000" charset="0"/>
            </a:pPr>
            <a:r>
              <a:rPr lang="zh-CN" altLang="en-US" sz="2400" dirty="0">
                <a:solidFill>
                  <a:srgbClr val="16468D"/>
                </a:solidFill>
                <a:latin typeface="宋体" charset="0"/>
                <a:ea typeface="宋体" charset="0"/>
                <a:cs typeface="Comic Sans MS Regular" panose="030F0902030302020204" charset="0"/>
                <a:sym typeface="+mn-ea"/>
              </a:rPr>
              <a:t>一</a:t>
            </a:r>
            <a:r>
              <a:rPr lang="en-US" altLang="zh-CN" sz="2400" dirty="0">
                <a:solidFill>
                  <a:srgbClr val="16468D"/>
                </a:solidFill>
                <a:latin typeface="宋体" charset="0"/>
                <a:ea typeface="宋体" charset="0"/>
                <a:cs typeface="Comic Sans MS Regular" panose="030F0902030302020204" charset="0"/>
                <a:sym typeface="+mn-ea"/>
              </a:rPr>
              <a:t>、</a:t>
            </a:r>
            <a:r>
              <a:rPr lang="zh-CN" altLang="en-US" sz="2400" dirty="0">
                <a:solidFill>
                  <a:srgbClr val="16468D"/>
                </a:solidFill>
                <a:latin typeface="宋体" charset="0"/>
                <a:ea typeface="宋体" charset="0"/>
                <a:cs typeface="Comic Sans MS Regular" panose="030F0902030302020204" charset="0"/>
                <a:sym typeface="+mn-ea"/>
              </a:rPr>
              <a:t>元器件库自动</a:t>
            </a:r>
            <a:r>
              <a:rPr lang="zh-CN" altLang="en-US" sz="2400" dirty="0">
                <a:solidFill>
                  <a:srgbClr val="16468D"/>
                </a:solidFill>
                <a:latin typeface="宋体" charset="0"/>
                <a:ea typeface="宋体" charset="0"/>
                <a:cs typeface="Comic Sans MS Regular" panose="030F0902030302020204" charset="0"/>
                <a:sym typeface="+mn-ea"/>
              </a:rPr>
              <a:t>加载以下库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宋体" charset="0"/>
                <a:ea typeface="宋体" charset="0"/>
                <a:cs typeface="微软雅黑" charset="0"/>
                <a:sym typeface="+mn-ea"/>
              </a:rPr>
              <a:t>：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微软雅黑" charset="0"/>
              <a:sym typeface="+mn-ea"/>
            </a:endParaRPr>
          </a:p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28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Gates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1. </a:t>
            </a:r>
            <a:r>
              <a:rPr lang="zh-CN" altLang="en-US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至少包含</a:t>
            </a: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Base Gates</a:t>
            </a:r>
            <a:r>
              <a:rPr lang="zh-CN" altLang="en-US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和</a:t>
            </a: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Derived </a:t>
            </a:r>
            <a:endParaRPr lang="en-US" altLang="zh-CN" sz="24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Gates(7</a:t>
            </a:r>
            <a:r>
              <a:rPr lang="zh-CN" altLang="en-US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种</a:t>
            </a: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 </a:t>
            </a:r>
            <a:endParaRPr lang="en-US" altLang="zh-CN" sz="24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任务二、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元器件库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功能需求</a:t>
            </a:r>
            <a:endParaRPr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 descr="QQ_17273262173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219065" y="2420620"/>
            <a:ext cx="2910205" cy="3765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 AND、OR、NAND、NOR Gates: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任务二、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元器件库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功能需求</a:t>
            </a:r>
            <a:endParaRPr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4" name="图片 3" descr="QQ_17276125894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705" y="1845945"/>
            <a:ext cx="6244590" cy="3883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 NOT</a:t>
            </a:r>
            <a:r>
              <a:rPr lang="zh-CN" altLang="en-US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、</a:t>
            </a:r>
            <a:r>
              <a:rPr lang="en-US" alt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XOR</a:t>
            </a:r>
            <a:r>
              <a:rPr lang="zh-CN" altLang="en-US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、</a:t>
            </a:r>
            <a:r>
              <a:rPr lang="en-US" alt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XNOR Gates：</a:t>
            </a:r>
            <a:r>
              <a:rPr lang="en-US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 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任务二、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元器件库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功能需求</a:t>
            </a:r>
            <a:endParaRPr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 descr="QQ_17276135055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2676525"/>
            <a:ext cx="2423160" cy="1227455"/>
          </a:xfrm>
          <a:prstGeom prst="rect">
            <a:avLst/>
          </a:prstGeom>
        </p:spPr>
      </p:pic>
      <p:pic>
        <p:nvPicPr>
          <p:cNvPr id="6" name="图片 5" descr="QQ_17276136001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400" y="1916430"/>
            <a:ext cx="4352290" cy="28682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2. </a:t>
            </a:r>
            <a:r>
              <a:rPr lang="zh-CN" altLang="en-US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元器件的属性表</a:t>
            </a: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例如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：AND Gate</a:t>
            </a: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en-US" altLang="zh-CN" sz="24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zh-CN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属性表可编辑且包含以下属性项，有些属性项是直接编辑例如：</a:t>
            </a:r>
            <a:r>
              <a:rPr lang="en-US" altLang="zh-CN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L</a:t>
            </a:r>
            <a:r>
              <a:rPr lang="en-US" altLang="zh-CN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abel，</a:t>
            </a:r>
            <a:r>
              <a:rPr lang="zh-CN" altLang="en-US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有些是</a:t>
            </a:r>
            <a:endParaRPr lang="zh-CN" altLang="en-US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zh-CN" altLang="en-US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下拉列表选择</a:t>
            </a:r>
            <a:r>
              <a:rPr lang="en-US" altLang="zh-CN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，</a:t>
            </a:r>
            <a:r>
              <a:rPr lang="zh-CN" altLang="en-US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例如：</a:t>
            </a:r>
            <a:r>
              <a:rPr lang="en-US" altLang="zh-CN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Number Of Inputs。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任务二、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元器件库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功能需求</a:t>
            </a:r>
            <a:endParaRPr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4" name="图片 3" descr="QQ_17273273836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05" y="3067050"/>
            <a:ext cx="3791585" cy="2889250"/>
          </a:xfrm>
          <a:prstGeom prst="rect">
            <a:avLst/>
          </a:prstGeom>
        </p:spPr>
      </p:pic>
      <p:pic>
        <p:nvPicPr>
          <p:cNvPr id="6" name="图片 5" descr="QQ_17273274545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90" y="3067050"/>
            <a:ext cx="3002280" cy="26073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Wiring：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1. </a:t>
            </a:r>
            <a:r>
              <a:rPr lang="zh-CN" altLang="en-US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至少包含</a:t>
            </a: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pin(</a:t>
            </a:r>
            <a:r>
              <a:rPr lang="zh-CN" altLang="en-US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引脚</a:t>
            </a: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)：Input </a:t>
            </a:r>
            <a:r>
              <a:rPr lang="zh-CN" altLang="en-US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和</a:t>
            </a: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Output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任务二、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元器件库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功能需求</a:t>
            </a:r>
            <a:endParaRPr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4" name="图片 3" descr="QQ_17273302710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595" y="2996565"/>
            <a:ext cx="2990850" cy="2247900"/>
          </a:xfrm>
          <a:prstGeom prst="rect">
            <a:avLst/>
          </a:prstGeom>
        </p:spPr>
      </p:pic>
      <p:pic>
        <p:nvPicPr>
          <p:cNvPr id="6" name="图片 5" descr="QQ_17273302861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845" y="3284855"/>
            <a:ext cx="1200150" cy="590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主界面设计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: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UI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4" name="图片 3" descr="QQ_17276006199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1718" y="1844675"/>
            <a:ext cx="7060565" cy="46589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其他的库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可拓展或加分项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任务二、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元器件库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功能需求</a:t>
            </a:r>
            <a:endParaRPr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 descr="QQ_17276155191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2349500"/>
            <a:ext cx="2895600" cy="1976755"/>
          </a:xfrm>
          <a:prstGeom prst="rect">
            <a:avLst/>
          </a:prstGeom>
        </p:spPr>
      </p:pic>
      <p:pic>
        <p:nvPicPr>
          <p:cNvPr id="7" name="图片 6" descr="QQ_17276155952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870" y="2421255"/>
            <a:ext cx="2573655" cy="3100705"/>
          </a:xfrm>
          <a:prstGeom prst="rect">
            <a:avLst/>
          </a:prstGeom>
        </p:spPr>
      </p:pic>
      <p:pic>
        <p:nvPicPr>
          <p:cNvPr id="8" name="图片 7" descr="QQ_17276156229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80" y="2421255"/>
            <a:ext cx="2902585" cy="27273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2. </a:t>
            </a:r>
            <a:r>
              <a:rPr lang="zh-CN" altLang="en-US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元器件的属性表</a:t>
            </a: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例如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：Pin</a:t>
            </a:r>
            <a:r>
              <a:rPr lang="en-US" altLang="zh-CN" sz="24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en-US" altLang="zh-CN" sz="24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属性表可编辑且包含以下属性项</a:t>
            </a:r>
            <a:r>
              <a:rPr lang="en-US" alt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，</a:t>
            </a:r>
            <a:r>
              <a:rPr 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有些属性项是直接编辑例如</a:t>
            </a:r>
            <a:r>
              <a:rPr lang="en-US" alt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Label，</a:t>
            </a:r>
            <a:r>
              <a:rPr lang="zh-CN" altLang="en-US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有些是下拉列表选择</a:t>
            </a:r>
            <a:r>
              <a:rPr lang="en-US" alt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，</a:t>
            </a:r>
            <a:r>
              <a:rPr lang="zh-CN" altLang="en-US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例如</a:t>
            </a:r>
            <a:r>
              <a:rPr lang="en-US" alt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：Output。</a:t>
            </a:r>
            <a:endParaRPr lang="en-US" altLang="zh-CN" sz="20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任务二、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元器件库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功能需求</a:t>
            </a:r>
            <a:endParaRPr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7" name="图片 6" descr="QQ_17273303794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153" y="3162300"/>
            <a:ext cx="4417695" cy="28987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B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ase：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包含绘制原理图的基本工具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1.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编辑工具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(Edit Tool)：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编辑元器件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、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连线等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2.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连线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(Wiring Tool)：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添加连线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3.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文本工具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(Text tool)：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添加文本信息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4.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选择工具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(Select Tool)：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选中电路中的组件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5.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编辑状态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(Poke Tool)：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修改电路信息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任务二、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元器件库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功能需求</a:t>
            </a:r>
            <a:endParaRPr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 descr="QQ_17276020569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45" y="1988820"/>
            <a:ext cx="2233295" cy="2124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完成时间节点</a:t>
            </a:r>
            <a:endParaRPr lang="zh-CN" alt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第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8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周周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下课前</a:t>
            </a:r>
            <a:endParaRPr lang="zh-CN" altLang="en-US"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提交考核材料</a:t>
            </a:r>
            <a:endParaRPr 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程序源代码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包含可运行的工程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)、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功能测试结果的截图</a:t>
            </a:r>
            <a:endParaRPr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提交方式</a:t>
            </a:r>
            <a:endParaRPr 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文件打包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压缩包命名方式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分组号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各组员学号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姓名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)-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任务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1)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，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提交给群里面的助教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。</a:t>
            </a:r>
            <a:endParaRPr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成绩占比</a:t>
            </a:r>
            <a:endParaRPr 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占平时成绩</a:t>
            </a:r>
            <a:r>
              <a:rPr lang="en-US" alt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30%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7985760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任务二</a:t>
            </a:r>
            <a:r>
              <a:rPr lang="zh-CN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时间节点和考核</a:t>
            </a:r>
            <a:r>
              <a:rPr lang="zh-CN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材料</a:t>
            </a:r>
            <a:endParaRPr lang="zh-CN" sz="2800" dirty="0">
              <a:solidFill>
                <a:srgbClr val="C00000"/>
              </a:solidFill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2" name="图片 1" descr="QQ_17286385936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190" y="1124585"/>
            <a:ext cx="3825875" cy="2451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示例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: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设计一个异或门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UI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 descr="QQ_1728549338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00" y="2562225"/>
            <a:ext cx="4927600" cy="2493010"/>
          </a:xfrm>
          <a:prstGeom prst="rect">
            <a:avLst/>
          </a:prstGeom>
        </p:spPr>
      </p:pic>
      <p:pic>
        <p:nvPicPr>
          <p:cNvPr id="6" name="图片 5" descr="QQ_17286245030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025" y="1118235"/>
            <a:ext cx="2141220" cy="18116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示例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: </a:t>
            </a: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设计一个异或门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UI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 descr="QQ_1728549338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00" y="2562225"/>
            <a:ext cx="4927600" cy="2493010"/>
          </a:xfrm>
          <a:prstGeom prst="rect">
            <a:avLst/>
          </a:prstGeom>
        </p:spPr>
      </p:pic>
      <p:pic>
        <p:nvPicPr>
          <p:cNvPr id="6" name="图片 5" descr="QQ_17286245030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025" y="4796790"/>
            <a:ext cx="2141220" cy="1811655"/>
          </a:xfrm>
          <a:prstGeom prst="rect">
            <a:avLst/>
          </a:prstGeom>
        </p:spPr>
      </p:pic>
      <p:pic>
        <p:nvPicPr>
          <p:cNvPr id="4" name="图片 3" descr="QQ_17286311746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560" y="1124585"/>
            <a:ext cx="1895475" cy="2167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步骤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1: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首先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放置两个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AND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门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UI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4" name="图片 3" descr="QQ_17285499858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205" y="2204720"/>
            <a:ext cx="5863590" cy="32600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步骤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2: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同理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，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添加原理图中其他的元器件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两个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Not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、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一个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OR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、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两个输入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、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一个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输出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UI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 descr="QQ_17285501178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885" y="2492375"/>
            <a:ext cx="5821045" cy="32302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步骤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3: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连线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编辑工具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          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UI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4" name="图片 3" descr="QQ_17285504608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045" y="2204720"/>
            <a:ext cx="6391910" cy="3260090"/>
          </a:xfrm>
          <a:prstGeom prst="rect">
            <a:avLst/>
          </a:prstGeom>
        </p:spPr>
      </p:pic>
      <p:pic>
        <p:nvPicPr>
          <p:cNvPr id="6" name="图片 5" descr="QQ_17286327350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310" y="1173480"/>
            <a:ext cx="603885" cy="5492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步骤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4: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连线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UI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6" name="图片 5" descr="QQ_17286342075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83" y="2277110"/>
            <a:ext cx="6045835" cy="330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步骤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4: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连线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UI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6" name="图片 5" descr="QQ_17286342075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83" y="2277110"/>
            <a:ext cx="6045835" cy="330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commondata" val="eyJoZGlkIjoiZjRiOGJhODg4MWI4N2MxOTBhNmQ4OTA0ZGJlYmNhMTQ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</Words>
  <Application>WPS 演示</Application>
  <PresentationFormat/>
  <Paragraphs>161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宋体</vt:lpstr>
      <vt:lpstr>Wingdings</vt:lpstr>
      <vt:lpstr>Arial</vt:lpstr>
      <vt:lpstr>Kaiti SC Bold</vt:lpstr>
      <vt:lpstr>Comic Sans MS Regular</vt:lpstr>
      <vt:lpstr>黑体</vt:lpstr>
      <vt:lpstr>汉仪中黑KW</vt:lpstr>
      <vt:lpstr>仿宋</vt:lpstr>
      <vt:lpstr>华文细黑</vt:lpstr>
      <vt:lpstr>微软雅黑</vt:lpstr>
      <vt:lpstr>宋体</vt:lpstr>
      <vt:lpstr>汉仪书宋二KW</vt:lpstr>
      <vt:lpstr>华文仿宋</vt:lpstr>
      <vt:lpstr>汉仪旗黑</vt:lpstr>
      <vt:lpstr>方正仿宋_GBK</vt:lpstr>
      <vt:lpstr>微软雅黑</vt:lpstr>
      <vt:lpstr>Arial Unicode MS</vt:lpstr>
      <vt:lpstr>Wingdings</vt:lpstr>
      <vt:lpstr>黑体</vt:lpstr>
      <vt:lpstr>黑体-简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小月儿</cp:lastModifiedBy>
  <cp:revision>412</cp:revision>
  <dcterms:created xsi:type="dcterms:W3CDTF">2024-10-11T10:58:11Z</dcterms:created>
  <dcterms:modified xsi:type="dcterms:W3CDTF">2024-10-11T10:58:11Z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859079C17E22F5986F098D653DAB2F7D_42</vt:lpwstr>
  </property>
  <property fmtid="{D5CDD505-2E9C-101B-9397-08002B2CF9AE}" pid="3" name="KSOProductBuildVer">
    <vt:lpwstr>2052-6.11.0.8885</vt:lpwstr>
  </property>
</Properties>
</file>