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7" r:id="rId2"/>
    <p:sldId id="870" r:id="rId3"/>
    <p:sldId id="872" r:id="rId4"/>
    <p:sldId id="873" r:id="rId5"/>
    <p:sldId id="874" r:id="rId6"/>
    <p:sldId id="875" r:id="rId7"/>
    <p:sldId id="877" r:id="rId8"/>
    <p:sldId id="878" r:id="rId9"/>
    <p:sldId id="879" r:id="rId10"/>
    <p:sldId id="880" r:id="rId11"/>
    <p:sldId id="881" r:id="rId12"/>
    <p:sldId id="882" r:id="rId13"/>
    <p:sldId id="883" r:id="rId14"/>
    <p:sldId id="884" r:id="rId15"/>
    <p:sldId id="885" r:id="rId16"/>
    <p:sldId id="886" r:id="rId17"/>
    <p:sldId id="887" r:id="rId18"/>
    <p:sldId id="888" r:id="rId19"/>
    <p:sldId id="889" r:id="rId20"/>
    <p:sldId id="914" r:id="rId21"/>
    <p:sldId id="890" r:id="rId22"/>
    <p:sldId id="892" r:id="rId23"/>
    <p:sldId id="893" r:id="rId24"/>
    <p:sldId id="894" r:id="rId25"/>
    <p:sldId id="895" r:id="rId26"/>
    <p:sldId id="896" r:id="rId27"/>
    <p:sldId id="898" r:id="rId28"/>
    <p:sldId id="899" r:id="rId29"/>
    <p:sldId id="900" r:id="rId30"/>
    <p:sldId id="901" r:id="rId31"/>
    <p:sldId id="902" r:id="rId32"/>
    <p:sldId id="903" r:id="rId33"/>
    <p:sldId id="904" r:id="rId34"/>
    <p:sldId id="905" r:id="rId35"/>
    <p:sldId id="921" r:id="rId36"/>
    <p:sldId id="906" r:id="rId37"/>
    <p:sldId id="907" r:id="rId38"/>
    <p:sldId id="908" r:id="rId39"/>
    <p:sldId id="909" r:id="rId40"/>
    <p:sldId id="910" r:id="rId41"/>
    <p:sldId id="911" r:id="rId42"/>
    <p:sldId id="912" r:id="rId43"/>
    <p:sldId id="915" r:id="rId44"/>
    <p:sldId id="916" r:id="rId45"/>
    <p:sldId id="917" r:id="rId46"/>
    <p:sldId id="918" r:id="rId47"/>
    <p:sldId id="919" r:id="rId48"/>
    <p:sldId id="920" r:id="rId49"/>
    <p:sldId id="913" r:id="rId50"/>
    <p:sldId id="891" r:id="rId51"/>
  </p:sldIdLst>
  <p:sldSz cx="9144000" cy="6858000" type="screen4x3"/>
  <p:notesSz cx="6858000" cy="9144000"/>
  <p:custDataLst>
    <p:tags r:id="rId5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7">
          <p15:clr>
            <a:srgbClr val="A4A3A4"/>
          </p15:clr>
        </p15:guide>
        <p15:guide id="2" pos="19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用户" initials="Offic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ADA"/>
    <a:srgbClr val="0563C1"/>
    <a:srgbClr val="FF9900"/>
    <a:srgbClr val="ED7D31"/>
    <a:srgbClr val="FF0000"/>
    <a:srgbClr val="2F5597"/>
    <a:srgbClr val="4472C4"/>
    <a:srgbClr val="668CCF"/>
    <a:srgbClr val="0045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7" autoAdjust="0"/>
    <p:restoredTop sz="96046" autoAdjust="0"/>
  </p:normalViewPr>
  <p:slideViewPr>
    <p:cSldViewPr snapToGrid="0" showGuides="1">
      <p:cViewPr varScale="1">
        <p:scale>
          <a:sx n="115" d="100"/>
          <a:sy n="115" d="100"/>
        </p:scale>
        <p:origin x="1536" y="90"/>
      </p:cViewPr>
      <p:guideLst>
        <p:guide orient="horz" pos="2107"/>
        <p:guide pos="190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5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A1862-72E1-426C-855A-D48747319FD8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B0BC9D-12F8-4D67-BEC5-611AE33D2F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544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95E01-A3AA-414B-AC91-6247B051C58A}" type="datetimeFigureOut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026A4-9EE3-4D0D-8D3A-764529D129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179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3914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2636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1250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407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783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7863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23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627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1803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551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34072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86746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94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6229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9024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9919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3575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9136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9563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5810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15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01215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7170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0893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5791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5517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7743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97522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7446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2631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9814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060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875853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74895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5723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44699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5878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511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2267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8026A4-9EE3-4D0D-8D3A-764529D129E6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67991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82788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807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5668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697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684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728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8026A4-9EE3-4D0D-8D3A-764529D129E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1810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F612E-3E0E-4677-BD75-C3035F09CF8B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B788F-638F-420D-B92E-DC41F3CBC6C6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EFAD-2E9E-4200-8350-F282439D6341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82452-4414-4A67-B06C-4837C797611A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E8EB7-07DD-4FAB-99F8-EDA876343D2C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8ACAB-1C17-4C81-8E84-4BC1B099DDB3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7B67D-DE4A-485B-9DC6-907AA302B6B6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686E9-2264-4CE7-89DC-C1C773EB3590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3D547-54F4-4352-808B-20CE77C0E88A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EDEE5-FD89-44CA-A729-5164AD3A421C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B0151-3BD9-4887-91D7-BC694D94DD37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D277E-88D0-47EF-B828-8C9E90EDC2AB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计算机组成原理</a:t>
            </a:r>
            <a:r>
              <a:rPr lang="en-US" altLang="zh-CN"/>
              <a:t>--</a:t>
            </a:r>
            <a:r>
              <a:rPr lang="zh-CN" altLang="en-US"/>
              <a:t>第三章 中央处理器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31227-691F-4B7F-8493-F4368ED9216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0.png"/><Relationship Id="rId4" Type="http://schemas.openxmlformats.org/officeDocument/2006/relationships/image" Target="../media/image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513205" y="3196018"/>
            <a:ext cx="60978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85800">
              <a:defRPr/>
            </a:pPr>
            <a:r>
              <a:rPr lang="zh-CN" altLang="en-US" sz="3600" b="1" dirty="0" smtClean="0">
                <a:solidFill>
                  <a:srgbClr val="00457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计算机系统结构</a:t>
            </a:r>
            <a:endParaRPr lang="zh-CN" altLang="en-US" sz="3600" b="1" dirty="0">
              <a:solidFill>
                <a:srgbClr val="004578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800" b="1" dirty="0" smtClean="0">
                <a:solidFill>
                  <a:srgbClr val="004578"/>
                </a:solidFill>
              </a:rPr>
              <a:t>第四章 </a:t>
            </a:r>
            <a:r>
              <a:rPr lang="zh-CN" altLang="en-US" sz="2800" b="1" dirty="0">
                <a:solidFill>
                  <a:srgbClr val="004578"/>
                </a:solidFill>
              </a:rPr>
              <a:t>中央处理器</a:t>
            </a: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1600" b="1" dirty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信息与软件工程学院</a:t>
            </a:r>
            <a:endParaRPr lang="en-US" altLang="zh-CN" sz="1600" b="1" dirty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000" b="1" dirty="0">
                <a:solidFill>
                  <a:srgbClr val="0070C0"/>
                </a:solidFill>
                <a:latin typeface="华文隶书" panose="02010800040101010101" pitchFamily="2" charset="-122"/>
                <a:ea typeface="华文隶书" panose="02010800040101010101" pitchFamily="2" charset="-122"/>
              </a:rPr>
              <a:t>School of Information and Software Engineering</a:t>
            </a:r>
            <a:endParaRPr lang="zh-CN" altLang="en-US" sz="1000" b="1" dirty="0">
              <a:solidFill>
                <a:srgbClr val="0070C0"/>
              </a:solidFill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fld id="{B565E591-3381-4D38-9DF8-0AEAC6FC1F45}" type="datetime1">
              <a:rPr lang="zh-CN" altLang="en-US" sz="1400" smtClean="0">
                <a:solidFill>
                  <a:schemeClr val="tx1"/>
                </a:solidFill>
              </a:rPr>
              <a:t>2024/10/9</a:t>
            </a:fld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三、并行加法器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12823-0850-4CD9-B4B9-1D8595131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6F64E3B-C4D6-4573-B785-C736E60EBE83}"/>
              </a:ext>
            </a:extLst>
          </p:cNvPr>
          <p:cNvSpPr txBox="1"/>
          <p:nvPr/>
        </p:nvSpPr>
        <p:spPr>
          <a:xfrm>
            <a:off x="157287" y="839823"/>
            <a:ext cx="8986713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、分组进位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	</a:t>
            </a:r>
            <a:r>
              <a:rPr kumimoji="0" lang="en-US" altLang="zh-CN" sz="2800" b="1" i="0" u="none" strike="noStrike" kern="1200" cap="none" spc="0" normalizeH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内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并行进位，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间串行或并行进位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例：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加法器字长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16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位，设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位为一组，将进位链分为两级。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360B921-1139-4B86-A1AD-6F3286E88EC9}"/>
              </a:ext>
            </a:extLst>
          </p:cNvPr>
          <p:cNvGrpSpPr/>
          <p:nvPr/>
        </p:nvGrpSpPr>
        <p:grpSpPr>
          <a:xfrm>
            <a:off x="281371" y="3373107"/>
            <a:ext cx="8610600" cy="2366664"/>
            <a:chOff x="437601" y="2780221"/>
            <a:chExt cx="8610600" cy="2366664"/>
          </a:xfrm>
        </p:grpSpPr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21524402-6A4E-4D3F-A8A5-D5C9AFF737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801" y="3618421"/>
              <a:ext cx="1295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17" name="Rectangle 5">
              <a:extLst>
                <a:ext uri="{FF2B5EF4-FFF2-40B4-BE49-F238E27FC236}">
                  <a16:creationId xmlns:a16="http://schemas.microsoft.com/office/drawing/2014/main" id="{2CBAA391-AFA3-4655-9646-96284621E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401" y="3618421"/>
              <a:ext cx="1295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18" name="Rectangle 6">
              <a:extLst>
                <a:ext uri="{FF2B5EF4-FFF2-40B4-BE49-F238E27FC236}">
                  <a16:creationId xmlns:a16="http://schemas.microsoft.com/office/drawing/2014/main" id="{7F9499E7-4881-456E-9D64-8C0486C2B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001" y="3618421"/>
              <a:ext cx="1295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19" name="Rectangle 7">
              <a:extLst>
                <a:ext uri="{FF2B5EF4-FFF2-40B4-BE49-F238E27FC236}">
                  <a16:creationId xmlns:a16="http://schemas.microsoft.com/office/drawing/2014/main" id="{550CD29A-E457-4C23-B15D-7747D1A2B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4601" y="3618421"/>
              <a:ext cx="1295400" cy="9144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20" name="Text Box 8">
              <a:extLst>
                <a:ext uri="{FF2B5EF4-FFF2-40B4-BE49-F238E27FC236}">
                  <a16:creationId xmlns:a16="http://schemas.microsoft.com/office/drawing/2014/main" id="{62D5DE64-9FC4-41FB-804C-3155569DD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9601" y="3770821"/>
              <a:ext cx="12192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4位</a:t>
              </a:r>
            </a:p>
          </p:txBody>
        </p:sp>
        <p:sp>
          <p:nvSpPr>
            <p:cNvPr id="25" name="Text Box 9">
              <a:extLst>
                <a:ext uri="{FF2B5EF4-FFF2-40B4-BE49-F238E27FC236}">
                  <a16:creationId xmlns:a16="http://schemas.microsoft.com/office/drawing/2014/main" id="{31E6896E-0199-43A2-8C48-4ADB5B14E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401" y="3770821"/>
              <a:ext cx="12192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4位</a:t>
              </a:r>
            </a:p>
          </p:txBody>
        </p:sp>
        <p:sp>
          <p:nvSpPr>
            <p:cNvPr id="26" name="Text Box 10">
              <a:extLst>
                <a:ext uri="{FF2B5EF4-FFF2-40B4-BE49-F238E27FC236}">
                  <a16:creationId xmlns:a16="http://schemas.microsoft.com/office/drawing/2014/main" id="{01177626-8268-497D-B047-73C38F5FF4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6001" y="3770821"/>
              <a:ext cx="12192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4位</a:t>
              </a:r>
            </a:p>
          </p:txBody>
        </p:sp>
        <p:sp>
          <p:nvSpPr>
            <p:cNvPr id="27" name="Text Box 11">
              <a:extLst>
                <a:ext uri="{FF2B5EF4-FFF2-40B4-BE49-F238E27FC236}">
                  <a16:creationId xmlns:a16="http://schemas.microsoft.com/office/drawing/2014/main" id="{FEDFF5C7-979E-4B75-9C0F-C41DF217AD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3201" y="3770821"/>
              <a:ext cx="12192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4位</a:t>
              </a:r>
            </a:p>
          </p:txBody>
        </p:sp>
        <p:sp>
          <p:nvSpPr>
            <p:cNvPr id="28" name="Text Box 12">
              <a:extLst>
                <a:ext uri="{FF2B5EF4-FFF2-40B4-BE49-F238E27FC236}">
                  <a16:creationId xmlns:a16="http://schemas.microsoft.com/office/drawing/2014/main" id="{1CEDC517-7C5D-4E97-8491-31EF3A0D6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280" y="4623665"/>
              <a:ext cx="830580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第4组       第3组       第2组       第1组</a:t>
              </a:r>
            </a:p>
          </p:txBody>
        </p:sp>
        <p:sp>
          <p:nvSpPr>
            <p:cNvPr id="29" name="Text Box 13">
              <a:extLst>
                <a:ext uri="{FF2B5EF4-FFF2-40B4-BE49-F238E27FC236}">
                  <a16:creationId xmlns:a16="http://schemas.microsoft.com/office/drawing/2014/main" id="{923F082E-3F05-42D9-9053-FC6E3181AE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601" y="2780221"/>
              <a:ext cx="838200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C16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~C13       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C12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~C9        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C8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~C5         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C4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~C1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33" name="Text Box 14">
              <a:extLst>
                <a:ext uri="{FF2B5EF4-FFF2-40B4-BE49-F238E27FC236}">
                  <a16:creationId xmlns:a16="http://schemas.microsoft.com/office/drawing/2014/main" id="{38FC3DEA-BC11-48AB-9404-BC4BAB473F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10001" y="3542221"/>
              <a:ext cx="838200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C0</a:t>
              </a:r>
            </a:p>
          </p:txBody>
        </p:sp>
        <p:sp>
          <p:nvSpPr>
            <p:cNvPr id="34" name="Line 15">
              <a:extLst>
                <a:ext uri="{FF2B5EF4-FFF2-40B4-BE49-F238E27FC236}">
                  <a16:creationId xmlns:a16="http://schemas.microsoft.com/office/drawing/2014/main" id="{682B430B-1BFC-4160-9924-06A3AAC195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10001" y="4075621"/>
              <a:ext cx="609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35" name="Line 16">
              <a:extLst>
                <a:ext uri="{FF2B5EF4-FFF2-40B4-BE49-F238E27FC236}">
                  <a16:creationId xmlns:a16="http://schemas.microsoft.com/office/drawing/2014/main" id="{D816C964-A456-40AB-B678-6F8D42C525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76401" y="3999421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36" name="Line 17">
              <a:extLst>
                <a:ext uri="{FF2B5EF4-FFF2-40B4-BE49-F238E27FC236}">
                  <a16:creationId xmlns:a16="http://schemas.microsoft.com/office/drawing/2014/main" id="{3A44C7C6-5ACD-4693-A28A-6A87EEF40C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3601" y="3008821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37" name="Line 18">
              <a:extLst>
                <a:ext uri="{FF2B5EF4-FFF2-40B4-BE49-F238E27FC236}">
                  <a16:creationId xmlns:a16="http://schemas.microsoft.com/office/drawing/2014/main" id="{E4DF1429-01AE-4CB1-8221-E5FEF05B69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33601" y="3008821"/>
              <a:ext cx="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38" name="Line 19">
              <a:extLst>
                <a:ext uri="{FF2B5EF4-FFF2-40B4-BE49-F238E27FC236}">
                  <a16:creationId xmlns:a16="http://schemas.microsoft.com/office/drawing/2014/main" id="{8AB33ABA-5119-4734-90C2-B7A798D673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0001" y="3008821"/>
              <a:ext cx="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40" name="Line 20">
              <a:extLst>
                <a:ext uri="{FF2B5EF4-FFF2-40B4-BE49-F238E27FC236}">
                  <a16:creationId xmlns:a16="http://schemas.microsoft.com/office/drawing/2014/main" id="{AC360D81-44CE-4AE9-89AA-2363AD035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6401" y="3008821"/>
              <a:ext cx="0" cy="990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41" name="Line 21">
              <a:extLst>
                <a:ext uri="{FF2B5EF4-FFF2-40B4-BE49-F238E27FC236}">
                  <a16:creationId xmlns:a16="http://schemas.microsoft.com/office/drawing/2014/main" id="{6634A8EF-41EC-48BE-A05E-A1B1A460F8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42801" y="3999421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42" name="Line 22">
              <a:extLst>
                <a:ext uri="{FF2B5EF4-FFF2-40B4-BE49-F238E27FC236}">
                  <a16:creationId xmlns:a16="http://schemas.microsoft.com/office/drawing/2014/main" id="{CC258996-A801-4C5A-B8E0-F9A6657CE1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09201" y="3999421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43" name="Line 23">
              <a:extLst>
                <a:ext uri="{FF2B5EF4-FFF2-40B4-BE49-F238E27FC236}">
                  <a16:creationId xmlns:a16="http://schemas.microsoft.com/office/drawing/2014/main" id="{AF76F289-BBE5-4AE5-BB9D-46CAD8BD61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0001" y="3008821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44" name="Line 24">
              <a:extLst>
                <a:ext uri="{FF2B5EF4-FFF2-40B4-BE49-F238E27FC236}">
                  <a16:creationId xmlns:a16="http://schemas.microsoft.com/office/drawing/2014/main" id="{429F4386-79D2-4B41-BFD5-BBBC3CD467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6401" y="3008821"/>
              <a:ext cx="381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229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三、并行加法器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12823-0850-4CD9-B4B9-1D8595131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7556DA3-E1B9-4253-AADC-D2BCD2189A75}"/>
              </a:ext>
            </a:extLst>
          </p:cNvPr>
          <p:cNvSpPr txBox="1"/>
          <p:nvPr/>
        </p:nvSpPr>
        <p:spPr>
          <a:xfrm>
            <a:off x="-65949" y="1218368"/>
            <a:ext cx="5057751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第一小组：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F94CE3-F11E-4FB3-A1F3-72B3E31DD8CC}"/>
              </a:ext>
            </a:extLst>
          </p:cNvPr>
          <p:cNvSpPr txBox="1"/>
          <p:nvPr/>
        </p:nvSpPr>
        <p:spPr>
          <a:xfrm>
            <a:off x="1662764" y="1225283"/>
            <a:ext cx="7512541" cy="2253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= 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0</a:t>
            </a: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= 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0</a:t>
            </a: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= 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0</a:t>
            </a: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= 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+ 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0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57F6E7C-FF75-4C5A-88C7-A8C10A1F868E}"/>
              </a:ext>
            </a:extLst>
          </p:cNvPr>
          <p:cNvSpPr txBox="1"/>
          <p:nvPr/>
        </p:nvSpPr>
        <p:spPr>
          <a:xfrm>
            <a:off x="-758547" y="3700056"/>
            <a:ext cx="6759297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第二小组：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6DEFFCE-F451-41FB-B5A2-1F665C86906E}"/>
              </a:ext>
            </a:extLst>
          </p:cNvPr>
          <p:cNvSpPr txBox="1"/>
          <p:nvPr/>
        </p:nvSpPr>
        <p:spPr>
          <a:xfrm>
            <a:off x="1662764" y="3680842"/>
            <a:ext cx="7512541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5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= 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5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5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6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= 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6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6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5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6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5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7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= 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7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7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6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7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6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5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7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6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5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8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= 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8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8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7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8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7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6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8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7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6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5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+ 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8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7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6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5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</a:p>
        </p:txBody>
      </p:sp>
      <p:cxnSp>
        <p:nvCxnSpPr>
          <p:cNvPr id="20" name="直接连接符 18">
            <a:extLst>
              <a:ext uri="{FF2B5EF4-FFF2-40B4-BE49-F238E27FC236}">
                <a16:creationId xmlns:a16="http://schemas.microsoft.com/office/drawing/2014/main" id="{CB2830AA-D745-42C4-9AAC-727542E837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70814" y="3508473"/>
            <a:ext cx="4591986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4D31C97-AB2E-4DF5-847B-3FA439C53EDA}"/>
              </a:ext>
            </a:extLst>
          </p:cNvPr>
          <p:cNvSpPr txBox="1"/>
          <p:nvPr/>
        </p:nvSpPr>
        <p:spPr>
          <a:xfrm>
            <a:off x="4408516" y="3406739"/>
            <a:ext cx="583286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cxnSp>
        <p:nvCxnSpPr>
          <p:cNvPr id="25" name="直接连接符 18">
            <a:extLst>
              <a:ext uri="{FF2B5EF4-FFF2-40B4-BE49-F238E27FC236}">
                <a16:creationId xmlns:a16="http://schemas.microsoft.com/office/drawing/2014/main" id="{2D52F724-A218-4A3B-BB02-82C12AA2CFF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595347" y="3510082"/>
            <a:ext cx="1092873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79B0192-C1EC-432B-8DC2-042B5E65C418}"/>
              </a:ext>
            </a:extLst>
          </p:cNvPr>
          <p:cNvSpPr txBox="1"/>
          <p:nvPr/>
        </p:nvSpPr>
        <p:spPr>
          <a:xfrm>
            <a:off x="8035263" y="3387842"/>
            <a:ext cx="583286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cxnSp>
        <p:nvCxnSpPr>
          <p:cNvPr id="34" name="直接连接符 18">
            <a:extLst>
              <a:ext uri="{FF2B5EF4-FFF2-40B4-BE49-F238E27FC236}">
                <a16:creationId xmlns:a16="http://schemas.microsoft.com/office/drawing/2014/main" id="{C6DE9375-2B28-47A9-92F1-29EC717A99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70814" y="5953558"/>
            <a:ext cx="4591986" cy="9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A7DA12C1-74E1-4E92-89B0-0B0A186A4A78}"/>
              </a:ext>
            </a:extLst>
          </p:cNvPr>
          <p:cNvSpPr txBox="1"/>
          <p:nvPr/>
        </p:nvSpPr>
        <p:spPr>
          <a:xfrm>
            <a:off x="4417229" y="5851826"/>
            <a:ext cx="651159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Ⅱ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cxnSp>
        <p:nvCxnSpPr>
          <p:cNvPr id="37" name="直接连接符 18">
            <a:extLst>
              <a:ext uri="{FF2B5EF4-FFF2-40B4-BE49-F238E27FC236}">
                <a16:creationId xmlns:a16="http://schemas.microsoft.com/office/drawing/2014/main" id="{41F32008-191A-4210-9753-EB89D3F715D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560511" y="5953558"/>
            <a:ext cx="1201936" cy="161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6DFF2A55-0B65-4FA9-BD6B-900BA373B879}"/>
              </a:ext>
            </a:extLst>
          </p:cNvPr>
          <p:cNvSpPr txBox="1"/>
          <p:nvPr/>
        </p:nvSpPr>
        <p:spPr>
          <a:xfrm>
            <a:off x="8043976" y="5832929"/>
            <a:ext cx="753307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Ⅱ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440138E-6940-463B-A291-BAF02A3A07D8}"/>
              </a:ext>
            </a:extLst>
          </p:cNvPr>
          <p:cNvSpPr txBox="1"/>
          <p:nvPr/>
        </p:nvSpPr>
        <p:spPr>
          <a:xfrm>
            <a:off x="-217255" y="739497"/>
            <a:ext cx="6759297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）第一级：小组内并行进位链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2111433" y="3391593"/>
            <a:ext cx="1720734" cy="448887"/>
          </a:xfrm>
          <a:custGeom>
            <a:avLst/>
            <a:gdLst>
              <a:gd name="connsiteX0" fmla="*/ 0 w 1720734"/>
              <a:gd name="connsiteY0" fmla="*/ 0 h 448887"/>
              <a:gd name="connsiteX1" fmla="*/ 16625 w 1720734"/>
              <a:gd name="connsiteY1" fmla="*/ 41563 h 448887"/>
              <a:gd name="connsiteX2" fmla="*/ 41563 w 1720734"/>
              <a:gd name="connsiteY2" fmla="*/ 91440 h 448887"/>
              <a:gd name="connsiteX3" fmla="*/ 108065 w 1720734"/>
              <a:gd name="connsiteY3" fmla="*/ 141316 h 448887"/>
              <a:gd name="connsiteX4" fmla="*/ 157942 w 1720734"/>
              <a:gd name="connsiteY4" fmla="*/ 157942 h 448887"/>
              <a:gd name="connsiteX5" fmla="*/ 207818 w 1720734"/>
              <a:gd name="connsiteY5" fmla="*/ 174567 h 448887"/>
              <a:gd name="connsiteX6" fmla="*/ 257694 w 1720734"/>
              <a:gd name="connsiteY6" fmla="*/ 199505 h 448887"/>
              <a:gd name="connsiteX7" fmla="*/ 315883 w 1720734"/>
              <a:gd name="connsiteY7" fmla="*/ 216131 h 448887"/>
              <a:gd name="connsiteX8" fmla="*/ 365760 w 1720734"/>
              <a:gd name="connsiteY8" fmla="*/ 232756 h 448887"/>
              <a:gd name="connsiteX9" fmla="*/ 399011 w 1720734"/>
              <a:gd name="connsiteY9" fmla="*/ 241069 h 448887"/>
              <a:gd name="connsiteX10" fmla="*/ 448887 w 1720734"/>
              <a:gd name="connsiteY10" fmla="*/ 257694 h 448887"/>
              <a:gd name="connsiteX11" fmla="*/ 507076 w 1720734"/>
              <a:gd name="connsiteY11" fmla="*/ 266007 h 448887"/>
              <a:gd name="connsiteX12" fmla="*/ 598516 w 1720734"/>
              <a:gd name="connsiteY12" fmla="*/ 282632 h 448887"/>
              <a:gd name="connsiteX13" fmla="*/ 698269 w 1720734"/>
              <a:gd name="connsiteY13" fmla="*/ 290945 h 448887"/>
              <a:gd name="connsiteX14" fmla="*/ 814647 w 1720734"/>
              <a:gd name="connsiteY14" fmla="*/ 299258 h 448887"/>
              <a:gd name="connsiteX15" fmla="*/ 1064029 w 1720734"/>
              <a:gd name="connsiteY15" fmla="*/ 307571 h 448887"/>
              <a:gd name="connsiteX16" fmla="*/ 1280160 w 1720734"/>
              <a:gd name="connsiteY16" fmla="*/ 315883 h 448887"/>
              <a:gd name="connsiteX17" fmla="*/ 1471352 w 1720734"/>
              <a:gd name="connsiteY17" fmla="*/ 332509 h 448887"/>
              <a:gd name="connsiteX18" fmla="*/ 1504603 w 1720734"/>
              <a:gd name="connsiteY18" fmla="*/ 340822 h 448887"/>
              <a:gd name="connsiteX19" fmla="*/ 1587731 w 1720734"/>
              <a:gd name="connsiteY19" fmla="*/ 349134 h 448887"/>
              <a:gd name="connsiteX20" fmla="*/ 1637607 w 1720734"/>
              <a:gd name="connsiteY20" fmla="*/ 365760 h 448887"/>
              <a:gd name="connsiteX21" fmla="*/ 1662545 w 1720734"/>
              <a:gd name="connsiteY21" fmla="*/ 374072 h 448887"/>
              <a:gd name="connsiteX22" fmla="*/ 1687483 w 1720734"/>
              <a:gd name="connsiteY22" fmla="*/ 415636 h 448887"/>
              <a:gd name="connsiteX23" fmla="*/ 1704109 w 1720734"/>
              <a:gd name="connsiteY23" fmla="*/ 432262 h 448887"/>
              <a:gd name="connsiteX24" fmla="*/ 1720734 w 1720734"/>
              <a:gd name="connsiteY24" fmla="*/ 448887 h 4488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720734" h="448887">
                <a:moveTo>
                  <a:pt x="0" y="0"/>
                </a:moveTo>
                <a:cubicBezTo>
                  <a:pt x="5542" y="13854"/>
                  <a:pt x="11386" y="27592"/>
                  <a:pt x="16625" y="41563"/>
                </a:cubicBezTo>
                <a:cubicBezTo>
                  <a:pt x="27470" y="70484"/>
                  <a:pt x="20792" y="65477"/>
                  <a:pt x="41563" y="91440"/>
                </a:cubicBezTo>
                <a:cubicBezTo>
                  <a:pt x="55885" y="109342"/>
                  <a:pt x="93565" y="136483"/>
                  <a:pt x="108065" y="141316"/>
                </a:cubicBezTo>
                <a:lnTo>
                  <a:pt x="157942" y="157942"/>
                </a:lnTo>
                <a:lnTo>
                  <a:pt x="207818" y="174567"/>
                </a:lnTo>
                <a:cubicBezTo>
                  <a:pt x="270501" y="195462"/>
                  <a:pt x="193236" y="167276"/>
                  <a:pt x="257694" y="199505"/>
                </a:cubicBezTo>
                <a:cubicBezTo>
                  <a:pt x="271663" y="206490"/>
                  <a:pt x="302565" y="212136"/>
                  <a:pt x="315883" y="216131"/>
                </a:cubicBezTo>
                <a:cubicBezTo>
                  <a:pt x="332669" y="221167"/>
                  <a:pt x="348758" y="228505"/>
                  <a:pt x="365760" y="232756"/>
                </a:cubicBezTo>
                <a:cubicBezTo>
                  <a:pt x="376844" y="235527"/>
                  <a:pt x="388068" y="237786"/>
                  <a:pt x="399011" y="241069"/>
                </a:cubicBezTo>
                <a:cubicBezTo>
                  <a:pt x="415797" y="246105"/>
                  <a:pt x="431539" y="255216"/>
                  <a:pt x="448887" y="257694"/>
                </a:cubicBezTo>
                <a:lnTo>
                  <a:pt x="507076" y="266007"/>
                </a:lnTo>
                <a:cubicBezTo>
                  <a:pt x="550048" y="280332"/>
                  <a:pt x="531373" y="275918"/>
                  <a:pt x="598516" y="282632"/>
                </a:cubicBezTo>
                <a:cubicBezTo>
                  <a:pt x="631717" y="285952"/>
                  <a:pt x="665001" y="288386"/>
                  <a:pt x="698269" y="290945"/>
                </a:cubicBezTo>
                <a:cubicBezTo>
                  <a:pt x="737046" y="293928"/>
                  <a:pt x="775796" y="297492"/>
                  <a:pt x="814647" y="299258"/>
                </a:cubicBezTo>
                <a:cubicBezTo>
                  <a:pt x="897735" y="303035"/>
                  <a:pt x="980908" y="304602"/>
                  <a:pt x="1064029" y="307571"/>
                </a:cubicBezTo>
                <a:lnTo>
                  <a:pt x="1280160" y="315883"/>
                </a:lnTo>
                <a:cubicBezTo>
                  <a:pt x="1405377" y="336753"/>
                  <a:pt x="1232590" y="309769"/>
                  <a:pt x="1471352" y="332509"/>
                </a:cubicBezTo>
                <a:cubicBezTo>
                  <a:pt x="1482725" y="333592"/>
                  <a:pt x="1493293" y="339206"/>
                  <a:pt x="1504603" y="340822"/>
                </a:cubicBezTo>
                <a:cubicBezTo>
                  <a:pt x="1532171" y="344760"/>
                  <a:pt x="1560022" y="346363"/>
                  <a:pt x="1587731" y="349134"/>
                </a:cubicBezTo>
                <a:lnTo>
                  <a:pt x="1637607" y="365760"/>
                </a:lnTo>
                <a:lnTo>
                  <a:pt x="1662545" y="374072"/>
                </a:lnTo>
                <a:cubicBezTo>
                  <a:pt x="1704672" y="416199"/>
                  <a:pt x="1655110" y="361679"/>
                  <a:pt x="1687483" y="415636"/>
                </a:cubicBezTo>
                <a:cubicBezTo>
                  <a:pt x="1691515" y="422357"/>
                  <a:pt x="1698567" y="426720"/>
                  <a:pt x="1704109" y="432262"/>
                </a:cubicBezTo>
                <a:lnTo>
                  <a:pt x="1720734" y="448887"/>
                </a:ln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13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5" grpId="0" build="p"/>
      <p:bldP spid="18" grpId="0"/>
      <p:bldP spid="19" grpId="0" uiExpand="1" build="p"/>
      <p:bldP spid="24" grpId="0"/>
      <p:bldP spid="33" grpId="0"/>
      <p:bldP spid="36" grpId="0"/>
      <p:bldP spid="40" grpId="0"/>
      <p:bldP spid="41" grpId="0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三、并行加法器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12823-0850-4CD9-B4B9-1D8595131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7556DA3-E1B9-4253-AADC-D2BCD2189A75}"/>
              </a:ext>
            </a:extLst>
          </p:cNvPr>
          <p:cNvSpPr txBox="1"/>
          <p:nvPr/>
        </p:nvSpPr>
        <p:spPr>
          <a:xfrm>
            <a:off x="-65949" y="713259"/>
            <a:ext cx="5057751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第三小组：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DF94CE3-F11E-4FB3-A1F3-72B3E31DD8CC}"/>
              </a:ext>
            </a:extLst>
          </p:cNvPr>
          <p:cNvSpPr txBox="1"/>
          <p:nvPr/>
        </p:nvSpPr>
        <p:spPr>
          <a:xfrm>
            <a:off x="2381" y="1098446"/>
            <a:ext cx="9266493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9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= 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9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9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Ⅱ</a:t>
            </a: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= 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9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9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Ⅱ</a:t>
            </a: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= 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9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9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Ⅱ</a:t>
            </a: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= 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12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11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10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9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+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9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Ⅱ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57F6E7C-FF75-4C5A-88C7-A8C10A1F868E}"/>
              </a:ext>
            </a:extLst>
          </p:cNvPr>
          <p:cNvSpPr txBox="1"/>
          <p:nvPr/>
        </p:nvSpPr>
        <p:spPr>
          <a:xfrm>
            <a:off x="-68563" y="3349064"/>
            <a:ext cx="2636763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第四小组：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6DEFFCE-F451-41FB-B5A2-1F665C86906E}"/>
              </a:ext>
            </a:extLst>
          </p:cNvPr>
          <p:cNvSpPr txBox="1"/>
          <p:nvPr/>
        </p:nvSpPr>
        <p:spPr>
          <a:xfrm>
            <a:off x="1033" y="3781691"/>
            <a:ext cx="9267841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= 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Ⅲ</a:t>
            </a: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= 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Ⅲ</a:t>
            </a: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15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= 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15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15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15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15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Ⅲ</a:t>
            </a: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16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= 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16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16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15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16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15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16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15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+P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16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15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14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13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Ⅲ</a:t>
            </a:r>
          </a:p>
        </p:txBody>
      </p:sp>
      <p:cxnSp>
        <p:nvCxnSpPr>
          <p:cNvPr id="20" name="直接连接符 18">
            <a:extLst>
              <a:ext uri="{FF2B5EF4-FFF2-40B4-BE49-F238E27FC236}">
                <a16:creationId xmlns:a16="http://schemas.microsoft.com/office/drawing/2014/main" id="{CB2830AA-D745-42C4-9AAC-727542E837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38705" y="3357725"/>
            <a:ext cx="573302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C4D31C97-AB2E-4DF5-847B-3FA439C53EDA}"/>
              </a:ext>
            </a:extLst>
          </p:cNvPr>
          <p:cNvSpPr txBox="1"/>
          <p:nvPr/>
        </p:nvSpPr>
        <p:spPr>
          <a:xfrm>
            <a:off x="3703718" y="3202460"/>
            <a:ext cx="879172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III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cxnSp>
        <p:nvCxnSpPr>
          <p:cNvPr id="25" name="直接连接符 18">
            <a:extLst>
              <a:ext uri="{FF2B5EF4-FFF2-40B4-BE49-F238E27FC236}">
                <a16:creationId xmlns:a16="http://schemas.microsoft.com/office/drawing/2014/main" id="{2D52F724-A218-4A3B-BB02-82C12AA2CFF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068606" y="3351949"/>
            <a:ext cx="1552327" cy="960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E79B0192-C1EC-432B-8DC2-042B5E65C418}"/>
              </a:ext>
            </a:extLst>
          </p:cNvPr>
          <p:cNvSpPr txBox="1"/>
          <p:nvPr/>
        </p:nvSpPr>
        <p:spPr>
          <a:xfrm>
            <a:off x="7648927" y="3200144"/>
            <a:ext cx="972005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III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cxnSp>
        <p:nvCxnSpPr>
          <p:cNvPr id="34" name="直接连接符 18">
            <a:extLst>
              <a:ext uri="{FF2B5EF4-FFF2-40B4-BE49-F238E27FC236}">
                <a16:creationId xmlns:a16="http://schemas.microsoft.com/office/drawing/2014/main" id="{C6DE9375-2B28-47A9-92F1-29EC717A99B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03273" y="6066769"/>
            <a:ext cx="5776050" cy="1113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A7DA12C1-74E1-4E92-89B0-0B0A186A4A78}"/>
              </a:ext>
            </a:extLst>
          </p:cNvPr>
          <p:cNvSpPr txBox="1"/>
          <p:nvPr/>
        </p:nvSpPr>
        <p:spPr>
          <a:xfrm>
            <a:off x="3579637" y="5916133"/>
            <a:ext cx="884787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IV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cxnSp>
        <p:nvCxnSpPr>
          <p:cNvPr id="37" name="直接连接符 18">
            <a:extLst>
              <a:ext uri="{FF2B5EF4-FFF2-40B4-BE49-F238E27FC236}">
                <a16:creationId xmlns:a16="http://schemas.microsoft.com/office/drawing/2014/main" id="{41F32008-191A-4210-9753-EB89D3F715D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020243" y="6077905"/>
            <a:ext cx="1600690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6DFF2A55-0B65-4FA9-BD6B-900BA373B879}"/>
              </a:ext>
            </a:extLst>
          </p:cNvPr>
          <p:cNvSpPr txBox="1"/>
          <p:nvPr/>
        </p:nvSpPr>
        <p:spPr>
          <a:xfrm>
            <a:off x="7631889" y="5883195"/>
            <a:ext cx="753307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IV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252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  <p:bldP spid="15" grpId="0" build="p"/>
      <p:bldP spid="18" grpId="0"/>
      <p:bldP spid="19" grpId="0" build="p"/>
      <p:bldP spid="24" grpId="0"/>
      <p:bldP spid="33" grpId="0"/>
      <p:bldP spid="36" grpId="0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三、并行加法器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12823-0850-4CD9-B4B9-1D8595131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608B656-4FEA-4601-B846-FBDC99A0DD5C}"/>
              </a:ext>
            </a:extLst>
          </p:cNvPr>
          <p:cNvSpPr txBox="1"/>
          <p:nvPr/>
        </p:nvSpPr>
        <p:spPr>
          <a:xfrm>
            <a:off x="-21412" y="816069"/>
            <a:ext cx="6759297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）第二级：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小组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间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并行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进位链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8" name="Text Box 3">
            <a:extLst>
              <a:ext uri="{FF2B5EF4-FFF2-40B4-BE49-F238E27FC236}">
                <a16:creationId xmlns:a16="http://schemas.microsoft.com/office/drawing/2014/main" id="{0DA0FF3F-B419-494A-B0F3-185963537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244" y="1510740"/>
            <a:ext cx="8933756" cy="448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= 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Ⅱ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= 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Ⅱ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Ⅱ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  <a:endParaRPr kumimoji="0" lang="en-US" altLang="zh-CN" sz="2800" b="1" i="0" u="none" strike="noStrike" kern="1200" cap="none" spc="0" normalizeH="0" baseline="-2500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=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Ⅱ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Ⅱ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Ⅱ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Ⅲ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=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Ⅲ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Ⅲ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Ⅱ</a:t>
            </a:r>
            <a:endParaRPr kumimoji="0" lang="en-US" altLang="zh-CN" sz="2800" b="1" i="0" u="none" strike="noStrike" kern="1200" cap="none" spc="0" normalizeH="0" baseline="-2500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=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Ⅲ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Ⅲ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Ⅱ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Ⅲ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Ⅱ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Ⅲ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Ⅱ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0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Ⅳ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=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Ⅳ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Ⅳ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Ⅲ</a:t>
            </a:r>
            <a:endParaRPr kumimoji="0" lang="en-US" altLang="zh-CN" sz="2800" b="1" i="0" u="none" strike="noStrike" kern="1200" cap="none" spc="0" normalizeH="0" baseline="-2500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=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Ⅳ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Ⅳ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Ⅲ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Ⅳ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Ⅲ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Ⅱ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+ 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Ⅳ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Ⅲ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Ⅱ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+ P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Ⅳ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Ⅲ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Ⅱ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0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772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 uiExpand="1" build="p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29923" y="-1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三、并行加法器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12823-0850-4CD9-B4B9-1D8595131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46725"/>
            <a:ext cx="3086100" cy="365125"/>
          </a:xfrm>
        </p:spPr>
        <p:txBody>
          <a:bodyPr/>
          <a:lstStyle/>
          <a:p>
            <a:pPr lvl="0">
              <a:defRPr/>
            </a:pP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608B656-4FEA-4601-B846-FBDC99A0DD5C}"/>
              </a:ext>
            </a:extLst>
          </p:cNvPr>
          <p:cNvSpPr txBox="1"/>
          <p:nvPr/>
        </p:nvSpPr>
        <p:spPr>
          <a:xfrm>
            <a:off x="301316" y="748834"/>
            <a:ext cx="6759297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并行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进位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链示意图：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grpSp>
        <p:nvGrpSpPr>
          <p:cNvPr id="112" name="Group 195"/>
          <p:cNvGrpSpPr>
            <a:grpSpLocks/>
          </p:cNvGrpSpPr>
          <p:nvPr/>
        </p:nvGrpSpPr>
        <p:grpSpPr bwMode="auto">
          <a:xfrm>
            <a:off x="1138238" y="1295771"/>
            <a:ext cx="1027112" cy="411163"/>
            <a:chOff x="717" y="452"/>
            <a:chExt cx="647" cy="259"/>
          </a:xfrm>
        </p:grpSpPr>
        <p:sp>
          <p:nvSpPr>
            <p:cNvPr id="113" name="Text Box 116"/>
            <p:cNvSpPr txBox="1">
              <a:spLocks noChangeArrowheads="1"/>
            </p:cNvSpPr>
            <p:nvPr/>
          </p:nvSpPr>
          <p:spPr bwMode="auto">
            <a:xfrm>
              <a:off x="1132" y="452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G</a:t>
              </a:r>
              <a:endPara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4" name="Text Box 117"/>
            <p:cNvSpPr txBox="1">
              <a:spLocks noChangeArrowheads="1"/>
            </p:cNvSpPr>
            <p:nvPr/>
          </p:nvSpPr>
          <p:spPr bwMode="auto">
            <a:xfrm>
              <a:off x="717" y="461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P</a:t>
              </a:r>
              <a:endParaRPr kumimoji="1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5" name="Line 118"/>
            <p:cNvSpPr>
              <a:spLocks noChangeShapeType="1"/>
            </p:cNvSpPr>
            <p:nvPr/>
          </p:nvSpPr>
          <p:spPr bwMode="auto">
            <a:xfrm>
              <a:off x="752" y="501"/>
              <a:ext cx="1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6" name="Line 119"/>
            <p:cNvSpPr>
              <a:spLocks noChangeShapeType="1"/>
            </p:cNvSpPr>
            <p:nvPr/>
          </p:nvSpPr>
          <p:spPr bwMode="auto">
            <a:xfrm>
              <a:off x="1177" y="502"/>
              <a:ext cx="15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17" name="Group 194"/>
          <p:cNvGrpSpPr>
            <a:grpSpLocks/>
          </p:cNvGrpSpPr>
          <p:nvPr/>
        </p:nvGrpSpPr>
        <p:grpSpPr bwMode="auto">
          <a:xfrm>
            <a:off x="806450" y="3145209"/>
            <a:ext cx="8134350" cy="1611312"/>
            <a:chOff x="508" y="1617"/>
            <a:chExt cx="5124" cy="1015"/>
          </a:xfrm>
        </p:grpSpPr>
        <p:sp>
          <p:nvSpPr>
            <p:cNvPr id="118" name="Text Box 107"/>
            <p:cNvSpPr txBox="1">
              <a:spLocks noChangeArrowheads="1"/>
            </p:cNvSpPr>
            <p:nvPr/>
          </p:nvSpPr>
          <p:spPr bwMode="auto">
            <a:xfrm>
              <a:off x="5329" y="1617"/>
              <a:ext cx="30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C0</a:t>
              </a:r>
            </a:p>
          </p:txBody>
        </p:sp>
        <p:sp>
          <p:nvSpPr>
            <p:cNvPr id="119" name="Text Box 132"/>
            <p:cNvSpPr txBox="1">
              <a:spLocks noChangeArrowheads="1"/>
            </p:cNvSpPr>
            <p:nvPr/>
          </p:nvSpPr>
          <p:spPr bwMode="auto">
            <a:xfrm>
              <a:off x="3949" y="2369"/>
              <a:ext cx="5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A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4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-A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1</a:t>
              </a:r>
            </a:p>
          </p:txBody>
        </p:sp>
        <p:sp>
          <p:nvSpPr>
            <p:cNvPr id="120" name="Text Box 133"/>
            <p:cNvSpPr txBox="1">
              <a:spLocks noChangeArrowheads="1"/>
            </p:cNvSpPr>
            <p:nvPr/>
          </p:nvSpPr>
          <p:spPr bwMode="auto">
            <a:xfrm>
              <a:off x="4462" y="2382"/>
              <a:ext cx="5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B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4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-B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1</a:t>
              </a:r>
            </a:p>
          </p:txBody>
        </p:sp>
        <p:sp>
          <p:nvSpPr>
            <p:cNvPr id="121" name="Text Box 134"/>
            <p:cNvSpPr txBox="1">
              <a:spLocks noChangeArrowheads="1"/>
            </p:cNvSpPr>
            <p:nvPr/>
          </p:nvSpPr>
          <p:spPr bwMode="auto">
            <a:xfrm>
              <a:off x="2880" y="2354"/>
              <a:ext cx="5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A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8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-A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5</a:t>
              </a:r>
            </a:p>
          </p:txBody>
        </p:sp>
        <p:sp>
          <p:nvSpPr>
            <p:cNvPr id="122" name="Text Box 135"/>
            <p:cNvSpPr txBox="1">
              <a:spLocks noChangeArrowheads="1"/>
            </p:cNvSpPr>
            <p:nvPr/>
          </p:nvSpPr>
          <p:spPr bwMode="auto">
            <a:xfrm>
              <a:off x="3383" y="2377"/>
              <a:ext cx="5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B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8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-B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5</a:t>
              </a:r>
            </a:p>
          </p:txBody>
        </p:sp>
        <p:sp>
          <p:nvSpPr>
            <p:cNvPr id="123" name="Text Box 136"/>
            <p:cNvSpPr txBox="1">
              <a:spLocks noChangeArrowheads="1"/>
            </p:cNvSpPr>
            <p:nvPr/>
          </p:nvSpPr>
          <p:spPr bwMode="auto">
            <a:xfrm>
              <a:off x="1752" y="2362"/>
              <a:ext cx="5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A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12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-A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9</a:t>
              </a:r>
            </a:p>
          </p:txBody>
        </p:sp>
        <p:sp>
          <p:nvSpPr>
            <p:cNvPr id="124" name="Text Box 137"/>
            <p:cNvSpPr txBox="1">
              <a:spLocks noChangeArrowheads="1"/>
            </p:cNvSpPr>
            <p:nvPr/>
          </p:nvSpPr>
          <p:spPr bwMode="auto">
            <a:xfrm>
              <a:off x="2255" y="2375"/>
              <a:ext cx="5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B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12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-B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9</a:t>
              </a:r>
            </a:p>
          </p:txBody>
        </p:sp>
        <p:sp>
          <p:nvSpPr>
            <p:cNvPr id="125" name="Text Box 138"/>
            <p:cNvSpPr txBox="1">
              <a:spLocks noChangeArrowheads="1"/>
            </p:cNvSpPr>
            <p:nvPr/>
          </p:nvSpPr>
          <p:spPr bwMode="auto">
            <a:xfrm>
              <a:off x="508" y="2359"/>
              <a:ext cx="6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A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16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-A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13</a:t>
              </a:r>
            </a:p>
          </p:txBody>
        </p:sp>
        <p:sp>
          <p:nvSpPr>
            <p:cNvPr id="126" name="Text Box 139"/>
            <p:cNvSpPr txBox="1">
              <a:spLocks noChangeArrowheads="1"/>
            </p:cNvSpPr>
            <p:nvPr/>
          </p:nvSpPr>
          <p:spPr bwMode="auto">
            <a:xfrm>
              <a:off x="1089" y="2370"/>
              <a:ext cx="7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B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16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-B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13</a:t>
              </a:r>
            </a:p>
          </p:txBody>
        </p:sp>
      </p:grpSp>
      <p:grpSp>
        <p:nvGrpSpPr>
          <p:cNvPr id="127" name="Group 193"/>
          <p:cNvGrpSpPr>
            <a:grpSpLocks/>
          </p:cNvGrpSpPr>
          <p:nvPr/>
        </p:nvGrpSpPr>
        <p:grpSpPr bwMode="auto">
          <a:xfrm>
            <a:off x="585788" y="1352921"/>
            <a:ext cx="7910512" cy="3063875"/>
            <a:chOff x="378" y="488"/>
            <a:chExt cx="4983" cy="1930"/>
          </a:xfrm>
        </p:grpSpPr>
        <p:sp>
          <p:nvSpPr>
            <p:cNvPr id="128" name="Rectangle 71"/>
            <p:cNvSpPr>
              <a:spLocks noChangeArrowheads="1"/>
            </p:cNvSpPr>
            <p:nvPr/>
          </p:nvSpPr>
          <p:spPr bwMode="auto">
            <a:xfrm>
              <a:off x="885" y="179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rgbClr val="66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9" name="Rectangle 72"/>
            <p:cNvSpPr>
              <a:spLocks noChangeArrowheads="1"/>
            </p:cNvSpPr>
            <p:nvPr/>
          </p:nvSpPr>
          <p:spPr bwMode="auto">
            <a:xfrm>
              <a:off x="1995" y="179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0" name="Rectangle 73"/>
            <p:cNvSpPr>
              <a:spLocks noChangeArrowheads="1"/>
            </p:cNvSpPr>
            <p:nvPr/>
          </p:nvSpPr>
          <p:spPr bwMode="auto">
            <a:xfrm>
              <a:off x="3035" y="179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1" name="Rectangle 74"/>
            <p:cNvSpPr>
              <a:spLocks noChangeArrowheads="1"/>
            </p:cNvSpPr>
            <p:nvPr/>
          </p:nvSpPr>
          <p:spPr bwMode="auto">
            <a:xfrm>
              <a:off x="4103" y="1794"/>
              <a:ext cx="624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32" name="Rectangle 75"/>
            <p:cNvSpPr>
              <a:spLocks noChangeArrowheads="1"/>
            </p:cNvSpPr>
            <p:nvPr/>
          </p:nvSpPr>
          <p:spPr bwMode="auto">
            <a:xfrm>
              <a:off x="588" y="758"/>
              <a:ext cx="4308" cy="522"/>
            </a:xfrm>
            <a:prstGeom prst="rect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Ctr="1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组间并行进位链</a:t>
              </a:r>
            </a:p>
          </p:txBody>
        </p:sp>
        <p:sp>
          <p:nvSpPr>
            <p:cNvPr id="133" name="Line 76"/>
            <p:cNvSpPr>
              <a:spLocks noChangeShapeType="1"/>
            </p:cNvSpPr>
            <p:nvPr/>
          </p:nvSpPr>
          <p:spPr bwMode="auto">
            <a:xfrm flipV="1">
              <a:off x="924" y="488"/>
              <a:ext cx="9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4" name="Line 84"/>
            <p:cNvSpPr>
              <a:spLocks noChangeShapeType="1"/>
            </p:cNvSpPr>
            <p:nvPr/>
          </p:nvSpPr>
          <p:spPr bwMode="auto">
            <a:xfrm flipV="1">
              <a:off x="1237" y="155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5" name="Line 85"/>
            <p:cNvSpPr>
              <a:spLocks noChangeShapeType="1"/>
            </p:cNvSpPr>
            <p:nvPr/>
          </p:nvSpPr>
          <p:spPr bwMode="auto">
            <a:xfrm flipV="1">
              <a:off x="2327" y="155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6" name="Line 86"/>
            <p:cNvSpPr>
              <a:spLocks noChangeShapeType="1"/>
            </p:cNvSpPr>
            <p:nvPr/>
          </p:nvSpPr>
          <p:spPr bwMode="auto">
            <a:xfrm flipV="1">
              <a:off x="3397" y="155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7" name="Line 87"/>
            <p:cNvSpPr>
              <a:spLocks noChangeShapeType="1"/>
            </p:cNvSpPr>
            <p:nvPr/>
          </p:nvSpPr>
          <p:spPr bwMode="auto">
            <a:xfrm flipV="1">
              <a:off x="4485" y="1554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8" name="Line 88"/>
            <p:cNvSpPr>
              <a:spLocks noChangeShapeType="1"/>
            </p:cNvSpPr>
            <p:nvPr/>
          </p:nvSpPr>
          <p:spPr bwMode="auto">
            <a:xfrm flipH="1">
              <a:off x="4737" y="1848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9" name="Line 89"/>
            <p:cNvSpPr>
              <a:spLocks noChangeShapeType="1"/>
            </p:cNvSpPr>
            <p:nvPr/>
          </p:nvSpPr>
          <p:spPr bwMode="auto">
            <a:xfrm>
              <a:off x="5235" y="1168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0" name="Line 90"/>
            <p:cNvSpPr>
              <a:spLocks noChangeShapeType="1"/>
            </p:cNvSpPr>
            <p:nvPr/>
          </p:nvSpPr>
          <p:spPr bwMode="auto">
            <a:xfrm flipH="1">
              <a:off x="4907" y="116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1" name="Line 91"/>
            <p:cNvSpPr>
              <a:spLocks noChangeShapeType="1"/>
            </p:cNvSpPr>
            <p:nvPr/>
          </p:nvSpPr>
          <p:spPr bwMode="auto">
            <a:xfrm flipH="1">
              <a:off x="3659" y="193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2" name="Line 92"/>
            <p:cNvSpPr>
              <a:spLocks noChangeShapeType="1"/>
            </p:cNvSpPr>
            <p:nvPr/>
          </p:nvSpPr>
          <p:spPr bwMode="auto">
            <a:xfrm flipH="1">
              <a:off x="2595" y="193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3" name="Line 93"/>
            <p:cNvSpPr>
              <a:spLocks noChangeShapeType="1"/>
            </p:cNvSpPr>
            <p:nvPr/>
          </p:nvSpPr>
          <p:spPr bwMode="auto">
            <a:xfrm flipH="1">
              <a:off x="1509" y="191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4" name="Line 94"/>
            <p:cNvSpPr>
              <a:spLocks noChangeShapeType="1"/>
            </p:cNvSpPr>
            <p:nvPr/>
          </p:nvSpPr>
          <p:spPr bwMode="auto">
            <a:xfrm flipH="1">
              <a:off x="378" y="1038"/>
              <a:ext cx="1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5" name="Line 95"/>
            <p:cNvSpPr>
              <a:spLocks noChangeShapeType="1"/>
            </p:cNvSpPr>
            <p:nvPr/>
          </p:nvSpPr>
          <p:spPr bwMode="auto">
            <a:xfrm>
              <a:off x="1701" y="1263"/>
              <a:ext cx="0" cy="6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6" name="Line 98"/>
            <p:cNvSpPr>
              <a:spLocks noChangeShapeType="1"/>
            </p:cNvSpPr>
            <p:nvPr/>
          </p:nvSpPr>
          <p:spPr bwMode="auto">
            <a:xfrm flipH="1" flipV="1">
              <a:off x="1125" y="488"/>
              <a:ext cx="9" cy="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7" name="Line 99"/>
            <p:cNvSpPr>
              <a:spLocks noChangeShapeType="1"/>
            </p:cNvSpPr>
            <p:nvPr/>
          </p:nvSpPr>
          <p:spPr bwMode="auto">
            <a:xfrm flipV="1">
              <a:off x="981" y="2082"/>
              <a:ext cx="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8" name="Line 100"/>
            <p:cNvSpPr>
              <a:spLocks noChangeShapeType="1"/>
            </p:cNvSpPr>
            <p:nvPr/>
          </p:nvSpPr>
          <p:spPr bwMode="auto">
            <a:xfrm flipV="1">
              <a:off x="1365" y="2082"/>
              <a:ext cx="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9" name="Line 101"/>
            <p:cNvSpPr>
              <a:spLocks noChangeShapeType="1"/>
            </p:cNvSpPr>
            <p:nvPr/>
          </p:nvSpPr>
          <p:spPr bwMode="auto">
            <a:xfrm flipV="1">
              <a:off x="2091" y="2082"/>
              <a:ext cx="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0" name="Line 102"/>
            <p:cNvSpPr>
              <a:spLocks noChangeShapeType="1"/>
            </p:cNvSpPr>
            <p:nvPr/>
          </p:nvSpPr>
          <p:spPr bwMode="auto">
            <a:xfrm flipV="1">
              <a:off x="2475" y="2082"/>
              <a:ext cx="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1" name="Line 103"/>
            <p:cNvSpPr>
              <a:spLocks noChangeShapeType="1"/>
            </p:cNvSpPr>
            <p:nvPr/>
          </p:nvSpPr>
          <p:spPr bwMode="auto">
            <a:xfrm flipV="1">
              <a:off x="3131" y="2082"/>
              <a:ext cx="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2" name="Line 104"/>
            <p:cNvSpPr>
              <a:spLocks noChangeShapeType="1"/>
            </p:cNvSpPr>
            <p:nvPr/>
          </p:nvSpPr>
          <p:spPr bwMode="auto">
            <a:xfrm flipV="1">
              <a:off x="3515" y="2082"/>
              <a:ext cx="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3" name="Line 105"/>
            <p:cNvSpPr>
              <a:spLocks noChangeShapeType="1"/>
            </p:cNvSpPr>
            <p:nvPr/>
          </p:nvSpPr>
          <p:spPr bwMode="auto">
            <a:xfrm flipV="1">
              <a:off x="4199" y="2082"/>
              <a:ext cx="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4" name="Line 106"/>
            <p:cNvSpPr>
              <a:spLocks noChangeShapeType="1"/>
            </p:cNvSpPr>
            <p:nvPr/>
          </p:nvSpPr>
          <p:spPr bwMode="auto">
            <a:xfrm flipV="1">
              <a:off x="4583" y="2082"/>
              <a:ext cx="0" cy="33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5" name="Line 108"/>
            <p:cNvSpPr>
              <a:spLocks noChangeShapeType="1"/>
            </p:cNvSpPr>
            <p:nvPr/>
          </p:nvSpPr>
          <p:spPr bwMode="auto">
            <a:xfrm flipV="1">
              <a:off x="933" y="1273"/>
              <a:ext cx="0" cy="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6" name="Line 144"/>
            <p:cNvSpPr>
              <a:spLocks noChangeShapeType="1"/>
            </p:cNvSpPr>
            <p:nvPr/>
          </p:nvSpPr>
          <p:spPr bwMode="auto">
            <a:xfrm flipV="1">
              <a:off x="1066" y="1286"/>
              <a:ext cx="0" cy="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7" name="Line 145"/>
            <p:cNvSpPr>
              <a:spLocks noChangeShapeType="1"/>
            </p:cNvSpPr>
            <p:nvPr/>
          </p:nvSpPr>
          <p:spPr bwMode="auto">
            <a:xfrm flipV="1">
              <a:off x="2066" y="1276"/>
              <a:ext cx="0" cy="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8" name="Line 146"/>
            <p:cNvSpPr>
              <a:spLocks noChangeShapeType="1"/>
            </p:cNvSpPr>
            <p:nvPr/>
          </p:nvSpPr>
          <p:spPr bwMode="auto">
            <a:xfrm flipV="1">
              <a:off x="2199" y="1289"/>
              <a:ext cx="0" cy="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59" name="Line 147"/>
            <p:cNvSpPr>
              <a:spLocks noChangeShapeType="1"/>
            </p:cNvSpPr>
            <p:nvPr/>
          </p:nvSpPr>
          <p:spPr bwMode="auto">
            <a:xfrm flipV="1">
              <a:off x="3089" y="1269"/>
              <a:ext cx="0" cy="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0" name="Line 148"/>
            <p:cNvSpPr>
              <a:spLocks noChangeShapeType="1"/>
            </p:cNvSpPr>
            <p:nvPr/>
          </p:nvSpPr>
          <p:spPr bwMode="auto">
            <a:xfrm flipV="1">
              <a:off x="3242" y="1272"/>
              <a:ext cx="0" cy="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1" name="Line 151"/>
            <p:cNvSpPr>
              <a:spLocks noChangeShapeType="1"/>
            </p:cNvSpPr>
            <p:nvPr/>
          </p:nvSpPr>
          <p:spPr bwMode="auto">
            <a:xfrm flipV="1">
              <a:off x="4162" y="1272"/>
              <a:ext cx="0" cy="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2" name="Line 152"/>
            <p:cNvSpPr>
              <a:spLocks noChangeShapeType="1"/>
            </p:cNvSpPr>
            <p:nvPr/>
          </p:nvSpPr>
          <p:spPr bwMode="auto">
            <a:xfrm flipV="1">
              <a:off x="4295" y="1275"/>
              <a:ext cx="0" cy="5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3" name="Line 153"/>
            <p:cNvSpPr>
              <a:spLocks noChangeShapeType="1"/>
            </p:cNvSpPr>
            <p:nvPr/>
          </p:nvSpPr>
          <p:spPr bwMode="auto">
            <a:xfrm>
              <a:off x="2834" y="1276"/>
              <a:ext cx="0" cy="6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4" name="Line 155"/>
            <p:cNvSpPr>
              <a:spLocks noChangeShapeType="1"/>
            </p:cNvSpPr>
            <p:nvPr/>
          </p:nvSpPr>
          <p:spPr bwMode="auto">
            <a:xfrm>
              <a:off x="3857" y="1289"/>
              <a:ext cx="0" cy="6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65" name="Text Box 156"/>
            <p:cNvSpPr txBox="1">
              <a:spLocks noChangeArrowheads="1"/>
            </p:cNvSpPr>
            <p:nvPr/>
          </p:nvSpPr>
          <p:spPr bwMode="auto">
            <a:xfrm>
              <a:off x="4160" y="1801"/>
              <a:ext cx="5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  <a:sym typeface="Symbol" pitchFamily="18" charset="2"/>
                </a:rPr>
                <a:t>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4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-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  <a:sym typeface="Symbol" pitchFamily="18" charset="2"/>
                </a:rPr>
                <a:t>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1</a:t>
              </a:r>
            </a:p>
          </p:txBody>
        </p:sp>
        <p:sp>
          <p:nvSpPr>
            <p:cNvPr id="166" name="Text Box 157"/>
            <p:cNvSpPr txBox="1">
              <a:spLocks noChangeArrowheads="1"/>
            </p:cNvSpPr>
            <p:nvPr/>
          </p:nvSpPr>
          <p:spPr bwMode="auto">
            <a:xfrm>
              <a:off x="3081" y="1787"/>
              <a:ext cx="5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  <a:sym typeface="Symbol" pitchFamily="18" charset="2"/>
                </a:rPr>
                <a:t>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8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-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  <a:sym typeface="Symbol" pitchFamily="18" charset="2"/>
                </a:rPr>
                <a:t>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5</a:t>
              </a:r>
            </a:p>
          </p:txBody>
        </p:sp>
        <p:sp>
          <p:nvSpPr>
            <p:cNvPr id="167" name="Text Box 158"/>
            <p:cNvSpPr txBox="1">
              <a:spLocks noChangeArrowheads="1"/>
            </p:cNvSpPr>
            <p:nvPr/>
          </p:nvSpPr>
          <p:spPr bwMode="auto">
            <a:xfrm>
              <a:off x="2013" y="1815"/>
              <a:ext cx="59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  <a:sym typeface="Symbol" pitchFamily="18" charset="2"/>
                </a:rPr>
                <a:t>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12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-</a:t>
              </a:r>
              <a:r>
                <a:rPr kumimoji="1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  <a:sym typeface="Symbol" pitchFamily="18" charset="2"/>
                </a:rPr>
                <a:t></a:t>
              </a:r>
              <a:r>
                <a:rPr kumimoji="1" lang="en-US" altLang="zh-CN" sz="20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9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endParaRPr>
            </a:p>
          </p:txBody>
        </p:sp>
        <p:sp>
          <p:nvSpPr>
            <p:cNvPr id="168" name="Text Box 159"/>
            <p:cNvSpPr txBox="1">
              <a:spLocks noChangeArrowheads="1"/>
            </p:cNvSpPr>
            <p:nvPr/>
          </p:nvSpPr>
          <p:spPr bwMode="auto">
            <a:xfrm>
              <a:off x="884" y="1800"/>
              <a:ext cx="6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  <a:sym typeface="Symbol" pitchFamily="18" charset="2"/>
                </a:rPr>
                <a:t>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16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-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  <a:sym typeface="Symbol" pitchFamily="18" charset="2"/>
                </a:rPr>
                <a:t></a:t>
              </a:r>
              <a:r>
                <a:rPr kumimoji="1" lang="en-US" altLang="zh-CN" sz="2000" b="1" i="0" u="none" strike="noStrike" kern="1200" cap="none" spc="0" normalizeH="0" baseline="-25000" noProof="0" dirty="0" smtClean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13</a:t>
              </a:r>
              <a:endParaRPr kumimoji="1" lang="en-US" altLang="zh-CN" sz="2000" b="1" i="0" u="none" strike="noStrike" kern="1200" cap="none" spc="0" normalizeH="0" baseline="-25000" noProof="0" dirty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Times New Roman" pitchFamily="18" charset="0"/>
                <a:ea typeface="黑体" pitchFamily="2" charset="-122"/>
                <a:cs typeface="+mn-cs"/>
              </a:endParaRPr>
            </a:p>
          </p:txBody>
        </p:sp>
        <p:sp>
          <p:nvSpPr>
            <p:cNvPr id="169" name="Line 160"/>
            <p:cNvSpPr>
              <a:spLocks noChangeShapeType="1"/>
            </p:cNvSpPr>
            <p:nvPr/>
          </p:nvSpPr>
          <p:spPr bwMode="auto">
            <a:xfrm flipV="1">
              <a:off x="1314" y="1559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0" name="Line 161"/>
            <p:cNvSpPr>
              <a:spLocks noChangeShapeType="1"/>
            </p:cNvSpPr>
            <p:nvPr/>
          </p:nvSpPr>
          <p:spPr bwMode="auto">
            <a:xfrm flipV="1">
              <a:off x="2404" y="1559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1" name="Line 162"/>
            <p:cNvSpPr>
              <a:spLocks noChangeShapeType="1"/>
            </p:cNvSpPr>
            <p:nvPr/>
          </p:nvSpPr>
          <p:spPr bwMode="auto">
            <a:xfrm flipV="1">
              <a:off x="3474" y="1559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2" name="Line 163"/>
            <p:cNvSpPr>
              <a:spLocks noChangeShapeType="1"/>
            </p:cNvSpPr>
            <p:nvPr/>
          </p:nvSpPr>
          <p:spPr bwMode="auto">
            <a:xfrm flipV="1">
              <a:off x="4562" y="1559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3" name="Line 164"/>
            <p:cNvSpPr>
              <a:spLocks noChangeShapeType="1"/>
            </p:cNvSpPr>
            <p:nvPr/>
          </p:nvSpPr>
          <p:spPr bwMode="auto">
            <a:xfrm flipV="1">
              <a:off x="1400" y="1555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4" name="Line 165"/>
            <p:cNvSpPr>
              <a:spLocks noChangeShapeType="1"/>
            </p:cNvSpPr>
            <p:nvPr/>
          </p:nvSpPr>
          <p:spPr bwMode="auto">
            <a:xfrm flipV="1">
              <a:off x="2490" y="1555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5" name="Line 166"/>
            <p:cNvSpPr>
              <a:spLocks noChangeShapeType="1"/>
            </p:cNvSpPr>
            <p:nvPr/>
          </p:nvSpPr>
          <p:spPr bwMode="auto">
            <a:xfrm flipV="1">
              <a:off x="3560" y="1555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6" name="Line 167"/>
            <p:cNvSpPr>
              <a:spLocks noChangeShapeType="1"/>
            </p:cNvSpPr>
            <p:nvPr/>
          </p:nvSpPr>
          <p:spPr bwMode="auto">
            <a:xfrm flipV="1">
              <a:off x="4648" y="1555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77" name="Group 192"/>
          <p:cNvGrpSpPr>
            <a:grpSpLocks/>
          </p:cNvGrpSpPr>
          <p:nvPr/>
        </p:nvGrpSpPr>
        <p:grpSpPr bwMode="auto">
          <a:xfrm>
            <a:off x="1633538" y="2603871"/>
            <a:ext cx="4729162" cy="479425"/>
            <a:chOff x="1029" y="1276"/>
            <a:chExt cx="2979" cy="302"/>
          </a:xfrm>
        </p:grpSpPr>
        <p:sp>
          <p:nvSpPr>
            <p:cNvPr id="178" name="Text Box 143"/>
            <p:cNvSpPr txBox="1">
              <a:spLocks noChangeArrowheads="1"/>
            </p:cNvSpPr>
            <p:nvPr/>
          </p:nvSpPr>
          <p:spPr bwMode="auto">
            <a:xfrm>
              <a:off x="1029" y="1276"/>
              <a:ext cx="7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  <a:sym typeface="Symbol" pitchFamily="18" charset="2"/>
                </a:rPr>
                <a:t>C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15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-C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13</a:t>
              </a:r>
            </a:p>
          </p:txBody>
        </p:sp>
        <p:sp>
          <p:nvSpPr>
            <p:cNvPr id="179" name="Text Box 168"/>
            <p:cNvSpPr txBox="1">
              <a:spLocks noChangeArrowheads="1"/>
            </p:cNvSpPr>
            <p:nvPr/>
          </p:nvSpPr>
          <p:spPr bwMode="auto">
            <a:xfrm>
              <a:off x="2177" y="1290"/>
              <a:ext cx="7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  <a:sym typeface="Symbol" pitchFamily="18" charset="2"/>
                </a:rPr>
                <a:t>C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11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-C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9</a:t>
              </a:r>
            </a:p>
          </p:txBody>
        </p:sp>
        <p:sp>
          <p:nvSpPr>
            <p:cNvPr id="180" name="Text Box 169"/>
            <p:cNvSpPr txBox="1">
              <a:spLocks noChangeArrowheads="1"/>
            </p:cNvSpPr>
            <p:nvPr/>
          </p:nvSpPr>
          <p:spPr bwMode="auto">
            <a:xfrm>
              <a:off x="3217" y="1286"/>
              <a:ext cx="7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  <a:sym typeface="Symbol" pitchFamily="18" charset="2"/>
                </a:rPr>
                <a:t>C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7</a:t>
              </a: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-C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5</a:t>
              </a:r>
            </a:p>
          </p:txBody>
        </p:sp>
      </p:grpSp>
      <p:grpSp>
        <p:nvGrpSpPr>
          <p:cNvPr id="181" name="Group 190"/>
          <p:cNvGrpSpPr>
            <a:grpSpLocks/>
          </p:cNvGrpSpPr>
          <p:nvPr/>
        </p:nvGrpSpPr>
        <p:grpSpPr bwMode="auto">
          <a:xfrm>
            <a:off x="1117600" y="2245096"/>
            <a:ext cx="6996113" cy="854075"/>
            <a:chOff x="704" y="1050"/>
            <a:chExt cx="4407" cy="538"/>
          </a:xfrm>
        </p:grpSpPr>
        <p:sp>
          <p:nvSpPr>
            <p:cNvPr id="182" name="Text Box 112"/>
            <p:cNvSpPr txBox="1">
              <a:spLocks noChangeArrowheads="1"/>
            </p:cNvSpPr>
            <p:nvPr/>
          </p:nvSpPr>
          <p:spPr bwMode="auto">
            <a:xfrm>
              <a:off x="4231" y="1072"/>
              <a:ext cx="2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G</a:t>
              </a: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I</a:t>
              </a:r>
            </a:p>
          </p:txBody>
        </p:sp>
        <p:sp>
          <p:nvSpPr>
            <p:cNvPr id="183" name="Text Box 113"/>
            <p:cNvSpPr txBox="1">
              <a:spLocks noChangeArrowheads="1"/>
            </p:cNvSpPr>
            <p:nvPr/>
          </p:nvSpPr>
          <p:spPr bwMode="auto">
            <a:xfrm>
              <a:off x="4000" y="1081"/>
              <a:ext cx="2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P</a:t>
              </a: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I</a:t>
              </a:r>
            </a:p>
          </p:txBody>
        </p:sp>
        <p:sp>
          <p:nvSpPr>
            <p:cNvPr id="184" name="Line 114"/>
            <p:cNvSpPr>
              <a:spLocks noChangeShapeType="1"/>
            </p:cNvSpPr>
            <p:nvPr/>
          </p:nvSpPr>
          <p:spPr bwMode="auto">
            <a:xfrm>
              <a:off x="4035" y="1121"/>
              <a:ext cx="1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5" name="Line 115"/>
            <p:cNvSpPr>
              <a:spLocks noChangeShapeType="1"/>
            </p:cNvSpPr>
            <p:nvPr/>
          </p:nvSpPr>
          <p:spPr bwMode="auto">
            <a:xfrm>
              <a:off x="4284" y="1114"/>
              <a:ext cx="1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6" name="Text Box 120"/>
            <p:cNvSpPr txBox="1">
              <a:spLocks noChangeArrowheads="1"/>
            </p:cNvSpPr>
            <p:nvPr/>
          </p:nvSpPr>
          <p:spPr bwMode="auto">
            <a:xfrm>
              <a:off x="3180" y="1074"/>
              <a:ext cx="32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G</a:t>
              </a: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II</a:t>
              </a:r>
            </a:p>
          </p:txBody>
        </p:sp>
        <p:sp>
          <p:nvSpPr>
            <p:cNvPr id="187" name="Text Box 121"/>
            <p:cNvSpPr txBox="1">
              <a:spLocks noChangeArrowheads="1"/>
            </p:cNvSpPr>
            <p:nvPr/>
          </p:nvSpPr>
          <p:spPr bwMode="auto">
            <a:xfrm>
              <a:off x="2919" y="1083"/>
              <a:ext cx="2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P</a:t>
              </a:r>
              <a:r>
                <a:rPr kumimoji="1" lang="en-US" altLang="zh-CN" sz="1400" b="1" i="1" u="none" strike="noStrike" kern="1200" cap="none" spc="0" normalizeH="0" baseline="0" noProof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II</a:t>
              </a:r>
            </a:p>
          </p:txBody>
        </p:sp>
        <p:sp>
          <p:nvSpPr>
            <p:cNvPr id="188" name="Line 122"/>
            <p:cNvSpPr>
              <a:spLocks noChangeShapeType="1"/>
            </p:cNvSpPr>
            <p:nvPr/>
          </p:nvSpPr>
          <p:spPr bwMode="auto">
            <a:xfrm>
              <a:off x="2984" y="1123"/>
              <a:ext cx="1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89" name="Line 123"/>
            <p:cNvSpPr>
              <a:spLocks noChangeShapeType="1"/>
            </p:cNvSpPr>
            <p:nvPr/>
          </p:nvSpPr>
          <p:spPr bwMode="auto">
            <a:xfrm>
              <a:off x="3233" y="1116"/>
              <a:ext cx="1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0" name="Text Box 124"/>
            <p:cNvSpPr txBox="1">
              <a:spLocks noChangeArrowheads="1"/>
            </p:cNvSpPr>
            <p:nvPr/>
          </p:nvSpPr>
          <p:spPr bwMode="auto">
            <a:xfrm>
              <a:off x="2142" y="1050"/>
              <a:ext cx="3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G</a:t>
              </a:r>
              <a:r>
                <a:rPr kumimoji="1" lang="en-US" altLang="zh-CN" sz="2000" b="1" i="1" u="none" strike="noStrike" kern="1200" cap="none" spc="0" normalizeH="0" baseline="-25000" noProof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III</a:t>
              </a:r>
            </a:p>
          </p:txBody>
        </p:sp>
        <p:sp>
          <p:nvSpPr>
            <p:cNvPr id="191" name="Text Box 125"/>
            <p:cNvSpPr txBox="1">
              <a:spLocks noChangeArrowheads="1"/>
            </p:cNvSpPr>
            <p:nvPr/>
          </p:nvSpPr>
          <p:spPr bwMode="auto">
            <a:xfrm>
              <a:off x="1881" y="1059"/>
              <a:ext cx="32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P</a:t>
              </a:r>
              <a:r>
                <a:rPr kumimoji="1" lang="en-US" altLang="zh-CN" sz="2000" b="1" i="1" u="none" strike="noStrike" kern="1200" cap="none" spc="0" normalizeH="0" baseline="-25000" noProof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III</a:t>
              </a:r>
            </a:p>
          </p:txBody>
        </p:sp>
        <p:sp>
          <p:nvSpPr>
            <p:cNvPr id="192" name="Line 126"/>
            <p:cNvSpPr>
              <a:spLocks noChangeShapeType="1"/>
            </p:cNvSpPr>
            <p:nvPr/>
          </p:nvSpPr>
          <p:spPr bwMode="auto">
            <a:xfrm>
              <a:off x="1946" y="1123"/>
              <a:ext cx="1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3" name="Line 127"/>
            <p:cNvSpPr>
              <a:spLocks noChangeShapeType="1"/>
            </p:cNvSpPr>
            <p:nvPr/>
          </p:nvSpPr>
          <p:spPr bwMode="auto">
            <a:xfrm>
              <a:off x="2195" y="1116"/>
              <a:ext cx="1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4" name="Text Box 128"/>
            <p:cNvSpPr txBox="1">
              <a:spLocks noChangeArrowheads="1"/>
            </p:cNvSpPr>
            <p:nvPr/>
          </p:nvSpPr>
          <p:spPr bwMode="auto">
            <a:xfrm>
              <a:off x="935" y="1055"/>
              <a:ext cx="3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G</a:t>
              </a:r>
              <a:r>
                <a:rPr kumimoji="1" lang="en-US" altLang="zh-CN" sz="2000" b="1" i="1" u="none" strike="noStrike" kern="1200" cap="none" spc="0" normalizeH="0" baseline="-25000" noProof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IV</a:t>
              </a:r>
            </a:p>
          </p:txBody>
        </p:sp>
        <p:sp>
          <p:nvSpPr>
            <p:cNvPr id="195" name="Text Box 129"/>
            <p:cNvSpPr txBox="1">
              <a:spLocks noChangeArrowheads="1"/>
            </p:cNvSpPr>
            <p:nvPr/>
          </p:nvSpPr>
          <p:spPr bwMode="auto">
            <a:xfrm>
              <a:off x="704" y="1064"/>
              <a:ext cx="3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P</a:t>
              </a:r>
              <a:r>
                <a:rPr kumimoji="1" lang="en-US" altLang="zh-CN" sz="2000" b="1" i="1" u="none" strike="noStrike" kern="1200" cap="none" spc="0" normalizeH="0" baseline="-25000" noProof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IV</a:t>
              </a:r>
            </a:p>
          </p:txBody>
        </p:sp>
        <p:sp>
          <p:nvSpPr>
            <p:cNvPr id="196" name="Line 130"/>
            <p:cNvSpPr>
              <a:spLocks noChangeShapeType="1"/>
            </p:cNvSpPr>
            <p:nvPr/>
          </p:nvSpPr>
          <p:spPr bwMode="auto">
            <a:xfrm>
              <a:off x="739" y="1128"/>
              <a:ext cx="1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7" name="Line 131"/>
            <p:cNvSpPr>
              <a:spLocks noChangeShapeType="1"/>
            </p:cNvSpPr>
            <p:nvPr/>
          </p:nvSpPr>
          <p:spPr bwMode="auto">
            <a:xfrm>
              <a:off x="988" y="1121"/>
              <a:ext cx="15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98" name="Text Box 170"/>
            <p:cNvSpPr txBox="1">
              <a:spLocks noChangeArrowheads="1"/>
            </p:cNvSpPr>
            <p:nvPr/>
          </p:nvSpPr>
          <p:spPr bwMode="auto">
            <a:xfrm>
              <a:off x="4320" y="1300"/>
              <a:ext cx="7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  <a:sym typeface="Symbol" pitchFamily="18" charset="2"/>
                </a:rPr>
                <a:t>C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3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-C</a:t>
              </a:r>
              <a:r>
                <a:rPr kumimoji="1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黑体" pitchFamily="2" charset="-122"/>
                  <a:cs typeface="+mn-cs"/>
                </a:rPr>
                <a:t>1</a:t>
              </a:r>
            </a:p>
          </p:txBody>
        </p:sp>
      </p:grpSp>
      <p:grpSp>
        <p:nvGrpSpPr>
          <p:cNvPr id="199" name="Group 191"/>
          <p:cNvGrpSpPr>
            <a:grpSpLocks/>
          </p:cNvGrpSpPr>
          <p:nvPr/>
        </p:nvGrpSpPr>
        <p:grpSpPr bwMode="auto">
          <a:xfrm>
            <a:off x="846138" y="1905371"/>
            <a:ext cx="5549900" cy="717550"/>
            <a:chOff x="533" y="836"/>
            <a:chExt cx="3496" cy="452"/>
          </a:xfrm>
        </p:grpSpPr>
        <p:sp>
          <p:nvSpPr>
            <p:cNvPr id="200" name="Text Box 109"/>
            <p:cNvSpPr txBox="1">
              <a:spLocks noChangeArrowheads="1"/>
            </p:cNvSpPr>
            <p:nvPr/>
          </p:nvSpPr>
          <p:spPr bwMode="auto">
            <a:xfrm>
              <a:off x="3693" y="100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C</a:t>
              </a:r>
              <a:r>
                <a:rPr kumimoji="1" lang="en-US" altLang="zh-CN" sz="20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I</a:t>
              </a:r>
              <a:endParaRPr kumimoji="1" lang="en-US" alt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201" name="Text Box 110"/>
            <p:cNvSpPr txBox="1">
              <a:spLocks noChangeArrowheads="1"/>
            </p:cNvSpPr>
            <p:nvPr/>
          </p:nvSpPr>
          <p:spPr bwMode="auto">
            <a:xfrm>
              <a:off x="2614" y="98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C</a:t>
              </a:r>
              <a:r>
                <a:rPr kumimoji="1" lang="en-US" altLang="zh-CN" sz="2000" b="1" i="1" u="none" strike="noStrike" kern="1200" cap="none" spc="0" normalizeH="0" baseline="-2500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II</a:t>
              </a:r>
              <a:endParaRPr kumimoji="1" lang="en-US" altLang="en-US" sz="16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202" name="Text Box 111"/>
            <p:cNvSpPr txBox="1">
              <a:spLocks noChangeArrowheads="1"/>
            </p:cNvSpPr>
            <p:nvPr/>
          </p:nvSpPr>
          <p:spPr bwMode="auto">
            <a:xfrm>
              <a:off x="1495" y="978"/>
              <a:ext cx="4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C</a:t>
              </a:r>
              <a:r>
                <a:rPr kumimoji="1" lang="en-US" altLang="zh-CN" sz="2000" b="1" i="1" u="none" strike="noStrike" kern="120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III</a:t>
              </a:r>
              <a:endParaRPr kumimoji="1" lang="en-US" altLang="en-US" sz="16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  <p:sp>
          <p:nvSpPr>
            <p:cNvPr id="203" name="Text Box 171"/>
            <p:cNvSpPr txBox="1">
              <a:spLocks noChangeArrowheads="1"/>
            </p:cNvSpPr>
            <p:nvPr/>
          </p:nvSpPr>
          <p:spPr bwMode="auto">
            <a:xfrm>
              <a:off x="533" y="836"/>
              <a:ext cx="4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C</a:t>
              </a:r>
              <a:r>
                <a:rPr kumimoji="1" lang="en-US" altLang="zh-CN" sz="2000" b="1" i="1" u="none" strike="noStrike" kern="1200" cap="none" spc="0" normalizeH="0" baseline="-2500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Times New Roman" pitchFamily="18" charset="0"/>
                </a:rPr>
                <a:t>IV</a:t>
              </a:r>
              <a:endParaRPr kumimoji="1" lang="en-US" altLang="en-US" sz="1600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endParaRPr>
            </a:p>
          </p:txBody>
        </p:sp>
      </p:grpSp>
      <p:sp>
        <p:nvSpPr>
          <p:cNvPr id="204" name="Text Box 172"/>
          <p:cNvSpPr txBox="1">
            <a:spLocks noChangeArrowheads="1"/>
          </p:cNvSpPr>
          <p:nvPr/>
        </p:nvSpPr>
        <p:spPr bwMode="auto">
          <a:xfrm>
            <a:off x="361389" y="5547471"/>
            <a:ext cx="2438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Ai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Bi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C0</a:t>
            </a:r>
          </a:p>
        </p:txBody>
      </p:sp>
      <p:sp>
        <p:nvSpPr>
          <p:cNvPr id="205" name="Line 173"/>
          <p:cNvSpPr>
            <a:spLocks noChangeShapeType="1"/>
          </p:cNvSpPr>
          <p:nvPr/>
        </p:nvSpPr>
        <p:spPr bwMode="auto">
          <a:xfrm>
            <a:off x="2409825" y="5838824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6" name="Text Box 174"/>
          <p:cNvSpPr txBox="1">
            <a:spLocks noChangeArrowheads="1"/>
          </p:cNvSpPr>
          <p:nvPr/>
        </p:nvSpPr>
        <p:spPr bwMode="auto">
          <a:xfrm>
            <a:off x="3019425" y="5610224"/>
            <a:ext cx="3975100" cy="48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G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Ⅳ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、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P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Ⅳ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…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.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G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I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、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P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I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、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44546A"/>
              </a:solidFill>
              <a:effectLst/>
              <a:uLnTx/>
              <a:uFillTx/>
              <a:latin typeface="宋体" charset="-122"/>
              <a:ea typeface="宋体" charset="-122"/>
              <a:cs typeface="+mn-cs"/>
            </a:endParaRPr>
          </a:p>
        </p:txBody>
      </p:sp>
      <p:sp>
        <p:nvSpPr>
          <p:cNvPr id="207" name="Line 175"/>
          <p:cNvSpPr>
            <a:spLocks noChangeShapeType="1"/>
          </p:cNvSpPr>
          <p:nvPr/>
        </p:nvSpPr>
        <p:spPr bwMode="auto">
          <a:xfrm>
            <a:off x="93663" y="6443662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8" name="Text Box 176"/>
          <p:cNvSpPr txBox="1">
            <a:spLocks noChangeArrowheads="1"/>
          </p:cNvSpPr>
          <p:nvPr/>
        </p:nvSpPr>
        <p:spPr bwMode="auto">
          <a:xfrm>
            <a:off x="460375" y="6291262"/>
            <a:ext cx="35052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C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Ⅳ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、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C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Ⅲ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、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C</a:t>
            </a:r>
            <a:r>
              <a:rPr kumimoji="1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Ⅱ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、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C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I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宋体" charset="-122"/>
                <a:ea typeface="宋体" charset="-122"/>
                <a:cs typeface="+mn-cs"/>
              </a:rPr>
              <a:t>  </a:t>
            </a:r>
          </a:p>
        </p:txBody>
      </p:sp>
      <p:sp>
        <p:nvSpPr>
          <p:cNvPr id="209" name="Line 177"/>
          <p:cNvSpPr>
            <a:spLocks noChangeShapeType="1"/>
          </p:cNvSpPr>
          <p:nvPr/>
        </p:nvSpPr>
        <p:spPr bwMode="auto">
          <a:xfrm>
            <a:off x="3857625" y="6472237"/>
            <a:ext cx="6477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0" name="Text Box 178"/>
          <p:cNvSpPr txBox="1">
            <a:spLocks noChangeArrowheads="1"/>
          </p:cNvSpPr>
          <p:nvPr/>
        </p:nvSpPr>
        <p:spPr bwMode="auto">
          <a:xfrm>
            <a:off x="4467225" y="6138862"/>
            <a:ext cx="4629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C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15 ~ 13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、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C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11 ~ 9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、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C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7 ~ 5             </a:t>
            </a:r>
          </a:p>
        </p:txBody>
      </p:sp>
      <p:sp>
        <p:nvSpPr>
          <p:cNvPr id="211" name="Text Box 179"/>
          <p:cNvSpPr txBox="1">
            <a:spLocks noChangeArrowheads="1"/>
          </p:cNvSpPr>
          <p:nvPr/>
        </p:nvSpPr>
        <p:spPr bwMode="auto">
          <a:xfrm>
            <a:off x="6600825" y="5534024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C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546A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3 ~ 1</a:t>
            </a:r>
          </a:p>
        </p:txBody>
      </p:sp>
      <p:sp>
        <p:nvSpPr>
          <p:cNvPr id="212" name="Line 180"/>
          <p:cNvSpPr>
            <a:spLocks noChangeShapeType="1"/>
          </p:cNvSpPr>
          <p:nvPr/>
        </p:nvSpPr>
        <p:spPr bwMode="auto">
          <a:xfrm>
            <a:off x="7753071" y="5853112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3" name="Text Box 181"/>
          <p:cNvSpPr txBox="1">
            <a:spLocks noChangeArrowheads="1"/>
          </p:cNvSpPr>
          <p:nvPr/>
        </p:nvSpPr>
        <p:spPr bwMode="auto">
          <a:xfrm>
            <a:off x="2290763" y="5381624"/>
            <a:ext cx="9589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第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步</a:t>
            </a:r>
          </a:p>
        </p:txBody>
      </p:sp>
      <p:sp>
        <p:nvSpPr>
          <p:cNvPr id="214" name="Text Box 182"/>
          <p:cNvSpPr txBox="1">
            <a:spLocks noChangeArrowheads="1"/>
          </p:cNvSpPr>
          <p:nvPr/>
        </p:nvSpPr>
        <p:spPr bwMode="auto">
          <a:xfrm>
            <a:off x="7802096" y="5408518"/>
            <a:ext cx="9589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第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步</a:t>
            </a:r>
          </a:p>
        </p:txBody>
      </p:sp>
      <p:sp>
        <p:nvSpPr>
          <p:cNvPr id="215" name="Text Box 183"/>
          <p:cNvSpPr txBox="1">
            <a:spLocks noChangeArrowheads="1"/>
          </p:cNvSpPr>
          <p:nvPr/>
        </p:nvSpPr>
        <p:spPr bwMode="auto">
          <a:xfrm>
            <a:off x="3751729" y="6033246"/>
            <a:ext cx="9589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第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3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步</a:t>
            </a:r>
          </a:p>
        </p:txBody>
      </p:sp>
      <p:sp>
        <p:nvSpPr>
          <p:cNvPr id="216" name="Text Box 184"/>
          <p:cNvSpPr txBox="1">
            <a:spLocks noChangeArrowheads="1"/>
          </p:cNvSpPr>
          <p:nvPr/>
        </p:nvSpPr>
        <p:spPr bwMode="auto">
          <a:xfrm>
            <a:off x="423581" y="4893701"/>
            <a:ext cx="61229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进位传递过程：</a:t>
            </a:r>
          </a:p>
        </p:txBody>
      </p:sp>
      <p:sp>
        <p:nvSpPr>
          <p:cNvPr id="217" name="Line 122"/>
          <p:cNvSpPr>
            <a:spLocks noChangeShapeType="1"/>
          </p:cNvSpPr>
          <p:nvPr/>
        </p:nvSpPr>
        <p:spPr bwMode="auto">
          <a:xfrm>
            <a:off x="871077" y="4425109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8" name="Line 122"/>
          <p:cNvSpPr>
            <a:spLocks noChangeShapeType="1"/>
          </p:cNvSpPr>
          <p:nvPr/>
        </p:nvSpPr>
        <p:spPr bwMode="auto">
          <a:xfrm>
            <a:off x="1295024" y="4433422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9" name="Line 122"/>
          <p:cNvSpPr>
            <a:spLocks noChangeShapeType="1"/>
          </p:cNvSpPr>
          <p:nvPr/>
        </p:nvSpPr>
        <p:spPr bwMode="auto">
          <a:xfrm>
            <a:off x="1788251" y="4419563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0" name="Line 122"/>
          <p:cNvSpPr>
            <a:spLocks noChangeShapeType="1"/>
          </p:cNvSpPr>
          <p:nvPr/>
        </p:nvSpPr>
        <p:spPr bwMode="auto">
          <a:xfrm>
            <a:off x="2212198" y="4436189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1" name="Line 122"/>
          <p:cNvSpPr>
            <a:spLocks noChangeShapeType="1"/>
          </p:cNvSpPr>
          <p:nvPr/>
        </p:nvSpPr>
        <p:spPr bwMode="auto">
          <a:xfrm>
            <a:off x="2855051" y="4422334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2" name="Line 122"/>
          <p:cNvSpPr>
            <a:spLocks noChangeShapeType="1"/>
          </p:cNvSpPr>
          <p:nvPr/>
        </p:nvSpPr>
        <p:spPr bwMode="auto">
          <a:xfrm>
            <a:off x="3278998" y="4438960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3" name="Line 122"/>
          <p:cNvSpPr>
            <a:spLocks noChangeShapeType="1"/>
          </p:cNvSpPr>
          <p:nvPr/>
        </p:nvSpPr>
        <p:spPr bwMode="auto">
          <a:xfrm>
            <a:off x="3639220" y="4433413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4" name="Line 122"/>
          <p:cNvSpPr>
            <a:spLocks noChangeShapeType="1"/>
          </p:cNvSpPr>
          <p:nvPr/>
        </p:nvSpPr>
        <p:spPr bwMode="auto">
          <a:xfrm>
            <a:off x="4063167" y="4450039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5" name="Line 122"/>
          <p:cNvSpPr>
            <a:spLocks noChangeShapeType="1"/>
          </p:cNvSpPr>
          <p:nvPr/>
        </p:nvSpPr>
        <p:spPr bwMode="auto">
          <a:xfrm>
            <a:off x="4614579" y="4419559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6" name="Line 122"/>
          <p:cNvSpPr>
            <a:spLocks noChangeShapeType="1"/>
          </p:cNvSpPr>
          <p:nvPr/>
        </p:nvSpPr>
        <p:spPr bwMode="auto">
          <a:xfrm>
            <a:off x="5013587" y="4427872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7" name="Line 122"/>
          <p:cNvSpPr>
            <a:spLocks noChangeShapeType="1"/>
          </p:cNvSpPr>
          <p:nvPr/>
        </p:nvSpPr>
        <p:spPr bwMode="auto">
          <a:xfrm>
            <a:off x="5415374" y="4430644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8" name="Line 122"/>
          <p:cNvSpPr>
            <a:spLocks noChangeShapeType="1"/>
          </p:cNvSpPr>
          <p:nvPr/>
        </p:nvSpPr>
        <p:spPr bwMode="auto">
          <a:xfrm>
            <a:off x="5789443" y="4430644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9" name="Line 122"/>
          <p:cNvSpPr>
            <a:spLocks noChangeShapeType="1"/>
          </p:cNvSpPr>
          <p:nvPr/>
        </p:nvSpPr>
        <p:spPr bwMode="auto">
          <a:xfrm>
            <a:off x="6329774" y="4422331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0" name="Line 122"/>
          <p:cNvSpPr>
            <a:spLocks noChangeShapeType="1"/>
          </p:cNvSpPr>
          <p:nvPr/>
        </p:nvSpPr>
        <p:spPr bwMode="auto">
          <a:xfrm>
            <a:off x="6728782" y="4430644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1" name="Line 122"/>
          <p:cNvSpPr>
            <a:spLocks noChangeShapeType="1"/>
          </p:cNvSpPr>
          <p:nvPr/>
        </p:nvSpPr>
        <p:spPr bwMode="auto">
          <a:xfrm>
            <a:off x="7130569" y="4433416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2" name="Line 122"/>
          <p:cNvSpPr>
            <a:spLocks noChangeShapeType="1"/>
          </p:cNvSpPr>
          <p:nvPr/>
        </p:nvSpPr>
        <p:spPr bwMode="auto">
          <a:xfrm>
            <a:off x="7504638" y="4433416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3" name="Line 122"/>
          <p:cNvSpPr>
            <a:spLocks noChangeShapeType="1"/>
          </p:cNvSpPr>
          <p:nvPr/>
        </p:nvSpPr>
        <p:spPr bwMode="auto">
          <a:xfrm>
            <a:off x="514332" y="5624046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4" name="Line 122"/>
          <p:cNvSpPr>
            <a:spLocks noChangeShapeType="1"/>
          </p:cNvSpPr>
          <p:nvPr/>
        </p:nvSpPr>
        <p:spPr bwMode="auto">
          <a:xfrm>
            <a:off x="1204284" y="5632359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6" name="Line 122"/>
          <p:cNvSpPr>
            <a:spLocks noChangeShapeType="1"/>
          </p:cNvSpPr>
          <p:nvPr/>
        </p:nvSpPr>
        <p:spPr bwMode="auto">
          <a:xfrm>
            <a:off x="3166546" y="5607420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7" name="Line 122"/>
          <p:cNvSpPr>
            <a:spLocks noChangeShapeType="1"/>
          </p:cNvSpPr>
          <p:nvPr/>
        </p:nvSpPr>
        <p:spPr bwMode="auto">
          <a:xfrm>
            <a:off x="4122505" y="5624046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8" name="Line 122"/>
          <p:cNvSpPr>
            <a:spLocks noChangeShapeType="1"/>
          </p:cNvSpPr>
          <p:nvPr/>
        </p:nvSpPr>
        <p:spPr bwMode="auto">
          <a:xfrm>
            <a:off x="5247498" y="5610193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9" name="Line 122"/>
          <p:cNvSpPr>
            <a:spLocks noChangeShapeType="1"/>
          </p:cNvSpPr>
          <p:nvPr/>
        </p:nvSpPr>
        <p:spPr bwMode="auto">
          <a:xfrm>
            <a:off x="6078765" y="5626819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0" name="Line 122"/>
          <p:cNvSpPr>
            <a:spLocks noChangeShapeType="1"/>
          </p:cNvSpPr>
          <p:nvPr/>
        </p:nvSpPr>
        <p:spPr bwMode="auto">
          <a:xfrm>
            <a:off x="6746558" y="5637903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2" name="Line 122"/>
          <p:cNvSpPr>
            <a:spLocks noChangeShapeType="1"/>
          </p:cNvSpPr>
          <p:nvPr/>
        </p:nvSpPr>
        <p:spPr bwMode="auto">
          <a:xfrm>
            <a:off x="629331" y="6223859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3" name="Line 122"/>
          <p:cNvSpPr>
            <a:spLocks noChangeShapeType="1"/>
          </p:cNvSpPr>
          <p:nvPr/>
        </p:nvSpPr>
        <p:spPr bwMode="auto">
          <a:xfrm>
            <a:off x="1635167" y="6240485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4" name="Line 122"/>
          <p:cNvSpPr>
            <a:spLocks noChangeShapeType="1"/>
          </p:cNvSpPr>
          <p:nvPr/>
        </p:nvSpPr>
        <p:spPr bwMode="auto">
          <a:xfrm>
            <a:off x="2577280" y="6226632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5" name="Line 122"/>
          <p:cNvSpPr>
            <a:spLocks noChangeShapeType="1"/>
          </p:cNvSpPr>
          <p:nvPr/>
        </p:nvSpPr>
        <p:spPr bwMode="auto">
          <a:xfrm>
            <a:off x="3466738" y="6243258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6" name="Line 122"/>
          <p:cNvSpPr>
            <a:spLocks noChangeShapeType="1"/>
          </p:cNvSpPr>
          <p:nvPr/>
        </p:nvSpPr>
        <p:spPr bwMode="auto">
          <a:xfrm>
            <a:off x="4690907" y="6223859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8" name="Line 122"/>
          <p:cNvSpPr>
            <a:spLocks noChangeShapeType="1"/>
          </p:cNvSpPr>
          <p:nvPr/>
        </p:nvSpPr>
        <p:spPr bwMode="auto">
          <a:xfrm>
            <a:off x="6406099" y="6226632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9" name="Line 122"/>
          <p:cNvSpPr>
            <a:spLocks noChangeShapeType="1"/>
          </p:cNvSpPr>
          <p:nvPr/>
        </p:nvSpPr>
        <p:spPr bwMode="auto">
          <a:xfrm>
            <a:off x="7952261" y="6243258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0" name="Line 122"/>
          <p:cNvSpPr>
            <a:spLocks noChangeShapeType="1"/>
          </p:cNvSpPr>
          <p:nvPr/>
        </p:nvSpPr>
        <p:spPr bwMode="auto">
          <a:xfrm>
            <a:off x="2460902" y="2193192"/>
            <a:ext cx="23971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1" name="Line 122"/>
          <p:cNvSpPr>
            <a:spLocks noChangeShapeType="1"/>
          </p:cNvSpPr>
          <p:nvPr/>
        </p:nvSpPr>
        <p:spPr bwMode="auto">
          <a:xfrm>
            <a:off x="981197" y="1977062"/>
            <a:ext cx="23971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2" name="Line 122"/>
          <p:cNvSpPr>
            <a:spLocks noChangeShapeType="1"/>
          </p:cNvSpPr>
          <p:nvPr/>
        </p:nvSpPr>
        <p:spPr bwMode="auto">
          <a:xfrm>
            <a:off x="4287451" y="2226046"/>
            <a:ext cx="23971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3" name="Line 122"/>
          <p:cNvSpPr>
            <a:spLocks noChangeShapeType="1"/>
          </p:cNvSpPr>
          <p:nvPr/>
        </p:nvSpPr>
        <p:spPr bwMode="auto">
          <a:xfrm>
            <a:off x="5915613" y="2245096"/>
            <a:ext cx="239713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4" name="Line 122"/>
          <p:cNvSpPr>
            <a:spLocks noChangeShapeType="1"/>
          </p:cNvSpPr>
          <p:nvPr/>
        </p:nvSpPr>
        <p:spPr bwMode="auto">
          <a:xfrm>
            <a:off x="1758416" y="2690284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5" name="Line 122"/>
          <p:cNvSpPr>
            <a:spLocks noChangeShapeType="1"/>
          </p:cNvSpPr>
          <p:nvPr/>
        </p:nvSpPr>
        <p:spPr bwMode="auto">
          <a:xfrm>
            <a:off x="2273458" y="2690284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6" name="Line 122"/>
          <p:cNvSpPr>
            <a:spLocks noChangeShapeType="1"/>
          </p:cNvSpPr>
          <p:nvPr/>
        </p:nvSpPr>
        <p:spPr bwMode="auto">
          <a:xfrm>
            <a:off x="3559968" y="2709683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7" name="Line 122"/>
          <p:cNvSpPr>
            <a:spLocks noChangeShapeType="1"/>
          </p:cNvSpPr>
          <p:nvPr/>
        </p:nvSpPr>
        <p:spPr bwMode="auto">
          <a:xfrm>
            <a:off x="4095095" y="2709683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8" name="Line 122"/>
          <p:cNvSpPr>
            <a:spLocks noChangeShapeType="1"/>
          </p:cNvSpPr>
          <p:nvPr/>
        </p:nvSpPr>
        <p:spPr bwMode="auto">
          <a:xfrm>
            <a:off x="5219648" y="2709414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9" name="Line 122"/>
          <p:cNvSpPr>
            <a:spLocks noChangeShapeType="1"/>
          </p:cNvSpPr>
          <p:nvPr/>
        </p:nvSpPr>
        <p:spPr bwMode="auto">
          <a:xfrm>
            <a:off x="5634936" y="2709414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0" name="Line 122"/>
          <p:cNvSpPr>
            <a:spLocks noChangeShapeType="1"/>
          </p:cNvSpPr>
          <p:nvPr/>
        </p:nvSpPr>
        <p:spPr bwMode="auto">
          <a:xfrm>
            <a:off x="6954698" y="2728813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1" name="Line 122"/>
          <p:cNvSpPr>
            <a:spLocks noChangeShapeType="1"/>
          </p:cNvSpPr>
          <p:nvPr/>
        </p:nvSpPr>
        <p:spPr bwMode="auto">
          <a:xfrm>
            <a:off x="7415010" y="2728813"/>
            <a:ext cx="239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331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2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04" grpId="0" build="p" autoUpdateAnimBg="0"/>
      <p:bldP spid="205" grpId="0" animBg="1"/>
      <p:bldP spid="206" grpId="0" build="p" autoUpdateAnimBg="0" advAuto="0"/>
      <p:bldP spid="207" grpId="0" animBg="1"/>
      <p:bldP spid="208" grpId="0" build="p" autoUpdateAnimBg="0" advAuto="0"/>
      <p:bldP spid="209" grpId="0" animBg="1"/>
      <p:bldP spid="210" grpId="0" build="p" autoUpdateAnimBg="0" advAuto="0"/>
      <p:bldP spid="211" grpId="0" build="p" autoUpdateAnimBg="0" advAuto="0"/>
      <p:bldP spid="212" grpId="0" animBg="1"/>
      <p:bldP spid="213" grpId="0"/>
      <p:bldP spid="214" grpId="0"/>
      <p:bldP spid="215" grpId="0"/>
      <p:bldP spid="216" grpId="0" build="p" autoUpdateAnimBg="0"/>
      <p:bldP spid="217" grpId="0" animBg="1"/>
      <p:bldP spid="218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四、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ALU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（算术逻辑单元）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12823-0850-4CD9-B4B9-1D8595131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8BC59D-5D7D-44E7-AC99-226300B81041}"/>
              </a:ext>
            </a:extLst>
          </p:cNvPr>
          <p:cNvSpPr txBox="1"/>
          <p:nvPr/>
        </p:nvSpPr>
        <p:spPr>
          <a:xfrm>
            <a:off x="87158" y="759859"/>
            <a:ext cx="882942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、一位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ALU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3" name="AutoShape 4">
            <a:extLst>
              <a:ext uri="{FF2B5EF4-FFF2-40B4-BE49-F238E27FC236}">
                <a16:creationId xmlns:a16="http://schemas.microsoft.com/office/drawing/2014/main" id="{BED93CD9-1DC2-4C8D-987A-582EFA10D891}"/>
              </a:ext>
            </a:extLst>
          </p:cNvPr>
          <p:cNvSpPr>
            <a:spLocks/>
          </p:cNvSpPr>
          <p:nvPr/>
        </p:nvSpPr>
        <p:spPr bwMode="auto">
          <a:xfrm>
            <a:off x="59023" y="2036028"/>
            <a:ext cx="292343" cy="2565733"/>
          </a:xfrm>
          <a:prstGeom prst="leftBrace">
            <a:avLst>
              <a:gd name="adj1" fmla="val 58876"/>
              <a:gd name="adj2" fmla="val 50000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EDB5AA1F-6CB1-4D12-97BF-641826839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366" y="1852891"/>
            <a:ext cx="2889375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1位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加法器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（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54F7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求和、进位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）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输入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选择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器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（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54F7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1对与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54F7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或非门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控制门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（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54F7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算术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54F7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/</a:t>
            </a: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54F7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逻辑运算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）</a:t>
            </a:r>
          </a:p>
        </p:txBody>
      </p: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3901888" y="1162329"/>
            <a:ext cx="1152525" cy="7953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+</a:t>
            </a:r>
          </a:p>
          <a:p>
            <a:pPr marL="0" marR="0" lvl="0" indent="0" algn="ctr" defTabSz="457200" rtl="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20" name="Line 8"/>
          <p:cNvSpPr>
            <a:spLocks noChangeShapeType="1"/>
          </p:cNvSpPr>
          <p:nvPr/>
        </p:nvSpPr>
        <p:spPr bwMode="auto">
          <a:xfrm>
            <a:off x="3903476" y="1521104"/>
            <a:ext cx="1150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Line 9"/>
          <p:cNvSpPr>
            <a:spLocks noChangeShapeType="1"/>
          </p:cNvSpPr>
          <p:nvPr/>
        </p:nvSpPr>
        <p:spPr bwMode="auto">
          <a:xfrm>
            <a:off x="4478151" y="1521104"/>
            <a:ext cx="0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6083113" y="1448079"/>
            <a:ext cx="719138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  <a:sym typeface="Symbol" pitchFamily="18" charset="2"/>
              </a:rPr>
              <a:t></a:t>
            </a: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8000813" y="1527454"/>
            <a:ext cx="719138" cy="3143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000" b="1" i="0" u="none" strike="noStrike" kern="1200" cap="none" spc="0" normalizeH="0" baseline="0" noProof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6460658" y="6437965"/>
            <a:ext cx="14763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S</a:t>
            </a:r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1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    S</a:t>
            </a:r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0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  A</a:t>
            </a:r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i</a:t>
            </a:r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>
            <a:off x="4189226" y="1970366"/>
            <a:ext cx="0" cy="1927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4405126" y="1954491"/>
            <a:ext cx="1587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Line 15"/>
          <p:cNvSpPr>
            <a:spLocks noChangeShapeType="1"/>
          </p:cNvSpPr>
          <p:nvPr/>
        </p:nvSpPr>
        <p:spPr bwMode="auto">
          <a:xfrm>
            <a:off x="6103751" y="3140354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6613338" y="1864004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8737413" y="6438712"/>
            <a:ext cx="395288" cy="26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C</a:t>
            </a:r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i-1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4271122" y="808689"/>
            <a:ext cx="7207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C</a:t>
            </a:r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i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>
            <a:off x="8361176" y="1154391"/>
            <a:ext cx="0" cy="293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3551051" y="3983316"/>
            <a:ext cx="1368425" cy="79692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+</a:t>
            </a:r>
          </a:p>
          <a:p>
            <a:pPr marL="0" marR="0" lvl="0" indent="0" algn="ctr" defTabSz="457200" rtl="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</a:t>
            </a:r>
          </a:p>
        </p:txBody>
      </p:sp>
      <p:sp>
        <p:nvSpPr>
          <p:cNvPr id="38" name="Line 21"/>
          <p:cNvSpPr>
            <a:spLocks noChangeShapeType="1"/>
          </p:cNvSpPr>
          <p:nvPr/>
        </p:nvSpPr>
        <p:spPr bwMode="auto">
          <a:xfrm>
            <a:off x="3552638" y="4415116"/>
            <a:ext cx="1366838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Line 22"/>
          <p:cNvSpPr>
            <a:spLocks noChangeShapeType="1"/>
          </p:cNvSpPr>
          <p:nvPr/>
        </p:nvSpPr>
        <p:spPr bwMode="auto">
          <a:xfrm>
            <a:off x="4271776" y="4418291"/>
            <a:ext cx="0" cy="357188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Line 23"/>
          <p:cNvSpPr>
            <a:spLocks noChangeShapeType="1"/>
          </p:cNvSpPr>
          <p:nvPr/>
        </p:nvSpPr>
        <p:spPr bwMode="auto">
          <a:xfrm>
            <a:off x="3973326" y="1952904"/>
            <a:ext cx="0" cy="528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Oval 24"/>
          <p:cNvSpPr>
            <a:spLocks noChangeArrowheads="1"/>
          </p:cNvSpPr>
          <p:nvPr/>
        </p:nvSpPr>
        <p:spPr bwMode="auto">
          <a:xfrm>
            <a:off x="4152713" y="3889654"/>
            <a:ext cx="71438" cy="730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42" name="Text Box 25"/>
          <p:cNvSpPr txBox="1">
            <a:spLocks noChangeArrowheads="1"/>
          </p:cNvSpPr>
          <p:nvPr/>
        </p:nvSpPr>
        <p:spPr bwMode="auto">
          <a:xfrm>
            <a:off x="6156138" y="3984904"/>
            <a:ext cx="1685925" cy="79692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tIns="82800" bIns="1080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+</a:t>
            </a:r>
          </a:p>
          <a:p>
            <a:pPr marL="0" marR="0" lvl="0" indent="0" algn="ctr" defTabSz="457200" rtl="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43" name="Line 26"/>
          <p:cNvSpPr>
            <a:spLocks noChangeShapeType="1"/>
          </p:cNvSpPr>
          <p:nvPr/>
        </p:nvSpPr>
        <p:spPr bwMode="auto">
          <a:xfrm>
            <a:off x="6157726" y="4416704"/>
            <a:ext cx="1684337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4" name="Line 27"/>
          <p:cNvSpPr>
            <a:spLocks noChangeShapeType="1"/>
          </p:cNvSpPr>
          <p:nvPr/>
        </p:nvSpPr>
        <p:spPr bwMode="auto">
          <a:xfrm>
            <a:off x="6775263" y="4419879"/>
            <a:ext cx="0" cy="35718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5" name="Oval 28"/>
          <p:cNvSpPr>
            <a:spLocks noChangeArrowheads="1"/>
          </p:cNvSpPr>
          <p:nvPr/>
        </p:nvSpPr>
        <p:spPr bwMode="auto">
          <a:xfrm>
            <a:off x="6961001" y="3891241"/>
            <a:ext cx="71437" cy="730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46" name="Text Box 29"/>
          <p:cNvSpPr txBox="1">
            <a:spLocks noChangeArrowheads="1"/>
          </p:cNvSpPr>
          <p:nvPr/>
        </p:nvSpPr>
        <p:spPr bwMode="auto">
          <a:xfrm>
            <a:off x="5152838" y="5359679"/>
            <a:ext cx="719138" cy="357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47" name="Text Box 30"/>
          <p:cNvSpPr txBox="1">
            <a:spLocks noChangeArrowheads="1"/>
          </p:cNvSpPr>
          <p:nvPr/>
        </p:nvSpPr>
        <p:spPr bwMode="auto">
          <a:xfrm>
            <a:off x="5914838" y="2746654"/>
            <a:ext cx="719138" cy="4000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E7E6E6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  <a:sym typeface="Symbol" pitchFamily="18" charset="2"/>
              </a:rPr>
              <a:t></a:t>
            </a:r>
          </a:p>
        </p:txBody>
      </p:sp>
      <p:sp>
        <p:nvSpPr>
          <p:cNvPr id="48" name="Line 31"/>
          <p:cNvSpPr>
            <a:spLocks noChangeShapeType="1"/>
          </p:cNvSpPr>
          <p:nvPr/>
        </p:nvSpPr>
        <p:spPr bwMode="auto">
          <a:xfrm>
            <a:off x="6451413" y="1224241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>
            <a:off x="7886513" y="2838729"/>
            <a:ext cx="719138" cy="3143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50" name="Oval 33"/>
          <p:cNvSpPr>
            <a:spLocks noChangeArrowheads="1"/>
          </p:cNvSpPr>
          <p:nvPr/>
        </p:nvSpPr>
        <p:spPr bwMode="auto">
          <a:xfrm>
            <a:off x="8211951" y="2760941"/>
            <a:ext cx="71437" cy="730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51" name="Line 34"/>
          <p:cNvSpPr>
            <a:spLocks noChangeShapeType="1"/>
          </p:cNvSpPr>
          <p:nvPr/>
        </p:nvSpPr>
        <p:spPr bwMode="auto">
          <a:xfrm>
            <a:off x="8245288" y="1852891"/>
            <a:ext cx="0" cy="901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2" name="Line 35"/>
          <p:cNvSpPr>
            <a:spLocks noChangeShapeType="1"/>
          </p:cNvSpPr>
          <p:nvPr/>
        </p:nvSpPr>
        <p:spPr bwMode="auto">
          <a:xfrm>
            <a:off x="7583301" y="1167091"/>
            <a:ext cx="7699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3" name="Line 36"/>
          <p:cNvSpPr>
            <a:spLocks noChangeShapeType="1"/>
          </p:cNvSpPr>
          <p:nvPr/>
        </p:nvSpPr>
        <p:spPr bwMode="auto">
          <a:xfrm>
            <a:off x="3357376" y="2499004"/>
            <a:ext cx="4875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4" name="Line 37"/>
          <p:cNvSpPr>
            <a:spLocks noChangeShapeType="1"/>
          </p:cNvSpPr>
          <p:nvPr/>
        </p:nvSpPr>
        <p:spPr bwMode="auto">
          <a:xfrm>
            <a:off x="3370076" y="2287866"/>
            <a:ext cx="5594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5" name="Line 38"/>
          <p:cNvSpPr>
            <a:spLocks noChangeShapeType="1"/>
          </p:cNvSpPr>
          <p:nvPr/>
        </p:nvSpPr>
        <p:spPr bwMode="auto">
          <a:xfrm flipV="1">
            <a:off x="6616513" y="2065616"/>
            <a:ext cx="954088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6" name="Oval 39"/>
          <p:cNvSpPr>
            <a:spLocks noChangeArrowheads="1"/>
          </p:cNvSpPr>
          <p:nvPr/>
        </p:nvSpPr>
        <p:spPr bwMode="auto">
          <a:xfrm>
            <a:off x="8324663" y="1440141"/>
            <a:ext cx="71438" cy="730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57" name="Line 40"/>
          <p:cNvSpPr>
            <a:spLocks noChangeShapeType="1"/>
          </p:cNvSpPr>
          <p:nvPr/>
        </p:nvSpPr>
        <p:spPr bwMode="auto">
          <a:xfrm>
            <a:off x="7570601" y="1178204"/>
            <a:ext cx="0" cy="8747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Line 41"/>
          <p:cNvSpPr>
            <a:spLocks noChangeShapeType="1"/>
          </p:cNvSpPr>
          <p:nvPr/>
        </p:nvSpPr>
        <p:spPr bwMode="auto">
          <a:xfrm>
            <a:off x="6284726" y="1852891"/>
            <a:ext cx="0" cy="88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9" name="Oval 43"/>
          <p:cNvSpPr>
            <a:spLocks noChangeArrowheads="1"/>
          </p:cNvSpPr>
          <p:nvPr/>
        </p:nvSpPr>
        <p:spPr bwMode="auto">
          <a:xfrm>
            <a:off x="4462276" y="1075016"/>
            <a:ext cx="71437" cy="730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60" name="Text Box 45"/>
          <p:cNvSpPr txBox="1">
            <a:spLocks noChangeArrowheads="1"/>
          </p:cNvSpPr>
          <p:nvPr/>
        </p:nvSpPr>
        <p:spPr bwMode="auto">
          <a:xfrm>
            <a:off x="6351401" y="886104"/>
            <a:ext cx="5032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F</a:t>
            </a:r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i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61" name="Text Box 46"/>
          <p:cNvSpPr txBox="1">
            <a:spLocks noChangeArrowheads="1"/>
          </p:cNvSpPr>
          <p:nvPr/>
        </p:nvSpPr>
        <p:spPr bwMode="auto">
          <a:xfrm>
            <a:off x="4162238" y="3632479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X</a:t>
            </a:r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i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62" name="Line 47"/>
          <p:cNvSpPr>
            <a:spLocks noChangeShapeType="1"/>
          </p:cNvSpPr>
          <p:nvPr/>
        </p:nvSpPr>
        <p:spPr bwMode="auto">
          <a:xfrm>
            <a:off x="8524688" y="1852891"/>
            <a:ext cx="0" cy="423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3" name="Line 48"/>
          <p:cNvSpPr>
            <a:spLocks noChangeShapeType="1"/>
          </p:cNvSpPr>
          <p:nvPr/>
        </p:nvSpPr>
        <p:spPr bwMode="auto">
          <a:xfrm>
            <a:off x="4190813" y="3351491"/>
            <a:ext cx="19224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Line 49"/>
          <p:cNvSpPr>
            <a:spLocks noChangeShapeType="1"/>
          </p:cNvSpPr>
          <p:nvPr/>
        </p:nvSpPr>
        <p:spPr bwMode="auto">
          <a:xfrm>
            <a:off x="4673413" y="1967191"/>
            <a:ext cx="0" cy="5286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Line 50"/>
          <p:cNvSpPr>
            <a:spLocks noChangeShapeType="1"/>
          </p:cNvSpPr>
          <p:nvPr/>
        </p:nvSpPr>
        <p:spPr bwMode="auto">
          <a:xfrm>
            <a:off x="4879788" y="1959254"/>
            <a:ext cx="0" cy="163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Line 51"/>
          <p:cNvSpPr>
            <a:spLocks noChangeShapeType="1"/>
          </p:cNvSpPr>
          <p:nvPr/>
        </p:nvSpPr>
        <p:spPr bwMode="auto">
          <a:xfrm>
            <a:off x="4867088" y="3603904"/>
            <a:ext cx="2120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7" name="Line 52"/>
          <p:cNvSpPr>
            <a:spLocks noChangeShapeType="1"/>
          </p:cNvSpPr>
          <p:nvPr/>
        </p:nvSpPr>
        <p:spPr bwMode="auto">
          <a:xfrm>
            <a:off x="7000688" y="3602316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8" name="Line 53"/>
          <p:cNvSpPr>
            <a:spLocks noChangeShapeType="1"/>
          </p:cNvSpPr>
          <p:nvPr/>
        </p:nvSpPr>
        <p:spPr bwMode="auto">
          <a:xfrm>
            <a:off x="6443476" y="3137179"/>
            <a:ext cx="0" cy="463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9" name="Text Box 54"/>
          <p:cNvSpPr txBox="1">
            <a:spLocks noChangeArrowheads="1"/>
          </p:cNvSpPr>
          <p:nvPr/>
        </p:nvSpPr>
        <p:spPr bwMode="auto">
          <a:xfrm>
            <a:off x="6972113" y="3597554"/>
            <a:ext cx="5032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Times New Roman" pitchFamily="18" charset="0"/>
              </a:rPr>
              <a:t>Y</a:t>
            </a:r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i</a:t>
            </a:r>
            <a:endParaRPr kumimoji="1" lang="en-US" altLang="zh-CN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70" name="Line 55"/>
          <p:cNvSpPr>
            <a:spLocks noChangeShapeType="1"/>
          </p:cNvSpPr>
          <p:nvPr/>
        </p:nvSpPr>
        <p:spPr bwMode="auto">
          <a:xfrm>
            <a:off x="7324538" y="4423054"/>
            <a:ext cx="0" cy="35718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1" name="Oval 56"/>
          <p:cNvSpPr>
            <a:spLocks noChangeArrowheads="1"/>
          </p:cNvSpPr>
          <p:nvPr/>
        </p:nvSpPr>
        <p:spPr bwMode="auto">
          <a:xfrm>
            <a:off x="5483038" y="5288241"/>
            <a:ext cx="71438" cy="730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72" name="Line 57"/>
          <p:cNvSpPr>
            <a:spLocks noChangeShapeType="1"/>
          </p:cNvSpPr>
          <p:nvPr/>
        </p:nvSpPr>
        <p:spPr bwMode="auto">
          <a:xfrm>
            <a:off x="5510026" y="5105679"/>
            <a:ext cx="0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Line 58"/>
          <p:cNvSpPr>
            <a:spLocks noChangeShapeType="1"/>
          </p:cNvSpPr>
          <p:nvPr/>
        </p:nvSpPr>
        <p:spPr bwMode="auto">
          <a:xfrm>
            <a:off x="4827401" y="5099329"/>
            <a:ext cx="1444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4" name="Line 59"/>
          <p:cNvSpPr>
            <a:spLocks noChangeShapeType="1"/>
          </p:cNvSpPr>
          <p:nvPr/>
        </p:nvSpPr>
        <p:spPr bwMode="auto">
          <a:xfrm>
            <a:off x="4814701" y="4769129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5" name="Line 60"/>
          <p:cNvSpPr>
            <a:spLocks noChangeShapeType="1"/>
          </p:cNvSpPr>
          <p:nvPr/>
        </p:nvSpPr>
        <p:spPr bwMode="auto">
          <a:xfrm>
            <a:off x="6276788" y="4770716"/>
            <a:ext cx="0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6" name="Line 61"/>
          <p:cNvSpPr>
            <a:spLocks noChangeShapeType="1"/>
          </p:cNvSpPr>
          <p:nvPr/>
        </p:nvSpPr>
        <p:spPr bwMode="auto">
          <a:xfrm>
            <a:off x="4113026" y="4769129"/>
            <a:ext cx="0" cy="1166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7" name="Line 62"/>
          <p:cNvSpPr>
            <a:spLocks noChangeShapeType="1"/>
          </p:cNvSpPr>
          <p:nvPr/>
        </p:nvSpPr>
        <p:spPr bwMode="auto">
          <a:xfrm>
            <a:off x="6946713" y="4783416"/>
            <a:ext cx="0" cy="1166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8" name="Line 63"/>
          <p:cNvSpPr>
            <a:spLocks noChangeShapeType="1"/>
          </p:cNvSpPr>
          <p:nvPr/>
        </p:nvSpPr>
        <p:spPr bwMode="auto">
          <a:xfrm>
            <a:off x="4111438" y="5948641"/>
            <a:ext cx="28495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9" name="Line 64"/>
          <p:cNvSpPr>
            <a:spLocks noChangeShapeType="1"/>
          </p:cNvSpPr>
          <p:nvPr/>
        </p:nvSpPr>
        <p:spPr bwMode="auto">
          <a:xfrm>
            <a:off x="3860613" y="4780241"/>
            <a:ext cx="0" cy="1404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0" name="Line 65"/>
          <p:cNvSpPr>
            <a:spLocks noChangeShapeType="1"/>
          </p:cNvSpPr>
          <p:nvPr/>
        </p:nvSpPr>
        <p:spPr bwMode="auto">
          <a:xfrm>
            <a:off x="3860613" y="6186766"/>
            <a:ext cx="37226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Line 66"/>
          <p:cNvSpPr>
            <a:spLocks noChangeShapeType="1"/>
          </p:cNvSpPr>
          <p:nvPr/>
        </p:nvSpPr>
        <p:spPr bwMode="auto">
          <a:xfrm>
            <a:off x="3674876" y="4769129"/>
            <a:ext cx="0" cy="164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2" name="Line 67"/>
          <p:cNvSpPr>
            <a:spLocks noChangeShapeType="1"/>
          </p:cNvSpPr>
          <p:nvPr/>
        </p:nvSpPr>
        <p:spPr bwMode="auto">
          <a:xfrm>
            <a:off x="4433701" y="4769129"/>
            <a:ext cx="0" cy="1404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3" name="Line 68"/>
          <p:cNvSpPr>
            <a:spLocks noChangeShapeType="1"/>
          </p:cNvSpPr>
          <p:nvPr/>
        </p:nvSpPr>
        <p:spPr bwMode="auto">
          <a:xfrm>
            <a:off x="4616263" y="4758016"/>
            <a:ext cx="0" cy="164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4" name="Line 69"/>
          <p:cNvSpPr>
            <a:spLocks noChangeShapeType="1"/>
          </p:cNvSpPr>
          <p:nvPr/>
        </p:nvSpPr>
        <p:spPr bwMode="auto">
          <a:xfrm>
            <a:off x="5516376" y="5710516"/>
            <a:ext cx="0" cy="649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5" name="Line 70"/>
          <p:cNvSpPr>
            <a:spLocks noChangeShapeType="1"/>
          </p:cNvSpPr>
          <p:nvPr/>
        </p:nvSpPr>
        <p:spPr bwMode="auto">
          <a:xfrm>
            <a:off x="7167376" y="4778654"/>
            <a:ext cx="0" cy="1643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6" name="Line 71"/>
          <p:cNvSpPr>
            <a:spLocks noChangeShapeType="1"/>
          </p:cNvSpPr>
          <p:nvPr/>
        </p:nvSpPr>
        <p:spPr bwMode="auto">
          <a:xfrm>
            <a:off x="7575363" y="4767541"/>
            <a:ext cx="0" cy="164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7" name="Line 72"/>
          <p:cNvSpPr>
            <a:spLocks noChangeShapeType="1"/>
          </p:cNvSpPr>
          <p:nvPr/>
        </p:nvSpPr>
        <p:spPr bwMode="auto">
          <a:xfrm>
            <a:off x="6572063" y="4767541"/>
            <a:ext cx="0" cy="1643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8" name="Line 73"/>
          <p:cNvSpPr>
            <a:spLocks noChangeShapeType="1"/>
          </p:cNvSpPr>
          <p:nvPr/>
        </p:nvSpPr>
        <p:spPr bwMode="auto">
          <a:xfrm>
            <a:off x="8272276" y="3165754"/>
            <a:ext cx="0" cy="3219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9" name="Line 74"/>
          <p:cNvSpPr>
            <a:spLocks noChangeShapeType="1"/>
          </p:cNvSpPr>
          <p:nvPr/>
        </p:nvSpPr>
        <p:spPr bwMode="auto">
          <a:xfrm>
            <a:off x="8970776" y="2278341"/>
            <a:ext cx="0" cy="4133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0" name="Text Box 75"/>
          <p:cNvSpPr txBox="1">
            <a:spLocks noChangeArrowheads="1"/>
          </p:cNvSpPr>
          <p:nvPr/>
        </p:nvSpPr>
        <p:spPr bwMode="auto">
          <a:xfrm>
            <a:off x="8010338" y="6456175"/>
            <a:ext cx="6477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M</a:t>
            </a:r>
          </a:p>
        </p:txBody>
      </p:sp>
      <p:sp>
        <p:nvSpPr>
          <p:cNvPr id="91" name="Text Box 76"/>
          <p:cNvSpPr txBox="1">
            <a:spLocks noChangeArrowheads="1"/>
          </p:cNvSpPr>
          <p:nvPr/>
        </p:nvSpPr>
        <p:spPr bwMode="auto">
          <a:xfrm>
            <a:off x="3565245" y="6402387"/>
            <a:ext cx="21526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S</a:t>
            </a:r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3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         S</a:t>
            </a:r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2 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         B</a:t>
            </a:r>
            <a:r>
              <a:rPr kumimoji="1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rPr>
              <a:t>i</a:t>
            </a:r>
          </a:p>
        </p:txBody>
      </p:sp>
      <p:sp>
        <p:nvSpPr>
          <p:cNvPr id="92" name="Line 77"/>
          <p:cNvSpPr>
            <a:spLocks noChangeShapeType="1"/>
          </p:cNvSpPr>
          <p:nvPr/>
        </p:nvSpPr>
        <p:spPr bwMode="auto">
          <a:xfrm>
            <a:off x="5346420" y="6408737"/>
            <a:ext cx="250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3" name="Line 78"/>
          <p:cNvSpPr>
            <a:spLocks noChangeShapeType="1"/>
          </p:cNvSpPr>
          <p:nvPr/>
        </p:nvSpPr>
        <p:spPr bwMode="auto">
          <a:xfrm>
            <a:off x="7584608" y="6449078"/>
            <a:ext cx="1857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4" name="Line 79"/>
          <p:cNvSpPr>
            <a:spLocks noChangeShapeType="1"/>
          </p:cNvSpPr>
          <p:nvPr/>
        </p:nvSpPr>
        <p:spPr bwMode="auto">
          <a:xfrm flipV="1">
            <a:off x="4502897" y="816627"/>
            <a:ext cx="265113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5" name="Line 80"/>
          <p:cNvSpPr>
            <a:spLocks noChangeShapeType="1"/>
          </p:cNvSpPr>
          <p:nvPr/>
        </p:nvSpPr>
        <p:spPr bwMode="auto">
          <a:xfrm>
            <a:off x="4495613" y="848004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6" name="Line 81"/>
          <p:cNvSpPr>
            <a:spLocks noChangeShapeType="1"/>
          </p:cNvSpPr>
          <p:nvPr/>
        </p:nvSpPr>
        <p:spPr bwMode="auto">
          <a:xfrm>
            <a:off x="6462526" y="851179"/>
            <a:ext cx="225425" cy="142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7" name="Oval 102"/>
          <p:cNvSpPr>
            <a:spLocks noChangeArrowheads="1"/>
          </p:cNvSpPr>
          <p:nvPr/>
        </p:nvSpPr>
        <p:spPr bwMode="auto">
          <a:xfrm>
            <a:off x="4394013" y="6126441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98" name="Oval 103"/>
          <p:cNvSpPr>
            <a:spLocks noChangeArrowheads="1"/>
          </p:cNvSpPr>
          <p:nvPr/>
        </p:nvSpPr>
        <p:spPr bwMode="auto">
          <a:xfrm>
            <a:off x="5471926" y="5888316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99" name="Oval 104"/>
          <p:cNvSpPr>
            <a:spLocks noChangeArrowheads="1"/>
          </p:cNvSpPr>
          <p:nvPr/>
        </p:nvSpPr>
        <p:spPr bwMode="auto">
          <a:xfrm>
            <a:off x="5463988" y="5045354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00" name="Oval 105"/>
          <p:cNvSpPr>
            <a:spLocks noChangeArrowheads="1"/>
          </p:cNvSpPr>
          <p:nvPr/>
        </p:nvSpPr>
        <p:spPr bwMode="auto">
          <a:xfrm>
            <a:off x="7534088" y="6124854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01" name="Oval 106"/>
          <p:cNvSpPr>
            <a:spLocks noChangeArrowheads="1"/>
          </p:cNvSpPr>
          <p:nvPr/>
        </p:nvSpPr>
        <p:spPr bwMode="auto">
          <a:xfrm>
            <a:off x="4138426" y="3286404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02" name="Oval 107"/>
          <p:cNvSpPr>
            <a:spLocks noChangeArrowheads="1"/>
          </p:cNvSpPr>
          <p:nvPr/>
        </p:nvSpPr>
        <p:spPr bwMode="auto">
          <a:xfrm>
            <a:off x="6410138" y="3559454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03" name="Oval 108"/>
          <p:cNvSpPr>
            <a:spLocks noChangeArrowheads="1"/>
          </p:cNvSpPr>
          <p:nvPr/>
        </p:nvSpPr>
        <p:spPr bwMode="auto">
          <a:xfrm>
            <a:off x="8202426" y="2433916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04" name="Oval 109"/>
          <p:cNvSpPr>
            <a:spLocks noChangeArrowheads="1"/>
          </p:cNvSpPr>
          <p:nvPr/>
        </p:nvSpPr>
        <p:spPr bwMode="auto">
          <a:xfrm>
            <a:off x="8489763" y="2241829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05" name="Oval 110"/>
          <p:cNvSpPr>
            <a:spLocks noChangeArrowheads="1"/>
          </p:cNvSpPr>
          <p:nvPr/>
        </p:nvSpPr>
        <p:spPr bwMode="auto">
          <a:xfrm>
            <a:off x="3914588" y="2443441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06" name="Oval 111"/>
          <p:cNvSpPr>
            <a:spLocks noChangeArrowheads="1"/>
          </p:cNvSpPr>
          <p:nvPr/>
        </p:nvSpPr>
        <p:spPr bwMode="auto">
          <a:xfrm>
            <a:off x="4363851" y="2241829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07" name="Oval 112"/>
          <p:cNvSpPr>
            <a:spLocks noChangeArrowheads="1"/>
          </p:cNvSpPr>
          <p:nvPr/>
        </p:nvSpPr>
        <p:spPr bwMode="auto">
          <a:xfrm>
            <a:off x="4638488" y="2437091"/>
            <a:ext cx="88900" cy="889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itchFamily="18" charset="0"/>
              <a:ea typeface="宋体" charset="-122"/>
              <a:cs typeface="+mn-cs"/>
            </a:endParaRPr>
          </a:p>
        </p:txBody>
      </p:sp>
      <p:sp>
        <p:nvSpPr>
          <p:cNvPr id="108" name="Text Box 5">
            <a:extLst>
              <a:ext uri="{FF2B5EF4-FFF2-40B4-BE49-F238E27FC236}">
                <a16:creationId xmlns:a16="http://schemas.microsoft.com/office/drawing/2014/main" id="{EDB5AA1F-6CB1-4D12-97BF-641826839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196" y="4205517"/>
            <a:ext cx="2889375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输出：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运算结果</a:t>
            </a:r>
            <a:endParaRPr lang="en-US" altLang="zh-CN" sz="2800" b="1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标志位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50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500"/>
                            </p:stCondLst>
                            <p:childTnLst>
                              <p:par>
                                <p:cTn id="2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8" dur="500"/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animBg="1"/>
      <p:bldP spid="14" grpId="0" uiExpand="1" build="p" advAuto="0"/>
      <p:bldP spid="19" grpId="0" animBg="1"/>
      <p:bldP spid="20" grpId="0" animBg="1"/>
      <p:bldP spid="23" grpId="0" animBg="1"/>
      <p:bldP spid="24" grpId="0" animBg="1"/>
      <p:bldP spid="25" grpId="0" animBg="1"/>
      <p:bldP spid="26" grpId="0"/>
      <p:bldP spid="27" grpId="0" animBg="1"/>
      <p:bldP spid="28" grpId="0" animBg="1"/>
      <p:bldP spid="29" grpId="0" animBg="1"/>
      <p:bldP spid="33" grpId="0" animBg="1"/>
      <p:bldP spid="34" grpId="0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/>
      <p:bldP spid="61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/>
      <p:bldP spid="91" grpId="0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uiExpand="1" build="p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四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ALU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（算术逻辑单元）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12823-0850-4CD9-B4B9-1D8595131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中央处理器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8BC59D-5D7D-44E7-AC99-226300B81041}"/>
              </a:ext>
            </a:extLst>
          </p:cNvPr>
          <p:cNvSpPr txBox="1"/>
          <p:nvPr/>
        </p:nvSpPr>
        <p:spPr>
          <a:xfrm>
            <a:off x="87158" y="1378425"/>
            <a:ext cx="8829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SN74181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：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位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全加器，并行进位链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，公共输入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选择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门、控制门集成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在一块芯片上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00E56FD-5531-4CB3-92A2-5CD5C284987A}"/>
              </a:ext>
            </a:extLst>
          </p:cNvPr>
          <p:cNvSpPr txBox="1"/>
          <p:nvPr/>
        </p:nvSpPr>
        <p:spPr>
          <a:xfrm>
            <a:off x="157288" y="818830"/>
            <a:ext cx="6189724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、四位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ALU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芯片举例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563C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17" name="Picture 1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0" t="7542" r="20856" b="16618"/>
          <a:stretch/>
        </p:blipFill>
        <p:spPr bwMode="auto">
          <a:xfrm>
            <a:off x="681296" y="2241746"/>
            <a:ext cx="7544896" cy="4638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73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四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ALU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（算术逻辑单元）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12823-0850-4CD9-B4B9-1D8595131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0" t="10591" r="32097" b="22206"/>
          <a:stretch>
            <a:fillRect/>
          </a:stretch>
        </p:blipFill>
        <p:spPr bwMode="auto">
          <a:xfrm>
            <a:off x="17369" y="25251"/>
            <a:ext cx="912336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118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五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、运算器组织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12823-0850-4CD9-B4B9-1D8595131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AutoShape 5"/>
          <p:cNvSpPr>
            <a:spLocks/>
          </p:cNvSpPr>
          <p:nvPr/>
        </p:nvSpPr>
        <p:spPr bwMode="auto">
          <a:xfrm>
            <a:off x="3311427" y="3850712"/>
            <a:ext cx="192741" cy="1079489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544137" y="3552823"/>
            <a:ext cx="45085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独立寄存器结构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467937" y="4727573"/>
            <a:ext cx="3228975" cy="393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小型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存储器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结构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6" name="AutoShape 8"/>
          <p:cNvSpPr>
            <a:spLocks/>
          </p:cNvSpPr>
          <p:nvPr/>
        </p:nvSpPr>
        <p:spPr bwMode="auto">
          <a:xfrm>
            <a:off x="6131297" y="4504761"/>
            <a:ext cx="152400" cy="740897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6306110" y="4474693"/>
            <a:ext cx="1089774" cy="91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单口</a:t>
            </a:r>
          </a:p>
          <a:p>
            <a:pPr marL="0" marR="0" lvl="0" indent="0" algn="l" defTabSz="457200" rtl="0" eaLnBrk="1" fontAlgn="auto" latinLnBrk="0" hangingPunct="1">
              <a:lnSpc>
                <a:spcPct val="7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双口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1709358" y="3965573"/>
            <a:ext cx="17948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寄存器组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381185" y="1027294"/>
            <a:ext cx="82706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Wingdings" pitchFamily="2" charset="2"/>
              </a:rPr>
              <a:t>运算器基本逻辑组成：</a:t>
            </a: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Wingdings" pitchFamily="2" charset="2"/>
              </a:rPr>
              <a:t>ALU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Wingdings" pitchFamily="2" charset="2"/>
              </a:rPr>
              <a:t>、寄存器组、判别逻辑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1543050" y="2019856"/>
            <a:ext cx="71088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(1)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向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ALU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提供操作数的方式？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Wingdings" pitchFamily="2" charset="2"/>
              </a:rPr>
              <a:t>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1531938" y="2784005"/>
            <a:ext cx="61007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(2)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寄存器组的结构？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Wingdings" pitchFamily="2" charset="2"/>
              </a:rPr>
              <a:t>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4" name="Text Box 11"/>
          <p:cNvSpPr txBox="1">
            <a:spLocks noChangeArrowheads="1"/>
          </p:cNvSpPr>
          <p:nvPr/>
        </p:nvSpPr>
        <p:spPr bwMode="auto">
          <a:xfrm>
            <a:off x="358775" y="2040308"/>
            <a:ext cx="19002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问题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Wingdings" pitchFamily="2" charset="2"/>
              </a:rPr>
              <a:t>：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374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build="p" autoUpdateAnimBg="0"/>
      <p:bldP spid="15" grpId="0" autoUpdateAnimBg="0"/>
      <p:bldP spid="16" grpId="0" animBg="1"/>
      <p:bldP spid="17" grpId="0" build="p" autoUpdateAnimBg="0" advAuto="0"/>
      <p:bldP spid="18" grpId="0" build="p" autoUpdateAnimBg="0"/>
      <p:bldP spid="19" grpId="0" build="p" autoUpdateAnimBg="0"/>
      <p:bldP spid="20" grpId="0" build="p" autoUpdateAnimBg="0"/>
      <p:bldP spid="23" grpId="0" build="p" autoUpdateAnimBg="0"/>
      <p:bldP spid="24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五、运算器组织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12823-0850-4CD9-B4B9-1D8595131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286870" y="951750"/>
            <a:ext cx="7086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带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54F7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多路选择器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的运算器</a:t>
            </a:r>
          </a:p>
        </p:txBody>
      </p:sp>
      <p:grpSp>
        <p:nvGrpSpPr>
          <p:cNvPr id="25" name="Group 40"/>
          <p:cNvGrpSpPr>
            <a:grpSpLocks/>
          </p:cNvGrpSpPr>
          <p:nvPr/>
        </p:nvGrpSpPr>
        <p:grpSpPr bwMode="auto">
          <a:xfrm>
            <a:off x="615483" y="1636339"/>
            <a:ext cx="7772400" cy="4286250"/>
            <a:chOff x="144" y="720"/>
            <a:chExt cx="4896" cy="2700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720" y="1248"/>
              <a:ext cx="864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27" name="Line 5"/>
            <p:cNvSpPr>
              <a:spLocks noChangeShapeType="1"/>
            </p:cNvSpPr>
            <p:nvPr/>
          </p:nvSpPr>
          <p:spPr bwMode="auto">
            <a:xfrm>
              <a:off x="1200" y="1008"/>
              <a:ext cx="38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720" y="1872"/>
              <a:ext cx="864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29" name="Rectangle 7"/>
            <p:cNvSpPr>
              <a:spLocks noChangeArrowheads="1"/>
            </p:cNvSpPr>
            <p:nvPr/>
          </p:nvSpPr>
          <p:spPr bwMode="auto">
            <a:xfrm>
              <a:off x="1248" y="2544"/>
              <a:ext cx="864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33" name="Rectangle 8"/>
            <p:cNvSpPr>
              <a:spLocks noChangeArrowheads="1"/>
            </p:cNvSpPr>
            <p:nvPr/>
          </p:nvSpPr>
          <p:spPr bwMode="auto">
            <a:xfrm>
              <a:off x="192" y="2544"/>
              <a:ext cx="864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34" name="Rectangle 9"/>
            <p:cNvSpPr>
              <a:spLocks noChangeArrowheads="1"/>
            </p:cNvSpPr>
            <p:nvPr/>
          </p:nvSpPr>
          <p:spPr bwMode="auto">
            <a:xfrm>
              <a:off x="2496" y="1248"/>
              <a:ext cx="864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35" name="Rectangle 10"/>
            <p:cNvSpPr>
              <a:spLocks noChangeArrowheads="1"/>
            </p:cNvSpPr>
            <p:nvPr/>
          </p:nvSpPr>
          <p:spPr bwMode="auto">
            <a:xfrm>
              <a:off x="3936" y="1248"/>
              <a:ext cx="864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36" name="Line 11"/>
            <p:cNvSpPr>
              <a:spLocks noChangeShapeType="1"/>
            </p:cNvSpPr>
            <p:nvPr/>
          </p:nvSpPr>
          <p:spPr bwMode="auto">
            <a:xfrm flipV="1">
              <a:off x="2928" y="100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 flipV="1">
              <a:off x="864" y="2208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 flipV="1">
              <a:off x="1152" y="158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 flipV="1">
              <a:off x="1200" y="100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40" name="Line 15"/>
            <p:cNvSpPr>
              <a:spLocks noChangeShapeType="1"/>
            </p:cNvSpPr>
            <p:nvPr/>
          </p:nvSpPr>
          <p:spPr bwMode="auto">
            <a:xfrm flipV="1">
              <a:off x="4368" y="100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41" name="Line 16"/>
            <p:cNvSpPr>
              <a:spLocks noChangeShapeType="1"/>
            </p:cNvSpPr>
            <p:nvPr/>
          </p:nvSpPr>
          <p:spPr bwMode="auto">
            <a:xfrm flipV="1">
              <a:off x="864" y="28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42" name="Line 17"/>
            <p:cNvSpPr>
              <a:spLocks noChangeShapeType="1"/>
            </p:cNvSpPr>
            <p:nvPr/>
          </p:nvSpPr>
          <p:spPr bwMode="auto">
            <a:xfrm flipV="1">
              <a:off x="336" y="28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43" name="Line 18"/>
            <p:cNvSpPr>
              <a:spLocks noChangeShapeType="1"/>
            </p:cNvSpPr>
            <p:nvPr/>
          </p:nvSpPr>
          <p:spPr bwMode="auto">
            <a:xfrm flipV="1">
              <a:off x="1392" y="2208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44" name="Line 19"/>
            <p:cNvSpPr>
              <a:spLocks noChangeShapeType="1"/>
            </p:cNvSpPr>
            <p:nvPr/>
          </p:nvSpPr>
          <p:spPr bwMode="auto">
            <a:xfrm flipV="1">
              <a:off x="2928" y="158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45" name="Line 20"/>
            <p:cNvSpPr>
              <a:spLocks noChangeShapeType="1"/>
            </p:cNvSpPr>
            <p:nvPr/>
          </p:nvSpPr>
          <p:spPr bwMode="auto">
            <a:xfrm flipV="1">
              <a:off x="4368" y="1584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46" name="Line 21"/>
            <p:cNvSpPr>
              <a:spLocks noChangeShapeType="1"/>
            </p:cNvSpPr>
            <p:nvPr/>
          </p:nvSpPr>
          <p:spPr bwMode="auto">
            <a:xfrm flipV="1">
              <a:off x="1968" y="28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47" name="Line 22"/>
            <p:cNvSpPr>
              <a:spLocks noChangeShapeType="1"/>
            </p:cNvSpPr>
            <p:nvPr/>
          </p:nvSpPr>
          <p:spPr bwMode="auto">
            <a:xfrm flipV="1">
              <a:off x="1392" y="288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48" name="Line 23"/>
            <p:cNvSpPr>
              <a:spLocks noChangeShapeType="1"/>
            </p:cNvSpPr>
            <p:nvPr/>
          </p:nvSpPr>
          <p:spPr bwMode="auto">
            <a:xfrm>
              <a:off x="384" y="3072"/>
              <a:ext cx="43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49" name="Line 24"/>
            <p:cNvSpPr>
              <a:spLocks noChangeShapeType="1"/>
            </p:cNvSpPr>
            <p:nvPr/>
          </p:nvSpPr>
          <p:spPr bwMode="auto">
            <a:xfrm>
              <a:off x="1440" y="307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50" name="Line 25"/>
            <p:cNvSpPr>
              <a:spLocks noChangeShapeType="1"/>
            </p:cNvSpPr>
            <p:nvPr/>
          </p:nvSpPr>
          <p:spPr bwMode="auto">
            <a:xfrm>
              <a:off x="3408" y="1392"/>
              <a:ext cx="48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51" name="Text Box 26"/>
            <p:cNvSpPr txBox="1">
              <a:spLocks noChangeArrowheads="1"/>
            </p:cNvSpPr>
            <p:nvPr/>
          </p:nvSpPr>
          <p:spPr bwMode="auto">
            <a:xfrm>
              <a:off x="784" y="1248"/>
              <a:ext cx="86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移位器</a:t>
              </a:r>
            </a:p>
          </p:txBody>
        </p:sp>
        <p:sp>
          <p:nvSpPr>
            <p:cNvPr id="52" name="Text Box 27"/>
            <p:cNvSpPr txBox="1">
              <a:spLocks noChangeArrowheads="1"/>
            </p:cNvSpPr>
            <p:nvPr/>
          </p:nvSpPr>
          <p:spPr bwMode="auto">
            <a:xfrm>
              <a:off x="952" y="1872"/>
              <a:ext cx="6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ALU</a:t>
              </a:r>
            </a:p>
          </p:txBody>
        </p:sp>
        <p:sp>
          <p:nvSpPr>
            <p:cNvPr id="53" name="Text Box 28"/>
            <p:cNvSpPr txBox="1">
              <a:spLocks noChangeArrowheads="1"/>
            </p:cNvSpPr>
            <p:nvPr/>
          </p:nvSpPr>
          <p:spPr bwMode="auto">
            <a:xfrm>
              <a:off x="1200" y="2592"/>
              <a:ext cx="100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多路选择器</a:t>
              </a:r>
            </a:p>
          </p:txBody>
        </p:sp>
        <p:sp>
          <p:nvSpPr>
            <p:cNvPr id="54" name="Text Box 29"/>
            <p:cNvSpPr txBox="1">
              <a:spLocks noChangeArrowheads="1"/>
            </p:cNvSpPr>
            <p:nvPr/>
          </p:nvSpPr>
          <p:spPr bwMode="auto">
            <a:xfrm>
              <a:off x="144" y="2592"/>
              <a:ext cx="100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多路选择器</a:t>
              </a:r>
            </a:p>
          </p:txBody>
        </p:sp>
        <p:sp>
          <p:nvSpPr>
            <p:cNvPr id="55" name="Text Box 30"/>
            <p:cNvSpPr txBox="1">
              <a:spLocks noChangeArrowheads="1"/>
            </p:cNvSpPr>
            <p:nvPr/>
          </p:nvSpPr>
          <p:spPr bwMode="auto">
            <a:xfrm>
              <a:off x="2736" y="1296"/>
              <a:ext cx="52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R0</a:t>
              </a:r>
            </a:p>
          </p:txBody>
        </p:sp>
        <p:sp>
          <p:nvSpPr>
            <p:cNvPr id="56" name="Text Box 31"/>
            <p:cNvSpPr txBox="1">
              <a:spLocks noChangeArrowheads="1"/>
            </p:cNvSpPr>
            <p:nvPr/>
          </p:nvSpPr>
          <p:spPr bwMode="auto">
            <a:xfrm>
              <a:off x="4176" y="1296"/>
              <a:ext cx="52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E7E6E6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Rn</a:t>
              </a:r>
            </a:p>
          </p:txBody>
        </p:sp>
        <p:sp>
          <p:nvSpPr>
            <p:cNvPr id="57" name="Text Box 32"/>
            <p:cNvSpPr txBox="1">
              <a:spLocks noChangeArrowheads="1"/>
            </p:cNvSpPr>
            <p:nvPr/>
          </p:nvSpPr>
          <p:spPr bwMode="auto">
            <a:xfrm>
              <a:off x="224" y="3168"/>
              <a:ext cx="218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R0. . </a:t>
              </a:r>
              <a:r>
                <a:rPr kumimoji="1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Rn  </a:t>
              </a:r>
              <a:r>
                <a:rPr kumimoji="1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 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R0. </a:t>
              </a:r>
              <a:r>
                <a:rPr kumimoji="1" lang="en-US" altLang="zh-CN" sz="20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.. 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Rn </a:t>
              </a:r>
            </a:p>
          </p:txBody>
        </p:sp>
        <p:sp>
          <p:nvSpPr>
            <p:cNvPr id="58" name="Text Box 33"/>
            <p:cNvSpPr txBox="1">
              <a:spLocks noChangeArrowheads="1"/>
            </p:cNvSpPr>
            <p:nvPr/>
          </p:nvSpPr>
          <p:spPr bwMode="auto">
            <a:xfrm>
              <a:off x="2208" y="720"/>
              <a:ext cx="172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内部总线（单向）</a:t>
              </a:r>
            </a:p>
          </p:txBody>
        </p:sp>
      </p:grpSp>
      <p:grpSp>
        <p:nvGrpSpPr>
          <p:cNvPr id="59" name="Group 48"/>
          <p:cNvGrpSpPr>
            <a:grpSpLocks/>
          </p:cNvGrpSpPr>
          <p:nvPr/>
        </p:nvGrpSpPr>
        <p:grpSpPr bwMode="auto">
          <a:xfrm>
            <a:off x="831383" y="3292942"/>
            <a:ext cx="647700" cy="892175"/>
            <a:chOff x="431" y="1761"/>
            <a:chExt cx="408" cy="562"/>
          </a:xfrm>
        </p:grpSpPr>
        <p:sp>
          <p:nvSpPr>
            <p:cNvPr id="60" name="Text Box 41"/>
            <p:cNvSpPr txBox="1">
              <a:spLocks noChangeArrowheads="1"/>
            </p:cNvSpPr>
            <p:nvPr/>
          </p:nvSpPr>
          <p:spPr bwMode="auto">
            <a:xfrm>
              <a:off x="431" y="1761"/>
              <a:ext cx="363" cy="5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M S0</a:t>
              </a:r>
            </a:p>
            <a:p>
              <a:pPr marL="0" marR="0" lvl="0" indent="0" algn="l" defTabSz="457200" rtl="0" eaLnBrk="1" fontAlgn="auto" latinLnBrk="0" hangingPunct="1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S3</a:t>
              </a:r>
            </a:p>
          </p:txBody>
        </p:sp>
        <p:sp>
          <p:nvSpPr>
            <p:cNvPr id="62" name="Line 43"/>
            <p:cNvSpPr>
              <a:spLocks noChangeShapeType="1"/>
            </p:cNvSpPr>
            <p:nvPr/>
          </p:nvSpPr>
          <p:spPr bwMode="auto">
            <a:xfrm>
              <a:off x="567" y="2056"/>
              <a:ext cx="0" cy="136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63" name="Line 44"/>
            <p:cNvSpPr>
              <a:spLocks noChangeShapeType="1"/>
            </p:cNvSpPr>
            <p:nvPr/>
          </p:nvSpPr>
          <p:spPr bwMode="auto">
            <a:xfrm>
              <a:off x="657" y="1842"/>
              <a:ext cx="182" cy="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64" name="Line 45"/>
            <p:cNvSpPr>
              <a:spLocks noChangeShapeType="1"/>
            </p:cNvSpPr>
            <p:nvPr/>
          </p:nvSpPr>
          <p:spPr bwMode="auto">
            <a:xfrm flipV="1">
              <a:off x="657" y="2160"/>
              <a:ext cx="182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</p:grpSp>
      <p:grpSp>
        <p:nvGrpSpPr>
          <p:cNvPr id="65" name="Group 49"/>
          <p:cNvGrpSpPr>
            <a:grpSpLocks/>
          </p:cNvGrpSpPr>
          <p:nvPr/>
        </p:nvGrpSpPr>
        <p:grpSpPr bwMode="auto">
          <a:xfrm>
            <a:off x="2918945" y="3584203"/>
            <a:ext cx="1081088" cy="393701"/>
            <a:chOff x="1746" y="1936"/>
            <a:chExt cx="681" cy="248"/>
          </a:xfrm>
        </p:grpSpPr>
        <p:sp>
          <p:nvSpPr>
            <p:cNvPr id="66" name="Line 46"/>
            <p:cNvSpPr>
              <a:spLocks noChangeShapeType="1"/>
            </p:cNvSpPr>
            <p:nvPr/>
          </p:nvSpPr>
          <p:spPr bwMode="auto">
            <a:xfrm>
              <a:off x="1746" y="2024"/>
              <a:ext cx="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sp>
          <p:nvSpPr>
            <p:cNvPr id="67" name="Text Box 47"/>
            <p:cNvSpPr txBox="1">
              <a:spLocks noChangeArrowheads="1"/>
            </p:cNvSpPr>
            <p:nvPr/>
          </p:nvSpPr>
          <p:spPr bwMode="auto">
            <a:xfrm>
              <a:off x="2064" y="1936"/>
              <a:ext cx="363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7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+1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842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/>
          <p:cNvSpPr/>
          <p:nvPr/>
        </p:nvSpPr>
        <p:spPr>
          <a:xfrm>
            <a:off x="502444" y="925975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/>
          <p:cNvGrpSpPr/>
          <p:nvPr/>
        </p:nvGrpSpPr>
        <p:grpSpPr>
          <a:xfrm>
            <a:off x="502444" y="1290185"/>
            <a:ext cx="6032468" cy="556314"/>
            <a:chOff x="669925" y="1609562"/>
            <a:chExt cx="3530781" cy="741752"/>
          </a:xfrm>
        </p:grpSpPr>
        <p:sp>
          <p:nvSpPr>
            <p:cNvPr id="12" name="ïšḻïdê"/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4</a:t>
              </a:r>
              <a:r>
                <a:rPr kumimoji="0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2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</a:t>
              </a:r>
              <a:r>
                <a:rPr kumimoji="0" lang="zh-CN" altLang="en-US" sz="28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运算部件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îsḻíḋé"/>
          <p:cNvSpPr txBox="1"/>
          <p:nvPr/>
        </p:nvSpPr>
        <p:spPr>
          <a:xfrm>
            <a:off x="1872698" y="2573657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01.</a:t>
            </a:r>
          </a:p>
        </p:txBody>
      </p:sp>
      <p:sp>
        <p:nvSpPr>
          <p:cNvPr id="15" name="ísḻiḑe"/>
          <p:cNvSpPr/>
          <p:nvPr/>
        </p:nvSpPr>
        <p:spPr>
          <a:xfrm>
            <a:off x="2526228" y="2585199"/>
            <a:ext cx="49413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一位加法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单元</a:t>
            </a:r>
          </a:p>
        </p:txBody>
      </p:sp>
      <p:sp>
        <p:nvSpPr>
          <p:cNvPr id="16" name="ïṩľîdé"/>
          <p:cNvSpPr txBox="1"/>
          <p:nvPr/>
        </p:nvSpPr>
        <p:spPr>
          <a:xfrm>
            <a:off x="1872697" y="3258800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02.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îṣ1idè"/>
          <p:cNvSpPr/>
          <p:nvPr/>
        </p:nvSpPr>
        <p:spPr>
          <a:xfrm>
            <a:off x="2526228" y="3270341"/>
            <a:ext cx="5220772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串行加法器</a:t>
            </a:r>
          </a:p>
        </p:txBody>
      </p:sp>
      <p:sp>
        <p:nvSpPr>
          <p:cNvPr id="18" name="işľíďe"/>
          <p:cNvSpPr txBox="1"/>
          <p:nvPr/>
        </p:nvSpPr>
        <p:spPr>
          <a:xfrm>
            <a:off x="1872697" y="3970066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03.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ïşľïdé"/>
          <p:cNvSpPr/>
          <p:nvPr/>
        </p:nvSpPr>
        <p:spPr>
          <a:xfrm>
            <a:off x="2526228" y="3981607"/>
            <a:ext cx="4158035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并行加法器</a:t>
            </a:r>
          </a:p>
        </p:txBody>
      </p:sp>
      <p:sp>
        <p:nvSpPr>
          <p:cNvPr id="20" name="ís1íde"/>
          <p:cNvSpPr txBox="1"/>
          <p:nvPr/>
        </p:nvSpPr>
        <p:spPr>
          <a:xfrm>
            <a:off x="1872697" y="4727600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04.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íṡḻîḓé"/>
          <p:cNvSpPr/>
          <p:nvPr/>
        </p:nvSpPr>
        <p:spPr>
          <a:xfrm>
            <a:off x="2526228" y="4728577"/>
            <a:ext cx="4557302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ALU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（算术逻辑单元）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2" name="îṩļíḑé"/>
          <p:cNvSpPr/>
          <p:nvPr/>
        </p:nvSpPr>
        <p:spPr>
          <a:xfrm>
            <a:off x="1524070" y="2602212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ïśľîḋê"/>
          <p:cNvSpPr/>
          <p:nvPr/>
        </p:nvSpPr>
        <p:spPr>
          <a:xfrm>
            <a:off x="1524070" y="3287354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íṧļîḓê"/>
          <p:cNvSpPr/>
          <p:nvPr/>
        </p:nvSpPr>
        <p:spPr>
          <a:xfrm>
            <a:off x="1524070" y="399862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íšḻíḋe"/>
          <p:cNvSpPr/>
          <p:nvPr/>
        </p:nvSpPr>
        <p:spPr>
          <a:xfrm>
            <a:off x="1524070" y="4756154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959428" y="3079859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959428" y="3776549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1959428" y="4499362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  <p:sp>
        <p:nvSpPr>
          <p:cNvPr id="30" name="ís1íde"/>
          <p:cNvSpPr txBox="1"/>
          <p:nvPr/>
        </p:nvSpPr>
        <p:spPr>
          <a:xfrm>
            <a:off x="1877180" y="5458221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05.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íṡḻîḓé"/>
          <p:cNvSpPr/>
          <p:nvPr/>
        </p:nvSpPr>
        <p:spPr>
          <a:xfrm>
            <a:off x="2530711" y="5459198"/>
            <a:ext cx="4557302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运算器组织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2" name="íšḻíḋe"/>
          <p:cNvSpPr/>
          <p:nvPr/>
        </p:nvSpPr>
        <p:spPr>
          <a:xfrm>
            <a:off x="1528553" y="5486775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1963911" y="5229983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969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五、运算器组织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12823-0850-4CD9-B4B9-1D8595131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286870" y="951750"/>
            <a:ext cx="7086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带</a:t>
            </a:r>
            <a:r>
              <a:rPr lang="zh-CN" altLang="en-US" sz="2800" b="1" dirty="0">
                <a:solidFill>
                  <a:srgbClr val="954F7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暂存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54F7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器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的运算器</a:t>
            </a:r>
          </a:p>
        </p:txBody>
      </p:sp>
      <p:grpSp>
        <p:nvGrpSpPr>
          <p:cNvPr id="61" name="Group 52"/>
          <p:cNvGrpSpPr>
            <a:grpSpLocks/>
          </p:cNvGrpSpPr>
          <p:nvPr/>
        </p:nvGrpSpPr>
        <p:grpSpPr bwMode="auto">
          <a:xfrm>
            <a:off x="5266696" y="5234476"/>
            <a:ext cx="2557463" cy="1335087"/>
            <a:chOff x="2036" y="3249"/>
            <a:chExt cx="1611" cy="841"/>
          </a:xfrm>
        </p:grpSpPr>
        <p:sp>
          <p:nvSpPr>
            <p:cNvPr id="68" name="Text Box 42"/>
            <p:cNvSpPr txBox="1">
              <a:spLocks noChangeArrowheads="1"/>
            </p:cNvSpPr>
            <p:nvPr/>
          </p:nvSpPr>
          <p:spPr bwMode="auto">
            <a:xfrm>
              <a:off x="2186" y="3363"/>
              <a:ext cx="146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 dirty="0"/>
                <a:t>通用寄存器组（小型</a:t>
              </a:r>
              <a:r>
                <a:rPr lang="en-US" altLang="zh-CN" sz="2400" b="1" dirty="0"/>
                <a:t>RAM</a:t>
              </a:r>
              <a:r>
                <a:rPr lang="zh-CN" altLang="en-US" sz="2400" b="1" dirty="0"/>
                <a:t>）</a:t>
              </a:r>
            </a:p>
          </p:txBody>
        </p:sp>
        <p:sp>
          <p:nvSpPr>
            <p:cNvPr id="69" name="AutoShape 43"/>
            <p:cNvSpPr>
              <a:spLocks/>
            </p:cNvSpPr>
            <p:nvPr/>
          </p:nvSpPr>
          <p:spPr bwMode="auto">
            <a:xfrm>
              <a:off x="2036" y="3249"/>
              <a:ext cx="164" cy="841"/>
            </a:xfrm>
            <a:prstGeom prst="rightBrace">
              <a:avLst>
                <a:gd name="adj1" fmla="val 42734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70" name="Group 51"/>
          <p:cNvGrpSpPr>
            <a:grpSpLocks/>
          </p:cNvGrpSpPr>
          <p:nvPr/>
        </p:nvGrpSpPr>
        <p:grpSpPr bwMode="auto">
          <a:xfrm>
            <a:off x="2213933" y="1372088"/>
            <a:ext cx="6096000" cy="5334000"/>
            <a:chOff x="113" y="816"/>
            <a:chExt cx="3840" cy="3360"/>
          </a:xfrm>
        </p:grpSpPr>
        <p:sp>
          <p:nvSpPr>
            <p:cNvPr id="71" name="Rectangle 4"/>
            <p:cNvSpPr>
              <a:spLocks noChangeArrowheads="1"/>
            </p:cNvSpPr>
            <p:nvPr/>
          </p:nvSpPr>
          <p:spPr bwMode="auto">
            <a:xfrm>
              <a:off x="881" y="1056"/>
              <a:ext cx="864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2" name="Line 5"/>
            <p:cNvSpPr>
              <a:spLocks noChangeShapeType="1"/>
            </p:cNvSpPr>
            <p:nvPr/>
          </p:nvSpPr>
          <p:spPr bwMode="auto">
            <a:xfrm>
              <a:off x="113" y="2928"/>
              <a:ext cx="38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" name="Rectangle 6"/>
            <p:cNvSpPr>
              <a:spLocks noChangeArrowheads="1"/>
            </p:cNvSpPr>
            <p:nvPr/>
          </p:nvSpPr>
          <p:spPr bwMode="auto">
            <a:xfrm>
              <a:off x="881" y="1680"/>
              <a:ext cx="864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4" name="Rectangle 7"/>
            <p:cNvSpPr>
              <a:spLocks noChangeArrowheads="1"/>
            </p:cNvSpPr>
            <p:nvPr/>
          </p:nvSpPr>
          <p:spPr bwMode="auto">
            <a:xfrm>
              <a:off x="1409" y="2352"/>
              <a:ext cx="864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5" name="Rectangle 8"/>
            <p:cNvSpPr>
              <a:spLocks noChangeArrowheads="1"/>
            </p:cNvSpPr>
            <p:nvPr/>
          </p:nvSpPr>
          <p:spPr bwMode="auto">
            <a:xfrm>
              <a:off x="353" y="2352"/>
              <a:ext cx="864" cy="336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V="1">
              <a:off x="2801" y="816"/>
              <a:ext cx="0" cy="21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" name="Line 12"/>
            <p:cNvSpPr>
              <a:spLocks noChangeShapeType="1"/>
            </p:cNvSpPr>
            <p:nvPr/>
          </p:nvSpPr>
          <p:spPr bwMode="auto">
            <a:xfrm flipV="1">
              <a:off x="1025" y="201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" name="Line 13"/>
            <p:cNvSpPr>
              <a:spLocks noChangeShapeType="1"/>
            </p:cNvSpPr>
            <p:nvPr/>
          </p:nvSpPr>
          <p:spPr bwMode="auto">
            <a:xfrm flipV="1">
              <a:off x="1313" y="139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Line 14"/>
            <p:cNvSpPr>
              <a:spLocks noChangeShapeType="1"/>
            </p:cNvSpPr>
            <p:nvPr/>
          </p:nvSpPr>
          <p:spPr bwMode="auto">
            <a:xfrm flipV="1">
              <a:off x="1361" y="816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Line 16"/>
            <p:cNvSpPr>
              <a:spLocks noChangeShapeType="1"/>
            </p:cNvSpPr>
            <p:nvPr/>
          </p:nvSpPr>
          <p:spPr bwMode="auto">
            <a:xfrm flipV="1">
              <a:off x="1313" y="292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17"/>
            <p:cNvSpPr>
              <a:spLocks noChangeShapeType="1"/>
            </p:cNvSpPr>
            <p:nvPr/>
          </p:nvSpPr>
          <p:spPr bwMode="auto">
            <a:xfrm flipV="1">
              <a:off x="737" y="268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" name="Line 18"/>
            <p:cNvSpPr>
              <a:spLocks noChangeShapeType="1"/>
            </p:cNvSpPr>
            <p:nvPr/>
          </p:nvSpPr>
          <p:spPr bwMode="auto">
            <a:xfrm flipV="1">
              <a:off x="1553" y="2016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3" name="Line 22"/>
            <p:cNvSpPr>
              <a:spLocks noChangeShapeType="1"/>
            </p:cNvSpPr>
            <p:nvPr/>
          </p:nvSpPr>
          <p:spPr bwMode="auto">
            <a:xfrm flipV="1">
              <a:off x="1793" y="2688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" name="Text Box 26"/>
            <p:cNvSpPr txBox="1">
              <a:spLocks noChangeArrowheads="1"/>
            </p:cNvSpPr>
            <p:nvPr/>
          </p:nvSpPr>
          <p:spPr bwMode="auto">
            <a:xfrm>
              <a:off x="977" y="1056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>
                  <a:solidFill>
                    <a:schemeClr val="bg2"/>
                  </a:solidFill>
                </a:rPr>
                <a:t>移位器</a:t>
              </a:r>
            </a:p>
          </p:txBody>
        </p:sp>
        <p:sp>
          <p:nvSpPr>
            <p:cNvPr id="85" name="Text Box 27"/>
            <p:cNvSpPr txBox="1">
              <a:spLocks noChangeArrowheads="1"/>
            </p:cNvSpPr>
            <p:nvPr/>
          </p:nvSpPr>
          <p:spPr bwMode="auto">
            <a:xfrm>
              <a:off x="1025" y="1728"/>
              <a:ext cx="9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ALU</a:t>
              </a:r>
            </a:p>
          </p:txBody>
        </p:sp>
        <p:sp>
          <p:nvSpPr>
            <p:cNvPr id="86" name="Text Box 28"/>
            <p:cNvSpPr txBox="1">
              <a:spLocks noChangeArrowheads="1"/>
            </p:cNvSpPr>
            <p:nvPr/>
          </p:nvSpPr>
          <p:spPr bwMode="auto">
            <a:xfrm>
              <a:off x="1505" y="2400"/>
              <a:ext cx="1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bg2"/>
                  </a:solidFill>
                </a:rPr>
                <a:t>暂存器</a:t>
              </a:r>
              <a:r>
                <a:rPr lang="en-US" altLang="zh-CN" sz="2000" b="1">
                  <a:solidFill>
                    <a:schemeClr val="bg2"/>
                  </a:solidFill>
                </a:rPr>
                <a:t>D</a:t>
              </a:r>
            </a:p>
          </p:txBody>
        </p:sp>
        <p:sp>
          <p:nvSpPr>
            <p:cNvPr id="87" name="Text Box 29"/>
            <p:cNvSpPr txBox="1">
              <a:spLocks noChangeArrowheads="1"/>
            </p:cNvSpPr>
            <p:nvPr/>
          </p:nvSpPr>
          <p:spPr bwMode="auto">
            <a:xfrm>
              <a:off x="449" y="2400"/>
              <a:ext cx="12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chemeClr val="bg2"/>
                  </a:solidFill>
                </a:rPr>
                <a:t>暂存器</a:t>
              </a:r>
              <a:r>
                <a:rPr lang="en-US" altLang="zh-CN" sz="2000" b="1">
                  <a:solidFill>
                    <a:schemeClr val="bg2"/>
                  </a:solidFill>
                </a:rPr>
                <a:t>C</a:t>
              </a:r>
            </a:p>
          </p:txBody>
        </p:sp>
        <p:sp>
          <p:nvSpPr>
            <p:cNvPr id="88" name="Text Box 33"/>
            <p:cNvSpPr txBox="1">
              <a:spLocks noChangeArrowheads="1"/>
            </p:cNvSpPr>
            <p:nvPr/>
          </p:nvSpPr>
          <p:spPr bwMode="auto">
            <a:xfrm>
              <a:off x="2177" y="2928"/>
              <a:ext cx="1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1"/>
                <a:t>内部总线（双向）</a:t>
              </a:r>
            </a:p>
          </p:txBody>
        </p:sp>
        <p:sp>
          <p:nvSpPr>
            <p:cNvPr id="89" name="Line 34"/>
            <p:cNvSpPr>
              <a:spLocks noChangeShapeType="1"/>
            </p:cNvSpPr>
            <p:nvPr/>
          </p:nvSpPr>
          <p:spPr bwMode="auto">
            <a:xfrm>
              <a:off x="1361" y="816"/>
              <a:ext cx="14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" name="Rectangle 35"/>
            <p:cNvSpPr>
              <a:spLocks noChangeArrowheads="1"/>
            </p:cNvSpPr>
            <p:nvPr/>
          </p:nvSpPr>
          <p:spPr bwMode="auto">
            <a:xfrm>
              <a:off x="689" y="3168"/>
              <a:ext cx="1248" cy="100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91" name="Line 36"/>
            <p:cNvSpPr>
              <a:spLocks noChangeShapeType="1"/>
            </p:cNvSpPr>
            <p:nvPr/>
          </p:nvSpPr>
          <p:spPr bwMode="auto">
            <a:xfrm>
              <a:off x="737" y="3456"/>
              <a:ext cx="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Line 37"/>
            <p:cNvSpPr>
              <a:spLocks noChangeShapeType="1"/>
            </p:cNvSpPr>
            <p:nvPr/>
          </p:nvSpPr>
          <p:spPr bwMode="auto">
            <a:xfrm>
              <a:off x="689" y="3456"/>
              <a:ext cx="1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Line 38"/>
            <p:cNvSpPr>
              <a:spLocks noChangeShapeType="1"/>
            </p:cNvSpPr>
            <p:nvPr/>
          </p:nvSpPr>
          <p:spPr bwMode="auto">
            <a:xfrm>
              <a:off x="689" y="3888"/>
              <a:ext cx="12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" name="Text Box 39"/>
            <p:cNvSpPr txBox="1">
              <a:spLocks noChangeArrowheads="1"/>
            </p:cNvSpPr>
            <p:nvPr/>
          </p:nvSpPr>
          <p:spPr bwMode="auto">
            <a:xfrm>
              <a:off x="1121" y="3168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R</a:t>
              </a:r>
              <a:r>
                <a:rPr lang="en-US" altLang="zh-CN" sz="2000" b="1">
                  <a:solidFill>
                    <a:schemeClr val="bg2"/>
                  </a:solidFill>
                </a:rPr>
                <a:t>0</a:t>
              </a:r>
              <a:endParaRPr lang="en-US" altLang="zh-CN" sz="2400" b="1">
                <a:solidFill>
                  <a:schemeClr val="bg2"/>
                </a:solidFill>
              </a:endParaRPr>
            </a:p>
          </p:txBody>
        </p:sp>
        <p:sp>
          <p:nvSpPr>
            <p:cNvPr id="95" name="Text Box 40"/>
            <p:cNvSpPr txBox="1">
              <a:spLocks noChangeArrowheads="1"/>
            </p:cNvSpPr>
            <p:nvPr/>
          </p:nvSpPr>
          <p:spPr bwMode="auto">
            <a:xfrm>
              <a:off x="1121" y="3888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>
                  <a:solidFill>
                    <a:schemeClr val="bg2"/>
                  </a:solidFill>
                </a:rPr>
                <a:t>Rn</a:t>
              </a:r>
            </a:p>
          </p:txBody>
        </p:sp>
        <p:sp>
          <p:nvSpPr>
            <p:cNvPr id="96" name="Line 41"/>
            <p:cNvSpPr>
              <a:spLocks noChangeShapeType="1"/>
            </p:cNvSpPr>
            <p:nvPr/>
          </p:nvSpPr>
          <p:spPr bwMode="auto">
            <a:xfrm>
              <a:off x="1265" y="3504"/>
              <a:ext cx="0" cy="336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7" name="Line 48"/>
            <p:cNvSpPr>
              <a:spLocks noChangeShapeType="1"/>
            </p:cNvSpPr>
            <p:nvPr/>
          </p:nvSpPr>
          <p:spPr bwMode="auto">
            <a:xfrm>
              <a:off x="1313" y="297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4021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运算部件小结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12823-0850-4CD9-B4B9-1D8595131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1109547" y="1585827"/>
            <a:ext cx="7525626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全加器结构：两个本位输入，一个低位进位，输出本位和、高位进位；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并行加法器的进位逻辑；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ALU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的功能；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运算器的基本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结构</a:t>
            </a:r>
          </a:p>
        </p:txBody>
      </p:sp>
    </p:spTree>
    <p:extLst>
      <p:ext uri="{BB962C8B-B14F-4D97-AF65-F5344CB8AC3E}">
        <p14:creationId xmlns:p14="http://schemas.microsoft.com/office/powerpoint/2010/main" val="102615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-21515" y="-1475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iSľídé"/>
          <p:cNvSpPr/>
          <p:nvPr/>
        </p:nvSpPr>
        <p:spPr>
          <a:xfrm>
            <a:off x="502444" y="1275597"/>
            <a:ext cx="8137922" cy="114259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iṧḷïḋê"/>
          <p:cNvGrpSpPr/>
          <p:nvPr/>
        </p:nvGrpSpPr>
        <p:grpSpPr>
          <a:xfrm>
            <a:off x="502444" y="1639807"/>
            <a:ext cx="6032468" cy="556314"/>
            <a:chOff x="669925" y="1609562"/>
            <a:chExt cx="3530781" cy="741752"/>
          </a:xfrm>
        </p:grpSpPr>
        <p:sp>
          <p:nvSpPr>
            <p:cNvPr id="12" name="ïšḻïdê"/>
            <p:cNvSpPr txBox="1"/>
            <p:nvPr/>
          </p:nvSpPr>
          <p:spPr bwMode="auto">
            <a:xfrm>
              <a:off x="669925" y="1609562"/>
              <a:ext cx="3527606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en-US" altLang="zh-CN" sz="2800" b="1" dirty="0">
                  <a:solidFill>
                    <a:prstClr val="white"/>
                  </a:solidFill>
                  <a:latin typeface="隶书" panose="02010509060101010101" pitchFamily="49" charset="-122"/>
                  <a:ea typeface="隶书" panose="02010509060101010101" pitchFamily="49" charset="-122"/>
                </a:rPr>
                <a:t>4</a:t>
              </a:r>
              <a:r>
                <a:rPr kumimoji="0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.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3</a:t>
              </a:r>
              <a:r>
                <a: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隶书" panose="02010509060101010101" pitchFamily="49" charset="-122"/>
                  <a:ea typeface="隶书" panose="02010509060101010101" pitchFamily="49" charset="-122"/>
                  <a:cs typeface="+mn-cs"/>
                </a:rPr>
                <a:t> 运算方法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673100" y="2351314"/>
              <a:ext cx="3527606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îsḻíḋé"/>
          <p:cNvSpPr txBox="1"/>
          <p:nvPr/>
        </p:nvSpPr>
        <p:spPr>
          <a:xfrm>
            <a:off x="1872698" y="2931987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01.</a:t>
            </a:r>
          </a:p>
        </p:txBody>
      </p:sp>
      <p:sp>
        <p:nvSpPr>
          <p:cNvPr id="15" name="ísḻiḑe"/>
          <p:cNvSpPr/>
          <p:nvPr/>
        </p:nvSpPr>
        <p:spPr>
          <a:xfrm>
            <a:off x="2526228" y="2943529"/>
            <a:ext cx="4941372" cy="288513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定点加减</a:t>
            </a:r>
            <a:r>
              <a:rPr lang="zh-CN" altLang="en-US" sz="2800" b="1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6" name="ïṩľîdé"/>
          <p:cNvSpPr txBox="1"/>
          <p:nvPr/>
        </p:nvSpPr>
        <p:spPr>
          <a:xfrm>
            <a:off x="1872697" y="3617130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02.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îṣ1idè"/>
          <p:cNvSpPr/>
          <p:nvPr/>
        </p:nvSpPr>
        <p:spPr>
          <a:xfrm>
            <a:off x="2526228" y="3628671"/>
            <a:ext cx="3656858" cy="296571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</a:pPr>
            <a:r>
              <a:rPr lang="en-US" altLang="zh-CN" sz="2800" b="1" kern="0" dirty="0">
                <a:solidFill>
                  <a:schemeClr val="tx1">
                    <a:lumMod val="50000"/>
                    <a:lumOff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定点乘法</a:t>
            </a:r>
            <a:r>
              <a:rPr lang="zh-CN" altLang="en-US" sz="2800" b="1" kern="0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</a:t>
            </a:r>
            <a:endParaRPr lang="zh-CN" altLang="en-US" sz="2800" b="1" kern="0" dirty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işľíďe"/>
          <p:cNvSpPr txBox="1"/>
          <p:nvPr/>
        </p:nvSpPr>
        <p:spPr>
          <a:xfrm>
            <a:off x="1872697" y="4328396"/>
            <a:ext cx="877034" cy="300082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03.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ïşľïdé"/>
          <p:cNvSpPr/>
          <p:nvPr/>
        </p:nvSpPr>
        <p:spPr>
          <a:xfrm>
            <a:off x="2526228" y="4339937"/>
            <a:ext cx="4158035" cy="276999"/>
          </a:xfrm>
          <a:prstGeom prst="rect">
            <a:avLst/>
          </a:prstGeom>
        </p:spPr>
        <p:txBody>
          <a:bodyPr wrap="square" lIns="91440" tIns="45720" rIns="91440" bIns="45720" anchor="ctr" anchorCtr="0">
            <a:noAutofit/>
          </a:bodyPr>
          <a:lstStyle/>
          <a:p>
            <a:pPr lvl="0">
              <a:lnSpc>
                <a:spcPct val="115000"/>
              </a:lnSpc>
              <a:spcBef>
                <a:spcPct val="10000"/>
              </a:spcBef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lang="zh-CN" altLang="en-US" sz="2800" b="1" kern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定点除法运算</a:t>
            </a:r>
          </a:p>
        </p:txBody>
      </p:sp>
      <p:sp>
        <p:nvSpPr>
          <p:cNvPr id="22" name="îṩļíḑé"/>
          <p:cNvSpPr/>
          <p:nvPr/>
        </p:nvSpPr>
        <p:spPr>
          <a:xfrm>
            <a:off x="1524070" y="2960542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ïśľîḋê"/>
          <p:cNvSpPr/>
          <p:nvPr/>
        </p:nvSpPr>
        <p:spPr>
          <a:xfrm>
            <a:off x="1524070" y="3645684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íṧļîḓê"/>
          <p:cNvSpPr/>
          <p:nvPr/>
        </p:nvSpPr>
        <p:spPr>
          <a:xfrm>
            <a:off x="1524070" y="4356950"/>
            <a:ext cx="204036" cy="24297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1959428" y="3438189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1959428" y="4134879"/>
            <a:ext cx="5393872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图片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226" y="204366"/>
            <a:ext cx="797210" cy="769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8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一、定点加减运算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35" name="Text Box 5"/>
          <p:cNvSpPr txBox="1"/>
          <p:nvPr/>
        </p:nvSpPr>
        <p:spPr>
          <a:xfrm>
            <a:off x="137141" y="700785"/>
            <a:ext cx="8867447" cy="469359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、补码加减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运算规则</a:t>
            </a:r>
            <a:endParaRPr lang="en-US" altLang="zh-CN" sz="2800" b="1" dirty="0" smtClean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操作数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补码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表示，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符号位一起参与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，所得运算结果为补码表示；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    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(X + Y)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X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 Y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(X - Y)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X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-Y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补码加运算：直接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将补码表示的两个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操作数相加，所得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结果即为补码表示的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 Box 5"/>
          <p:cNvSpPr txBox="1"/>
          <p:nvPr/>
        </p:nvSpPr>
        <p:spPr>
          <a:xfrm>
            <a:off x="149166" y="5350213"/>
            <a:ext cx="8867447" cy="1126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补码减运算：转换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为与减数的负数相加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化“减”为“加”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950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一、定点加减运算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24</a:t>
            </a:fld>
            <a:endParaRPr lang="zh-CN" alt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00299" y="4078783"/>
            <a:ext cx="37084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3) X=   3,    Y= –2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524149" y="4731335"/>
            <a:ext cx="2286000" cy="90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 X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补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=0 0011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 Y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补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=1 1110</a:t>
            </a:r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2505349" y="5417135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H="1">
            <a:off x="2657749" y="526473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752749" y="5645735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1362349" y="5660022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0 0001</a:t>
            </a:r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2200549" y="572193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+1</a:t>
            </a:r>
            <a:r>
              <a:rPr lang="zh-CN" altLang="en-US" sz="240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补码）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5146949" y="1592133"/>
            <a:ext cx="3748088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2) X= –3,     Y= –2</a:t>
            </a:r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5439049" y="2201733"/>
            <a:ext cx="2286000" cy="90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 X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补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=1 1101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 Y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补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=1 1110</a:t>
            </a: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7420249" y="2887533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 flipH="1">
            <a:off x="7572649" y="273513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5667649" y="3116133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>
            <a:off x="6277249" y="3116133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1 1011</a:t>
            </a: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7039249" y="3116133"/>
            <a:ext cx="1981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 dirty="0" smtClean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–</a:t>
            </a:r>
            <a:r>
              <a:rPr lang="en-US" altLang="zh-CN" sz="2400" dirty="0" smtClean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zh-CN" altLang="en-US" sz="24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补码）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200299" y="1592133"/>
            <a:ext cx="2987675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1) X=3,   Y=2</a:t>
            </a:r>
          </a:p>
        </p:txBody>
      </p:sp>
      <p:sp>
        <p:nvSpPr>
          <p:cNvPr id="33" name="Text Box 28"/>
          <p:cNvSpPr txBox="1">
            <a:spLocks noChangeArrowheads="1"/>
          </p:cNvSpPr>
          <p:nvPr/>
        </p:nvSpPr>
        <p:spPr bwMode="auto">
          <a:xfrm>
            <a:off x="524149" y="2201733"/>
            <a:ext cx="2286000" cy="90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 X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补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=0 0011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 Y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补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=0 0010</a:t>
            </a: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>
            <a:off x="2505349" y="2887533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 flipH="1">
            <a:off x="2657749" y="273513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7" name="Line 31"/>
          <p:cNvSpPr>
            <a:spLocks noChangeShapeType="1"/>
          </p:cNvSpPr>
          <p:nvPr/>
        </p:nvSpPr>
        <p:spPr bwMode="auto">
          <a:xfrm>
            <a:off x="752749" y="3116133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Text Box 32"/>
          <p:cNvSpPr txBox="1">
            <a:spLocks noChangeArrowheads="1"/>
          </p:cNvSpPr>
          <p:nvPr/>
        </p:nvSpPr>
        <p:spPr bwMode="auto">
          <a:xfrm>
            <a:off x="1362349" y="3116133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0 0101</a:t>
            </a:r>
          </a:p>
        </p:txBody>
      </p:sp>
      <p:sp>
        <p:nvSpPr>
          <p:cNvPr id="39" name="Text Box 34"/>
          <p:cNvSpPr txBox="1">
            <a:spLocks noChangeArrowheads="1"/>
          </p:cNvSpPr>
          <p:nvPr/>
        </p:nvSpPr>
        <p:spPr bwMode="auto">
          <a:xfrm>
            <a:off x="2200549" y="3192333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+5</a:t>
            </a:r>
            <a:r>
              <a:rPr lang="zh-CN" altLang="en-US" sz="240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补码）</a:t>
            </a:r>
          </a:p>
        </p:txBody>
      </p:sp>
      <p:sp>
        <p:nvSpPr>
          <p:cNvPr id="40" name="Text Box 36"/>
          <p:cNvSpPr txBox="1">
            <a:spLocks noChangeArrowheads="1"/>
          </p:cNvSpPr>
          <p:nvPr/>
        </p:nvSpPr>
        <p:spPr bwMode="auto">
          <a:xfrm>
            <a:off x="5146949" y="4118471"/>
            <a:ext cx="36766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4) X= –3,   Y=   2</a:t>
            </a:r>
          </a:p>
        </p:txBody>
      </p: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5439049" y="4659897"/>
            <a:ext cx="2286000" cy="90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 X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补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=1 1101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 Y</a:t>
            </a:r>
            <a:r>
              <a:rPr lang="zh-CN" altLang="en-US" sz="2000">
                <a:latin typeface="华文楷体" panose="02010600040101010101" pitchFamily="2" charset="-122"/>
                <a:ea typeface="华文楷体" panose="02010600040101010101" pitchFamily="2" charset="-122"/>
              </a:rPr>
              <a:t>补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=0 0010</a:t>
            </a:r>
          </a:p>
        </p:txBody>
      </p:sp>
      <p:sp>
        <p:nvSpPr>
          <p:cNvPr id="42" name="Line 38"/>
          <p:cNvSpPr>
            <a:spLocks noChangeShapeType="1"/>
          </p:cNvSpPr>
          <p:nvPr/>
        </p:nvSpPr>
        <p:spPr bwMode="auto">
          <a:xfrm>
            <a:off x="7420249" y="5345697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3" name="Line 39"/>
          <p:cNvSpPr>
            <a:spLocks noChangeShapeType="1"/>
          </p:cNvSpPr>
          <p:nvPr/>
        </p:nvSpPr>
        <p:spPr bwMode="auto">
          <a:xfrm flipH="1">
            <a:off x="7572649" y="5193297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4" name="Line 40"/>
          <p:cNvSpPr>
            <a:spLocks noChangeShapeType="1"/>
          </p:cNvSpPr>
          <p:nvPr/>
        </p:nvSpPr>
        <p:spPr bwMode="auto">
          <a:xfrm>
            <a:off x="5667649" y="5574297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" name="Text Box 41"/>
          <p:cNvSpPr txBox="1">
            <a:spLocks noChangeArrowheads="1"/>
          </p:cNvSpPr>
          <p:nvPr/>
        </p:nvSpPr>
        <p:spPr bwMode="auto">
          <a:xfrm>
            <a:off x="6277249" y="5588585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1 1111</a:t>
            </a:r>
          </a:p>
        </p:txBody>
      </p:sp>
      <p:sp>
        <p:nvSpPr>
          <p:cNvPr id="46" name="Text Box 43"/>
          <p:cNvSpPr txBox="1">
            <a:spLocks noChangeArrowheads="1"/>
          </p:cNvSpPr>
          <p:nvPr/>
        </p:nvSpPr>
        <p:spPr bwMode="auto">
          <a:xfrm>
            <a:off x="7115449" y="5588585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–</a:t>
            </a:r>
            <a:r>
              <a:rPr lang="en-US" altLang="zh-CN" sz="240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补码）</a:t>
            </a:r>
          </a:p>
        </p:txBody>
      </p:sp>
      <p:sp>
        <p:nvSpPr>
          <p:cNvPr id="47" name="Text Box 45"/>
          <p:cNvSpPr txBox="1">
            <a:spLocks noChangeArrowheads="1"/>
          </p:cNvSpPr>
          <p:nvPr/>
        </p:nvSpPr>
        <p:spPr bwMode="auto">
          <a:xfrm>
            <a:off x="193764" y="875084"/>
            <a:ext cx="4267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求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(X+Y)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补</a:t>
            </a:r>
          </a:p>
        </p:txBody>
      </p:sp>
    </p:spTree>
    <p:extLst>
      <p:ext uri="{BB962C8B-B14F-4D97-AF65-F5344CB8AC3E}">
        <p14:creationId xmlns:p14="http://schemas.microsoft.com/office/powerpoint/2010/main" val="405707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5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20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  <p:bldP spid="14" grpId="0" build="p" autoUpdateAnimBg="0"/>
      <p:bldP spid="18" grpId="0" build="p" autoUpdateAnimBg="0"/>
      <p:bldP spid="19" grpId="0" build="p" autoUpdateAnimBg="0"/>
      <p:bldP spid="20" grpId="0" build="p" autoUpdateAnimBg="0"/>
      <p:bldP spid="23" grpId="0" build="p" autoUpdateAnimBg="0"/>
      <p:bldP spid="27" grpId="0" build="p" autoUpdateAnimBg="0"/>
      <p:bldP spid="28" grpId="0" build="p" autoUpdateAnimBg="0"/>
      <p:bldP spid="29" grpId="0" build="p" autoUpdateAnimBg="0"/>
      <p:bldP spid="33" grpId="0" build="p" autoUpdateAnimBg="0"/>
      <p:bldP spid="38" grpId="0" build="p" autoUpdateAnimBg="0"/>
      <p:bldP spid="39" grpId="0" build="p" autoUpdateAnimBg="0"/>
      <p:bldP spid="40" grpId="0" build="p" autoUpdateAnimBg="0"/>
      <p:bldP spid="41" grpId="0" build="p" autoUpdateAnimBg="0"/>
      <p:bldP spid="45" grpId="0" build="p" autoUpdateAnimBg="0"/>
      <p:bldP spid="46" grpId="0" build="p" autoUpdateAnimBg="0"/>
      <p:bldP spid="47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一、定点加减运算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10578" y="1568899"/>
            <a:ext cx="36893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1) X=   4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，  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Y= –5</a:t>
            </a:r>
          </a:p>
        </p:txBody>
      </p:sp>
      <p:sp>
        <p:nvSpPr>
          <p:cNvPr id="12" name="Text Box 6"/>
          <p:cNvSpPr txBox="1">
            <a:spLocks noChangeArrowheads="1"/>
          </p:cNvSpPr>
          <p:nvPr/>
        </p:nvSpPr>
        <p:spPr bwMode="auto">
          <a:xfrm>
            <a:off x="410578" y="1995937"/>
            <a:ext cx="2590800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X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补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=0 0100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Y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补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=1 1011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(-Y)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补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=0 0101</a:t>
            </a: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>
            <a:off x="2712453" y="3138937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>
            <a:off x="2864853" y="2986537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502653" y="3367537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1493253" y="3381824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0 1001</a:t>
            </a:r>
          </a:p>
        </p:txBody>
      </p:sp>
      <p:sp>
        <p:nvSpPr>
          <p:cNvPr id="17" name="Text Box 11"/>
          <p:cNvSpPr txBox="1">
            <a:spLocks noChangeArrowheads="1"/>
          </p:cNvSpPr>
          <p:nvPr/>
        </p:nvSpPr>
        <p:spPr bwMode="auto">
          <a:xfrm>
            <a:off x="2331453" y="3443737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+9</a:t>
            </a:r>
            <a:r>
              <a:rPr lang="zh-CN" altLang="en-US" sz="240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补码）</a:t>
            </a:r>
          </a:p>
        </p:txBody>
      </p:sp>
      <p:sp>
        <p:nvSpPr>
          <p:cNvPr id="18" name="Text Box 26"/>
          <p:cNvSpPr txBox="1">
            <a:spLocks noChangeArrowheads="1"/>
          </p:cNvSpPr>
          <p:nvPr/>
        </p:nvSpPr>
        <p:spPr bwMode="auto">
          <a:xfrm>
            <a:off x="5031791" y="1526037"/>
            <a:ext cx="34607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2) X= –4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，  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Y=   5</a:t>
            </a:r>
          </a:p>
        </p:txBody>
      </p:sp>
      <p:sp>
        <p:nvSpPr>
          <p:cNvPr id="19" name="Text Box 27"/>
          <p:cNvSpPr txBox="1">
            <a:spLocks noChangeArrowheads="1"/>
          </p:cNvSpPr>
          <p:nvPr/>
        </p:nvSpPr>
        <p:spPr bwMode="auto">
          <a:xfrm>
            <a:off x="5190541" y="1932437"/>
            <a:ext cx="2286000" cy="1452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X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补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=1 1100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Y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补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=0 0101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(-Y)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补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=1 1011</a:t>
            </a:r>
          </a:p>
        </p:txBody>
      </p:sp>
      <p:sp>
        <p:nvSpPr>
          <p:cNvPr id="20" name="Line 28"/>
          <p:cNvSpPr>
            <a:spLocks noChangeShapeType="1"/>
          </p:cNvSpPr>
          <p:nvPr/>
        </p:nvSpPr>
        <p:spPr bwMode="auto">
          <a:xfrm>
            <a:off x="7400341" y="3151637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3" name="Line 29"/>
          <p:cNvSpPr>
            <a:spLocks noChangeShapeType="1"/>
          </p:cNvSpPr>
          <p:nvPr/>
        </p:nvSpPr>
        <p:spPr bwMode="auto">
          <a:xfrm flipH="1">
            <a:off x="7552741" y="2999237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Line 30"/>
          <p:cNvSpPr>
            <a:spLocks noChangeShapeType="1"/>
          </p:cNvSpPr>
          <p:nvPr/>
        </p:nvSpPr>
        <p:spPr bwMode="auto">
          <a:xfrm>
            <a:off x="5342941" y="3380237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Text Box 31"/>
          <p:cNvSpPr txBox="1">
            <a:spLocks noChangeArrowheads="1"/>
          </p:cNvSpPr>
          <p:nvPr/>
        </p:nvSpPr>
        <p:spPr bwMode="auto">
          <a:xfrm>
            <a:off x="6257341" y="3394524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1 0111</a:t>
            </a:r>
          </a:p>
        </p:txBody>
      </p:sp>
      <p:sp>
        <p:nvSpPr>
          <p:cNvPr id="26" name="Text Box 32"/>
          <p:cNvSpPr txBox="1">
            <a:spLocks noChangeArrowheads="1"/>
          </p:cNvSpPr>
          <p:nvPr/>
        </p:nvSpPr>
        <p:spPr bwMode="auto">
          <a:xfrm>
            <a:off x="7095541" y="3394524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–</a:t>
            </a:r>
            <a:r>
              <a:rPr lang="en-US" altLang="zh-CN" sz="240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lang="zh-CN" altLang="en-US" sz="240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补码）</a:t>
            </a:r>
          </a:p>
        </p:txBody>
      </p:sp>
      <p:sp>
        <p:nvSpPr>
          <p:cNvPr id="27" name="Text Box 33"/>
          <p:cNvSpPr txBox="1">
            <a:spLocks noChangeArrowheads="1"/>
          </p:cNvSpPr>
          <p:nvPr/>
        </p:nvSpPr>
        <p:spPr bwMode="auto">
          <a:xfrm>
            <a:off x="308431" y="1005245"/>
            <a:ext cx="3622675" cy="43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. 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求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(X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–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Y)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补</a:t>
            </a:r>
          </a:p>
        </p:txBody>
      </p:sp>
      <p:sp>
        <p:nvSpPr>
          <p:cNvPr id="28" name="Text Box 47"/>
          <p:cNvSpPr txBox="1">
            <a:spLocks noChangeArrowheads="1"/>
          </p:cNvSpPr>
          <p:nvPr/>
        </p:nvSpPr>
        <p:spPr bwMode="auto">
          <a:xfrm>
            <a:off x="413753" y="2132867"/>
            <a:ext cx="2590800" cy="772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</a:p>
          <a:p>
            <a:pPr eaLnBrk="1" hangingPunct="1">
              <a:lnSpc>
                <a:spcPct val="7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补</a:t>
            </a:r>
            <a:r>
              <a:rPr lang="en-US" altLang="zh-CN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=1 1011</a:t>
            </a:r>
          </a:p>
        </p:txBody>
      </p:sp>
      <p:sp>
        <p:nvSpPr>
          <p:cNvPr id="29" name="Text Box 48"/>
          <p:cNvSpPr txBox="1">
            <a:spLocks noChangeArrowheads="1"/>
          </p:cNvSpPr>
          <p:nvPr/>
        </p:nvSpPr>
        <p:spPr bwMode="auto">
          <a:xfrm>
            <a:off x="5190541" y="1932437"/>
            <a:ext cx="2286000" cy="919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800" dirty="0" smtClean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000" dirty="0" smtClean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补</a:t>
            </a:r>
            <a:r>
              <a:rPr lang="en-US" altLang="zh-CN" sz="2800" dirty="0" smtClean="0">
                <a:solidFill>
                  <a:schemeClr val="bg1">
                    <a:lumMod val="9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=0 0101</a:t>
            </a:r>
          </a:p>
        </p:txBody>
      </p:sp>
      <p:sp>
        <p:nvSpPr>
          <p:cNvPr id="33" name="Text Box 57"/>
          <p:cNvSpPr txBox="1">
            <a:spLocks noChangeArrowheads="1"/>
          </p:cNvSpPr>
          <p:nvPr/>
        </p:nvSpPr>
        <p:spPr bwMode="auto">
          <a:xfrm>
            <a:off x="251828" y="4204063"/>
            <a:ext cx="34607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3) X=   4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 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Y=   5</a:t>
            </a:r>
          </a:p>
        </p:txBody>
      </p:sp>
      <p:sp>
        <p:nvSpPr>
          <p:cNvPr id="34" name="Text Box 58"/>
          <p:cNvSpPr txBox="1">
            <a:spLocks noChangeArrowheads="1"/>
          </p:cNvSpPr>
          <p:nvPr/>
        </p:nvSpPr>
        <p:spPr bwMode="auto">
          <a:xfrm>
            <a:off x="410578" y="4575624"/>
            <a:ext cx="2286000" cy="1452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X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补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=0 0100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Y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补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=0 0101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(-Y)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补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=1 1011</a:t>
            </a:r>
          </a:p>
        </p:txBody>
      </p:sp>
      <p:sp>
        <p:nvSpPr>
          <p:cNvPr id="35" name="Line 59"/>
          <p:cNvSpPr>
            <a:spLocks noChangeShapeType="1"/>
          </p:cNvSpPr>
          <p:nvPr/>
        </p:nvSpPr>
        <p:spPr bwMode="auto">
          <a:xfrm>
            <a:off x="2620378" y="5824942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6" name="Line 60"/>
          <p:cNvSpPr>
            <a:spLocks noChangeShapeType="1"/>
          </p:cNvSpPr>
          <p:nvPr/>
        </p:nvSpPr>
        <p:spPr bwMode="auto">
          <a:xfrm flipH="1">
            <a:off x="2772778" y="5675676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7" name="Line 61"/>
          <p:cNvSpPr>
            <a:spLocks noChangeShapeType="1"/>
          </p:cNvSpPr>
          <p:nvPr/>
        </p:nvSpPr>
        <p:spPr bwMode="auto">
          <a:xfrm>
            <a:off x="562978" y="6036124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Text Box 62"/>
          <p:cNvSpPr txBox="1">
            <a:spLocks noChangeArrowheads="1"/>
          </p:cNvSpPr>
          <p:nvPr/>
        </p:nvSpPr>
        <p:spPr bwMode="auto">
          <a:xfrm>
            <a:off x="1477378" y="5986912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1 1111</a:t>
            </a:r>
          </a:p>
        </p:txBody>
      </p:sp>
      <p:sp>
        <p:nvSpPr>
          <p:cNvPr id="39" name="Text Box 63"/>
          <p:cNvSpPr txBox="1">
            <a:spLocks noChangeArrowheads="1"/>
          </p:cNvSpPr>
          <p:nvPr/>
        </p:nvSpPr>
        <p:spPr bwMode="auto">
          <a:xfrm>
            <a:off x="2315578" y="5986912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80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–</a:t>
            </a:r>
            <a:r>
              <a:rPr lang="en-US" altLang="zh-CN" sz="240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40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补码）</a:t>
            </a:r>
          </a:p>
        </p:txBody>
      </p:sp>
      <p:sp>
        <p:nvSpPr>
          <p:cNvPr id="40" name="Text Box 64"/>
          <p:cNvSpPr txBox="1">
            <a:spLocks noChangeArrowheads="1"/>
          </p:cNvSpPr>
          <p:nvPr/>
        </p:nvSpPr>
        <p:spPr bwMode="auto">
          <a:xfrm>
            <a:off x="412166" y="4570093"/>
            <a:ext cx="2286000" cy="90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800" dirty="0" smtClean="0">
                <a:solidFill>
                  <a:schemeClr val="accent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000" dirty="0" smtClean="0">
                <a:solidFill>
                  <a:schemeClr val="accent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补</a:t>
            </a:r>
            <a:r>
              <a:rPr lang="en-US" altLang="zh-CN" sz="2800" dirty="0" smtClean="0">
                <a:solidFill>
                  <a:schemeClr val="accent3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=0 0101</a:t>
            </a:r>
          </a:p>
        </p:txBody>
      </p:sp>
      <p:sp>
        <p:nvSpPr>
          <p:cNvPr id="41" name="Text Box 65"/>
          <p:cNvSpPr txBox="1">
            <a:spLocks noChangeArrowheads="1"/>
          </p:cNvSpPr>
          <p:nvPr/>
        </p:nvSpPr>
        <p:spPr bwMode="auto">
          <a:xfrm>
            <a:off x="4980991" y="4214359"/>
            <a:ext cx="368935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4) X=   -4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，  </a:t>
            </a: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Y= –5</a:t>
            </a:r>
          </a:p>
        </p:txBody>
      </p:sp>
      <p:sp>
        <p:nvSpPr>
          <p:cNvPr id="42" name="Text Box 66"/>
          <p:cNvSpPr txBox="1">
            <a:spLocks noChangeArrowheads="1"/>
          </p:cNvSpPr>
          <p:nvPr/>
        </p:nvSpPr>
        <p:spPr bwMode="auto">
          <a:xfrm>
            <a:off x="4996866" y="4661349"/>
            <a:ext cx="2590800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X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补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=1 1100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Y</a:t>
            </a:r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补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=1 1011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(-Y)</a:t>
            </a:r>
            <a:r>
              <a:rPr lang="zh-CN" altLang="en-US" sz="20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补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=0 0101</a:t>
            </a:r>
          </a:p>
        </p:txBody>
      </p:sp>
      <p:sp>
        <p:nvSpPr>
          <p:cNvPr id="43" name="Line 67"/>
          <p:cNvSpPr>
            <a:spLocks noChangeShapeType="1"/>
          </p:cNvSpPr>
          <p:nvPr/>
        </p:nvSpPr>
        <p:spPr bwMode="auto">
          <a:xfrm>
            <a:off x="7282866" y="5817049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4" name="Line 68"/>
          <p:cNvSpPr>
            <a:spLocks noChangeShapeType="1"/>
          </p:cNvSpPr>
          <p:nvPr/>
        </p:nvSpPr>
        <p:spPr bwMode="auto">
          <a:xfrm flipH="1">
            <a:off x="7451892" y="566464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5" name="Line 69"/>
          <p:cNvSpPr>
            <a:spLocks noChangeShapeType="1"/>
          </p:cNvSpPr>
          <p:nvPr/>
        </p:nvSpPr>
        <p:spPr bwMode="auto">
          <a:xfrm>
            <a:off x="5073066" y="6071049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6" name="Text Box 70"/>
          <p:cNvSpPr txBox="1">
            <a:spLocks noChangeArrowheads="1"/>
          </p:cNvSpPr>
          <p:nvPr/>
        </p:nvSpPr>
        <p:spPr bwMode="auto">
          <a:xfrm>
            <a:off x="6063666" y="6021837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0 0001</a:t>
            </a:r>
          </a:p>
        </p:txBody>
      </p:sp>
      <p:sp>
        <p:nvSpPr>
          <p:cNvPr id="47" name="Text Box 71"/>
          <p:cNvSpPr txBox="1">
            <a:spLocks noChangeArrowheads="1"/>
          </p:cNvSpPr>
          <p:nvPr/>
        </p:nvSpPr>
        <p:spPr bwMode="auto">
          <a:xfrm>
            <a:off x="6901866" y="6083749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en-US" altLang="zh-CN" sz="240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+1</a:t>
            </a:r>
            <a:r>
              <a:rPr lang="zh-CN" altLang="en-US" sz="240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补码）</a:t>
            </a:r>
          </a:p>
        </p:txBody>
      </p:sp>
      <p:sp>
        <p:nvSpPr>
          <p:cNvPr id="48" name="Text Box 72"/>
          <p:cNvSpPr txBox="1">
            <a:spLocks noChangeArrowheads="1"/>
          </p:cNvSpPr>
          <p:nvPr/>
        </p:nvSpPr>
        <p:spPr bwMode="auto">
          <a:xfrm>
            <a:off x="4998453" y="4643933"/>
            <a:ext cx="2590800" cy="90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en-US" altLang="zh-CN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0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补</a:t>
            </a:r>
            <a:r>
              <a:rPr lang="en-US" altLang="zh-CN" sz="2800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=1 1011</a:t>
            </a:r>
          </a:p>
        </p:txBody>
      </p:sp>
    </p:spTree>
    <p:extLst>
      <p:ext uri="{BB962C8B-B14F-4D97-AF65-F5344CB8AC3E}">
        <p14:creationId xmlns:p14="http://schemas.microsoft.com/office/powerpoint/2010/main" val="419847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5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6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500"/>
                            </p:stCondLst>
                            <p:childTnLst>
                              <p:par>
                                <p:cTn id="1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500"/>
                            </p:stCondLst>
                            <p:childTnLst>
                              <p:par>
                                <p:cTn id="2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utoUpdateAnimBg="0"/>
      <p:bldP spid="12" grpId="0" build="p" autoUpdateAnimBg="0"/>
      <p:bldP spid="16" grpId="0" build="p" autoUpdateAnimBg="0"/>
      <p:bldP spid="17" grpId="0" build="p" autoUpdateAnimBg="0"/>
      <p:bldP spid="18" grpId="0" build="p" autoUpdateAnimBg="0"/>
      <p:bldP spid="19" grpId="0" build="p" autoUpdateAnimBg="0"/>
      <p:bldP spid="25" grpId="0" build="p" autoUpdateAnimBg="0"/>
      <p:bldP spid="26" grpId="0" build="p" autoUpdateAnimBg="0"/>
      <p:bldP spid="27" grpId="0" build="p" autoUpdateAnimBg="0"/>
      <p:bldP spid="28" grpId="0" build="p" autoUpdateAnimBg="0"/>
      <p:bldP spid="29" grpId="0" build="p" autoUpdateAnimBg="0"/>
      <p:bldP spid="33" grpId="0" build="p" autoUpdateAnimBg="0"/>
      <p:bldP spid="34" grpId="0" build="p" autoUpdateAnimBg="0"/>
      <p:bldP spid="38" grpId="0" build="p" autoUpdateAnimBg="0"/>
      <p:bldP spid="39" grpId="0" build="p" autoUpdateAnimBg="0"/>
      <p:bldP spid="40" grpId="0" build="p" autoUpdateAnimBg="0"/>
      <p:bldP spid="41" grpId="0" build="p" autoUpdateAnimBg="0"/>
      <p:bldP spid="42" grpId="0" build="p" autoUpdateAnimBg="0"/>
      <p:bldP spid="46" grpId="0" build="p" autoUpdateAnimBg="0"/>
      <p:bldP spid="47" grpId="0" build="p" autoUpdateAnimBg="0"/>
      <p:bldP spid="48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一、定点加减运算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49" y="6338415"/>
            <a:ext cx="3323725" cy="365125"/>
          </a:xfrm>
        </p:spPr>
        <p:txBody>
          <a:bodyPr/>
          <a:lstStyle/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中央处理器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26</a:t>
            </a:fld>
            <a:endParaRPr lang="zh-CN" altLang="en-US"/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0" y="2136604"/>
            <a:ext cx="9144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补码表示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zh-CN" altLang="en-US" b="1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变补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的区别：</a:t>
            </a: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49878" y="2862420"/>
            <a:ext cx="777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.  </a:t>
            </a:r>
            <a:r>
              <a:rPr lang="en-US" altLang="zh-CN" sz="3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0101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原        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sz="36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1011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2450177" y="278622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补码表示</a:t>
            </a:r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784986" y="4487282"/>
            <a:ext cx="594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0011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补         </a:t>
            </a:r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sz="3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1101</a:t>
            </a:r>
          </a:p>
        </p:txBody>
      </p:sp>
      <p:sp>
        <p:nvSpPr>
          <p:cNvPr id="19" name="Line 6"/>
          <p:cNvSpPr>
            <a:spLocks noChangeShapeType="1"/>
          </p:cNvSpPr>
          <p:nvPr/>
        </p:nvSpPr>
        <p:spPr bwMode="auto">
          <a:xfrm>
            <a:off x="2582410" y="324342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2645163" y="4411082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变补</a:t>
            </a:r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2506210" y="4868282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238136" y="3472020"/>
            <a:ext cx="7772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en-US" altLang="zh-CN" sz="3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0101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原        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en-US" altLang="zh-CN" sz="36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en-US" altLang="zh-CN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0101    </a:t>
            </a:r>
            <a:endParaRPr lang="en-US" altLang="zh-CN" sz="36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2407598" y="339582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补码表示</a:t>
            </a:r>
          </a:p>
        </p:txBody>
      </p:sp>
      <p:sp>
        <p:nvSpPr>
          <p:cNvPr id="26" name="Line 12"/>
          <p:cNvSpPr>
            <a:spLocks noChangeShapeType="1"/>
          </p:cNvSpPr>
          <p:nvPr/>
        </p:nvSpPr>
        <p:spPr bwMode="auto">
          <a:xfrm>
            <a:off x="2555516" y="3853020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5482493" y="2611409"/>
            <a:ext cx="2971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符号位不变；</a:t>
            </a:r>
          </a:p>
        </p:txBody>
      </p:sp>
      <p:sp>
        <p:nvSpPr>
          <p:cNvPr id="28" name="Text Box 17"/>
          <p:cNvSpPr txBox="1">
            <a:spLocks noChangeArrowheads="1"/>
          </p:cNvSpPr>
          <p:nvPr/>
        </p:nvSpPr>
        <p:spPr bwMode="auto">
          <a:xfrm>
            <a:off x="5482493" y="3144809"/>
            <a:ext cx="2667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负数尾数改变，正数尾数不变。</a:t>
            </a:r>
          </a:p>
        </p:txBody>
      </p:sp>
      <p:sp>
        <p:nvSpPr>
          <p:cNvPr id="29" name="AutoShape 18"/>
          <p:cNvSpPr>
            <a:spLocks/>
          </p:cNvSpPr>
          <p:nvPr/>
        </p:nvSpPr>
        <p:spPr bwMode="auto">
          <a:xfrm>
            <a:off x="5330093" y="2992409"/>
            <a:ext cx="152400" cy="990600"/>
          </a:xfrm>
          <a:prstGeom prst="leftBrace">
            <a:avLst>
              <a:gd name="adj1" fmla="val 541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784986" y="5096882"/>
            <a:ext cx="5943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0011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补</a:t>
            </a:r>
            <a:r>
              <a:rPr lang="zh-CN" altLang="en-US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6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</a:t>
            </a:r>
            <a:r>
              <a:rPr lang="en-US" altLang="zh-CN" sz="3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3600" dirty="0">
                <a:latin typeface="华文楷体" panose="02010600040101010101" pitchFamily="2" charset="-122"/>
                <a:ea typeface="华文楷体" panose="02010600040101010101" pitchFamily="2" charset="-122"/>
              </a:rPr>
              <a:t> 1101</a:t>
            </a:r>
          </a:p>
        </p:txBody>
      </p:sp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2685504" y="5020682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变补</a:t>
            </a:r>
          </a:p>
        </p:txBody>
      </p:sp>
      <p:sp>
        <p:nvSpPr>
          <p:cNvPr id="35" name="AutoShape 26"/>
          <p:cNvSpPr>
            <a:spLocks/>
          </p:cNvSpPr>
          <p:nvPr/>
        </p:nvSpPr>
        <p:spPr bwMode="auto">
          <a:xfrm>
            <a:off x="5379399" y="4769670"/>
            <a:ext cx="152400" cy="762000"/>
          </a:xfrm>
          <a:prstGeom prst="leftBrace">
            <a:avLst>
              <a:gd name="adj1" fmla="val 41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5494786" y="4572595"/>
            <a:ext cx="2819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符号位改变，</a:t>
            </a:r>
          </a:p>
        </p:txBody>
      </p:sp>
      <p:sp>
        <p:nvSpPr>
          <p:cNvPr id="37" name="Text Box 28"/>
          <p:cNvSpPr txBox="1">
            <a:spLocks noChangeArrowheads="1"/>
          </p:cNvSpPr>
          <p:nvPr/>
        </p:nvSpPr>
        <p:spPr bwMode="auto">
          <a:xfrm>
            <a:off x="5494785" y="5163481"/>
            <a:ext cx="349872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正负数尾数都改变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702320" y="5914309"/>
            <a:ext cx="816429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 smtClean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变补</a:t>
            </a:r>
            <a:r>
              <a:rPr lang="zh-CN" altLang="en-US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改变数的正负性</a:t>
            </a:r>
            <a:r>
              <a:rPr lang="zh-CN" altLang="en-US" dirty="0" smtClean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，得到补码</a:t>
            </a:r>
            <a:r>
              <a:rPr lang="zh-CN" altLang="en-US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机器负数</a:t>
            </a:r>
          </a:p>
        </p:txBody>
      </p:sp>
      <p:sp>
        <p:nvSpPr>
          <p:cNvPr id="40" name="Line 54"/>
          <p:cNvSpPr>
            <a:spLocks noChangeShapeType="1"/>
          </p:cNvSpPr>
          <p:nvPr/>
        </p:nvSpPr>
        <p:spPr bwMode="auto">
          <a:xfrm>
            <a:off x="2542069" y="5477882"/>
            <a:ext cx="1143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1" name="Text Box 5"/>
          <p:cNvSpPr txBox="1"/>
          <p:nvPr/>
        </p:nvSpPr>
        <p:spPr>
          <a:xfrm>
            <a:off x="114327" y="871805"/>
            <a:ext cx="8867447" cy="127727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3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变补 </a:t>
            </a:r>
            <a:r>
              <a:rPr lang="en-US" altLang="zh-CN" sz="3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(Y</a:t>
            </a:r>
            <a:r>
              <a:rPr lang="zh-CN" altLang="en-US" sz="3200" b="1" baseline="-250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补</a:t>
            </a:r>
            <a:r>
              <a:rPr lang="en-US" altLang="zh-CN" sz="3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→(-Y)</a:t>
            </a:r>
            <a:r>
              <a:rPr lang="zh-CN" altLang="en-US" sz="3200" b="1" baseline="-25000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补</a:t>
            </a:r>
            <a:r>
              <a:rPr lang="en-US" altLang="zh-CN" sz="3200" b="1" dirty="0" smtClean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：将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zh-CN" altLang="en-US" sz="2800" b="1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补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连同符号位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一起各位变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反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 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                    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末位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加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2685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 autoUpdateAnimBg="0"/>
      <p:bldP spid="16" grpId="0" build="p" autoUpdateAnimBg="0"/>
      <p:bldP spid="17" grpId="0" autoUpdateAnimBg="0"/>
      <p:bldP spid="18" grpId="0" build="p" autoUpdateAnimBg="0"/>
      <p:bldP spid="19" grpId="0" animBg="1"/>
      <p:bldP spid="20" grpId="0" autoUpdateAnimBg="0"/>
      <p:bldP spid="23" grpId="0" animBg="1"/>
      <p:bldP spid="24" grpId="0" build="p" autoUpdateAnimBg="0"/>
      <p:bldP spid="25" grpId="0" autoUpdateAnimBg="0"/>
      <p:bldP spid="26" grpId="0" animBg="1"/>
      <p:bldP spid="27" grpId="0" build="p" autoUpdateAnimBg="0" advAuto="0"/>
      <p:bldP spid="28" grpId="0" build="p" autoUpdateAnimBg="0"/>
      <p:bldP spid="29" grpId="0" animBg="1"/>
      <p:bldP spid="33" grpId="0" build="p" autoUpdateAnimBg="0"/>
      <p:bldP spid="34" grpId="0" autoUpdateAnimBg="0"/>
      <p:bldP spid="35" grpId="0" animBg="1"/>
      <p:bldP spid="36" grpId="0" build="p" autoUpdateAnimBg="0" advAuto="0"/>
      <p:bldP spid="37" grpId="0" build="p" autoUpdateAnimBg="0"/>
      <p:bldP spid="39" grpId="0" build="p" autoUpdateAnimBg="0" advAuto="0"/>
      <p:bldP spid="4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一、定点加减运算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4125D0A-E94F-4F8A-B96D-99A565244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9997" y="1397928"/>
            <a:ext cx="5139072" cy="4567441"/>
          </a:xfrm>
          <a:prstGeom prst="rect">
            <a:avLst/>
          </a:prstGeom>
        </p:spPr>
      </p:pic>
      <p:sp>
        <p:nvSpPr>
          <p:cNvPr id="13" name="Text Box 5">
            <a:extLst>
              <a:ext uri="{FF2B5EF4-FFF2-40B4-BE49-F238E27FC236}">
                <a16:creationId xmlns:a16="http://schemas.microsoft.com/office/drawing/2014/main" id="{2CBD60DD-DA01-4B3F-B0BF-02B236D67D27}"/>
              </a:ext>
            </a:extLst>
          </p:cNvPr>
          <p:cNvSpPr txBox="1"/>
          <p:nvPr/>
        </p:nvSpPr>
        <p:spPr>
          <a:xfrm>
            <a:off x="1975159" y="5810531"/>
            <a:ext cx="5193681" cy="55976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补码加减法运算器粗框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D8F57757-1B57-44CE-BC9A-9FA7CB53A281}"/>
              </a:ext>
            </a:extLst>
          </p:cNvPr>
          <p:cNvSpPr txBox="1"/>
          <p:nvPr/>
        </p:nvSpPr>
        <p:spPr>
          <a:xfrm>
            <a:off x="137141" y="798163"/>
            <a:ext cx="8867447" cy="60939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补码加减运算的逻辑实现</a:t>
            </a:r>
          </a:p>
        </p:txBody>
      </p:sp>
    </p:spTree>
    <p:extLst>
      <p:ext uri="{BB962C8B-B14F-4D97-AF65-F5344CB8AC3E}">
        <p14:creationId xmlns:p14="http://schemas.microsoft.com/office/powerpoint/2010/main" val="348128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一、定点加减运算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312281" y="918914"/>
            <a:ext cx="7924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、运算结果溢出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判断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806320" y="1618419"/>
            <a:ext cx="67614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溢出</a:t>
            </a:r>
            <a:r>
              <a:rPr lang="zh-CN" altLang="en-US" sz="2800" dirty="0">
                <a:solidFill>
                  <a:schemeClr val="fol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运算结果超出机器数的表示范围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759554" y="3540697"/>
            <a:ext cx="5200650" cy="997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位尾数，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位符号</a:t>
            </a:r>
            <a:r>
              <a:rPr lang="en-US" altLang="zh-CN" sz="28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en-US" altLang="zh-CN" sz="2800" baseline="-250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有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位尾数，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位符号</a:t>
            </a:r>
            <a:r>
              <a:rPr lang="en-US" altLang="zh-CN" sz="28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en-US" altLang="zh-CN" sz="2800" baseline="-250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6464728" y="3577120"/>
            <a:ext cx="170905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符号位参加运算     </a:t>
            </a: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1473906" y="4709912"/>
            <a:ext cx="3886200" cy="1557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结果符号</a:t>
            </a:r>
            <a:r>
              <a:rPr lang="en-US" altLang="zh-CN" sz="28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en-US" altLang="zh-CN" sz="2800" baseline="-250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符号位进位</a:t>
            </a:r>
            <a:r>
              <a:rPr lang="en-US" altLang="zh-CN" sz="2800" dirty="0" err="1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en-US" altLang="zh-CN" sz="2800" baseline="-25000" dirty="0" err="1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endParaRPr lang="en-US" altLang="zh-CN" sz="2800" baseline="-25000" dirty="0">
              <a:solidFill>
                <a:schemeClr val="accent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尾数最高位进位</a:t>
            </a:r>
            <a:r>
              <a:rPr lang="en-US" altLang="zh-CN" sz="28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</a:p>
        </p:txBody>
      </p:sp>
      <p:grpSp>
        <p:nvGrpSpPr>
          <p:cNvPr id="16" name="Group 28"/>
          <p:cNvGrpSpPr>
            <a:grpSpLocks/>
          </p:cNvGrpSpPr>
          <p:nvPr/>
        </p:nvGrpSpPr>
        <p:grpSpPr bwMode="auto">
          <a:xfrm>
            <a:off x="5846418" y="3707745"/>
            <a:ext cx="609600" cy="609600"/>
            <a:chOff x="3600" y="1344"/>
            <a:chExt cx="384" cy="384"/>
          </a:xfrm>
        </p:grpSpPr>
        <p:sp>
          <p:nvSpPr>
            <p:cNvPr id="17" name="Line 26"/>
            <p:cNvSpPr>
              <a:spLocks noChangeShapeType="1"/>
            </p:cNvSpPr>
            <p:nvPr/>
          </p:nvSpPr>
          <p:spPr bwMode="auto">
            <a:xfrm>
              <a:off x="3600" y="1344"/>
              <a:ext cx="38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8" name="Line 27"/>
            <p:cNvSpPr>
              <a:spLocks noChangeShapeType="1"/>
            </p:cNvSpPr>
            <p:nvPr/>
          </p:nvSpPr>
          <p:spPr bwMode="auto">
            <a:xfrm flipV="1">
              <a:off x="3600" y="1536"/>
              <a:ext cx="384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sp>
        <p:nvSpPr>
          <p:cNvPr id="19" name="Text Box 29"/>
          <p:cNvSpPr txBox="1">
            <a:spLocks noChangeArrowheads="1"/>
          </p:cNvSpPr>
          <p:nvPr/>
        </p:nvSpPr>
        <p:spPr bwMode="auto">
          <a:xfrm>
            <a:off x="780188" y="2244710"/>
            <a:ext cx="75190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正溢</a:t>
            </a:r>
            <a:r>
              <a:rPr lang="zh-CN" altLang="en-US" sz="2800" dirty="0">
                <a:solidFill>
                  <a:schemeClr val="fol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两正数相加绝对值超出允许的表示范围</a:t>
            </a: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754159" y="2803559"/>
            <a:ext cx="75973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负溢</a:t>
            </a:r>
            <a:r>
              <a:rPr lang="zh-CN" altLang="en-US" sz="2800" dirty="0">
                <a:solidFill>
                  <a:schemeClr val="fol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两负数相加绝对值超出允许的表示范围</a:t>
            </a:r>
          </a:p>
        </p:txBody>
      </p:sp>
    </p:spTree>
    <p:extLst>
      <p:ext uri="{BB962C8B-B14F-4D97-AF65-F5344CB8AC3E}">
        <p14:creationId xmlns:p14="http://schemas.microsoft.com/office/powerpoint/2010/main" val="220173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utoUpdateAnimBg="0"/>
      <p:bldP spid="12" grpId="0" autoUpdateAnimBg="0"/>
      <p:bldP spid="13" grpId="0" build="p" autoUpdateAnimBg="0"/>
      <p:bldP spid="14" grpId="0" build="p" autoUpdateAnimBg="0" advAuto="0"/>
      <p:bldP spid="15" grpId="0" build="p" autoUpdateAnimBg="0"/>
      <p:bldP spid="19" grpId="0" autoUpdateAnimBg="0"/>
      <p:bldP spid="2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一、定点加减运算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3200400" y="2277292"/>
            <a:ext cx="114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fol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正确</a:t>
            </a:r>
          </a:p>
        </p:txBody>
      </p:sp>
      <p:grpSp>
        <p:nvGrpSpPr>
          <p:cNvPr id="12" name="Group 55"/>
          <p:cNvGrpSpPr>
            <a:grpSpLocks/>
          </p:cNvGrpSpPr>
          <p:nvPr/>
        </p:nvGrpSpPr>
        <p:grpSpPr bwMode="auto">
          <a:xfrm>
            <a:off x="304800" y="919987"/>
            <a:ext cx="3124200" cy="1881195"/>
            <a:chOff x="192" y="201"/>
            <a:chExt cx="1968" cy="1185"/>
          </a:xfrm>
        </p:grpSpPr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056" y="569"/>
              <a:ext cx="105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8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0 0011</a:t>
              </a:r>
            </a:p>
            <a:p>
              <a:pPr eaLnBrk="1" hangingPunct="1">
                <a:lnSpc>
                  <a:spcPts val="28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0 0010</a:t>
              </a:r>
            </a:p>
          </p:txBody>
        </p:sp>
        <p:sp>
          <p:nvSpPr>
            <p:cNvPr id="14" name="Text Box 2"/>
            <p:cNvSpPr txBox="1">
              <a:spLocks noChangeArrowheads="1"/>
            </p:cNvSpPr>
            <p:nvPr/>
          </p:nvSpPr>
          <p:spPr bwMode="auto">
            <a:xfrm>
              <a:off x="192" y="201"/>
              <a:ext cx="1968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8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（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1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）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A=3  B=2</a:t>
              </a:r>
            </a:p>
            <a:p>
              <a:pPr eaLnBrk="1" hangingPunct="1">
                <a:lnSpc>
                  <a:spcPts val="28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3+2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：</a:t>
              </a:r>
            </a:p>
          </p:txBody>
        </p:sp>
        <p:sp>
          <p:nvSpPr>
            <p:cNvPr id="15" name="Text Box 3"/>
            <p:cNvSpPr txBox="1">
              <a:spLocks noChangeArrowheads="1"/>
            </p:cNvSpPr>
            <p:nvPr/>
          </p:nvSpPr>
          <p:spPr bwMode="auto">
            <a:xfrm>
              <a:off x="1056" y="1056"/>
              <a:ext cx="11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楷体" panose="02010600040101010101" pitchFamily="2" charset="-122"/>
                  <a:ea typeface="华文楷体" panose="02010600040101010101" pitchFamily="2" charset="-122"/>
                </a:rPr>
                <a:t>0 0101     </a:t>
              </a: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1920" y="912"/>
              <a:ext cx="192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2016" y="816"/>
              <a:ext cx="1" cy="17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1104" y="1056"/>
              <a:ext cx="1008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  <p:grpSp>
        <p:nvGrpSpPr>
          <p:cNvPr id="19" name="Group 50"/>
          <p:cNvGrpSpPr>
            <a:grpSpLocks/>
          </p:cNvGrpSpPr>
          <p:nvPr/>
        </p:nvGrpSpPr>
        <p:grpSpPr bwMode="auto">
          <a:xfrm>
            <a:off x="4405315" y="881891"/>
            <a:ext cx="3505200" cy="1919294"/>
            <a:chOff x="3015" y="177"/>
            <a:chExt cx="2208" cy="1209"/>
          </a:xfrm>
        </p:grpSpPr>
        <p:sp>
          <p:nvSpPr>
            <p:cNvPr id="20" name="Text Box 13"/>
            <p:cNvSpPr txBox="1">
              <a:spLocks noChangeArrowheads="1"/>
            </p:cNvSpPr>
            <p:nvPr/>
          </p:nvSpPr>
          <p:spPr bwMode="auto">
            <a:xfrm>
              <a:off x="3015" y="177"/>
              <a:ext cx="2208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8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（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）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A=10  B=7</a:t>
              </a:r>
            </a:p>
            <a:p>
              <a:pPr eaLnBrk="1" hangingPunct="1">
                <a:lnSpc>
                  <a:spcPts val="28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10+7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：</a:t>
              </a: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4032" y="580"/>
              <a:ext cx="1152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8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0 1010</a:t>
              </a:r>
            </a:p>
            <a:p>
              <a:pPr eaLnBrk="1" hangingPunct="1">
                <a:lnSpc>
                  <a:spcPts val="28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0 0111</a:t>
              </a: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4896" y="91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4992" y="81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6" name="Line 30"/>
            <p:cNvSpPr>
              <a:spLocks noChangeShapeType="1"/>
            </p:cNvSpPr>
            <p:nvPr/>
          </p:nvSpPr>
          <p:spPr bwMode="auto">
            <a:xfrm>
              <a:off x="4128" y="1056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27" name="Text Box 35"/>
            <p:cNvSpPr txBox="1">
              <a:spLocks noChangeArrowheads="1"/>
            </p:cNvSpPr>
            <p:nvPr/>
          </p:nvSpPr>
          <p:spPr bwMode="auto">
            <a:xfrm>
              <a:off x="4032" y="1056"/>
              <a:ext cx="11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楷体" panose="02010600040101010101" pitchFamily="2" charset="-122"/>
                  <a:ea typeface="华文楷体" panose="02010600040101010101" pitchFamily="2" charset="-122"/>
                </a:rPr>
                <a:t>1 0001     </a:t>
              </a:r>
            </a:p>
          </p:txBody>
        </p:sp>
      </p:grpSp>
      <p:sp>
        <p:nvSpPr>
          <p:cNvPr id="28" name="Text Box 40"/>
          <p:cNvSpPr txBox="1">
            <a:spLocks noChangeArrowheads="1"/>
          </p:cNvSpPr>
          <p:nvPr/>
        </p:nvSpPr>
        <p:spPr bwMode="auto">
          <a:xfrm>
            <a:off x="7821613" y="2304874"/>
            <a:ext cx="114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正溢</a:t>
            </a:r>
          </a:p>
        </p:txBody>
      </p:sp>
      <p:sp>
        <p:nvSpPr>
          <p:cNvPr id="29" name="Text Box 41"/>
          <p:cNvSpPr txBox="1">
            <a:spLocks noChangeArrowheads="1"/>
          </p:cNvSpPr>
          <p:nvPr/>
        </p:nvSpPr>
        <p:spPr bwMode="auto">
          <a:xfrm>
            <a:off x="3124200" y="4110132"/>
            <a:ext cx="114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fol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正确</a:t>
            </a:r>
          </a:p>
        </p:txBody>
      </p:sp>
      <p:sp>
        <p:nvSpPr>
          <p:cNvPr id="33" name="Text Box 42"/>
          <p:cNvSpPr txBox="1">
            <a:spLocks noChangeArrowheads="1"/>
          </p:cNvSpPr>
          <p:nvPr/>
        </p:nvSpPr>
        <p:spPr bwMode="auto">
          <a:xfrm>
            <a:off x="7620000" y="4156169"/>
            <a:ext cx="114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负溢</a:t>
            </a:r>
          </a:p>
        </p:txBody>
      </p:sp>
      <p:sp>
        <p:nvSpPr>
          <p:cNvPr id="34" name="Text Box 43"/>
          <p:cNvSpPr txBox="1">
            <a:spLocks noChangeArrowheads="1"/>
          </p:cNvSpPr>
          <p:nvPr/>
        </p:nvSpPr>
        <p:spPr bwMode="auto">
          <a:xfrm>
            <a:off x="3200400" y="6096000"/>
            <a:ext cx="114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fol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正确</a:t>
            </a:r>
          </a:p>
        </p:txBody>
      </p:sp>
      <p:sp>
        <p:nvSpPr>
          <p:cNvPr id="35" name="Text Box 44"/>
          <p:cNvSpPr txBox="1">
            <a:spLocks noChangeArrowheads="1"/>
          </p:cNvSpPr>
          <p:nvPr/>
        </p:nvSpPr>
        <p:spPr bwMode="auto">
          <a:xfrm>
            <a:off x="7620000" y="6049963"/>
            <a:ext cx="114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chemeClr val="folHlink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正确</a:t>
            </a:r>
          </a:p>
        </p:txBody>
      </p:sp>
      <p:grpSp>
        <p:nvGrpSpPr>
          <p:cNvPr id="36" name="Group 51"/>
          <p:cNvGrpSpPr>
            <a:grpSpLocks/>
          </p:cNvGrpSpPr>
          <p:nvPr/>
        </p:nvGrpSpPr>
        <p:grpSpPr bwMode="auto">
          <a:xfrm>
            <a:off x="304800" y="3009996"/>
            <a:ext cx="3352800" cy="1670052"/>
            <a:chOff x="192" y="1726"/>
            <a:chExt cx="2112" cy="1052"/>
          </a:xfrm>
        </p:grpSpPr>
        <p:sp>
          <p:nvSpPr>
            <p:cNvPr id="37" name="Text Box 14"/>
            <p:cNvSpPr txBox="1">
              <a:spLocks noChangeArrowheads="1"/>
            </p:cNvSpPr>
            <p:nvPr/>
          </p:nvSpPr>
          <p:spPr bwMode="auto">
            <a:xfrm>
              <a:off x="192" y="1726"/>
              <a:ext cx="2112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8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（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3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）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A= -3  B= -2</a:t>
              </a:r>
            </a:p>
            <a:p>
              <a:pPr eaLnBrk="1" hangingPunct="1">
                <a:lnSpc>
                  <a:spcPts val="28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-3+(-2)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：</a:t>
              </a:r>
            </a:p>
          </p:txBody>
        </p:sp>
        <p:sp>
          <p:nvSpPr>
            <p:cNvPr id="38" name="Line 21"/>
            <p:cNvSpPr>
              <a:spLocks noChangeShapeType="1"/>
            </p:cNvSpPr>
            <p:nvPr/>
          </p:nvSpPr>
          <p:spPr bwMode="auto">
            <a:xfrm>
              <a:off x="1920" y="230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39" name="Line 26"/>
            <p:cNvSpPr>
              <a:spLocks noChangeShapeType="1"/>
            </p:cNvSpPr>
            <p:nvPr/>
          </p:nvSpPr>
          <p:spPr bwMode="auto">
            <a:xfrm>
              <a:off x="2016" y="220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0" name="Line 31"/>
            <p:cNvSpPr>
              <a:spLocks noChangeShapeType="1"/>
            </p:cNvSpPr>
            <p:nvPr/>
          </p:nvSpPr>
          <p:spPr bwMode="auto">
            <a:xfrm>
              <a:off x="1104" y="2448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1" name="Text Box 36"/>
            <p:cNvSpPr txBox="1">
              <a:spLocks noChangeArrowheads="1"/>
            </p:cNvSpPr>
            <p:nvPr/>
          </p:nvSpPr>
          <p:spPr bwMode="auto">
            <a:xfrm>
              <a:off x="1056" y="2448"/>
              <a:ext cx="11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楷体" panose="02010600040101010101" pitchFamily="2" charset="-122"/>
                  <a:ea typeface="华文楷体" panose="02010600040101010101" pitchFamily="2" charset="-122"/>
                </a:rPr>
                <a:t>1 1011     </a:t>
              </a:r>
            </a:p>
          </p:txBody>
        </p:sp>
        <p:sp>
          <p:nvSpPr>
            <p:cNvPr id="42" name="Text Box 45"/>
            <p:cNvSpPr txBox="1">
              <a:spLocks noChangeArrowheads="1"/>
            </p:cNvSpPr>
            <p:nvPr/>
          </p:nvSpPr>
          <p:spPr bwMode="auto">
            <a:xfrm>
              <a:off x="1061" y="1962"/>
              <a:ext cx="1200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8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1 1101</a:t>
              </a:r>
            </a:p>
            <a:p>
              <a:pPr eaLnBrk="1" hangingPunct="1">
                <a:lnSpc>
                  <a:spcPts val="28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1 1110</a:t>
              </a:r>
            </a:p>
          </p:txBody>
        </p:sp>
      </p:grpSp>
      <p:grpSp>
        <p:nvGrpSpPr>
          <p:cNvPr id="43" name="Group 52"/>
          <p:cNvGrpSpPr>
            <a:grpSpLocks/>
          </p:cNvGrpSpPr>
          <p:nvPr/>
        </p:nvGrpSpPr>
        <p:grpSpPr bwMode="auto">
          <a:xfrm>
            <a:off x="4402141" y="3008407"/>
            <a:ext cx="3733800" cy="1671638"/>
            <a:chOff x="3013" y="1725"/>
            <a:chExt cx="2352" cy="1053"/>
          </a:xfrm>
        </p:grpSpPr>
        <p:sp>
          <p:nvSpPr>
            <p:cNvPr id="44" name="Text Box 16"/>
            <p:cNvSpPr txBox="1">
              <a:spLocks noChangeArrowheads="1"/>
            </p:cNvSpPr>
            <p:nvPr/>
          </p:nvSpPr>
          <p:spPr bwMode="auto">
            <a:xfrm>
              <a:off x="3013" y="1725"/>
              <a:ext cx="2352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8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（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4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）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A= -10  B= -7</a:t>
              </a:r>
            </a:p>
            <a:p>
              <a:pPr eaLnBrk="1" hangingPunct="1">
                <a:lnSpc>
                  <a:spcPts val="28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-10+(-7)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：</a:t>
              </a:r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>
              <a:off x="4944" y="230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6" name="Line 28"/>
            <p:cNvSpPr>
              <a:spLocks noChangeShapeType="1"/>
            </p:cNvSpPr>
            <p:nvPr/>
          </p:nvSpPr>
          <p:spPr bwMode="auto">
            <a:xfrm>
              <a:off x="5040" y="220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7" name="Line 32"/>
            <p:cNvSpPr>
              <a:spLocks noChangeShapeType="1"/>
            </p:cNvSpPr>
            <p:nvPr/>
          </p:nvSpPr>
          <p:spPr bwMode="auto">
            <a:xfrm>
              <a:off x="4176" y="2448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48" name="Text Box 37"/>
            <p:cNvSpPr txBox="1">
              <a:spLocks noChangeArrowheads="1"/>
            </p:cNvSpPr>
            <p:nvPr/>
          </p:nvSpPr>
          <p:spPr bwMode="auto">
            <a:xfrm>
              <a:off x="4080" y="2448"/>
              <a:ext cx="11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楷体" panose="02010600040101010101" pitchFamily="2" charset="-122"/>
                  <a:ea typeface="华文楷体" panose="02010600040101010101" pitchFamily="2" charset="-122"/>
                </a:rPr>
                <a:t>0 1111     </a:t>
              </a:r>
            </a:p>
          </p:txBody>
        </p:sp>
        <p:sp>
          <p:nvSpPr>
            <p:cNvPr id="49" name="Text Box 46"/>
            <p:cNvSpPr txBox="1">
              <a:spLocks noChangeArrowheads="1"/>
            </p:cNvSpPr>
            <p:nvPr/>
          </p:nvSpPr>
          <p:spPr bwMode="auto">
            <a:xfrm>
              <a:off x="4080" y="1961"/>
              <a:ext cx="1056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8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1 0110</a:t>
              </a:r>
            </a:p>
            <a:p>
              <a:pPr eaLnBrk="1" hangingPunct="1">
                <a:lnSpc>
                  <a:spcPts val="28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1 1001</a:t>
              </a:r>
            </a:p>
          </p:txBody>
        </p:sp>
      </p:grpSp>
      <p:grpSp>
        <p:nvGrpSpPr>
          <p:cNvPr id="50" name="Group 53"/>
          <p:cNvGrpSpPr>
            <a:grpSpLocks/>
          </p:cNvGrpSpPr>
          <p:nvPr/>
        </p:nvGrpSpPr>
        <p:grpSpPr bwMode="auto">
          <a:xfrm>
            <a:off x="304800" y="4994274"/>
            <a:ext cx="3352800" cy="1625600"/>
            <a:chOff x="192" y="3146"/>
            <a:chExt cx="2112" cy="1024"/>
          </a:xfrm>
        </p:grpSpPr>
        <p:sp>
          <p:nvSpPr>
            <p:cNvPr id="51" name="Text Box 17"/>
            <p:cNvSpPr txBox="1">
              <a:spLocks noChangeArrowheads="1"/>
            </p:cNvSpPr>
            <p:nvPr/>
          </p:nvSpPr>
          <p:spPr bwMode="auto">
            <a:xfrm>
              <a:off x="192" y="3146"/>
              <a:ext cx="1968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8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（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5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）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A=6  B= -4</a:t>
              </a:r>
            </a:p>
            <a:p>
              <a:pPr eaLnBrk="1" hangingPunct="1">
                <a:lnSpc>
                  <a:spcPts val="28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6+(-4)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：</a:t>
              </a:r>
            </a:p>
          </p:txBody>
        </p:sp>
        <p:sp>
          <p:nvSpPr>
            <p:cNvPr id="52" name="Line 23"/>
            <p:cNvSpPr>
              <a:spLocks noChangeShapeType="1"/>
            </p:cNvSpPr>
            <p:nvPr/>
          </p:nvSpPr>
          <p:spPr bwMode="auto">
            <a:xfrm>
              <a:off x="1968" y="374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3" name="Line 27"/>
            <p:cNvSpPr>
              <a:spLocks noChangeShapeType="1"/>
            </p:cNvSpPr>
            <p:nvPr/>
          </p:nvSpPr>
          <p:spPr bwMode="auto">
            <a:xfrm>
              <a:off x="2064" y="364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4" name="Line 33"/>
            <p:cNvSpPr>
              <a:spLocks noChangeShapeType="1"/>
            </p:cNvSpPr>
            <p:nvPr/>
          </p:nvSpPr>
          <p:spPr bwMode="auto">
            <a:xfrm>
              <a:off x="1200" y="3888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55" name="Text Box 38"/>
            <p:cNvSpPr txBox="1">
              <a:spLocks noChangeArrowheads="1"/>
            </p:cNvSpPr>
            <p:nvPr/>
          </p:nvSpPr>
          <p:spPr bwMode="auto">
            <a:xfrm>
              <a:off x="1104" y="3840"/>
              <a:ext cx="11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楷体" panose="02010600040101010101" pitchFamily="2" charset="-122"/>
                  <a:ea typeface="华文楷体" panose="02010600040101010101" pitchFamily="2" charset="-122"/>
                </a:rPr>
                <a:t>0 0010     </a:t>
              </a:r>
            </a:p>
          </p:txBody>
        </p:sp>
        <p:sp>
          <p:nvSpPr>
            <p:cNvPr id="56" name="Text Box 47"/>
            <p:cNvSpPr txBox="1">
              <a:spLocks noChangeArrowheads="1"/>
            </p:cNvSpPr>
            <p:nvPr/>
          </p:nvSpPr>
          <p:spPr bwMode="auto">
            <a:xfrm>
              <a:off x="1104" y="3397"/>
              <a:ext cx="1200" cy="5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8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0 0110</a:t>
              </a:r>
            </a:p>
            <a:p>
              <a:pPr eaLnBrk="1" hangingPunct="1">
                <a:lnSpc>
                  <a:spcPts val="28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1 1100</a:t>
              </a:r>
            </a:p>
          </p:txBody>
        </p:sp>
      </p:grpSp>
      <p:grpSp>
        <p:nvGrpSpPr>
          <p:cNvPr id="57" name="Group 54"/>
          <p:cNvGrpSpPr>
            <a:grpSpLocks/>
          </p:cNvGrpSpPr>
          <p:nvPr/>
        </p:nvGrpSpPr>
        <p:grpSpPr bwMode="auto">
          <a:xfrm>
            <a:off x="4545013" y="4960947"/>
            <a:ext cx="3379788" cy="1658941"/>
            <a:chOff x="3103" y="3125"/>
            <a:chExt cx="2129" cy="1045"/>
          </a:xfrm>
        </p:grpSpPr>
        <p:sp>
          <p:nvSpPr>
            <p:cNvPr id="58" name="Text Box 18"/>
            <p:cNvSpPr txBox="1">
              <a:spLocks noChangeArrowheads="1"/>
            </p:cNvSpPr>
            <p:nvPr/>
          </p:nvSpPr>
          <p:spPr bwMode="auto">
            <a:xfrm>
              <a:off x="3103" y="3125"/>
              <a:ext cx="2064" cy="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8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（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6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）</a:t>
              </a: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A= -6  B=4</a:t>
              </a:r>
            </a:p>
            <a:p>
              <a:pPr eaLnBrk="1" hangingPunct="1">
                <a:lnSpc>
                  <a:spcPts val="28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-6+4</a:t>
              </a:r>
              <a:r>
                <a:rPr lang="zh-CN" altLang="en-US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：</a:t>
              </a:r>
            </a:p>
          </p:txBody>
        </p:sp>
        <p:sp>
          <p:nvSpPr>
            <p:cNvPr id="59" name="Line 24"/>
            <p:cNvSpPr>
              <a:spLocks noChangeShapeType="1"/>
            </p:cNvSpPr>
            <p:nvPr/>
          </p:nvSpPr>
          <p:spPr bwMode="auto">
            <a:xfrm>
              <a:off x="4944" y="374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0" name="Line 29"/>
            <p:cNvSpPr>
              <a:spLocks noChangeShapeType="1"/>
            </p:cNvSpPr>
            <p:nvPr/>
          </p:nvSpPr>
          <p:spPr bwMode="auto">
            <a:xfrm>
              <a:off x="5040" y="364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1" name="Line 34"/>
            <p:cNvSpPr>
              <a:spLocks noChangeShapeType="1"/>
            </p:cNvSpPr>
            <p:nvPr/>
          </p:nvSpPr>
          <p:spPr bwMode="auto">
            <a:xfrm>
              <a:off x="4128" y="3888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sp>
          <p:nvSpPr>
            <p:cNvPr id="62" name="Text Box 39"/>
            <p:cNvSpPr txBox="1">
              <a:spLocks noChangeArrowheads="1"/>
            </p:cNvSpPr>
            <p:nvPr/>
          </p:nvSpPr>
          <p:spPr bwMode="auto">
            <a:xfrm>
              <a:off x="4080" y="3840"/>
              <a:ext cx="110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800">
                  <a:latin typeface="华文楷体" panose="02010600040101010101" pitchFamily="2" charset="-122"/>
                  <a:ea typeface="华文楷体" panose="02010600040101010101" pitchFamily="2" charset="-122"/>
                </a:rPr>
                <a:t>1 1110     </a:t>
              </a:r>
            </a:p>
          </p:txBody>
        </p:sp>
        <p:sp>
          <p:nvSpPr>
            <p:cNvPr id="63" name="Text Box 48"/>
            <p:cNvSpPr txBox="1">
              <a:spLocks noChangeArrowheads="1"/>
            </p:cNvSpPr>
            <p:nvPr/>
          </p:nvSpPr>
          <p:spPr bwMode="auto">
            <a:xfrm>
              <a:off x="4080" y="3407"/>
              <a:ext cx="1152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8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1 1010</a:t>
              </a:r>
            </a:p>
            <a:p>
              <a:pPr eaLnBrk="1" hangingPunct="1">
                <a:lnSpc>
                  <a:spcPts val="28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r>
                <a:rPr lang="en-US" altLang="zh-CN" sz="2800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0 0100</a:t>
              </a:r>
            </a:p>
          </p:txBody>
        </p:sp>
      </p:grpSp>
      <p:sp>
        <p:nvSpPr>
          <p:cNvPr id="64" name="Text Box 56"/>
          <p:cNvSpPr txBox="1">
            <a:spLocks noChangeArrowheads="1"/>
          </p:cNvSpPr>
          <p:nvPr/>
        </p:nvSpPr>
        <p:spPr bwMode="auto">
          <a:xfrm>
            <a:off x="17418" y="862151"/>
            <a:ext cx="8270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例 </a:t>
            </a:r>
          </a:p>
        </p:txBody>
      </p:sp>
    </p:spTree>
    <p:extLst>
      <p:ext uri="{BB962C8B-B14F-4D97-AF65-F5344CB8AC3E}">
        <p14:creationId xmlns:p14="http://schemas.microsoft.com/office/powerpoint/2010/main" val="30635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autoUpdateAnimBg="0"/>
      <p:bldP spid="28" grpId="0" build="p" autoUpdateAnimBg="0"/>
      <p:bldP spid="29" grpId="0" build="p" autoUpdateAnimBg="0"/>
      <p:bldP spid="33" grpId="0" build="p" autoUpdateAnimBg="0"/>
      <p:bldP spid="34" grpId="0" build="p" autoUpdateAnimBg="0"/>
      <p:bldP spid="35" grpId="0" build="p" autoUpdateAnimBg="0"/>
      <p:bldP spid="64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一、一位加法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单元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12823-0850-4CD9-B4B9-1D8595131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第四章 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t>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459AC15-7791-42A4-8EEE-348DB0841955}"/>
              </a:ext>
            </a:extLst>
          </p:cNvPr>
          <p:cNvSpPr txBox="1"/>
          <p:nvPr/>
        </p:nvSpPr>
        <p:spPr>
          <a:xfrm>
            <a:off x="177024" y="1211719"/>
            <a:ext cx="87753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若：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+1101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、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+1111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两数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相加（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补码、双符号位表示）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6921508-8C56-4E16-AB5C-586EF6655C71}"/>
              </a:ext>
            </a:extLst>
          </p:cNvPr>
          <p:cNvGrpSpPr/>
          <p:nvPr/>
        </p:nvGrpSpPr>
        <p:grpSpPr>
          <a:xfrm>
            <a:off x="4206732" y="2139064"/>
            <a:ext cx="4433047" cy="3459751"/>
            <a:chOff x="1147447" y="3016460"/>
            <a:chExt cx="4433047" cy="3459751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4019F61-838A-4179-9825-8A0DB6A81CCA}"/>
                </a:ext>
              </a:extLst>
            </p:cNvPr>
            <p:cNvSpPr/>
            <p:nvPr/>
          </p:nvSpPr>
          <p:spPr>
            <a:xfrm>
              <a:off x="1147447" y="3331150"/>
              <a:ext cx="4433047" cy="31450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4" name="Group 1046">
              <a:extLst>
                <a:ext uri="{FF2B5EF4-FFF2-40B4-BE49-F238E27FC236}">
                  <a16:creationId xmlns:a16="http://schemas.microsoft.com/office/drawing/2014/main" id="{44992290-E595-49E3-A4DA-8A43EFC8A2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1290" y="3016460"/>
              <a:ext cx="4157669" cy="3394075"/>
              <a:chOff x="687" y="1413"/>
              <a:chExt cx="2619" cy="2138"/>
            </a:xfrm>
          </p:grpSpPr>
          <p:sp>
            <p:nvSpPr>
              <p:cNvPr id="15" name="Rectangle 1027">
                <a:extLst>
                  <a:ext uri="{FF2B5EF4-FFF2-40B4-BE49-F238E27FC236}">
                    <a16:creationId xmlns:a16="http://schemas.microsoft.com/office/drawing/2014/main" id="{71F67C61-B525-411C-8AF3-93D854EB45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0" y="2106"/>
                <a:ext cx="1892" cy="622"/>
              </a:xfrm>
              <a:prstGeom prst="rect">
                <a:avLst/>
              </a:prstGeom>
              <a:solidFill>
                <a:srgbClr val="F0DADA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endParaRPr>
              </a:p>
            </p:txBody>
          </p:sp>
          <p:sp>
            <p:nvSpPr>
              <p:cNvPr id="16" name="Text Box 1028">
                <a:extLst>
                  <a:ext uri="{FF2B5EF4-FFF2-40B4-BE49-F238E27FC236}">
                    <a16:creationId xmlns:a16="http://schemas.microsoft.com/office/drawing/2014/main" id="{AE23F806-787E-4413-B621-D5BB30F32A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37" y="2262"/>
                <a:ext cx="141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99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rPr>
                  <a:t>一位全加器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99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endParaRPr>
              </a:p>
            </p:txBody>
          </p:sp>
          <p:sp>
            <p:nvSpPr>
              <p:cNvPr id="17" name="Line 1029">
                <a:extLst>
                  <a:ext uri="{FF2B5EF4-FFF2-40B4-BE49-F238E27FC236}">
                    <a16:creationId xmlns:a16="http://schemas.microsoft.com/office/drawing/2014/main" id="{8399DC3E-02FF-49B9-B50D-22B7342E1C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2728"/>
                <a:ext cx="0" cy="2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endParaRPr>
              </a:p>
            </p:txBody>
          </p:sp>
          <p:sp>
            <p:nvSpPr>
              <p:cNvPr id="18" name="Line 1030">
                <a:extLst>
                  <a:ext uri="{FF2B5EF4-FFF2-40B4-BE49-F238E27FC236}">
                    <a16:creationId xmlns:a16="http://schemas.microsoft.com/office/drawing/2014/main" id="{B560497A-C817-4DE1-9EA6-461FA37C8B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48" y="1731"/>
                <a:ext cx="0" cy="384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endParaRPr>
              </a:p>
            </p:txBody>
          </p:sp>
          <p:sp>
            <p:nvSpPr>
              <p:cNvPr id="19" name="Line 1031">
                <a:extLst>
                  <a:ext uri="{FF2B5EF4-FFF2-40B4-BE49-F238E27FC236}">
                    <a16:creationId xmlns:a16="http://schemas.microsoft.com/office/drawing/2014/main" id="{E29A090C-B8AC-45B6-B844-15B8ECD593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54" y="2728"/>
                <a:ext cx="0" cy="2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endParaRPr>
              </a:p>
            </p:txBody>
          </p:sp>
          <p:sp>
            <p:nvSpPr>
              <p:cNvPr id="20" name="Line 1032">
                <a:extLst>
                  <a:ext uri="{FF2B5EF4-FFF2-40B4-BE49-F238E27FC236}">
                    <a16:creationId xmlns:a16="http://schemas.microsoft.com/office/drawing/2014/main" id="{4446DBF0-EF84-45B1-96F6-C2DC4134C3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02" y="2728"/>
                <a:ext cx="0" cy="29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endParaRPr>
              </a:p>
            </p:txBody>
          </p:sp>
          <p:sp>
            <p:nvSpPr>
              <p:cNvPr id="23" name="Line 1033">
                <a:extLst>
                  <a:ext uri="{FF2B5EF4-FFF2-40B4-BE49-F238E27FC236}">
                    <a16:creationId xmlns:a16="http://schemas.microsoft.com/office/drawing/2014/main" id="{F5A2ACED-53DF-4B67-98F8-DAC96FEAAE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92" y="3006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endParaRPr>
              </a:p>
            </p:txBody>
          </p:sp>
          <p:sp>
            <p:nvSpPr>
              <p:cNvPr id="24" name="Line 1034">
                <a:extLst>
                  <a:ext uri="{FF2B5EF4-FFF2-40B4-BE49-F238E27FC236}">
                    <a16:creationId xmlns:a16="http://schemas.microsoft.com/office/drawing/2014/main" id="{8BA3FACA-911E-46C4-B9BA-9EE5FFCBB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7" y="1810"/>
                <a:ext cx="0" cy="288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endParaRPr>
              </a:p>
            </p:txBody>
          </p:sp>
          <p:sp>
            <p:nvSpPr>
              <p:cNvPr id="25" name="Line 1035">
                <a:extLst>
                  <a:ext uri="{FF2B5EF4-FFF2-40B4-BE49-F238E27FC236}">
                    <a16:creationId xmlns:a16="http://schemas.microsoft.com/office/drawing/2014/main" id="{9D853273-5A62-41F0-9F2E-45D0E828F7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115" y="1821"/>
                <a:ext cx="347" cy="4"/>
              </a:xfrm>
              <a:prstGeom prst="line">
                <a:avLst/>
              </a:prstGeom>
              <a:noFill/>
              <a:ln w="57150">
                <a:solidFill>
                  <a:schemeClr val="accent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endParaRPr>
              </a:p>
            </p:txBody>
          </p:sp>
          <p:sp>
            <p:nvSpPr>
              <p:cNvPr id="26" name="Text Box 1036">
                <a:extLst>
                  <a:ext uri="{FF2B5EF4-FFF2-40B4-BE49-F238E27FC236}">
                    <a16:creationId xmlns:a16="http://schemas.microsoft.com/office/drawing/2014/main" id="{C2324943-385E-4314-AA84-0D99FDFEA6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5" y="2975"/>
                <a:ext cx="223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rPr>
                  <a:t>   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54F72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rPr>
                  <a:t>A</a:t>
                </a:r>
                <a:r>
                  <a:rPr kumimoji="0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954F72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rPr>
                  <a:t>i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rPr>
                  <a:t>    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54F72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rPr>
                  <a:t>B</a:t>
                </a:r>
                <a:r>
                  <a:rPr kumimoji="0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954F72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rPr>
                  <a:t>i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rPr>
                  <a:t>     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54F72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rPr>
                  <a:t>C</a:t>
                </a:r>
                <a:r>
                  <a:rPr kumimoji="0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954F72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rPr>
                  <a:t>i-1</a:t>
                </a:r>
              </a:p>
            </p:txBody>
          </p:sp>
          <p:sp>
            <p:nvSpPr>
              <p:cNvPr id="27" name="Text Box 1037">
                <a:extLst>
                  <a:ext uri="{FF2B5EF4-FFF2-40B4-BE49-F238E27FC236}">
                    <a16:creationId xmlns:a16="http://schemas.microsoft.com/office/drawing/2014/main" id="{A15D47FC-A1E4-41AE-886B-7788AE0F58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8" y="1653"/>
                <a:ext cx="57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54F72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rPr>
                  <a:t>C</a:t>
                </a:r>
                <a:r>
                  <a:rPr kumimoji="0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954F72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rPr>
                  <a:t>i</a:t>
                </a:r>
              </a:p>
            </p:txBody>
          </p:sp>
          <p:sp>
            <p:nvSpPr>
              <p:cNvPr id="28" name="Text Box 1038">
                <a:extLst>
                  <a:ext uri="{FF2B5EF4-FFF2-40B4-BE49-F238E27FC236}">
                    <a16:creationId xmlns:a16="http://schemas.microsoft.com/office/drawing/2014/main" id="{AD4673A0-8492-4FF4-9A3B-84905E16A0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7" y="1656"/>
                <a:ext cx="528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954F72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rPr>
                  <a:t>∑</a:t>
                </a:r>
                <a:r>
                  <a:rPr kumimoji="0" lang="en-US" altLang="zh-CN" sz="2800" b="1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954F72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rPr>
                  <a:t>i</a:t>
                </a:r>
              </a:p>
            </p:txBody>
          </p:sp>
          <p:sp>
            <p:nvSpPr>
              <p:cNvPr id="33" name="Text Box 1040">
                <a:extLst>
                  <a:ext uri="{FF2B5EF4-FFF2-40B4-BE49-F238E27FC236}">
                    <a16:creationId xmlns:a16="http://schemas.microsoft.com/office/drawing/2014/main" id="{B7459AC6-4A34-44BF-B04A-116FEB76B6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1" y="3221"/>
                <a:ext cx="1296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rPr>
                  <a:t>本位加数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endParaRPr>
              </a:p>
            </p:txBody>
          </p:sp>
          <p:sp>
            <p:nvSpPr>
              <p:cNvPr id="34" name="Text Box 1041">
                <a:extLst>
                  <a:ext uri="{FF2B5EF4-FFF2-40B4-BE49-F238E27FC236}">
                    <a16:creationId xmlns:a16="http://schemas.microsoft.com/office/drawing/2014/main" id="{DCCBA53A-FDC1-4082-9215-75E7F11B78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0" y="3223"/>
                <a:ext cx="102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rPr>
                  <a:t>低位进位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endParaRPr>
              </a:p>
            </p:txBody>
          </p:sp>
          <p:sp>
            <p:nvSpPr>
              <p:cNvPr id="36" name="Text Box 1042">
                <a:extLst>
                  <a:ext uri="{FF2B5EF4-FFF2-40B4-BE49-F238E27FC236}">
                    <a16:creationId xmlns:a16="http://schemas.microsoft.com/office/drawing/2014/main" id="{8E7A97E7-D6DA-4842-AEAF-854BB43063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7" y="1413"/>
                <a:ext cx="105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rPr>
                  <a:t>本位进位</a:t>
                </a:r>
              </a:p>
            </p:txBody>
          </p:sp>
          <p:sp>
            <p:nvSpPr>
              <p:cNvPr id="37" name="Text Box 1043">
                <a:extLst>
                  <a:ext uri="{FF2B5EF4-FFF2-40B4-BE49-F238E27FC236}">
                    <a16:creationId xmlns:a16="http://schemas.microsoft.com/office/drawing/2014/main" id="{8F8D5DE8-C5BE-4C7A-87D1-D6F4597DCE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2" y="1419"/>
                <a:ext cx="932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楷体" panose="02010609060101010101" pitchFamily="49" charset="-122"/>
                    <a:ea typeface="楷体" panose="02010609060101010101" pitchFamily="49" charset="-122"/>
                    <a:cs typeface="+mn-cs"/>
                  </a:rPr>
                  <a:t>本位和</a:t>
                </a:r>
              </a:p>
            </p:txBody>
          </p:sp>
        </p:grp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CC7F89C2-64D9-40DE-B560-65692390A8C8}"/>
              </a:ext>
            </a:extLst>
          </p:cNvPr>
          <p:cNvGrpSpPr/>
          <p:nvPr/>
        </p:nvGrpSpPr>
        <p:grpSpPr>
          <a:xfrm>
            <a:off x="58258" y="2280238"/>
            <a:ext cx="4049754" cy="1631216"/>
            <a:chOff x="-8977" y="1838202"/>
            <a:chExt cx="4049754" cy="1631216"/>
          </a:xfrm>
        </p:grpSpPr>
        <p:cxnSp>
          <p:nvCxnSpPr>
            <p:cNvPr id="13" name="直接连接符 18">
              <a:extLst>
                <a:ext uri="{FF2B5EF4-FFF2-40B4-BE49-F238E27FC236}">
                  <a16:creationId xmlns:a16="http://schemas.microsoft.com/office/drawing/2014/main" id="{0130CE0A-B679-4EF6-B92A-D52FC23F5F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5887" y="2920671"/>
              <a:ext cx="2740025" cy="9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D24D32E2-0586-4EED-9927-E7AB40B1CB0D}"/>
                </a:ext>
              </a:extLst>
            </p:cNvPr>
            <p:cNvSpPr txBox="1"/>
            <p:nvPr/>
          </p:nvSpPr>
          <p:spPr>
            <a:xfrm>
              <a:off x="-8977" y="1838202"/>
              <a:ext cx="404975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1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+mn-ea"/>
                </a:rPr>
                <a:t>      </a:t>
              </a:r>
              <a:r>
                <a:rPr kumimoji="1" lang="en-US" altLang="zh-CN" sz="2800" b="1" i="0" u="none" strike="noStrike" kern="1200" cap="none" spc="0" normalizeH="0" baseline="0" noProof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+mn-ea"/>
                </a:rPr>
                <a:t>0 </a:t>
              </a:r>
              <a:r>
                <a:rPr kumimoji="1" lang="en-US" altLang="zh-CN" sz="2800" b="1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+mn-ea"/>
                </a:rPr>
                <a:t>0 1 1 0 1</a:t>
              </a:r>
              <a: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+mn-ea"/>
                </a:rPr>
                <a:t/>
              </a:r>
              <a:br>
                <a:rPr kumimoji="0" lang="zh-CN" altLang="en-US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+mn-ea"/>
                </a:rPr>
              </a:br>
              <a:r>
                <a:rPr kumimoji="1" lang="zh-CN" altLang="en-US" sz="3600" b="1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+mn-ea"/>
                </a:rPr>
                <a:t>   </a:t>
              </a:r>
              <a:r>
                <a:rPr kumimoji="1" lang="en-US" altLang="zh-CN" sz="2800" b="1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+mn-ea"/>
                </a:rPr>
                <a:t>+</a:t>
              </a:r>
              <a:r>
                <a:rPr kumimoji="1" lang="zh-CN" altLang="en-US" sz="3600" b="1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+mn-ea"/>
                </a:rPr>
                <a:t> </a:t>
              </a:r>
              <a:r>
                <a:rPr kumimoji="1" lang="en-US" altLang="zh-CN" sz="2800" b="1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+mn-ea"/>
                </a:rPr>
                <a:t>0 0 1 1 1 1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3600" b="1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+mn-ea"/>
                </a:rPr>
                <a:t>   </a:t>
              </a:r>
              <a:r>
                <a:rPr kumimoji="1" lang="en-US" altLang="zh-CN" sz="2800" b="1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+mn-ea"/>
                </a:rPr>
                <a:t> </a:t>
              </a:r>
              <a:r>
                <a:rPr kumimoji="1" lang="en-US" altLang="zh-CN" sz="3600" b="1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+mn-ea"/>
                </a:rPr>
                <a:t> </a:t>
              </a:r>
              <a:r>
                <a:rPr kumimoji="1" lang="zh-CN" altLang="en-US" sz="2800" b="1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+mn-ea"/>
                </a:rPr>
                <a:t>0 </a:t>
              </a:r>
              <a:r>
                <a:rPr kumimoji="1" lang="en-US" altLang="zh-CN" sz="2800" b="1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+mn-ea"/>
                </a:rPr>
                <a:t>1</a:t>
              </a:r>
              <a:r>
                <a:rPr kumimoji="1" lang="zh-CN" altLang="en-US" sz="2800" b="1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+mn-ea"/>
                </a:rPr>
                <a:t> 1 1 0 </a:t>
              </a:r>
              <a:r>
                <a:rPr kumimoji="1" lang="en-US" altLang="zh-CN" sz="2800" b="1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+mn-ea"/>
                </a:rPr>
                <a:t>0</a:t>
              </a:r>
              <a:r>
                <a:rPr kumimoji="1" lang="zh-CN" altLang="en-US" sz="3600" b="1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  <a:sym typeface="+mn-ea"/>
                </a:rPr>
                <a:t>  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051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一、定点加减运算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中央处理器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30</a:t>
            </a:fld>
            <a:endParaRPr lang="zh-CN" altLang="en-US"/>
          </a:p>
        </p:txBody>
      </p:sp>
      <p:grpSp>
        <p:nvGrpSpPr>
          <p:cNvPr id="11" name="Group 69"/>
          <p:cNvGrpSpPr>
            <a:grpSpLocks/>
          </p:cNvGrpSpPr>
          <p:nvPr/>
        </p:nvGrpSpPr>
        <p:grpSpPr bwMode="auto">
          <a:xfrm>
            <a:off x="-9525" y="2509078"/>
            <a:ext cx="3581400" cy="2317750"/>
            <a:chOff x="0" y="672"/>
            <a:chExt cx="2256" cy="1460"/>
          </a:xfrm>
        </p:grpSpPr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0" y="672"/>
              <a:ext cx="2208" cy="8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600">
                  <a:ea typeface="黑体" panose="02010609060101010101" pitchFamily="49" charset="-122"/>
                </a:rPr>
                <a:t>  A=10  B=7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600">
                  <a:ea typeface="黑体" panose="02010609060101010101" pitchFamily="49" charset="-122"/>
                </a:rPr>
                <a:t>  10+7 </a:t>
              </a:r>
              <a:r>
                <a:rPr lang="zh-CN" altLang="en-US" sz="3600">
                  <a:ea typeface="黑体" panose="02010609060101010101" pitchFamily="49" charset="-122"/>
                </a:rPr>
                <a:t>：</a:t>
              </a:r>
              <a:r>
                <a:rPr lang="en-US" altLang="zh-CN" sz="3600">
                  <a:solidFill>
                    <a:schemeClr val="folHlink"/>
                  </a:solidFill>
                </a:rPr>
                <a:t>0</a:t>
              </a:r>
              <a:r>
                <a:rPr lang="en-US" altLang="zh-CN" sz="3600"/>
                <a:t> 1010</a:t>
              </a:r>
              <a:r>
                <a:rPr lang="en-US" altLang="zh-CN" sz="3600">
                  <a:ea typeface="黑体" panose="02010609060101010101" pitchFamily="49" charset="-122"/>
                </a:rPr>
                <a:t> </a:t>
              </a:r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104" y="1152"/>
              <a:ext cx="1152" cy="6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endParaRPr lang="en-US" altLang="zh-CN" sz="3600">
                <a:solidFill>
                  <a:schemeClr val="accent1"/>
                </a:solidFill>
              </a:endParaRP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600">
                  <a:solidFill>
                    <a:schemeClr val="accent1"/>
                  </a:solidFill>
                </a:rPr>
                <a:t>0</a:t>
              </a:r>
              <a:r>
                <a:rPr lang="en-US" altLang="zh-CN" sz="3600"/>
                <a:t> 0111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2016" y="163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2112" y="15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200" y="1776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Text Box 16"/>
            <p:cNvSpPr txBox="1">
              <a:spLocks noChangeArrowheads="1"/>
            </p:cNvSpPr>
            <p:nvPr/>
          </p:nvSpPr>
          <p:spPr bwMode="auto">
            <a:xfrm>
              <a:off x="1104" y="1728"/>
              <a:ext cx="11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600">
                  <a:solidFill>
                    <a:schemeClr val="accent1"/>
                  </a:solidFill>
                </a:rPr>
                <a:t>1</a:t>
              </a:r>
              <a:r>
                <a:rPr lang="en-US" altLang="zh-CN" sz="3600"/>
                <a:t> 0001     </a:t>
              </a:r>
            </a:p>
          </p:txBody>
        </p:sp>
      </p:grpSp>
      <p:grpSp>
        <p:nvGrpSpPr>
          <p:cNvPr id="18" name="Group 70"/>
          <p:cNvGrpSpPr>
            <a:grpSpLocks/>
          </p:cNvGrpSpPr>
          <p:nvPr/>
        </p:nvGrpSpPr>
        <p:grpSpPr bwMode="auto">
          <a:xfrm>
            <a:off x="4867275" y="2509078"/>
            <a:ext cx="4267200" cy="2393950"/>
            <a:chOff x="3072" y="672"/>
            <a:chExt cx="2688" cy="1508"/>
          </a:xfrm>
        </p:grpSpPr>
        <p:sp>
          <p:nvSpPr>
            <p:cNvPr id="19" name="Text Box 30"/>
            <p:cNvSpPr txBox="1">
              <a:spLocks noChangeArrowheads="1"/>
            </p:cNvSpPr>
            <p:nvPr/>
          </p:nvSpPr>
          <p:spPr bwMode="auto">
            <a:xfrm>
              <a:off x="3072" y="672"/>
              <a:ext cx="2688" cy="8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600">
                  <a:ea typeface="黑体" panose="02010609060101010101" pitchFamily="49" charset="-122"/>
                </a:rPr>
                <a:t>  A= -10  B= -7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600">
                  <a:ea typeface="黑体" panose="02010609060101010101" pitchFamily="49" charset="-122"/>
                </a:rPr>
                <a:t>  -10+(-7)</a:t>
              </a:r>
              <a:r>
                <a:rPr lang="zh-CN" altLang="en-US" sz="3600">
                  <a:ea typeface="黑体" panose="02010609060101010101" pitchFamily="49" charset="-122"/>
                </a:rPr>
                <a:t>：</a:t>
              </a:r>
            </a:p>
          </p:txBody>
        </p:sp>
        <p:sp>
          <p:nvSpPr>
            <p:cNvPr id="20" name="Line 31"/>
            <p:cNvSpPr>
              <a:spLocks noChangeShapeType="1"/>
            </p:cNvSpPr>
            <p:nvPr/>
          </p:nvSpPr>
          <p:spPr bwMode="auto">
            <a:xfrm>
              <a:off x="5280" y="168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32"/>
            <p:cNvSpPr>
              <a:spLocks noChangeShapeType="1"/>
            </p:cNvSpPr>
            <p:nvPr/>
          </p:nvSpPr>
          <p:spPr bwMode="auto">
            <a:xfrm>
              <a:off x="5376" y="158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33"/>
            <p:cNvSpPr>
              <a:spLocks noChangeShapeType="1"/>
            </p:cNvSpPr>
            <p:nvPr/>
          </p:nvSpPr>
          <p:spPr bwMode="auto">
            <a:xfrm>
              <a:off x="4464" y="1824"/>
              <a:ext cx="1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34"/>
            <p:cNvSpPr txBox="1">
              <a:spLocks noChangeArrowheads="1"/>
            </p:cNvSpPr>
            <p:nvPr/>
          </p:nvSpPr>
          <p:spPr bwMode="auto">
            <a:xfrm>
              <a:off x="4368" y="1776"/>
              <a:ext cx="110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600">
                  <a:solidFill>
                    <a:schemeClr val="accent1"/>
                  </a:solidFill>
                </a:rPr>
                <a:t>0</a:t>
              </a:r>
              <a:r>
                <a:rPr lang="en-US" altLang="zh-CN" sz="3600"/>
                <a:t> 1111     </a:t>
              </a:r>
            </a:p>
          </p:txBody>
        </p:sp>
        <p:sp>
          <p:nvSpPr>
            <p:cNvPr id="26" name="Text Box 35"/>
            <p:cNvSpPr txBox="1">
              <a:spLocks noChangeArrowheads="1"/>
            </p:cNvSpPr>
            <p:nvPr/>
          </p:nvSpPr>
          <p:spPr bwMode="auto">
            <a:xfrm>
              <a:off x="4368" y="1200"/>
              <a:ext cx="1056" cy="6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600">
                  <a:solidFill>
                    <a:schemeClr val="accent1"/>
                  </a:solidFill>
                </a:rPr>
                <a:t>1</a:t>
              </a:r>
              <a:r>
                <a:rPr lang="en-US" altLang="zh-CN" sz="3600"/>
                <a:t> 0110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600">
                  <a:solidFill>
                    <a:schemeClr val="accent1"/>
                  </a:solidFill>
                </a:rPr>
                <a:t>1</a:t>
              </a:r>
              <a:r>
                <a:rPr lang="en-US" altLang="zh-CN" sz="3600"/>
                <a:t> 1001</a:t>
              </a:r>
            </a:p>
          </p:txBody>
        </p:sp>
      </p:grpSp>
      <p:sp>
        <p:nvSpPr>
          <p:cNvPr id="27" name="Text Box 50"/>
          <p:cNvSpPr txBox="1">
            <a:spLocks noChangeArrowheads="1"/>
          </p:cNvSpPr>
          <p:nvPr/>
        </p:nvSpPr>
        <p:spPr bwMode="auto">
          <a:xfrm>
            <a:off x="295275" y="1647326"/>
            <a:ext cx="8839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硬件判断逻辑一（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的关系）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Text Box 51"/>
          <p:cNvSpPr txBox="1">
            <a:spLocks noChangeArrowheads="1"/>
          </p:cNvSpPr>
          <p:nvPr/>
        </p:nvSpPr>
        <p:spPr bwMode="auto">
          <a:xfrm>
            <a:off x="447675" y="4947478"/>
            <a:ext cx="152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溢出</a:t>
            </a:r>
            <a:r>
              <a:rPr lang="en-US" altLang="zh-CN" sz="36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</a:p>
        </p:txBody>
      </p:sp>
      <p:sp>
        <p:nvSpPr>
          <p:cNvPr id="29" name="Text Box 54"/>
          <p:cNvSpPr txBox="1">
            <a:spLocks noChangeArrowheads="1"/>
          </p:cNvSpPr>
          <p:nvPr/>
        </p:nvSpPr>
        <p:spPr bwMode="auto">
          <a:xfrm>
            <a:off x="1743075" y="4947478"/>
            <a:ext cx="60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en-US" altLang="zh-CN" sz="36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Line 55"/>
          <p:cNvSpPr>
            <a:spLocks noChangeShapeType="1"/>
          </p:cNvSpPr>
          <p:nvPr/>
        </p:nvSpPr>
        <p:spPr bwMode="auto">
          <a:xfrm>
            <a:off x="1819275" y="5099878"/>
            <a:ext cx="304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Line 56"/>
          <p:cNvSpPr>
            <a:spLocks noChangeShapeType="1"/>
          </p:cNvSpPr>
          <p:nvPr/>
        </p:nvSpPr>
        <p:spPr bwMode="auto">
          <a:xfrm>
            <a:off x="2276475" y="5099878"/>
            <a:ext cx="304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Line 57"/>
          <p:cNvSpPr>
            <a:spLocks noChangeShapeType="1"/>
          </p:cNvSpPr>
          <p:nvPr/>
        </p:nvSpPr>
        <p:spPr bwMode="auto">
          <a:xfrm>
            <a:off x="3267075" y="5328478"/>
            <a:ext cx="304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Text Box 58"/>
          <p:cNvSpPr txBox="1">
            <a:spLocks noChangeArrowheads="1"/>
          </p:cNvSpPr>
          <p:nvPr/>
        </p:nvSpPr>
        <p:spPr bwMode="auto">
          <a:xfrm>
            <a:off x="2200275" y="4947478"/>
            <a:ext cx="83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en-US" altLang="zh-CN" sz="360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Text Box 59"/>
          <p:cNvSpPr txBox="1">
            <a:spLocks noChangeArrowheads="1"/>
          </p:cNvSpPr>
          <p:nvPr/>
        </p:nvSpPr>
        <p:spPr bwMode="auto">
          <a:xfrm>
            <a:off x="2657475" y="4947478"/>
            <a:ext cx="76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endParaRPr lang="en-US" altLang="zh-CN" sz="360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Text Box 60"/>
          <p:cNvSpPr txBox="1">
            <a:spLocks noChangeArrowheads="1"/>
          </p:cNvSpPr>
          <p:nvPr/>
        </p:nvSpPr>
        <p:spPr bwMode="auto">
          <a:xfrm>
            <a:off x="3648075" y="4947478"/>
            <a:ext cx="609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en-US" altLang="zh-CN" sz="360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Text Box 61"/>
          <p:cNvSpPr txBox="1">
            <a:spLocks noChangeArrowheads="1"/>
          </p:cNvSpPr>
          <p:nvPr/>
        </p:nvSpPr>
        <p:spPr bwMode="auto">
          <a:xfrm>
            <a:off x="4638675" y="4947478"/>
            <a:ext cx="762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endParaRPr lang="en-US" altLang="zh-CN" sz="360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Text Box 62"/>
          <p:cNvSpPr txBox="1">
            <a:spLocks noChangeArrowheads="1"/>
          </p:cNvSpPr>
          <p:nvPr/>
        </p:nvSpPr>
        <p:spPr bwMode="auto">
          <a:xfrm>
            <a:off x="4105275" y="4947478"/>
            <a:ext cx="838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8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en-US" altLang="zh-CN" sz="360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Line 63"/>
          <p:cNvSpPr>
            <a:spLocks noChangeShapeType="1"/>
          </p:cNvSpPr>
          <p:nvPr/>
        </p:nvSpPr>
        <p:spPr bwMode="auto">
          <a:xfrm>
            <a:off x="4714875" y="5099878"/>
            <a:ext cx="3048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65"/>
          <p:cNvSpPr>
            <a:spLocks noChangeShapeType="1"/>
          </p:cNvSpPr>
          <p:nvPr/>
        </p:nvSpPr>
        <p:spPr bwMode="auto">
          <a:xfrm flipH="1">
            <a:off x="3419475" y="5176078"/>
            <a:ext cx="0" cy="3048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Text Box 71"/>
          <p:cNvSpPr txBox="1">
            <a:spLocks noChangeArrowheads="1"/>
          </p:cNvSpPr>
          <p:nvPr/>
        </p:nvSpPr>
        <p:spPr bwMode="auto">
          <a:xfrm>
            <a:off x="236538" y="923711"/>
            <a:ext cx="461327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溢出判断逻辑：</a:t>
            </a:r>
          </a:p>
        </p:txBody>
      </p:sp>
      <p:sp>
        <p:nvSpPr>
          <p:cNvPr id="3" name="线形标注 1(无边框) 2"/>
          <p:cNvSpPr/>
          <p:nvPr/>
        </p:nvSpPr>
        <p:spPr>
          <a:xfrm>
            <a:off x="4844816" y="5850786"/>
            <a:ext cx="1536934" cy="654185"/>
          </a:xfrm>
          <a:prstGeom prst="callout1">
            <a:avLst>
              <a:gd name="adj1" fmla="val -3355"/>
              <a:gd name="adj2" fmla="val 74406"/>
              <a:gd name="adj3" fmla="val -50836"/>
              <a:gd name="adj4" fmla="val 48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两负数相加结果为正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4" name="线形标注 1(无边框) 43"/>
          <p:cNvSpPr/>
          <p:nvPr/>
        </p:nvSpPr>
        <p:spPr>
          <a:xfrm>
            <a:off x="1901041" y="5866858"/>
            <a:ext cx="1536934" cy="654185"/>
          </a:xfrm>
          <a:prstGeom prst="callout1">
            <a:avLst>
              <a:gd name="adj1" fmla="val 16508"/>
              <a:gd name="adj2" fmla="val 3638"/>
              <a:gd name="adj3" fmla="val -35387"/>
              <a:gd name="adj4" fmla="val 63735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rgbClr val="FF0000"/>
                </a:solidFill>
              </a:rPr>
              <a:t>两正数相加结果为负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83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 autoUpdateAnimBg="0"/>
      <p:bldP spid="28" grpId="0" build="p" autoUpdateAnimBg="0"/>
      <p:bldP spid="29" grpId="0" build="p" autoUpdateAnimBg="0"/>
      <p:bldP spid="36" grpId="0" build="p" autoUpdateAnimBg="0"/>
      <p:bldP spid="37" grpId="0" build="p" autoUpdateAnimBg="0"/>
      <p:bldP spid="38" grpId="0" build="p" autoUpdateAnimBg="0"/>
      <p:bldP spid="39" grpId="0" build="p" autoUpdateAnimBg="0"/>
      <p:bldP spid="40" grpId="0" build="p" autoUpdateAnimBg="0"/>
      <p:bldP spid="43" grpId="0" build="p" autoUpdateAnimBg="0"/>
      <p:bldP spid="3" grpId="0" animBg="1"/>
      <p:bldP spid="4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一、定点加减运算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中央处理器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830513" y="2464356"/>
            <a:ext cx="114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accent1"/>
                </a:solidFill>
              </a:rPr>
              <a:t>正确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391422" y="1846552"/>
            <a:ext cx="1676400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800"/>
              <a:t>0 0011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800"/>
              <a:t>0 0010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304800" y="1550228"/>
            <a:ext cx="3124200" cy="333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ED7D31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solidFill>
                  <a:srgbClr val="ED7D31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solidFill>
                  <a:srgbClr val="ED7D31"/>
                </a:solidFill>
                <a:ea typeface="黑体" panose="02010609060101010101" pitchFamily="49" charset="-122"/>
              </a:rPr>
              <a:t>）  </a:t>
            </a:r>
            <a:r>
              <a:rPr lang="en-US" altLang="zh-CN" sz="2800" dirty="0">
                <a:solidFill>
                  <a:srgbClr val="ED7D31"/>
                </a:solidFill>
                <a:ea typeface="黑体" panose="02010609060101010101" pitchFamily="49" charset="-122"/>
              </a:rPr>
              <a:t>3+2</a:t>
            </a:r>
            <a:r>
              <a:rPr lang="zh-CN" altLang="en-US" sz="2800" dirty="0">
                <a:solidFill>
                  <a:srgbClr val="ED7D31"/>
                </a:solidFill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382713" y="2537381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/>
              <a:t>0 0101     </a:t>
            </a: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2549525" y="2329419"/>
            <a:ext cx="304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2701925" y="2177019"/>
            <a:ext cx="1588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1458913" y="2607231"/>
            <a:ext cx="16002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173663" y="1550228"/>
            <a:ext cx="3505200" cy="333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ED7D31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2800">
                <a:solidFill>
                  <a:srgbClr val="ED7D31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2800">
                <a:solidFill>
                  <a:srgbClr val="ED7D31"/>
                </a:solidFill>
                <a:ea typeface="黑体" panose="02010609060101010101" pitchFamily="49" charset="-122"/>
              </a:rPr>
              <a:t>）  </a:t>
            </a:r>
            <a:r>
              <a:rPr lang="en-US" altLang="zh-CN" sz="2800">
                <a:solidFill>
                  <a:srgbClr val="ED7D31"/>
                </a:solidFill>
                <a:ea typeface="黑体" panose="02010609060101010101" pitchFamily="49" charset="-122"/>
              </a:rPr>
              <a:t>10+7</a:t>
            </a:r>
            <a:r>
              <a:rPr lang="zh-CN" altLang="en-US" sz="2800">
                <a:solidFill>
                  <a:srgbClr val="ED7D31"/>
                </a:solidFill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6301559" y="1819564"/>
            <a:ext cx="1828800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800" dirty="0"/>
              <a:t>0 1010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800" dirty="0"/>
              <a:t>0 0111</a:t>
            </a:r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>
            <a:off x="7523163" y="2257981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7675563" y="2105581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6370638" y="2610406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292850" y="2537381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/>
              <a:t>1 0001     </a:t>
            </a: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7893050" y="2513569"/>
            <a:ext cx="114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正溢</a:t>
            </a: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2774950" y="4342004"/>
            <a:ext cx="114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accent1"/>
                </a:solidFill>
              </a:rPr>
              <a:t>正确</a:t>
            </a:r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7899400" y="4345179"/>
            <a:ext cx="114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负溢</a:t>
            </a: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2846388" y="6142680"/>
            <a:ext cx="114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accent1"/>
                </a:solidFill>
              </a:rPr>
              <a:t>正确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7956550" y="6082355"/>
            <a:ext cx="114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accent1"/>
                </a:solidFill>
              </a:rPr>
              <a:t>正确</a:t>
            </a:r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auto">
          <a:xfrm>
            <a:off x="304800" y="3394538"/>
            <a:ext cx="3352800" cy="333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ED7D31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solidFill>
                  <a:srgbClr val="ED7D31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solidFill>
                  <a:srgbClr val="ED7D31"/>
                </a:solidFill>
                <a:ea typeface="黑体" panose="02010609060101010101" pitchFamily="49" charset="-122"/>
              </a:rPr>
              <a:t>）</a:t>
            </a:r>
            <a:r>
              <a:rPr lang="en-US" altLang="zh-CN" sz="2800" dirty="0">
                <a:solidFill>
                  <a:srgbClr val="ED7D31"/>
                </a:solidFill>
                <a:ea typeface="黑体" panose="02010609060101010101" pitchFamily="49" charset="-122"/>
              </a:rPr>
              <a:t>-3+(-2)</a:t>
            </a:r>
            <a:r>
              <a:rPr lang="zh-CN" altLang="en-US" sz="2800" dirty="0">
                <a:solidFill>
                  <a:srgbClr val="ED7D31"/>
                </a:solidFill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35" name="Line 24"/>
          <p:cNvSpPr>
            <a:spLocks noChangeShapeType="1"/>
          </p:cNvSpPr>
          <p:nvPr/>
        </p:nvSpPr>
        <p:spPr bwMode="auto">
          <a:xfrm>
            <a:off x="2698750" y="4210241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>
            <a:off x="2851150" y="4057841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>
            <a:off x="1403350" y="4438841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 Box 27"/>
          <p:cNvSpPr txBox="1">
            <a:spLocks noChangeArrowheads="1"/>
          </p:cNvSpPr>
          <p:nvPr/>
        </p:nvSpPr>
        <p:spPr bwMode="auto">
          <a:xfrm>
            <a:off x="1327150" y="4438841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/>
              <a:t>1 1011     </a:t>
            </a:r>
          </a:p>
        </p:txBody>
      </p:sp>
      <p:sp>
        <p:nvSpPr>
          <p:cNvPr id="39" name="Text Box 28"/>
          <p:cNvSpPr txBox="1">
            <a:spLocks noChangeArrowheads="1"/>
          </p:cNvSpPr>
          <p:nvPr/>
        </p:nvSpPr>
        <p:spPr bwMode="auto">
          <a:xfrm>
            <a:off x="1335859" y="3705149"/>
            <a:ext cx="1905000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800" dirty="0"/>
              <a:t>1 1101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800" dirty="0"/>
              <a:t>1 1110</a:t>
            </a:r>
          </a:p>
        </p:txBody>
      </p:sp>
      <p:sp>
        <p:nvSpPr>
          <p:cNvPr id="40" name="Text Box 30"/>
          <p:cNvSpPr txBox="1">
            <a:spLocks noChangeArrowheads="1"/>
          </p:cNvSpPr>
          <p:nvPr/>
        </p:nvSpPr>
        <p:spPr bwMode="auto">
          <a:xfrm>
            <a:off x="5230813" y="3394538"/>
            <a:ext cx="3733800" cy="333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ED7D31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2800">
                <a:solidFill>
                  <a:srgbClr val="ED7D31"/>
                </a:solidFill>
                <a:ea typeface="黑体" panose="02010609060101010101" pitchFamily="49" charset="-122"/>
              </a:rPr>
              <a:t>4</a:t>
            </a:r>
            <a:r>
              <a:rPr lang="zh-CN" altLang="en-US" sz="2800">
                <a:solidFill>
                  <a:srgbClr val="ED7D31"/>
                </a:solidFill>
                <a:ea typeface="黑体" panose="02010609060101010101" pitchFamily="49" charset="-122"/>
              </a:rPr>
              <a:t>）  </a:t>
            </a:r>
            <a:r>
              <a:rPr lang="en-US" altLang="zh-CN" sz="2800">
                <a:solidFill>
                  <a:srgbClr val="ED7D31"/>
                </a:solidFill>
                <a:ea typeface="黑体" panose="02010609060101010101" pitchFamily="49" charset="-122"/>
              </a:rPr>
              <a:t>-10+(-7)</a:t>
            </a:r>
            <a:r>
              <a:rPr lang="zh-CN" altLang="en-US" sz="2800">
                <a:solidFill>
                  <a:srgbClr val="ED7D31"/>
                </a:solidFill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41" name="Line 31"/>
          <p:cNvSpPr>
            <a:spLocks noChangeShapeType="1"/>
          </p:cNvSpPr>
          <p:nvPr/>
        </p:nvSpPr>
        <p:spPr bwMode="auto">
          <a:xfrm>
            <a:off x="7747000" y="4210241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32"/>
          <p:cNvSpPr>
            <a:spLocks noChangeShapeType="1"/>
          </p:cNvSpPr>
          <p:nvPr/>
        </p:nvSpPr>
        <p:spPr bwMode="auto">
          <a:xfrm>
            <a:off x="7899400" y="4057841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33"/>
          <p:cNvSpPr>
            <a:spLocks noChangeShapeType="1"/>
          </p:cNvSpPr>
          <p:nvPr/>
        </p:nvSpPr>
        <p:spPr bwMode="auto">
          <a:xfrm>
            <a:off x="6527800" y="4438841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 Box 34"/>
          <p:cNvSpPr txBox="1">
            <a:spLocks noChangeArrowheads="1"/>
          </p:cNvSpPr>
          <p:nvPr/>
        </p:nvSpPr>
        <p:spPr bwMode="auto">
          <a:xfrm>
            <a:off x="6443663" y="4438841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/>
              <a:t>0 1111     </a:t>
            </a:r>
          </a:p>
        </p:txBody>
      </p:sp>
      <p:sp>
        <p:nvSpPr>
          <p:cNvPr id="45" name="Text Box 35"/>
          <p:cNvSpPr txBox="1">
            <a:spLocks noChangeArrowheads="1"/>
          </p:cNvSpPr>
          <p:nvPr/>
        </p:nvSpPr>
        <p:spPr bwMode="auto">
          <a:xfrm>
            <a:off x="6450784" y="3705149"/>
            <a:ext cx="1676400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800" dirty="0"/>
              <a:t>1 0110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800" dirty="0"/>
              <a:t>1 1001</a:t>
            </a:r>
          </a:p>
        </p:txBody>
      </p:sp>
      <p:sp>
        <p:nvSpPr>
          <p:cNvPr id="46" name="Text Box 37"/>
          <p:cNvSpPr txBox="1">
            <a:spLocks noChangeArrowheads="1"/>
          </p:cNvSpPr>
          <p:nvPr/>
        </p:nvSpPr>
        <p:spPr bwMode="auto">
          <a:xfrm>
            <a:off x="322218" y="5231045"/>
            <a:ext cx="3124200" cy="333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ED7D31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solidFill>
                  <a:srgbClr val="ED7D31"/>
                </a:solidFill>
                <a:ea typeface="黑体" panose="02010609060101010101" pitchFamily="49" charset="-122"/>
              </a:rPr>
              <a:t>5</a:t>
            </a:r>
            <a:r>
              <a:rPr lang="zh-CN" altLang="en-US" sz="2800" dirty="0">
                <a:solidFill>
                  <a:srgbClr val="ED7D31"/>
                </a:solidFill>
                <a:ea typeface="黑体" panose="02010609060101010101" pitchFamily="49" charset="-122"/>
              </a:rPr>
              <a:t>）  </a:t>
            </a:r>
            <a:r>
              <a:rPr lang="en-US" altLang="zh-CN" sz="2800" dirty="0">
                <a:solidFill>
                  <a:srgbClr val="ED7D31"/>
                </a:solidFill>
                <a:ea typeface="黑体" panose="02010609060101010101" pitchFamily="49" charset="-122"/>
              </a:rPr>
              <a:t>6+(-4)</a:t>
            </a:r>
            <a:r>
              <a:rPr lang="zh-CN" altLang="en-US" sz="2800" dirty="0">
                <a:solidFill>
                  <a:srgbClr val="ED7D31"/>
                </a:solidFill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47" name="Line 38"/>
          <p:cNvSpPr>
            <a:spLocks noChangeShapeType="1"/>
          </p:cNvSpPr>
          <p:nvPr/>
        </p:nvSpPr>
        <p:spPr bwMode="auto">
          <a:xfrm>
            <a:off x="2633663" y="6079180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39"/>
          <p:cNvSpPr>
            <a:spLocks noChangeShapeType="1"/>
          </p:cNvSpPr>
          <p:nvPr/>
        </p:nvSpPr>
        <p:spPr bwMode="auto">
          <a:xfrm>
            <a:off x="2786063" y="592678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40"/>
          <p:cNvSpPr>
            <a:spLocks noChangeShapeType="1"/>
          </p:cNvSpPr>
          <p:nvPr/>
        </p:nvSpPr>
        <p:spPr bwMode="auto">
          <a:xfrm>
            <a:off x="1338263" y="6360167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 Box 41"/>
          <p:cNvSpPr txBox="1">
            <a:spLocks noChangeArrowheads="1"/>
          </p:cNvSpPr>
          <p:nvPr/>
        </p:nvSpPr>
        <p:spPr bwMode="auto">
          <a:xfrm>
            <a:off x="1398588" y="6283967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/>
              <a:t>0 0010     </a:t>
            </a:r>
          </a:p>
        </p:txBody>
      </p:sp>
      <p:sp>
        <p:nvSpPr>
          <p:cNvPr id="51" name="Text Box 42"/>
          <p:cNvSpPr txBox="1">
            <a:spLocks noChangeArrowheads="1"/>
          </p:cNvSpPr>
          <p:nvPr/>
        </p:nvSpPr>
        <p:spPr bwMode="auto">
          <a:xfrm>
            <a:off x="1416006" y="5575805"/>
            <a:ext cx="1905000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800" dirty="0"/>
              <a:t>0 0110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800" dirty="0"/>
              <a:t>1 1100</a:t>
            </a:r>
          </a:p>
        </p:txBody>
      </p:sp>
      <p:sp>
        <p:nvSpPr>
          <p:cNvPr id="52" name="Text Box 44"/>
          <p:cNvSpPr txBox="1">
            <a:spLocks noChangeArrowheads="1"/>
          </p:cNvSpPr>
          <p:nvPr/>
        </p:nvSpPr>
        <p:spPr bwMode="auto">
          <a:xfrm>
            <a:off x="5273631" y="5231045"/>
            <a:ext cx="3276600" cy="333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ED7D31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2800">
                <a:solidFill>
                  <a:srgbClr val="ED7D31"/>
                </a:solidFill>
                <a:ea typeface="黑体" panose="02010609060101010101" pitchFamily="49" charset="-122"/>
              </a:rPr>
              <a:t>6</a:t>
            </a:r>
            <a:r>
              <a:rPr lang="zh-CN" altLang="en-US" sz="2800">
                <a:solidFill>
                  <a:srgbClr val="ED7D31"/>
                </a:solidFill>
                <a:ea typeface="黑体" panose="02010609060101010101" pitchFamily="49" charset="-122"/>
              </a:rPr>
              <a:t>）  </a:t>
            </a:r>
            <a:r>
              <a:rPr lang="en-US" altLang="zh-CN" sz="2800">
                <a:solidFill>
                  <a:srgbClr val="ED7D31"/>
                </a:solidFill>
                <a:ea typeface="黑体" panose="02010609060101010101" pitchFamily="49" charset="-122"/>
              </a:rPr>
              <a:t>-6+4</a:t>
            </a:r>
            <a:r>
              <a:rPr lang="zh-CN" altLang="en-US" sz="2800">
                <a:solidFill>
                  <a:srgbClr val="ED7D31"/>
                </a:solidFill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53" name="Line 45"/>
          <p:cNvSpPr>
            <a:spLocks noChangeShapeType="1"/>
          </p:cNvSpPr>
          <p:nvPr/>
        </p:nvSpPr>
        <p:spPr bwMode="auto">
          <a:xfrm>
            <a:off x="7667625" y="6083942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46"/>
          <p:cNvSpPr>
            <a:spLocks noChangeShapeType="1"/>
          </p:cNvSpPr>
          <p:nvPr/>
        </p:nvSpPr>
        <p:spPr bwMode="auto">
          <a:xfrm>
            <a:off x="7820025" y="5931542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47"/>
          <p:cNvSpPr>
            <a:spLocks noChangeShapeType="1"/>
          </p:cNvSpPr>
          <p:nvPr/>
        </p:nvSpPr>
        <p:spPr bwMode="auto">
          <a:xfrm>
            <a:off x="6372225" y="6312542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48"/>
          <p:cNvSpPr txBox="1">
            <a:spLocks noChangeArrowheads="1"/>
          </p:cNvSpPr>
          <p:nvPr/>
        </p:nvSpPr>
        <p:spPr bwMode="auto">
          <a:xfrm>
            <a:off x="6442075" y="6223642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/>
              <a:t>1 1110     </a:t>
            </a:r>
          </a:p>
        </p:txBody>
      </p:sp>
      <p:sp>
        <p:nvSpPr>
          <p:cNvPr id="57" name="Text Box 49"/>
          <p:cNvSpPr txBox="1">
            <a:spLocks noChangeArrowheads="1"/>
          </p:cNvSpPr>
          <p:nvPr/>
        </p:nvSpPr>
        <p:spPr bwMode="auto">
          <a:xfrm>
            <a:off x="6459493" y="5529767"/>
            <a:ext cx="1828800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800"/>
              <a:t>1 1010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800"/>
              <a:t>0 0100</a:t>
            </a:r>
          </a:p>
        </p:txBody>
      </p:sp>
      <p:sp>
        <p:nvSpPr>
          <p:cNvPr id="58" name="Text Box 51"/>
          <p:cNvSpPr txBox="1">
            <a:spLocks noChangeArrowheads="1"/>
          </p:cNvSpPr>
          <p:nvPr/>
        </p:nvSpPr>
        <p:spPr bwMode="auto">
          <a:xfrm>
            <a:off x="179388" y="2177019"/>
            <a:ext cx="1219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baseline="-250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 </a:t>
            </a:r>
            <a:r>
              <a:rPr lang="en-US" altLang="zh-CN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=0</a:t>
            </a:r>
          </a:p>
        </p:txBody>
      </p:sp>
      <p:sp>
        <p:nvSpPr>
          <p:cNvPr id="59" name="Text Box 52"/>
          <p:cNvSpPr txBox="1">
            <a:spLocks noChangeArrowheads="1"/>
          </p:cNvSpPr>
          <p:nvPr/>
        </p:nvSpPr>
        <p:spPr bwMode="auto">
          <a:xfrm>
            <a:off x="5148263" y="2173844"/>
            <a:ext cx="1219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baseline="-250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 </a:t>
            </a:r>
            <a:r>
              <a:rPr lang="en-US" altLang="zh-CN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=1</a:t>
            </a:r>
          </a:p>
        </p:txBody>
      </p:sp>
      <p:sp>
        <p:nvSpPr>
          <p:cNvPr id="60" name="Text Box 53"/>
          <p:cNvSpPr txBox="1">
            <a:spLocks noChangeArrowheads="1"/>
          </p:cNvSpPr>
          <p:nvPr/>
        </p:nvSpPr>
        <p:spPr bwMode="auto">
          <a:xfrm>
            <a:off x="107950" y="4134041"/>
            <a:ext cx="1219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 err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baseline="-25000" dirty="0" err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baseline="-250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=1</a:t>
            </a:r>
          </a:p>
        </p:txBody>
      </p:sp>
      <p:sp>
        <p:nvSpPr>
          <p:cNvPr id="61" name="Text Box 54"/>
          <p:cNvSpPr txBox="1">
            <a:spLocks noChangeArrowheads="1"/>
          </p:cNvSpPr>
          <p:nvPr/>
        </p:nvSpPr>
        <p:spPr bwMode="auto">
          <a:xfrm>
            <a:off x="5153025" y="4134041"/>
            <a:ext cx="1219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baseline="-250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 </a:t>
            </a:r>
            <a:r>
              <a:rPr lang="en-US" altLang="zh-CN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=0</a:t>
            </a:r>
          </a:p>
        </p:txBody>
      </p:sp>
      <p:sp>
        <p:nvSpPr>
          <p:cNvPr id="62" name="Text Box 55"/>
          <p:cNvSpPr txBox="1">
            <a:spLocks noChangeArrowheads="1"/>
          </p:cNvSpPr>
          <p:nvPr/>
        </p:nvSpPr>
        <p:spPr bwMode="auto">
          <a:xfrm>
            <a:off x="179388" y="5926780"/>
            <a:ext cx="1219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 err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baseline="-25000" dirty="0" err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baseline="-250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=1</a:t>
            </a:r>
          </a:p>
        </p:txBody>
      </p:sp>
      <p:sp>
        <p:nvSpPr>
          <p:cNvPr id="63" name="Text Box 56"/>
          <p:cNvSpPr txBox="1">
            <a:spLocks noChangeArrowheads="1"/>
          </p:cNvSpPr>
          <p:nvPr/>
        </p:nvSpPr>
        <p:spPr bwMode="auto">
          <a:xfrm>
            <a:off x="5224463" y="5918842"/>
            <a:ext cx="1219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baseline="-2500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 </a:t>
            </a:r>
            <a:r>
              <a:rPr lang="en-US" altLang="zh-CN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=0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 =0</a:t>
            </a:r>
          </a:p>
        </p:txBody>
      </p:sp>
      <p:sp>
        <p:nvSpPr>
          <p:cNvPr id="64" name="Text Box 57"/>
          <p:cNvSpPr txBox="1">
            <a:spLocks noChangeArrowheads="1"/>
          </p:cNvSpPr>
          <p:nvPr/>
        </p:nvSpPr>
        <p:spPr bwMode="auto">
          <a:xfrm>
            <a:off x="6443663" y="217860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65" name="Text Box 58"/>
          <p:cNvSpPr txBox="1">
            <a:spLocks noChangeArrowheads="1"/>
          </p:cNvSpPr>
          <p:nvPr/>
        </p:nvSpPr>
        <p:spPr bwMode="auto">
          <a:xfrm>
            <a:off x="1627188" y="5979167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66" name="Text Box 60"/>
          <p:cNvSpPr txBox="1">
            <a:spLocks noChangeArrowheads="1"/>
          </p:cNvSpPr>
          <p:nvPr/>
        </p:nvSpPr>
        <p:spPr bwMode="auto">
          <a:xfrm>
            <a:off x="1174750" y="4057841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67" name="Text Box 61"/>
          <p:cNvSpPr txBox="1">
            <a:spLocks noChangeArrowheads="1"/>
          </p:cNvSpPr>
          <p:nvPr/>
        </p:nvSpPr>
        <p:spPr bwMode="auto">
          <a:xfrm>
            <a:off x="6275388" y="4057841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68" name="Text Box 62"/>
          <p:cNvSpPr txBox="1">
            <a:spLocks noChangeArrowheads="1"/>
          </p:cNvSpPr>
          <p:nvPr/>
        </p:nvSpPr>
        <p:spPr bwMode="auto">
          <a:xfrm>
            <a:off x="1555750" y="4057841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69" name="Text Box 63"/>
          <p:cNvSpPr txBox="1">
            <a:spLocks noChangeArrowheads="1"/>
          </p:cNvSpPr>
          <p:nvPr/>
        </p:nvSpPr>
        <p:spPr bwMode="auto">
          <a:xfrm>
            <a:off x="1246188" y="5979167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folHlink"/>
                </a:solidFill>
              </a:rPr>
              <a:t>1</a:t>
            </a:r>
          </a:p>
        </p:txBody>
      </p:sp>
      <p:sp>
        <p:nvSpPr>
          <p:cNvPr id="70" name="Text Box 66"/>
          <p:cNvSpPr txBox="1">
            <a:spLocks noChangeArrowheads="1"/>
          </p:cNvSpPr>
          <p:nvPr/>
        </p:nvSpPr>
        <p:spPr bwMode="auto">
          <a:xfrm>
            <a:off x="34925" y="763143"/>
            <a:ext cx="6769100" cy="64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硬件判断逻辑二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3600" dirty="0" err="1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的关系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grpSp>
        <p:nvGrpSpPr>
          <p:cNvPr id="71" name="Group 73"/>
          <p:cNvGrpSpPr>
            <a:grpSpLocks/>
          </p:cNvGrpSpPr>
          <p:nvPr/>
        </p:nvGrpSpPr>
        <p:grpSpPr bwMode="auto">
          <a:xfrm>
            <a:off x="6399213" y="756793"/>
            <a:ext cx="2744787" cy="641351"/>
            <a:chOff x="4031" y="-17"/>
            <a:chExt cx="1729" cy="404"/>
          </a:xfrm>
        </p:grpSpPr>
        <p:sp>
          <p:nvSpPr>
            <p:cNvPr id="72" name="Text Box 68"/>
            <p:cNvSpPr txBox="1">
              <a:spLocks noChangeArrowheads="1"/>
            </p:cNvSpPr>
            <p:nvPr/>
          </p:nvSpPr>
          <p:spPr bwMode="auto">
            <a:xfrm>
              <a:off x="4031" y="-17"/>
              <a:ext cx="172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3600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溢出</a:t>
              </a:r>
              <a:r>
                <a:rPr lang="en-US" altLang="zh-CN" sz="3600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= </a:t>
              </a:r>
              <a:r>
                <a:rPr lang="en-US" altLang="zh-CN" sz="3600" dirty="0" err="1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C</a:t>
              </a:r>
              <a:r>
                <a:rPr lang="en-US" altLang="zh-CN" sz="2800" dirty="0" err="1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f</a:t>
              </a:r>
              <a:r>
                <a:rPr lang="en-US" altLang="zh-CN" sz="3600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C</a:t>
              </a:r>
            </a:p>
          </p:txBody>
        </p:sp>
        <p:grpSp>
          <p:nvGrpSpPr>
            <p:cNvPr id="73" name="Group 69"/>
            <p:cNvGrpSpPr>
              <a:grpSpLocks/>
            </p:cNvGrpSpPr>
            <p:nvPr/>
          </p:nvGrpSpPr>
          <p:grpSpPr bwMode="auto">
            <a:xfrm>
              <a:off x="5284" y="119"/>
              <a:ext cx="192" cy="192"/>
              <a:chOff x="2880" y="3552"/>
              <a:chExt cx="192" cy="192"/>
            </a:xfrm>
          </p:grpSpPr>
          <p:sp>
            <p:nvSpPr>
              <p:cNvPr id="74" name="Line 70"/>
              <p:cNvSpPr>
                <a:spLocks noChangeShapeType="1"/>
              </p:cNvSpPr>
              <p:nvPr/>
            </p:nvSpPr>
            <p:spPr bwMode="auto">
              <a:xfrm>
                <a:off x="2880" y="364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5" name="Line 71"/>
              <p:cNvSpPr>
                <a:spLocks noChangeShapeType="1"/>
              </p:cNvSpPr>
              <p:nvPr/>
            </p:nvSpPr>
            <p:spPr bwMode="auto">
              <a:xfrm>
                <a:off x="2976" y="355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76" name="Oval 72"/>
              <p:cNvSpPr>
                <a:spLocks noChangeArrowheads="1"/>
              </p:cNvSpPr>
              <p:nvPr/>
            </p:nvSpPr>
            <p:spPr bwMode="auto">
              <a:xfrm>
                <a:off x="2880" y="3552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8171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build="p" autoUpdateAnimBg="0"/>
      <p:bldP spid="59" grpId="0" build="p" autoUpdateAnimBg="0"/>
      <p:bldP spid="60" grpId="0" build="p" autoUpdateAnimBg="0"/>
      <p:bldP spid="61" grpId="0" build="p" autoUpdateAnimBg="0"/>
      <p:bldP spid="62" grpId="0" build="p" autoUpdateAnimBg="0"/>
      <p:bldP spid="63" grpId="0" build="p" autoUpdateAnimBg="0"/>
      <p:bldP spid="64" grpId="0" build="p" autoUpdateAnimBg="0"/>
      <p:bldP spid="65" grpId="0" build="p" autoUpdateAnimBg="0"/>
      <p:bldP spid="66" grpId="0" build="p" autoUpdateAnimBg="0"/>
      <p:bldP spid="67" grpId="0" build="p" autoUpdateAnimBg="0"/>
      <p:bldP spid="68" grpId="0" build="p" autoUpdateAnimBg="0"/>
      <p:bldP spid="69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一、定点加减运算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107950" y="1317771"/>
            <a:ext cx="2754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ea typeface="黑体" panose="02010609060101010101" pitchFamily="49" charset="-122"/>
              </a:rPr>
              <a:t>）</a:t>
            </a:r>
            <a:r>
              <a:rPr lang="en-US" altLang="zh-CN" sz="2800" dirty="0">
                <a:ea typeface="黑体" panose="02010609060101010101" pitchFamily="49" charset="-122"/>
              </a:rPr>
              <a:t>3+2</a:t>
            </a:r>
            <a:r>
              <a:rPr lang="zh-CN" altLang="en-US" sz="2800" dirty="0"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2738438" y="2423166"/>
            <a:ext cx="114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accent1"/>
                </a:solidFill>
              </a:rPr>
              <a:t>正确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062038" y="1799099"/>
            <a:ext cx="1828800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accent1"/>
                </a:solidFill>
              </a:rPr>
              <a:t>00</a:t>
            </a:r>
            <a:r>
              <a:rPr lang="en-US" altLang="zh-CN" sz="2800" dirty="0"/>
              <a:t> 0011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accent1"/>
                </a:solidFill>
              </a:rPr>
              <a:t>00</a:t>
            </a:r>
            <a:r>
              <a:rPr lang="en-US" altLang="zh-CN" sz="2800" dirty="0"/>
              <a:t> 0010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1062038" y="2483491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accent1"/>
                </a:solidFill>
              </a:rPr>
              <a:t>00</a:t>
            </a: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en-US" altLang="zh-CN" sz="2800"/>
              <a:t>0101     </a:t>
            </a:r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2662238" y="2291404"/>
            <a:ext cx="304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2814638" y="2139004"/>
            <a:ext cx="1587" cy="280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1138238" y="2520004"/>
            <a:ext cx="18288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5314950" y="1378096"/>
            <a:ext cx="350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（</a:t>
            </a:r>
            <a:r>
              <a:rPr lang="en-US" altLang="zh-CN" sz="2800">
                <a:ea typeface="黑体" panose="02010609060101010101" pitchFamily="49" charset="-122"/>
              </a:rPr>
              <a:t>2</a:t>
            </a:r>
            <a:r>
              <a:rPr lang="zh-CN" altLang="en-US" sz="2800">
                <a:ea typeface="黑体" panose="02010609060101010101" pitchFamily="49" charset="-122"/>
              </a:rPr>
              <a:t>）</a:t>
            </a:r>
            <a:r>
              <a:rPr lang="en-US" altLang="zh-CN" sz="2800">
                <a:ea typeface="黑体" panose="02010609060101010101" pitchFamily="49" charset="-122"/>
              </a:rPr>
              <a:t>10+7</a:t>
            </a:r>
            <a:r>
              <a:rPr lang="zh-CN" altLang="en-US" sz="2800"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19" name="Text Box 12"/>
          <p:cNvSpPr txBox="1">
            <a:spLocks noChangeArrowheads="1"/>
          </p:cNvSpPr>
          <p:nvPr/>
        </p:nvSpPr>
        <p:spPr bwMode="auto">
          <a:xfrm>
            <a:off x="6227763" y="1848311"/>
            <a:ext cx="1828800" cy="817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accent1"/>
                </a:solidFill>
              </a:rPr>
              <a:t>00</a:t>
            </a:r>
            <a:r>
              <a:rPr lang="en-US" altLang="zh-CN" sz="2800"/>
              <a:t> 1010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accent1"/>
                </a:solidFill>
              </a:rPr>
              <a:t>00</a:t>
            </a:r>
            <a:r>
              <a:rPr lang="en-US" altLang="zh-CN" sz="2800"/>
              <a:t> 0111</a:t>
            </a:r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>
            <a:off x="7596188" y="2362841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14"/>
          <p:cNvSpPr>
            <a:spLocks noChangeShapeType="1"/>
          </p:cNvSpPr>
          <p:nvPr/>
        </p:nvSpPr>
        <p:spPr bwMode="auto">
          <a:xfrm>
            <a:off x="7748588" y="2210441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>
            <a:off x="6380163" y="2570804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6227763" y="2554929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00"/>
                </a:solidFill>
              </a:rPr>
              <a:t>01</a:t>
            </a:r>
            <a:r>
              <a:rPr lang="en-US" altLang="zh-CN" sz="2800"/>
              <a:t> 0001     </a:t>
            </a:r>
          </a:p>
        </p:txBody>
      </p:sp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7893050" y="2494604"/>
            <a:ext cx="114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正溢</a:t>
            </a:r>
          </a:p>
        </p:txBody>
      </p:sp>
      <p:sp>
        <p:nvSpPr>
          <p:cNvPr id="27" name="Text Box 18"/>
          <p:cNvSpPr txBox="1">
            <a:spLocks noChangeArrowheads="1"/>
          </p:cNvSpPr>
          <p:nvPr/>
        </p:nvSpPr>
        <p:spPr bwMode="auto">
          <a:xfrm>
            <a:off x="2719388" y="4400872"/>
            <a:ext cx="114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accent1"/>
                </a:solidFill>
              </a:rPr>
              <a:t>正确</a:t>
            </a:r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7956550" y="4358736"/>
            <a:ext cx="114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rgbClr val="FF0000"/>
                </a:solidFill>
              </a:rPr>
              <a:t>负溢</a:t>
            </a:r>
          </a:p>
        </p:txBody>
      </p:sp>
      <p:sp>
        <p:nvSpPr>
          <p:cNvPr id="29" name="Text Box 20"/>
          <p:cNvSpPr txBox="1">
            <a:spLocks noChangeArrowheads="1"/>
          </p:cNvSpPr>
          <p:nvPr/>
        </p:nvSpPr>
        <p:spPr bwMode="auto">
          <a:xfrm>
            <a:off x="2732088" y="6115822"/>
            <a:ext cx="114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accent1"/>
                </a:solidFill>
              </a:rPr>
              <a:t>正确</a:t>
            </a:r>
          </a:p>
        </p:txBody>
      </p:sp>
      <p:sp>
        <p:nvSpPr>
          <p:cNvPr id="33" name="Text Box 21"/>
          <p:cNvSpPr txBox="1">
            <a:spLocks noChangeArrowheads="1"/>
          </p:cNvSpPr>
          <p:nvPr/>
        </p:nvSpPr>
        <p:spPr bwMode="auto">
          <a:xfrm>
            <a:off x="8001000" y="6112647"/>
            <a:ext cx="114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accent1"/>
                </a:solidFill>
              </a:rPr>
              <a:t>正确</a:t>
            </a:r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auto">
          <a:xfrm>
            <a:off x="34925" y="3157321"/>
            <a:ext cx="335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ea typeface="黑体" panose="02010609060101010101" pitchFamily="49" charset="-122"/>
              </a:rPr>
              <a:t>）</a:t>
            </a:r>
            <a:r>
              <a:rPr lang="en-US" altLang="zh-CN" sz="2800" dirty="0">
                <a:ea typeface="黑体" panose="02010609060101010101" pitchFamily="49" charset="-122"/>
              </a:rPr>
              <a:t>-3+(-2)</a:t>
            </a:r>
            <a:r>
              <a:rPr lang="zh-CN" altLang="en-US" sz="2800" dirty="0"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35" name="Line 24"/>
          <p:cNvSpPr>
            <a:spLocks noChangeShapeType="1"/>
          </p:cNvSpPr>
          <p:nvPr/>
        </p:nvSpPr>
        <p:spPr bwMode="auto">
          <a:xfrm>
            <a:off x="2643188" y="4240534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Line 25"/>
          <p:cNvSpPr>
            <a:spLocks noChangeShapeType="1"/>
          </p:cNvSpPr>
          <p:nvPr/>
        </p:nvSpPr>
        <p:spPr bwMode="auto">
          <a:xfrm>
            <a:off x="2795588" y="4088134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Line 26"/>
          <p:cNvSpPr>
            <a:spLocks noChangeShapeType="1"/>
          </p:cNvSpPr>
          <p:nvPr/>
        </p:nvSpPr>
        <p:spPr bwMode="auto">
          <a:xfrm>
            <a:off x="1042988" y="4469134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Text Box 27"/>
          <p:cNvSpPr txBox="1">
            <a:spLocks noChangeArrowheads="1"/>
          </p:cNvSpPr>
          <p:nvPr/>
        </p:nvSpPr>
        <p:spPr bwMode="auto">
          <a:xfrm>
            <a:off x="1042988" y="4469134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accent1"/>
                </a:solidFill>
              </a:rPr>
              <a:t>11</a:t>
            </a:r>
            <a:r>
              <a:rPr lang="en-US" altLang="zh-CN" sz="2800"/>
              <a:t> 0111     </a:t>
            </a:r>
          </a:p>
        </p:txBody>
      </p:sp>
      <p:sp>
        <p:nvSpPr>
          <p:cNvPr id="39" name="Text Box 28"/>
          <p:cNvSpPr txBox="1">
            <a:spLocks noChangeArrowheads="1"/>
          </p:cNvSpPr>
          <p:nvPr/>
        </p:nvSpPr>
        <p:spPr bwMode="auto">
          <a:xfrm>
            <a:off x="1042988" y="3667947"/>
            <a:ext cx="1905000" cy="810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accent1"/>
                </a:solidFill>
              </a:rPr>
              <a:t>11</a:t>
            </a:r>
            <a:r>
              <a:rPr lang="en-US" altLang="zh-CN" sz="2800" dirty="0"/>
              <a:t> 1101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accent1"/>
                </a:solidFill>
              </a:rPr>
              <a:t>11</a:t>
            </a:r>
            <a:r>
              <a:rPr lang="en-US" altLang="zh-CN" sz="2800" dirty="0"/>
              <a:t> 1110</a:t>
            </a:r>
          </a:p>
        </p:txBody>
      </p:sp>
      <p:sp>
        <p:nvSpPr>
          <p:cNvPr id="40" name="Text Box 30"/>
          <p:cNvSpPr txBox="1">
            <a:spLocks noChangeArrowheads="1"/>
          </p:cNvSpPr>
          <p:nvPr/>
        </p:nvSpPr>
        <p:spPr bwMode="auto">
          <a:xfrm>
            <a:off x="5295900" y="3183448"/>
            <a:ext cx="2732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（</a:t>
            </a:r>
            <a:r>
              <a:rPr lang="en-US" altLang="zh-CN" sz="2800">
                <a:ea typeface="黑体" panose="02010609060101010101" pitchFamily="49" charset="-122"/>
              </a:rPr>
              <a:t>4</a:t>
            </a:r>
            <a:r>
              <a:rPr lang="zh-CN" altLang="en-US" sz="2800">
                <a:ea typeface="黑体" panose="02010609060101010101" pitchFamily="49" charset="-122"/>
              </a:rPr>
              <a:t>）</a:t>
            </a:r>
            <a:r>
              <a:rPr lang="en-US" altLang="zh-CN" sz="2800">
                <a:ea typeface="黑体" panose="02010609060101010101" pitchFamily="49" charset="-122"/>
              </a:rPr>
              <a:t>-10+(-7)</a:t>
            </a:r>
            <a:r>
              <a:rPr lang="zh-CN" altLang="en-US" sz="2800"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41" name="Line 31"/>
          <p:cNvSpPr>
            <a:spLocks noChangeShapeType="1"/>
          </p:cNvSpPr>
          <p:nvPr/>
        </p:nvSpPr>
        <p:spPr bwMode="auto">
          <a:xfrm>
            <a:off x="7667625" y="4150774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32"/>
          <p:cNvSpPr>
            <a:spLocks noChangeShapeType="1"/>
          </p:cNvSpPr>
          <p:nvPr/>
        </p:nvSpPr>
        <p:spPr bwMode="auto">
          <a:xfrm>
            <a:off x="7820025" y="3998374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33"/>
          <p:cNvSpPr>
            <a:spLocks noChangeShapeType="1"/>
          </p:cNvSpPr>
          <p:nvPr/>
        </p:nvSpPr>
        <p:spPr bwMode="auto">
          <a:xfrm>
            <a:off x="6300788" y="4430174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Text Box 34"/>
          <p:cNvSpPr txBox="1">
            <a:spLocks noChangeArrowheads="1"/>
          </p:cNvSpPr>
          <p:nvPr/>
        </p:nvSpPr>
        <p:spPr bwMode="auto">
          <a:xfrm>
            <a:off x="6248400" y="4430174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FF0000"/>
                </a:solidFill>
              </a:rPr>
              <a:t>10</a:t>
            </a:r>
            <a:r>
              <a:rPr lang="en-US" altLang="zh-CN" sz="2800"/>
              <a:t> 1111     </a:t>
            </a:r>
          </a:p>
        </p:txBody>
      </p:sp>
      <p:sp>
        <p:nvSpPr>
          <p:cNvPr id="45" name="Text Box 35"/>
          <p:cNvSpPr txBox="1">
            <a:spLocks noChangeArrowheads="1"/>
          </p:cNvSpPr>
          <p:nvPr/>
        </p:nvSpPr>
        <p:spPr bwMode="auto">
          <a:xfrm>
            <a:off x="6248400" y="3694074"/>
            <a:ext cx="1676400" cy="810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accent1"/>
                </a:solidFill>
              </a:rPr>
              <a:t>11</a:t>
            </a:r>
            <a:r>
              <a:rPr lang="en-US" altLang="zh-CN" sz="2800"/>
              <a:t> 0110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accent1"/>
                </a:solidFill>
              </a:rPr>
              <a:t>11</a:t>
            </a:r>
            <a:r>
              <a:rPr lang="en-US" altLang="zh-CN" sz="2800"/>
              <a:t> 1001</a:t>
            </a:r>
          </a:p>
        </p:txBody>
      </p:sp>
      <p:sp>
        <p:nvSpPr>
          <p:cNvPr id="46" name="Text Box 37"/>
          <p:cNvSpPr txBox="1">
            <a:spLocks noChangeArrowheads="1"/>
          </p:cNvSpPr>
          <p:nvPr/>
        </p:nvSpPr>
        <p:spPr bwMode="auto">
          <a:xfrm>
            <a:off x="107950" y="5051746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ea typeface="黑体" panose="02010609060101010101" pitchFamily="49" charset="-122"/>
              </a:rPr>
              <a:t>5</a:t>
            </a:r>
            <a:r>
              <a:rPr lang="zh-CN" altLang="en-US" sz="2800" dirty="0">
                <a:ea typeface="黑体" panose="02010609060101010101" pitchFamily="49" charset="-122"/>
              </a:rPr>
              <a:t>）</a:t>
            </a:r>
            <a:r>
              <a:rPr lang="en-US" altLang="zh-CN" sz="2800" dirty="0">
                <a:ea typeface="黑体" panose="02010609060101010101" pitchFamily="49" charset="-122"/>
              </a:rPr>
              <a:t>6+(-4)</a:t>
            </a:r>
            <a:r>
              <a:rPr lang="zh-CN" altLang="en-US" sz="2800" dirty="0"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47" name="Line 38"/>
          <p:cNvSpPr>
            <a:spLocks noChangeShapeType="1"/>
          </p:cNvSpPr>
          <p:nvPr/>
        </p:nvSpPr>
        <p:spPr bwMode="auto">
          <a:xfrm>
            <a:off x="2490788" y="6052322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39"/>
          <p:cNvSpPr>
            <a:spLocks noChangeShapeType="1"/>
          </p:cNvSpPr>
          <p:nvPr/>
        </p:nvSpPr>
        <p:spPr bwMode="auto">
          <a:xfrm>
            <a:off x="2643188" y="5899922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Line 40"/>
          <p:cNvSpPr>
            <a:spLocks noChangeShapeType="1"/>
          </p:cNvSpPr>
          <p:nvPr/>
        </p:nvSpPr>
        <p:spPr bwMode="auto">
          <a:xfrm>
            <a:off x="1138238" y="6280922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" name="Text Box 41"/>
          <p:cNvSpPr txBox="1">
            <a:spLocks noChangeArrowheads="1"/>
          </p:cNvSpPr>
          <p:nvPr/>
        </p:nvSpPr>
        <p:spPr bwMode="auto">
          <a:xfrm>
            <a:off x="1055688" y="6204722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accent1"/>
                </a:solidFill>
              </a:rPr>
              <a:t>00</a:t>
            </a:r>
            <a:r>
              <a:rPr lang="en-US" altLang="zh-CN" sz="2800"/>
              <a:t> 0010     </a:t>
            </a:r>
          </a:p>
        </p:txBody>
      </p:sp>
      <p:sp>
        <p:nvSpPr>
          <p:cNvPr id="51" name="Text Box 42"/>
          <p:cNvSpPr txBox="1">
            <a:spLocks noChangeArrowheads="1"/>
          </p:cNvSpPr>
          <p:nvPr/>
        </p:nvSpPr>
        <p:spPr bwMode="auto">
          <a:xfrm>
            <a:off x="1042988" y="5502912"/>
            <a:ext cx="1905000" cy="810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accent1"/>
                </a:solidFill>
              </a:rPr>
              <a:t>00</a:t>
            </a:r>
            <a:r>
              <a:rPr lang="en-US" altLang="zh-CN" sz="2800" dirty="0"/>
              <a:t> 0110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accent1"/>
                </a:solidFill>
              </a:rPr>
              <a:t>11</a:t>
            </a:r>
            <a:r>
              <a:rPr lang="en-US" altLang="zh-CN" sz="2800" dirty="0"/>
              <a:t> 1100</a:t>
            </a:r>
          </a:p>
        </p:txBody>
      </p:sp>
      <p:sp>
        <p:nvSpPr>
          <p:cNvPr id="52" name="Text Box 44"/>
          <p:cNvSpPr txBox="1">
            <a:spLocks noChangeArrowheads="1"/>
          </p:cNvSpPr>
          <p:nvPr/>
        </p:nvSpPr>
        <p:spPr bwMode="auto">
          <a:xfrm>
            <a:off x="5435600" y="5051746"/>
            <a:ext cx="2511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ea typeface="黑体" panose="02010609060101010101" pitchFamily="49" charset="-122"/>
              </a:rPr>
              <a:t>（</a:t>
            </a:r>
            <a:r>
              <a:rPr lang="en-US" altLang="zh-CN" sz="2800">
                <a:ea typeface="黑体" panose="02010609060101010101" pitchFamily="49" charset="-122"/>
              </a:rPr>
              <a:t>6</a:t>
            </a:r>
            <a:r>
              <a:rPr lang="zh-CN" altLang="en-US" sz="2800">
                <a:ea typeface="黑体" panose="02010609060101010101" pitchFamily="49" charset="-122"/>
              </a:rPr>
              <a:t>）</a:t>
            </a:r>
            <a:r>
              <a:rPr lang="en-US" altLang="zh-CN" sz="2800">
                <a:ea typeface="黑体" panose="02010609060101010101" pitchFamily="49" charset="-122"/>
              </a:rPr>
              <a:t>-6+4</a:t>
            </a:r>
            <a:r>
              <a:rPr lang="zh-CN" altLang="en-US" sz="2800">
                <a:ea typeface="黑体" panose="02010609060101010101" pitchFamily="49" charset="-122"/>
              </a:rPr>
              <a:t>：</a:t>
            </a:r>
          </a:p>
        </p:txBody>
      </p:sp>
      <p:sp>
        <p:nvSpPr>
          <p:cNvPr id="53" name="Line 45"/>
          <p:cNvSpPr>
            <a:spLocks noChangeShapeType="1"/>
          </p:cNvSpPr>
          <p:nvPr/>
        </p:nvSpPr>
        <p:spPr bwMode="auto">
          <a:xfrm>
            <a:off x="7848600" y="6028509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46"/>
          <p:cNvSpPr>
            <a:spLocks noChangeShapeType="1"/>
          </p:cNvSpPr>
          <p:nvPr/>
        </p:nvSpPr>
        <p:spPr bwMode="auto">
          <a:xfrm>
            <a:off x="8001000" y="5876109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47"/>
          <p:cNvSpPr>
            <a:spLocks noChangeShapeType="1"/>
          </p:cNvSpPr>
          <p:nvPr/>
        </p:nvSpPr>
        <p:spPr bwMode="auto">
          <a:xfrm>
            <a:off x="6300788" y="6260284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" name="Text Box 48"/>
          <p:cNvSpPr txBox="1">
            <a:spLocks noChangeArrowheads="1"/>
          </p:cNvSpPr>
          <p:nvPr/>
        </p:nvSpPr>
        <p:spPr bwMode="auto">
          <a:xfrm>
            <a:off x="6248400" y="6188847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accent1"/>
                </a:solidFill>
              </a:rPr>
              <a:t>11</a:t>
            </a: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en-US" altLang="zh-CN" sz="2800"/>
              <a:t>1110     </a:t>
            </a:r>
          </a:p>
        </p:txBody>
      </p:sp>
      <p:sp>
        <p:nvSpPr>
          <p:cNvPr id="57" name="Text Box 49"/>
          <p:cNvSpPr txBox="1">
            <a:spLocks noChangeArrowheads="1"/>
          </p:cNvSpPr>
          <p:nvPr/>
        </p:nvSpPr>
        <p:spPr bwMode="auto">
          <a:xfrm>
            <a:off x="6248400" y="5502912"/>
            <a:ext cx="1828800" cy="810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8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accent1"/>
                </a:solidFill>
              </a:rPr>
              <a:t>11</a:t>
            </a:r>
            <a:r>
              <a:rPr lang="en-US" altLang="zh-CN" sz="2800">
                <a:solidFill>
                  <a:srgbClr val="FF0000"/>
                </a:solidFill>
              </a:rPr>
              <a:t> </a:t>
            </a:r>
            <a:r>
              <a:rPr lang="en-US" altLang="zh-CN" sz="2800"/>
              <a:t>1010</a:t>
            </a:r>
          </a:p>
          <a:p>
            <a:pPr eaLnBrk="1" hangingPunct="1">
              <a:lnSpc>
                <a:spcPts val="28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accent1"/>
                </a:solidFill>
              </a:rPr>
              <a:t>00</a:t>
            </a:r>
            <a:r>
              <a:rPr lang="en-US" altLang="zh-CN" sz="2800"/>
              <a:t> 0100</a:t>
            </a:r>
          </a:p>
        </p:txBody>
      </p:sp>
      <p:sp>
        <p:nvSpPr>
          <p:cNvPr id="58" name="Line 51"/>
          <p:cNvSpPr>
            <a:spLocks noChangeShapeType="1"/>
          </p:cNvSpPr>
          <p:nvPr/>
        </p:nvSpPr>
        <p:spPr bwMode="auto">
          <a:xfrm>
            <a:off x="5492750" y="2043754"/>
            <a:ext cx="792163" cy="725487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9" name="Text Box 52"/>
          <p:cNvSpPr txBox="1">
            <a:spLocks noChangeArrowheads="1"/>
          </p:cNvSpPr>
          <p:nvPr/>
        </p:nvSpPr>
        <p:spPr bwMode="auto">
          <a:xfrm>
            <a:off x="3352800" y="1653229"/>
            <a:ext cx="3352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accent1"/>
                </a:solidFill>
                <a:ea typeface="黑体" panose="02010609060101010101" pitchFamily="49" charset="-122"/>
              </a:rPr>
              <a:t>第一符号位</a:t>
            </a:r>
            <a:r>
              <a:rPr lang="en-US" altLang="zh-CN" sz="2400" dirty="0">
                <a:solidFill>
                  <a:schemeClr val="accent1"/>
                </a:solidFill>
              </a:rPr>
              <a:t>S</a:t>
            </a:r>
            <a:r>
              <a:rPr lang="en-US" altLang="zh-CN" sz="2000" dirty="0">
                <a:solidFill>
                  <a:schemeClr val="accent1"/>
                </a:solidFill>
              </a:rPr>
              <a:t>f1</a:t>
            </a:r>
          </a:p>
        </p:txBody>
      </p:sp>
      <p:sp>
        <p:nvSpPr>
          <p:cNvPr id="60" name="Line 53"/>
          <p:cNvSpPr>
            <a:spLocks noChangeShapeType="1"/>
          </p:cNvSpPr>
          <p:nvPr/>
        </p:nvSpPr>
        <p:spPr bwMode="auto">
          <a:xfrm flipV="1">
            <a:off x="5538788" y="3053404"/>
            <a:ext cx="1028700" cy="226463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" name="Text Box 54"/>
          <p:cNvSpPr txBox="1">
            <a:spLocks noChangeArrowheads="1"/>
          </p:cNvSpPr>
          <p:nvPr/>
        </p:nvSpPr>
        <p:spPr bwMode="auto">
          <a:xfrm>
            <a:off x="3464740" y="3018481"/>
            <a:ext cx="2322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accent1"/>
                </a:solidFill>
                <a:ea typeface="黑体" panose="02010609060101010101" pitchFamily="49" charset="-122"/>
              </a:rPr>
              <a:t>第二符号位</a:t>
            </a:r>
            <a:r>
              <a:rPr lang="en-US" altLang="zh-CN" sz="2400" dirty="0">
                <a:solidFill>
                  <a:schemeClr val="accent1"/>
                </a:solidFill>
              </a:rPr>
              <a:t>S</a:t>
            </a:r>
            <a:r>
              <a:rPr lang="en-US" altLang="zh-CN" sz="2000" dirty="0">
                <a:solidFill>
                  <a:schemeClr val="accent1"/>
                </a:solidFill>
              </a:rPr>
              <a:t>f2</a:t>
            </a:r>
          </a:p>
        </p:txBody>
      </p:sp>
      <p:sp>
        <p:nvSpPr>
          <p:cNvPr id="62" name="Text Box 56"/>
          <p:cNvSpPr txBox="1">
            <a:spLocks noChangeArrowheads="1"/>
          </p:cNvSpPr>
          <p:nvPr/>
        </p:nvSpPr>
        <p:spPr bwMode="auto">
          <a:xfrm>
            <a:off x="-19050" y="784685"/>
            <a:ext cx="8839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硬件判断逻辑三（双符号位</a:t>
            </a:r>
            <a:r>
              <a:rPr lang="zh-CN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63" name="Group 63"/>
          <p:cNvGrpSpPr>
            <a:grpSpLocks/>
          </p:cNvGrpSpPr>
          <p:nvPr/>
        </p:nvGrpSpPr>
        <p:grpSpPr bwMode="auto">
          <a:xfrm>
            <a:off x="5795963" y="784685"/>
            <a:ext cx="3348037" cy="641350"/>
            <a:chOff x="3651" y="28"/>
            <a:chExt cx="2109" cy="404"/>
          </a:xfrm>
        </p:grpSpPr>
        <p:sp>
          <p:nvSpPr>
            <p:cNvPr id="64" name="Text Box 58"/>
            <p:cNvSpPr txBox="1">
              <a:spLocks noChangeArrowheads="1"/>
            </p:cNvSpPr>
            <p:nvPr/>
          </p:nvSpPr>
          <p:spPr bwMode="auto">
            <a:xfrm>
              <a:off x="3651" y="28"/>
              <a:ext cx="210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3600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溢出</a:t>
              </a:r>
              <a:r>
                <a:rPr lang="en-US" altLang="zh-CN" sz="3600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= S</a:t>
              </a:r>
              <a:r>
                <a:rPr lang="en-US" altLang="zh-CN" sz="2800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f1</a:t>
              </a:r>
              <a:r>
                <a:rPr lang="en-US" altLang="zh-CN" sz="3600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S</a:t>
              </a:r>
              <a:r>
                <a:rPr lang="en-US" altLang="zh-CN" sz="2800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f2</a:t>
              </a:r>
              <a:endParaRPr lang="en-US" altLang="zh-CN" sz="3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65" name="Group 59"/>
            <p:cNvGrpSpPr>
              <a:grpSpLocks/>
            </p:cNvGrpSpPr>
            <p:nvPr/>
          </p:nvGrpSpPr>
          <p:grpSpPr bwMode="auto">
            <a:xfrm>
              <a:off x="4967" y="164"/>
              <a:ext cx="194" cy="192"/>
              <a:chOff x="2880" y="3552"/>
              <a:chExt cx="192" cy="192"/>
            </a:xfrm>
          </p:grpSpPr>
          <p:sp>
            <p:nvSpPr>
              <p:cNvPr id="66" name="Line 60"/>
              <p:cNvSpPr>
                <a:spLocks noChangeShapeType="1"/>
              </p:cNvSpPr>
              <p:nvPr/>
            </p:nvSpPr>
            <p:spPr bwMode="auto">
              <a:xfrm>
                <a:off x="2880" y="364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Line 61"/>
              <p:cNvSpPr>
                <a:spLocks noChangeShapeType="1"/>
              </p:cNvSpPr>
              <p:nvPr/>
            </p:nvSpPr>
            <p:spPr bwMode="auto">
              <a:xfrm>
                <a:off x="2976" y="355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Oval 62"/>
              <p:cNvSpPr>
                <a:spLocks noChangeArrowheads="1"/>
              </p:cNvSpPr>
              <p:nvPr/>
            </p:nvSpPr>
            <p:spPr bwMode="auto">
              <a:xfrm>
                <a:off x="2880" y="3552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accent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0732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utoUpdateAnimBg="0"/>
      <p:bldP spid="61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一、定点加减运算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33</a:t>
            </a:fld>
            <a:endParaRPr lang="zh-CN" altLang="en-US"/>
          </a:p>
        </p:txBody>
      </p:sp>
      <p:grpSp>
        <p:nvGrpSpPr>
          <p:cNvPr id="11" name="Group 84"/>
          <p:cNvGrpSpPr>
            <a:grpSpLocks/>
          </p:cNvGrpSpPr>
          <p:nvPr/>
        </p:nvGrpSpPr>
        <p:grpSpPr bwMode="auto">
          <a:xfrm>
            <a:off x="549095" y="5244582"/>
            <a:ext cx="4114800" cy="641350"/>
            <a:chOff x="336" y="3696"/>
            <a:chExt cx="2592" cy="404"/>
          </a:xfrm>
        </p:grpSpPr>
        <p:sp>
          <p:nvSpPr>
            <p:cNvPr id="12" name="Text Box 32"/>
            <p:cNvSpPr txBox="1">
              <a:spLocks noChangeArrowheads="1"/>
            </p:cNvSpPr>
            <p:nvPr/>
          </p:nvSpPr>
          <p:spPr bwMode="auto">
            <a:xfrm>
              <a:off x="336" y="3696"/>
              <a:ext cx="259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3600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溢出</a:t>
              </a:r>
              <a:r>
                <a:rPr lang="en-US" altLang="zh-CN" sz="3600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= S</a:t>
              </a:r>
              <a:r>
                <a:rPr lang="en-US" altLang="zh-CN" sz="2800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f1</a:t>
              </a:r>
              <a:r>
                <a:rPr lang="en-US" altLang="zh-CN" sz="3600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S</a:t>
              </a:r>
              <a:r>
                <a:rPr lang="en-US" altLang="zh-CN" sz="2800" dirty="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f2</a:t>
              </a:r>
              <a:endParaRPr lang="en-US" altLang="zh-CN" sz="36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13" name="Group 33"/>
            <p:cNvGrpSpPr>
              <a:grpSpLocks/>
            </p:cNvGrpSpPr>
            <p:nvPr/>
          </p:nvGrpSpPr>
          <p:grpSpPr bwMode="auto">
            <a:xfrm>
              <a:off x="1728" y="3815"/>
              <a:ext cx="231" cy="217"/>
              <a:chOff x="2880" y="3527"/>
              <a:chExt cx="192" cy="217"/>
            </a:xfrm>
          </p:grpSpPr>
          <p:sp>
            <p:nvSpPr>
              <p:cNvPr id="14" name="Line 34"/>
              <p:cNvSpPr>
                <a:spLocks noChangeShapeType="1"/>
              </p:cNvSpPr>
              <p:nvPr/>
            </p:nvSpPr>
            <p:spPr bwMode="auto">
              <a:xfrm>
                <a:off x="2880" y="3636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5" name="Line 35"/>
              <p:cNvSpPr>
                <a:spLocks noChangeShapeType="1"/>
              </p:cNvSpPr>
              <p:nvPr/>
            </p:nvSpPr>
            <p:spPr bwMode="auto">
              <a:xfrm>
                <a:off x="2976" y="3540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6" name="Oval 36"/>
              <p:cNvSpPr>
                <a:spLocks noChangeArrowheads="1"/>
              </p:cNvSpPr>
              <p:nvPr/>
            </p:nvSpPr>
            <p:spPr bwMode="auto">
              <a:xfrm>
                <a:off x="2880" y="3527"/>
                <a:ext cx="192" cy="217"/>
              </a:xfrm>
              <a:prstGeom prst="ellips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17" name="Text Box 62"/>
          <p:cNvSpPr txBox="1">
            <a:spLocks noChangeArrowheads="1"/>
          </p:cNvSpPr>
          <p:nvPr/>
        </p:nvSpPr>
        <p:spPr bwMode="auto">
          <a:xfrm>
            <a:off x="320495" y="1733032"/>
            <a:ext cx="84978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硬件判断逻辑一（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sz="28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的关系）</a:t>
            </a:r>
            <a:endParaRPr lang="zh-CN" altLang="en-US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8" name="Group 63"/>
          <p:cNvGrpSpPr>
            <a:grpSpLocks/>
          </p:cNvGrpSpPr>
          <p:nvPr/>
        </p:nvGrpSpPr>
        <p:grpSpPr bwMode="auto">
          <a:xfrm>
            <a:off x="472895" y="2425182"/>
            <a:ext cx="4953000" cy="641350"/>
            <a:chOff x="288" y="1920"/>
            <a:chExt cx="3120" cy="404"/>
          </a:xfrm>
        </p:grpSpPr>
        <p:sp>
          <p:nvSpPr>
            <p:cNvPr id="19" name="Text Box 64"/>
            <p:cNvSpPr txBox="1">
              <a:spLocks noChangeArrowheads="1"/>
            </p:cNvSpPr>
            <p:nvPr/>
          </p:nvSpPr>
          <p:spPr bwMode="auto">
            <a:xfrm>
              <a:off x="288" y="1920"/>
              <a:ext cx="9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360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溢出</a:t>
              </a:r>
              <a:r>
                <a:rPr lang="en-US" altLang="zh-CN" sz="360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=</a:t>
              </a:r>
            </a:p>
          </p:txBody>
        </p:sp>
        <p:sp>
          <p:nvSpPr>
            <p:cNvPr id="20" name="Text Box 65"/>
            <p:cNvSpPr txBox="1">
              <a:spLocks noChangeArrowheads="1"/>
            </p:cNvSpPr>
            <p:nvPr/>
          </p:nvSpPr>
          <p:spPr bwMode="auto">
            <a:xfrm>
              <a:off x="1104" y="1920"/>
              <a:ext cx="3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60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</a:t>
              </a:r>
              <a:r>
                <a:rPr lang="en-US" altLang="zh-CN" sz="280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endParaRPr lang="en-US" altLang="zh-CN" sz="360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3" name="Line 66"/>
            <p:cNvSpPr>
              <a:spLocks noChangeShapeType="1"/>
            </p:cNvSpPr>
            <p:nvPr/>
          </p:nvSpPr>
          <p:spPr bwMode="auto">
            <a:xfrm>
              <a:off x="1152" y="2016"/>
              <a:ext cx="19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4" name="Line 67"/>
            <p:cNvSpPr>
              <a:spLocks noChangeShapeType="1"/>
            </p:cNvSpPr>
            <p:nvPr/>
          </p:nvSpPr>
          <p:spPr bwMode="auto">
            <a:xfrm>
              <a:off x="1440" y="2016"/>
              <a:ext cx="19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5" name="Line 68"/>
            <p:cNvSpPr>
              <a:spLocks noChangeShapeType="1"/>
            </p:cNvSpPr>
            <p:nvPr/>
          </p:nvSpPr>
          <p:spPr bwMode="auto">
            <a:xfrm>
              <a:off x="2064" y="2160"/>
              <a:ext cx="19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6" name="Text Box 69"/>
            <p:cNvSpPr txBox="1">
              <a:spLocks noChangeArrowheads="1"/>
            </p:cNvSpPr>
            <p:nvPr/>
          </p:nvSpPr>
          <p:spPr bwMode="auto">
            <a:xfrm>
              <a:off x="1392" y="1920"/>
              <a:ext cx="52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60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</a:t>
              </a:r>
              <a:r>
                <a:rPr lang="en-US" altLang="zh-CN" sz="280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  <a:endParaRPr lang="en-US" altLang="zh-CN" sz="360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7" name="Text Box 70"/>
            <p:cNvSpPr txBox="1">
              <a:spLocks noChangeArrowheads="1"/>
            </p:cNvSpPr>
            <p:nvPr/>
          </p:nvSpPr>
          <p:spPr bwMode="auto">
            <a:xfrm>
              <a:off x="1680" y="1920"/>
              <a:ext cx="4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60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</a:t>
              </a:r>
              <a:r>
                <a:rPr lang="en-US" altLang="zh-CN" sz="280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f</a:t>
              </a:r>
              <a:endParaRPr lang="en-US" altLang="zh-CN" sz="360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8" name="Text Box 71"/>
            <p:cNvSpPr txBox="1">
              <a:spLocks noChangeArrowheads="1"/>
            </p:cNvSpPr>
            <p:nvPr/>
          </p:nvSpPr>
          <p:spPr bwMode="auto">
            <a:xfrm>
              <a:off x="2304" y="1920"/>
              <a:ext cx="3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60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</a:t>
              </a:r>
              <a:r>
                <a:rPr lang="en-US" altLang="zh-CN" sz="280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A</a:t>
              </a:r>
              <a:endParaRPr lang="en-US" altLang="zh-CN" sz="360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9" name="Text Box 72"/>
            <p:cNvSpPr txBox="1">
              <a:spLocks noChangeArrowheads="1"/>
            </p:cNvSpPr>
            <p:nvPr/>
          </p:nvSpPr>
          <p:spPr bwMode="auto">
            <a:xfrm>
              <a:off x="2928" y="1920"/>
              <a:ext cx="4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60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</a:t>
              </a:r>
              <a:r>
                <a:rPr lang="en-US" altLang="zh-CN" sz="280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f</a:t>
              </a:r>
              <a:endParaRPr lang="en-US" altLang="zh-CN" sz="360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3" name="Text Box 73"/>
            <p:cNvSpPr txBox="1">
              <a:spLocks noChangeArrowheads="1"/>
            </p:cNvSpPr>
            <p:nvPr/>
          </p:nvSpPr>
          <p:spPr bwMode="auto">
            <a:xfrm>
              <a:off x="2592" y="1920"/>
              <a:ext cx="528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360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S</a:t>
              </a:r>
              <a:r>
                <a:rPr lang="en-US" altLang="zh-CN" sz="280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B</a:t>
              </a:r>
              <a:endParaRPr lang="en-US" altLang="zh-CN" sz="360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4" name="Line 74"/>
            <p:cNvSpPr>
              <a:spLocks noChangeShapeType="1"/>
            </p:cNvSpPr>
            <p:nvPr/>
          </p:nvSpPr>
          <p:spPr bwMode="auto">
            <a:xfrm>
              <a:off x="2976" y="2016"/>
              <a:ext cx="192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5" name="Line 75"/>
            <p:cNvSpPr>
              <a:spLocks noChangeShapeType="1"/>
            </p:cNvSpPr>
            <p:nvPr/>
          </p:nvSpPr>
          <p:spPr bwMode="auto">
            <a:xfrm flipH="1">
              <a:off x="2160" y="2064"/>
              <a:ext cx="0" cy="19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6" name="Text Box 76"/>
          <p:cNvSpPr txBox="1">
            <a:spLocks noChangeArrowheads="1"/>
          </p:cNvSpPr>
          <p:nvPr/>
        </p:nvSpPr>
        <p:spPr bwMode="auto">
          <a:xfrm>
            <a:off x="320495" y="3263382"/>
            <a:ext cx="79216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硬件判断逻辑二（</a:t>
            </a:r>
            <a:r>
              <a:rPr lang="en-US" altLang="zh-CN" sz="3600" dirty="0" err="1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800" dirty="0" err="1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的关系）</a:t>
            </a:r>
            <a:endParaRPr lang="zh-CN" altLang="en-US" sz="3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37" name="Group 77"/>
          <p:cNvGrpSpPr>
            <a:grpSpLocks/>
          </p:cNvGrpSpPr>
          <p:nvPr/>
        </p:nvGrpSpPr>
        <p:grpSpPr bwMode="auto">
          <a:xfrm>
            <a:off x="549095" y="3872982"/>
            <a:ext cx="3429000" cy="641350"/>
            <a:chOff x="336" y="2832"/>
            <a:chExt cx="2160" cy="404"/>
          </a:xfrm>
        </p:grpSpPr>
        <p:sp>
          <p:nvSpPr>
            <p:cNvPr id="38" name="Text Box 78"/>
            <p:cNvSpPr txBox="1">
              <a:spLocks noChangeArrowheads="1"/>
            </p:cNvSpPr>
            <p:nvPr/>
          </p:nvSpPr>
          <p:spPr bwMode="auto">
            <a:xfrm>
              <a:off x="336" y="2832"/>
              <a:ext cx="216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»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65000"/>
                <a:buFont typeface="Monotype Sorts" pitchFamily="2" charset="2"/>
                <a:buChar char="u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360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溢出</a:t>
              </a:r>
              <a:r>
                <a:rPr lang="en-US" altLang="zh-CN" sz="360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= C</a:t>
              </a:r>
              <a:r>
                <a:rPr lang="en-US" altLang="zh-CN" sz="280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f</a:t>
              </a:r>
              <a:r>
                <a:rPr lang="en-US" altLang="zh-CN" sz="360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   C</a:t>
              </a:r>
            </a:p>
          </p:txBody>
        </p:sp>
        <p:grpSp>
          <p:nvGrpSpPr>
            <p:cNvPr id="39" name="Group 79"/>
            <p:cNvGrpSpPr>
              <a:grpSpLocks/>
            </p:cNvGrpSpPr>
            <p:nvPr/>
          </p:nvGrpSpPr>
          <p:grpSpPr bwMode="auto">
            <a:xfrm>
              <a:off x="1632" y="2976"/>
              <a:ext cx="192" cy="192"/>
              <a:chOff x="2880" y="3552"/>
              <a:chExt cx="192" cy="192"/>
            </a:xfrm>
          </p:grpSpPr>
          <p:sp>
            <p:nvSpPr>
              <p:cNvPr id="40" name="Line 80"/>
              <p:cNvSpPr>
                <a:spLocks noChangeShapeType="1"/>
              </p:cNvSpPr>
              <p:nvPr/>
            </p:nvSpPr>
            <p:spPr bwMode="auto">
              <a:xfrm>
                <a:off x="2880" y="364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1" name="Line 81"/>
              <p:cNvSpPr>
                <a:spLocks noChangeShapeType="1"/>
              </p:cNvSpPr>
              <p:nvPr/>
            </p:nvSpPr>
            <p:spPr bwMode="auto">
              <a:xfrm>
                <a:off x="2976" y="3552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42" name="Oval 82"/>
              <p:cNvSpPr>
                <a:spLocks noChangeArrowheads="1"/>
              </p:cNvSpPr>
              <p:nvPr/>
            </p:nvSpPr>
            <p:spPr bwMode="auto">
              <a:xfrm>
                <a:off x="2880" y="3552"/>
                <a:ext cx="192" cy="192"/>
              </a:xfrm>
              <a:prstGeom prst="ellips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»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65000"/>
                  <a:buFont typeface="Monotype Sorts" pitchFamily="2" charset="2"/>
                  <a:buChar char="u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75000"/>
                  <a:buChar char="–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2400">
                  <a:solidFill>
                    <a:schemeClr val="accent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p:grpSp>
      </p:grpSp>
      <p:sp>
        <p:nvSpPr>
          <p:cNvPr id="43" name="Text Box 83"/>
          <p:cNvSpPr txBox="1">
            <a:spLocks noChangeArrowheads="1"/>
          </p:cNvSpPr>
          <p:nvPr/>
        </p:nvSpPr>
        <p:spPr bwMode="auto">
          <a:xfrm>
            <a:off x="320495" y="4634982"/>
            <a:ext cx="72739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3. 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硬件判断逻辑三（双符号位</a:t>
            </a:r>
            <a:r>
              <a:rPr lang="zh-CN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zh-CN" altLang="en-US" sz="36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Text Box 85"/>
          <p:cNvSpPr txBox="1">
            <a:spLocks noChangeArrowheads="1"/>
          </p:cNvSpPr>
          <p:nvPr/>
        </p:nvSpPr>
        <p:spPr bwMode="auto">
          <a:xfrm>
            <a:off x="374470" y="883787"/>
            <a:ext cx="652509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小结</a:t>
            </a:r>
            <a:r>
              <a:rPr lang="zh-CN" altLang="en-US" sz="36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：溢出的硬件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判断逻辑</a:t>
            </a:r>
          </a:p>
        </p:txBody>
      </p:sp>
    </p:spTree>
    <p:extLst>
      <p:ext uri="{BB962C8B-B14F-4D97-AF65-F5344CB8AC3E}">
        <p14:creationId xmlns:p14="http://schemas.microsoft.com/office/powerpoint/2010/main" val="134648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6" grpId="0"/>
      <p:bldP spid="43" grpId="0"/>
      <p:bldP spid="44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一、定点加减运算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49" y="6344101"/>
            <a:ext cx="3284657" cy="365125"/>
          </a:xfrm>
        </p:spPr>
        <p:txBody>
          <a:bodyPr/>
          <a:lstStyle/>
          <a:p>
            <a:pPr lvl="0">
              <a:defRPr/>
            </a:pP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中央处理器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61364" y="1470465"/>
            <a:ext cx="395791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(1)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已知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X=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126,  Y=2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，计算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X+Y)</a:t>
            </a:r>
            <a:r>
              <a:rPr lang="zh-CN" altLang="en-US" sz="2800" b="1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补</a:t>
            </a:r>
            <a:endParaRPr lang="en-US" altLang="zh-CN" sz="2800" b="1" baseline="-25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439640" y="3075756"/>
            <a:ext cx="2613210" cy="91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/>
              <a:t> X</a:t>
            </a:r>
            <a:r>
              <a:rPr lang="zh-CN" altLang="en-US" sz="2000" baseline="-25000" dirty="0"/>
              <a:t>补</a:t>
            </a:r>
            <a:r>
              <a:rPr lang="en-US" altLang="zh-CN" sz="2800" dirty="0"/>
              <a:t>=0 </a:t>
            </a:r>
            <a:r>
              <a:rPr lang="en-US" altLang="zh-CN" sz="2800" dirty="0" smtClean="0"/>
              <a:t>111 1110</a:t>
            </a:r>
            <a:endParaRPr lang="en-US" altLang="zh-CN" sz="2800" dirty="0"/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/>
              <a:t> Y</a:t>
            </a:r>
            <a:r>
              <a:rPr lang="zh-CN" altLang="en-US" sz="2000" baseline="-25000" dirty="0"/>
              <a:t>补</a:t>
            </a:r>
            <a:r>
              <a:rPr lang="en-US" altLang="zh-CN" sz="2800" dirty="0" smtClean="0"/>
              <a:t>=0 000 0010</a:t>
            </a:r>
            <a:endParaRPr lang="en-US" altLang="zh-CN" sz="2800" dirty="0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263660" y="3761556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H="1">
            <a:off x="416060" y="3609156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668240" y="3990156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1076135" y="4004443"/>
            <a:ext cx="194085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en-US" altLang="zh-CN" sz="2800" dirty="0" smtClean="0"/>
              <a:t> 000 0000</a:t>
            </a:r>
            <a:endParaRPr lang="en-US" altLang="zh-CN" sz="2800" dirty="0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263660" y="4694560"/>
            <a:ext cx="357682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正溢：超出</a:t>
            </a:r>
            <a:r>
              <a:rPr lang="en-US" altLang="zh-CN" sz="2800" dirty="0" smtClean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2800" dirty="0" smtClean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位补码能表示的最大正数</a:t>
            </a:r>
            <a:r>
              <a:rPr lang="en-US" altLang="zh-CN" sz="2800" dirty="0" smtClean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127</a:t>
            </a:r>
            <a:endParaRPr lang="zh-CN" altLang="en-US" sz="2800" dirty="0">
              <a:solidFill>
                <a:schemeClr val="accent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" name="Line 7"/>
          <p:cNvSpPr>
            <a:spLocks noChangeShapeType="1"/>
          </p:cNvSpPr>
          <p:nvPr/>
        </p:nvSpPr>
        <p:spPr bwMode="auto">
          <a:xfrm>
            <a:off x="4854411" y="3627088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 flipH="1">
            <a:off x="5006811" y="3474688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5206196" y="380190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10"/>
          <p:cNvSpPr txBox="1">
            <a:spLocks noChangeArrowheads="1"/>
          </p:cNvSpPr>
          <p:nvPr/>
        </p:nvSpPr>
        <p:spPr bwMode="auto">
          <a:xfrm>
            <a:off x="6075772" y="3816187"/>
            <a:ext cx="17303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0</a:t>
            </a:r>
            <a:r>
              <a:rPr lang="en-US" altLang="zh-CN" sz="2800" dirty="0" smtClean="0"/>
              <a:t>111 1111</a:t>
            </a:r>
            <a:endParaRPr lang="en-US" altLang="zh-CN" sz="2800" dirty="0"/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4872203" y="4694559"/>
            <a:ext cx="367269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None/>
            </a:pPr>
            <a:r>
              <a:rPr lang="zh-CN" altLang="en-US" sz="2800" dirty="0" smtClean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负溢：超出</a:t>
            </a:r>
            <a:r>
              <a:rPr lang="en-US" altLang="zh-CN" sz="28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zh-CN" altLang="en-US" sz="2800" dirty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位补码能表示的</a:t>
            </a:r>
            <a:r>
              <a:rPr lang="zh-CN" altLang="en-US" sz="2800" dirty="0" smtClean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最小负数</a:t>
            </a:r>
            <a:r>
              <a:rPr lang="en-US" altLang="zh-CN" sz="2800" dirty="0" smtClean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-128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4778168" y="1425074"/>
            <a:ext cx="395791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(2)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已知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X=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-2,  Y=127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，计算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X-Y)</a:t>
            </a:r>
            <a:r>
              <a:rPr lang="zh-CN" altLang="en-US" sz="2800" b="1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补</a:t>
            </a:r>
            <a:endParaRPr lang="en-US" altLang="zh-CN" sz="2800" b="1" baseline="-25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Text Box 6"/>
          <p:cNvSpPr txBox="1">
            <a:spLocks noChangeArrowheads="1"/>
          </p:cNvSpPr>
          <p:nvPr/>
        </p:nvSpPr>
        <p:spPr bwMode="auto">
          <a:xfrm>
            <a:off x="4748998" y="3452275"/>
            <a:ext cx="3178175" cy="40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/>
              <a:t>    </a:t>
            </a:r>
            <a:r>
              <a:rPr lang="en-US" altLang="zh-CN" sz="2800" dirty="0" smtClean="0"/>
              <a:t>(-</a:t>
            </a:r>
            <a:r>
              <a:rPr lang="en-US" altLang="zh-CN" sz="2800" dirty="0"/>
              <a:t>Y)</a:t>
            </a:r>
            <a:r>
              <a:rPr lang="zh-CN" altLang="en-US" sz="2000" baseline="-25000" dirty="0"/>
              <a:t>补</a:t>
            </a:r>
            <a:r>
              <a:rPr lang="en-US" altLang="zh-CN" sz="2800" dirty="0" smtClean="0"/>
              <a:t>=</a:t>
            </a:r>
            <a:r>
              <a:rPr lang="en-US" altLang="zh-CN" sz="2800" dirty="0"/>
              <a:t>1</a:t>
            </a:r>
            <a:r>
              <a:rPr lang="en-US" altLang="zh-CN" sz="2800" dirty="0" smtClean="0"/>
              <a:t>000 0001</a:t>
            </a:r>
            <a:endParaRPr lang="en-US" altLang="zh-CN" sz="2800" dirty="0"/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 bwMode="auto">
          <a:xfrm>
            <a:off x="5098412" y="2997988"/>
            <a:ext cx="2873375" cy="402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/>
              <a:t>    X</a:t>
            </a:r>
            <a:r>
              <a:rPr lang="zh-CN" altLang="en-US" sz="2000" baseline="-25000" dirty="0"/>
              <a:t>补</a:t>
            </a:r>
            <a:r>
              <a:rPr lang="en-US" altLang="zh-CN" sz="2800" dirty="0" smtClean="0"/>
              <a:t>=1111 1110</a:t>
            </a:r>
            <a:endParaRPr lang="en-US" altLang="zh-CN" sz="2800" dirty="0"/>
          </a:p>
        </p:txBody>
      </p:sp>
      <p:sp>
        <p:nvSpPr>
          <p:cNvPr id="41" name="Text Box 15"/>
          <p:cNvSpPr txBox="1">
            <a:spLocks noChangeArrowheads="1"/>
          </p:cNvSpPr>
          <p:nvPr/>
        </p:nvSpPr>
        <p:spPr bwMode="auto">
          <a:xfrm>
            <a:off x="5843063" y="3590277"/>
            <a:ext cx="512109" cy="457200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 smtClean="0">
                <a:solidFill>
                  <a:schemeClr val="accent1"/>
                </a:solidFill>
              </a:rPr>
              <a:t>1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161363" y="864809"/>
            <a:ext cx="781042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None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8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补码运算，判断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下列运算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是否有溢出：</a:t>
            </a:r>
            <a:endParaRPr lang="en-US" altLang="zh-CN" sz="2800" b="1" baseline="-25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2356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3" dur="10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  <p:bldP spid="14" grpId="0" build="p" autoUpdateAnimBg="0"/>
      <p:bldP spid="15" grpId="0" animBg="1"/>
      <p:bldP spid="16" grpId="0" animBg="1"/>
      <p:bldP spid="17" grpId="0" animBg="1"/>
      <p:bldP spid="18" grpId="0" build="p" autoUpdateAnimBg="0"/>
      <p:bldP spid="19" grpId="0" build="p" autoUpdateAnimBg="0"/>
      <p:bldP spid="24" grpId="0" animBg="1"/>
      <p:bldP spid="25" grpId="0" animBg="1"/>
      <p:bldP spid="26" grpId="0" animBg="1"/>
      <p:bldP spid="27" grpId="0" build="p" autoUpdateAnimBg="0"/>
      <p:bldP spid="28" grpId="0" build="p" autoUpdateAnimBg="0"/>
      <p:bldP spid="35" grpId="0" build="p" autoUpdateAnimBg="0"/>
      <p:bldP spid="38" grpId="0" build="p" autoUpdateAnimBg="0"/>
      <p:bldP spid="40" grpId="0" build="p" autoUpdateAnimBg="0"/>
      <p:bldP spid="41" grpId="0" build="p" autoUpdateAnimBg="0"/>
      <p:bldP spid="41" grpId="1" build="allAtOnc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一、定点加减运算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49" y="6418916"/>
            <a:ext cx="3284657" cy="365125"/>
          </a:xfrm>
        </p:spPr>
        <p:txBody>
          <a:bodyPr/>
          <a:lstStyle/>
          <a:p>
            <a:pPr lvl="0">
              <a:defRPr/>
            </a:pP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中央处理器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61364" y="1503717"/>
            <a:ext cx="699589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已知：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X</a:t>
            </a:r>
            <a:r>
              <a:rPr lang="zh-CN" altLang="en-US" sz="28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补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 01111110, Y</a:t>
            </a:r>
            <a:r>
              <a:rPr lang="zh-CN" altLang="en-US" sz="28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补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10000010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ClrTx/>
              <a:buSzTx/>
              <a:buFontTx/>
              <a:buNone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 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X+Y)</a:t>
            </a:r>
            <a:r>
              <a:rPr lang="zh-CN" altLang="en-US" sz="2800" b="1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补</a:t>
            </a:r>
            <a:endParaRPr lang="en-US" altLang="zh-CN" sz="2800" b="1" baseline="-25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312477" y="3139343"/>
            <a:ext cx="2613210" cy="91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/>
              <a:t> X</a:t>
            </a:r>
            <a:r>
              <a:rPr lang="zh-CN" altLang="en-US" sz="2000" baseline="-25000" dirty="0"/>
              <a:t>补</a:t>
            </a:r>
            <a:r>
              <a:rPr lang="en-US" altLang="zh-CN" sz="2800" dirty="0"/>
              <a:t>=0 </a:t>
            </a:r>
            <a:r>
              <a:rPr lang="en-US" altLang="zh-CN" sz="2800" dirty="0" smtClean="0"/>
              <a:t>111 1110</a:t>
            </a:r>
            <a:endParaRPr lang="en-US" altLang="zh-CN" sz="2800" dirty="0"/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/>
              <a:t> Y</a:t>
            </a:r>
            <a:r>
              <a:rPr lang="zh-CN" altLang="en-US" sz="2000" baseline="-25000" dirty="0"/>
              <a:t>补</a:t>
            </a:r>
            <a:r>
              <a:rPr lang="en-US" altLang="zh-CN" sz="2800" dirty="0" smtClean="0"/>
              <a:t>=1 000 0010</a:t>
            </a:r>
            <a:endParaRPr lang="en-US" altLang="zh-CN" sz="2800" dirty="0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1136497" y="3825143"/>
            <a:ext cx="304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 flipH="1">
            <a:off x="1288897" y="3672743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1541077" y="4053743"/>
            <a:ext cx="2209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1757780" y="4068030"/>
            <a:ext cx="21658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 smtClean="0">
                <a:solidFill>
                  <a:srgbClr val="FF0000"/>
                </a:solidFill>
              </a:rPr>
              <a:t>1 0</a:t>
            </a:r>
            <a:r>
              <a:rPr lang="en-US" altLang="zh-CN" sz="2800" dirty="0" smtClean="0"/>
              <a:t> 000 0000</a:t>
            </a:r>
            <a:endParaRPr lang="en-US" altLang="zh-CN" sz="2800" dirty="0"/>
          </a:p>
        </p:txBody>
      </p:sp>
      <p:sp>
        <p:nvSpPr>
          <p:cNvPr id="19" name="Text Box 15"/>
          <p:cNvSpPr txBox="1">
            <a:spLocks noChangeArrowheads="1"/>
          </p:cNvSpPr>
          <p:nvPr/>
        </p:nvSpPr>
        <p:spPr bwMode="auto">
          <a:xfrm>
            <a:off x="1312477" y="5343626"/>
            <a:ext cx="41199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 smtClean="0">
                <a:solidFill>
                  <a:schemeClr val="accent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无溢出</a:t>
            </a:r>
            <a:endParaRPr lang="zh-CN" altLang="en-US" sz="2800" dirty="0">
              <a:solidFill>
                <a:schemeClr val="accent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161363" y="864809"/>
            <a:ext cx="781042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None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8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位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补码运算，并判断结果是否有溢出：</a:t>
            </a:r>
            <a:endParaRPr lang="en-US" altLang="zh-CN" sz="2800" b="1" baseline="-25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" name="Text Box 53"/>
          <p:cNvSpPr txBox="1">
            <a:spLocks noChangeArrowheads="1"/>
          </p:cNvSpPr>
          <p:nvPr/>
        </p:nvSpPr>
        <p:spPr bwMode="auto">
          <a:xfrm>
            <a:off x="1350909" y="4928966"/>
            <a:ext cx="335608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 err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baseline="-25000" dirty="0" err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</a:t>
            </a:r>
            <a:r>
              <a:rPr lang="en-US" altLang="zh-CN" baseline="-250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</a:t>
            </a:r>
            <a:r>
              <a:rPr lang="en-US" altLang="zh-CN" dirty="0" smtClean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1,C </a:t>
            </a:r>
            <a:r>
              <a:rPr lang="en-US" altLang="zh-CN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</a:p>
        </p:txBody>
      </p:sp>
    </p:spTree>
    <p:extLst>
      <p:ext uri="{BB962C8B-B14F-4D97-AF65-F5344CB8AC3E}">
        <p14:creationId xmlns:p14="http://schemas.microsoft.com/office/powerpoint/2010/main" val="217438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  <p:bldP spid="14" grpId="0" build="p" autoUpdateAnimBg="0"/>
      <p:bldP spid="15" grpId="0" animBg="1"/>
      <p:bldP spid="16" grpId="0" animBg="1"/>
      <p:bldP spid="17" grpId="0" animBg="1"/>
      <p:bldP spid="18" grpId="0" build="p" autoUpdateAnimBg="0"/>
      <p:bldP spid="19" grpId="0" build="p" autoUpdateAnimBg="0"/>
      <p:bldP spid="29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二、定点乘法运算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3730FBA6-D61F-4F9B-B6DE-BCFF68A5C226}"/>
              </a:ext>
            </a:extLst>
          </p:cNvPr>
          <p:cNvSpPr txBox="1"/>
          <p:nvPr/>
        </p:nvSpPr>
        <p:spPr>
          <a:xfrm>
            <a:off x="67288" y="764085"/>
            <a:ext cx="6314462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手算乘法如何实现？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例：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0.1101×0.1011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B39854FB-8B9F-40E5-A0B4-798A2ADBACD5}"/>
              </a:ext>
            </a:extLst>
          </p:cNvPr>
          <p:cNvSpPr txBox="1"/>
          <p:nvPr/>
        </p:nvSpPr>
        <p:spPr>
          <a:xfrm>
            <a:off x="171532" y="4020727"/>
            <a:ext cx="8819537" cy="2332946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由手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算乘法到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机器实现，要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解决</a:t>
            </a: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如下问题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① 符号问题如何处理？</a:t>
            </a: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②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如何处理多项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部分积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相加？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③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部分积移位导致加数位数增加，加法器如何处理？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4C757DD9-3432-428E-98E8-E5136378225D}"/>
              </a:ext>
            </a:extLst>
          </p:cNvPr>
          <p:cNvGrpSpPr/>
          <p:nvPr/>
        </p:nvGrpSpPr>
        <p:grpSpPr>
          <a:xfrm>
            <a:off x="4860536" y="905682"/>
            <a:ext cx="3873889" cy="3135858"/>
            <a:chOff x="4860536" y="905682"/>
            <a:chExt cx="3873889" cy="3135858"/>
          </a:xfrm>
        </p:grpSpPr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E14CA358-76E9-4BD5-B0A7-F5EB2963A4D0}"/>
                </a:ext>
              </a:extLst>
            </p:cNvPr>
            <p:cNvSpPr txBox="1"/>
            <p:nvPr/>
          </p:nvSpPr>
          <p:spPr>
            <a:xfrm>
              <a:off x="4860536" y="905682"/>
              <a:ext cx="3873889" cy="313585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             0.1101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          × 0.1011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               1101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              1101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             0000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            1101      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            0.10001111</a:t>
              </a:r>
            </a:p>
          </p:txBody>
        </p:sp>
        <p:cxnSp>
          <p:nvCxnSpPr>
            <p:cNvPr id="16" name="直接连接符 18">
              <a:extLst>
                <a:ext uri="{FF2B5EF4-FFF2-40B4-BE49-F238E27FC236}">
                  <a16:creationId xmlns:a16="http://schemas.microsoft.com/office/drawing/2014/main" id="{F415266C-89B9-462B-B4C4-908087464B2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27473" y="1824598"/>
              <a:ext cx="1673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直接连接符 18">
              <a:extLst>
                <a:ext uri="{FF2B5EF4-FFF2-40B4-BE49-F238E27FC236}">
                  <a16:creationId xmlns:a16="http://schemas.microsoft.com/office/drawing/2014/main" id="{ADAB79AC-0BB4-476F-AC93-BE62F835D6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6727473" y="3558148"/>
              <a:ext cx="16735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180465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2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二、定点乘法运算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3730FBA6-D61F-4F9B-B6DE-BCFF68A5C226}"/>
              </a:ext>
            </a:extLst>
          </p:cNvPr>
          <p:cNvSpPr txBox="1"/>
          <p:nvPr/>
        </p:nvSpPr>
        <p:spPr>
          <a:xfrm>
            <a:off x="143487" y="910814"/>
            <a:ext cx="9000513" cy="461664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对于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符号位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的处理方法：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码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乘法、补码乘法对符号位处理不同；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对于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后</a:t>
            </a: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两个问题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的处理方法：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常规加法器：将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位乘法转换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次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累加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zh-CN" altLang="en-US" sz="28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移位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 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阵列乘法器：多个部分积同时相加；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本节主要讨论如何通过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累加、移位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实现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分步乘法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运算。</a:t>
            </a:r>
          </a:p>
        </p:txBody>
      </p:sp>
    </p:spTree>
    <p:extLst>
      <p:ext uri="{BB962C8B-B14F-4D97-AF65-F5344CB8AC3E}">
        <p14:creationId xmlns:p14="http://schemas.microsoft.com/office/powerpoint/2010/main" val="2779401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二、定点乘法运算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EDDB779D-9D9C-480C-B88A-5070C5DBE42D}"/>
              </a:ext>
            </a:extLst>
          </p:cNvPr>
          <p:cNvSpPr txBox="1"/>
          <p:nvPr/>
        </p:nvSpPr>
        <p:spPr>
          <a:xfrm>
            <a:off x="137141" y="843187"/>
            <a:ext cx="8867447" cy="461664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码一位乘法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取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两个操作数的绝对值相乘，每步处理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一位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乘法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符号位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单独处理。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运算规则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① 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寄存器设置：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三个寄存器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：部分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积累加和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，双符号位，初始值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：被乘数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绝对值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双符号位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，运算过程值不变；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EDDB779D-9D9C-480C-B88A-5070C5DBE42D}"/>
              </a:ext>
            </a:extLst>
          </p:cNvPr>
          <p:cNvSpPr txBox="1"/>
          <p:nvPr/>
        </p:nvSpPr>
        <p:spPr>
          <a:xfrm>
            <a:off x="132245" y="5320472"/>
            <a:ext cx="8867447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：乘数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的有效位，运算过程值要变化。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4234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2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二、定点乘法运算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EDDB779D-9D9C-480C-B88A-5070C5DBE42D}"/>
              </a:ext>
            </a:extLst>
          </p:cNvPr>
          <p:cNvSpPr txBox="1"/>
          <p:nvPr/>
        </p:nvSpPr>
        <p:spPr>
          <a:xfrm>
            <a:off x="137141" y="776512"/>
            <a:ext cx="8867447" cy="20313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基本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操作：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在原码一位乘中，每步只处理一位乘数，即位于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寄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存器末位的乘数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，称为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判断位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Cn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5">
                <a:extLst>
                  <a:ext uri="{FF2B5EF4-FFF2-40B4-BE49-F238E27FC236}">
                    <a16:creationId xmlns:a16="http://schemas.microsoft.com/office/drawing/2014/main" id="{EDDB779D-9D9C-480C-B88A-5070C5DBE42D}"/>
                  </a:ext>
                </a:extLst>
              </p:cNvPr>
              <p:cNvSpPr txBox="1"/>
              <p:nvPr/>
            </p:nvSpPr>
            <p:spPr>
              <a:xfrm>
                <a:off x="137141" y="2776762"/>
                <a:ext cx="8867447" cy="34892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 若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Cn=1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则当前部分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积为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B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    执行操作：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A+B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</m:acc>
                  </m:oMath>
                </a14:m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𝑪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(A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、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右移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一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位）；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若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Cn=0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，则部分积为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     执行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操作：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A+0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zh-CN" altLang="en-US" sz="2800" b="1" dirty="0"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𝑨</m:t>
                        </m:r>
                      </m:e>
                    </m:acc>
                  </m:oMath>
                </a14:m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  <m:t>𝑪</m:t>
                        </m:r>
                      </m:e>
                    </m:acc>
                    <m:r>
                      <a:rPr lang="en-US" altLang="zh-CN" sz="2800" b="1" i="1">
                        <a:latin typeface="Cambria Math" panose="02040503050406030204" pitchFamily="18" charset="0"/>
                        <a:ea typeface="楷体" panose="02010609060101010101" pitchFamily="49" charset="-122"/>
                      </a:rPr>
                      <m:t> </m:t>
                    </m:r>
                  </m:oMath>
                </a14:m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；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/>
                </a:r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右移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时，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A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的末位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移入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C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的最高位。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2" name="Text Box 5">
                <a:extLst>
                  <a:ext uri="{FF2B5EF4-FFF2-40B4-BE49-F238E27FC236}">
                    <a16:creationId xmlns:a16="http://schemas.microsoft.com/office/drawing/2014/main" id="{EDDB779D-9D9C-480C-B88A-5070C5DBE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41" y="2776762"/>
                <a:ext cx="8867447" cy="3489289"/>
              </a:xfrm>
              <a:prstGeom prst="rect">
                <a:avLst/>
              </a:prstGeom>
              <a:blipFill>
                <a:blip r:embed="rId5"/>
                <a:stretch>
                  <a:fillRect r="-344" b="-1224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44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一、一位加法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单元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12823-0850-4CD9-B4B9-1D8595131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4DC8D91-993E-4ADF-BA68-A12ED47C5075}"/>
              </a:ext>
            </a:extLst>
          </p:cNvPr>
          <p:cNvSpPr txBox="1"/>
          <p:nvPr/>
        </p:nvSpPr>
        <p:spPr>
          <a:xfrm>
            <a:off x="333939" y="733608"/>
            <a:ext cx="87753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全加器的逻辑函数表达式：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 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 </a:t>
            </a:r>
            <a:r>
              <a:rPr kumimoji="0" lang="el-GR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Σ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=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⊕ B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⊕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i-1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     (1)               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= A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B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⊕ B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i-1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(2) 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DCA99CD-710E-42A4-AA34-A7A387F762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7634" y="3298996"/>
            <a:ext cx="4644473" cy="342248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4DC8D91-993E-4ADF-BA68-A12ED47C5075}"/>
              </a:ext>
            </a:extLst>
          </p:cNvPr>
          <p:cNvSpPr txBox="1"/>
          <p:nvPr/>
        </p:nvSpPr>
        <p:spPr>
          <a:xfrm>
            <a:off x="381170" y="2684445"/>
            <a:ext cx="64674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全加器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的逻辑电路图：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663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二、定点乘法运算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EDDB779D-9D9C-480C-B88A-5070C5DBE42D}"/>
              </a:ext>
            </a:extLst>
          </p:cNvPr>
          <p:cNvSpPr txBox="1"/>
          <p:nvPr/>
        </p:nvSpPr>
        <p:spPr>
          <a:xfrm>
            <a:off x="137141" y="900337"/>
            <a:ext cx="8867447" cy="5262979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操作步骤：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次循环，每次循环做累加、移位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④ 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加符号位：</a:t>
            </a:r>
            <a:r>
              <a:rPr lang="en-US" altLang="zh-CN" sz="2800" b="1" dirty="0" err="1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en-US" altLang="zh-CN" sz="2800" b="1" baseline="-25000" dirty="0" err="1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en-US" altLang="zh-CN" sz="2800" b="1" dirty="0" err="1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⊕Y</a:t>
            </a:r>
            <a:r>
              <a:rPr lang="en-US" altLang="zh-CN" sz="2800" b="1" baseline="-25000" dirty="0" err="1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endParaRPr lang="en-US" altLang="zh-CN" sz="2800" b="1" baseline="-25000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）原码乘法示例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X =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+0.1101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 =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-0.1011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，求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XY =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设寄存器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A = 00.0000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B =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｜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｜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00.1101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    C =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｜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｜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.1011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6487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二、定点乘法运算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1160171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4007E3BC-2848-4ED3-B833-4265255AD1C4}"/>
              </a:ext>
            </a:extLst>
          </p:cNvPr>
          <p:cNvSpPr txBox="1"/>
          <p:nvPr/>
        </p:nvSpPr>
        <p:spPr>
          <a:xfrm>
            <a:off x="7555383" y="875555"/>
            <a:ext cx="836142" cy="4616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判断位</a:t>
            </a:r>
            <a:endParaRPr lang="en-US" altLang="zh-CN" sz="16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3" name="Text Box 5">
            <a:extLst>
              <a:ext uri="{FF2B5EF4-FFF2-40B4-BE49-F238E27FC236}">
                <a16:creationId xmlns:a16="http://schemas.microsoft.com/office/drawing/2014/main" id="{8CA7890A-962B-4DE2-AC45-7EF271051C69}"/>
              </a:ext>
            </a:extLst>
          </p:cNvPr>
          <p:cNvSpPr txBox="1"/>
          <p:nvPr/>
        </p:nvSpPr>
        <p:spPr>
          <a:xfrm>
            <a:off x="273627" y="5777217"/>
            <a:ext cx="6650968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添加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符号位，则乘积为</a:t>
            </a:r>
            <a:r>
              <a:rPr lang="en-US" altLang="zh-CN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.10001111</a:t>
            </a:r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152400" y="815975"/>
            <a:ext cx="78105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步数  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条件         操作          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     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C   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4752975" y="1114425"/>
            <a:ext cx="43434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00.0000   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.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101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228600" y="1343025"/>
            <a:ext cx="1066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37" name="Text Box 22"/>
          <p:cNvSpPr txBox="1">
            <a:spLocks noChangeArrowheads="1"/>
          </p:cNvSpPr>
          <p:nvPr/>
        </p:nvSpPr>
        <p:spPr bwMode="auto">
          <a:xfrm>
            <a:off x="1676400" y="1343025"/>
            <a:ext cx="1219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Cn=1</a:t>
            </a:r>
          </a:p>
        </p:txBody>
      </p:sp>
      <p:sp>
        <p:nvSpPr>
          <p:cNvPr id="38" name="Text Box 23"/>
          <p:cNvSpPr txBox="1">
            <a:spLocks noChangeArrowheads="1"/>
          </p:cNvSpPr>
          <p:nvPr/>
        </p:nvSpPr>
        <p:spPr bwMode="auto">
          <a:xfrm>
            <a:off x="3429000" y="1343025"/>
            <a:ext cx="1066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+B</a:t>
            </a:r>
          </a:p>
        </p:txBody>
      </p:sp>
      <p:sp>
        <p:nvSpPr>
          <p:cNvPr id="39" name="Text Box 24"/>
          <p:cNvSpPr txBox="1">
            <a:spLocks noChangeArrowheads="1"/>
          </p:cNvSpPr>
          <p:nvPr/>
        </p:nvSpPr>
        <p:spPr bwMode="auto">
          <a:xfrm>
            <a:off x="7258050" y="790575"/>
            <a:ext cx="7429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Cn</a:t>
            </a:r>
          </a:p>
        </p:txBody>
      </p:sp>
      <p:sp>
        <p:nvSpPr>
          <p:cNvPr id="40" name="Text Box 26"/>
          <p:cNvSpPr txBox="1">
            <a:spLocks noChangeArrowheads="1"/>
          </p:cNvSpPr>
          <p:nvPr/>
        </p:nvSpPr>
        <p:spPr bwMode="auto">
          <a:xfrm>
            <a:off x="4762500" y="1343025"/>
            <a:ext cx="2514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+ 00.1101</a:t>
            </a:r>
          </a:p>
        </p:txBody>
      </p:sp>
      <p:sp>
        <p:nvSpPr>
          <p:cNvPr id="41" name="Line 27"/>
          <p:cNvSpPr>
            <a:spLocks noChangeShapeType="1"/>
          </p:cNvSpPr>
          <p:nvPr/>
        </p:nvSpPr>
        <p:spPr bwMode="auto">
          <a:xfrm>
            <a:off x="4648200" y="1724025"/>
            <a:ext cx="1647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Text Box 28"/>
          <p:cNvSpPr txBox="1">
            <a:spLocks noChangeArrowheads="1"/>
          </p:cNvSpPr>
          <p:nvPr/>
        </p:nvSpPr>
        <p:spPr bwMode="auto">
          <a:xfrm>
            <a:off x="5029200" y="1628775"/>
            <a:ext cx="1905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00.</a:t>
            </a:r>
            <a:r>
              <a:rPr lang="en-US" altLang="zh-CN" sz="200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1101</a:t>
            </a:r>
            <a:endParaRPr lang="en-US" altLang="zh-CN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Line 37"/>
          <p:cNvSpPr>
            <a:spLocks noChangeShapeType="1"/>
          </p:cNvSpPr>
          <p:nvPr/>
        </p:nvSpPr>
        <p:spPr bwMode="auto">
          <a:xfrm>
            <a:off x="3533775" y="2105025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4" name="Text Box 38"/>
          <p:cNvSpPr txBox="1">
            <a:spLocks noChangeArrowheads="1"/>
          </p:cNvSpPr>
          <p:nvPr/>
        </p:nvSpPr>
        <p:spPr bwMode="auto">
          <a:xfrm>
            <a:off x="5029200" y="1905000"/>
            <a:ext cx="2057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0.</a:t>
            </a: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0110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5" name="Text Box 39"/>
          <p:cNvSpPr txBox="1">
            <a:spLocks noChangeArrowheads="1"/>
          </p:cNvSpPr>
          <p:nvPr/>
        </p:nvSpPr>
        <p:spPr bwMode="auto">
          <a:xfrm>
            <a:off x="6686550" y="1905000"/>
            <a:ext cx="1676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.10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46" name="Line 40"/>
          <p:cNvSpPr>
            <a:spLocks noChangeShapeType="1"/>
          </p:cNvSpPr>
          <p:nvPr/>
        </p:nvSpPr>
        <p:spPr bwMode="auto">
          <a:xfrm>
            <a:off x="6181725" y="1828800"/>
            <a:ext cx="533400" cy="3048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228600" y="2266950"/>
            <a:ext cx="1066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1676400" y="2266950"/>
            <a:ext cx="1219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Cn=1</a:t>
            </a:r>
          </a:p>
        </p:txBody>
      </p:sp>
      <p:sp>
        <p:nvSpPr>
          <p:cNvPr id="49" name="Text Box 46"/>
          <p:cNvSpPr txBox="1">
            <a:spLocks noChangeArrowheads="1"/>
          </p:cNvSpPr>
          <p:nvPr/>
        </p:nvSpPr>
        <p:spPr bwMode="auto">
          <a:xfrm>
            <a:off x="3429000" y="2266950"/>
            <a:ext cx="1066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+B</a:t>
            </a: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>
            <a:off x="4772025" y="2266950"/>
            <a:ext cx="2438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+ 00.1101</a:t>
            </a:r>
          </a:p>
        </p:txBody>
      </p:sp>
      <p:sp>
        <p:nvSpPr>
          <p:cNvPr id="51" name="Line 48"/>
          <p:cNvSpPr>
            <a:spLocks noChangeShapeType="1"/>
          </p:cNvSpPr>
          <p:nvPr/>
        </p:nvSpPr>
        <p:spPr bwMode="auto">
          <a:xfrm>
            <a:off x="4648200" y="2676525"/>
            <a:ext cx="16478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>
            <a:off x="5029200" y="2628900"/>
            <a:ext cx="2209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00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en-US" altLang="zh-CN" sz="200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0011</a:t>
            </a:r>
          </a:p>
        </p:txBody>
      </p:sp>
      <p:sp>
        <p:nvSpPr>
          <p:cNvPr id="53" name="Text Box 50"/>
          <p:cNvSpPr txBox="1">
            <a:spLocks noChangeArrowheads="1"/>
          </p:cNvSpPr>
          <p:nvPr/>
        </p:nvSpPr>
        <p:spPr bwMode="auto">
          <a:xfrm>
            <a:off x="5029200" y="2971800"/>
            <a:ext cx="2133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0.</a:t>
            </a: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1001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4" name="Line 51"/>
          <p:cNvSpPr>
            <a:spLocks noChangeShapeType="1"/>
          </p:cNvSpPr>
          <p:nvPr/>
        </p:nvSpPr>
        <p:spPr bwMode="auto">
          <a:xfrm>
            <a:off x="3505200" y="3190875"/>
            <a:ext cx="4095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>
            <a:off x="6686550" y="2971800"/>
            <a:ext cx="1676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.1</a:t>
            </a:r>
            <a:r>
              <a:rPr lang="en-US" altLang="zh-CN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56" name="Text Box 80"/>
          <p:cNvSpPr txBox="1">
            <a:spLocks noChangeArrowheads="1"/>
          </p:cNvSpPr>
          <p:nvPr/>
        </p:nvSpPr>
        <p:spPr bwMode="auto">
          <a:xfrm>
            <a:off x="228600" y="3352800"/>
            <a:ext cx="914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57" name="Text Box 81"/>
          <p:cNvSpPr txBox="1">
            <a:spLocks noChangeArrowheads="1"/>
          </p:cNvSpPr>
          <p:nvPr/>
        </p:nvSpPr>
        <p:spPr bwMode="auto">
          <a:xfrm>
            <a:off x="1676400" y="3352800"/>
            <a:ext cx="13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Cn=0</a:t>
            </a:r>
          </a:p>
        </p:txBody>
      </p:sp>
      <p:sp>
        <p:nvSpPr>
          <p:cNvPr id="58" name="Text Box 82"/>
          <p:cNvSpPr txBox="1">
            <a:spLocks noChangeArrowheads="1"/>
          </p:cNvSpPr>
          <p:nvPr/>
        </p:nvSpPr>
        <p:spPr bwMode="auto">
          <a:xfrm>
            <a:off x="3438525" y="3352800"/>
            <a:ext cx="914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+0</a:t>
            </a:r>
          </a:p>
        </p:txBody>
      </p:sp>
      <p:sp>
        <p:nvSpPr>
          <p:cNvPr id="59" name="Text Box 83"/>
          <p:cNvSpPr txBox="1">
            <a:spLocks noChangeArrowheads="1"/>
          </p:cNvSpPr>
          <p:nvPr/>
        </p:nvSpPr>
        <p:spPr bwMode="auto">
          <a:xfrm>
            <a:off x="4762500" y="3352800"/>
            <a:ext cx="2667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+ 00.0000</a:t>
            </a:r>
          </a:p>
        </p:txBody>
      </p:sp>
      <p:sp>
        <p:nvSpPr>
          <p:cNvPr id="60" name="Line 84"/>
          <p:cNvSpPr>
            <a:spLocks noChangeShapeType="1"/>
          </p:cNvSpPr>
          <p:nvPr/>
        </p:nvSpPr>
        <p:spPr bwMode="auto">
          <a:xfrm>
            <a:off x="4648200" y="3743324"/>
            <a:ext cx="1647825" cy="958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Text Box 85"/>
          <p:cNvSpPr txBox="1">
            <a:spLocks noChangeArrowheads="1"/>
          </p:cNvSpPr>
          <p:nvPr/>
        </p:nvSpPr>
        <p:spPr bwMode="auto">
          <a:xfrm>
            <a:off x="5029200" y="3724275"/>
            <a:ext cx="2286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00.</a:t>
            </a: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1001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2" name="Line 86"/>
          <p:cNvSpPr>
            <a:spLocks noChangeShapeType="1"/>
          </p:cNvSpPr>
          <p:nvPr/>
        </p:nvSpPr>
        <p:spPr bwMode="auto">
          <a:xfrm>
            <a:off x="3505200" y="4381500"/>
            <a:ext cx="4095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" name="Text Box 87"/>
          <p:cNvSpPr txBox="1">
            <a:spLocks noChangeArrowheads="1"/>
          </p:cNvSpPr>
          <p:nvPr/>
        </p:nvSpPr>
        <p:spPr bwMode="auto">
          <a:xfrm>
            <a:off x="5029200" y="4124325"/>
            <a:ext cx="2209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0.</a:t>
            </a: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0100</a:t>
            </a:r>
          </a:p>
        </p:txBody>
      </p:sp>
      <p:sp>
        <p:nvSpPr>
          <p:cNvPr id="64" name="Text Box 88"/>
          <p:cNvSpPr txBox="1">
            <a:spLocks noChangeArrowheads="1"/>
          </p:cNvSpPr>
          <p:nvPr/>
        </p:nvSpPr>
        <p:spPr bwMode="auto">
          <a:xfrm>
            <a:off x="6686550" y="4124325"/>
            <a:ext cx="152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111</a:t>
            </a: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en-US" altLang="zh-CN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65" name="Text Box 89"/>
          <p:cNvSpPr txBox="1">
            <a:spLocks noChangeArrowheads="1"/>
          </p:cNvSpPr>
          <p:nvPr/>
        </p:nvSpPr>
        <p:spPr bwMode="auto">
          <a:xfrm>
            <a:off x="228600" y="4552950"/>
            <a:ext cx="1066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66" name="Text Box 90"/>
          <p:cNvSpPr txBox="1">
            <a:spLocks noChangeArrowheads="1"/>
          </p:cNvSpPr>
          <p:nvPr/>
        </p:nvSpPr>
        <p:spPr bwMode="auto">
          <a:xfrm>
            <a:off x="1752600" y="4552950"/>
            <a:ext cx="1524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Cn=1</a:t>
            </a:r>
          </a:p>
        </p:txBody>
      </p:sp>
      <p:sp>
        <p:nvSpPr>
          <p:cNvPr id="67" name="Text Box 91"/>
          <p:cNvSpPr txBox="1">
            <a:spLocks noChangeArrowheads="1"/>
          </p:cNvSpPr>
          <p:nvPr/>
        </p:nvSpPr>
        <p:spPr bwMode="auto">
          <a:xfrm>
            <a:off x="3429000" y="4552950"/>
            <a:ext cx="1066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+B</a:t>
            </a:r>
          </a:p>
        </p:txBody>
      </p:sp>
      <p:sp>
        <p:nvSpPr>
          <p:cNvPr id="68" name="Text Box 92"/>
          <p:cNvSpPr txBox="1">
            <a:spLocks noChangeArrowheads="1"/>
          </p:cNvSpPr>
          <p:nvPr/>
        </p:nvSpPr>
        <p:spPr bwMode="auto">
          <a:xfrm>
            <a:off x="4772025" y="4524375"/>
            <a:ext cx="2286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+ 00.1101</a:t>
            </a:r>
          </a:p>
        </p:txBody>
      </p:sp>
      <p:sp>
        <p:nvSpPr>
          <p:cNvPr id="69" name="Line 93"/>
          <p:cNvSpPr>
            <a:spLocks noChangeShapeType="1"/>
          </p:cNvSpPr>
          <p:nvPr/>
        </p:nvSpPr>
        <p:spPr bwMode="auto">
          <a:xfrm>
            <a:off x="4648200" y="4953000"/>
            <a:ext cx="1647825" cy="6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0" name="Text Box 94"/>
          <p:cNvSpPr txBox="1">
            <a:spLocks noChangeArrowheads="1"/>
          </p:cNvSpPr>
          <p:nvPr/>
        </p:nvSpPr>
        <p:spPr bwMode="auto">
          <a:xfrm>
            <a:off x="5029200" y="4953000"/>
            <a:ext cx="1981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0001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1" name="Line 95"/>
          <p:cNvSpPr>
            <a:spLocks noChangeShapeType="1"/>
          </p:cNvSpPr>
          <p:nvPr/>
        </p:nvSpPr>
        <p:spPr bwMode="auto">
          <a:xfrm>
            <a:off x="3505200" y="5553075"/>
            <a:ext cx="4095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2" name="Text Box 96"/>
          <p:cNvSpPr txBox="1">
            <a:spLocks noChangeArrowheads="1"/>
          </p:cNvSpPr>
          <p:nvPr/>
        </p:nvSpPr>
        <p:spPr bwMode="auto">
          <a:xfrm>
            <a:off x="5029200" y="5334000"/>
            <a:ext cx="2362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0.</a:t>
            </a: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1000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3" name="Text Box 97"/>
          <p:cNvSpPr txBox="1">
            <a:spLocks noChangeArrowheads="1"/>
          </p:cNvSpPr>
          <p:nvPr/>
        </p:nvSpPr>
        <p:spPr bwMode="auto">
          <a:xfrm>
            <a:off x="6686550" y="5334000"/>
            <a:ext cx="1371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1111</a:t>
            </a:r>
          </a:p>
        </p:txBody>
      </p:sp>
    </p:spTree>
    <p:extLst>
      <p:ext uri="{BB962C8B-B14F-4D97-AF65-F5344CB8AC3E}">
        <p14:creationId xmlns:p14="http://schemas.microsoft.com/office/powerpoint/2010/main" val="120631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5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3" grpId="0"/>
      <p:bldP spid="34" grpId="0" build="p" autoUpdateAnimBg="0"/>
      <p:bldP spid="35" grpId="0" build="p" autoUpdateAnimBg="0"/>
      <p:bldP spid="36" grpId="0" build="p" autoUpdateAnimBg="0"/>
      <p:bldP spid="37" grpId="0" build="p" autoUpdateAnimBg="0"/>
      <p:bldP spid="38" grpId="0" build="p" autoUpdateAnimBg="0"/>
      <p:bldP spid="39" grpId="0" autoUpdateAnimBg="0"/>
      <p:bldP spid="40" grpId="0" build="p" autoUpdateAnimBg="0"/>
      <p:bldP spid="41" grpId="0" animBg="1"/>
      <p:bldP spid="42" grpId="0" autoUpdateAnimBg="0"/>
      <p:bldP spid="43" grpId="0" animBg="1"/>
      <p:bldP spid="44" grpId="0" build="p" autoUpdateAnimBg="0" advAuto="0"/>
      <p:bldP spid="45" grpId="0" build="p" autoUpdateAnimBg="0" advAuto="0"/>
      <p:bldP spid="46" grpId="0" animBg="1"/>
      <p:bldP spid="47" grpId="0" build="p" autoUpdateAnimBg="0"/>
      <p:bldP spid="48" grpId="0" build="p" autoUpdateAnimBg="0"/>
      <p:bldP spid="49" grpId="0" build="p" autoUpdateAnimBg="0"/>
      <p:bldP spid="50" grpId="0" build="p" autoUpdateAnimBg="0"/>
      <p:bldP spid="51" grpId="0" animBg="1"/>
      <p:bldP spid="52" grpId="0" autoUpdateAnimBg="0"/>
      <p:bldP spid="53" grpId="0" build="p" autoUpdateAnimBg="0" advAuto="0"/>
      <p:bldP spid="54" grpId="0" animBg="1"/>
      <p:bldP spid="55" grpId="0" build="p" autoUpdateAnimBg="0" advAuto="0"/>
      <p:bldP spid="56" grpId="0" build="p" autoUpdateAnimBg="0" advAuto="0"/>
      <p:bldP spid="57" grpId="0" build="p" autoUpdateAnimBg="0"/>
      <p:bldP spid="58" grpId="0" build="p" autoUpdateAnimBg="0"/>
      <p:bldP spid="59" grpId="0" build="p" autoUpdateAnimBg="0"/>
      <p:bldP spid="60" grpId="0" animBg="1"/>
      <p:bldP spid="61" grpId="0" autoUpdateAnimBg="0"/>
      <p:bldP spid="62" grpId="0" animBg="1"/>
      <p:bldP spid="63" grpId="0" build="p" autoUpdateAnimBg="0" advAuto="0"/>
      <p:bldP spid="64" grpId="0" build="p" autoUpdateAnimBg="0" advAuto="0"/>
      <p:bldP spid="65" grpId="0" build="p" autoUpdateAnimBg="0"/>
      <p:bldP spid="66" grpId="0" build="p" autoUpdateAnimBg="0"/>
      <p:bldP spid="67" grpId="0" build="p" autoUpdateAnimBg="0"/>
      <p:bldP spid="68" grpId="0" build="p" autoUpdateAnimBg="0"/>
      <p:bldP spid="69" grpId="0" animBg="1"/>
      <p:bldP spid="70" grpId="0" autoUpdateAnimBg="0"/>
      <p:bldP spid="71" grpId="0" animBg="1"/>
      <p:bldP spid="72" grpId="0" build="p" autoUpdateAnimBg="0" advAuto="0"/>
      <p:bldP spid="73" grpId="0" build="p" autoUpdateAnimBg="0" advAuto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二、定点乘法运算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</a:t>
            </a:r>
            <a:r>
              <a:rPr lang="zh-CN" altLang="en-US" dirty="0" smtClean="0">
                <a:solidFill>
                  <a:prstClr val="black">
                    <a:tint val="75000"/>
                  </a:prstClr>
                </a:solidFill>
              </a:rPr>
              <a:t>中央处理器</a:t>
            </a:r>
            <a:endParaRPr lang="zh-CN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301ADDB0-D832-4993-B019-E040751D142E}"/>
              </a:ext>
            </a:extLst>
          </p:cNvPr>
          <p:cNvSpPr txBox="1"/>
          <p:nvPr/>
        </p:nvSpPr>
        <p:spPr>
          <a:xfrm>
            <a:off x="87158" y="728350"/>
            <a:ext cx="4954742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(3)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硬件逻辑框图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B8D5AC-6272-43AE-90EC-7FEEA652A1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91" y="1383887"/>
            <a:ext cx="7634201" cy="468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72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68038" y="844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三、定点除法运算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AA16ED7F-0027-4C88-83CD-3C1FF2F401E8}"/>
              </a:ext>
            </a:extLst>
          </p:cNvPr>
          <p:cNvSpPr txBox="1"/>
          <p:nvPr/>
        </p:nvSpPr>
        <p:spPr>
          <a:xfrm>
            <a:off x="137141" y="805814"/>
            <a:ext cx="6911359" cy="5407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手工除法示例：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146050" y="1346200"/>
            <a:ext cx="4953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. 0.10110÷0.11111</a:t>
            </a:r>
          </a:p>
        </p:txBody>
      </p:sp>
      <p:grpSp>
        <p:nvGrpSpPr>
          <p:cNvPr id="29" name="Group 25"/>
          <p:cNvGrpSpPr>
            <a:grpSpLocks/>
          </p:cNvGrpSpPr>
          <p:nvPr/>
        </p:nvGrpSpPr>
        <p:grpSpPr bwMode="auto">
          <a:xfrm>
            <a:off x="2474913" y="2413000"/>
            <a:ext cx="3200400" cy="457200"/>
            <a:chOff x="624" y="1920"/>
            <a:chExt cx="2016" cy="288"/>
          </a:xfrm>
        </p:grpSpPr>
        <p:sp>
          <p:nvSpPr>
            <p:cNvPr id="33" name="Line 21"/>
            <p:cNvSpPr>
              <a:spLocks noChangeShapeType="1"/>
            </p:cNvSpPr>
            <p:nvPr/>
          </p:nvSpPr>
          <p:spPr bwMode="auto">
            <a:xfrm>
              <a:off x="912" y="1920"/>
              <a:ext cx="17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34" name="Arc 22"/>
            <p:cNvSpPr>
              <a:spLocks/>
            </p:cNvSpPr>
            <p:nvPr/>
          </p:nvSpPr>
          <p:spPr bwMode="auto">
            <a:xfrm flipV="1">
              <a:off x="624" y="1920"/>
              <a:ext cx="288" cy="2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40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5" name="Text Box 23"/>
          <p:cNvSpPr txBox="1">
            <a:spLocks noChangeArrowheads="1"/>
          </p:cNvSpPr>
          <p:nvPr/>
        </p:nvSpPr>
        <p:spPr bwMode="auto">
          <a:xfrm>
            <a:off x="3132138" y="2260600"/>
            <a:ext cx="1828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0.10110</a:t>
            </a:r>
          </a:p>
        </p:txBody>
      </p:sp>
      <p:sp>
        <p:nvSpPr>
          <p:cNvPr id="36" name="Text Box 24"/>
          <p:cNvSpPr txBox="1">
            <a:spLocks noChangeArrowheads="1"/>
          </p:cNvSpPr>
          <p:nvPr/>
        </p:nvSpPr>
        <p:spPr bwMode="auto">
          <a:xfrm>
            <a:off x="3332163" y="3022600"/>
            <a:ext cx="1828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  1101</a:t>
            </a:r>
          </a:p>
        </p:txBody>
      </p:sp>
      <p:sp>
        <p:nvSpPr>
          <p:cNvPr id="37" name="Text Box 26"/>
          <p:cNvSpPr txBox="1">
            <a:spLocks noChangeArrowheads="1"/>
          </p:cNvSpPr>
          <p:nvPr/>
        </p:nvSpPr>
        <p:spPr bwMode="auto">
          <a:xfrm>
            <a:off x="4008438" y="1879600"/>
            <a:ext cx="838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0.</a:t>
            </a:r>
          </a:p>
        </p:txBody>
      </p:sp>
      <p:sp>
        <p:nvSpPr>
          <p:cNvPr id="38" name="Text Box 27"/>
          <p:cNvSpPr txBox="1">
            <a:spLocks noChangeArrowheads="1"/>
          </p:cNvSpPr>
          <p:nvPr/>
        </p:nvSpPr>
        <p:spPr bwMode="auto">
          <a:xfrm>
            <a:off x="4217988" y="2260600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39" name="Text Box 28"/>
          <p:cNvSpPr txBox="1">
            <a:spLocks noChangeArrowheads="1"/>
          </p:cNvSpPr>
          <p:nvPr/>
        </p:nvSpPr>
        <p:spPr bwMode="auto">
          <a:xfrm>
            <a:off x="4217988" y="1879600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3465513" y="2641600"/>
            <a:ext cx="1828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 11111</a:t>
            </a:r>
          </a:p>
        </p:txBody>
      </p:sp>
      <p:sp>
        <p:nvSpPr>
          <p:cNvPr id="41" name="Line 30"/>
          <p:cNvSpPr>
            <a:spLocks noChangeShapeType="1"/>
          </p:cNvSpPr>
          <p:nvPr/>
        </p:nvSpPr>
        <p:spPr bwMode="auto">
          <a:xfrm>
            <a:off x="3465513" y="2917825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Line 31"/>
          <p:cNvSpPr>
            <a:spLocks noChangeShapeType="1"/>
          </p:cNvSpPr>
          <p:nvPr/>
        </p:nvSpPr>
        <p:spPr bwMode="auto">
          <a:xfrm>
            <a:off x="3313113" y="307975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1103313" y="2260600"/>
            <a:ext cx="1828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0.11111</a:t>
            </a:r>
          </a:p>
        </p:txBody>
      </p:sp>
      <p:sp>
        <p:nvSpPr>
          <p:cNvPr id="44" name="Text Box 33"/>
          <p:cNvSpPr txBox="1">
            <a:spLocks noChangeArrowheads="1"/>
          </p:cNvSpPr>
          <p:nvPr/>
        </p:nvSpPr>
        <p:spPr bwMode="auto">
          <a:xfrm>
            <a:off x="4418013" y="3022600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45" name="Text Box 34"/>
          <p:cNvSpPr txBox="1">
            <a:spLocks noChangeArrowheads="1"/>
          </p:cNvSpPr>
          <p:nvPr/>
        </p:nvSpPr>
        <p:spPr bwMode="auto">
          <a:xfrm>
            <a:off x="4389438" y="1879600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46" name="Text Box 35"/>
          <p:cNvSpPr txBox="1">
            <a:spLocks noChangeArrowheads="1"/>
          </p:cNvSpPr>
          <p:nvPr/>
        </p:nvSpPr>
        <p:spPr bwMode="auto">
          <a:xfrm>
            <a:off x="4608513" y="3022600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47" name="Text Box 36"/>
          <p:cNvSpPr txBox="1">
            <a:spLocks noChangeArrowheads="1"/>
          </p:cNvSpPr>
          <p:nvPr/>
        </p:nvSpPr>
        <p:spPr bwMode="auto">
          <a:xfrm>
            <a:off x="4598988" y="1879600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48" name="Text Box 37"/>
          <p:cNvSpPr txBox="1">
            <a:spLocks noChangeArrowheads="1"/>
          </p:cNvSpPr>
          <p:nvPr/>
        </p:nvSpPr>
        <p:spPr bwMode="auto">
          <a:xfrm>
            <a:off x="3846513" y="3403600"/>
            <a:ext cx="1828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latin typeface="楷体" panose="02010609060101010101" pitchFamily="49" charset="-122"/>
                <a:ea typeface="楷体" panose="02010609060101010101" pitchFamily="49" charset="-122"/>
              </a:rPr>
              <a:t> 11111</a:t>
            </a:r>
          </a:p>
        </p:txBody>
      </p:sp>
      <p:sp>
        <p:nvSpPr>
          <p:cNvPr id="49" name="Line 38"/>
          <p:cNvSpPr>
            <a:spLocks noChangeShapeType="1"/>
          </p:cNvSpPr>
          <p:nvPr/>
        </p:nvSpPr>
        <p:spPr bwMode="auto">
          <a:xfrm>
            <a:off x="3836988" y="3679825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Line 39"/>
          <p:cNvSpPr>
            <a:spLocks noChangeShapeType="1"/>
          </p:cNvSpPr>
          <p:nvPr/>
        </p:nvSpPr>
        <p:spPr bwMode="auto">
          <a:xfrm>
            <a:off x="3722688" y="3822700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" name="Text Box 40"/>
          <p:cNvSpPr txBox="1">
            <a:spLocks noChangeArrowheads="1"/>
          </p:cNvSpPr>
          <p:nvPr/>
        </p:nvSpPr>
        <p:spPr bwMode="auto">
          <a:xfrm>
            <a:off x="3846513" y="3784600"/>
            <a:ext cx="1828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10101</a:t>
            </a:r>
          </a:p>
        </p:txBody>
      </p:sp>
      <p:sp>
        <p:nvSpPr>
          <p:cNvPr id="52" name="Text Box 41"/>
          <p:cNvSpPr txBox="1">
            <a:spLocks noChangeArrowheads="1"/>
          </p:cNvSpPr>
          <p:nvPr/>
        </p:nvSpPr>
        <p:spPr bwMode="auto">
          <a:xfrm>
            <a:off x="4789488" y="3775075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53" name="Text Box 42"/>
          <p:cNvSpPr txBox="1">
            <a:spLocks noChangeArrowheads="1"/>
          </p:cNvSpPr>
          <p:nvPr/>
        </p:nvSpPr>
        <p:spPr bwMode="auto">
          <a:xfrm>
            <a:off x="4799013" y="1879600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54" name="Text Box 43"/>
          <p:cNvSpPr txBox="1">
            <a:spLocks noChangeArrowheads="1"/>
          </p:cNvSpPr>
          <p:nvPr/>
        </p:nvSpPr>
        <p:spPr bwMode="auto">
          <a:xfrm>
            <a:off x="4017963" y="4060825"/>
            <a:ext cx="1828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11111</a:t>
            </a:r>
          </a:p>
        </p:txBody>
      </p:sp>
      <p:sp>
        <p:nvSpPr>
          <p:cNvPr id="55" name="Line 44"/>
          <p:cNvSpPr>
            <a:spLocks noChangeShapeType="1"/>
          </p:cNvSpPr>
          <p:nvPr/>
        </p:nvSpPr>
        <p:spPr bwMode="auto">
          <a:xfrm>
            <a:off x="4008438" y="4241800"/>
            <a:ext cx="228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6" name="Line 45"/>
          <p:cNvSpPr>
            <a:spLocks noChangeShapeType="1"/>
          </p:cNvSpPr>
          <p:nvPr/>
        </p:nvSpPr>
        <p:spPr bwMode="auto">
          <a:xfrm>
            <a:off x="3970338" y="4479925"/>
            <a:ext cx="1752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4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Text Box 46"/>
          <p:cNvSpPr txBox="1">
            <a:spLocks noChangeArrowheads="1"/>
          </p:cNvSpPr>
          <p:nvPr/>
        </p:nvSpPr>
        <p:spPr bwMode="auto">
          <a:xfrm>
            <a:off x="4160838" y="4384675"/>
            <a:ext cx="1828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1011</a:t>
            </a:r>
          </a:p>
        </p:txBody>
      </p:sp>
      <p:sp>
        <p:nvSpPr>
          <p:cNvPr id="58" name="Text Box 47"/>
          <p:cNvSpPr txBox="1">
            <a:spLocks noChangeArrowheads="1"/>
          </p:cNvSpPr>
          <p:nvPr/>
        </p:nvSpPr>
        <p:spPr bwMode="auto">
          <a:xfrm>
            <a:off x="4951413" y="4384675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59" name="Text Box 48"/>
          <p:cNvSpPr txBox="1">
            <a:spLocks noChangeArrowheads="1"/>
          </p:cNvSpPr>
          <p:nvPr/>
        </p:nvSpPr>
        <p:spPr bwMode="auto">
          <a:xfrm>
            <a:off x="5008563" y="1879600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</a:p>
        </p:txBody>
      </p:sp>
      <p:sp>
        <p:nvSpPr>
          <p:cNvPr id="60" name="Text Box 49"/>
          <p:cNvSpPr txBox="1">
            <a:spLocks noChangeArrowheads="1"/>
          </p:cNvSpPr>
          <p:nvPr/>
        </p:nvSpPr>
        <p:spPr bwMode="auto">
          <a:xfrm>
            <a:off x="4275138" y="4403725"/>
            <a:ext cx="53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61" name="Text Box 50"/>
          <p:cNvSpPr txBox="1">
            <a:spLocks noChangeArrowheads="1"/>
          </p:cNvSpPr>
          <p:nvPr/>
        </p:nvSpPr>
        <p:spPr bwMode="auto">
          <a:xfrm>
            <a:off x="3541713" y="4384675"/>
            <a:ext cx="1447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00000</a:t>
            </a:r>
          </a:p>
        </p:txBody>
      </p:sp>
      <p:sp>
        <p:nvSpPr>
          <p:cNvPr id="62" name="Text Box 51"/>
          <p:cNvSpPr txBox="1">
            <a:spLocks noChangeArrowheads="1"/>
          </p:cNvSpPr>
          <p:nvPr/>
        </p:nvSpPr>
        <p:spPr bwMode="auto">
          <a:xfrm>
            <a:off x="4275138" y="4403725"/>
            <a:ext cx="533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rgbClr val="DDDDDD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63" name="Text Box 52"/>
          <p:cNvSpPr txBox="1">
            <a:spLocks noChangeArrowheads="1"/>
          </p:cNvSpPr>
          <p:nvPr/>
        </p:nvSpPr>
        <p:spPr bwMode="auto">
          <a:xfrm>
            <a:off x="3275013" y="4384675"/>
            <a:ext cx="609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0.</a:t>
            </a:r>
          </a:p>
        </p:txBody>
      </p:sp>
      <p:sp>
        <p:nvSpPr>
          <p:cNvPr id="64" name="Text Box 53"/>
          <p:cNvSpPr txBox="1">
            <a:spLocks noChangeArrowheads="1"/>
          </p:cNvSpPr>
          <p:nvPr/>
        </p:nvSpPr>
        <p:spPr bwMode="auto">
          <a:xfrm>
            <a:off x="1116013" y="5000625"/>
            <a:ext cx="7605006" cy="350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商：  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0.10110, </a:t>
            </a:r>
            <a:r>
              <a:rPr lang="zh-CN" altLang="en-US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余数</a:t>
            </a: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sz="28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0.10110×2</a:t>
            </a:r>
            <a:r>
              <a:rPr lang="en-US" altLang="zh-CN" sz="2800" baseline="30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-5</a:t>
            </a:r>
            <a:endParaRPr lang="en-US" altLang="zh-CN" sz="2800" baseline="30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5" name="Text Box 57"/>
          <p:cNvSpPr txBox="1">
            <a:spLocks noChangeArrowheads="1"/>
          </p:cNvSpPr>
          <p:nvPr/>
        </p:nvSpPr>
        <p:spPr bwMode="auto">
          <a:xfrm>
            <a:off x="347663" y="5545118"/>
            <a:ext cx="8064500" cy="954107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>
                <a:latin typeface="楷体" panose="02010609060101010101" pitchFamily="49" charset="-122"/>
                <a:ea typeface="楷体" panose="02010609060101010101" pitchFamily="49" charset="-122"/>
              </a:rPr>
              <a:t>实现除法的关键：</a:t>
            </a:r>
            <a:r>
              <a:rPr lang="zh-CN" altLang="en-US" sz="28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比较余数、除数绝对值大小，以决定上商。</a:t>
            </a:r>
          </a:p>
        </p:txBody>
      </p:sp>
    </p:spTree>
    <p:extLst>
      <p:ext uri="{BB962C8B-B14F-4D97-AF65-F5344CB8AC3E}">
        <p14:creationId xmlns:p14="http://schemas.microsoft.com/office/powerpoint/2010/main" val="76907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28" grpId="0" autoUpdateAnimBg="0"/>
      <p:bldP spid="35" grpId="0" autoUpdateAnimBg="0"/>
      <p:bldP spid="36" grpId="0" autoUpdateAnimBg="0"/>
      <p:bldP spid="37" grpId="0" autoUpdateAnimBg="0"/>
      <p:bldP spid="38" grpId="0" autoUpdateAnimBg="0"/>
      <p:bldP spid="39" grpId="0" autoUpdateAnimBg="0"/>
      <p:bldP spid="40" grpId="0" autoUpdateAnimBg="0"/>
      <p:bldP spid="41" grpId="0" animBg="1"/>
      <p:bldP spid="42" grpId="0" animBg="1"/>
      <p:bldP spid="43" grpId="0" autoUpdateAnimBg="0"/>
      <p:bldP spid="44" grpId="0" autoUpdateAnimBg="0"/>
      <p:bldP spid="45" grpId="0" autoUpdateAnimBg="0"/>
      <p:bldP spid="46" grpId="0" autoUpdateAnimBg="0"/>
      <p:bldP spid="47" grpId="0" autoUpdateAnimBg="0"/>
      <p:bldP spid="48" grpId="0" autoUpdateAnimBg="0"/>
      <p:bldP spid="49" grpId="0" animBg="1"/>
      <p:bldP spid="50" grpId="0" animBg="1"/>
      <p:bldP spid="51" grpId="0" autoUpdateAnimBg="0"/>
      <p:bldP spid="52" grpId="0" autoUpdateAnimBg="0"/>
      <p:bldP spid="53" grpId="0" autoUpdateAnimBg="0"/>
      <p:bldP spid="54" grpId="0" autoUpdateAnimBg="0"/>
      <p:bldP spid="55" grpId="0" animBg="1"/>
      <p:bldP spid="56" grpId="0" animBg="1"/>
      <p:bldP spid="57" grpId="0" autoUpdateAnimBg="0"/>
      <p:bldP spid="58" grpId="0" autoUpdateAnimBg="0"/>
      <p:bldP spid="59" grpId="0" autoUpdateAnimBg="0"/>
      <p:bldP spid="60" grpId="0" autoUpdateAnimBg="0"/>
      <p:bldP spid="61" grpId="0" autoUpdateAnimBg="0"/>
      <p:bldP spid="62" grpId="0" build="p" autoUpdateAnimBg="0"/>
      <p:bldP spid="63" grpId="0" autoUpdateAnimBg="0"/>
      <p:bldP spid="64" grpId="0" autoUpdateAnimBg="0"/>
      <p:bldP spid="65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三、定点除法运算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AA16ED7F-0027-4C88-83CD-3C1FF2F401E8}"/>
              </a:ext>
            </a:extLst>
          </p:cNvPr>
          <p:cNvSpPr txBox="1"/>
          <p:nvPr/>
        </p:nvSpPr>
        <p:spPr>
          <a:xfrm>
            <a:off x="137141" y="1075324"/>
            <a:ext cx="6911359" cy="105779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手工变为机器实现时，需要解决三个问题：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如何判断够减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AutoShape 16">
            <a:extLst>
              <a:ext uri="{FF2B5EF4-FFF2-40B4-BE49-F238E27FC236}">
                <a16:creationId xmlns:a16="http://schemas.microsoft.com/office/drawing/2014/main" id="{BDC61B0C-C804-4361-ABE1-F64ABFF7DE70}"/>
              </a:ext>
            </a:extLst>
          </p:cNvPr>
          <p:cNvSpPr/>
          <p:nvPr/>
        </p:nvSpPr>
        <p:spPr bwMode="auto">
          <a:xfrm>
            <a:off x="1069975" y="2574063"/>
            <a:ext cx="123825" cy="698329"/>
          </a:xfrm>
          <a:prstGeom prst="leftBrace">
            <a:avLst>
              <a:gd name="adj1" fmla="val 118847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A7B67C19-4945-46EA-811A-90B2DBFD7673}"/>
              </a:ext>
            </a:extLst>
          </p:cNvPr>
          <p:cNvSpPr txBox="1"/>
          <p:nvPr/>
        </p:nvSpPr>
        <p:spPr>
          <a:xfrm>
            <a:off x="180003" y="2560553"/>
            <a:ext cx="105665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D2ED292F-1FD1-4629-8C08-60CBAE21E7C2}"/>
              </a:ext>
            </a:extLst>
          </p:cNvPr>
          <p:cNvSpPr txBox="1"/>
          <p:nvPr/>
        </p:nvSpPr>
        <p:spPr>
          <a:xfrm>
            <a:off x="1300844" y="2209357"/>
            <a:ext cx="343661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先判后减（硬件方式）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DF549BBA-9421-4E3D-A24F-CF204E561B24}"/>
              </a:ext>
            </a:extLst>
          </p:cNvPr>
          <p:cNvSpPr txBox="1"/>
          <p:nvPr/>
        </p:nvSpPr>
        <p:spPr>
          <a:xfrm>
            <a:off x="1300843" y="2848288"/>
            <a:ext cx="343661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先减后判（软件方式）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AutoShape 16">
            <a:extLst>
              <a:ext uri="{FF2B5EF4-FFF2-40B4-BE49-F238E27FC236}">
                <a16:creationId xmlns:a16="http://schemas.microsoft.com/office/drawing/2014/main" id="{46EB09FE-0F85-46D6-B89F-C0084D2A61DA}"/>
              </a:ext>
            </a:extLst>
          </p:cNvPr>
          <p:cNvSpPr/>
          <p:nvPr/>
        </p:nvSpPr>
        <p:spPr bwMode="auto">
          <a:xfrm>
            <a:off x="4932226" y="2765633"/>
            <a:ext cx="123825" cy="905333"/>
          </a:xfrm>
          <a:prstGeom prst="leftBrace">
            <a:avLst>
              <a:gd name="adj1" fmla="val 118847"/>
              <a:gd name="adj2" fmla="val 50000"/>
            </a:avLst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sz="28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D0AE2E0F-5E75-4FFE-9167-4257E55573FE}"/>
              </a:ext>
            </a:extLst>
          </p:cNvPr>
          <p:cNvSpPr txBox="1"/>
          <p:nvPr/>
        </p:nvSpPr>
        <p:spPr>
          <a:xfrm>
            <a:off x="5166370" y="2391183"/>
            <a:ext cx="2201081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恢复余数法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C69B486B-FCB4-4E47-8B34-980187A764C8}"/>
              </a:ext>
            </a:extLst>
          </p:cNvPr>
          <p:cNvSpPr txBox="1"/>
          <p:nvPr/>
        </p:nvSpPr>
        <p:spPr>
          <a:xfrm>
            <a:off x="5166370" y="2998185"/>
            <a:ext cx="3890472" cy="95410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不恢复余数法（加减交替除法）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Text Box 5">
            <a:extLst>
              <a:ext uri="{FF2B5EF4-FFF2-40B4-BE49-F238E27FC236}">
                <a16:creationId xmlns:a16="http://schemas.microsoft.com/office/drawing/2014/main" id="{A7563C11-D10C-4656-B881-045779B7A978}"/>
              </a:ext>
            </a:extLst>
          </p:cNvPr>
          <p:cNvSpPr txBox="1"/>
          <p:nvPr/>
        </p:nvSpPr>
        <p:spPr>
          <a:xfrm>
            <a:off x="137140" y="4224771"/>
            <a:ext cx="4918911" cy="11264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如何处理符号位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</a:t>
            </a:r>
            <a:r>
              <a:rPr lang="en-US" altLang="zh-CN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如何提高除法运算</a:t>
            </a:r>
            <a:r>
              <a:rPr lang="zh-CN" altLang="en-US" sz="28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速度</a:t>
            </a:r>
            <a:endParaRPr lang="en-US" altLang="zh-CN" sz="28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462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animBg="1"/>
      <p:bldP spid="13" grpId="0"/>
      <p:bldP spid="14" grpId="0"/>
      <p:bldP spid="16" grpId="0" animBg="1"/>
      <p:bldP spid="17" grpId="0"/>
      <p:bldP spid="18" grpId="0"/>
      <p:bldP spid="1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三、定点除法运算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AA16ED7F-0027-4C88-83CD-3C1FF2F401E8}"/>
              </a:ext>
            </a:extLst>
          </p:cNvPr>
          <p:cNvSpPr txBox="1"/>
          <p:nvPr/>
        </p:nvSpPr>
        <p:spPr>
          <a:xfrm>
            <a:off x="137141" y="890781"/>
            <a:ext cx="9006859" cy="138499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0563C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、原码不恢复余数除法</a:t>
            </a:r>
            <a:endParaRPr lang="en-US" altLang="zh-CN" sz="2800" b="1" dirty="0">
              <a:solidFill>
                <a:srgbClr val="0563C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取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两个操作数的绝对值相除，符号位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单独处理。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Text Box 5">
            <a:extLst>
              <a:ext uri="{FF2B5EF4-FFF2-40B4-BE49-F238E27FC236}">
                <a16:creationId xmlns:a16="http://schemas.microsoft.com/office/drawing/2014/main" id="{AA16ED7F-0027-4C88-83CD-3C1FF2F401E8}"/>
              </a:ext>
            </a:extLst>
          </p:cNvPr>
          <p:cNvSpPr txBox="1"/>
          <p:nvPr/>
        </p:nvSpPr>
        <p:spPr>
          <a:xfrm>
            <a:off x="133328" y="2253672"/>
            <a:ext cx="9006859" cy="3323987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 smtClean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运算规则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①</a:t>
            </a:r>
            <a:r>
              <a:rPr lang="en-US" altLang="zh-CN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寄存器分配与符号位：</a:t>
            </a:r>
            <a:endParaRPr lang="en-US" altLang="zh-CN" sz="2800" b="1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：初值为被除数绝对值，双符号位，后存各步余数</a:t>
            </a:r>
            <a:endParaRPr lang="en-US" altLang="zh-CN" sz="28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B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：存放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除数的绝对值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，双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符号位；</a:t>
            </a: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：存放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商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，单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符号位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；新商末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位置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入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233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12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三、定点除法运算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5">
                <a:extLst>
                  <a:ext uri="{FF2B5EF4-FFF2-40B4-BE49-F238E27FC236}">
                    <a16:creationId xmlns:a16="http://schemas.microsoft.com/office/drawing/2014/main" id="{AA16ED7F-0027-4C88-83CD-3C1FF2F401E8}"/>
                  </a:ext>
                </a:extLst>
              </p:cNvPr>
              <p:cNvSpPr txBox="1"/>
              <p:nvPr/>
            </p:nvSpPr>
            <p:spPr>
              <a:xfrm>
                <a:off x="76178" y="712488"/>
                <a:ext cx="9006859" cy="590931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②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基本</a:t>
                </a:r>
                <a:r>
                  <a:rPr lang="zh-CN" altLang="en-US" sz="2800" b="1" dirty="0" smtClean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操作：</a:t>
                </a:r>
                <a:endParaRPr lang="en-US" altLang="zh-CN" sz="2800" b="1" dirty="0">
                  <a:solidFill>
                    <a:schemeClr val="accent6">
                      <a:lumMod val="75000"/>
                    </a:schemeClr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a.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第一步操作必为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2r</a:t>
                </a:r>
                <a:r>
                  <a:rPr lang="en-US" altLang="zh-CN" sz="2800" b="1" baseline="-25000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0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-Y 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b.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以后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各步根据余数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r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决定商值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Q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及下一步操作：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𝒊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+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=</m:t>
                      </m:r>
                      <m:r>
                        <a:rPr lang="en-US" altLang="zh-CN" sz="2800" b="1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𝟐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𝒊</m:t>
                          </m:r>
                        </m:sub>
                      </m:sSub>
                      <m:r>
                        <a:rPr lang="en-US" altLang="zh-CN" sz="2800" b="1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+</m:t>
                      </m:r>
                      <m:d>
                        <m:d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𝟏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−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𝟐</m:t>
                          </m:r>
                          <m:sSub>
                            <m:sSubPr>
                              <m:ctrlPr>
                                <a:rPr lang="en-US" altLang="zh-CN" sz="2800" b="1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  <a:ea typeface="楷体" panose="02010609060101010101" pitchFamily="49" charset="-122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2800" b="1" i="1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𝒀</m:t>
                      </m:r>
                    </m:oMath>
                  </m:oMathPara>
                </a14:m>
                <a:endPara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r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为正表示够减，即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Q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=1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，则第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i+1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步应为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2r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-Y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r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为负表示不够减，即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Q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=0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，则第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i+1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步应为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2r</a:t>
                </a:r>
                <a:r>
                  <a:rPr lang="en-US" altLang="zh-CN" sz="2800" b="1" baseline="-250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i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+Y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；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c.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求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位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商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不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含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符号位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)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，则做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步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“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左移、加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/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减”，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 若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第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步余数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为负，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则执行第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n+1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步</a:t>
                </a:r>
                <a:r>
                  <a:rPr lang="en-US" altLang="zh-CN" sz="2800" b="1" dirty="0" err="1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r</a:t>
                </a:r>
                <a:r>
                  <a:rPr lang="en-US" altLang="zh-CN" sz="2800" b="1" baseline="-25000" dirty="0" err="1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n</a:t>
                </a:r>
                <a:r>
                  <a:rPr lang="en-US" altLang="zh-CN" sz="2800" b="1" dirty="0" err="1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+Y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恢复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余数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不移位。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Text Box 5">
                <a:extLst>
                  <a:ext uri="{FF2B5EF4-FFF2-40B4-BE49-F238E27FC236}">
                    <a16:creationId xmlns:a16="http://schemas.microsoft.com/office/drawing/2014/main" id="{AA16ED7F-0027-4C88-83CD-3C1FF2F40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8" y="712488"/>
                <a:ext cx="9006859" cy="5909310"/>
              </a:xfrm>
              <a:prstGeom prst="rect">
                <a:avLst/>
              </a:prstGeom>
              <a:blipFill>
                <a:blip r:embed="rId5"/>
                <a:stretch>
                  <a:fillRect l="-1353" r="-4668" b="-310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702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三、定点除法运算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5">
                <a:extLst>
                  <a:ext uri="{FF2B5EF4-FFF2-40B4-BE49-F238E27FC236}">
                    <a16:creationId xmlns:a16="http://schemas.microsoft.com/office/drawing/2014/main" id="{AA16ED7F-0027-4C88-83CD-3C1FF2F401E8}"/>
                  </a:ext>
                </a:extLst>
              </p:cNvPr>
              <p:cNvSpPr txBox="1"/>
              <p:nvPr/>
            </p:nvSpPr>
            <p:spPr>
              <a:xfrm>
                <a:off x="85804" y="988413"/>
                <a:ext cx="9006859" cy="48976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b="1" dirty="0" smtClean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③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zh-CN" altLang="en-US" sz="2800" b="1" dirty="0" smtClean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符号</a:t>
                </a:r>
                <a:r>
                  <a:rPr lang="zh-CN" altLang="en-US" sz="2800" b="1" dirty="0">
                    <a:solidFill>
                      <a:schemeClr val="accent6">
                        <a:lumMod val="75000"/>
                      </a:schemeClr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同号相除为正，异号反之。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</a:t>
                </a:r>
                <a:r>
                  <a:rPr lang="en-US" altLang="zh-CN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b="1" dirty="0" smtClean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）</a:t>
                </a:r>
                <a:r>
                  <a:rPr lang="zh-CN" altLang="en-US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举例</a:t>
                </a:r>
                <a:r>
                  <a:rPr lang="zh-CN" altLang="en-US" sz="2800" b="1" dirty="0" smtClean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：</a:t>
                </a:r>
                <a:endParaRPr lang="en-US" altLang="zh-CN" sz="2800" b="1" dirty="0" smtClean="0">
                  <a:solidFill>
                    <a:srgbClr val="ED7D31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:r>
                  <a:rPr lang="en-US" altLang="zh-CN" sz="2800" b="1" dirty="0" smtClean="0">
                    <a:solidFill>
                      <a:srgbClr val="ED7D3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    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X=0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.10110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Y=0.11111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楷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800" b="1" i="1" dirty="0" smtClean="0">
                            <a:latin typeface="Cambria Math"/>
                            <a:ea typeface="楷体" panose="02010609060101010101" pitchFamily="49" charset="-122"/>
                          </a:rPr>
                          <m:t>𝑿</m:t>
                        </m:r>
                      </m:num>
                      <m:den>
                        <m:r>
                          <a:rPr lang="en-US" altLang="zh-CN" sz="2800" b="1" i="1" dirty="0" smtClean="0">
                            <a:latin typeface="Cambria Math"/>
                            <a:ea typeface="楷体" panose="02010609060101010101" pitchFamily="49" charset="-122"/>
                          </a:rPr>
                          <m:t>𝒀</m:t>
                        </m:r>
                      </m:den>
                    </m:f>
                    <m:r>
                      <a:rPr lang="en-US" altLang="zh-CN" sz="2800" b="1" i="1" dirty="0" smtClean="0">
                        <a:latin typeface="Cambria Math"/>
                        <a:ea typeface="楷体" panose="02010609060101010101" pitchFamily="49" charset="-122"/>
                      </a:rPr>
                      <m:t>,</m:t>
                    </m:r>
                  </m:oMath>
                </a14:m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给出商值和余数。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A 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= |X| = 00.10110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	B 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= |Y| = 00.11111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/>
                </a:r>
                <a:b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</a:b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   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-B 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= 11.00001</a:t>
                </a:r>
                <a:r>
                  <a:rPr lang="zh-CN" altLang="en-US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endParaRPr lang="en-US" altLang="zh-CN" sz="2800" b="1" dirty="0" smtClean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	</a:t>
                </a:r>
                <a:r>
                  <a:rPr lang="en-US" altLang="zh-CN" sz="28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	C =|</a:t>
                </a:r>
                <a:r>
                  <a:rPr lang="en-US" altLang="zh-CN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Q| = 0.00000</a:t>
                </a:r>
                <a:r>
                  <a:rPr lang="zh-CN" altLang="en-US" sz="28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。</a:t>
                </a:r>
                <a:endParaRPr lang="en-US" altLang="zh-CN" sz="28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1" name="Text Box 5">
                <a:extLst>
                  <a:ext uri="{FF2B5EF4-FFF2-40B4-BE49-F238E27FC236}">
                    <a16:creationId xmlns:a16="http://schemas.microsoft.com/office/drawing/2014/main" id="{AA16ED7F-0027-4C88-83CD-3C1FF2F40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4" y="988413"/>
                <a:ext cx="9006859" cy="4897687"/>
              </a:xfrm>
              <a:prstGeom prst="rect">
                <a:avLst/>
              </a:prstGeom>
              <a:blipFill>
                <a:blip r:embed="rId5"/>
                <a:stretch>
                  <a:fillRect l="-1353" b="-373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63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r>
              <a:rPr lang="zh-CN" altLang="en-US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三、定点除法运算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2823-0850-4CD9-B4B9-1D8595131F5D}" type="datetime1">
              <a:rPr lang="zh-CN" altLang="en-US" smtClean="0"/>
              <a:t>2024/10/9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31227-691F-4B7F-8493-F4368ED92163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0" y="800100"/>
            <a:ext cx="876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步数  </a:t>
            </a:r>
            <a:r>
              <a:rPr lang="zh-CN" altLang="en-US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条件    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操作    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A       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      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C   </a:t>
            </a: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3152775" y="1076325"/>
            <a:ext cx="426720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00.10110     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     0.00000</a:t>
            </a:r>
            <a:r>
              <a:rPr lang="en-US" altLang="zh-CN" sz="2000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Text Box 4"/>
          <p:cNvSpPr txBox="1">
            <a:spLocks noChangeArrowheads="1"/>
          </p:cNvSpPr>
          <p:nvPr/>
        </p:nvSpPr>
        <p:spPr bwMode="auto">
          <a:xfrm>
            <a:off x="228600" y="1266825"/>
            <a:ext cx="1066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26" name="Text Box 5"/>
          <p:cNvSpPr txBox="1">
            <a:spLocks noChangeArrowheads="1"/>
          </p:cNvSpPr>
          <p:nvPr/>
        </p:nvSpPr>
        <p:spPr bwMode="auto">
          <a:xfrm>
            <a:off x="914400" y="1866900"/>
            <a:ext cx="1066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为正</a:t>
            </a: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2133600" y="1581150"/>
            <a:ext cx="1066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-B</a:t>
            </a:r>
          </a:p>
        </p:txBody>
      </p:sp>
      <p:sp>
        <p:nvSpPr>
          <p:cNvPr id="38" name="Text Box 7"/>
          <p:cNvSpPr txBox="1">
            <a:spLocks noChangeArrowheads="1"/>
          </p:cNvSpPr>
          <p:nvPr/>
        </p:nvSpPr>
        <p:spPr bwMode="auto">
          <a:xfrm>
            <a:off x="2914650" y="1266825"/>
            <a:ext cx="3048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01.01100</a:t>
            </a:r>
          </a:p>
        </p:txBody>
      </p:sp>
      <p:sp>
        <p:nvSpPr>
          <p:cNvPr id="39" name="Line 8"/>
          <p:cNvSpPr>
            <a:spLocks noChangeShapeType="1"/>
          </p:cNvSpPr>
          <p:nvPr/>
        </p:nvSpPr>
        <p:spPr bwMode="auto">
          <a:xfrm>
            <a:off x="3200400" y="1943100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0" name="Text Box 9"/>
          <p:cNvSpPr txBox="1">
            <a:spLocks noChangeArrowheads="1"/>
          </p:cNvSpPr>
          <p:nvPr/>
        </p:nvSpPr>
        <p:spPr bwMode="auto">
          <a:xfrm>
            <a:off x="3067050" y="1581150"/>
            <a:ext cx="2590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+11.00001</a:t>
            </a:r>
          </a:p>
        </p:txBody>
      </p:sp>
      <p:sp>
        <p:nvSpPr>
          <p:cNvPr id="41" name="Line 10"/>
          <p:cNvSpPr>
            <a:spLocks noChangeShapeType="1"/>
          </p:cNvSpPr>
          <p:nvPr/>
        </p:nvSpPr>
        <p:spPr bwMode="auto">
          <a:xfrm>
            <a:off x="2209800" y="145732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2" name="Text Box 11"/>
          <p:cNvSpPr txBox="1">
            <a:spLocks noChangeArrowheads="1"/>
          </p:cNvSpPr>
          <p:nvPr/>
        </p:nvSpPr>
        <p:spPr bwMode="auto">
          <a:xfrm>
            <a:off x="3200400" y="1866900"/>
            <a:ext cx="2286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00.01101</a:t>
            </a:r>
          </a:p>
        </p:txBody>
      </p:sp>
      <p:sp>
        <p:nvSpPr>
          <p:cNvPr id="43" name="Text Box 12"/>
          <p:cNvSpPr txBox="1">
            <a:spLocks noChangeArrowheads="1"/>
          </p:cNvSpPr>
          <p:nvPr/>
        </p:nvSpPr>
        <p:spPr bwMode="auto">
          <a:xfrm>
            <a:off x="5876925" y="1866900"/>
            <a:ext cx="1905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0.0000</a:t>
            </a:r>
            <a:r>
              <a:rPr lang="en-US" altLang="zh-CN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44" name="Text Box 13"/>
          <p:cNvSpPr txBox="1">
            <a:spLocks noChangeArrowheads="1"/>
          </p:cNvSpPr>
          <p:nvPr/>
        </p:nvSpPr>
        <p:spPr bwMode="auto">
          <a:xfrm>
            <a:off x="228600" y="2181225"/>
            <a:ext cx="1066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45" name="Text Box 14"/>
          <p:cNvSpPr txBox="1">
            <a:spLocks noChangeArrowheads="1"/>
          </p:cNvSpPr>
          <p:nvPr/>
        </p:nvSpPr>
        <p:spPr bwMode="auto">
          <a:xfrm>
            <a:off x="914400" y="2838450"/>
            <a:ext cx="990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为负 </a:t>
            </a: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2133600" y="2505075"/>
            <a:ext cx="762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-B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3200400" y="2181225"/>
            <a:ext cx="2514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00.11010</a:t>
            </a:r>
          </a:p>
        </p:txBody>
      </p:sp>
      <p:sp>
        <p:nvSpPr>
          <p:cNvPr id="48" name="Line 17"/>
          <p:cNvSpPr>
            <a:spLocks noChangeShapeType="1"/>
          </p:cNvSpPr>
          <p:nvPr/>
        </p:nvSpPr>
        <p:spPr bwMode="auto">
          <a:xfrm>
            <a:off x="3200400" y="2886075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9" name="Text Box 18"/>
          <p:cNvSpPr txBox="1">
            <a:spLocks noChangeArrowheads="1"/>
          </p:cNvSpPr>
          <p:nvPr/>
        </p:nvSpPr>
        <p:spPr bwMode="auto">
          <a:xfrm>
            <a:off x="3067050" y="2505075"/>
            <a:ext cx="2514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+11.00001</a:t>
            </a:r>
            <a:endParaRPr lang="en-US" altLang="zh-CN" sz="2000" dirty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0" name="Text Box 19"/>
          <p:cNvSpPr txBox="1">
            <a:spLocks noChangeArrowheads="1"/>
          </p:cNvSpPr>
          <p:nvPr/>
        </p:nvSpPr>
        <p:spPr bwMode="auto">
          <a:xfrm>
            <a:off x="3200400" y="2857500"/>
            <a:ext cx="18573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11.11011</a:t>
            </a:r>
          </a:p>
        </p:txBody>
      </p:sp>
      <p:sp>
        <p:nvSpPr>
          <p:cNvPr id="51" name="Line 20"/>
          <p:cNvSpPr>
            <a:spLocks noChangeShapeType="1"/>
          </p:cNvSpPr>
          <p:nvPr/>
        </p:nvSpPr>
        <p:spPr bwMode="auto">
          <a:xfrm>
            <a:off x="2266950" y="240982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2" name="Text Box 21"/>
          <p:cNvSpPr txBox="1">
            <a:spLocks noChangeArrowheads="1"/>
          </p:cNvSpPr>
          <p:nvPr/>
        </p:nvSpPr>
        <p:spPr bwMode="auto">
          <a:xfrm>
            <a:off x="5857875" y="2857500"/>
            <a:ext cx="15374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0.000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</a:p>
        </p:txBody>
      </p:sp>
      <p:sp>
        <p:nvSpPr>
          <p:cNvPr id="53" name="Text Box 22"/>
          <p:cNvSpPr txBox="1">
            <a:spLocks noChangeArrowheads="1"/>
          </p:cNvSpPr>
          <p:nvPr/>
        </p:nvSpPr>
        <p:spPr bwMode="auto">
          <a:xfrm>
            <a:off x="228600" y="3181350"/>
            <a:ext cx="914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54" name="Text Box 24"/>
          <p:cNvSpPr txBox="1">
            <a:spLocks noChangeArrowheads="1"/>
          </p:cNvSpPr>
          <p:nvPr/>
        </p:nvSpPr>
        <p:spPr bwMode="auto">
          <a:xfrm>
            <a:off x="2133600" y="3476625"/>
            <a:ext cx="914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+B</a:t>
            </a:r>
          </a:p>
        </p:txBody>
      </p:sp>
      <p:sp>
        <p:nvSpPr>
          <p:cNvPr id="55" name="Text Box 25"/>
          <p:cNvSpPr txBox="1">
            <a:spLocks noChangeArrowheads="1"/>
          </p:cNvSpPr>
          <p:nvPr/>
        </p:nvSpPr>
        <p:spPr bwMode="auto">
          <a:xfrm>
            <a:off x="3095625" y="3476625"/>
            <a:ext cx="3124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+00.11111</a:t>
            </a:r>
          </a:p>
        </p:txBody>
      </p:sp>
      <p:sp>
        <p:nvSpPr>
          <p:cNvPr id="56" name="Line 26"/>
          <p:cNvSpPr>
            <a:spLocks noChangeShapeType="1"/>
          </p:cNvSpPr>
          <p:nvPr/>
        </p:nvSpPr>
        <p:spPr bwMode="auto">
          <a:xfrm>
            <a:off x="3200400" y="3838575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7" name="Line 28"/>
          <p:cNvSpPr>
            <a:spLocks noChangeShapeType="1"/>
          </p:cNvSpPr>
          <p:nvPr/>
        </p:nvSpPr>
        <p:spPr bwMode="auto">
          <a:xfrm>
            <a:off x="2209800" y="3390900"/>
            <a:ext cx="533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8" name="Text Box 29"/>
          <p:cNvSpPr txBox="1">
            <a:spLocks noChangeArrowheads="1"/>
          </p:cNvSpPr>
          <p:nvPr/>
        </p:nvSpPr>
        <p:spPr bwMode="auto">
          <a:xfrm>
            <a:off x="3200400" y="3181350"/>
            <a:ext cx="2514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11.10110</a:t>
            </a:r>
            <a:endParaRPr lang="en-US" altLang="zh-CN" sz="200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Text Box 30"/>
          <p:cNvSpPr txBox="1">
            <a:spLocks noChangeArrowheads="1"/>
          </p:cNvSpPr>
          <p:nvPr/>
        </p:nvSpPr>
        <p:spPr bwMode="auto">
          <a:xfrm>
            <a:off x="5876925" y="3762375"/>
            <a:ext cx="1981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0.00</a:t>
            </a:r>
            <a:r>
              <a:rPr lang="en-US" altLang="zh-CN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101</a:t>
            </a:r>
          </a:p>
        </p:txBody>
      </p:sp>
      <p:sp>
        <p:nvSpPr>
          <p:cNvPr id="60" name="Text Box 32"/>
          <p:cNvSpPr txBox="1">
            <a:spLocks noChangeArrowheads="1"/>
          </p:cNvSpPr>
          <p:nvPr/>
        </p:nvSpPr>
        <p:spPr bwMode="auto">
          <a:xfrm>
            <a:off x="952500" y="3752850"/>
            <a:ext cx="1066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为正</a:t>
            </a:r>
          </a:p>
        </p:txBody>
      </p:sp>
      <p:sp>
        <p:nvSpPr>
          <p:cNvPr id="61" name="Text Box 36"/>
          <p:cNvSpPr txBox="1">
            <a:spLocks noChangeArrowheads="1"/>
          </p:cNvSpPr>
          <p:nvPr/>
        </p:nvSpPr>
        <p:spPr bwMode="auto">
          <a:xfrm>
            <a:off x="3228975" y="3762375"/>
            <a:ext cx="1752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00.10101</a:t>
            </a:r>
          </a:p>
        </p:txBody>
      </p:sp>
      <p:sp>
        <p:nvSpPr>
          <p:cNvPr id="62" name="Text Box 37"/>
          <p:cNvSpPr txBox="1">
            <a:spLocks noChangeArrowheads="1"/>
          </p:cNvSpPr>
          <p:nvPr/>
        </p:nvSpPr>
        <p:spPr bwMode="auto">
          <a:xfrm>
            <a:off x="7172325" y="715963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Cn</a:t>
            </a:r>
          </a:p>
        </p:txBody>
      </p:sp>
      <p:sp>
        <p:nvSpPr>
          <p:cNvPr id="63" name="Text Box 38"/>
          <p:cNvSpPr txBox="1">
            <a:spLocks noChangeArrowheads="1"/>
          </p:cNvSpPr>
          <p:nvPr/>
        </p:nvSpPr>
        <p:spPr bwMode="auto">
          <a:xfrm>
            <a:off x="904875" y="981075"/>
            <a:ext cx="1066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r</a:t>
            </a:r>
          </a:p>
        </p:txBody>
      </p:sp>
      <p:sp>
        <p:nvSpPr>
          <p:cNvPr id="64" name="Text Box 39"/>
          <p:cNvSpPr txBox="1">
            <a:spLocks noChangeArrowheads="1"/>
          </p:cNvSpPr>
          <p:nvPr/>
        </p:nvSpPr>
        <p:spPr bwMode="auto">
          <a:xfrm>
            <a:off x="7272338" y="1971675"/>
            <a:ext cx="64611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Q1    </a:t>
            </a:r>
          </a:p>
        </p:txBody>
      </p:sp>
      <p:sp>
        <p:nvSpPr>
          <p:cNvPr id="65" name="Text Box 40"/>
          <p:cNvSpPr txBox="1">
            <a:spLocks noChangeArrowheads="1"/>
          </p:cNvSpPr>
          <p:nvPr/>
        </p:nvSpPr>
        <p:spPr bwMode="auto">
          <a:xfrm>
            <a:off x="7310438" y="2990850"/>
            <a:ext cx="64611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Q2    </a:t>
            </a:r>
          </a:p>
        </p:txBody>
      </p:sp>
      <p:sp>
        <p:nvSpPr>
          <p:cNvPr id="66" name="Text Box 41"/>
          <p:cNvSpPr txBox="1">
            <a:spLocks noChangeArrowheads="1"/>
          </p:cNvSpPr>
          <p:nvPr/>
        </p:nvSpPr>
        <p:spPr bwMode="auto">
          <a:xfrm>
            <a:off x="7272338" y="3885486"/>
            <a:ext cx="6143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Q3    </a:t>
            </a:r>
          </a:p>
        </p:txBody>
      </p:sp>
      <p:sp>
        <p:nvSpPr>
          <p:cNvPr id="67" name="Text Box 42"/>
          <p:cNvSpPr txBox="1">
            <a:spLocks noChangeArrowheads="1"/>
          </p:cNvSpPr>
          <p:nvPr/>
        </p:nvSpPr>
        <p:spPr bwMode="auto">
          <a:xfrm>
            <a:off x="4429125" y="923925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r0</a:t>
            </a:r>
          </a:p>
        </p:txBody>
      </p:sp>
      <p:sp>
        <p:nvSpPr>
          <p:cNvPr id="68" name="Text Box 43"/>
          <p:cNvSpPr txBox="1">
            <a:spLocks noChangeArrowheads="1"/>
          </p:cNvSpPr>
          <p:nvPr/>
        </p:nvSpPr>
        <p:spPr bwMode="auto">
          <a:xfrm>
            <a:off x="4429125" y="1276350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2r0</a:t>
            </a:r>
          </a:p>
        </p:txBody>
      </p:sp>
      <p:sp>
        <p:nvSpPr>
          <p:cNvPr id="69" name="Text Box 44"/>
          <p:cNvSpPr txBox="1">
            <a:spLocks noChangeArrowheads="1"/>
          </p:cNvSpPr>
          <p:nvPr/>
        </p:nvSpPr>
        <p:spPr bwMode="auto">
          <a:xfrm>
            <a:off x="4429125" y="1847850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r1</a:t>
            </a:r>
          </a:p>
        </p:txBody>
      </p:sp>
      <p:sp>
        <p:nvSpPr>
          <p:cNvPr id="70" name="Text Box 45"/>
          <p:cNvSpPr txBox="1">
            <a:spLocks noChangeArrowheads="1"/>
          </p:cNvSpPr>
          <p:nvPr/>
        </p:nvSpPr>
        <p:spPr bwMode="auto">
          <a:xfrm>
            <a:off x="4429125" y="2181225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2r1</a:t>
            </a:r>
          </a:p>
        </p:txBody>
      </p:sp>
      <p:sp>
        <p:nvSpPr>
          <p:cNvPr id="71" name="Text Box 46"/>
          <p:cNvSpPr txBox="1">
            <a:spLocks noChangeArrowheads="1"/>
          </p:cNvSpPr>
          <p:nvPr/>
        </p:nvSpPr>
        <p:spPr bwMode="auto">
          <a:xfrm>
            <a:off x="4429125" y="2828925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r2</a:t>
            </a:r>
          </a:p>
        </p:txBody>
      </p:sp>
      <p:sp>
        <p:nvSpPr>
          <p:cNvPr id="72" name="Text Box 48"/>
          <p:cNvSpPr txBox="1">
            <a:spLocks noChangeArrowheads="1"/>
          </p:cNvSpPr>
          <p:nvPr/>
        </p:nvSpPr>
        <p:spPr bwMode="auto">
          <a:xfrm>
            <a:off x="4429125" y="3190875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2r2</a:t>
            </a:r>
          </a:p>
        </p:txBody>
      </p:sp>
      <p:sp>
        <p:nvSpPr>
          <p:cNvPr id="73" name="Text Box 49"/>
          <p:cNvSpPr txBox="1">
            <a:spLocks noChangeArrowheads="1"/>
          </p:cNvSpPr>
          <p:nvPr/>
        </p:nvSpPr>
        <p:spPr bwMode="auto">
          <a:xfrm>
            <a:off x="4448175" y="3762375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r3</a:t>
            </a:r>
          </a:p>
        </p:txBody>
      </p:sp>
      <p:sp>
        <p:nvSpPr>
          <p:cNvPr id="74" name="Text Box 51"/>
          <p:cNvSpPr txBox="1">
            <a:spLocks noChangeArrowheads="1"/>
          </p:cNvSpPr>
          <p:nvPr/>
        </p:nvSpPr>
        <p:spPr bwMode="auto">
          <a:xfrm>
            <a:off x="228600" y="4295775"/>
            <a:ext cx="1066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75" name="Text Box 52"/>
          <p:cNvSpPr txBox="1">
            <a:spLocks noChangeArrowheads="1"/>
          </p:cNvSpPr>
          <p:nvPr/>
        </p:nvSpPr>
        <p:spPr bwMode="auto">
          <a:xfrm>
            <a:off x="914400" y="4676775"/>
            <a:ext cx="1066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为正</a:t>
            </a:r>
          </a:p>
        </p:txBody>
      </p:sp>
      <p:sp>
        <p:nvSpPr>
          <p:cNvPr id="76" name="Text Box 53"/>
          <p:cNvSpPr txBox="1">
            <a:spLocks noChangeArrowheads="1"/>
          </p:cNvSpPr>
          <p:nvPr/>
        </p:nvSpPr>
        <p:spPr bwMode="auto">
          <a:xfrm>
            <a:off x="2133600" y="4381500"/>
            <a:ext cx="1066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-B</a:t>
            </a:r>
          </a:p>
        </p:txBody>
      </p:sp>
      <p:sp>
        <p:nvSpPr>
          <p:cNvPr id="77" name="Text Box 54"/>
          <p:cNvSpPr txBox="1">
            <a:spLocks noChangeArrowheads="1"/>
          </p:cNvSpPr>
          <p:nvPr/>
        </p:nvSpPr>
        <p:spPr bwMode="auto">
          <a:xfrm>
            <a:off x="2962275" y="4067175"/>
            <a:ext cx="20955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01.01010</a:t>
            </a:r>
          </a:p>
        </p:txBody>
      </p:sp>
      <p:sp>
        <p:nvSpPr>
          <p:cNvPr id="78" name="Line 55"/>
          <p:cNvSpPr>
            <a:spLocks noChangeShapeType="1"/>
          </p:cNvSpPr>
          <p:nvPr/>
        </p:nvSpPr>
        <p:spPr bwMode="auto">
          <a:xfrm>
            <a:off x="3200400" y="4733925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9" name="Text Box 56"/>
          <p:cNvSpPr txBox="1">
            <a:spLocks noChangeArrowheads="1"/>
          </p:cNvSpPr>
          <p:nvPr/>
        </p:nvSpPr>
        <p:spPr bwMode="auto">
          <a:xfrm>
            <a:off x="3086100" y="4381500"/>
            <a:ext cx="17716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+11.00001</a:t>
            </a:r>
          </a:p>
        </p:txBody>
      </p:sp>
      <p:sp>
        <p:nvSpPr>
          <p:cNvPr id="80" name="Line 57"/>
          <p:cNvSpPr>
            <a:spLocks noChangeShapeType="1"/>
          </p:cNvSpPr>
          <p:nvPr/>
        </p:nvSpPr>
        <p:spPr bwMode="auto">
          <a:xfrm>
            <a:off x="2209800" y="429577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1" name="Text Box 58"/>
          <p:cNvSpPr txBox="1">
            <a:spLocks noChangeArrowheads="1"/>
          </p:cNvSpPr>
          <p:nvPr/>
        </p:nvSpPr>
        <p:spPr bwMode="auto">
          <a:xfrm>
            <a:off x="3219450" y="4686300"/>
            <a:ext cx="14668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00.01011</a:t>
            </a:r>
          </a:p>
        </p:txBody>
      </p:sp>
      <p:sp>
        <p:nvSpPr>
          <p:cNvPr id="82" name="Text Box 59"/>
          <p:cNvSpPr txBox="1">
            <a:spLocks noChangeArrowheads="1"/>
          </p:cNvSpPr>
          <p:nvPr/>
        </p:nvSpPr>
        <p:spPr bwMode="auto">
          <a:xfrm>
            <a:off x="5867400" y="4676775"/>
            <a:ext cx="1905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0.0</a:t>
            </a:r>
            <a:r>
              <a:rPr lang="en-US" altLang="zh-CN" sz="2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1011</a:t>
            </a:r>
          </a:p>
        </p:txBody>
      </p:sp>
      <p:sp>
        <p:nvSpPr>
          <p:cNvPr id="83" name="Text Box 60"/>
          <p:cNvSpPr txBox="1">
            <a:spLocks noChangeArrowheads="1"/>
          </p:cNvSpPr>
          <p:nvPr/>
        </p:nvSpPr>
        <p:spPr bwMode="auto">
          <a:xfrm>
            <a:off x="7308850" y="4772055"/>
            <a:ext cx="611187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Q4    </a:t>
            </a:r>
          </a:p>
        </p:txBody>
      </p:sp>
      <p:sp>
        <p:nvSpPr>
          <p:cNvPr id="84" name="Text Box 61"/>
          <p:cNvSpPr txBox="1">
            <a:spLocks noChangeArrowheads="1"/>
          </p:cNvSpPr>
          <p:nvPr/>
        </p:nvSpPr>
        <p:spPr bwMode="auto">
          <a:xfrm>
            <a:off x="4448175" y="4067175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2r3</a:t>
            </a:r>
          </a:p>
        </p:txBody>
      </p:sp>
      <p:sp>
        <p:nvSpPr>
          <p:cNvPr id="85" name="Text Box 62"/>
          <p:cNvSpPr txBox="1">
            <a:spLocks noChangeArrowheads="1"/>
          </p:cNvSpPr>
          <p:nvPr/>
        </p:nvSpPr>
        <p:spPr bwMode="auto">
          <a:xfrm>
            <a:off x="4457700" y="4676775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r4</a:t>
            </a:r>
          </a:p>
        </p:txBody>
      </p:sp>
      <p:sp>
        <p:nvSpPr>
          <p:cNvPr id="86" name="Text Box 13"/>
          <p:cNvSpPr txBox="1">
            <a:spLocks noChangeArrowheads="1"/>
          </p:cNvSpPr>
          <p:nvPr/>
        </p:nvSpPr>
        <p:spPr bwMode="auto">
          <a:xfrm>
            <a:off x="219075" y="5895975"/>
            <a:ext cx="1066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87" name="Text Box 14"/>
          <p:cNvSpPr txBox="1">
            <a:spLocks noChangeArrowheads="1"/>
          </p:cNvSpPr>
          <p:nvPr/>
        </p:nvSpPr>
        <p:spPr bwMode="auto">
          <a:xfrm>
            <a:off x="942975" y="5591175"/>
            <a:ext cx="990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为负 </a:t>
            </a:r>
          </a:p>
        </p:txBody>
      </p:sp>
      <p:sp>
        <p:nvSpPr>
          <p:cNvPr id="88" name="Line 17"/>
          <p:cNvSpPr>
            <a:spLocks noChangeShapeType="1"/>
          </p:cNvSpPr>
          <p:nvPr/>
        </p:nvSpPr>
        <p:spPr bwMode="auto">
          <a:xfrm>
            <a:off x="3209925" y="6267450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9" name="Text Box 23"/>
          <p:cNvSpPr txBox="1">
            <a:spLocks noChangeArrowheads="1"/>
          </p:cNvSpPr>
          <p:nvPr/>
        </p:nvSpPr>
        <p:spPr bwMode="auto">
          <a:xfrm>
            <a:off x="1438275" y="6219825"/>
            <a:ext cx="17526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恢复余数</a:t>
            </a:r>
          </a:p>
        </p:txBody>
      </p:sp>
      <p:sp>
        <p:nvSpPr>
          <p:cNvPr id="90" name="Text Box 24"/>
          <p:cNvSpPr txBox="1">
            <a:spLocks noChangeArrowheads="1"/>
          </p:cNvSpPr>
          <p:nvPr/>
        </p:nvSpPr>
        <p:spPr bwMode="auto">
          <a:xfrm>
            <a:off x="2124075" y="5895975"/>
            <a:ext cx="914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+B</a:t>
            </a:r>
          </a:p>
        </p:txBody>
      </p:sp>
      <p:sp>
        <p:nvSpPr>
          <p:cNvPr id="91" name="Text Box 25"/>
          <p:cNvSpPr txBox="1">
            <a:spLocks noChangeArrowheads="1"/>
          </p:cNvSpPr>
          <p:nvPr/>
        </p:nvSpPr>
        <p:spPr bwMode="auto">
          <a:xfrm>
            <a:off x="3114675" y="5895975"/>
            <a:ext cx="18383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+00.11111</a:t>
            </a:r>
          </a:p>
        </p:txBody>
      </p:sp>
      <p:sp>
        <p:nvSpPr>
          <p:cNvPr id="92" name="Text Box 27"/>
          <p:cNvSpPr txBox="1">
            <a:spLocks noChangeArrowheads="1"/>
          </p:cNvSpPr>
          <p:nvPr/>
        </p:nvSpPr>
        <p:spPr bwMode="auto">
          <a:xfrm>
            <a:off x="3190875" y="6219825"/>
            <a:ext cx="16954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00.10110</a:t>
            </a:r>
          </a:p>
        </p:txBody>
      </p:sp>
      <p:sp>
        <p:nvSpPr>
          <p:cNvPr id="93" name="Text Box 4"/>
          <p:cNvSpPr txBox="1">
            <a:spLocks noChangeArrowheads="1"/>
          </p:cNvSpPr>
          <p:nvPr/>
        </p:nvSpPr>
        <p:spPr bwMode="auto">
          <a:xfrm>
            <a:off x="219075" y="5038725"/>
            <a:ext cx="1066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00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</a:p>
        </p:txBody>
      </p:sp>
      <p:sp>
        <p:nvSpPr>
          <p:cNvPr id="94" name="Text Box 6"/>
          <p:cNvSpPr txBox="1">
            <a:spLocks noChangeArrowheads="1"/>
          </p:cNvSpPr>
          <p:nvPr/>
        </p:nvSpPr>
        <p:spPr bwMode="auto">
          <a:xfrm>
            <a:off x="2276475" y="5286375"/>
            <a:ext cx="1066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-B</a:t>
            </a:r>
          </a:p>
        </p:txBody>
      </p:sp>
      <p:sp>
        <p:nvSpPr>
          <p:cNvPr id="95" name="Text Box 7"/>
          <p:cNvSpPr txBox="1">
            <a:spLocks noChangeArrowheads="1"/>
          </p:cNvSpPr>
          <p:nvPr/>
        </p:nvSpPr>
        <p:spPr bwMode="auto">
          <a:xfrm>
            <a:off x="2971800" y="4962525"/>
            <a:ext cx="1981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  00.10110</a:t>
            </a:r>
          </a:p>
        </p:txBody>
      </p:sp>
      <p:sp>
        <p:nvSpPr>
          <p:cNvPr id="96" name="Line 8"/>
          <p:cNvSpPr>
            <a:spLocks noChangeShapeType="1"/>
          </p:cNvSpPr>
          <p:nvPr/>
        </p:nvSpPr>
        <p:spPr bwMode="auto">
          <a:xfrm>
            <a:off x="3228975" y="5667375"/>
            <a:ext cx="2286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7" name="Text Box 9"/>
          <p:cNvSpPr txBox="1">
            <a:spLocks noChangeArrowheads="1"/>
          </p:cNvSpPr>
          <p:nvPr/>
        </p:nvSpPr>
        <p:spPr bwMode="auto">
          <a:xfrm>
            <a:off x="3114675" y="5286375"/>
            <a:ext cx="2590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+11.00001</a:t>
            </a:r>
          </a:p>
        </p:txBody>
      </p:sp>
      <p:sp>
        <p:nvSpPr>
          <p:cNvPr id="98" name="Line 10"/>
          <p:cNvSpPr>
            <a:spLocks noChangeShapeType="1"/>
          </p:cNvSpPr>
          <p:nvPr/>
        </p:nvSpPr>
        <p:spPr bwMode="auto">
          <a:xfrm>
            <a:off x="2200275" y="5191125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00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9" name="Text Box 11"/>
          <p:cNvSpPr txBox="1">
            <a:spLocks noChangeArrowheads="1"/>
          </p:cNvSpPr>
          <p:nvPr/>
        </p:nvSpPr>
        <p:spPr bwMode="auto">
          <a:xfrm>
            <a:off x="3228975" y="5591175"/>
            <a:ext cx="145732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11.10111</a:t>
            </a:r>
          </a:p>
        </p:txBody>
      </p:sp>
      <p:sp>
        <p:nvSpPr>
          <p:cNvPr id="100" name="Text Box 12"/>
          <p:cNvSpPr txBox="1">
            <a:spLocks noChangeArrowheads="1"/>
          </p:cNvSpPr>
          <p:nvPr/>
        </p:nvSpPr>
        <p:spPr bwMode="auto">
          <a:xfrm>
            <a:off x="5905500" y="5591175"/>
            <a:ext cx="1905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楷体" panose="02010609060101010101" pitchFamily="49" charset="-122"/>
                <a:ea typeface="楷体" panose="02010609060101010101" pitchFamily="49" charset="-122"/>
              </a:rPr>
              <a:t>0.</a:t>
            </a:r>
            <a:r>
              <a:rPr lang="en-US" altLang="zh-CN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10110</a:t>
            </a:r>
          </a:p>
        </p:txBody>
      </p:sp>
      <p:sp>
        <p:nvSpPr>
          <p:cNvPr id="101" name="Text Box 30"/>
          <p:cNvSpPr txBox="1">
            <a:spLocks noChangeArrowheads="1"/>
          </p:cNvSpPr>
          <p:nvPr/>
        </p:nvSpPr>
        <p:spPr bwMode="auto">
          <a:xfrm>
            <a:off x="7327900" y="5686485"/>
            <a:ext cx="71437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Q5    </a:t>
            </a:r>
          </a:p>
        </p:txBody>
      </p:sp>
      <p:sp>
        <p:nvSpPr>
          <p:cNvPr id="102" name="Text Box 34"/>
          <p:cNvSpPr txBox="1">
            <a:spLocks noChangeArrowheads="1"/>
          </p:cNvSpPr>
          <p:nvPr/>
        </p:nvSpPr>
        <p:spPr bwMode="auto">
          <a:xfrm>
            <a:off x="4467225" y="4962525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2r4</a:t>
            </a:r>
          </a:p>
        </p:txBody>
      </p:sp>
      <p:sp>
        <p:nvSpPr>
          <p:cNvPr id="103" name="Text Box 37"/>
          <p:cNvSpPr txBox="1">
            <a:spLocks noChangeArrowheads="1"/>
          </p:cNvSpPr>
          <p:nvPr/>
        </p:nvSpPr>
        <p:spPr bwMode="auto">
          <a:xfrm>
            <a:off x="4448175" y="5610225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r5’</a:t>
            </a:r>
          </a:p>
        </p:txBody>
      </p:sp>
      <p:sp>
        <p:nvSpPr>
          <p:cNvPr id="104" name="Text Box 38"/>
          <p:cNvSpPr txBox="1">
            <a:spLocks noChangeArrowheads="1"/>
          </p:cNvSpPr>
          <p:nvPr/>
        </p:nvSpPr>
        <p:spPr bwMode="auto">
          <a:xfrm>
            <a:off x="4457700" y="6181725"/>
            <a:ext cx="838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r5</a:t>
            </a:r>
          </a:p>
        </p:txBody>
      </p:sp>
      <p:sp>
        <p:nvSpPr>
          <p:cNvPr id="105" name="Text Box 28"/>
          <p:cNvSpPr txBox="1">
            <a:spLocks noChangeArrowheads="1"/>
          </p:cNvSpPr>
          <p:nvPr/>
        </p:nvSpPr>
        <p:spPr bwMode="auto">
          <a:xfrm>
            <a:off x="5915025" y="6058704"/>
            <a:ext cx="19716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Q= </a:t>
            </a:r>
            <a:r>
              <a:rPr lang="en-US" altLang="zh-CN" sz="20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0.10110</a:t>
            </a:r>
            <a:endParaRPr lang="en-US" altLang="zh-CN" sz="2000" b="1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7" name="Text Box 40"/>
          <p:cNvSpPr txBox="1">
            <a:spLocks noChangeArrowheads="1"/>
          </p:cNvSpPr>
          <p:nvPr/>
        </p:nvSpPr>
        <p:spPr bwMode="auto">
          <a:xfrm>
            <a:off x="5924551" y="6414304"/>
            <a:ext cx="2460646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R= </a:t>
            </a:r>
            <a:r>
              <a:rPr lang="en-US" altLang="zh-CN" sz="2000" b="1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0.10110×2</a:t>
            </a:r>
            <a:r>
              <a:rPr lang="en-US" altLang="zh-CN" sz="2000" b="1" baseline="30000" dirty="0" smtClean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-5</a:t>
            </a:r>
            <a:endParaRPr lang="en-US" altLang="zh-CN" sz="2000" b="1" baseline="30000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105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500"/>
                            </p:stCondLst>
                            <p:childTnLst>
                              <p:par>
                                <p:cTn id="1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5" dur="500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500"/>
                            </p:stCondLst>
                            <p:childTnLst>
                              <p:par>
                                <p:cTn id="2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7" dur="500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500"/>
                            </p:stCondLst>
                            <p:childTnLst>
                              <p:par>
                                <p:cTn id="27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2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00"/>
                            </p:stCondLst>
                            <p:childTnLst>
                              <p:par>
                                <p:cTn id="2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1500"/>
                            </p:stCondLst>
                            <p:childTnLst>
                              <p:par>
                                <p:cTn id="29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4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6" fill="hold">
                      <p:stCondLst>
                        <p:cond delay="indefinite"/>
                      </p:stCondLst>
                      <p:childTnLst>
                        <p:par>
                          <p:cTn id="317" fill="hold">
                            <p:stCondLst>
                              <p:cond delay="0"/>
                            </p:stCondLst>
                            <p:childTnLst>
                              <p:par>
                                <p:cTn id="3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0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5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500"/>
                            </p:stCondLst>
                            <p:childTnLst>
                              <p:par>
                                <p:cTn id="3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9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3" dur="500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2" fill="hold">
                      <p:stCondLst>
                        <p:cond delay="indefinite"/>
                      </p:stCondLst>
                      <p:childTnLst>
                        <p:par>
                          <p:cTn id="343" fill="hold">
                            <p:stCondLst>
                              <p:cond delay="0"/>
                            </p:stCondLst>
                            <p:childTnLst>
                              <p:par>
                                <p:cTn id="3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1" dur="500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2" fill="hold">
                            <p:stCondLst>
                              <p:cond delay="500"/>
                            </p:stCondLst>
                            <p:childTnLst>
                              <p:par>
                                <p:cTn id="3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utoUpdateAnimBg="0"/>
      <p:bldP spid="24" grpId="0" build="p" autoUpdateAnimBg="0"/>
      <p:bldP spid="25" grpId="0" build="p" autoUpdateAnimBg="0"/>
      <p:bldP spid="26" grpId="0" build="p" autoUpdateAnimBg="0"/>
      <p:bldP spid="27" grpId="0" build="p" autoUpdateAnimBg="0"/>
      <p:bldP spid="38" grpId="0" autoUpdateAnimBg="0"/>
      <p:bldP spid="39" grpId="0" animBg="1"/>
      <p:bldP spid="40" grpId="0" autoUpdateAnimBg="0"/>
      <p:bldP spid="41" grpId="0" animBg="1"/>
      <p:bldP spid="42" grpId="0" autoUpdateAnimBg="0"/>
      <p:bldP spid="43" grpId="0" autoUpdateAnimBg="0"/>
      <p:bldP spid="44" grpId="0" build="p" autoUpdateAnimBg="0"/>
      <p:bldP spid="45" grpId="0" build="p" autoUpdateAnimBg="0"/>
      <p:bldP spid="46" grpId="0" build="p" autoUpdateAnimBg="0"/>
      <p:bldP spid="47" grpId="0" autoUpdateAnimBg="0"/>
      <p:bldP spid="48" grpId="0" animBg="1"/>
      <p:bldP spid="49" grpId="0" autoUpdateAnimBg="0"/>
      <p:bldP spid="50" grpId="0" autoUpdateAnimBg="0"/>
      <p:bldP spid="51" grpId="0" animBg="1"/>
      <p:bldP spid="52" grpId="0" autoUpdateAnimBg="0"/>
      <p:bldP spid="53" grpId="0" build="p" autoUpdateAnimBg="0"/>
      <p:bldP spid="54" grpId="0" build="p" autoUpdateAnimBg="0"/>
      <p:bldP spid="55" grpId="0" build="p" autoUpdateAnimBg="0" advAuto="0"/>
      <p:bldP spid="56" grpId="0" animBg="1"/>
      <p:bldP spid="57" grpId="0" animBg="1"/>
      <p:bldP spid="58" grpId="0" autoUpdateAnimBg="0"/>
      <p:bldP spid="59" grpId="0" autoUpdateAnimBg="0"/>
      <p:bldP spid="60" grpId="0" build="p" autoUpdateAnimBg="0"/>
      <p:bldP spid="61" grpId="0" autoUpdateAnimBg="0"/>
      <p:bldP spid="62" grpId="0" autoUpdateAnimBg="0"/>
      <p:bldP spid="63" grpId="0" autoUpdateAnimBg="0"/>
      <p:bldP spid="64" grpId="0" autoUpdateAnimBg="0"/>
      <p:bldP spid="65" grpId="0" autoUpdateAnimBg="0"/>
      <p:bldP spid="66" grpId="0" autoUpdateAnimBg="0"/>
      <p:bldP spid="67" grpId="0" autoUpdateAnimBg="0"/>
      <p:bldP spid="68" grpId="0" autoUpdateAnimBg="0"/>
      <p:bldP spid="69" grpId="0" autoUpdateAnimBg="0"/>
      <p:bldP spid="70" grpId="0" autoUpdateAnimBg="0"/>
      <p:bldP spid="71" grpId="0" autoUpdateAnimBg="0"/>
      <p:bldP spid="72" grpId="0" autoUpdateAnimBg="0"/>
      <p:bldP spid="73" grpId="0" autoUpdateAnimBg="0"/>
      <p:bldP spid="74" grpId="0" build="p" autoUpdateAnimBg="0"/>
      <p:bldP spid="75" grpId="0" build="p" autoUpdateAnimBg="0"/>
      <p:bldP spid="76" grpId="0" build="p" autoUpdateAnimBg="0"/>
      <p:bldP spid="77" grpId="0" autoUpdateAnimBg="0"/>
      <p:bldP spid="78" grpId="0" animBg="1"/>
      <p:bldP spid="79" grpId="0" autoUpdateAnimBg="0"/>
      <p:bldP spid="80" grpId="0" animBg="1"/>
      <p:bldP spid="81" grpId="0" autoUpdateAnimBg="0"/>
      <p:bldP spid="82" grpId="0" autoUpdateAnimBg="0"/>
      <p:bldP spid="83" grpId="0" autoUpdateAnimBg="0"/>
      <p:bldP spid="84" grpId="0" autoUpdateAnimBg="0"/>
      <p:bldP spid="85" grpId="0" autoUpdateAnimBg="0"/>
      <p:bldP spid="86" grpId="0" build="p" autoUpdateAnimBg="0"/>
      <p:bldP spid="87" grpId="0" build="p" autoUpdateAnimBg="0"/>
      <p:bldP spid="88" grpId="0" animBg="1"/>
      <p:bldP spid="89" grpId="0" build="p" autoUpdateAnimBg="0" advAuto="0"/>
      <p:bldP spid="90" grpId="0" build="p" autoUpdateAnimBg="0"/>
      <p:bldP spid="91" grpId="0" build="p" autoUpdateAnimBg="0" advAuto="0"/>
      <p:bldP spid="92" grpId="0" autoUpdateAnimBg="0"/>
      <p:bldP spid="93" grpId="0" build="p" autoUpdateAnimBg="0"/>
      <p:bldP spid="94" grpId="0" build="p" autoUpdateAnimBg="0"/>
      <p:bldP spid="95" grpId="0" autoUpdateAnimBg="0"/>
      <p:bldP spid="96" grpId="0" animBg="1"/>
      <p:bldP spid="97" grpId="0" autoUpdateAnimBg="0"/>
      <p:bldP spid="98" grpId="0" animBg="1"/>
      <p:bldP spid="99" grpId="0" autoUpdateAnimBg="0"/>
      <p:bldP spid="100" grpId="0" autoUpdateAnimBg="0"/>
      <p:bldP spid="101" grpId="0" autoUpdateAnimBg="0"/>
      <p:bldP spid="102" grpId="0" autoUpdateAnimBg="0"/>
      <p:bldP spid="103" grpId="0" autoUpdateAnimBg="0"/>
      <p:bldP spid="104" grpId="0" autoUpdateAnimBg="0"/>
      <p:bldP spid="105" grpId="0" build="p" autoUpdateAnimBg="0"/>
      <p:bldP spid="107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solidFill>
                  <a:prstClr val="white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运算方法小结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12823-0850-4CD9-B4B9-1D8595131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1657350" y="1571995"/>
            <a:ext cx="6213966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l"/>
              <a:defRPr kumimoji="1" sz="32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itchFamily="2" charset="2"/>
              <a:buChar char="l"/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补码加减运算规则；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变补操作、变补与补码表示的区别；</a:t>
            </a:r>
            <a:endParaRPr lang="en-US" altLang="zh-CN" sz="2800" b="1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溢出的概念；</a:t>
            </a:r>
            <a:endParaRPr lang="en-US" altLang="zh-CN" sz="2800" b="1" dirty="0" smtClean="0">
              <a:solidFill>
                <a:prstClr val="black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溢出的</a:t>
            </a: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判断方法；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原码一位乘法思想；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原</a:t>
            </a:r>
            <a:r>
              <a:rPr lang="zh-CN" altLang="en-US" sz="2800" b="1" dirty="0" smtClean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码不恢复余数除法思想</a:t>
            </a:r>
            <a:endParaRPr kumimoji="1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052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二、串行加法器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12823-0850-4CD9-B4B9-1D8595131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7556DA3-E1B9-4253-AADC-D2BCD2189A75}"/>
              </a:ext>
            </a:extLst>
          </p:cNvPr>
          <p:cNvSpPr txBox="1"/>
          <p:nvPr/>
        </p:nvSpPr>
        <p:spPr>
          <a:xfrm>
            <a:off x="70129" y="896062"/>
            <a:ext cx="8775388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串行加法器：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将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位加分成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步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实现，每步做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位加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0847C366-FB6E-4D66-A977-D74EF1C4FF85}"/>
              </a:ext>
            </a:extLst>
          </p:cNvPr>
          <p:cNvSpPr/>
          <p:nvPr/>
        </p:nvSpPr>
        <p:spPr bwMode="auto">
          <a:xfrm>
            <a:off x="1152526" y="1779495"/>
            <a:ext cx="157134" cy="1790183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C723A991-B2CB-49B4-B048-33F42CA5704C}"/>
              </a:ext>
            </a:extLst>
          </p:cNvPr>
          <p:cNvSpPr txBox="1"/>
          <p:nvPr/>
        </p:nvSpPr>
        <p:spPr>
          <a:xfrm>
            <a:off x="1377350" y="1455335"/>
            <a:ext cx="7343668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个一位全加器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6" name="Text Box 5">
            <a:extLst>
              <a:ext uri="{FF2B5EF4-FFF2-40B4-BE49-F238E27FC236}">
                <a16:creationId xmlns:a16="http://schemas.microsoft.com/office/drawing/2014/main" id="{0CA49A60-E8B1-476A-8508-725760F02965}"/>
              </a:ext>
            </a:extLst>
          </p:cNvPr>
          <p:cNvSpPr txBox="1"/>
          <p:nvPr/>
        </p:nvSpPr>
        <p:spPr>
          <a:xfrm>
            <a:off x="1377350" y="1993652"/>
            <a:ext cx="7788429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个移位寄存器：从低到高串行提供操作数相加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77CECE32-AFEA-41F9-A62D-0208592EE975}"/>
              </a:ext>
            </a:extLst>
          </p:cNvPr>
          <p:cNvSpPr txBox="1"/>
          <p:nvPr/>
        </p:nvSpPr>
        <p:spPr>
          <a:xfrm>
            <a:off x="1377350" y="3070287"/>
            <a:ext cx="7509474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个触发器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：</a:t>
            </a:r>
            <a:r>
              <a:rPr lang="zh-CN" altLang="en-US" sz="2800" b="1" noProof="0" dirty="0">
                <a:solidFill>
                  <a:prstClr val="black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暂存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进位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信号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449C8EB0-0DBA-4571-ABA0-8929D2D74BD6}"/>
              </a:ext>
            </a:extLst>
          </p:cNvPr>
          <p:cNvSpPr txBox="1"/>
          <p:nvPr/>
        </p:nvSpPr>
        <p:spPr>
          <a:xfrm>
            <a:off x="1377350" y="2531969"/>
            <a:ext cx="7343668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个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寄存器：提供另一个操作数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A99BB2E-D9EF-482C-9954-2549014B0521}"/>
              </a:ext>
            </a:extLst>
          </p:cNvPr>
          <p:cNvSpPr txBox="1"/>
          <p:nvPr/>
        </p:nvSpPr>
        <p:spPr>
          <a:xfrm>
            <a:off x="70129" y="2311053"/>
            <a:ext cx="1771734" cy="540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组成：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CCA5219-8BE1-4B58-BF50-62628DD3564E}"/>
              </a:ext>
            </a:extLst>
          </p:cNvPr>
          <p:cNvSpPr txBox="1"/>
          <p:nvPr/>
        </p:nvSpPr>
        <p:spPr>
          <a:xfrm>
            <a:off x="70129" y="3826016"/>
            <a:ext cx="2057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图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B5304AD7-104D-4595-8A14-B4E335712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1093" y="3852547"/>
            <a:ext cx="5197892" cy="245701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27400E9B-F769-4F43-ABCB-A274578DF4B4}"/>
              </a:ext>
            </a:extLst>
          </p:cNvPr>
          <p:cNvSpPr txBox="1"/>
          <p:nvPr/>
        </p:nvSpPr>
        <p:spPr>
          <a:xfrm>
            <a:off x="6794250" y="3679251"/>
            <a:ext cx="20062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特点：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结构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简单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速度慢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293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4" grpId="0" animBg="1"/>
      <p:bldP spid="15" grpId="0"/>
      <p:bldP spid="17" grpId="0"/>
      <p:bldP spid="18" grpId="0"/>
      <p:bldP spid="19" grpId="0"/>
      <p:bldP spid="2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-11990" y="8050"/>
            <a:ext cx="9181652" cy="6901031"/>
          </a:xfrm>
          <a:prstGeom prst="rect">
            <a:avLst/>
          </a:prstGeom>
          <a:solidFill>
            <a:schemeClr val="bg1">
              <a:alpha val="54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2298198" y="3054281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2293131" y="3196018"/>
            <a:ext cx="4579143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谢谢观看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293131" y="3977456"/>
            <a:ext cx="4579144" cy="0"/>
          </a:xfrm>
          <a:prstGeom prst="line">
            <a:avLst/>
          </a:prstGeom>
          <a:ln w="19050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293131" y="4121256"/>
            <a:ext cx="4579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4578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计算机系统结构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4578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19" name="直接连接符 18"/>
          <p:cNvCxnSpPr/>
          <p:nvPr/>
        </p:nvCxnSpPr>
        <p:spPr>
          <a:xfrm>
            <a:off x="238316" y="6407901"/>
            <a:ext cx="400458" cy="0"/>
          </a:xfrm>
          <a:prstGeom prst="line">
            <a:avLst/>
          </a:prstGeom>
          <a:ln w="28575">
            <a:solidFill>
              <a:srgbClr val="00409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100" y="1398382"/>
            <a:ext cx="1591799" cy="1584000"/>
          </a:xfrm>
          <a:prstGeom prst="rect">
            <a:avLst/>
          </a:prstGeom>
        </p:spPr>
      </p:pic>
      <p:pic>
        <p:nvPicPr>
          <p:cNvPr id="15" name="图片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954" y="6236297"/>
            <a:ext cx="621635" cy="57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6"/>
          <p:cNvSpPr txBox="1">
            <a:spLocks noChangeArrowheads="1"/>
          </p:cNvSpPr>
          <p:nvPr/>
        </p:nvSpPr>
        <p:spPr bwMode="auto">
          <a:xfrm>
            <a:off x="6715450" y="6274229"/>
            <a:ext cx="3092999" cy="500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信息与软件工程学院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华文隶书" panose="02010800040101010101" pitchFamily="2" charset="-122"/>
                <a:ea typeface="华文隶书" panose="02010800040101010101" pitchFamily="2" charset="-122"/>
                <a:cs typeface="+mn-cs"/>
              </a:rPr>
              <a:t>School of Information and Software Engineering</a:t>
            </a:r>
            <a:endParaRPr kumimoji="0" lang="zh-CN" altLang="en-US" sz="1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华文隶书" panose="02010800040101010101" pitchFamily="2" charset="-122"/>
              <a:ea typeface="华文隶书" panose="02010800040101010101" pitchFamily="2" charset="-122"/>
              <a:cs typeface="+mn-cs"/>
            </a:endParaRPr>
          </a:p>
        </p:txBody>
      </p:sp>
      <p:sp>
        <p:nvSpPr>
          <p:cNvPr id="21" name="日期占位符 2"/>
          <p:cNvSpPr>
            <a:spLocks noGrp="1"/>
          </p:cNvSpPr>
          <p:nvPr>
            <p:ph type="dt" sz="half" idx="10"/>
          </p:nvPr>
        </p:nvSpPr>
        <p:spPr>
          <a:xfrm>
            <a:off x="235731" y="6474676"/>
            <a:ext cx="20574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59CD-C887-4460-A350-FDDE9A47B3D8}" type="datetime1">
              <a:rPr kumimoji="0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2024/10/9</a:t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82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三、并行加法器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12823-0850-4CD9-B4B9-1D8595131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7556DA3-E1B9-4253-AADC-D2BCD2189A75}"/>
              </a:ext>
            </a:extLst>
          </p:cNvPr>
          <p:cNvSpPr txBox="1"/>
          <p:nvPr/>
        </p:nvSpPr>
        <p:spPr>
          <a:xfrm>
            <a:off x="70128" y="791206"/>
            <a:ext cx="8986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并行加法器：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用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位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全加器实现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n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位数相加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F1894F0-4E07-44E0-9C02-6718B49F9478}"/>
              </a:ext>
            </a:extLst>
          </p:cNvPr>
          <p:cNvSpPr txBox="1"/>
          <p:nvPr/>
        </p:nvSpPr>
        <p:spPr>
          <a:xfrm>
            <a:off x="92284" y="1508650"/>
            <a:ext cx="1651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组成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D95194FD-7DD1-4775-A8AD-01D9DA2C3F55}"/>
              </a:ext>
            </a:extLst>
          </p:cNvPr>
          <p:cNvSpPr txBox="1"/>
          <p:nvPr/>
        </p:nvSpPr>
        <p:spPr>
          <a:xfrm>
            <a:off x="1366416" y="1814510"/>
            <a:ext cx="2061696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并行加法器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CE078A51-7BCC-418B-8B89-BFAD6CC981CB}"/>
              </a:ext>
            </a:extLst>
          </p:cNvPr>
          <p:cNvSpPr/>
          <p:nvPr/>
        </p:nvSpPr>
        <p:spPr bwMode="auto">
          <a:xfrm>
            <a:off x="3350230" y="1782753"/>
            <a:ext cx="159625" cy="890179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9E7D2C87-3C41-41D4-B9EF-1360BE03FA22}"/>
              </a:ext>
            </a:extLst>
          </p:cNvPr>
          <p:cNvSpPr txBox="1"/>
          <p:nvPr/>
        </p:nvSpPr>
        <p:spPr>
          <a:xfrm>
            <a:off x="3504312" y="1413497"/>
            <a:ext cx="2061696" cy="73866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n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位全加器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53EEC8D4-B266-45FF-8E87-4AA6C17B5BE9}"/>
              </a:ext>
            </a:extLst>
          </p:cNvPr>
          <p:cNvSpPr txBox="1"/>
          <p:nvPr/>
        </p:nvSpPr>
        <p:spPr>
          <a:xfrm>
            <a:off x="3504312" y="2161388"/>
            <a:ext cx="2061696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进位链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0" name="AutoShape 5">
            <a:extLst>
              <a:ext uri="{FF2B5EF4-FFF2-40B4-BE49-F238E27FC236}">
                <a16:creationId xmlns:a16="http://schemas.microsoft.com/office/drawing/2014/main" id="{1FB48BC3-6244-4CCD-BBAA-A2175CE729BE}"/>
              </a:ext>
            </a:extLst>
          </p:cNvPr>
          <p:cNvSpPr/>
          <p:nvPr/>
        </p:nvSpPr>
        <p:spPr bwMode="auto">
          <a:xfrm>
            <a:off x="4769703" y="2287436"/>
            <a:ext cx="124743" cy="601096"/>
          </a:xfrm>
          <a:prstGeom prst="leftBrace">
            <a:avLst>
              <a:gd name="adj1" fmla="val 63817"/>
              <a:gd name="adj2" fmla="val 50000"/>
            </a:avLst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Tahoma" panose="020B0604030504040204" pitchFamily="34" charset="0"/>
                <a:ea typeface="楷体_GB2312" pitchFamily="49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Tahoma" panose="020B0604030504040204" pitchFamily="34" charset="0"/>
                <a:ea typeface="楷体_GB2312" pitchFamily="49" charset="-122"/>
              </a:defRPr>
            </a:lvl2pPr>
            <a:lvl3pPr marL="1143000" indent="-228600" eaLnBrk="0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Text Box 5">
            <a:extLst>
              <a:ext uri="{FF2B5EF4-FFF2-40B4-BE49-F238E27FC236}">
                <a16:creationId xmlns:a16="http://schemas.microsoft.com/office/drawing/2014/main" id="{45A452D2-7656-4E28-989B-2653742393D5}"/>
              </a:ext>
            </a:extLst>
          </p:cNvPr>
          <p:cNvSpPr txBox="1"/>
          <p:nvPr/>
        </p:nvSpPr>
        <p:spPr>
          <a:xfrm>
            <a:off x="4851446" y="1982319"/>
            <a:ext cx="2061696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串行进位链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4" name="Text Box 5">
            <a:extLst>
              <a:ext uri="{FF2B5EF4-FFF2-40B4-BE49-F238E27FC236}">
                <a16:creationId xmlns:a16="http://schemas.microsoft.com/office/drawing/2014/main" id="{FCEF9AC9-7A42-4B6F-B534-688F7AC7E1DE}"/>
              </a:ext>
            </a:extLst>
          </p:cNvPr>
          <p:cNvSpPr txBox="1"/>
          <p:nvPr/>
        </p:nvSpPr>
        <p:spPr>
          <a:xfrm>
            <a:off x="4851446" y="2433052"/>
            <a:ext cx="2061696" cy="637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并行进位链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4B4680A-DB0F-448B-A693-1D56D2EB3B4B}"/>
              </a:ext>
            </a:extLst>
          </p:cNvPr>
          <p:cNvSpPr txBox="1"/>
          <p:nvPr/>
        </p:nvSpPr>
        <p:spPr>
          <a:xfrm>
            <a:off x="212749" y="3066600"/>
            <a:ext cx="8508269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加法器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运算速度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不仅与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全加器的运算速度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有关，更主要的因素是取决于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进位传递速度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6" name="文本框 38">
            <a:extLst>
              <a:ext uri="{FF2B5EF4-FFF2-40B4-BE49-F238E27FC236}">
                <a16:creationId xmlns:a16="http://schemas.microsoft.com/office/drawing/2014/main" id="{C7556DA3-E1B9-4253-AADC-D2BCD2189A75}"/>
              </a:ext>
            </a:extLst>
          </p:cNvPr>
          <p:cNvSpPr txBox="1"/>
          <p:nvPr/>
        </p:nvSpPr>
        <p:spPr>
          <a:xfrm>
            <a:off x="269816" y="4205083"/>
            <a:ext cx="8912155" cy="2219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进位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信号的基本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逻辑：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 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= A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B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⊕ B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）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i-1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令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= A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B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, 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称为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进位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产生函数  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  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= A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⊕ B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i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称为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进位传递函数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16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14" grpId="0"/>
      <p:bldP spid="15" grpId="0"/>
      <p:bldP spid="16" grpId="0" animBg="1"/>
      <p:bldP spid="17" grpId="0"/>
      <p:bldP spid="18" grpId="0"/>
      <p:bldP spid="20" grpId="0" animBg="1"/>
      <p:bldP spid="23" grpId="0"/>
      <p:bldP spid="24" grpId="0"/>
      <p:bldP spid="25" grpId="0"/>
      <p:bldP spid="2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10554" y="-7682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三、并行加法器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12823-0850-4CD9-B4B9-1D8595131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7556DA3-E1B9-4253-AADC-D2BCD2189A75}"/>
              </a:ext>
            </a:extLst>
          </p:cNvPr>
          <p:cNvSpPr txBox="1"/>
          <p:nvPr/>
        </p:nvSpPr>
        <p:spPr>
          <a:xfrm>
            <a:off x="56681" y="885775"/>
            <a:ext cx="8986713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、串行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进位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链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各级进位信号直接依赖于低一级的进位信号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6" name="Text Box 3">
            <a:extLst>
              <a:ext uri="{FF2B5EF4-FFF2-40B4-BE49-F238E27FC236}">
                <a16:creationId xmlns:a16="http://schemas.microsoft.com/office/drawing/2014/main" id="{65AEAF29-CCFF-4FBC-9D2B-9EE2B9ED9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8458" y="4272969"/>
            <a:ext cx="3903009" cy="1772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= 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0</a:t>
            </a:r>
            <a:endParaRPr kumimoji="0" lang="en-US" altLang="zh-CN" sz="28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= G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endParaRPr kumimoji="0" lang="en-US" altLang="zh-CN" sz="28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……</a:t>
            </a:r>
          </a:p>
          <a:p>
            <a:pPr marL="0" marR="0" lvl="0" indent="0" algn="l" defTabSz="457200" rtl="0" eaLnBrk="1" fontAlgn="auto" latinLnBrk="0" hangingPunct="1">
              <a:lnSpc>
                <a:spcPct val="6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=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8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n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n-1</a:t>
            </a:r>
            <a:endParaRPr kumimoji="0" lang="en-US" altLang="zh-CN" sz="28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3" name="文本框 38">
            <a:extLst>
              <a:ext uri="{FF2B5EF4-FFF2-40B4-BE49-F238E27FC236}">
                <a16:creationId xmlns:a16="http://schemas.microsoft.com/office/drawing/2014/main" id="{C7556DA3-E1B9-4253-AADC-D2BCD2189A75}"/>
              </a:ext>
            </a:extLst>
          </p:cNvPr>
          <p:cNvSpPr txBox="1"/>
          <p:nvPr/>
        </p:nvSpPr>
        <p:spPr>
          <a:xfrm>
            <a:off x="49311" y="2015285"/>
            <a:ext cx="2758797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结构图：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EE5DA01-9C79-463A-AA94-F60CA7A7BC9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76"/>
          <a:stretch/>
        </p:blipFill>
        <p:spPr>
          <a:xfrm>
            <a:off x="2146275" y="2134454"/>
            <a:ext cx="6813989" cy="1827624"/>
          </a:xfrm>
          <a:prstGeom prst="rect">
            <a:avLst/>
          </a:prstGeom>
        </p:spPr>
      </p:pic>
      <p:sp>
        <p:nvSpPr>
          <p:cNvPr id="15" name="文本框 13">
            <a:extLst>
              <a:ext uri="{FF2B5EF4-FFF2-40B4-BE49-F238E27FC236}">
                <a16:creationId xmlns:a16="http://schemas.microsoft.com/office/drawing/2014/main" id="{E3D7829D-A498-4B9B-9E10-924FCBADBDBA}"/>
              </a:ext>
            </a:extLst>
          </p:cNvPr>
          <p:cNvSpPr txBox="1"/>
          <p:nvPr/>
        </p:nvSpPr>
        <p:spPr>
          <a:xfrm>
            <a:off x="70127" y="5999164"/>
            <a:ext cx="898671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特点：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结构简单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，运算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速度较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慢。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6" name="文本框 38">
            <a:extLst>
              <a:ext uri="{FF2B5EF4-FFF2-40B4-BE49-F238E27FC236}">
                <a16:creationId xmlns:a16="http://schemas.microsoft.com/office/drawing/2014/main" id="{C7556DA3-E1B9-4253-AADC-D2BCD2189A75}"/>
              </a:ext>
            </a:extLst>
          </p:cNvPr>
          <p:cNvSpPr txBox="1"/>
          <p:nvPr/>
        </p:nvSpPr>
        <p:spPr>
          <a:xfrm>
            <a:off x="765711" y="4059933"/>
            <a:ext cx="448328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进位关系式：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61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uild="p"/>
      <p:bldP spid="26" grpId="0" build="p"/>
      <p:bldP spid="13" grpId="0"/>
      <p:bldP spid="1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三、并行加法器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12823-0850-4CD9-B4B9-1D8595131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DF681A-0696-4144-8E07-2B08BCF7A017}"/>
              </a:ext>
            </a:extLst>
          </p:cNvPr>
          <p:cNvSpPr txBox="1"/>
          <p:nvPr/>
        </p:nvSpPr>
        <p:spPr>
          <a:xfrm>
            <a:off x="63780" y="682387"/>
            <a:ext cx="8986713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、并行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进位链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各级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进位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信号并行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（同时）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形成。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关系式：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4EB0A665-00FF-4F89-966D-7A96D40D6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9288" y="1895349"/>
            <a:ext cx="4643472" cy="1865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= G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P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0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= G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P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P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0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……</a:t>
            </a:r>
          </a:p>
          <a:p>
            <a:pPr marL="0" marR="0" lvl="0" indent="0" algn="l" defTabSz="4572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=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P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G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n-1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+ …+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P</a:t>
            </a:r>
            <a:r>
              <a:rPr kumimoji="0" lang="en-US" altLang="zh-CN" sz="2400" b="1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…P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0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40D3ADB-2C79-4B43-B715-77F5B511394B}"/>
              </a:ext>
            </a:extLst>
          </p:cNvPr>
          <p:cNvGrpSpPr/>
          <p:nvPr/>
        </p:nvGrpSpPr>
        <p:grpSpPr>
          <a:xfrm>
            <a:off x="6633861" y="1707850"/>
            <a:ext cx="2063115" cy="2367392"/>
            <a:chOff x="6633861" y="4128310"/>
            <a:chExt cx="2063115" cy="2367392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59A3D4B-ACEC-448D-A29D-2F8B59B43A4E}"/>
                </a:ext>
              </a:extLst>
            </p:cNvPr>
            <p:cNvSpPr txBox="1"/>
            <p:nvPr/>
          </p:nvSpPr>
          <p:spPr>
            <a:xfrm>
              <a:off x="6633861" y="4128310"/>
              <a:ext cx="2063115" cy="573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(A</a:t>
              </a:r>
              <a:r>
                <a:rPr kumimoji="0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i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,B</a:t>
              </a:r>
              <a:r>
                <a:rPr kumimoji="0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i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,C</a:t>
              </a:r>
              <a:r>
                <a:rPr kumimoji="0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0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)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8E23135-D247-4CAF-A0C7-0D0F6C5C911D}"/>
                </a:ext>
              </a:extLst>
            </p:cNvPr>
            <p:cNvSpPr txBox="1"/>
            <p:nvPr/>
          </p:nvSpPr>
          <p:spPr>
            <a:xfrm>
              <a:off x="6633861" y="5922660"/>
              <a:ext cx="2063115" cy="573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C</a:t>
              </a:r>
              <a:r>
                <a:rPr kumimoji="0" lang="en-US" altLang="zh-CN" sz="28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i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635C39E-63E4-4654-95BB-0894775469AB}"/>
                </a:ext>
              </a:extLst>
            </p:cNvPr>
            <p:cNvSpPr txBox="1"/>
            <p:nvPr/>
          </p:nvSpPr>
          <p:spPr>
            <a:xfrm>
              <a:off x="6633861" y="5091127"/>
              <a:ext cx="2063115" cy="5730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(</a:t>
              </a:r>
              <a:r>
                <a:rPr kumimoji="0" lang="en-US" altLang="zh-CN" sz="2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G</a:t>
              </a:r>
              <a:r>
                <a:rPr kumimoji="0" lang="en-US" altLang="zh-CN" sz="2800" b="1" i="0" u="none" strike="noStrike" kern="120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i</a:t>
              </a:r>
              <a:r>
                <a:rPr kumimoji="0" lang="en-US" altLang="zh-CN" sz="2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,P</a:t>
              </a:r>
              <a:r>
                <a:rPr kumimoji="0" lang="en-US" altLang="zh-CN" sz="2800" b="1" i="0" u="none" strike="noStrike" kern="1200" cap="none" spc="0" normalizeH="0" baseline="-25000" noProof="0" dirty="0" err="1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i</a:t>
              </a:r>
              <a:r>
                <a:rPr kumimoji="0" lang="en-US" altLang="zh-CN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)</a:t>
              </a:r>
              <a:endPara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BE433926-2CAE-49D9-B7CA-A830C2DE10A3}"/>
                </a:ext>
              </a:extLst>
            </p:cNvPr>
            <p:cNvCxnSpPr>
              <a:cxnSpLocks/>
            </p:cNvCxnSpPr>
            <p:nvPr/>
          </p:nvCxnSpPr>
          <p:spPr>
            <a:xfrm>
              <a:off x="7665418" y="4739452"/>
              <a:ext cx="1" cy="3897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40E5181A-97B1-4490-AA70-785DACDAED02}"/>
                </a:ext>
              </a:extLst>
            </p:cNvPr>
            <p:cNvCxnSpPr>
              <a:cxnSpLocks/>
            </p:cNvCxnSpPr>
            <p:nvPr/>
          </p:nvCxnSpPr>
          <p:spPr>
            <a:xfrm>
              <a:off x="7657495" y="5683758"/>
              <a:ext cx="1" cy="3897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39EA0BD-38ED-4313-9CF8-43BDA9B846A6}"/>
                </a:ext>
              </a:extLst>
            </p:cNvPr>
            <p:cNvSpPr txBox="1"/>
            <p:nvPr/>
          </p:nvSpPr>
          <p:spPr>
            <a:xfrm>
              <a:off x="7719202" y="4678121"/>
              <a:ext cx="9104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563C1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稳定</a:t>
              </a:r>
            </a:p>
          </p:txBody>
        </p:sp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BC7AAD32-B1E4-48BD-8A4B-8546E98CA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495" y="4249896"/>
            <a:ext cx="7639111" cy="1895743"/>
          </a:xfrm>
          <a:prstGeom prst="rect">
            <a:avLst/>
          </a:prstGeom>
        </p:spPr>
      </p:pic>
      <p:sp>
        <p:nvSpPr>
          <p:cNvPr id="26" name="文本框 22">
            <a:extLst>
              <a:ext uri="{FF2B5EF4-FFF2-40B4-BE49-F238E27FC236}">
                <a16:creationId xmlns:a16="http://schemas.microsoft.com/office/drawing/2014/main" id="{319DECF2-62BF-43D2-9D02-93AA365998DB}"/>
              </a:ext>
            </a:extLst>
          </p:cNvPr>
          <p:cNvSpPr txBox="1"/>
          <p:nvPr/>
        </p:nvSpPr>
        <p:spPr>
          <a:xfrm>
            <a:off x="63946" y="6116801"/>
            <a:ext cx="759354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特点：运算速度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快，但进位结构复杂。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23" name="文本框 38">
            <a:extLst>
              <a:ext uri="{FF2B5EF4-FFF2-40B4-BE49-F238E27FC236}">
                <a16:creationId xmlns:a16="http://schemas.microsoft.com/office/drawing/2014/main" id="{C7556DA3-E1B9-4253-AADC-D2BCD2189A75}"/>
              </a:ext>
            </a:extLst>
          </p:cNvPr>
          <p:cNvSpPr txBox="1"/>
          <p:nvPr/>
        </p:nvSpPr>
        <p:spPr>
          <a:xfrm>
            <a:off x="-4162" y="3690458"/>
            <a:ext cx="2758797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结构图：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591645" y="5988342"/>
            <a:ext cx="18825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2443289" y="5992825"/>
            <a:ext cx="18825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503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build="p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65780" cy="6909474"/>
          </a:xfrm>
          <a:prstGeom prst="rect">
            <a:avLst/>
          </a:prstGeom>
        </p:spPr>
      </p:pic>
      <p:sp>
        <p:nvSpPr>
          <p:cNvPr id="22" name="矩形 21"/>
          <p:cNvSpPr/>
          <p:nvPr/>
        </p:nvSpPr>
        <p:spPr>
          <a:xfrm>
            <a:off x="-9525" y="-1083"/>
            <a:ext cx="9181652" cy="6901031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iSľídé"/>
          <p:cNvSpPr/>
          <p:nvPr/>
        </p:nvSpPr>
        <p:spPr>
          <a:xfrm>
            <a:off x="0" y="124432"/>
            <a:ext cx="8319247" cy="6619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ïšḻïdê"/>
          <p:cNvSpPr txBox="1"/>
          <p:nvPr/>
        </p:nvSpPr>
        <p:spPr bwMode="auto">
          <a:xfrm>
            <a:off x="-1" y="124432"/>
            <a:ext cx="5324476" cy="530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三、并行加法器</a:t>
            </a:r>
          </a:p>
        </p:txBody>
      </p:sp>
      <p:cxnSp>
        <p:nvCxnSpPr>
          <p:cNvPr id="31" name="直接连接符 30"/>
          <p:cNvCxnSpPr/>
          <p:nvPr/>
        </p:nvCxnSpPr>
        <p:spPr>
          <a:xfrm>
            <a:off x="2381" y="655346"/>
            <a:ext cx="5322094" cy="0"/>
          </a:xfrm>
          <a:prstGeom prst="line">
            <a:avLst/>
          </a:prstGeom>
          <a:ln w="19050" cap="rnd">
            <a:solidFill>
              <a:schemeClr val="bg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196" y="124432"/>
            <a:ext cx="671646" cy="64800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412823-0850-4CD9-B4B9-1D8595131F5D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2024/10/9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zh-CN" altLang="en-US" dirty="0">
                <a:solidFill>
                  <a:prstClr val="black">
                    <a:tint val="75000"/>
                  </a:prstClr>
                </a:solidFill>
              </a:rPr>
              <a:t>第四章 中央处理器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331227-691F-4B7F-8493-F4368ED9216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DF681A-0696-4144-8E07-2B08BCF7A017}"/>
              </a:ext>
            </a:extLst>
          </p:cNvPr>
          <p:cNvSpPr txBox="1"/>
          <p:nvPr/>
        </p:nvSpPr>
        <p:spPr>
          <a:xfrm>
            <a:off x="628554" y="816857"/>
            <a:ext cx="721107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以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4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位并行加法器为例，并行进位链结构如下：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grpSp>
        <p:nvGrpSpPr>
          <p:cNvPr id="28" name="Group 4"/>
          <p:cNvGrpSpPr>
            <a:grpSpLocks/>
          </p:cNvGrpSpPr>
          <p:nvPr/>
        </p:nvGrpSpPr>
        <p:grpSpPr bwMode="auto">
          <a:xfrm>
            <a:off x="215900" y="1517094"/>
            <a:ext cx="8474075" cy="3733800"/>
            <a:chOff x="240" y="1920"/>
            <a:chExt cx="5338" cy="2352"/>
          </a:xfrm>
        </p:grpSpPr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672" y="2850"/>
              <a:ext cx="3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≥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1</a:t>
              </a:r>
            </a:p>
          </p:txBody>
        </p:sp>
        <p:sp>
          <p:nvSpPr>
            <p:cNvPr id="33" name="Rectangle 6"/>
            <p:cNvSpPr>
              <a:spLocks noChangeArrowheads="1"/>
            </p:cNvSpPr>
            <p:nvPr/>
          </p:nvSpPr>
          <p:spPr bwMode="auto">
            <a:xfrm>
              <a:off x="250" y="2858"/>
              <a:ext cx="119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240" y="3044"/>
              <a:ext cx="2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9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 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&amp;</a:t>
              </a:r>
            </a:p>
          </p:txBody>
        </p:sp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>
              <a:off x="250" y="3056"/>
              <a:ext cx="24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490" y="3056"/>
              <a:ext cx="24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7" name="Rectangle 10"/>
            <p:cNvSpPr>
              <a:spLocks noChangeArrowheads="1"/>
            </p:cNvSpPr>
            <p:nvPr/>
          </p:nvSpPr>
          <p:spPr bwMode="auto">
            <a:xfrm>
              <a:off x="730" y="3056"/>
              <a:ext cx="326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8" name="Rectangle 11"/>
            <p:cNvSpPr>
              <a:spLocks noChangeArrowheads="1"/>
            </p:cNvSpPr>
            <p:nvPr/>
          </p:nvSpPr>
          <p:spPr bwMode="auto">
            <a:xfrm>
              <a:off x="1056" y="3056"/>
              <a:ext cx="384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39" name="Text Box 12"/>
            <p:cNvSpPr txBox="1">
              <a:spLocks noChangeArrowheads="1"/>
            </p:cNvSpPr>
            <p:nvPr/>
          </p:nvSpPr>
          <p:spPr bwMode="auto">
            <a:xfrm>
              <a:off x="1699" y="3044"/>
              <a:ext cx="30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 </a:t>
              </a:r>
              <a:r>
                <a:rPr kumimoji="1" lang="en-US" altLang="zh-CN" sz="9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 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&amp;</a:t>
              </a:r>
            </a:p>
          </p:txBody>
        </p:sp>
        <p:sp>
          <p:nvSpPr>
            <p:cNvPr id="40" name="Rectangle 13"/>
            <p:cNvSpPr>
              <a:spLocks noChangeArrowheads="1"/>
            </p:cNvSpPr>
            <p:nvPr/>
          </p:nvSpPr>
          <p:spPr bwMode="auto">
            <a:xfrm>
              <a:off x="1632" y="3064"/>
              <a:ext cx="480" cy="20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41" name="Line 14"/>
            <p:cNvSpPr>
              <a:spLocks noChangeShapeType="1"/>
            </p:cNvSpPr>
            <p:nvPr/>
          </p:nvSpPr>
          <p:spPr bwMode="auto">
            <a:xfrm>
              <a:off x="384" y="3271"/>
              <a:ext cx="0" cy="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2" name="Line 15"/>
            <p:cNvSpPr>
              <a:spLocks noChangeShapeType="1"/>
            </p:cNvSpPr>
            <p:nvPr/>
          </p:nvSpPr>
          <p:spPr bwMode="auto">
            <a:xfrm>
              <a:off x="1680" y="3271"/>
              <a:ext cx="0" cy="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3" name="Line 16"/>
            <p:cNvSpPr>
              <a:spLocks noChangeShapeType="1"/>
            </p:cNvSpPr>
            <p:nvPr/>
          </p:nvSpPr>
          <p:spPr bwMode="auto">
            <a:xfrm>
              <a:off x="2448" y="3271"/>
              <a:ext cx="0" cy="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Line 17"/>
            <p:cNvSpPr>
              <a:spLocks noChangeShapeType="1"/>
            </p:cNvSpPr>
            <p:nvPr/>
          </p:nvSpPr>
          <p:spPr bwMode="auto">
            <a:xfrm>
              <a:off x="3840" y="3271"/>
              <a:ext cx="0" cy="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Line 18"/>
            <p:cNvSpPr>
              <a:spLocks noChangeShapeType="1"/>
            </p:cNvSpPr>
            <p:nvPr/>
          </p:nvSpPr>
          <p:spPr bwMode="auto">
            <a:xfrm>
              <a:off x="5088" y="3271"/>
              <a:ext cx="0" cy="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Line 19"/>
            <p:cNvSpPr>
              <a:spLocks noChangeShapeType="1"/>
            </p:cNvSpPr>
            <p:nvPr/>
          </p:nvSpPr>
          <p:spPr bwMode="auto">
            <a:xfrm>
              <a:off x="4848" y="3271"/>
              <a:ext cx="0" cy="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7" name="Freeform 20"/>
            <p:cNvSpPr>
              <a:spLocks/>
            </p:cNvSpPr>
            <p:nvPr/>
          </p:nvSpPr>
          <p:spPr bwMode="auto">
            <a:xfrm>
              <a:off x="2064" y="3271"/>
              <a:ext cx="3408" cy="82"/>
            </a:xfrm>
            <a:custGeom>
              <a:avLst/>
              <a:gdLst>
                <a:gd name="T0" fmla="*/ 0 w 3264"/>
                <a:gd name="T1" fmla="*/ 0 h 96"/>
                <a:gd name="T2" fmla="*/ 0 w 3264"/>
                <a:gd name="T3" fmla="*/ 20 h 96"/>
                <a:gd name="T4" fmla="*/ 5026 w 3264"/>
                <a:gd name="T5" fmla="*/ 20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264" h="96">
                  <a:moveTo>
                    <a:pt x="0" y="0"/>
                  </a:moveTo>
                  <a:lnTo>
                    <a:pt x="0" y="96"/>
                  </a:lnTo>
                  <a:lnTo>
                    <a:pt x="3264" y="9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8" name="Freeform 21"/>
            <p:cNvSpPr>
              <a:spLocks/>
            </p:cNvSpPr>
            <p:nvPr/>
          </p:nvSpPr>
          <p:spPr bwMode="auto">
            <a:xfrm>
              <a:off x="1968" y="3271"/>
              <a:ext cx="3122" cy="165"/>
            </a:xfrm>
            <a:custGeom>
              <a:avLst/>
              <a:gdLst>
                <a:gd name="T0" fmla="*/ 0 w 3170"/>
                <a:gd name="T1" fmla="*/ 0 h 192"/>
                <a:gd name="T2" fmla="*/ 0 w 3170"/>
                <a:gd name="T3" fmla="*/ 42 h 192"/>
                <a:gd name="T4" fmla="*/ 2722 w 3170"/>
                <a:gd name="T5" fmla="*/ 41 h 19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170" h="192">
                  <a:moveTo>
                    <a:pt x="0" y="0"/>
                  </a:moveTo>
                  <a:lnTo>
                    <a:pt x="0" y="192"/>
                  </a:lnTo>
                  <a:lnTo>
                    <a:pt x="3170" y="187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9" name="Text Box 22"/>
            <p:cNvSpPr txBox="1">
              <a:spLocks noChangeArrowheads="1"/>
            </p:cNvSpPr>
            <p:nvPr/>
          </p:nvSpPr>
          <p:spPr bwMode="auto">
            <a:xfrm>
              <a:off x="2730" y="2850"/>
              <a:ext cx="3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≥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1</a:t>
              </a:r>
            </a:p>
          </p:txBody>
        </p:sp>
        <p:sp>
          <p:nvSpPr>
            <p:cNvPr id="50" name="Rectangle 23"/>
            <p:cNvSpPr>
              <a:spLocks noChangeArrowheads="1"/>
            </p:cNvSpPr>
            <p:nvPr/>
          </p:nvSpPr>
          <p:spPr bwMode="auto">
            <a:xfrm>
              <a:off x="2308" y="2858"/>
              <a:ext cx="119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1" name="Text Box 24"/>
            <p:cNvSpPr txBox="1">
              <a:spLocks noChangeArrowheads="1"/>
            </p:cNvSpPr>
            <p:nvPr/>
          </p:nvSpPr>
          <p:spPr bwMode="auto">
            <a:xfrm>
              <a:off x="2298" y="3044"/>
              <a:ext cx="2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9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 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&amp;</a:t>
              </a:r>
            </a:p>
          </p:txBody>
        </p:sp>
        <p:sp>
          <p:nvSpPr>
            <p:cNvPr id="52" name="Rectangle 25"/>
            <p:cNvSpPr>
              <a:spLocks noChangeArrowheads="1"/>
            </p:cNvSpPr>
            <p:nvPr/>
          </p:nvSpPr>
          <p:spPr bwMode="auto">
            <a:xfrm>
              <a:off x="2308" y="3056"/>
              <a:ext cx="24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3" name="Rectangle 26"/>
            <p:cNvSpPr>
              <a:spLocks noChangeArrowheads="1"/>
            </p:cNvSpPr>
            <p:nvPr/>
          </p:nvSpPr>
          <p:spPr bwMode="auto">
            <a:xfrm>
              <a:off x="2548" y="3056"/>
              <a:ext cx="24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4" name="Rectangle 27"/>
            <p:cNvSpPr>
              <a:spLocks noChangeArrowheads="1"/>
            </p:cNvSpPr>
            <p:nvPr/>
          </p:nvSpPr>
          <p:spPr bwMode="auto">
            <a:xfrm>
              <a:off x="2788" y="3056"/>
              <a:ext cx="326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5" name="Rectangle 28"/>
            <p:cNvSpPr>
              <a:spLocks noChangeArrowheads="1"/>
            </p:cNvSpPr>
            <p:nvPr/>
          </p:nvSpPr>
          <p:spPr bwMode="auto">
            <a:xfrm>
              <a:off x="3114" y="3056"/>
              <a:ext cx="384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6" name="Text Box 29"/>
            <p:cNvSpPr txBox="1">
              <a:spLocks noChangeArrowheads="1"/>
            </p:cNvSpPr>
            <p:nvPr/>
          </p:nvSpPr>
          <p:spPr bwMode="auto">
            <a:xfrm>
              <a:off x="3951" y="2850"/>
              <a:ext cx="3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≥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1</a:t>
              </a:r>
            </a:p>
          </p:txBody>
        </p:sp>
        <p:sp>
          <p:nvSpPr>
            <p:cNvPr id="57" name="Rectangle 30"/>
            <p:cNvSpPr>
              <a:spLocks noChangeArrowheads="1"/>
            </p:cNvSpPr>
            <p:nvPr/>
          </p:nvSpPr>
          <p:spPr bwMode="auto">
            <a:xfrm>
              <a:off x="3721" y="2858"/>
              <a:ext cx="806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58" name="Text Box 31"/>
            <p:cNvSpPr txBox="1">
              <a:spLocks noChangeArrowheads="1"/>
            </p:cNvSpPr>
            <p:nvPr/>
          </p:nvSpPr>
          <p:spPr bwMode="auto">
            <a:xfrm>
              <a:off x="3711" y="3044"/>
              <a:ext cx="2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9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 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&amp;</a:t>
              </a:r>
            </a:p>
          </p:txBody>
        </p:sp>
        <p:sp>
          <p:nvSpPr>
            <p:cNvPr id="59" name="Rectangle 32"/>
            <p:cNvSpPr>
              <a:spLocks noChangeArrowheads="1"/>
            </p:cNvSpPr>
            <p:nvPr/>
          </p:nvSpPr>
          <p:spPr bwMode="auto">
            <a:xfrm>
              <a:off x="3721" y="3056"/>
              <a:ext cx="24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0" name="Rectangle 33"/>
            <p:cNvSpPr>
              <a:spLocks noChangeArrowheads="1"/>
            </p:cNvSpPr>
            <p:nvPr/>
          </p:nvSpPr>
          <p:spPr bwMode="auto">
            <a:xfrm>
              <a:off x="3961" y="3056"/>
              <a:ext cx="24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1" name="Rectangle 34"/>
            <p:cNvSpPr>
              <a:spLocks noChangeArrowheads="1"/>
            </p:cNvSpPr>
            <p:nvPr/>
          </p:nvSpPr>
          <p:spPr bwMode="auto">
            <a:xfrm>
              <a:off x="4201" y="3056"/>
              <a:ext cx="326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2" name="Text Box 35"/>
            <p:cNvSpPr txBox="1">
              <a:spLocks noChangeArrowheads="1"/>
            </p:cNvSpPr>
            <p:nvPr/>
          </p:nvSpPr>
          <p:spPr bwMode="auto">
            <a:xfrm>
              <a:off x="4832" y="2850"/>
              <a:ext cx="3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≥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1</a:t>
              </a:r>
            </a:p>
          </p:txBody>
        </p:sp>
        <p:sp>
          <p:nvSpPr>
            <p:cNvPr id="63" name="Rectangle 36"/>
            <p:cNvSpPr>
              <a:spLocks noChangeArrowheads="1"/>
            </p:cNvSpPr>
            <p:nvPr/>
          </p:nvSpPr>
          <p:spPr bwMode="auto">
            <a:xfrm>
              <a:off x="4751" y="2858"/>
              <a:ext cx="481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4" name="Text Box 37"/>
            <p:cNvSpPr txBox="1">
              <a:spLocks noChangeArrowheads="1"/>
            </p:cNvSpPr>
            <p:nvPr/>
          </p:nvSpPr>
          <p:spPr bwMode="auto">
            <a:xfrm>
              <a:off x="4741" y="3044"/>
              <a:ext cx="2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9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 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&amp;</a:t>
              </a:r>
            </a:p>
          </p:txBody>
        </p:sp>
        <p:sp>
          <p:nvSpPr>
            <p:cNvPr id="65" name="Rectangle 38"/>
            <p:cNvSpPr>
              <a:spLocks noChangeArrowheads="1"/>
            </p:cNvSpPr>
            <p:nvPr/>
          </p:nvSpPr>
          <p:spPr bwMode="auto">
            <a:xfrm>
              <a:off x="4751" y="3056"/>
              <a:ext cx="24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6" name="Rectangle 39"/>
            <p:cNvSpPr>
              <a:spLocks noChangeArrowheads="1"/>
            </p:cNvSpPr>
            <p:nvPr/>
          </p:nvSpPr>
          <p:spPr bwMode="auto">
            <a:xfrm>
              <a:off x="4991" y="3056"/>
              <a:ext cx="240" cy="20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67" name="Freeform 40"/>
            <p:cNvSpPr>
              <a:spLocks/>
            </p:cNvSpPr>
            <p:nvPr/>
          </p:nvSpPr>
          <p:spPr bwMode="auto">
            <a:xfrm>
              <a:off x="1392" y="3271"/>
              <a:ext cx="3456" cy="248"/>
            </a:xfrm>
            <a:custGeom>
              <a:avLst/>
              <a:gdLst>
                <a:gd name="T0" fmla="*/ 0 w 3456"/>
                <a:gd name="T1" fmla="*/ 0 h 240"/>
                <a:gd name="T2" fmla="*/ 0 w 3456"/>
                <a:gd name="T3" fmla="*/ 333 h 240"/>
                <a:gd name="T4" fmla="*/ 3456 w 3456"/>
                <a:gd name="T5" fmla="*/ 333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56" h="240">
                  <a:moveTo>
                    <a:pt x="0" y="0"/>
                  </a:moveTo>
                  <a:lnTo>
                    <a:pt x="0" y="240"/>
                  </a:lnTo>
                  <a:lnTo>
                    <a:pt x="3456" y="24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8" name="Line 41"/>
            <p:cNvSpPr>
              <a:spLocks noChangeShapeType="1"/>
            </p:cNvSpPr>
            <p:nvPr/>
          </p:nvSpPr>
          <p:spPr bwMode="auto">
            <a:xfrm>
              <a:off x="3168" y="3271"/>
              <a:ext cx="0" cy="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9" name="Line 42"/>
            <p:cNvSpPr>
              <a:spLocks noChangeShapeType="1"/>
            </p:cNvSpPr>
            <p:nvPr/>
          </p:nvSpPr>
          <p:spPr bwMode="auto">
            <a:xfrm>
              <a:off x="4272" y="3271"/>
              <a:ext cx="0" cy="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0" name="Freeform 43"/>
            <p:cNvSpPr>
              <a:spLocks/>
            </p:cNvSpPr>
            <p:nvPr/>
          </p:nvSpPr>
          <p:spPr bwMode="auto">
            <a:xfrm>
              <a:off x="1296" y="3271"/>
              <a:ext cx="2977" cy="332"/>
            </a:xfrm>
            <a:custGeom>
              <a:avLst/>
              <a:gdLst>
                <a:gd name="T0" fmla="*/ 0 w 2977"/>
                <a:gd name="T1" fmla="*/ 0 h 386"/>
                <a:gd name="T2" fmla="*/ 0 w 2977"/>
                <a:gd name="T3" fmla="*/ 85 h 386"/>
                <a:gd name="T4" fmla="*/ 2977 w 2977"/>
                <a:gd name="T5" fmla="*/ 86 h 38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77" h="386">
                  <a:moveTo>
                    <a:pt x="0" y="0"/>
                  </a:moveTo>
                  <a:lnTo>
                    <a:pt x="0" y="384"/>
                  </a:lnTo>
                  <a:lnTo>
                    <a:pt x="2977" y="38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1" name="Freeform 44"/>
            <p:cNvSpPr>
              <a:spLocks/>
            </p:cNvSpPr>
            <p:nvPr/>
          </p:nvSpPr>
          <p:spPr bwMode="auto">
            <a:xfrm>
              <a:off x="1008" y="3271"/>
              <a:ext cx="2832" cy="413"/>
            </a:xfrm>
            <a:custGeom>
              <a:avLst/>
              <a:gdLst>
                <a:gd name="T0" fmla="*/ 0 w 2832"/>
                <a:gd name="T1" fmla="*/ 0 h 480"/>
                <a:gd name="T2" fmla="*/ 0 w 2832"/>
                <a:gd name="T3" fmla="*/ 107 h 480"/>
                <a:gd name="T4" fmla="*/ 2832 w 2832"/>
                <a:gd name="T5" fmla="*/ 107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32" h="480">
                  <a:moveTo>
                    <a:pt x="0" y="0"/>
                  </a:moveTo>
                  <a:lnTo>
                    <a:pt x="0" y="480"/>
                  </a:lnTo>
                  <a:lnTo>
                    <a:pt x="2832" y="48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2" name="Freeform 45"/>
            <p:cNvSpPr>
              <a:spLocks/>
            </p:cNvSpPr>
            <p:nvPr/>
          </p:nvSpPr>
          <p:spPr bwMode="auto">
            <a:xfrm>
              <a:off x="912" y="3271"/>
              <a:ext cx="2256" cy="496"/>
            </a:xfrm>
            <a:custGeom>
              <a:avLst/>
              <a:gdLst>
                <a:gd name="T0" fmla="*/ 0 w 2304"/>
                <a:gd name="T1" fmla="*/ 0 h 576"/>
                <a:gd name="T2" fmla="*/ 0 w 2304"/>
                <a:gd name="T3" fmla="*/ 129 h 576"/>
                <a:gd name="T4" fmla="*/ 1867 w 2304"/>
                <a:gd name="T5" fmla="*/ 129 h 57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304" h="576">
                  <a:moveTo>
                    <a:pt x="0" y="0"/>
                  </a:moveTo>
                  <a:lnTo>
                    <a:pt x="0" y="576"/>
                  </a:lnTo>
                  <a:lnTo>
                    <a:pt x="2304" y="57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3" name="Freeform 46"/>
            <p:cNvSpPr>
              <a:spLocks/>
            </p:cNvSpPr>
            <p:nvPr/>
          </p:nvSpPr>
          <p:spPr bwMode="auto">
            <a:xfrm>
              <a:off x="672" y="3271"/>
              <a:ext cx="1776" cy="578"/>
            </a:xfrm>
            <a:custGeom>
              <a:avLst/>
              <a:gdLst>
                <a:gd name="T0" fmla="*/ 0 w 1776"/>
                <a:gd name="T1" fmla="*/ 0 h 672"/>
                <a:gd name="T2" fmla="*/ 0 w 1776"/>
                <a:gd name="T3" fmla="*/ 149 h 672"/>
                <a:gd name="T4" fmla="*/ 1776 w 1776"/>
                <a:gd name="T5" fmla="*/ 149 h 67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776" h="672">
                  <a:moveTo>
                    <a:pt x="0" y="0"/>
                  </a:moveTo>
                  <a:lnTo>
                    <a:pt x="0" y="672"/>
                  </a:lnTo>
                  <a:lnTo>
                    <a:pt x="1776" y="67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4" name="Freeform 47"/>
            <p:cNvSpPr>
              <a:spLocks/>
            </p:cNvSpPr>
            <p:nvPr/>
          </p:nvSpPr>
          <p:spPr bwMode="auto">
            <a:xfrm>
              <a:off x="576" y="3271"/>
              <a:ext cx="1104" cy="661"/>
            </a:xfrm>
            <a:custGeom>
              <a:avLst/>
              <a:gdLst>
                <a:gd name="T0" fmla="*/ 0 w 1152"/>
                <a:gd name="T1" fmla="*/ 0 h 768"/>
                <a:gd name="T2" fmla="*/ 0 w 1152"/>
                <a:gd name="T3" fmla="*/ 172 h 768"/>
                <a:gd name="T4" fmla="*/ 753 w 1152"/>
                <a:gd name="T5" fmla="*/ 172 h 7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2" h="768">
                  <a:moveTo>
                    <a:pt x="0" y="0"/>
                  </a:moveTo>
                  <a:lnTo>
                    <a:pt x="0" y="768"/>
                  </a:lnTo>
                  <a:lnTo>
                    <a:pt x="1152" y="768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5" name="Line 48"/>
            <p:cNvSpPr>
              <a:spLocks noChangeShapeType="1"/>
            </p:cNvSpPr>
            <p:nvPr/>
          </p:nvSpPr>
          <p:spPr bwMode="auto">
            <a:xfrm>
              <a:off x="816" y="3271"/>
              <a:ext cx="0" cy="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6" name="Line 49"/>
            <p:cNvSpPr>
              <a:spLocks noChangeShapeType="1"/>
            </p:cNvSpPr>
            <p:nvPr/>
          </p:nvSpPr>
          <p:spPr bwMode="auto">
            <a:xfrm>
              <a:off x="1776" y="3271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7" name="Line 50"/>
            <p:cNvSpPr>
              <a:spLocks noChangeShapeType="1"/>
            </p:cNvSpPr>
            <p:nvPr/>
          </p:nvSpPr>
          <p:spPr bwMode="auto">
            <a:xfrm>
              <a:off x="1872" y="3271"/>
              <a:ext cx="0" cy="3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8" name="Line 51"/>
            <p:cNvSpPr>
              <a:spLocks noChangeShapeType="1"/>
            </p:cNvSpPr>
            <p:nvPr/>
          </p:nvSpPr>
          <p:spPr bwMode="auto">
            <a:xfrm>
              <a:off x="2592" y="3271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9" name="Line 52"/>
            <p:cNvSpPr>
              <a:spLocks noChangeShapeType="1"/>
            </p:cNvSpPr>
            <p:nvPr/>
          </p:nvSpPr>
          <p:spPr bwMode="auto">
            <a:xfrm>
              <a:off x="2832" y="3271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0" name="Line 53"/>
            <p:cNvSpPr>
              <a:spLocks noChangeShapeType="1"/>
            </p:cNvSpPr>
            <p:nvPr/>
          </p:nvSpPr>
          <p:spPr bwMode="auto">
            <a:xfrm>
              <a:off x="2688" y="3271"/>
              <a:ext cx="0" cy="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1" name="Line 54"/>
            <p:cNvSpPr>
              <a:spLocks noChangeShapeType="1"/>
            </p:cNvSpPr>
            <p:nvPr/>
          </p:nvSpPr>
          <p:spPr bwMode="auto">
            <a:xfrm>
              <a:off x="2928" y="3271"/>
              <a:ext cx="0" cy="3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2" name="Line 55"/>
            <p:cNvSpPr>
              <a:spLocks noChangeShapeType="1"/>
            </p:cNvSpPr>
            <p:nvPr/>
          </p:nvSpPr>
          <p:spPr bwMode="auto">
            <a:xfrm>
              <a:off x="3024" y="32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3" name="Line 56"/>
            <p:cNvSpPr>
              <a:spLocks noChangeShapeType="1"/>
            </p:cNvSpPr>
            <p:nvPr/>
          </p:nvSpPr>
          <p:spPr bwMode="auto">
            <a:xfrm>
              <a:off x="3264" y="3271"/>
              <a:ext cx="0" cy="3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4" name="Line 57"/>
            <p:cNvSpPr>
              <a:spLocks noChangeShapeType="1"/>
            </p:cNvSpPr>
            <p:nvPr/>
          </p:nvSpPr>
          <p:spPr bwMode="auto">
            <a:xfrm>
              <a:off x="3360" y="3271"/>
              <a:ext cx="0" cy="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5" name="Line 58"/>
            <p:cNvSpPr>
              <a:spLocks noChangeShapeType="1"/>
            </p:cNvSpPr>
            <p:nvPr/>
          </p:nvSpPr>
          <p:spPr bwMode="auto">
            <a:xfrm>
              <a:off x="3456" y="3271"/>
              <a:ext cx="0" cy="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6" name="Line 59"/>
            <p:cNvSpPr>
              <a:spLocks noChangeShapeType="1"/>
            </p:cNvSpPr>
            <p:nvPr/>
          </p:nvSpPr>
          <p:spPr bwMode="auto">
            <a:xfrm>
              <a:off x="4032" y="3271"/>
              <a:ext cx="0" cy="33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7" name="Line 60"/>
            <p:cNvSpPr>
              <a:spLocks noChangeShapeType="1"/>
            </p:cNvSpPr>
            <p:nvPr/>
          </p:nvSpPr>
          <p:spPr bwMode="auto">
            <a:xfrm>
              <a:off x="4128" y="32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8" name="Line 61"/>
            <p:cNvSpPr>
              <a:spLocks noChangeShapeType="1"/>
            </p:cNvSpPr>
            <p:nvPr/>
          </p:nvSpPr>
          <p:spPr bwMode="auto">
            <a:xfrm>
              <a:off x="4368" y="3271"/>
              <a:ext cx="0" cy="1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9" name="Line 62"/>
            <p:cNvSpPr>
              <a:spLocks noChangeShapeType="1"/>
            </p:cNvSpPr>
            <p:nvPr/>
          </p:nvSpPr>
          <p:spPr bwMode="auto">
            <a:xfrm>
              <a:off x="4464" y="3271"/>
              <a:ext cx="0" cy="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0" name="Line 63"/>
            <p:cNvSpPr>
              <a:spLocks noChangeShapeType="1"/>
            </p:cNvSpPr>
            <p:nvPr/>
          </p:nvSpPr>
          <p:spPr bwMode="auto">
            <a:xfrm>
              <a:off x="5184" y="3271"/>
              <a:ext cx="0" cy="8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1" name="Oval 64"/>
            <p:cNvSpPr>
              <a:spLocks noChangeArrowheads="1"/>
            </p:cNvSpPr>
            <p:nvPr/>
          </p:nvSpPr>
          <p:spPr bwMode="auto">
            <a:xfrm>
              <a:off x="1872" y="3023"/>
              <a:ext cx="48" cy="4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92" name="Freeform 65"/>
            <p:cNvSpPr>
              <a:spLocks/>
            </p:cNvSpPr>
            <p:nvPr/>
          </p:nvSpPr>
          <p:spPr bwMode="auto">
            <a:xfrm>
              <a:off x="1029" y="2604"/>
              <a:ext cx="867" cy="421"/>
            </a:xfrm>
            <a:custGeom>
              <a:avLst/>
              <a:gdLst>
                <a:gd name="T0" fmla="*/ 0 w 867"/>
                <a:gd name="T1" fmla="*/ 0 h 421"/>
                <a:gd name="T2" fmla="*/ 0 w 867"/>
                <a:gd name="T3" fmla="*/ 85 h 421"/>
                <a:gd name="T4" fmla="*/ 867 w 867"/>
                <a:gd name="T5" fmla="*/ 85 h 421"/>
                <a:gd name="T6" fmla="*/ 867 w 867"/>
                <a:gd name="T7" fmla="*/ 421 h 42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67" h="421">
                  <a:moveTo>
                    <a:pt x="0" y="0"/>
                  </a:moveTo>
                  <a:lnTo>
                    <a:pt x="0" y="85"/>
                  </a:lnTo>
                  <a:lnTo>
                    <a:pt x="867" y="85"/>
                  </a:lnTo>
                  <a:lnTo>
                    <a:pt x="867" y="421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3" name="Text Box 66"/>
            <p:cNvSpPr txBox="1">
              <a:spLocks noChangeArrowheads="1"/>
            </p:cNvSpPr>
            <p:nvPr/>
          </p:nvSpPr>
          <p:spPr bwMode="auto">
            <a:xfrm>
              <a:off x="5270" y="3376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C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0</a:t>
              </a:r>
            </a:p>
          </p:txBody>
        </p:sp>
        <p:sp>
          <p:nvSpPr>
            <p:cNvPr id="94" name="Text Box 67"/>
            <p:cNvSpPr txBox="1">
              <a:spLocks noChangeArrowheads="1"/>
            </p:cNvSpPr>
            <p:nvPr/>
          </p:nvSpPr>
          <p:spPr bwMode="auto">
            <a:xfrm>
              <a:off x="300" y="398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G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4</a:t>
              </a:r>
            </a:p>
          </p:txBody>
        </p:sp>
        <p:sp>
          <p:nvSpPr>
            <p:cNvPr id="95" name="Text Box 68"/>
            <p:cNvSpPr txBox="1">
              <a:spLocks noChangeArrowheads="1"/>
            </p:cNvSpPr>
            <p:nvPr/>
          </p:nvSpPr>
          <p:spPr bwMode="auto">
            <a:xfrm>
              <a:off x="1596" y="3984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P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4</a:t>
              </a:r>
            </a:p>
          </p:txBody>
        </p:sp>
        <p:sp>
          <p:nvSpPr>
            <p:cNvPr id="96" name="Text Box 69"/>
            <p:cNvSpPr txBox="1">
              <a:spLocks noChangeArrowheads="1"/>
            </p:cNvSpPr>
            <p:nvPr/>
          </p:nvSpPr>
          <p:spPr bwMode="auto">
            <a:xfrm>
              <a:off x="2364" y="398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G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3</a:t>
              </a:r>
            </a:p>
          </p:txBody>
        </p:sp>
        <p:sp>
          <p:nvSpPr>
            <p:cNvPr id="97" name="Text Box 70"/>
            <p:cNvSpPr txBox="1">
              <a:spLocks noChangeArrowheads="1"/>
            </p:cNvSpPr>
            <p:nvPr/>
          </p:nvSpPr>
          <p:spPr bwMode="auto">
            <a:xfrm>
              <a:off x="3084" y="3984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P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3</a:t>
              </a:r>
            </a:p>
          </p:txBody>
        </p:sp>
        <p:sp>
          <p:nvSpPr>
            <p:cNvPr id="98" name="Text Box 71"/>
            <p:cNvSpPr txBox="1">
              <a:spLocks noChangeArrowheads="1"/>
            </p:cNvSpPr>
            <p:nvPr/>
          </p:nvSpPr>
          <p:spPr bwMode="auto">
            <a:xfrm>
              <a:off x="3744" y="398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G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2</a:t>
              </a:r>
            </a:p>
          </p:txBody>
        </p:sp>
        <p:sp>
          <p:nvSpPr>
            <p:cNvPr id="99" name="Text Box 72"/>
            <p:cNvSpPr txBox="1">
              <a:spLocks noChangeArrowheads="1"/>
            </p:cNvSpPr>
            <p:nvPr/>
          </p:nvSpPr>
          <p:spPr bwMode="auto">
            <a:xfrm>
              <a:off x="4176" y="3984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P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2</a:t>
              </a:r>
            </a:p>
          </p:txBody>
        </p:sp>
        <p:sp>
          <p:nvSpPr>
            <p:cNvPr id="100" name="Text Box 73"/>
            <p:cNvSpPr txBox="1">
              <a:spLocks noChangeArrowheads="1"/>
            </p:cNvSpPr>
            <p:nvPr/>
          </p:nvSpPr>
          <p:spPr bwMode="auto">
            <a:xfrm>
              <a:off x="4764" y="3984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G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1</a:t>
              </a:r>
            </a:p>
          </p:txBody>
        </p:sp>
        <p:sp>
          <p:nvSpPr>
            <p:cNvPr id="101" name="Text Box 74"/>
            <p:cNvSpPr txBox="1">
              <a:spLocks noChangeArrowheads="1"/>
            </p:cNvSpPr>
            <p:nvPr/>
          </p:nvSpPr>
          <p:spPr bwMode="auto">
            <a:xfrm>
              <a:off x="5052" y="3984"/>
              <a:ext cx="2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P</a:t>
              </a:r>
              <a:r>
                <a:rPr kumimoji="1" lang="en-US" altLang="zh-CN" sz="24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1</a:t>
              </a:r>
            </a:p>
          </p:txBody>
        </p:sp>
        <p:sp>
          <p:nvSpPr>
            <p:cNvPr id="102" name="Line 75"/>
            <p:cNvSpPr>
              <a:spLocks noChangeShapeType="1"/>
            </p:cNvSpPr>
            <p:nvPr/>
          </p:nvSpPr>
          <p:spPr bwMode="auto">
            <a:xfrm>
              <a:off x="1200" y="3271"/>
              <a:ext cx="0" cy="4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3" name="Line 76"/>
            <p:cNvSpPr>
              <a:spLocks noChangeShapeType="1"/>
            </p:cNvSpPr>
            <p:nvPr/>
          </p:nvSpPr>
          <p:spPr bwMode="auto">
            <a:xfrm>
              <a:off x="1104" y="3271"/>
              <a:ext cx="0" cy="66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4" name="Rectangle 77"/>
            <p:cNvSpPr>
              <a:spLocks noChangeArrowheads="1"/>
            </p:cNvSpPr>
            <p:nvPr/>
          </p:nvSpPr>
          <p:spPr bwMode="auto">
            <a:xfrm>
              <a:off x="768" y="2395"/>
              <a:ext cx="384" cy="177"/>
            </a:xfrm>
            <a:prstGeom prst="rect">
              <a:avLst/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5" name="Oval 78"/>
            <p:cNvSpPr>
              <a:spLocks noChangeArrowheads="1"/>
            </p:cNvSpPr>
            <p:nvPr/>
          </p:nvSpPr>
          <p:spPr bwMode="auto">
            <a:xfrm>
              <a:off x="816" y="2822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6" name="Oval 79"/>
            <p:cNvSpPr>
              <a:spLocks noChangeArrowheads="1"/>
            </p:cNvSpPr>
            <p:nvPr/>
          </p:nvSpPr>
          <p:spPr bwMode="auto">
            <a:xfrm>
              <a:off x="816" y="2573"/>
              <a:ext cx="48" cy="35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7" name="Oval 80"/>
            <p:cNvSpPr>
              <a:spLocks noChangeArrowheads="1"/>
            </p:cNvSpPr>
            <p:nvPr/>
          </p:nvSpPr>
          <p:spPr bwMode="auto">
            <a:xfrm>
              <a:off x="1008" y="2573"/>
              <a:ext cx="48" cy="35"/>
            </a:xfrm>
            <a:prstGeom prst="ellipse">
              <a:avLst/>
            </a:prstGeom>
            <a:noFill/>
            <a:ln w="1905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8" name="Oval 81"/>
            <p:cNvSpPr>
              <a:spLocks noChangeArrowheads="1"/>
            </p:cNvSpPr>
            <p:nvPr/>
          </p:nvSpPr>
          <p:spPr bwMode="auto">
            <a:xfrm>
              <a:off x="2880" y="2822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09" name="Oval 82"/>
            <p:cNvSpPr>
              <a:spLocks noChangeArrowheads="1"/>
            </p:cNvSpPr>
            <p:nvPr/>
          </p:nvSpPr>
          <p:spPr bwMode="auto">
            <a:xfrm>
              <a:off x="4080" y="2822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0" name="Oval 83"/>
            <p:cNvSpPr>
              <a:spLocks noChangeArrowheads="1"/>
            </p:cNvSpPr>
            <p:nvPr/>
          </p:nvSpPr>
          <p:spPr bwMode="auto">
            <a:xfrm>
              <a:off x="4992" y="2822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1" name="Rectangle 84"/>
            <p:cNvSpPr>
              <a:spLocks noChangeArrowheads="1"/>
            </p:cNvSpPr>
            <p:nvPr/>
          </p:nvSpPr>
          <p:spPr bwMode="auto">
            <a:xfrm>
              <a:off x="2713" y="2395"/>
              <a:ext cx="384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2" name="Rectangle 85"/>
            <p:cNvSpPr>
              <a:spLocks noChangeArrowheads="1"/>
            </p:cNvSpPr>
            <p:nvPr/>
          </p:nvSpPr>
          <p:spPr bwMode="auto">
            <a:xfrm>
              <a:off x="3910" y="2395"/>
              <a:ext cx="384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3" name="Text Box 86"/>
            <p:cNvSpPr txBox="1">
              <a:spLocks noChangeArrowheads="1"/>
            </p:cNvSpPr>
            <p:nvPr/>
          </p:nvSpPr>
          <p:spPr bwMode="auto">
            <a:xfrm>
              <a:off x="4880" y="2352"/>
              <a:ext cx="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 1</a:t>
              </a:r>
            </a:p>
          </p:txBody>
        </p:sp>
        <p:sp>
          <p:nvSpPr>
            <p:cNvPr id="114" name="Text Box 87"/>
            <p:cNvSpPr txBox="1">
              <a:spLocks noChangeArrowheads="1"/>
            </p:cNvSpPr>
            <p:nvPr/>
          </p:nvSpPr>
          <p:spPr bwMode="auto">
            <a:xfrm>
              <a:off x="806" y="2363"/>
              <a:ext cx="3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954F72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≥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954F72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1</a:t>
              </a:r>
            </a:p>
          </p:txBody>
        </p:sp>
        <p:sp>
          <p:nvSpPr>
            <p:cNvPr id="115" name="Text Box 88"/>
            <p:cNvSpPr txBox="1">
              <a:spLocks noChangeArrowheads="1"/>
            </p:cNvSpPr>
            <p:nvPr/>
          </p:nvSpPr>
          <p:spPr bwMode="auto">
            <a:xfrm>
              <a:off x="2774" y="2352"/>
              <a:ext cx="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 1</a:t>
              </a:r>
            </a:p>
          </p:txBody>
        </p:sp>
        <p:sp>
          <p:nvSpPr>
            <p:cNvPr id="116" name="Text Box 89"/>
            <p:cNvSpPr txBox="1">
              <a:spLocks noChangeArrowheads="1"/>
            </p:cNvSpPr>
            <p:nvPr/>
          </p:nvSpPr>
          <p:spPr bwMode="auto">
            <a:xfrm>
              <a:off x="3967" y="2352"/>
              <a:ext cx="2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 1</a:t>
              </a:r>
            </a:p>
          </p:txBody>
        </p:sp>
        <p:sp>
          <p:nvSpPr>
            <p:cNvPr id="117" name="Rectangle 90"/>
            <p:cNvSpPr>
              <a:spLocks noChangeArrowheads="1"/>
            </p:cNvSpPr>
            <p:nvPr/>
          </p:nvSpPr>
          <p:spPr bwMode="auto">
            <a:xfrm>
              <a:off x="4821" y="2395"/>
              <a:ext cx="384" cy="17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8" name="Oval 91"/>
            <p:cNvSpPr>
              <a:spLocks noChangeArrowheads="1"/>
            </p:cNvSpPr>
            <p:nvPr/>
          </p:nvSpPr>
          <p:spPr bwMode="auto">
            <a:xfrm>
              <a:off x="4992" y="2360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19" name="Oval 92"/>
            <p:cNvSpPr>
              <a:spLocks noChangeArrowheads="1"/>
            </p:cNvSpPr>
            <p:nvPr/>
          </p:nvSpPr>
          <p:spPr bwMode="auto">
            <a:xfrm>
              <a:off x="4080" y="2360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0" name="Oval 93"/>
            <p:cNvSpPr>
              <a:spLocks noChangeArrowheads="1"/>
            </p:cNvSpPr>
            <p:nvPr/>
          </p:nvSpPr>
          <p:spPr bwMode="auto">
            <a:xfrm>
              <a:off x="2880" y="2360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charset="-122"/>
                <a:cs typeface="+mn-cs"/>
              </a:endParaRPr>
            </a:p>
          </p:txBody>
        </p:sp>
        <p:sp>
          <p:nvSpPr>
            <p:cNvPr id="121" name="Freeform 94"/>
            <p:cNvSpPr>
              <a:spLocks/>
            </p:cNvSpPr>
            <p:nvPr/>
          </p:nvSpPr>
          <p:spPr bwMode="auto">
            <a:xfrm>
              <a:off x="840" y="2608"/>
              <a:ext cx="3" cy="218"/>
            </a:xfrm>
            <a:custGeom>
              <a:avLst/>
              <a:gdLst>
                <a:gd name="T0" fmla="*/ 3 w 3"/>
                <a:gd name="T1" fmla="*/ 0 h 294"/>
                <a:gd name="T2" fmla="*/ 0 w 3"/>
                <a:gd name="T3" fmla="*/ 15 h 294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" h="294">
                  <a:moveTo>
                    <a:pt x="3" y="0"/>
                  </a:moveTo>
                  <a:lnTo>
                    <a:pt x="0" y="29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2" name="Freeform 95"/>
            <p:cNvSpPr>
              <a:spLocks/>
            </p:cNvSpPr>
            <p:nvPr/>
          </p:nvSpPr>
          <p:spPr bwMode="auto">
            <a:xfrm>
              <a:off x="2907" y="2570"/>
              <a:ext cx="1" cy="256"/>
            </a:xfrm>
            <a:custGeom>
              <a:avLst/>
              <a:gdLst>
                <a:gd name="T0" fmla="*/ 0 w 1"/>
                <a:gd name="T1" fmla="*/ 0 h 345"/>
                <a:gd name="T2" fmla="*/ 0 w 1"/>
                <a:gd name="T3" fmla="*/ 18 h 34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45">
                  <a:moveTo>
                    <a:pt x="0" y="0"/>
                  </a:moveTo>
                  <a:lnTo>
                    <a:pt x="0" y="345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3" name="Freeform 96"/>
            <p:cNvSpPr>
              <a:spLocks/>
            </p:cNvSpPr>
            <p:nvPr/>
          </p:nvSpPr>
          <p:spPr bwMode="auto">
            <a:xfrm>
              <a:off x="4101" y="2570"/>
              <a:ext cx="1" cy="249"/>
            </a:xfrm>
            <a:custGeom>
              <a:avLst/>
              <a:gdLst>
                <a:gd name="T0" fmla="*/ 0 w 1"/>
                <a:gd name="T1" fmla="*/ 0 h 336"/>
                <a:gd name="T2" fmla="*/ 0 w 1"/>
                <a:gd name="T3" fmla="*/ 17 h 3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36">
                  <a:moveTo>
                    <a:pt x="0" y="0"/>
                  </a:moveTo>
                  <a:lnTo>
                    <a:pt x="0" y="336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4" name="Freeform 97"/>
            <p:cNvSpPr>
              <a:spLocks/>
            </p:cNvSpPr>
            <p:nvPr/>
          </p:nvSpPr>
          <p:spPr bwMode="auto">
            <a:xfrm>
              <a:off x="5013" y="2573"/>
              <a:ext cx="1" cy="244"/>
            </a:xfrm>
            <a:custGeom>
              <a:avLst/>
              <a:gdLst>
                <a:gd name="T0" fmla="*/ 0 w 1"/>
                <a:gd name="T1" fmla="*/ 0 h 330"/>
                <a:gd name="T2" fmla="*/ 0 w 1"/>
                <a:gd name="T3" fmla="*/ 16 h 33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30">
                  <a:moveTo>
                    <a:pt x="0" y="0"/>
                  </a:moveTo>
                  <a:lnTo>
                    <a:pt x="0" y="33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5" name="Freeform 98"/>
            <p:cNvSpPr>
              <a:spLocks/>
            </p:cNvSpPr>
            <p:nvPr/>
          </p:nvSpPr>
          <p:spPr bwMode="auto">
            <a:xfrm>
              <a:off x="5016" y="2132"/>
              <a:ext cx="1" cy="229"/>
            </a:xfrm>
            <a:custGeom>
              <a:avLst/>
              <a:gdLst>
                <a:gd name="T0" fmla="*/ 0 w 1"/>
                <a:gd name="T1" fmla="*/ 16 h 309"/>
                <a:gd name="T2" fmla="*/ 0 w 1"/>
                <a:gd name="T3" fmla="*/ 0 h 309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09">
                  <a:moveTo>
                    <a:pt x="0" y="309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6" name="Freeform 99"/>
            <p:cNvSpPr>
              <a:spLocks/>
            </p:cNvSpPr>
            <p:nvPr/>
          </p:nvSpPr>
          <p:spPr bwMode="auto">
            <a:xfrm>
              <a:off x="4104" y="2144"/>
              <a:ext cx="1" cy="220"/>
            </a:xfrm>
            <a:custGeom>
              <a:avLst/>
              <a:gdLst>
                <a:gd name="T0" fmla="*/ 0 w 1"/>
                <a:gd name="T1" fmla="*/ 15 h 297"/>
                <a:gd name="T2" fmla="*/ 0 w 1"/>
                <a:gd name="T3" fmla="*/ 0 h 29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97">
                  <a:moveTo>
                    <a:pt x="0" y="297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7" name="Freeform 100"/>
            <p:cNvSpPr>
              <a:spLocks/>
            </p:cNvSpPr>
            <p:nvPr/>
          </p:nvSpPr>
          <p:spPr bwMode="auto">
            <a:xfrm>
              <a:off x="2907" y="2142"/>
              <a:ext cx="1" cy="218"/>
            </a:xfrm>
            <a:custGeom>
              <a:avLst/>
              <a:gdLst>
                <a:gd name="T0" fmla="*/ 1 w 1"/>
                <a:gd name="T1" fmla="*/ 218 h 218"/>
                <a:gd name="T2" fmla="*/ 0 w 1"/>
                <a:gd name="T3" fmla="*/ 0 h 21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18">
                  <a:moveTo>
                    <a:pt x="1" y="218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8" name="Freeform 101"/>
            <p:cNvSpPr>
              <a:spLocks/>
            </p:cNvSpPr>
            <p:nvPr/>
          </p:nvSpPr>
          <p:spPr bwMode="auto">
            <a:xfrm>
              <a:off x="963" y="2177"/>
              <a:ext cx="1" cy="215"/>
            </a:xfrm>
            <a:custGeom>
              <a:avLst/>
              <a:gdLst>
                <a:gd name="T0" fmla="*/ 1 w 1"/>
                <a:gd name="T1" fmla="*/ 215 h 215"/>
                <a:gd name="T2" fmla="*/ 0 w 1"/>
                <a:gd name="T3" fmla="*/ 0 h 215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215">
                  <a:moveTo>
                    <a:pt x="1" y="215"/>
                  </a:moveTo>
                  <a:lnTo>
                    <a:pt x="0" y="0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9" name="Text Box 102"/>
            <p:cNvSpPr txBox="1">
              <a:spLocks noChangeArrowheads="1"/>
            </p:cNvSpPr>
            <p:nvPr/>
          </p:nvSpPr>
          <p:spPr bwMode="auto">
            <a:xfrm>
              <a:off x="4896" y="1920"/>
              <a:ext cx="2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C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1</a:t>
              </a:r>
            </a:p>
          </p:txBody>
        </p:sp>
        <p:sp>
          <p:nvSpPr>
            <p:cNvPr id="130" name="Text Box 103"/>
            <p:cNvSpPr txBox="1">
              <a:spLocks noChangeArrowheads="1"/>
            </p:cNvSpPr>
            <p:nvPr/>
          </p:nvSpPr>
          <p:spPr bwMode="auto">
            <a:xfrm>
              <a:off x="3988" y="1920"/>
              <a:ext cx="2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C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2</a:t>
              </a:r>
            </a:p>
          </p:txBody>
        </p:sp>
        <p:sp>
          <p:nvSpPr>
            <p:cNvPr id="131" name="Text Box 104"/>
            <p:cNvSpPr txBox="1">
              <a:spLocks noChangeArrowheads="1"/>
            </p:cNvSpPr>
            <p:nvPr/>
          </p:nvSpPr>
          <p:spPr bwMode="auto">
            <a:xfrm>
              <a:off x="2784" y="1920"/>
              <a:ext cx="2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C</a:t>
              </a:r>
              <a:r>
                <a:rPr kumimoji="1" lang="en-US" altLang="zh-CN" sz="2000" b="1" i="0" u="none" strike="noStrike" kern="1200" cap="none" spc="0" normalizeH="0" baseline="-2500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3</a:t>
              </a:r>
            </a:p>
          </p:txBody>
        </p:sp>
        <p:sp>
          <p:nvSpPr>
            <p:cNvPr id="132" name="Text Box 105"/>
            <p:cNvSpPr txBox="1">
              <a:spLocks noChangeArrowheads="1"/>
            </p:cNvSpPr>
            <p:nvPr/>
          </p:nvSpPr>
          <p:spPr bwMode="auto">
            <a:xfrm>
              <a:off x="868" y="1920"/>
              <a:ext cx="2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C</a:t>
              </a:r>
              <a:r>
                <a:rPr kumimoji="1" lang="en-US" altLang="zh-CN" sz="2000" b="1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itchFamily="18" charset="0"/>
                  <a:ea typeface="宋体" charset="-122"/>
                  <a:cs typeface="+mn-cs"/>
                </a:rPr>
                <a:t>4</a:t>
              </a:r>
            </a:p>
          </p:txBody>
        </p:sp>
      </p:grpSp>
      <p:sp>
        <p:nvSpPr>
          <p:cNvPr id="133" name="文本框 22">
            <a:extLst>
              <a:ext uri="{FF2B5EF4-FFF2-40B4-BE49-F238E27FC236}">
                <a16:creationId xmlns:a16="http://schemas.microsoft.com/office/drawing/2014/main" id="{319DECF2-62BF-43D2-9D02-93AA365998DB}"/>
              </a:ext>
            </a:extLst>
          </p:cNvPr>
          <p:cNvSpPr txBox="1"/>
          <p:nvPr/>
        </p:nvSpPr>
        <p:spPr>
          <a:xfrm>
            <a:off x="63946" y="5664410"/>
            <a:ext cx="7593549" cy="573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高位的进位电路结构复杂。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86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简介大气毕业答辩竞赛演讲PPT模板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14784</TotalTime>
  <Words>3471</Words>
  <Application>Microsoft Office PowerPoint</Application>
  <PresentationFormat>全屏显示(4:3)</PresentationFormat>
  <Paragraphs>965</Paragraphs>
  <Slides>50</Slides>
  <Notes>48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70" baseType="lpstr">
      <vt:lpstr>Monotype Sorts</vt:lpstr>
      <vt:lpstr>等线</vt:lpstr>
      <vt:lpstr>等线 Light</vt:lpstr>
      <vt:lpstr>黑体</vt:lpstr>
      <vt:lpstr>华文楷体</vt:lpstr>
      <vt:lpstr>华文隶书</vt:lpstr>
      <vt:lpstr>华文行楷</vt:lpstr>
      <vt:lpstr>楷体</vt:lpstr>
      <vt:lpstr>隶书</vt:lpstr>
      <vt:lpstr>宋体</vt:lpstr>
      <vt:lpstr>微软雅黑</vt:lpstr>
      <vt:lpstr>Arial</vt:lpstr>
      <vt:lpstr>Calibri</vt:lpstr>
      <vt:lpstr>Calibri Light</vt:lpstr>
      <vt:lpstr>Cambria Math</vt:lpstr>
      <vt:lpstr>Symbol</vt:lpstr>
      <vt:lpstr>Tahoma</vt:lpstr>
      <vt:lpstr>Times New Roman</vt:lpstr>
      <vt:lpstr>Wingdings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蓝色简介大气毕业答辩竞赛演讲PPT模板</dc:title>
  <dc:creator>Windows 用户</dc:creator>
  <cp:lastModifiedBy>Li</cp:lastModifiedBy>
  <cp:revision>1396</cp:revision>
  <dcterms:created xsi:type="dcterms:W3CDTF">2018-07-22T02:36:00Z</dcterms:created>
  <dcterms:modified xsi:type="dcterms:W3CDTF">2024-10-09T03:31:41Z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