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78" r:id="rId11"/>
    <p:sldId id="262" r:id="rId12"/>
    <p:sldId id="279" r:id="rId13"/>
    <p:sldId id="280" r:id="rId14"/>
    <p:sldId id="282" r:id="rId15"/>
    <p:sldId id="283" r:id="rId16"/>
    <p:sldId id="264" r:id="rId17"/>
    <p:sldId id="265" r:id="rId18"/>
    <p:sldId id="284" r:id="rId19"/>
    <p:sldId id="285" r:id="rId20"/>
    <p:sldId id="286" r:id="rId21"/>
    <p:sldId id="269" r:id="rId22"/>
    <p:sldId id="287" r:id="rId23"/>
    <p:sldId id="288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116" d="100"/>
          <a:sy n="116" d="100"/>
        </p:scale>
        <p:origin x="2172" y="108"/>
      </p:cViewPr>
      <p:guideLst>
        <p:guide orient="horz" pos="2256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49.png"/><Relationship Id="rId7" Type="http://schemas.openxmlformats.org/officeDocument/2006/relationships/image" Target="../media/image55.wmf"/><Relationship Id="rId6" Type="http://schemas.openxmlformats.org/officeDocument/2006/relationships/image" Target="../media/image4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0" Type="http://schemas.openxmlformats.org/officeDocument/2006/relationships/image" Target="../media/image57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png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4.png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png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7.png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8.wmf"/><Relationship Id="rId7" Type="http://schemas.openxmlformats.org/officeDocument/2006/relationships/image" Target="../media/image90.wmf"/><Relationship Id="rId6" Type="http://schemas.openxmlformats.org/officeDocument/2006/relationships/image" Target="../media/image27.wmf"/><Relationship Id="rId5" Type="http://schemas.openxmlformats.org/officeDocument/2006/relationships/image" Target="../media/image89.e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4" Type="http://schemas.openxmlformats.org/officeDocument/2006/relationships/image" Target="../media/image95.wmf"/><Relationship Id="rId13" Type="http://schemas.openxmlformats.org/officeDocument/2006/relationships/image" Target="../media/image94.wmf"/><Relationship Id="rId12" Type="http://schemas.openxmlformats.org/officeDocument/2006/relationships/image" Target="../media/image93.wmf"/><Relationship Id="rId11" Type="http://schemas.openxmlformats.org/officeDocument/2006/relationships/image" Target="../media/image92.emf"/><Relationship Id="rId10" Type="http://schemas.openxmlformats.org/officeDocument/2006/relationships/image" Target="../media/image12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png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5.png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0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2.wmf"/><Relationship Id="rId3" Type="http://schemas.openxmlformats.org/officeDocument/2006/relationships/image" Target="../media/image115.wmf"/><Relationship Id="rId2" Type="http://schemas.openxmlformats.org/officeDocument/2006/relationships/image" Target="../media/image8.wmf"/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png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7.png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wmf"/><Relationship Id="rId20" Type="http://schemas.openxmlformats.org/officeDocument/2006/relationships/image" Target="../media/image25.wmf"/><Relationship Id="rId2" Type="http://schemas.openxmlformats.org/officeDocument/2006/relationships/image" Target="../media/image7.wmf"/><Relationship Id="rId19" Type="http://schemas.openxmlformats.org/officeDocument/2006/relationships/image" Target="../media/image24.wmf"/><Relationship Id="rId18" Type="http://schemas.openxmlformats.org/officeDocument/2006/relationships/image" Target="../media/image23.wmf"/><Relationship Id="rId17" Type="http://schemas.openxmlformats.org/officeDocument/2006/relationships/image" Target="../media/image22.wmf"/><Relationship Id="rId16" Type="http://schemas.openxmlformats.org/officeDocument/2006/relationships/image" Target="../media/image21.wmf"/><Relationship Id="rId15" Type="http://schemas.openxmlformats.org/officeDocument/2006/relationships/image" Target="../media/image20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e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0.w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8.wmf"/><Relationship Id="rId11" Type="http://schemas.openxmlformats.org/officeDocument/2006/relationships/image" Target="../media/image40.wmf"/><Relationship Id="rId10" Type="http://schemas.openxmlformats.org/officeDocument/2006/relationships/image" Target="../media/image33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png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8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4D759F-C7C5-460F-BF20-E9F147CA7EF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BF95D0-FDDF-4A7D-B663-6AA425D6CEE0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8"/>
          <p:cNvCxnSpPr/>
          <p:nvPr/>
        </p:nvCxnSpPr>
        <p:spPr>
          <a:xfrm>
            <a:off x="906463" y="4343400"/>
            <a:ext cx="74056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011116-D272-4DCE-8D8F-11B34CEA4A38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6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AE3B6B-E52F-49E6-9FAA-A883224D5D17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1455D4-A132-496C-AA1F-7B39790DF1E2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vert="horz" wrap="square" lIns="457200" tIns="457200" rIns="0" bIns="45720" numCol="1" rtlCol="0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C3DF7B-7119-42A3-8285-4F9130B19DFF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900" b="1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50000"/>
              </a:spcBef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E641A-552E-4587-9D37-72AD491A329B}" type="slidenum">
              <a:rPr kumimoji="1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kumimoji="1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9.bin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57.wmf"/><Relationship Id="rId20" Type="http://schemas.openxmlformats.org/officeDocument/2006/relationships/oleObject" Target="../embeddings/oleObject68.bin"/><Relationship Id="rId2" Type="http://schemas.openxmlformats.org/officeDocument/2006/relationships/image" Target="../media/image50.wmf"/><Relationship Id="rId19" Type="http://schemas.openxmlformats.org/officeDocument/2006/relationships/image" Target="../media/image56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49.png"/><Relationship Id="rId16" Type="http://schemas.openxmlformats.org/officeDocument/2006/relationships/oleObject" Target="../embeddings/oleObject66.bin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70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5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64.png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4.png"/><Relationship Id="rId3" Type="http://schemas.openxmlformats.org/officeDocument/2006/relationships/oleObject" Target="../embeddings/oleObject79.bin"/><Relationship Id="rId2" Type="http://schemas.openxmlformats.org/officeDocument/2006/relationships/image" Target="../media/image67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7.png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87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4.wmf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93.bin"/><Relationship Id="rId17" Type="http://schemas.openxmlformats.org/officeDocument/2006/relationships/tags" Target="../tags/tag6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92.bin"/><Relationship Id="rId14" Type="http://schemas.openxmlformats.org/officeDocument/2006/relationships/tags" Target="../tags/tag5.xml"/><Relationship Id="rId13" Type="http://schemas.openxmlformats.org/officeDocument/2006/relationships/image" Target="../media/image79.wmf"/><Relationship Id="rId12" Type="http://schemas.openxmlformats.org/officeDocument/2006/relationships/oleObject" Target="../embeddings/oleObject91.bin"/><Relationship Id="rId11" Type="http://schemas.openxmlformats.org/officeDocument/2006/relationships/tags" Target="../tags/tag4.xml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96.bin"/><Relationship Id="rId6" Type="http://schemas.openxmlformats.org/officeDocument/2006/relationships/tags" Target="../tags/tag8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5.bin"/><Relationship Id="rId3" Type="http://schemas.openxmlformats.org/officeDocument/2006/relationships/tags" Target="../tags/tag7.xml"/><Relationship Id="rId2" Type="http://schemas.openxmlformats.org/officeDocument/2006/relationships/image" Target="../media/image77.png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97.bin"/><Relationship Id="rId1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6.wmf"/><Relationship Id="rId31" Type="http://schemas.openxmlformats.org/officeDocument/2006/relationships/vmlDrawing" Target="../drawings/vmlDrawing15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99.bin"/><Relationship Id="rId29" Type="http://schemas.openxmlformats.org/officeDocument/2006/relationships/image" Target="../media/image95.wmf"/><Relationship Id="rId28" Type="http://schemas.openxmlformats.org/officeDocument/2006/relationships/oleObject" Target="../embeddings/oleObject112.bin"/><Relationship Id="rId27" Type="http://schemas.openxmlformats.org/officeDocument/2006/relationships/image" Target="../media/image94.wmf"/><Relationship Id="rId26" Type="http://schemas.openxmlformats.org/officeDocument/2006/relationships/oleObject" Target="../embeddings/oleObject111.bin"/><Relationship Id="rId25" Type="http://schemas.openxmlformats.org/officeDocument/2006/relationships/image" Target="../media/image93.wmf"/><Relationship Id="rId24" Type="http://schemas.openxmlformats.org/officeDocument/2006/relationships/oleObject" Target="../embeddings/oleObject110.bin"/><Relationship Id="rId23" Type="http://schemas.openxmlformats.org/officeDocument/2006/relationships/oleObject" Target="../embeddings/oleObject109.bin"/><Relationship Id="rId22" Type="http://schemas.openxmlformats.org/officeDocument/2006/relationships/image" Target="../media/image92.e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12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9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05.png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2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05.png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2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05.png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38.bin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35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image" Target="../media/image27.wmf"/><Relationship Id="rId19" Type="http://schemas.openxmlformats.org/officeDocument/2006/relationships/image" Target="../media/image120.wmf"/><Relationship Id="rId18" Type="http://schemas.openxmlformats.org/officeDocument/2006/relationships/oleObject" Target="../embeddings/oleObject143.bin"/><Relationship Id="rId17" Type="http://schemas.openxmlformats.org/officeDocument/2006/relationships/image" Target="../media/image119.wmf"/><Relationship Id="rId16" Type="http://schemas.openxmlformats.org/officeDocument/2006/relationships/oleObject" Target="../embeddings/oleObject142.bin"/><Relationship Id="rId15" Type="http://schemas.openxmlformats.org/officeDocument/2006/relationships/image" Target="../media/image118.wmf"/><Relationship Id="rId14" Type="http://schemas.openxmlformats.org/officeDocument/2006/relationships/oleObject" Target="../embeddings/oleObject141.bin"/><Relationship Id="rId13" Type="http://schemas.openxmlformats.org/officeDocument/2006/relationships/image" Target="../media/image117.wmf"/><Relationship Id="rId12" Type="http://schemas.openxmlformats.org/officeDocument/2006/relationships/oleObject" Target="../embeddings/oleObject140.bin"/><Relationship Id="rId11" Type="http://schemas.openxmlformats.org/officeDocument/2006/relationships/image" Target="../media/image116.wmf"/><Relationship Id="rId10" Type="http://schemas.openxmlformats.org/officeDocument/2006/relationships/oleObject" Target="../embeddings/oleObject139.bin"/><Relationship Id="rId1" Type="http://schemas.openxmlformats.org/officeDocument/2006/relationships/oleObject" Target="../embeddings/oleObject13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45.bin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21.wmf"/><Relationship Id="rId19" Type="http://schemas.openxmlformats.org/officeDocument/2006/relationships/image" Target="../media/image129.wmf"/><Relationship Id="rId18" Type="http://schemas.openxmlformats.org/officeDocument/2006/relationships/oleObject" Target="../embeddings/oleObject152.bin"/><Relationship Id="rId17" Type="http://schemas.openxmlformats.org/officeDocument/2006/relationships/tags" Target="../tags/tag12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27.png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4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30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7.png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5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4" Type="http://schemas.openxmlformats.org/officeDocument/2006/relationships/vmlDrawing" Target="../drawings/vmlDrawing5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5.wmf"/><Relationship Id="rId41" Type="http://schemas.openxmlformats.org/officeDocument/2006/relationships/oleObject" Target="../embeddings/oleObject27.bin"/><Relationship Id="rId40" Type="http://schemas.openxmlformats.org/officeDocument/2006/relationships/image" Target="../media/image24.wmf"/><Relationship Id="rId4" Type="http://schemas.openxmlformats.org/officeDocument/2006/relationships/image" Target="../media/image7.wmf"/><Relationship Id="rId39" Type="http://schemas.openxmlformats.org/officeDocument/2006/relationships/oleObject" Target="../embeddings/oleObject26.bin"/><Relationship Id="rId38" Type="http://schemas.openxmlformats.org/officeDocument/2006/relationships/image" Target="../media/image23.wmf"/><Relationship Id="rId37" Type="http://schemas.openxmlformats.org/officeDocument/2006/relationships/oleObject" Target="../embeddings/oleObject25.bin"/><Relationship Id="rId36" Type="http://schemas.openxmlformats.org/officeDocument/2006/relationships/image" Target="../media/image22.wmf"/><Relationship Id="rId35" Type="http://schemas.openxmlformats.org/officeDocument/2006/relationships/oleObject" Target="../embeddings/oleObject24.bin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23.bin"/><Relationship Id="rId32" Type="http://schemas.openxmlformats.org/officeDocument/2006/relationships/image" Target="../media/image20.wmf"/><Relationship Id="rId31" Type="http://schemas.openxmlformats.org/officeDocument/2006/relationships/oleObject" Target="../embeddings/oleObject22.bin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9" Type="http://schemas.openxmlformats.org/officeDocument/2006/relationships/oleObject" Target="../embeddings/oleObject21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0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18.bin"/><Relationship Id="rId22" Type="http://schemas.openxmlformats.org/officeDocument/2006/relationships/oleObject" Target="../embeddings/oleObject17.bin"/><Relationship Id="rId21" Type="http://schemas.openxmlformats.org/officeDocument/2006/relationships/image" Target="../media/image15.emf"/><Relationship Id="rId20" Type="http://schemas.openxmlformats.org/officeDocument/2006/relationships/oleObject" Target="../embeddings/oleObject16.bin"/><Relationship Id="rId2" Type="http://schemas.openxmlformats.org/officeDocument/2006/relationships/image" Target="../media/image6.wmf"/><Relationship Id="rId19" Type="http://schemas.openxmlformats.org/officeDocument/2006/relationships/image" Target="../media/image14.emf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14.bin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8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7.bin"/><Relationship Id="rId22" Type="http://schemas.openxmlformats.org/officeDocument/2006/relationships/tags" Target="../tags/tag2.xml"/><Relationship Id="rId21" Type="http://schemas.openxmlformats.org/officeDocument/2006/relationships/image" Target="../media/image33.wmf"/><Relationship Id="rId20" Type="http://schemas.openxmlformats.org/officeDocument/2006/relationships/oleObject" Target="../embeddings/oleObject46.bin"/><Relationship Id="rId2" Type="http://schemas.openxmlformats.org/officeDocument/2006/relationships/image" Target="../media/image27.wmf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45.bin"/><Relationship Id="rId17" Type="http://schemas.openxmlformats.org/officeDocument/2006/relationships/tags" Target="../tags/tag1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50.bin"/><Relationship Id="rId5" Type="http://schemas.openxmlformats.org/officeDocument/2006/relationships/tags" Target="../tags/tag3.xml"/><Relationship Id="rId4" Type="http://schemas.openxmlformats.org/officeDocument/2006/relationships/image" Target="../media/image42.png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55.bin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4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9.png"/><Relationship Id="rId12" Type="http://schemas.openxmlformats.org/officeDocument/2006/relationships/oleObject" Target="../embeddings/oleObject57.bin"/><Relationship Id="rId11" Type="http://schemas.openxmlformats.org/officeDocument/2006/relationships/image" Target="../media/image48.wmf"/><Relationship Id="rId10" Type="http://schemas.openxmlformats.org/officeDocument/2006/relationships/oleObject" Target="../embeddings/oleObject56.bin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2" name="Rectangle 24"/>
          <p:cNvSpPr/>
          <p:nvPr/>
        </p:nvSpPr>
        <p:spPr>
          <a:xfrm>
            <a:off x="755650" y="2120900"/>
            <a:ext cx="7700963" cy="24606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如果物体在作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直线运动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的过程中有一个不变的力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作用在这物体上，且这力的方向与物体的运动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方向一致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，那么，在物体移动了距离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时，力   对物体所作的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Text Box 2"/>
          <p:cNvSpPr txBox="1"/>
          <p:nvPr/>
        </p:nvSpPr>
        <p:spPr>
          <a:xfrm>
            <a:off x="1219200" y="457200"/>
            <a:ext cx="66294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§3.9 </a:t>
            </a:r>
            <a:r>
              <a:rPr lang="zh-CN" altLang="en-US" sz="4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定积分的物理应用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5" name="Text Box 5"/>
          <p:cNvSpPr txBox="1"/>
          <p:nvPr/>
        </p:nvSpPr>
        <p:spPr>
          <a:xfrm>
            <a:off x="755650" y="1325563"/>
            <a:ext cx="7543800" cy="709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一、变力作功问题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73" name="Rectangle 25"/>
          <p:cNvSpPr/>
          <p:nvPr/>
        </p:nvSpPr>
        <p:spPr>
          <a:xfrm>
            <a:off x="827088" y="4579938"/>
            <a:ext cx="7162800" cy="11001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如果物体在运动的过程中所受的力是变化的，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就不能直接使用此公式，而采用“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微元法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”思想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3563938" y="4003675"/>
          <a:ext cx="147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473200" imgH="316865" progId="Equation.DSMT4">
                  <p:embed/>
                </p:oleObj>
              </mc:Choice>
              <mc:Fallback>
                <p:oleObj name="" r:id="rId1" imgW="1473200" imgH="3168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4003675"/>
                        <a:ext cx="147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" grpId="0"/>
      <p:bldP spid="20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17"/>
          <p:cNvSpPr/>
          <p:nvPr/>
        </p:nvSpPr>
        <p:spPr>
          <a:xfrm>
            <a:off x="533400" y="12192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依题意知，每次锤击所作的功相等．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10" name="Object 18"/>
          <p:cNvGraphicFramePr>
            <a:graphicFrameLocks noChangeAspect="1"/>
          </p:cNvGraphicFramePr>
          <p:nvPr/>
        </p:nvGraphicFramePr>
        <p:xfrm>
          <a:off x="550863" y="2449513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435100" imgH="457200" progId="Equation.3">
                  <p:embed/>
                </p:oleObj>
              </mc:Choice>
              <mc:Fallback>
                <p:oleObj name="" r:id="rId1" imgW="1435100" imgH="457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63" y="2449513"/>
                        <a:ext cx="1435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2087563" y="2571750"/>
          <a:ext cx="4191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419100" imgH="254000" progId="Equation.3">
                  <p:embed/>
                </p:oleObj>
              </mc:Choice>
              <mc:Fallback>
                <p:oleObj name="" r:id="rId3" imgW="419100" imgH="254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563" y="2571750"/>
                        <a:ext cx="4191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690813" y="2208213"/>
          <a:ext cx="620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622300" imgH="927100" progId="Equation.3">
                  <p:embed/>
                </p:oleObj>
              </mc:Choice>
              <mc:Fallback>
                <p:oleObj name="" r:id="rId5" imgW="622300" imgH="927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0813" y="2208213"/>
                        <a:ext cx="6207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3268663" y="2284413"/>
          <a:ext cx="107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079500" imgH="825500" progId="Equation.3">
                  <p:embed/>
                </p:oleObj>
              </mc:Choice>
              <mc:Fallback>
                <p:oleObj name="" r:id="rId7" imgW="1079500" imgH="825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8663" y="2284413"/>
                        <a:ext cx="1079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3929063" y="3359150"/>
          <a:ext cx="1143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143000" imgH="431800" progId="Equation.3">
                  <p:embed/>
                </p:oleObj>
              </mc:Choice>
              <mc:Fallback>
                <p:oleObj name="" r:id="rId9" imgW="1143000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9063" y="3359150"/>
                        <a:ext cx="11430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6" name="Group 24"/>
          <p:cNvGrpSpPr/>
          <p:nvPr/>
        </p:nvGrpSpPr>
        <p:grpSpPr>
          <a:xfrm>
            <a:off x="533400" y="3290888"/>
            <a:ext cx="3230563" cy="519112"/>
            <a:chOff x="864" y="2478"/>
            <a:chExt cx="2035" cy="327"/>
          </a:xfrm>
        </p:grpSpPr>
        <p:sp>
          <p:nvSpPr>
            <p:cNvPr id="17416" name="Rectangle 25"/>
            <p:cNvSpPr/>
            <p:nvPr/>
          </p:nvSpPr>
          <p:spPr>
            <a:xfrm>
              <a:off x="975" y="2478"/>
              <a:ext cx="19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次击入的总深度为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7417" name="Object 26"/>
            <p:cNvGraphicFramePr>
              <a:graphicFrameLocks noChangeAspect="1"/>
            </p:cNvGraphicFramePr>
            <p:nvPr/>
          </p:nvGraphicFramePr>
          <p:xfrm>
            <a:off x="864" y="259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1" imgW="241300" imgH="254000" progId="Equation.3">
                    <p:embed/>
                  </p:oleObj>
                </mc:Choice>
                <mc:Fallback>
                  <p:oleObj name="" r:id="rId11" imgW="241300" imgH="254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4" y="259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3" name="Group 31"/>
          <p:cNvGrpSpPr/>
          <p:nvPr/>
        </p:nvGrpSpPr>
        <p:grpSpPr>
          <a:xfrm>
            <a:off x="441325" y="4419600"/>
            <a:ext cx="5157788" cy="519113"/>
            <a:chOff x="278" y="2784"/>
            <a:chExt cx="3249" cy="327"/>
          </a:xfrm>
        </p:grpSpPr>
        <p:graphicFrame>
          <p:nvGraphicFramePr>
            <p:cNvPr id="17419" name="Object 23"/>
            <p:cNvGraphicFramePr>
              <a:graphicFrameLocks noChangeAspect="1"/>
            </p:cNvGraphicFramePr>
            <p:nvPr/>
          </p:nvGraphicFramePr>
          <p:xfrm>
            <a:off x="2463" y="2792"/>
            <a:ext cx="10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3" imgW="800100" imgH="228600" progId="Equation.3">
                    <p:embed/>
                  </p:oleObj>
                </mc:Choice>
                <mc:Fallback>
                  <p:oleObj name="" r:id="rId13" imgW="8001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63" y="2792"/>
                          <a:ext cx="106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28"/>
            <p:cNvSpPr/>
            <p:nvPr/>
          </p:nvSpPr>
          <p:spPr>
            <a:xfrm>
              <a:off x="278" y="2784"/>
              <a:ext cx="22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第   次击入的深度为</a:t>
              </a:r>
              <a:endParaRPr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7421" name="Object 29"/>
            <p:cNvGraphicFramePr>
              <a:graphicFrameLocks noChangeAspect="1"/>
            </p:cNvGraphicFramePr>
            <p:nvPr/>
          </p:nvGraphicFramePr>
          <p:xfrm>
            <a:off x="665" y="289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5" imgW="241300" imgH="254000" progId="Equation.3">
                    <p:embed/>
                  </p:oleObj>
                </mc:Choice>
                <mc:Fallback>
                  <p:oleObj name="" r:id="rId15" imgW="241300" imgH="2540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5" y="289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2" name="Object 30"/>
          <p:cNvGraphicFramePr>
            <a:graphicFrameLocks noChangeAspect="1"/>
          </p:cNvGraphicFramePr>
          <p:nvPr/>
        </p:nvGraphicFramePr>
        <p:xfrm>
          <a:off x="5553075" y="1828800"/>
          <a:ext cx="3352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6" imgW="3714750" imgH="2838450" progId="Paint.Picture">
                  <p:embed/>
                </p:oleObj>
              </mc:Choice>
              <mc:Fallback>
                <p:oleObj name="" r:id="rId16" imgW="3714750" imgH="2838450" progId="Paint.Picture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53075" y="1828800"/>
                        <a:ext cx="335280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3914775" y="3789363"/>
          <a:ext cx="1627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8" imgW="685800" imgH="241300" progId="Equation.3">
                  <p:embed/>
                </p:oleObj>
              </mc:Choice>
              <mc:Fallback>
                <p:oleObj name="" r:id="rId18" imgW="685800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4775" y="3789363"/>
                        <a:ext cx="16271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/>
          <p:nvPr/>
        </p:nvGrpSpPr>
        <p:grpSpPr>
          <a:xfrm>
            <a:off x="385763" y="3776663"/>
            <a:ext cx="3648075" cy="519112"/>
            <a:chOff x="781" y="2478"/>
            <a:chExt cx="2298" cy="327"/>
          </a:xfrm>
        </p:grpSpPr>
        <p:sp>
          <p:nvSpPr>
            <p:cNvPr id="17425" name="Rectangle 25"/>
            <p:cNvSpPr/>
            <p:nvPr/>
          </p:nvSpPr>
          <p:spPr>
            <a:xfrm>
              <a:off x="1155" y="2478"/>
              <a:ext cx="19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次击入的总深度为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7426" name="Object 26"/>
            <p:cNvGraphicFramePr>
              <a:graphicFrameLocks noChangeAspect="1"/>
            </p:cNvGraphicFramePr>
            <p:nvPr/>
          </p:nvGraphicFramePr>
          <p:xfrm>
            <a:off x="781" y="2521"/>
            <a:ext cx="44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0" imgW="292100" imgH="177165" progId="Equation.3">
                    <p:embed/>
                  </p:oleObj>
                </mc:Choice>
                <mc:Fallback>
                  <p:oleObj name="" r:id="rId20" imgW="292100" imgH="17716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81" y="2521"/>
                          <a:ext cx="44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609600" y="6858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447800" y="779463"/>
          <a:ext cx="6845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908800" imgH="444500" progId="Equation.DSMT4">
                  <p:embed/>
                </p:oleObj>
              </mc:Choice>
              <mc:Fallback>
                <p:oleObj name="" r:id="rId1" imgW="6908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779463"/>
                        <a:ext cx="68453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/>
          <p:nvPr/>
        </p:nvSpPr>
        <p:spPr>
          <a:xfrm>
            <a:off x="685800" y="3081338"/>
            <a:ext cx="7540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6" name="Text Box 18"/>
          <p:cNvSpPr txBox="1"/>
          <p:nvPr/>
        </p:nvSpPr>
        <p:spPr>
          <a:xfrm>
            <a:off x="1371600" y="3124200"/>
            <a:ext cx="3657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如图所示建立坐标系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1447800" y="3810000"/>
          <a:ext cx="4749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749800" imgH="1003300" progId="Equation.DSMT4">
                  <p:embed/>
                </p:oleObj>
              </mc:Choice>
              <mc:Fallback>
                <p:oleObj name="" r:id="rId3" imgW="4749800" imgH="1003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810000"/>
                        <a:ext cx="47498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 Box 20"/>
          <p:cNvSpPr txBox="1"/>
          <p:nvPr/>
        </p:nvSpPr>
        <p:spPr>
          <a:xfrm>
            <a:off x="1371600" y="4953000"/>
            <a:ext cx="441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于是对半圆上任一点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1524000" y="56261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98500" imgH="393700" progId="Equation.3">
                  <p:embed/>
                </p:oleObj>
              </mc:Choice>
              <mc:Fallback>
                <p:oleObj name="" r:id="rId5" imgW="6985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5626100"/>
                        <a:ext cx="69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2"/>
          <p:cNvGraphicFramePr>
            <a:graphicFrameLocks noChangeAspect="1"/>
          </p:cNvGraphicFramePr>
          <p:nvPr/>
        </p:nvGraphicFramePr>
        <p:xfrm>
          <a:off x="1439863" y="1300163"/>
          <a:ext cx="693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6934200" imgH="431800" progId="Equation.DSMT4">
                  <p:embed/>
                </p:oleObj>
              </mc:Choice>
              <mc:Fallback>
                <p:oleObj name="" r:id="rId7" imgW="6934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9863" y="1300163"/>
                        <a:ext cx="693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3"/>
          <p:cNvGraphicFramePr>
            <a:graphicFrameLocks noChangeAspect="1"/>
          </p:cNvGraphicFramePr>
          <p:nvPr/>
        </p:nvGraphicFramePr>
        <p:xfrm>
          <a:off x="1439863" y="1787525"/>
          <a:ext cx="69675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6692900" imgH="876300" progId="Equation.DSMT4">
                  <p:embed/>
                </p:oleObj>
              </mc:Choice>
              <mc:Fallback>
                <p:oleObj name="" r:id="rId9" imgW="6692900" imgH="876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9863" y="1787525"/>
                        <a:ext cx="696753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4"/>
          <p:cNvGraphicFramePr>
            <a:graphicFrameLocks noChangeAspect="1"/>
          </p:cNvGraphicFramePr>
          <p:nvPr/>
        </p:nvGraphicFramePr>
        <p:xfrm>
          <a:off x="1447800" y="2311400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2730500" imgH="393700" progId="Equation.DSMT4">
                  <p:embed/>
                </p:oleObj>
              </mc:Choice>
              <mc:Fallback>
                <p:oleObj name="" r:id="rId11" imgW="27305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2311400"/>
                        <a:ext cx="2730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5"/>
          <p:cNvGraphicFramePr>
            <a:graphicFrameLocks noChangeAspect="1"/>
          </p:cNvGraphicFramePr>
          <p:nvPr/>
        </p:nvGraphicFramePr>
        <p:xfrm>
          <a:off x="6438900" y="2819400"/>
          <a:ext cx="2476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2705100" imgH="2295525" progId="Paint.Picture">
                  <p:embed/>
                </p:oleObj>
              </mc:Choice>
              <mc:Fallback>
                <p:oleObj name="" r:id="rId13" imgW="2705100" imgH="22955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8900" y="2819400"/>
                        <a:ext cx="24765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6"/>
          <p:cNvGraphicFramePr>
            <a:graphicFrameLocks noChangeAspect="1"/>
          </p:cNvGraphicFramePr>
          <p:nvPr/>
        </p:nvGraphicFramePr>
        <p:xfrm>
          <a:off x="2362200" y="5638800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2286000" imgH="469900" progId="Equation.3">
                  <p:embed/>
                </p:oleObj>
              </mc:Choice>
              <mc:Fallback>
                <p:oleObj name="" r:id="rId15" imgW="2286000" imgH="469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2200" y="5638800"/>
                        <a:ext cx="2286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4724400" y="5638800"/>
          <a:ext cx="307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3073400" imgH="469900" progId="Equation.3">
                  <p:embed/>
                </p:oleObj>
              </mc:Choice>
              <mc:Fallback>
                <p:oleObj name="" r:id="rId17" imgW="3073400" imgH="469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4400" y="5638800"/>
                        <a:ext cx="3073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/>
      <p:bldP spid="27666" grpId="0"/>
      <p:bldP spid="27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27100" y="164941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028065" imgH="393700" progId="Equation.3">
                  <p:embed/>
                </p:oleObj>
              </mc:Choice>
              <mc:Fallback>
                <p:oleObj name="" r:id="rId1" imgW="10280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1649413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6457950" y="2641600"/>
          <a:ext cx="2476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705100" imgH="2295525" progId="Paint.Picture">
                  <p:embed/>
                </p:oleObj>
              </mc:Choice>
              <mc:Fallback>
                <p:oleObj name="" r:id="rId3" imgW="2705100" imgH="229552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7950" y="2641600"/>
                        <a:ext cx="24765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012950" y="1420813"/>
          <a:ext cx="152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524000" imgH="736600" progId="Equation.3">
                  <p:embed/>
                </p:oleObj>
              </mc:Choice>
              <mc:Fallback>
                <p:oleObj name="" r:id="rId5" imgW="1524000" imgH="73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950" y="1420813"/>
                        <a:ext cx="15240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517900" y="1420813"/>
          <a:ext cx="2514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514600" imgH="736600" progId="Equation.3">
                  <p:embed/>
                </p:oleObj>
              </mc:Choice>
              <mc:Fallback>
                <p:oleObj name="" r:id="rId7" imgW="2514600" imgH="736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420813"/>
                        <a:ext cx="25146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3506788" y="2624138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870200" imgH="838200" progId="Equation.3">
                  <p:embed/>
                </p:oleObj>
              </mc:Choice>
              <mc:Fallback>
                <p:oleObj name="" r:id="rId9" imgW="2870200" imgH="838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6788" y="2624138"/>
                        <a:ext cx="287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/>
          <p:nvPr/>
        </p:nvSpPr>
        <p:spPr>
          <a:xfrm>
            <a:off x="477838" y="3589338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故所求速度为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040063" y="3462338"/>
          <a:ext cx="270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2705100" imgH="914400" progId="Equation.3">
                  <p:embed/>
                </p:oleObj>
              </mc:Choice>
              <mc:Fallback>
                <p:oleObj name="" r:id="rId11" imgW="2705100" imgH="914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0063" y="3462338"/>
                        <a:ext cx="2705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22288" y="2852738"/>
          <a:ext cx="273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2730500" imgH="431800" progId="Equation.3">
                  <p:embed/>
                </p:oleObj>
              </mc:Choice>
              <mc:Fallback>
                <p:oleObj name="" r:id="rId13" imgW="27305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2288" y="2852738"/>
                        <a:ext cx="27305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18"/>
          <p:cNvSpPr txBox="1"/>
          <p:nvPr/>
        </p:nvSpPr>
        <p:spPr>
          <a:xfrm>
            <a:off x="660400" y="482600"/>
            <a:ext cx="77216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半球可以看成是半圆绕</a:t>
            </a:r>
            <a:r>
              <a:rPr lang="en-US" altLang="zh-CN" i="1" dirty="0">
                <a:cs typeface="Times New Roman" panose="02020603050405020304" pitchFamily="18" charset="0"/>
              </a:rPr>
              <a:t>y</a:t>
            </a:r>
            <a:r>
              <a:rPr lang="zh-CN" altLang="en-US" dirty="0">
                <a:cs typeface="Times New Roman" panose="02020603050405020304" pitchFamily="18" charset="0"/>
              </a:rPr>
              <a:t>轴旋转得到的立体，因此水深</a:t>
            </a:r>
            <a:r>
              <a:rPr lang="en-US" altLang="zh-CN" i="1" dirty="0">
                <a:cs typeface="Times New Roman" panose="02020603050405020304" pitchFamily="18" charset="0"/>
              </a:rPr>
              <a:t>h</a:t>
            </a:r>
            <a:r>
              <a:rPr lang="zh-CN" altLang="en-US" dirty="0">
                <a:cs typeface="Times New Roman" panose="02020603050405020304" pitchFamily="18" charset="0"/>
              </a:rPr>
              <a:t>时水的体积为：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9466" name="Object 19"/>
          <p:cNvGraphicFramePr>
            <a:graphicFrameLocks noChangeAspect="1"/>
          </p:cNvGraphicFramePr>
          <p:nvPr/>
        </p:nvGraphicFramePr>
        <p:xfrm>
          <a:off x="6761163" y="1282700"/>
          <a:ext cx="1870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1028700" imgH="698500" progId="Equation.DSMT4">
                  <p:embed/>
                </p:oleObj>
              </mc:Choice>
              <mc:Fallback>
                <p:oleObj name="" r:id="rId15" imgW="1028700" imgH="698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1163" y="1282700"/>
                        <a:ext cx="1870075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27"/>
          <p:cNvGraphicFramePr>
            <a:graphicFrameLocks noChangeAspect="1"/>
          </p:cNvGraphicFramePr>
          <p:nvPr/>
        </p:nvGraphicFramePr>
        <p:xfrm>
          <a:off x="887413" y="1092200"/>
          <a:ext cx="74818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480300" imgH="876300" progId="Equation.DSMT4">
                  <p:embed/>
                </p:oleObj>
              </mc:Choice>
              <mc:Fallback>
                <p:oleObj name="" r:id="rId1" imgW="7480300" imgH="876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7413" y="1092200"/>
                        <a:ext cx="748188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857250" y="2400300"/>
          <a:ext cx="48021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800600" imgH="876300" progId="Equation.DSMT4">
                  <p:embed/>
                </p:oleObj>
              </mc:Choice>
              <mc:Fallback>
                <p:oleObj name="" r:id="rId3" imgW="4800600" imgH="876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2400300"/>
                        <a:ext cx="48021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2"/>
          <p:cNvGraphicFramePr>
            <a:graphicFrameLocks noChangeAspect="1"/>
          </p:cNvGraphicFramePr>
          <p:nvPr/>
        </p:nvGraphicFramePr>
        <p:xfrm>
          <a:off x="914400" y="3038475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4127500" imgH="431800" progId="Equation.DSMT4">
                  <p:embed/>
                </p:oleObj>
              </mc:Choice>
              <mc:Fallback>
                <p:oleObj name="" r:id="rId5" imgW="4127500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038475"/>
                        <a:ext cx="412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3"/>
          <p:cNvGraphicFramePr>
            <a:graphicFrameLocks noChangeAspect="1"/>
          </p:cNvGraphicFramePr>
          <p:nvPr/>
        </p:nvGraphicFramePr>
        <p:xfrm>
          <a:off x="6096000" y="2133600"/>
          <a:ext cx="29146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914650" imgH="1981200" progId="Paint.Picture">
                  <p:embed/>
                </p:oleObj>
              </mc:Choice>
              <mc:Fallback>
                <p:oleObj name="" r:id="rId7" imgW="2914650" imgH="198120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291465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4"/>
          <p:cNvGraphicFramePr>
            <a:graphicFrameLocks noChangeAspect="1"/>
          </p:cNvGraphicFramePr>
          <p:nvPr/>
        </p:nvGraphicFramePr>
        <p:xfrm>
          <a:off x="914400" y="1752600"/>
          <a:ext cx="514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5143500" imgH="393700" progId="Equation.DSMT4">
                  <p:embed/>
                </p:oleObj>
              </mc:Choice>
              <mc:Fallback>
                <p:oleObj name="" r:id="rId9" imgW="5143500" imgH="393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514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14400" y="3770313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2" imgW="4051300" imgH="469900" progId="Equation.DSMT4">
                  <p:embed/>
                </p:oleObj>
              </mc:Choice>
              <mc:Fallback>
                <p:oleObj name="" r:id="rId12" imgW="4051300" imgH="469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3770313"/>
                        <a:ext cx="405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1550" y="4365943"/>
          <a:ext cx="326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3263900" imgH="469900" progId="Equation.DSMT4">
                  <p:embed/>
                </p:oleObj>
              </mc:Choice>
              <mc:Fallback>
                <p:oleObj name="" r:id="rId15" imgW="3263900" imgH="469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550" y="4365943"/>
                        <a:ext cx="3263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14400" y="5084763"/>
          <a:ext cx="541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5410200" imgH="469900" progId="Equation.DSMT4">
                  <p:embed/>
                </p:oleObj>
              </mc:Choice>
              <mc:Fallback>
                <p:oleObj name="" r:id="rId18" imgW="5410200" imgH="469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4400" y="5084763"/>
                        <a:ext cx="5410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 txBox="1"/>
          <p:nvPr/>
        </p:nvSpPr>
        <p:spPr>
          <a:xfrm>
            <a:off x="914400" y="12461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故将满池水全部提升到池沿高度所需功为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6096000" y="2133600"/>
          <a:ext cx="29146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914650" imgH="1981200" progId="Paint.Picture">
                  <p:embed/>
                </p:oleObj>
              </mc:Choice>
              <mc:Fallback>
                <p:oleObj name="" r:id="rId1" imgW="2914650" imgH="1981200" progId="Paint.Picture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291465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43305" y="1988503"/>
          <a:ext cx="4800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4800600" imgH="698500" progId="Equation.DSMT4">
                  <p:embed/>
                </p:oleObj>
              </mc:Choice>
              <mc:Fallback>
                <p:oleObj name="" r:id="rId4" imgW="4800600" imgH="6985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305" y="1988503"/>
                        <a:ext cx="4800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75423" y="2924493"/>
          <a:ext cx="452056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4520565" imgH="698500" progId="Equation.DSMT4">
                  <p:embed/>
                </p:oleObj>
              </mc:Choice>
              <mc:Fallback>
                <p:oleObj name="" r:id="rId7" imgW="4520565" imgH="6985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423" y="2924493"/>
                        <a:ext cx="452056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475740" y="3788728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1524000" imgH="838200" progId="Equation.DSMT4">
                  <p:embed/>
                </p:oleObj>
              </mc:Choice>
              <mc:Fallback>
                <p:oleObj name="" r:id="rId10" imgW="1524000" imgH="838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5740" y="3788728"/>
                        <a:ext cx="1524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51"/>
          <p:cNvSpPr/>
          <p:nvPr/>
        </p:nvSpPr>
        <p:spPr>
          <a:xfrm>
            <a:off x="1066800" y="1009650"/>
            <a:ext cx="702945" cy="415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/>
            <a:r>
              <a:rPr lang="zh-CN" altLang="en-US" sz="27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5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532" name="Rectangle 54"/>
          <p:cNvSpPr/>
          <p:nvPr/>
        </p:nvSpPr>
        <p:spPr>
          <a:xfrm>
            <a:off x="1985010" y="978535"/>
            <a:ext cx="1724025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有一长度为</a:t>
            </a:r>
            <a:endParaRPr lang="zh-CN" altLang="en-US" sz="2700" b="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sp>
        <p:nvSpPr>
          <p:cNvPr id="22533" name="Rectangle 55"/>
          <p:cNvSpPr/>
          <p:nvPr/>
        </p:nvSpPr>
        <p:spPr>
          <a:xfrm>
            <a:off x="3870325" y="971550"/>
            <a:ext cx="101600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Rectangle 56"/>
          <p:cNvSpPr/>
          <p:nvPr/>
        </p:nvSpPr>
        <p:spPr>
          <a:xfrm>
            <a:off x="4014788" y="1009650"/>
            <a:ext cx="1724025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线密度为</a:t>
            </a:r>
            <a:endParaRPr lang="zh-CN" altLang="en-US" sz="2700" b="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sp>
        <p:nvSpPr>
          <p:cNvPr id="22535" name="Rectangle 57"/>
          <p:cNvSpPr/>
          <p:nvPr/>
        </p:nvSpPr>
        <p:spPr>
          <a:xfrm>
            <a:off x="5794375" y="931863"/>
            <a:ext cx="201613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r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6" name="Rectangle 58"/>
          <p:cNvSpPr/>
          <p:nvPr/>
        </p:nvSpPr>
        <p:spPr>
          <a:xfrm>
            <a:off x="6051550" y="1009650"/>
            <a:ext cx="2068830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的均匀细棒，</a:t>
            </a:r>
            <a:endParaRPr lang="zh-CN" altLang="en-US" sz="2700" b="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sp>
        <p:nvSpPr>
          <p:cNvPr id="22537" name="Rectangle 59"/>
          <p:cNvSpPr/>
          <p:nvPr/>
        </p:nvSpPr>
        <p:spPr>
          <a:xfrm>
            <a:off x="1066800" y="1595438"/>
            <a:ext cx="2758440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在其中垂线上距棒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2538" name="Rectangle 60"/>
          <p:cNvSpPr/>
          <p:nvPr/>
        </p:nvSpPr>
        <p:spPr>
          <a:xfrm>
            <a:off x="3816350" y="1560513"/>
            <a:ext cx="184150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Rectangle 61"/>
          <p:cNvSpPr/>
          <p:nvPr/>
        </p:nvSpPr>
        <p:spPr>
          <a:xfrm>
            <a:off x="4037013" y="1595438"/>
            <a:ext cx="2758440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单位处有一质量为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2540" name="Rectangle 62"/>
          <p:cNvSpPr/>
          <p:nvPr/>
        </p:nvSpPr>
        <p:spPr>
          <a:xfrm>
            <a:off x="6789738" y="1560513"/>
            <a:ext cx="285750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1" name="Rectangle 63"/>
          <p:cNvSpPr/>
          <p:nvPr/>
        </p:nvSpPr>
        <p:spPr>
          <a:xfrm>
            <a:off x="7105650" y="1595438"/>
            <a:ext cx="1034415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的质点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2542" name="Rectangle 64"/>
          <p:cNvSpPr/>
          <p:nvPr/>
        </p:nvSpPr>
        <p:spPr>
          <a:xfrm>
            <a:off x="1103313" y="2143125"/>
            <a:ext cx="327025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3" name="Rectangle 65"/>
          <p:cNvSpPr/>
          <p:nvPr/>
        </p:nvSpPr>
        <p:spPr>
          <a:xfrm>
            <a:off x="1489075" y="2173288"/>
            <a:ext cx="2758440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计算该棒对质点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2544" name="Rectangle 66"/>
          <p:cNvSpPr/>
          <p:nvPr/>
        </p:nvSpPr>
        <p:spPr>
          <a:xfrm>
            <a:off x="4256088" y="2143125"/>
            <a:ext cx="327025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Rectangle 67"/>
          <p:cNvSpPr/>
          <p:nvPr/>
        </p:nvSpPr>
        <p:spPr>
          <a:xfrm>
            <a:off x="4618038" y="2143125"/>
            <a:ext cx="1379220" cy="41529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2" charset="-122"/>
              </a:rPr>
              <a:t>的引力</a:t>
            </a:r>
            <a:r>
              <a:rPr lang="zh-CN" altLang="en-US" sz="2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8" name="Text Box 68"/>
          <p:cNvSpPr txBox="1"/>
          <p:nvPr/>
        </p:nvSpPr>
        <p:spPr>
          <a:xfrm>
            <a:off x="990600" y="2667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309" name="Text Box 69"/>
          <p:cNvSpPr txBox="1"/>
          <p:nvPr/>
        </p:nvSpPr>
        <p:spPr>
          <a:xfrm>
            <a:off x="1600200" y="2667000"/>
            <a:ext cx="4038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</a:rPr>
              <a:t>建立坐标系如图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0312" name="Object 72"/>
          <p:cNvGraphicFramePr>
            <a:graphicFrameLocks noChangeAspect="1"/>
          </p:cNvGraphicFramePr>
          <p:nvPr/>
        </p:nvGraphicFramePr>
        <p:xfrm>
          <a:off x="3790950" y="318135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955800" imgH="965200" progId="Equation.3">
                  <p:embed/>
                </p:oleObj>
              </mc:Choice>
              <mc:Fallback>
                <p:oleObj name="" r:id="rId1" imgW="1955800" imgH="965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0950" y="3181350"/>
                        <a:ext cx="1955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3" name="Text Box 73"/>
          <p:cNvSpPr txBox="1"/>
          <p:nvPr/>
        </p:nvSpPr>
        <p:spPr>
          <a:xfrm>
            <a:off x="1187450" y="4883150"/>
            <a:ext cx="4267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将这一小段近似看成质点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314" name="Text Box 74"/>
          <p:cNvSpPr txBox="1"/>
          <p:nvPr/>
        </p:nvSpPr>
        <p:spPr>
          <a:xfrm>
            <a:off x="1199833" y="5571173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小段的质量为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0315" name="Object 75"/>
          <p:cNvGraphicFramePr>
            <a:graphicFrameLocks noChangeAspect="1"/>
          </p:cNvGraphicFramePr>
          <p:nvPr/>
        </p:nvGraphicFramePr>
        <p:xfrm>
          <a:off x="3635693" y="5659438"/>
          <a:ext cx="685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685800" imgH="393700" progId="Equation.3">
                  <p:embed/>
                </p:oleObj>
              </mc:Choice>
              <mc:Fallback>
                <p:oleObj name="" r:id="rId3" imgW="685800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693" y="5659438"/>
                        <a:ext cx="685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2" name="Group 76"/>
          <p:cNvGrpSpPr/>
          <p:nvPr/>
        </p:nvGrpSpPr>
        <p:grpSpPr>
          <a:xfrm>
            <a:off x="6383338" y="2743200"/>
            <a:ext cx="2203450" cy="2743200"/>
            <a:chOff x="3840" y="1728"/>
            <a:chExt cx="1388" cy="1728"/>
          </a:xfrm>
        </p:grpSpPr>
        <p:grpSp>
          <p:nvGrpSpPr>
            <p:cNvPr id="22553" name="Group 77"/>
            <p:cNvGrpSpPr/>
            <p:nvPr/>
          </p:nvGrpSpPr>
          <p:grpSpPr>
            <a:xfrm>
              <a:off x="3843" y="1776"/>
              <a:ext cx="422" cy="1584"/>
              <a:chOff x="3843" y="1776"/>
              <a:chExt cx="422" cy="1584"/>
            </a:xfrm>
          </p:grpSpPr>
          <p:graphicFrame>
            <p:nvGraphicFramePr>
              <p:cNvPr id="22554" name="Object 78"/>
              <p:cNvGraphicFramePr>
                <a:graphicFrameLocks noChangeAspect="1"/>
              </p:cNvGraphicFramePr>
              <p:nvPr/>
            </p:nvGraphicFramePr>
            <p:xfrm>
              <a:off x="3843" y="1776"/>
              <a:ext cx="9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5" imgW="254000" imgH="888365" progId="Equation.3">
                      <p:embed/>
                    </p:oleObj>
                  </mc:Choice>
                  <mc:Fallback>
                    <p:oleObj name="" r:id="rId5" imgW="254000" imgH="88836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43" y="1776"/>
                            <a:ext cx="93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5" name="Object 79"/>
              <p:cNvGraphicFramePr>
                <a:graphicFrameLocks noChangeAspect="1"/>
              </p:cNvGraphicFramePr>
              <p:nvPr/>
            </p:nvGraphicFramePr>
            <p:xfrm>
              <a:off x="4040" y="2984"/>
              <a:ext cx="22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7" imgW="533400" imgH="888365" progId="Equation.3">
                      <p:embed/>
                    </p:oleObj>
                  </mc:Choice>
                  <mc:Fallback>
                    <p:oleObj name="" r:id="rId7" imgW="533400" imgH="888365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40" y="2984"/>
                            <a:ext cx="225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56" name="Group 80"/>
            <p:cNvGrpSpPr/>
            <p:nvPr/>
          </p:nvGrpSpPr>
          <p:grpSpPr>
            <a:xfrm>
              <a:off x="3992" y="1728"/>
              <a:ext cx="1200" cy="1728"/>
              <a:chOff x="4224" y="2016"/>
              <a:chExt cx="1200" cy="1728"/>
            </a:xfrm>
          </p:grpSpPr>
          <p:sp>
            <p:nvSpPr>
              <p:cNvPr id="22557" name="Line 81"/>
              <p:cNvSpPr/>
              <p:nvPr/>
            </p:nvSpPr>
            <p:spPr>
              <a:xfrm flipV="1">
                <a:off x="4224" y="2016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58" name="Line 82"/>
              <p:cNvSpPr/>
              <p:nvPr/>
            </p:nvSpPr>
            <p:spPr>
              <a:xfrm>
                <a:off x="4224" y="2892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22559" name="Line 83"/>
            <p:cNvSpPr/>
            <p:nvPr/>
          </p:nvSpPr>
          <p:spPr>
            <a:xfrm>
              <a:off x="3981" y="2016"/>
              <a:ext cx="0" cy="120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2560" name="Object 84"/>
            <p:cNvGraphicFramePr>
              <a:graphicFrameLocks noChangeAspect="1"/>
            </p:cNvGraphicFramePr>
            <p:nvPr/>
          </p:nvGraphicFramePr>
          <p:xfrm>
            <a:off x="4496" y="2553"/>
            <a:ext cx="92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241300" imgH="241300" progId="Equation.3">
                    <p:embed/>
                  </p:oleObj>
                </mc:Choice>
                <mc:Fallback>
                  <p:oleObj name="" r:id="rId9" imgW="241300" imgH="2413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7C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96" y="2553"/>
                          <a:ext cx="92" cy="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85"/>
            <p:cNvGraphicFramePr>
              <a:graphicFrameLocks noChangeAspect="1"/>
            </p:cNvGraphicFramePr>
            <p:nvPr/>
          </p:nvGraphicFramePr>
          <p:xfrm>
            <a:off x="5096" y="2640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1" imgW="266700" imgH="254000" progId="Equation.3">
                    <p:embed/>
                  </p:oleObj>
                </mc:Choice>
                <mc:Fallback>
                  <p:oleObj name="" r:id="rId11" imgW="266700" imgH="2540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96" y="2640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86"/>
            <p:cNvGraphicFramePr>
              <a:graphicFrameLocks noChangeAspect="1"/>
            </p:cNvGraphicFramePr>
            <p:nvPr/>
          </p:nvGraphicFramePr>
          <p:xfrm>
            <a:off x="4028" y="1776"/>
            <a:ext cx="12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3" imgW="266700" imgH="330200" progId="Equation.3">
                    <p:embed/>
                  </p:oleObj>
                </mc:Choice>
                <mc:Fallback>
                  <p:oleObj name="" r:id="rId13" imgW="266700" imgH="330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28" y="1776"/>
                          <a:ext cx="12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87"/>
            <p:cNvGraphicFramePr>
              <a:graphicFrameLocks noChangeAspect="1"/>
            </p:cNvGraphicFramePr>
            <p:nvPr/>
          </p:nvGraphicFramePr>
          <p:xfrm>
            <a:off x="3840" y="2552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228600" imgH="254000" progId="Equation.3">
                    <p:embed/>
                  </p:oleObj>
                </mc:Choice>
                <mc:Fallback>
                  <p:oleObj name="" r:id="rId15" imgW="228600" imgH="2540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40" y="2552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88"/>
            <p:cNvGraphicFramePr>
              <a:graphicFrameLocks noChangeAspect="1"/>
            </p:cNvGraphicFramePr>
            <p:nvPr/>
          </p:nvGraphicFramePr>
          <p:xfrm>
            <a:off x="4492" y="2628"/>
            <a:ext cx="18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7" imgW="431165" imgH="317500" progId="Equation.3">
                    <p:embed/>
                  </p:oleObj>
                </mc:Choice>
                <mc:Fallback>
                  <p:oleObj name="" r:id="rId17" imgW="431165" imgH="3175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92" y="2628"/>
                          <a:ext cx="184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89"/>
            <p:cNvGraphicFramePr>
              <a:graphicFrameLocks noChangeAspect="1"/>
            </p:cNvGraphicFramePr>
            <p:nvPr/>
          </p:nvGraphicFramePr>
          <p:xfrm>
            <a:off x="4212" y="2652"/>
            <a:ext cx="121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9" imgW="241300" imgH="254000" progId="Equation.3">
                    <p:embed/>
                  </p:oleObj>
                </mc:Choice>
                <mc:Fallback>
                  <p:oleObj name="" r:id="rId19" imgW="241300" imgH="2540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12" y="2652"/>
                          <a:ext cx="121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Line 90"/>
            <p:cNvSpPr/>
            <p:nvPr/>
          </p:nvSpPr>
          <p:spPr>
            <a:xfrm flipH="1" flipV="1">
              <a:off x="3992" y="2304"/>
              <a:ext cx="528" cy="288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2567" name="Object 91"/>
            <p:cNvGraphicFramePr>
              <a:graphicFrameLocks noChangeAspect="1"/>
            </p:cNvGraphicFramePr>
            <p:nvPr/>
          </p:nvGraphicFramePr>
          <p:xfrm>
            <a:off x="4300" y="231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1" imgW="266700" imgH="292100" progId="Equation.3">
                    <p:embed/>
                  </p:oleObj>
                </mc:Choice>
                <mc:Fallback>
                  <p:oleObj name="" r:id="rId21" imgW="266700" imgH="2921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0" y="231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8" name="Group 92"/>
            <p:cNvGrpSpPr/>
            <p:nvPr/>
          </p:nvGrpSpPr>
          <p:grpSpPr>
            <a:xfrm>
              <a:off x="3840" y="2016"/>
              <a:ext cx="564" cy="424"/>
              <a:chOff x="3852" y="2016"/>
              <a:chExt cx="564" cy="424"/>
            </a:xfrm>
          </p:grpSpPr>
          <p:graphicFrame>
            <p:nvGraphicFramePr>
              <p:cNvPr id="22569" name="Object 93"/>
              <p:cNvGraphicFramePr>
                <a:graphicFrameLocks noChangeAspect="1"/>
              </p:cNvGraphicFramePr>
              <p:nvPr/>
            </p:nvGraphicFramePr>
            <p:xfrm>
              <a:off x="3852" y="2288"/>
              <a:ext cx="12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23" imgW="266700" imgH="330200" progId="Equation.3">
                      <p:embed/>
                    </p:oleObj>
                  </mc:Choice>
                  <mc:Fallback>
                    <p:oleObj name="" r:id="rId23" imgW="266700" imgH="3302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852" y="2288"/>
                            <a:ext cx="122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0" name="Line 94"/>
              <p:cNvSpPr/>
              <p:nvPr/>
            </p:nvSpPr>
            <p:spPr>
              <a:xfrm>
                <a:off x="3992" y="2172"/>
                <a:ext cx="0" cy="144"/>
              </a:xfrm>
              <a:prstGeom prst="line">
                <a:avLst/>
              </a:prstGeom>
              <a:ln w="57150" cap="flat" cmpd="sng">
                <a:solidFill>
                  <a:srgbClr val="00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22571" name="Object 95"/>
              <p:cNvGraphicFramePr>
                <a:graphicFrameLocks noChangeAspect="1"/>
              </p:cNvGraphicFramePr>
              <p:nvPr/>
            </p:nvGraphicFramePr>
            <p:xfrm>
              <a:off x="4008" y="2016"/>
              <a:ext cx="408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24" imgW="989965" imgH="406400" progId="Equation.3">
                      <p:embed/>
                    </p:oleObj>
                  </mc:Choice>
                  <mc:Fallback>
                    <p:oleObj name="" r:id="rId24" imgW="989965" imgH="4064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008" y="2016"/>
                            <a:ext cx="408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336" name="Object 96"/>
          <p:cNvGraphicFramePr>
            <a:graphicFrameLocks noChangeAspect="1"/>
          </p:cNvGraphicFramePr>
          <p:nvPr/>
        </p:nvGraphicFramePr>
        <p:xfrm>
          <a:off x="1231900" y="3505200"/>
          <a:ext cx="250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6" imgW="2501900" imgH="431800" progId="Equation.DSMT4">
                  <p:embed/>
                </p:oleObj>
              </mc:Choice>
              <mc:Fallback>
                <p:oleObj name="" r:id="rId26" imgW="250190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31900" y="3505200"/>
                        <a:ext cx="2501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7" name="Object 97"/>
          <p:cNvGraphicFramePr>
            <a:graphicFrameLocks noChangeAspect="1"/>
          </p:cNvGraphicFramePr>
          <p:nvPr/>
        </p:nvGraphicFramePr>
        <p:xfrm>
          <a:off x="1219200" y="4267200"/>
          <a:ext cx="381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8" imgW="3810000" imgH="495300" progId="Equation.DSMT4">
                  <p:embed/>
                </p:oleObj>
              </mc:Choice>
              <mc:Fallback>
                <p:oleObj name="" r:id="rId28" imgW="3810000" imgH="495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19200" y="4267200"/>
                        <a:ext cx="3810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4" name="Rectangle 101"/>
          <p:cNvSpPr/>
          <p:nvPr/>
        </p:nvSpPr>
        <p:spPr>
          <a:xfrm>
            <a:off x="584200" y="336550"/>
            <a:ext cx="7543800" cy="5956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二、引力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8" grpId="0"/>
      <p:bldP spid="10309" grpId="0"/>
      <p:bldP spid="10313" grpId="0"/>
      <p:bldP spid="103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1143000" y="1003300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小段与质点的距离为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4495800" y="9906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082800" imgH="533400" progId="Equation.3">
                  <p:embed/>
                </p:oleObj>
              </mc:Choice>
              <mc:Fallback>
                <p:oleObj name="" r:id="rId1" imgW="2082800" imgH="533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990600"/>
                        <a:ext cx="20828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/>
          <p:nvPr/>
        </p:nvSpPr>
        <p:spPr>
          <a:xfrm>
            <a:off x="1219200" y="191770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引力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222500" y="1790700"/>
          <a:ext cx="233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336800" imgH="914400" progId="Equation.3">
                  <p:embed/>
                </p:oleObj>
              </mc:Choice>
              <mc:Fallback>
                <p:oleObj name="" r:id="rId3" imgW="2336800" imgH="914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1790700"/>
                        <a:ext cx="2336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/>
          <p:nvPr/>
        </p:nvSpPr>
        <p:spPr>
          <a:xfrm>
            <a:off x="1219200" y="2846388"/>
            <a:ext cx="3733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水平方向的分力微元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743450" y="2626995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2984500" imgH="965200" progId="Equation.3">
                  <p:embed/>
                </p:oleObj>
              </mc:Choice>
              <mc:Fallback>
                <p:oleObj name="" r:id="rId5" imgW="2984500" imgH="965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3450" y="2626995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479550" y="3651250"/>
          <a:ext cx="3162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3162300" imgH="1066800" progId="Equation.3">
                  <p:embed/>
                </p:oleObj>
              </mc:Choice>
              <mc:Fallback>
                <p:oleObj name="" r:id="rId7" imgW="3162300" imgH="1066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550" y="3651250"/>
                        <a:ext cx="31623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832350" y="3733800"/>
          <a:ext cx="2222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2222500" imgH="1168400" progId="Equation.3">
                  <p:embed/>
                </p:oleObj>
              </mc:Choice>
              <mc:Fallback>
                <p:oleObj name="" r:id="rId9" imgW="2222500" imgH="1168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2350" y="3733800"/>
                        <a:ext cx="22225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/>
          <p:nvPr/>
        </p:nvSpPr>
        <p:spPr>
          <a:xfrm>
            <a:off x="1219200" y="5043488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由对称性知，引力在铅直方向分力为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7164070" y="5095875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054100" imgH="469900" progId="Equation.3">
                  <p:embed/>
                </p:oleObj>
              </mc:Choice>
              <mc:Fallback>
                <p:oleObj name="" r:id="rId11" imgW="1054100" imgH="469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4070" y="5095875"/>
                        <a:ext cx="1054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2"/>
          <p:cNvGraphicFramePr>
            <a:graphicFrameLocks noChangeAspect="1"/>
          </p:cNvGraphicFramePr>
          <p:nvPr/>
        </p:nvGraphicFramePr>
        <p:xfrm>
          <a:off x="611505" y="764540"/>
          <a:ext cx="675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6756400" imgH="876300" progId="Equation.DSMT4">
                  <p:embed/>
                </p:oleObj>
              </mc:Choice>
              <mc:Fallback>
                <p:oleObj name="" r:id="rId1" imgW="6756400" imgH="876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764540"/>
                        <a:ext cx="6756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143000" y="1393825"/>
          <a:ext cx="671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6718300" imgH="952500" progId="Equation.DSMT4">
                  <p:embed/>
                </p:oleObj>
              </mc:Choice>
              <mc:Fallback>
                <p:oleObj name="" r:id="rId3" imgW="6718300" imgH="952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393825"/>
                        <a:ext cx="6718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143000" y="1998663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4356100" imgH="393700" progId="Equation.DSMT4">
                  <p:embed/>
                </p:oleObj>
              </mc:Choice>
              <mc:Fallback>
                <p:oleObj name="" r:id="rId5" imgW="4356100" imgH="393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998663"/>
                        <a:ext cx="4356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5"/>
          <p:cNvGraphicFramePr>
            <a:graphicFrameLocks noChangeAspect="1"/>
          </p:cNvGraphicFramePr>
          <p:nvPr/>
        </p:nvGraphicFramePr>
        <p:xfrm>
          <a:off x="6210300" y="1998663"/>
          <a:ext cx="2635250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3486150" imgH="4152900" progId="Paint.Picture">
                  <p:embed/>
                </p:oleObj>
              </mc:Choice>
              <mc:Fallback>
                <p:oleObj name="" r:id="rId7" imgW="3486150" imgH="4152900" progId="Paint.Picture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10300" y="1998663"/>
                        <a:ext cx="2635250" cy="314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6"/>
          <p:cNvSpPr txBox="1"/>
          <p:nvPr/>
        </p:nvSpPr>
        <p:spPr>
          <a:xfrm>
            <a:off x="476250" y="2895600"/>
            <a:ext cx="51054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 圆弧上点的角度变化范围为：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2032000" y="3581400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473200" imgH="952500" progId="Equation.DSMT4">
                  <p:embed/>
                </p:oleObj>
              </mc:Choice>
              <mc:Fallback>
                <p:oleObj name="" r:id="rId9" imgW="1473200" imgH="9525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0" y="3581400"/>
                        <a:ext cx="1473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28"/>
          <p:cNvSpPr txBox="1"/>
          <p:nvPr/>
        </p:nvSpPr>
        <p:spPr>
          <a:xfrm>
            <a:off x="914400" y="4876800"/>
            <a:ext cx="3810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1352550" y="4686300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1358265" imgH="951865" progId="Equation.DSMT4">
                  <p:embed/>
                </p:oleObj>
              </mc:Choice>
              <mc:Fallback>
                <p:oleObj name="" r:id="rId11" imgW="1358265" imgH="9518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2550" y="4686300"/>
                        <a:ext cx="135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Text Box 31"/>
          <p:cNvSpPr txBox="1"/>
          <p:nvPr/>
        </p:nvSpPr>
        <p:spPr>
          <a:xfrm>
            <a:off x="2984500" y="4876800"/>
            <a:ext cx="25146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上的小区间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914400" y="5710238"/>
          <a:ext cx="593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5930900" imgH="495300" progId="Equation.DSMT4">
                  <p:embed/>
                </p:oleObj>
              </mc:Choice>
              <mc:Fallback>
                <p:oleObj name="" r:id="rId13" imgW="5930900" imgH="495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5710238"/>
                        <a:ext cx="5930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32796" grpId="0"/>
      <p:bldP spid="327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Object 2"/>
          <p:cNvGraphicFramePr>
            <a:graphicFrameLocks noChangeAspect="1"/>
          </p:cNvGraphicFramePr>
          <p:nvPr/>
        </p:nvGraphicFramePr>
        <p:xfrm>
          <a:off x="5715000" y="533400"/>
          <a:ext cx="31019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486150" imgH="4152900" progId="Paint.Picture">
                  <p:embed/>
                </p:oleObj>
              </mc:Choice>
              <mc:Fallback>
                <p:oleObj name="" r:id="rId1" imgW="3486150" imgH="4152900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533400"/>
                        <a:ext cx="3101975" cy="369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Text Box 3"/>
          <p:cNvSpPr txBox="1"/>
          <p:nvPr/>
        </p:nvSpPr>
        <p:spPr>
          <a:xfrm>
            <a:off x="533400" y="1066800"/>
            <a:ext cx="4876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它对点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引力的大小为：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016000" y="1636713"/>
          <a:ext cx="2489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489200" imgH="1295400" progId="Equation.DSMT4">
                  <p:embed/>
                </p:oleObj>
              </mc:Choice>
              <mc:Fallback>
                <p:oleObj name="" r:id="rId3" imgW="2489200" imgH="12954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636713"/>
                        <a:ext cx="2489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33400" y="2673350"/>
          <a:ext cx="397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975100" imgH="876300" progId="Equation.DSMT4">
                  <p:embed/>
                </p:oleObj>
              </mc:Choice>
              <mc:Fallback>
                <p:oleObj name="" r:id="rId5" imgW="3975100" imgH="8763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673350"/>
                        <a:ext cx="3975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31825" y="3452813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3149600" imgH="431800" progId="Equation.DSMT4">
                  <p:embed/>
                </p:oleObj>
              </mc:Choice>
              <mc:Fallback>
                <p:oleObj name="" r:id="rId7" imgW="3149600" imgH="431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825" y="3452813"/>
                        <a:ext cx="314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/>
          <p:nvPr/>
        </p:nvSpPr>
        <p:spPr>
          <a:xfrm>
            <a:off x="533400" y="4343400"/>
            <a:ext cx="7543800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由于引力不但有大小，而且有方向，应当把引力向两坐标轴作分解。由对称性，整个引力在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轴方向上的分力为零。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9"/>
          <p:cNvGraphicFramePr>
            <a:graphicFrameLocks noChangeAspect="1"/>
          </p:cNvGraphicFramePr>
          <p:nvPr/>
        </p:nvGraphicFramePr>
        <p:xfrm>
          <a:off x="5715000" y="533400"/>
          <a:ext cx="31019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486150" imgH="4152900" progId="Paint.Picture">
                  <p:embed/>
                </p:oleObj>
              </mc:Choice>
              <mc:Fallback>
                <p:oleObj name="" r:id="rId1" imgW="3486150" imgH="4152900" progId="Paint.Picture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533400"/>
                        <a:ext cx="3101975" cy="369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/>
          <p:nvPr/>
        </p:nvSpPr>
        <p:spPr>
          <a:xfrm>
            <a:off x="549275" y="900113"/>
            <a:ext cx="4678363" cy="1292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该小段圆弧对质点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的引力在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轴方向上的分力即引力微元为：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683895" y="2348865"/>
          <a:ext cx="447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4470400" imgH="838200" progId="Equation.DSMT4">
                  <p:embed/>
                </p:oleObj>
              </mc:Choice>
              <mc:Fallback>
                <p:oleObj name="" r:id="rId3" imgW="4470400" imgH="838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895" y="2348865"/>
                        <a:ext cx="447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/>
          <p:nvPr/>
        </p:nvSpPr>
        <p:spPr>
          <a:xfrm>
            <a:off x="549275" y="3476625"/>
            <a:ext cx="4437063" cy="860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因此，整个引力在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轴方向的分力为：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976313" y="4622800"/>
          <a:ext cx="3187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3187700" imgH="1028700" progId="Equation.3">
                  <p:embed/>
                </p:oleObj>
              </mc:Choice>
              <mc:Fallback>
                <p:oleObj name="" r:id="rId5" imgW="3187700" imgH="1028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6313" y="4622800"/>
                        <a:ext cx="31877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4254500" y="472440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2019300" imgH="825500" progId="Equation.3">
                  <p:embed/>
                </p:oleObj>
              </mc:Choice>
              <mc:Fallback>
                <p:oleObj name="" r:id="rId7" imgW="2019300" imgH="825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4500" y="4724400"/>
                        <a:ext cx="2019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779463" y="690563"/>
            <a:ext cx="76200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将位移的方向取为坐标轴的正方向，设力是位移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18" name="Text Box 3"/>
          <p:cNvSpPr txBox="1"/>
          <p:nvPr/>
        </p:nvSpPr>
        <p:spPr>
          <a:xfrm>
            <a:off x="779463" y="1300163"/>
            <a:ext cx="78486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的连续函数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  其中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是物体的坐标，在力的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779463" y="1909763"/>
            <a:ext cx="80010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作用下，物体从点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移至点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力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所作的功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4595" name="Group 19"/>
          <p:cNvGrpSpPr/>
          <p:nvPr/>
        </p:nvGrpSpPr>
        <p:grpSpPr>
          <a:xfrm>
            <a:off x="838200" y="2743200"/>
            <a:ext cx="7696200" cy="960438"/>
            <a:chOff x="528" y="2275"/>
            <a:chExt cx="4848" cy="605"/>
          </a:xfrm>
        </p:grpSpPr>
        <p:sp>
          <p:nvSpPr>
            <p:cNvPr id="9231" name="Text Box 16"/>
            <p:cNvSpPr txBox="1"/>
            <p:nvPr/>
          </p:nvSpPr>
          <p:spPr>
            <a:xfrm>
              <a:off x="2492" y="2588"/>
              <a:ext cx="19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1" name="Line 6"/>
            <p:cNvSpPr/>
            <p:nvPr/>
          </p:nvSpPr>
          <p:spPr>
            <a:xfrm>
              <a:off x="528" y="2592"/>
              <a:ext cx="46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2" name="Oval 7"/>
            <p:cNvSpPr/>
            <p:nvPr/>
          </p:nvSpPr>
          <p:spPr>
            <a:xfrm>
              <a:off x="672" y="2566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3" name="Oval 8"/>
            <p:cNvSpPr/>
            <p:nvPr/>
          </p:nvSpPr>
          <p:spPr>
            <a:xfrm>
              <a:off x="4128" y="256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4" name="Oval 9"/>
            <p:cNvSpPr/>
            <p:nvPr/>
          </p:nvSpPr>
          <p:spPr>
            <a:xfrm>
              <a:off x="1632" y="2559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5" name="Oval 10"/>
            <p:cNvSpPr/>
            <p:nvPr/>
          </p:nvSpPr>
          <p:spPr>
            <a:xfrm>
              <a:off x="3072" y="2559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6" name="Oval 11"/>
            <p:cNvSpPr/>
            <p:nvPr/>
          </p:nvSpPr>
          <p:spPr>
            <a:xfrm>
              <a:off x="2544" y="2566"/>
              <a:ext cx="48" cy="4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7" name="Text Box 12"/>
            <p:cNvSpPr txBox="1"/>
            <p:nvPr/>
          </p:nvSpPr>
          <p:spPr>
            <a:xfrm>
              <a:off x="624" y="2592"/>
              <a:ext cx="19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o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8" name="Text Box 13"/>
            <p:cNvSpPr txBox="1"/>
            <p:nvPr/>
          </p:nvSpPr>
          <p:spPr>
            <a:xfrm>
              <a:off x="1584" y="2563"/>
              <a:ext cx="1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29" name="Text Box 14"/>
            <p:cNvSpPr txBox="1"/>
            <p:nvPr/>
          </p:nvSpPr>
          <p:spPr>
            <a:xfrm>
              <a:off x="4128" y="2611"/>
              <a:ext cx="24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30" name="Text Box 15"/>
            <p:cNvSpPr txBox="1"/>
            <p:nvPr/>
          </p:nvSpPr>
          <p:spPr>
            <a:xfrm>
              <a:off x="5088" y="2563"/>
              <a:ext cx="2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32" name="Text Box 17"/>
            <p:cNvSpPr txBox="1"/>
            <p:nvPr/>
          </p:nvSpPr>
          <p:spPr>
            <a:xfrm>
              <a:off x="2976" y="2592"/>
              <a:ext cx="57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x+dx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33" name="Rectangle 18"/>
            <p:cNvSpPr/>
            <p:nvPr/>
          </p:nvSpPr>
          <p:spPr>
            <a:xfrm>
              <a:off x="2448" y="2275"/>
              <a:ext cx="41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4596" name="Text Box 20"/>
          <p:cNvSpPr txBox="1"/>
          <p:nvPr/>
        </p:nvSpPr>
        <p:spPr>
          <a:xfrm>
            <a:off x="762000" y="3962400"/>
            <a:ext cx="78486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分析：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用微元法，在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上任一个小区间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x, x+dx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],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98" name="Text Box 22"/>
          <p:cNvSpPr txBox="1"/>
          <p:nvPr/>
        </p:nvSpPr>
        <p:spPr>
          <a:xfrm>
            <a:off x="762000" y="4648200"/>
            <a:ext cx="81534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对于小区间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x, x+dx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，可近似地视该 小段上的物体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99" name="Text Box 23"/>
          <p:cNvSpPr txBox="1"/>
          <p:nvPr/>
        </p:nvSpPr>
        <p:spPr>
          <a:xfrm>
            <a:off x="762000" y="5257800"/>
            <a:ext cx="76962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受力不变，都是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于是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功微元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460750" y="5824538"/>
          <a:ext cx="229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98700" imgH="495300" progId="Equation.DSMT4">
                  <p:embed/>
                </p:oleObj>
              </mc:Choice>
              <mc:Fallback>
                <p:oleObj name="" r:id="rId1" imgW="22987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0750" y="5824538"/>
                        <a:ext cx="2298700" cy="49530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/>
      <p:bldP spid="24598" grpId="0"/>
      <p:bldP spid="245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6"/>
          <p:cNvSpPr/>
          <p:nvPr/>
        </p:nvSpPr>
        <p:spPr>
          <a:xfrm>
            <a:off x="993775" y="1079500"/>
            <a:ext cx="910590" cy="4686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p>
            <a:pPr algn="l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7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1" name="Rectangle 28"/>
          <p:cNvSpPr/>
          <p:nvPr/>
        </p:nvSpPr>
        <p:spPr>
          <a:xfrm>
            <a:off x="1620838" y="1058863"/>
            <a:ext cx="33337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29"/>
          <p:cNvSpPr/>
          <p:nvPr/>
        </p:nvSpPr>
        <p:spPr>
          <a:xfrm>
            <a:off x="1793875" y="1079500"/>
            <a:ext cx="250253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将直角边各为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7653" name="Rectangle 30"/>
          <p:cNvSpPr/>
          <p:nvPr/>
        </p:nvSpPr>
        <p:spPr>
          <a:xfrm>
            <a:off x="4246563" y="1047750"/>
            <a:ext cx="349250" cy="5048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3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Rectangle 31"/>
          <p:cNvSpPr/>
          <p:nvPr/>
        </p:nvSpPr>
        <p:spPr>
          <a:xfrm>
            <a:off x="4476750" y="1079500"/>
            <a:ext cx="35750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及</a:t>
            </a:r>
            <a:endParaRPr lang="zh-CN" altLang="en-US" sz="2400" b="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grpSp>
        <p:nvGrpSpPr>
          <p:cNvPr id="27655" name="Group 34"/>
          <p:cNvGrpSpPr/>
          <p:nvPr/>
        </p:nvGrpSpPr>
        <p:grpSpPr>
          <a:xfrm>
            <a:off x="4840288" y="1047750"/>
            <a:ext cx="534987" cy="504825"/>
            <a:chOff x="3049" y="660"/>
            <a:chExt cx="337" cy="318"/>
          </a:xfrm>
        </p:grpSpPr>
        <p:sp>
          <p:nvSpPr>
            <p:cNvPr id="27656" name="Rectangle 32"/>
            <p:cNvSpPr/>
            <p:nvPr/>
          </p:nvSpPr>
          <p:spPr>
            <a:xfrm>
              <a:off x="3168" y="660"/>
              <a:ext cx="21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Rectangle 33"/>
            <p:cNvSpPr/>
            <p:nvPr/>
          </p:nvSpPr>
          <p:spPr>
            <a:xfrm>
              <a:off x="3049" y="660"/>
              <a:ext cx="222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8" name="Rectangle 35"/>
          <p:cNvSpPr/>
          <p:nvPr/>
        </p:nvSpPr>
        <p:spPr>
          <a:xfrm>
            <a:off x="5251450" y="1079500"/>
            <a:ext cx="286004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的直角三角形薄板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7659" name="Rectangle 36"/>
          <p:cNvSpPr/>
          <p:nvPr/>
        </p:nvSpPr>
        <p:spPr>
          <a:xfrm>
            <a:off x="993775" y="1539875"/>
            <a:ext cx="750760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垂直地浸人水中，斜边朝下，直角边的长边与水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7660" name="Rectangle 37"/>
          <p:cNvSpPr/>
          <p:nvPr/>
        </p:nvSpPr>
        <p:spPr>
          <a:xfrm>
            <a:off x="993775" y="2001838"/>
            <a:ext cx="715010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面平行，且该边到水面的距离恰等于该边的边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27661" name="Rectangle 38"/>
          <p:cNvSpPr/>
          <p:nvPr/>
        </p:nvSpPr>
        <p:spPr>
          <a:xfrm>
            <a:off x="993775" y="2462213"/>
            <a:ext cx="429006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</a:rPr>
              <a:t>长，求薄板所受的侧压力．</a:t>
            </a:r>
            <a:endParaRPr lang="zh-CN" altLang="en-US" sz="2400" b="0" dirty="0">
              <a:latin typeface="黑体" panose="0201060906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914400" y="3048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447800" y="3074988"/>
            <a:ext cx="4038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建立坐标系如图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15365" name="Line 5"/>
          <p:cNvSpPr/>
          <p:nvPr/>
        </p:nvSpPr>
        <p:spPr>
          <a:xfrm>
            <a:off x="5791200" y="2667000"/>
            <a:ext cx="2590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15366" name="AutoShape 6"/>
          <p:cNvSpPr/>
          <p:nvPr/>
        </p:nvSpPr>
        <p:spPr>
          <a:xfrm flipV="1">
            <a:off x="7023100" y="3581400"/>
            <a:ext cx="1022350" cy="685800"/>
          </a:xfrm>
          <a:prstGeom prst="rtTriangle">
            <a:avLst/>
          </a:prstGeom>
          <a:solidFill>
            <a:srgbClr val="C1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7" name="Rectangle 7" descr="宽上对角线"/>
          <p:cNvSpPr/>
          <p:nvPr/>
        </p:nvSpPr>
        <p:spPr>
          <a:xfrm>
            <a:off x="7010400" y="3810000"/>
            <a:ext cx="685800" cy="152400"/>
          </a:xfrm>
          <a:prstGeom prst="rect">
            <a:avLst/>
          </a:prstGeom>
          <a:pattFill prst="wdUpDiag">
            <a:fgClr>
              <a:srgbClr val="FF33CC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5368" name="Group 8"/>
          <p:cNvGrpSpPr/>
          <p:nvPr/>
        </p:nvGrpSpPr>
        <p:grpSpPr>
          <a:xfrm>
            <a:off x="5956300" y="2686050"/>
            <a:ext cx="2393950" cy="2481263"/>
            <a:chOff x="3840" y="1752"/>
            <a:chExt cx="1508" cy="1563"/>
          </a:xfrm>
        </p:grpSpPr>
        <p:sp>
          <p:nvSpPr>
            <p:cNvPr id="27668" name="Line 9"/>
            <p:cNvSpPr/>
            <p:nvPr/>
          </p:nvSpPr>
          <p:spPr>
            <a:xfrm>
              <a:off x="3840" y="2318"/>
              <a:ext cx="15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7669" name="Object 10"/>
            <p:cNvGraphicFramePr>
              <a:graphicFrameLocks noChangeAspect="1"/>
            </p:cNvGraphicFramePr>
            <p:nvPr/>
          </p:nvGraphicFramePr>
          <p:xfrm>
            <a:off x="4454" y="3168"/>
            <a:ext cx="15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266700" imgH="254000" progId="Equation.3">
                    <p:embed/>
                  </p:oleObj>
                </mc:Choice>
                <mc:Fallback>
                  <p:oleObj name="" r:id="rId1" imgW="266700" imgH="2540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54" y="3168"/>
                          <a:ext cx="154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11"/>
            <p:cNvGraphicFramePr>
              <a:graphicFrameLocks noChangeAspect="1"/>
            </p:cNvGraphicFramePr>
            <p:nvPr/>
          </p:nvGraphicFramePr>
          <p:xfrm>
            <a:off x="4575" y="2173"/>
            <a:ext cx="13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" imgW="228600" imgH="254000" progId="Equation.3">
                    <p:embed/>
                  </p:oleObj>
                </mc:Choice>
                <mc:Fallback>
                  <p:oleObj name="" r:id="rId3" imgW="228600" imgH="2540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75" y="2173"/>
                          <a:ext cx="134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Line 12"/>
            <p:cNvSpPr/>
            <p:nvPr/>
          </p:nvSpPr>
          <p:spPr>
            <a:xfrm>
              <a:off x="4512" y="1752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5373" name="Group 13"/>
          <p:cNvGrpSpPr/>
          <p:nvPr/>
        </p:nvGrpSpPr>
        <p:grpSpPr>
          <a:xfrm>
            <a:off x="6096000" y="2667000"/>
            <a:ext cx="368300" cy="914400"/>
            <a:chOff x="3840" y="1680"/>
            <a:chExt cx="232" cy="576"/>
          </a:xfrm>
        </p:grpSpPr>
        <p:sp>
          <p:nvSpPr>
            <p:cNvPr id="27673" name="Line 14"/>
            <p:cNvSpPr/>
            <p:nvPr/>
          </p:nvSpPr>
          <p:spPr>
            <a:xfrm>
              <a:off x="4052" y="1680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sp>
        <p:graphicFrame>
          <p:nvGraphicFramePr>
            <p:cNvPr id="27674" name="Object 15"/>
            <p:cNvGraphicFramePr>
              <a:graphicFrameLocks noChangeAspect="1"/>
            </p:cNvGraphicFramePr>
            <p:nvPr/>
          </p:nvGraphicFramePr>
          <p:xfrm>
            <a:off x="3840" y="1872"/>
            <a:ext cx="23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431800" imgH="330200" progId="Equation.3">
                    <p:embed/>
                  </p:oleObj>
                </mc:Choice>
                <mc:Fallback>
                  <p:oleObj name="" r:id="rId5" imgW="431800" imgH="330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0" y="1872"/>
                          <a:ext cx="232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7785100" y="3298825"/>
          <a:ext cx="3683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431800" imgH="330200" progId="Equation.3">
                  <p:embed/>
                </p:oleObj>
              </mc:Choice>
              <mc:Fallback>
                <p:oleObj name="" r:id="rId7" imgW="431800" imgH="330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5100" y="3298825"/>
                        <a:ext cx="368300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7" name="Group 17"/>
          <p:cNvGrpSpPr/>
          <p:nvPr/>
        </p:nvGrpSpPr>
        <p:grpSpPr>
          <a:xfrm>
            <a:off x="6589713" y="3581400"/>
            <a:ext cx="420687" cy="685800"/>
            <a:chOff x="4151" y="2256"/>
            <a:chExt cx="265" cy="432"/>
          </a:xfrm>
        </p:grpSpPr>
        <p:graphicFrame>
          <p:nvGraphicFramePr>
            <p:cNvPr id="27677" name="Object 18"/>
            <p:cNvGraphicFramePr>
              <a:graphicFrameLocks noChangeAspect="1"/>
            </p:cNvGraphicFramePr>
            <p:nvPr/>
          </p:nvGraphicFramePr>
          <p:xfrm>
            <a:off x="4151" y="2369"/>
            <a:ext cx="121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8" imgW="241300" imgH="254000" progId="Equation.3">
                    <p:embed/>
                  </p:oleObj>
                </mc:Choice>
                <mc:Fallback>
                  <p:oleObj name="" r:id="rId8" imgW="241300" imgH="2540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1" y="2369"/>
                          <a:ext cx="121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8" name="Line 19"/>
            <p:cNvSpPr/>
            <p:nvPr/>
          </p:nvSpPr>
          <p:spPr>
            <a:xfrm>
              <a:off x="4224" y="268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9" name="Line 20"/>
            <p:cNvSpPr/>
            <p:nvPr/>
          </p:nvSpPr>
          <p:spPr>
            <a:xfrm>
              <a:off x="4272" y="225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sp>
      </p:grpSp>
      <p:sp>
        <p:nvSpPr>
          <p:cNvPr id="15381" name="Text Box 21"/>
          <p:cNvSpPr txBox="1"/>
          <p:nvPr/>
        </p:nvSpPr>
        <p:spPr>
          <a:xfrm>
            <a:off x="993775" y="3760470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</a:rPr>
              <a:t>面积微元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2620010" y="3820795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0" imgW="1675765" imgH="393700" progId="Equation.3">
                  <p:embed/>
                </p:oleObj>
              </mc:Choice>
              <mc:Fallback>
                <p:oleObj name="" r:id="rId10" imgW="1675765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0010" y="3820795"/>
                        <a:ext cx="1676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603500" y="4610100"/>
          <a:ext cx="417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2" imgW="4178300" imgH="393700" progId="Equation.DSMT4">
                  <p:embed/>
                </p:oleObj>
              </mc:Choice>
              <mc:Fallback>
                <p:oleObj name="" r:id="rId12" imgW="4178300" imgH="393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03500" y="4610100"/>
                        <a:ext cx="4178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7264400" y="4038600"/>
          <a:ext cx="1498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4" imgW="1879600" imgH="495300" progId="Equation.DSMT4">
                  <p:embed/>
                </p:oleObj>
              </mc:Choice>
              <mc:Fallback>
                <p:oleObj name="" r:id="rId14" imgW="1879600" imgH="495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64400" y="4038600"/>
                        <a:ext cx="1498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Rectangle 43"/>
          <p:cNvSpPr/>
          <p:nvPr/>
        </p:nvSpPr>
        <p:spPr>
          <a:xfrm>
            <a:off x="899795" y="260985"/>
            <a:ext cx="7543800" cy="8356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三、水压力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2065020" y="5399723"/>
          <a:ext cx="43815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6" imgW="4381500" imgH="698500" progId="Equation.DSMT4">
                  <p:embed/>
                </p:oleObj>
              </mc:Choice>
              <mc:Fallback>
                <p:oleObj name="" r:id="rId16" imgW="4381500" imgH="6985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65020" y="5399723"/>
                        <a:ext cx="4381500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6516370" y="5329873"/>
          <a:ext cx="1346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8" imgW="1346200" imgH="838200" progId="Equation.DSMT4">
                  <p:embed/>
                </p:oleObj>
              </mc:Choice>
              <mc:Fallback>
                <p:oleObj name="" r:id="rId18" imgW="1346200" imgH="838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16370" y="5329873"/>
                        <a:ext cx="1346200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1"/>
          <p:cNvSpPr txBox="1"/>
          <p:nvPr>
            <p:custDataLst>
              <p:tags r:id="rId20"/>
            </p:custDataLst>
          </p:nvPr>
        </p:nvSpPr>
        <p:spPr>
          <a:xfrm>
            <a:off x="971550" y="4526280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</a:rPr>
              <a:t>压力微元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Text Box 21"/>
          <p:cNvSpPr txBox="1"/>
          <p:nvPr>
            <p:custDataLst>
              <p:tags r:id="rId21"/>
            </p:custDataLst>
          </p:nvPr>
        </p:nvSpPr>
        <p:spPr>
          <a:xfrm>
            <a:off x="1043305" y="5471160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</a:rPr>
              <a:t>压力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74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74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74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74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74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74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74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6" grpId="0" animBg="1"/>
      <p:bldP spid="15367" grpId="0" animBg="1"/>
      <p:bldP spid="15381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3"/>
          <p:cNvSpPr txBox="1"/>
          <p:nvPr/>
        </p:nvSpPr>
        <p:spPr>
          <a:xfrm>
            <a:off x="546100" y="61087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en-US" altLang="zh-CN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524000" y="657225"/>
          <a:ext cx="6858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6375400" imgH="419100" progId="Equation.DSMT4">
                  <p:embed/>
                </p:oleObj>
              </mc:Choice>
              <mc:Fallback>
                <p:oleObj name="" r:id="rId1" imgW="6375400" imgH="419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657225"/>
                        <a:ext cx="68580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/>
          <p:nvPr/>
        </p:nvSpPr>
        <p:spPr>
          <a:xfrm>
            <a:off x="685800" y="2895600"/>
            <a:ext cx="7540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89" name="Text Box 25"/>
          <p:cNvSpPr txBox="1"/>
          <p:nvPr/>
        </p:nvSpPr>
        <p:spPr>
          <a:xfrm>
            <a:off x="1295400" y="292481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cs typeface="黑体" panose="02010609060101010101" pitchFamily="2" charset="-122"/>
              </a:rPr>
              <a:t>如图建立坐标系</a:t>
            </a:r>
            <a:r>
              <a:rPr lang="en-US" altLang="zh-CN" dirty="0">
                <a:latin typeface="黑体" panose="02010609060101010101" pitchFamily="2" charset="-122"/>
                <a:cs typeface="黑体" panose="02010609060101010101" pitchFamily="2" charset="-122"/>
              </a:rPr>
              <a:t>,</a:t>
            </a:r>
            <a:endParaRPr lang="en-US" altLang="zh-CN" dirty="0"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1435100" y="4299585"/>
          <a:ext cx="401066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1701800" imgH="215900" progId="Equation.DSMT4">
                  <p:embed/>
                </p:oleObj>
              </mc:Choice>
              <mc:Fallback>
                <p:oleObj name="" r:id="rId3" imgW="1701800" imgH="215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4299585"/>
                        <a:ext cx="401066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1475740" y="4725035"/>
          <a:ext cx="212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2120900" imgH="825500" progId="Equation.3">
                  <p:embed/>
                </p:oleObj>
              </mc:Choice>
              <mc:Fallback>
                <p:oleObj name="" r:id="rId5" imgW="2120900" imgH="825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4725035"/>
                        <a:ext cx="2120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9"/>
          <p:cNvGraphicFramePr>
            <a:graphicFrameLocks noChangeAspect="1"/>
          </p:cNvGraphicFramePr>
          <p:nvPr/>
        </p:nvGraphicFramePr>
        <p:xfrm>
          <a:off x="1435100" y="1130300"/>
          <a:ext cx="701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7010400" imgH="901700" progId="Equation.DSMT4">
                  <p:embed/>
                </p:oleObj>
              </mc:Choice>
              <mc:Fallback>
                <p:oleObj name="" r:id="rId7" imgW="7010400" imgH="901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5100" y="1130300"/>
                        <a:ext cx="7010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0"/>
          <p:cNvGraphicFramePr>
            <a:graphicFrameLocks noChangeAspect="1"/>
          </p:cNvGraphicFramePr>
          <p:nvPr/>
        </p:nvGraphicFramePr>
        <p:xfrm>
          <a:off x="1447800" y="1714500"/>
          <a:ext cx="6438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6438900" imgH="876300" progId="Equation.DSMT4">
                  <p:embed/>
                </p:oleObj>
              </mc:Choice>
              <mc:Fallback>
                <p:oleObj name="" r:id="rId9" imgW="6438900" imgH="8763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1714500"/>
                        <a:ext cx="6438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53"/>
          <p:cNvGraphicFramePr>
            <a:graphicFrameLocks noChangeAspect="1"/>
          </p:cNvGraphicFramePr>
          <p:nvPr/>
        </p:nvGraphicFramePr>
        <p:xfrm>
          <a:off x="1524000" y="2209800"/>
          <a:ext cx="148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1485900" imgH="381000" progId="Equation.DSMT4">
                  <p:embed/>
                </p:oleObj>
              </mc:Choice>
              <mc:Fallback>
                <p:oleObj name="" r:id="rId11" imgW="1485900" imgH="3810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1485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54"/>
          <p:cNvGraphicFramePr>
            <a:graphicFrameLocks noChangeAspect="1"/>
          </p:cNvGraphicFramePr>
          <p:nvPr/>
        </p:nvGraphicFramePr>
        <p:xfrm>
          <a:off x="5568950" y="2360613"/>
          <a:ext cx="3276600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3" imgW="4514850" imgH="2924175" progId="Paint.Picture">
                  <p:embed/>
                </p:oleObj>
              </mc:Choice>
              <mc:Fallback>
                <p:oleObj name="" r:id="rId13" imgW="4514850" imgH="2924175" progId="Paint.Picture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8950" y="2360613"/>
                        <a:ext cx="3276600" cy="2732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1370013" y="5444808"/>
          <a:ext cx="4137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1727200" imgH="393700" progId="Equation.3">
                  <p:embed/>
                </p:oleObj>
              </mc:Choice>
              <mc:Fallback>
                <p:oleObj name="" r:id="rId15" imgW="17272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0013" y="5444808"/>
                        <a:ext cx="41370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403350" y="3574733"/>
          <a:ext cx="341249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1447800" imgH="254000" progId="Equation.DSMT4">
                  <p:embed/>
                </p:oleObj>
              </mc:Choice>
              <mc:Fallback>
                <p:oleObj name="" r:id="rId18" imgW="1447800" imgH="254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3350" y="3574733"/>
                        <a:ext cx="341249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914400" y="1143000"/>
          <a:ext cx="391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911600" imgH="825500" progId="Equation.3">
                  <p:embed/>
                </p:oleObj>
              </mc:Choice>
              <mc:Fallback>
                <p:oleObj name="" r:id="rId1" imgW="3911600" imgH="825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3911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19200" y="2203450"/>
          <a:ext cx="302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3022600" imgH="889000" progId="Equation.3">
                  <p:embed/>
                </p:oleObj>
              </mc:Choice>
              <mc:Fallback>
                <p:oleObj name="" r:id="rId3" imgW="3022600" imgH="889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203450"/>
                        <a:ext cx="3022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143000" y="3276600"/>
          <a:ext cx="397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3975100" imgH="838200" progId="Equation.3">
                  <p:embed/>
                </p:oleObj>
              </mc:Choice>
              <mc:Fallback>
                <p:oleObj name="" r:id="rId5" imgW="3975100" imgH="838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276600"/>
                        <a:ext cx="397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143000" y="4419600"/>
          <a:ext cx="1905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905000" imgH="393700" progId="Equation.3">
                  <p:embed/>
                </p:oleObj>
              </mc:Choice>
              <mc:Fallback>
                <p:oleObj name="" r:id="rId7" imgW="1905000" imgH="393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1905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143000" y="5105400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2832100" imgH="469900" progId="Equation.3">
                  <p:embed/>
                </p:oleObj>
              </mc:Choice>
              <mc:Fallback>
                <p:oleObj name="" r:id="rId9" imgW="2832100" imgH="469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105400"/>
                        <a:ext cx="2832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6"/>
          <p:cNvGraphicFramePr>
            <a:graphicFrameLocks noChangeAspect="1"/>
          </p:cNvGraphicFramePr>
          <p:nvPr/>
        </p:nvGraphicFramePr>
        <p:xfrm>
          <a:off x="5422900" y="858838"/>
          <a:ext cx="36576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514850" imgH="2924175" progId="Paint.Picture">
                  <p:embed/>
                </p:oleObj>
              </mc:Choice>
              <mc:Fallback>
                <p:oleObj name="" r:id="rId11" imgW="4514850" imgH="2924175" progId="Paint.Picture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2900" y="858838"/>
                        <a:ext cx="3657600" cy="300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28"/>
          <p:cNvSpPr txBox="1"/>
          <p:nvPr/>
        </p:nvSpPr>
        <p:spPr>
          <a:xfrm>
            <a:off x="323215" y="548323"/>
            <a:ext cx="510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此闸门一侧受到静水压力为</a:t>
            </a:r>
            <a:endParaRPr lang="zh-CN" altLang="en-US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/>
          <p:nvPr/>
        </p:nvSpPr>
        <p:spPr>
          <a:xfrm>
            <a:off x="1447800" y="2654300"/>
            <a:ext cx="1787525" cy="4302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功微元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276600" y="2636838"/>
          <a:ext cx="229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98700" imgH="495300" progId="Equation.DSMT4">
                  <p:embed/>
                </p:oleObj>
              </mc:Choice>
              <mc:Fallback>
                <p:oleObj name="" r:id="rId1" imgW="2298700" imgH="495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636838"/>
                        <a:ext cx="2298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/>
          <p:nvPr/>
        </p:nvSpPr>
        <p:spPr>
          <a:xfrm>
            <a:off x="838200" y="4114800"/>
            <a:ext cx="78486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从而物体从点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移至点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zh-CN" altLang="en-US" i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力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所作的功为：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438400" y="4876800"/>
          <a:ext cx="238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162300" imgH="901700" progId="Equation.DSMT4">
                  <p:embed/>
                </p:oleObj>
              </mc:Choice>
              <mc:Fallback>
                <p:oleObj name="" r:id="rId3" imgW="3162300" imgH="901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876800"/>
                        <a:ext cx="2387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21"/>
          <p:cNvGrpSpPr/>
          <p:nvPr/>
        </p:nvGrpSpPr>
        <p:grpSpPr>
          <a:xfrm>
            <a:off x="838200" y="1295400"/>
            <a:ext cx="7696200" cy="960438"/>
            <a:chOff x="528" y="816"/>
            <a:chExt cx="4848" cy="605"/>
          </a:xfrm>
        </p:grpSpPr>
        <p:sp>
          <p:nvSpPr>
            <p:cNvPr id="10246" name="Line 8"/>
            <p:cNvSpPr/>
            <p:nvPr/>
          </p:nvSpPr>
          <p:spPr>
            <a:xfrm>
              <a:off x="528" y="1133"/>
              <a:ext cx="46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7" name="Oval 9"/>
            <p:cNvSpPr/>
            <p:nvPr/>
          </p:nvSpPr>
          <p:spPr>
            <a:xfrm>
              <a:off x="672" y="1107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8" name="Oval 10"/>
            <p:cNvSpPr/>
            <p:nvPr/>
          </p:nvSpPr>
          <p:spPr>
            <a:xfrm>
              <a:off x="4128" y="1107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49" name="Oval 11"/>
            <p:cNvSpPr/>
            <p:nvPr/>
          </p:nvSpPr>
          <p:spPr>
            <a:xfrm>
              <a:off x="1632" y="1100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0" name="Oval 12"/>
            <p:cNvSpPr/>
            <p:nvPr/>
          </p:nvSpPr>
          <p:spPr>
            <a:xfrm>
              <a:off x="3072" y="1100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1" name="Oval 13"/>
            <p:cNvSpPr/>
            <p:nvPr/>
          </p:nvSpPr>
          <p:spPr>
            <a:xfrm>
              <a:off x="2544" y="1107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2" name="Text Box 14"/>
            <p:cNvSpPr txBox="1"/>
            <p:nvPr/>
          </p:nvSpPr>
          <p:spPr>
            <a:xfrm>
              <a:off x="624" y="1133"/>
              <a:ext cx="19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o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3" name="Text Box 15"/>
            <p:cNvSpPr txBox="1"/>
            <p:nvPr/>
          </p:nvSpPr>
          <p:spPr>
            <a:xfrm>
              <a:off x="1584" y="1104"/>
              <a:ext cx="1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4" name="Text Box 16"/>
            <p:cNvSpPr txBox="1"/>
            <p:nvPr/>
          </p:nvSpPr>
          <p:spPr>
            <a:xfrm>
              <a:off x="4128" y="1152"/>
              <a:ext cx="24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5" name="Text Box 17"/>
            <p:cNvSpPr txBox="1"/>
            <p:nvPr/>
          </p:nvSpPr>
          <p:spPr>
            <a:xfrm>
              <a:off x="5088" y="1104"/>
              <a:ext cx="2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6" name="Text Box 18"/>
            <p:cNvSpPr txBox="1"/>
            <p:nvPr/>
          </p:nvSpPr>
          <p:spPr>
            <a:xfrm>
              <a:off x="2492" y="1129"/>
              <a:ext cx="19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7" name="Text Box 19"/>
            <p:cNvSpPr txBox="1"/>
            <p:nvPr/>
          </p:nvSpPr>
          <p:spPr>
            <a:xfrm>
              <a:off x="2976" y="1133"/>
              <a:ext cx="57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x+dx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258" name="Rectangle 20"/>
            <p:cNvSpPr/>
            <p:nvPr/>
          </p:nvSpPr>
          <p:spPr>
            <a:xfrm>
              <a:off x="2448" y="816"/>
              <a:ext cx="41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)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3"/>
          <p:cNvGraphicFramePr>
            <a:graphicFrameLocks noChangeAspect="1"/>
          </p:cNvGraphicFramePr>
          <p:nvPr/>
        </p:nvGraphicFramePr>
        <p:xfrm>
          <a:off x="755650" y="836613"/>
          <a:ext cx="754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543800" imgH="4114800" progId="Equation.DSMT4">
                  <p:embed/>
                </p:oleObj>
              </mc:Choice>
              <mc:Fallback>
                <p:oleObj name="" r:id="rId1" imgW="7543800" imgH="4114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836613"/>
                        <a:ext cx="7543800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2"/>
          <p:cNvSpPr txBox="1"/>
          <p:nvPr/>
        </p:nvSpPr>
        <p:spPr>
          <a:xfrm>
            <a:off x="838200" y="1004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1619250" y="1728788"/>
          <a:ext cx="1435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434465" imgH="406400" progId="Equation.3">
                  <p:embed/>
                </p:oleObj>
              </mc:Choice>
              <mc:Fallback>
                <p:oleObj name="" r:id="rId1" imgW="1434465" imgH="406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728788"/>
                        <a:ext cx="14351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Group 43"/>
          <p:cNvGrpSpPr/>
          <p:nvPr/>
        </p:nvGrpSpPr>
        <p:grpSpPr>
          <a:xfrm>
            <a:off x="4648200" y="1074738"/>
            <a:ext cx="4038600" cy="660400"/>
            <a:chOff x="2928" y="677"/>
            <a:chExt cx="2544" cy="416"/>
          </a:xfrm>
        </p:grpSpPr>
        <p:grpSp>
          <p:nvGrpSpPr>
            <p:cNvPr id="12292" name="Group 4"/>
            <p:cNvGrpSpPr/>
            <p:nvPr/>
          </p:nvGrpSpPr>
          <p:grpSpPr>
            <a:xfrm>
              <a:off x="2928" y="870"/>
              <a:ext cx="2544" cy="223"/>
              <a:chOff x="3072" y="1008"/>
              <a:chExt cx="2064" cy="175"/>
            </a:xfrm>
          </p:grpSpPr>
          <p:sp>
            <p:nvSpPr>
              <p:cNvPr id="12293" name="Line 5"/>
              <p:cNvSpPr/>
              <p:nvPr/>
            </p:nvSpPr>
            <p:spPr>
              <a:xfrm>
                <a:off x="3072" y="1008"/>
                <a:ext cx="20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2294" name="Object 6"/>
              <p:cNvGraphicFramePr>
                <a:graphicFrameLocks noChangeAspect="1"/>
              </p:cNvGraphicFramePr>
              <p:nvPr/>
            </p:nvGraphicFramePr>
            <p:xfrm>
              <a:off x="5026" y="1056"/>
              <a:ext cx="110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3" imgW="215900" imgH="241300" progId="Equation.3">
                      <p:embed/>
                    </p:oleObj>
                  </mc:Choice>
                  <mc:Fallback>
                    <p:oleObj name="" r:id="rId3" imgW="215900" imgH="2413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26" y="1056"/>
                            <a:ext cx="110" cy="1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5" name="Object 7"/>
              <p:cNvGraphicFramePr>
                <a:graphicFrameLocks noChangeAspect="1"/>
              </p:cNvGraphicFramePr>
              <p:nvPr/>
            </p:nvGraphicFramePr>
            <p:xfrm>
              <a:off x="3216" y="1056"/>
              <a:ext cx="115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228600" imgH="254000" progId="Equation.3">
                      <p:embed/>
                    </p:oleObj>
                  </mc:Choice>
                  <mc:Fallback>
                    <p:oleObj name="" r:id="rId5" imgW="228600" imgH="2540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16" y="1056"/>
                            <a:ext cx="115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6" name="Group 8"/>
            <p:cNvGrpSpPr/>
            <p:nvPr/>
          </p:nvGrpSpPr>
          <p:grpSpPr>
            <a:xfrm>
              <a:off x="3024" y="677"/>
              <a:ext cx="212" cy="226"/>
              <a:chOff x="3168" y="821"/>
              <a:chExt cx="212" cy="226"/>
            </a:xfrm>
          </p:grpSpPr>
          <p:graphicFrame>
            <p:nvGraphicFramePr>
              <p:cNvPr id="12297" name="Object 9"/>
              <p:cNvGraphicFramePr>
                <a:graphicFrameLocks noChangeAspect="1"/>
              </p:cNvGraphicFramePr>
              <p:nvPr/>
            </p:nvGraphicFramePr>
            <p:xfrm>
              <a:off x="3216" y="951"/>
              <a:ext cx="96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7" imgW="241300" imgH="241300" progId="Equation.3">
                      <p:embed/>
                    </p:oleObj>
                  </mc:Choice>
                  <mc:Fallback>
                    <p:oleObj name="" r:id="rId7" imgW="241300" imgH="2413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16" y="951"/>
                            <a:ext cx="96" cy="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8" name="Object 10"/>
              <p:cNvGraphicFramePr>
                <a:graphicFrameLocks noChangeAspect="1"/>
              </p:cNvGraphicFramePr>
              <p:nvPr/>
            </p:nvGraphicFramePr>
            <p:xfrm>
              <a:off x="3168" y="821"/>
              <a:ext cx="212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9" imgW="673100" imgH="431800" progId="Equation.3">
                      <p:embed/>
                    </p:oleObj>
                  </mc:Choice>
                  <mc:Fallback>
                    <p:oleObj name="" r:id="rId9" imgW="673100" imgH="4318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BD582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68" y="821"/>
                            <a:ext cx="212" cy="1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9" name="Group 11"/>
            <p:cNvGrpSpPr/>
            <p:nvPr/>
          </p:nvGrpSpPr>
          <p:grpSpPr>
            <a:xfrm>
              <a:off x="3484" y="816"/>
              <a:ext cx="121" cy="203"/>
              <a:chOff x="3628" y="960"/>
              <a:chExt cx="121" cy="203"/>
            </a:xfrm>
          </p:grpSpPr>
          <p:graphicFrame>
            <p:nvGraphicFramePr>
              <p:cNvPr id="12300" name="Object 12"/>
              <p:cNvGraphicFramePr>
                <a:graphicFrameLocks noChangeAspect="1"/>
              </p:cNvGraphicFramePr>
              <p:nvPr/>
            </p:nvGraphicFramePr>
            <p:xfrm>
              <a:off x="3648" y="960"/>
              <a:ext cx="71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1" imgW="114300" imgH="101600" progId="Equation.3">
                      <p:embed/>
                    </p:oleObj>
                  </mc:Choice>
                  <mc:Fallback>
                    <p:oleObj name="" r:id="rId11" imgW="114300" imgH="1016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648" y="960"/>
                            <a:ext cx="71" cy="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1" name="Object 13"/>
              <p:cNvGraphicFramePr>
                <a:graphicFrameLocks noChangeAspect="1"/>
              </p:cNvGraphicFramePr>
              <p:nvPr/>
            </p:nvGraphicFramePr>
            <p:xfrm>
              <a:off x="3628" y="1036"/>
              <a:ext cx="121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3" imgW="241300" imgH="254000" progId="Equation.3">
                      <p:embed/>
                    </p:oleObj>
                  </mc:Choice>
                  <mc:Fallback>
                    <p:oleObj name="" r:id="rId13" imgW="241300" imgH="2540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28" y="1036"/>
                            <a:ext cx="121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2" name="Object 15"/>
            <p:cNvGraphicFramePr>
              <a:graphicFrameLocks noChangeAspect="1"/>
            </p:cNvGraphicFramePr>
            <p:nvPr/>
          </p:nvGraphicFramePr>
          <p:xfrm>
            <a:off x="5011" y="827"/>
            <a:ext cx="71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5" imgW="114300" imgH="101600" progId="Equation.3">
                    <p:embed/>
                  </p:oleObj>
                </mc:Choice>
                <mc:Fallback>
                  <p:oleObj name="" r:id="rId15" imgW="114300" imgH="101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11" y="827"/>
                          <a:ext cx="71" cy="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6"/>
            <p:cNvGraphicFramePr>
              <a:graphicFrameLocks noChangeAspect="1"/>
            </p:cNvGraphicFramePr>
            <p:nvPr/>
          </p:nvGraphicFramePr>
          <p:xfrm>
            <a:off x="5011" y="901"/>
            <a:ext cx="10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6" imgW="228600" imgH="330200" progId="Equation.3">
                    <p:embed/>
                  </p:oleObj>
                </mc:Choice>
                <mc:Fallback>
                  <p:oleObj name="" r:id="rId16" imgW="228600" imgH="330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011" y="901"/>
                          <a:ext cx="10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20"/>
            <p:cNvGraphicFramePr>
              <a:graphicFrameLocks noChangeAspect="1"/>
            </p:cNvGraphicFramePr>
            <p:nvPr/>
          </p:nvGraphicFramePr>
          <p:xfrm>
            <a:off x="4176" y="805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8" imgW="241300" imgH="241300" progId="Equation.3">
                    <p:embed/>
                  </p:oleObj>
                </mc:Choice>
                <mc:Fallback>
                  <p:oleObj name="" r:id="rId18" imgW="241300" imgH="2413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7C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6" y="805"/>
                          <a:ext cx="9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23"/>
            <p:cNvGraphicFramePr>
              <a:graphicFrameLocks noChangeAspect="1"/>
            </p:cNvGraphicFramePr>
            <p:nvPr/>
          </p:nvGraphicFramePr>
          <p:xfrm>
            <a:off x="3840" y="796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0" imgW="241300" imgH="241300" progId="Equation.3">
                    <p:embed/>
                  </p:oleObj>
                </mc:Choice>
                <mc:Fallback>
                  <p:oleObj name="" r:id="rId20" imgW="2413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FF7C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796"/>
                          <a:ext cx="9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25"/>
            <p:cNvGraphicFramePr>
              <a:graphicFrameLocks noChangeAspect="1"/>
            </p:cNvGraphicFramePr>
            <p:nvPr/>
          </p:nvGraphicFramePr>
          <p:xfrm>
            <a:off x="3826" y="912"/>
            <a:ext cx="110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2" imgW="215900" imgH="241300" progId="Equation.3">
                    <p:embed/>
                  </p:oleObj>
                </mc:Choice>
                <mc:Fallback>
                  <p:oleObj name="" r:id="rId22" imgW="215900" imgH="241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26" y="912"/>
                          <a:ext cx="110" cy="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29"/>
            <p:cNvGraphicFramePr>
              <a:graphicFrameLocks noChangeAspect="1"/>
            </p:cNvGraphicFramePr>
            <p:nvPr/>
          </p:nvGraphicFramePr>
          <p:xfrm>
            <a:off x="4128" y="879"/>
            <a:ext cx="48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3" imgW="927100" imgH="330200" progId="Equation.3">
                    <p:embed/>
                  </p:oleObj>
                </mc:Choice>
                <mc:Fallback>
                  <p:oleObj name="" r:id="rId23" imgW="927100" imgH="330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128" y="879"/>
                          <a:ext cx="484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" name="Text Box 31"/>
          <p:cNvSpPr txBox="1"/>
          <p:nvPr/>
        </p:nvSpPr>
        <p:spPr>
          <a:xfrm>
            <a:off x="4932363" y="2230438"/>
            <a:ext cx="16764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功微元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6234113" y="2089150"/>
          <a:ext cx="168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5" imgW="1689100" imgH="825500" progId="Equation.3">
                  <p:embed/>
                </p:oleObj>
              </mc:Choice>
              <mc:Fallback>
                <p:oleObj name="" r:id="rId25" imgW="1689100" imgH="825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34113" y="2089150"/>
                        <a:ext cx="1689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Text Box 33"/>
          <p:cNvSpPr txBox="1"/>
          <p:nvPr/>
        </p:nvSpPr>
        <p:spPr>
          <a:xfrm>
            <a:off x="1219200" y="328453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所求功为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2743200" y="3092450"/>
          <a:ext cx="173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7" imgW="1739900" imgH="889000" progId="Equation.3">
                  <p:embed/>
                </p:oleObj>
              </mc:Choice>
              <mc:Fallback>
                <p:oleObj name="" r:id="rId27" imgW="1739900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43200" y="3092450"/>
                        <a:ext cx="1739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4568825" y="3060700"/>
          <a:ext cx="1651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1651000" imgH="1054100" progId="Equation.3">
                  <p:embed/>
                </p:oleObj>
              </mc:Choice>
              <mc:Fallback>
                <p:oleObj name="" r:id="rId29" imgW="1651000" imgH="1054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68825" y="3060700"/>
                        <a:ext cx="1651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2" name="Object 36"/>
          <p:cNvGraphicFramePr>
            <a:graphicFrameLocks noChangeAspect="1"/>
          </p:cNvGraphicFramePr>
          <p:nvPr/>
        </p:nvGraphicFramePr>
        <p:xfrm>
          <a:off x="6261100" y="3136900"/>
          <a:ext cx="189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1" imgW="1892300" imgH="901700" progId="Equation.3">
                  <p:embed/>
                </p:oleObj>
              </mc:Choice>
              <mc:Fallback>
                <p:oleObj name="" r:id="rId31" imgW="1892300" imgH="901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61100" y="3136900"/>
                        <a:ext cx="1892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Text Box 37"/>
          <p:cNvSpPr txBox="1"/>
          <p:nvPr/>
        </p:nvSpPr>
        <p:spPr>
          <a:xfrm>
            <a:off x="1143000" y="4114800"/>
            <a:ext cx="7086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如果要考虑将单位电荷移到无穷远处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34" name="Object 38"/>
          <p:cNvGraphicFramePr>
            <a:graphicFrameLocks noChangeAspect="1"/>
          </p:cNvGraphicFramePr>
          <p:nvPr/>
        </p:nvGraphicFramePr>
        <p:xfrm>
          <a:off x="1479550" y="4862513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3" imgW="1981200" imgH="889000" progId="Equation.3">
                  <p:embed/>
                </p:oleObj>
              </mc:Choice>
              <mc:Fallback>
                <p:oleObj name="" r:id="rId33" imgW="1981200" imgH="889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79550" y="4862513"/>
                        <a:ext cx="1981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3505200" y="4792663"/>
          <a:ext cx="179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5" imgW="1790700" imgH="1054100" progId="Equation.3">
                  <p:embed/>
                </p:oleObj>
              </mc:Choice>
              <mc:Fallback>
                <p:oleObj name="" r:id="rId35" imgW="1790700" imgH="1054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05200" y="4792663"/>
                        <a:ext cx="1790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5372100" y="4913313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7" imgW="838200" imgH="838200" progId="Equation.3">
                  <p:embed/>
                </p:oleObj>
              </mc:Choice>
              <mc:Fallback>
                <p:oleObj name="" r:id="rId37" imgW="838200" imgH="838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72100" y="4913313"/>
                        <a:ext cx="83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0" name="Object 44"/>
          <p:cNvGraphicFramePr>
            <a:graphicFrameLocks noChangeAspect="1"/>
          </p:cNvGraphicFramePr>
          <p:nvPr/>
        </p:nvGraphicFramePr>
        <p:xfrm>
          <a:off x="1549400" y="11176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9" imgW="2413000" imgH="406400" progId="Equation.DSMT4">
                  <p:embed/>
                </p:oleObj>
              </mc:Choice>
              <mc:Fallback>
                <p:oleObj name="" r:id="rId39" imgW="2413000" imgH="406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49400" y="1117600"/>
                        <a:ext cx="2413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1" name="Object 45"/>
          <p:cNvGraphicFramePr>
            <a:graphicFrameLocks noChangeAspect="1"/>
          </p:cNvGraphicFramePr>
          <p:nvPr/>
        </p:nvGraphicFramePr>
        <p:xfrm>
          <a:off x="1257300" y="2286000"/>
          <a:ext cx="369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41" imgW="3695700" imgH="495300" progId="Equation.DSMT4">
                  <p:embed/>
                </p:oleObj>
              </mc:Choice>
              <mc:Fallback>
                <p:oleObj name="" r:id="rId41" imgW="3695700" imgH="495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257300" y="2286000"/>
                        <a:ext cx="3695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9" grpId="0"/>
      <p:bldP spid="4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3" name="Text Box 13"/>
          <p:cNvSpPr txBox="1"/>
          <p:nvPr/>
        </p:nvSpPr>
        <p:spPr>
          <a:xfrm>
            <a:off x="914400" y="3733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4" name="Text Box 14"/>
          <p:cNvSpPr txBox="1"/>
          <p:nvPr/>
        </p:nvSpPr>
        <p:spPr>
          <a:xfrm>
            <a:off x="1600200" y="37480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建立坐标系如图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3771900" y="4648200"/>
          <a:ext cx="1333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332865" imgH="406400" progId="Equation.3">
                  <p:embed/>
                </p:oleObj>
              </mc:Choice>
              <mc:Fallback>
                <p:oleObj name="" r:id="rId1" imgW="1332865" imgH="406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0" y="4648200"/>
                        <a:ext cx="1333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062538" y="857273"/>
            <a:ext cx="4191000" cy="4683737"/>
            <a:chOff x="7800" y="2200"/>
            <a:chExt cx="6600" cy="7375"/>
          </a:xfrm>
        </p:grpSpPr>
        <p:grpSp>
          <p:nvGrpSpPr>
            <p:cNvPr id="13317" name="组合 2"/>
            <p:cNvGrpSpPr/>
            <p:nvPr/>
          </p:nvGrpSpPr>
          <p:grpSpPr>
            <a:xfrm>
              <a:off x="7800" y="2200"/>
              <a:ext cx="6600" cy="7375"/>
              <a:chOff x="7800" y="2200"/>
              <a:chExt cx="6600" cy="7375"/>
            </a:xfrm>
          </p:grpSpPr>
          <p:graphicFrame>
            <p:nvGraphicFramePr>
              <p:cNvPr id="13318" name="Object 32"/>
              <p:cNvGraphicFramePr>
                <a:graphicFrameLocks noChangeAspect="1"/>
              </p:cNvGraphicFramePr>
              <p:nvPr/>
            </p:nvGraphicFramePr>
            <p:xfrm>
              <a:off x="11420" y="9122"/>
              <a:ext cx="423" cy="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3" imgW="266700" imgH="254000" progId="Equation.3">
                      <p:embed/>
                    </p:oleObj>
                  </mc:Choice>
                  <mc:Fallback>
                    <p:oleObj name="" r:id="rId3" imgW="266700" imgH="2540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420" y="9122"/>
                            <a:ext cx="423" cy="4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19" name="组合 1"/>
              <p:cNvGrpSpPr/>
              <p:nvPr/>
            </p:nvGrpSpPr>
            <p:grpSpPr>
              <a:xfrm>
                <a:off x="7800" y="2200"/>
                <a:ext cx="6600" cy="4840"/>
                <a:chOff x="7800" y="2200"/>
                <a:chExt cx="6600" cy="4840"/>
              </a:xfrm>
            </p:grpSpPr>
            <p:sp>
              <p:nvSpPr>
                <p:cNvPr id="13320" name="Rectangle 29"/>
                <p:cNvSpPr/>
                <p:nvPr/>
              </p:nvSpPr>
              <p:spPr>
                <a:xfrm>
                  <a:off x="8557" y="2770"/>
                  <a:ext cx="5225" cy="4270"/>
                </a:xfrm>
                <a:prstGeom prst="rect">
                  <a:avLst/>
                </a:prstGeom>
                <a:solidFill>
                  <a:srgbClr val="C1FFFF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3321" name="Line 31"/>
                <p:cNvSpPr/>
                <p:nvPr/>
              </p:nvSpPr>
              <p:spPr>
                <a:xfrm flipV="1">
                  <a:off x="7800" y="2760"/>
                  <a:ext cx="6600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3322" name="Object 33"/>
                <p:cNvGraphicFramePr>
                  <a:graphicFrameLocks noChangeAspect="1"/>
                </p:cNvGraphicFramePr>
                <p:nvPr/>
              </p:nvGraphicFramePr>
              <p:xfrm>
                <a:off x="10985" y="2200"/>
                <a:ext cx="434" cy="5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6" name="" r:id="rId5" imgW="228600" imgH="254000" progId="Equation.3">
                        <p:embed/>
                      </p:oleObj>
                    </mc:Choice>
                    <mc:Fallback>
                      <p:oleObj name="" r:id="rId5" imgW="228600" imgH="254000" progId="Equation.3">
                        <p:embed/>
                        <p:pic>
                          <p:nvPicPr>
                            <p:cNvPr id="0" name="图片 310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985" y="2200"/>
                              <a:ext cx="434" cy="5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3323" name="Line 34"/>
            <p:cNvSpPr/>
            <p:nvPr/>
          </p:nvSpPr>
          <p:spPr>
            <a:xfrm>
              <a:off x="11199" y="2737"/>
              <a:ext cx="0" cy="67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5155" name="Object 35"/>
          <p:cNvGraphicFramePr>
            <a:graphicFrameLocks noChangeAspect="1"/>
          </p:cNvGraphicFramePr>
          <p:nvPr/>
        </p:nvGraphicFramePr>
        <p:xfrm>
          <a:off x="7234555" y="2226945"/>
          <a:ext cx="245745" cy="26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330200" imgH="317500" progId="Equation.3">
                  <p:embed/>
                </p:oleObj>
              </mc:Choice>
              <mc:Fallback>
                <p:oleObj name="" r:id="rId7" imgW="330200" imgH="317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4555" y="2226945"/>
                        <a:ext cx="245745" cy="261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7267575" y="2709545"/>
          <a:ext cx="100584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333500" imgH="419100" progId="Equation.3">
                  <p:embed/>
                </p:oleObj>
              </mc:Choice>
              <mc:Fallback>
                <p:oleObj name="" r:id="rId9" imgW="13335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33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67575" y="2709545"/>
                        <a:ext cx="100584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6948170" y="3952240"/>
          <a:ext cx="226695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15900" imgH="330200" progId="Equation.3">
                  <p:embed/>
                </p:oleObj>
              </mc:Choice>
              <mc:Fallback>
                <p:oleObj name="" r:id="rId11" imgW="215900" imgH="330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8170" y="3952240"/>
                        <a:ext cx="226695" cy="293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39"/>
          <p:cNvSpPr/>
          <p:nvPr/>
        </p:nvSpPr>
        <p:spPr>
          <a:xfrm>
            <a:off x="762000" y="1219200"/>
            <a:ext cx="4572000" cy="170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一圆柱形蓄水池高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米，底半径为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米，池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内盛满了水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问要把池内的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水全部吸出，需作多少功？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1219200" y="4648200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438400" imgH="406400" progId="Equation.DSMT4">
                  <p:embed/>
                </p:oleObj>
              </mc:Choice>
              <mc:Fallback>
                <p:oleObj name="" r:id="rId13" imgW="2438400" imgH="4064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2438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41"/>
          <p:cNvGraphicFramePr>
            <a:graphicFrameLocks noChangeAspect="1"/>
          </p:cNvGraphicFramePr>
          <p:nvPr/>
        </p:nvGraphicFramePr>
        <p:xfrm>
          <a:off x="1193800" y="5257800"/>
          <a:ext cx="383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3835400" imgH="495300" progId="Equation.DSMT4">
                  <p:embed/>
                </p:oleObj>
              </mc:Choice>
              <mc:Fallback>
                <p:oleObj name="" r:id="rId15" imgW="3835400" imgH="495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3800" y="5257800"/>
                        <a:ext cx="3835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Rectangle 30" descr="宽上对角线"/>
          <p:cNvSpPr/>
          <p:nvPr/>
        </p:nvSpPr>
        <p:spPr>
          <a:xfrm>
            <a:off x="5558155" y="2514600"/>
            <a:ext cx="3303270" cy="171450"/>
          </a:xfrm>
          <a:prstGeom prst="rect">
            <a:avLst/>
          </a:prstGeom>
          <a:pattFill prst="wdUpDiag">
            <a:fgClr>
              <a:srgbClr val="FF33CC"/>
            </a:fgClr>
            <a:bgClr>
              <a:srgbClr val="FFFFFF"/>
            </a:bgClr>
          </a:patt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8629650" y="846455"/>
          <a:ext cx="32004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127000" imgH="177165" progId="Equation.3">
                  <p:embed/>
                </p:oleObj>
              </mc:Choice>
              <mc:Fallback>
                <p:oleObj name="" r:id="rId17" imgW="127000" imgH="1771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29650" y="846455"/>
                        <a:ext cx="32004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5134" grpId="0"/>
      <p:bldP spid="515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Group 21"/>
          <p:cNvGrpSpPr/>
          <p:nvPr/>
        </p:nvGrpSpPr>
        <p:grpSpPr>
          <a:xfrm>
            <a:off x="5651500" y="493713"/>
            <a:ext cx="3381375" cy="3573462"/>
            <a:chOff x="3120" y="768"/>
            <a:chExt cx="2640" cy="3062"/>
          </a:xfrm>
        </p:grpSpPr>
        <p:sp>
          <p:nvSpPr>
            <p:cNvPr id="14338" name="Rectangle 3"/>
            <p:cNvSpPr/>
            <p:nvPr/>
          </p:nvSpPr>
          <p:spPr>
            <a:xfrm>
              <a:off x="3423" y="1108"/>
              <a:ext cx="2090" cy="1708"/>
            </a:xfrm>
            <a:prstGeom prst="rect">
              <a:avLst/>
            </a:prstGeom>
            <a:solidFill>
              <a:srgbClr val="C1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339" name="Rectangle 4" descr="宽上对角线"/>
            <p:cNvSpPr/>
            <p:nvPr/>
          </p:nvSpPr>
          <p:spPr>
            <a:xfrm>
              <a:off x="3441" y="1581"/>
              <a:ext cx="2081" cy="157"/>
            </a:xfrm>
            <a:prstGeom prst="rect">
              <a:avLst/>
            </a:prstGeom>
            <a:pattFill prst="wdUpDiag">
              <a:fgClr>
                <a:srgbClr val="FF33CC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340" name="Line 6"/>
            <p:cNvSpPr/>
            <p:nvPr/>
          </p:nvSpPr>
          <p:spPr>
            <a:xfrm flipV="1">
              <a:off x="3120" y="1104"/>
              <a:ext cx="2640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4341" name="Object 7"/>
            <p:cNvGraphicFramePr>
              <a:graphicFrameLocks noChangeAspect="1"/>
            </p:cNvGraphicFramePr>
            <p:nvPr/>
          </p:nvGraphicFramePr>
          <p:xfrm>
            <a:off x="4568" y="3506"/>
            <a:ext cx="30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266700" imgH="254000" progId="Equation.3">
                    <p:embed/>
                  </p:oleObj>
                </mc:Choice>
                <mc:Fallback>
                  <p:oleObj name="" r:id="rId1" imgW="266700" imgH="2540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68" y="3506"/>
                          <a:ext cx="30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8"/>
            <p:cNvGraphicFramePr>
              <a:graphicFrameLocks noChangeAspect="1"/>
            </p:cNvGraphicFramePr>
            <p:nvPr/>
          </p:nvGraphicFramePr>
          <p:xfrm>
            <a:off x="4394" y="768"/>
            <a:ext cx="26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" imgW="228600" imgH="254000" progId="Equation.3">
                    <p:embed/>
                  </p:oleObj>
                </mc:Choice>
                <mc:Fallback>
                  <p:oleObj name="" r:id="rId3" imgW="228600" imgH="2540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94" y="768"/>
                          <a:ext cx="26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Line 9"/>
            <p:cNvSpPr/>
            <p:nvPr/>
          </p:nvSpPr>
          <p:spPr>
            <a:xfrm>
              <a:off x="4486" y="1087"/>
              <a:ext cx="0" cy="27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4516" y="1342"/>
            <a:ext cx="1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330200" imgH="317500" progId="Equation.3">
                    <p:embed/>
                  </p:oleObj>
                </mc:Choice>
                <mc:Fallback>
                  <p:oleObj name="" r:id="rId5" imgW="330200" imgH="3175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33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6" y="1342"/>
                          <a:ext cx="18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11"/>
            <p:cNvGraphicFramePr>
              <a:graphicFrameLocks noChangeAspect="1"/>
            </p:cNvGraphicFramePr>
            <p:nvPr/>
          </p:nvGraphicFramePr>
          <p:xfrm>
            <a:off x="4506" y="1775"/>
            <a:ext cx="63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1333500" imgH="419100" progId="Equation.3">
                    <p:embed/>
                  </p:oleObj>
                </mc:Choice>
                <mc:Fallback>
                  <p:oleObj name="" r:id="rId7" imgW="1333500" imgH="4191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33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6" y="1775"/>
                          <a:ext cx="639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2"/>
            <p:cNvGraphicFramePr>
              <a:graphicFrameLocks noChangeAspect="1"/>
            </p:cNvGraphicFramePr>
            <p:nvPr/>
          </p:nvGraphicFramePr>
          <p:xfrm>
            <a:off x="4284" y="2868"/>
            <a:ext cx="15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215900" imgH="330200" progId="Equation.3">
                    <p:embed/>
                  </p:oleObj>
                </mc:Choice>
                <mc:Fallback>
                  <p:oleObj name="" r:id="rId9" imgW="215900" imgH="3302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84" y="2868"/>
                          <a:ext cx="156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7" name="Text Box 13"/>
          <p:cNvSpPr txBox="1"/>
          <p:nvPr/>
        </p:nvSpPr>
        <p:spPr>
          <a:xfrm>
            <a:off x="914400" y="827088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这一薄层水的重力为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59" name="Text Box 15"/>
          <p:cNvSpPr txBox="1"/>
          <p:nvPr/>
        </p:nvSpPr>
        <p:spPr>
          <a:xfrm>
            <a:off x="914400" y="2743200"/>
            <a:ext cx="1828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功微元为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320800" y="3562350"/>
          <a:ext cx="276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2768600" imgH="698500" progId="Equation.3">
                  <p:embed/>
                </p:oleObj>
              </mc:Choice>
              <mc:Fallback>
                <p:oleObj name="" r:id="rId11" imgW="2768600" imgH="698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0800" y="3562350"/>
                        <a:ext cx="2768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1689100" y="4381500"/>
          <a:ext cx="1981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1981200" imgH="1104900" progId="Equation.3">
                  <p:embed/>
                </p:oleObj>
              </mc:Choice>
              <mc:Fallback>
                <p:oleObj name="" r:id="rId13" imgW="1981200" imgH="1104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4381500"/>
                        <a:ext cx="1981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3810000" y="4775200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5" imgW="1091565" imgH="330200" progId="Equation.3">
                  <p:embed/>
                </p:oleObj>
              </mc:Choice>
              <mc:Fallback>
                <p:oleObj name="" r:id="rId15" imgW="1091565" imgH="330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4775200"/>
                        <a:ext cx="1092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/>
          <p:nvPr/>
        </p:nvSpPr>
        <p:spPr>
          <a:xfrm>
            <a:off x="4876800" y="46482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千焦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042988" y="1477963"/>
          <a:ext cx="4127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8" imgW="4127500" imgH="1079500" progId="Equation.DSMT4">
                  <p:embed/>
                </p:oleObj>
              </mc:Choice>
              <mc:Fallback>
                <p:oleObj name="" r:id="rId18" imgW="4127500" imgH="1079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42988" y="1477963"/>
                        <a:ext cx="4127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37"/>
          <p:cNvGraphicFramePr>
            <a:graphicFrameLocks noChangeAspect="1"/>
          </p:cNvGraphicFramePr>
          <p:nvPr/>
        </p:nvGraphicFramePr>
        <p:xfrm>
          <a:off x="8461375" y="436563"/>
          <a:ext cx="377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0" imgW="127000" imgH="177165" progId="Equation.3">
                  <p:embed/>
                </p:oleObj>
              </mc:Choice>
              <mc:Fallback>
                <p:oleObj name="" r:id="rId20" imgW="127000" imgH="1771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61375" y="436563"/>
                        <a:ext cx="3778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555875" y="2763838"/>
          <a:ext cx="284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2844800" imgH="495300" progId="Equation.DSMT4">
                  <p:embed/>
                </p:oleObj>
              </mc:Choice>
              <mc:Fallback>
                <p:oleObj name="" r:id="rId23" imgW="2844800" imgH="495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55875" y="2763838"/>
                        <a:ext cx="2844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842963" y="27384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1414463" y="2738438"/>
            <a:ext cx="3771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设木板对铁钉的阻力为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289550" y="2794000"/>
          <a:ext cx="1612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612900" imgH="393700" progId="Equation.3">
                  <p:embed/>
                </p:oleObj>
              </mc:Choice>
              <mc:Fallback>
                <p:oleObj name="" r:id="rId1" imgW="1612900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9550" y="2794000"/>
                        <a:ext cx="16129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/>
          <p:nvPr/>
        </p:nvSpPr>
        <p:spPr>
          <a:xfrm>
            <a:off x="1176338" y="3486150"/>
            <a:ext cx="4130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第一次锤击时所作的功为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65" name="Object 41"/>
          <p:cNvGraphicFramePr>
            <a:graphicFrameLocks noChangeAspect="1"/>
          </p:cNvGraphicFramePr>
          <p:nvPr/>
        </p:nvGraphicFramePr>
        <p:xfrm>
          <a:off x="5791200" y="3549650"/>
          <a:ext cx="30670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067050" imgH="2590800" progId="Paint.Picture">
                  <p:embed/>
                </p:oleObj>
              </mc:Choice>
              <mc:Fallback>
                <p:oleObj name="" r:id="rId3" imgW="3067050" imgH="2590800" progId="Paint.Picture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3549650"/>
                        <a:ext cx="3067050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25"/>
          <p:cNvSpPr txBox="1"/>
          <p:nvPr/>
        </p:nvSpPr>
        <p:spPr>
          <a:xfrm>
            <a:off x="800100" y="427038"/>
            <a:ext cx="7543800" cy="17240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用铁锤把钉子钉入木板，设木板对铁钉的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阻力与铁钉进入木板的深度成正比，铁锤在第一次锤击时将铁钉击入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厘米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，若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每次锤击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所作的功相等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，问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锤击时又将铁钉击入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多少？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60475" y="4233863"/>
          <a:ext cx="427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" imgW="4279900" imgH="838200" progId="Equation.DSMT4">
                  <p:embed/>
                </p:oleObj>
              </mc:Choice>
              <mc:Fallback>
                <p:oleObj name="" r:id="rId6" imgW="4279900" imgH="838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0475" y="4233863"/>
                        <a:ext cx="4279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965700" y="4343400"/>
          <a:ext cx="234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349500" imgH="698500" progId="Equation.3">
                  <p:embed/>
                </p:oleObj>
              </mc:Choice>
              <mc:Fallback>
                <p:oleObj name="" r:id="rId1" imgW="2349500" imgH="698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0" y="4343400"/>
                        <a:ext cx="2349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oup 4"/>
          <p:cNvGrpSpPr/>
          <p:nvPr/>
        </p:nvGrpSpPr>
        <p:grpSpPr>
          <a:xfrm>
            <a:off x="1308100" y="4419600"/>
            <a:ext cx="3565525" cy="519113"/>
            <a:chOff x="720" y="3340"/>
            <a:chExt cx="2246" cy="327"/>
          </a:xfrm>
        </p:grpSpPr>
        <p:sp>
          <p:nvSpPr>
            <p:cNvPr id="16387" name="Rectangle 5"/>
            <p:cNvSpPr/>
            <p:nvPr/>
          </p:nvSpPr>
          <p:spPr>
            <a:xfrm>
              <a:off x="816" y="3340"/>
              <a:ext cx="21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次锤击所作的总功为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6388" name="Object 6"/>
            <p:cNvGraphicFramePr>
              <a:graphicFrameLocks noChangeAspect="1"/>
            </p:cNvGraphicFramePr>
            <p:nvPr/>
          </p:nvGraphicFramePr>
          <p:xfrm>
            <a:off x="720" y="345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" imgW="241300" imgH="254000" progId="Equation.3">
                    <p:embed/>
                  </p:oleObj>
                </mc:Choice>
                <mc:Fallback>
                  <p:oleObj name="" r:id="rId3" imgW="241300" imgH="2540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345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23"/>
          <p:cNvGrpSpPr/>
          <p:nvPr/>
        </p:nvGrpSpPr>
        <p:grpSpPr>
          <a:xfrm>
            <a:off x="1371600" y="609600"/>
            <a:ext cx="4994275" cy="701675"/>
            <a:chOff x="550" y="1296"/>
            <a:chExt cx="3146" cy="442"/>
          </a:xfrm>
        </p:grpSpPr>
        <p:graphicFrame>
          <p:nvGraphicFramePr>
            <p:cNvPr id="16390" name="Object 2"/>
            <p:cNvGraphicFramePr>
              <a:graphicFrameLocks noChangeAspect="1"/>
            </p:cNvGraphicFramePr>
            <p:nvPr/>
          </p:nvGraphicFramePr>
          <p:xfrm>
            <a:off x="3065" y="1459"/>
            <a:ext cx="15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241300" imgH="330200" progId="Equation.3">
                    <p:embed/>
                  </p:oleObj>
                </mc:Choice>
                <mc:Fallback>
                  <p:oleObj name="" r:id="rId5" imgW="241300" imgH="3302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5" y="1459"/>
                          <a:ext cx="151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1" name="Group 7"/>
            <p:cNvGrpSpPr/>
            <p:nvPr/>
          </p:nvGrpSpPr>
          <p:grpSpPr>
            <a:xfrm>
              <a:off x="550" y="1296"/>
              <a:ext cx="3146" cy="442"/>
              <a:chOff x="576" y="2774"/>
              <a:chExt cx="3146" cy="442"/>
            </a:xfrm>
          </p:grpSpPr>
          <p:sp>
            <p:nvSpPr>
              <p:cNvPr id="16392" name="Rectangle 8"/>
              <p:cNvSpPr/>
              <p:nvPr/>
            </p:nvSpPr>
            <p:spPr>
              <a:xfrm>
                <a:off x="576" y="2774"/>
                <a:ext cx="2976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设</a:t>
                </a:r>
                <a:r>
                  <a:rPr lang="zh-CN" altLang="en-US" sz="40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 </a:t>
                </a: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次击入的总深度为</a:t>
                </a:r>
                <a:endParaRPr lang="zh-CN" altLang="en-US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960" y="2976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7" imgW="241300" imgH="254000" progId="Equation.3">
                      <p:embed/>
                    </p:oleObj>
                  </mc:Choice>
                  <mc:Fallback>
                    <p:oleObj name="" r:id="rId7" imgW="241300" imgH="2540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60" y="2976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4" name="Rectangle 10"/>
              <p:cNvSpPr/>
              <p:nvPr/>
            </p:nvSpPr>
            <p:spPr>
              <a:xfrm>
                <a:off x="3270" y="2906"/>
                <a:ext cx="45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厘米</a:t>
                </a:r>
                <a:endParaRPr lang="zh-CN" altLang="en-US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1841500" y="5181600"/>
          <a:ext cx="1968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8" imgW="1968500" imgH="660400" progId="Equation.3">
                  <p:embed/>
                </p:oleObj>
              </mc:Choice>
              <mc:Fallback>
                <p:oleObj name="" r:id="rId8" imgW="1968500" imgH="660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1500" y="5181600"/>
                        <a:ext cx="1968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962400" y="5081588"/>
          <a:ext cx="990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0" imgW="989965" imgH="862965" progId="Equation.3">
                  <p:embed/>
                </p:oleObj>
              </mc:Choice>
              <mc:Fallback>
                <p:oleObj name="" r:id="rId10" imgW="989965" imgH="8629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62400" y="5081588"/>
                        <a:ext cx="990600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39"/>
          <p:cNvGraphicFramePr>
            <a:graphicFrameLocks noChangeAspect="1"/>
          </p:cNvGraphicFramePr>
          <p:nvPr/>
        </p:nvGraphicFramePr>
        <p:xfrm>
          <a:off x="2743200" y="1447800"/>
          <a:ext cx="37147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2" imgW="3714750" imgH="2838450" progId="Paint.Picture">
                  <p:embed/>
                </p:oleObj>
              </mc:Choice>
              <mc:Fallback>
                <p:oleObj name="" r:id="rId12" imgW="3714750" imgH="2838450" progId="Paint.Picture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3200" y="1447800"/>
                        <a:ext cx="371475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ZWQzMmVjZGJjMzkzZDc3ZDdiMmQ4NTJkMjVkZDlmYm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/>
  <Paragraphs>218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158</vt:i4>
      </vt:variant>
      <vt:variant>
        <vt:lpstr>幻灯片标题</vt:lpstr>
      </vt:variant>
      <vt:variant>
        <vt:i4>22</vt:i4>
      </vt:variant>
    </vt:vector>
  </HeadingPairs>
  <TitlesOfParts>
    <vt:vector size="192" baseType="lpstr">
      <vt:lpstr>Arial</vt:lpstr>
      <vt:lpstr>宋体</vt:lpstr>
      <vt:lpstr>Wingdings</vt:lpstr>
      <vt:lpstr>Times New Roman</vt:lpstr>
      <vt:lpstr>黑体</vt:lpstr>
      <vt:lpstr>Calibri Light</vt:lpstr>
      <vt:lpstr>Calibri</vt:lpstr>
      <vt:lpstr>华文新魏</vt:lpstr>
      <vt:lpstr>微软雅黑</vt:lpstr>
      <vt:lpstr>Arial Unicode MS</vt:lpstr>
      <vt:lpstr>Symbol</vt:lpstr>
      <vt:lpstr>回顾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Paint.Picture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Equation.3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Paint.Picture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Paint.Picture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想你</cp:lastModifiedBy>
  <cp:revision>25</cp:revision>
  <dcterms:created xsi:type="dcterms:W3CDTF">2001-02-21T10:17:00Z</dcterms:created>
  <dcterms:modified xsi:type="dcterms:W3CDTF">2023-12-06T00:57:56Z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B230E36614B944E19664EFC850FCA854_13</vt:lpwstr>
  </property>
</Properties>
</file>