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7" r:id="rId3"/>
    <p:sldId id="337" r:id="rId5"/>
    <p:sldId id="310" r:id="rId6"/>
    <p:sldId id="311" r:id="rId7"/>
    <p:sldId id="312" r:id="rId8"/>
    <p:sldId id="258" r:id="rId9"/>
    <p:sldId id="338" r:id="rId10"/>
    <p:sldId id="339" r:id="rId11"/>
    <p:sldId id="362" r:id="rId12"/>
    <p:sldId id="331" r:id="rId13"/>
    <p:sldId id="332" r:id="rId14"/>
    <p:sldId id="343" r:id="rId15"/>
    <p:sldId id="344" r:id="rId16"/>
    <p:sldId id="334" r:id="rId17"/>
    <p:sldId id="378" r:id="rId18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4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BF09"/>
    <a:srgbClr val="000099"/>
    <a:srgbClr val="FDFBFB"/>
    <a:srgbClr val="3333FF"/>
    <a:srgbClr val="F0DADA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73"/>
    <p:restoredTop sz="94649"/>
  </p:normalViewPr>
  <p:slideViewPr>
    <p:cSldViewPr showGuides="1">
      <p:cViewPr>
        <p:scale>
          <a:sx n="66" d="100"/>
          <a:sy n="66" d="100"/>
        </p:scale>
        <p:origin x="-942" y="-114"/>
      </p:cViewPr>
      <p:guideLst>
        <p:guide orient="horz" pos="2159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4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614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14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969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969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8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6069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813" y="762000"/>
            <a:ext cx="7772400" cy="1143000"/>
          </a:xfrm>
          <a:prstGeom prst="rect">
            <a:avLst/>
          </a:prstGeom>
          <a:noFill/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85800" y="3429000"/>
            <a:ext cx="6400800" cy="1752600"/>
          </a:xfrm>
          <a:prstGeom prst="rect">
            <a:avLst/>
          </a:prstGeom>
          <a:noFill/>
        </p:spPr>
        <p:txBody>
          <a:bodyPr vert="horz" wrap="square" lIns="92075" tIns="46038" rIns="92075" bIns="46038" numCol="1" anchor="ctr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15043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0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5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NULL" TargetMode="Externa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Text Box 2"/>
          <p:cNvSpPr txBox="1"/>
          <p:nvPr/>
        </p:nvSpPr>
        <p:spPr>
          <a:xfrm>
            <a:off x="189230" y="476250"/>
            <a:ext cx="910463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ch1-1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FFFF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规格化浮点数、</a:t>
            </a:r>
            <a:r>
              <a:rPr lang="en-US" altLang="zh-CN" sz="3600" b="1" dirty="0">
                <a:solidFill>
                  <a:schemeClr val="folHlink"/>
                </a:solidFill>
                <a:sym typeface="+mn-ea"/>
              </a:rPr>
              <a:t> </a:t>
            </a: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IEEE754 </a:t>
            </a:r>
            <a:r>
              <a:rPr lang="zh-CN" altLang="en-US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的标准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547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5"/>
          <p:cNvSpPr>
            <a:spLocks noGrp="1" noRot="1"/>
          </p:cNvSpPr>
          <p:nvPr>
            <p:ph idx="1"/>
          </p:nvPr>
        </p:nvSpPr>
        <p:spPr>
          <a:xfrm>
            <a:off x="-144462" y="44450"/>
            <a:ext cx="9288462" cy="1655763"/>
          </a:xfrm>
          <a:noFill/>
          <a:ln>
            <a:noFill/>
          </a:ln>
        </p:spPr>
        <p:txBody>
          <a:bodyPr anchor="t"/>
          <a:p>
            <a:pPr eaLnBrk="1" hangingPunct="1">
              <a:spcAft>
                <a:spcPct val="20000"/>
              </a:spcAft>
              <a:buNone/>
            </a:pPr>
            <a:r>
              <a:rPr lang="en-US" altLang="zh-CN" b="1" dirty="0">
                <a:solidFill>
                  <a:schemeClr val="folHlink"/>
                </a:solidFill>
              </a:rPr>
              <a:t>   </a:t>
            </a:r>
            <a:r>
              <a:rPr lang="en-US" altLang="zh-CN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IEEE754 </a:t>
            </a:r>
            <a:r>
              <a:rPr lang="zh-CN" altLang="en-US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的标准：</a:t>
            </a:r>
            <a:endParaRPr lang="zh-CN" altLang="en-US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/>
              <a:t>    32</a:t>
            </a:r>
            <a:r>
              <a:rPr lang="zh-CN" altLang="en-US" sz="2800" b="1" dirty="0"/>
              <a:t>位浮点数（短实数）和</a:t>
            </a:r>
            <a:r>
              <a:rPr lang="en-US" altLang="zh-CN" sz="2800" b="1" dirty="0"/>
              <a:t>64</a:t>
            </a:r>
            <a:r>
              <a:rPr lang="zh-CN" altLang="en-US" sz="2800" b="1" dirty="0"/>
              <a:t>位浮点数（长实数）的标准格式为：</a:t>
            </a:r>
            <a:endParaRPr lang="zh-CN" altLang="en-US" sz="2800" b="1" dirty="0"/>
          </a:p>
        </p:txBody>
      </p:sp>
      <p:pic>
        <p:nvPicPr>
          <p:cNvPr id="224263" name="Picture 7" descr="D:\组成原理电子教案\Chap02\Images\picture3.g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323850" y="1989138"/>
            <a:ext cx="8424863" cy="102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AutoShape 5"/>
          <p:cNvSpPr/>
          <p:nvPr/>
        </p:nvSpPr>
        <p:spPr>
          <a:xfrm>
            <a:off x="228600" y="4572000"/>
            <a:ext cx="3581400" cy="2057400"/>
          </a:xfrm>
          <a:prstGeom prst="wedgeEllipseCallout">
            <a:avLst>
              <a:gd name="adj1" fmla="val 28884"/>
              <a:gd name="adj2" fmla="val -137611"/>
            </a:avLst>
          </a:prstGeom>
          <a:solidFill>
            <a:srgbClr val="CCFFFF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：1位符号位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0表示正数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1表示负数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4"/>
          <p:cNvSpPr/>
          <p:nvPr/>
        </p:nvSpPr>
        <p:spPr>
          <a:xfrm>
            <a:off x="3419475" y="107950"/>
            <a:ext cx="5867400" cy="1881188"/>
          </a:xfrm>
          <a:prstGeom prst="wedgeEllipseCallout">
            <a:avLst>
              <a:gd name="adj1" fmla="val -36199"/>
              <a:gd name="adj2" fmla="val 89981"/>
            </a:avLst>
          </a:prstGeom>
          <a:solidFill>
            <a:srgbClr val="CCFFFF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Ｅ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：含阶符的阶码，8 位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阶码采用</a:t>
            </a:r>
            <a:r>
              <a:rPr lang="zh-CN" altLang="en-US" sz="2800" b="1" u="sng" dirty="0">
                <a:solidFill>
                  <a:srgbClr val="7030A0"/>
                </a:solidFill>
                <a:latin typeface="Times New Roman" panose="02020603050405020304" pitchFamily="18" charset="0"/>
              </a:rPr>
              <a:t>移码方式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来表示正负指数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6"/>
          <p:cNvSpPr/>
          <p:nvPr/>
        </p:nvSpPr>
        <p:spPr>
          <a:xfrm>
            <a:off x="4343400" y="4648200"/>
            <a:ext cx="4572000" cy="1828800"/>
          </a:xfrm>
          <a:prstGeom prst="wedgeEllipseCallout">
            <a:avLst>
              <a:gd name="adj1" fmla="val 16495"/>
              <a:gd name="adj2" fmla="val -156981"/>
            </a:avLst>
          </a:prstGeom>
          <a:solidFill>
            <a:srgbClr val="CCFFFF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spcBef>
                <a:spcPct val="20000"/>
              </a:spcBef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：尾数，23位小数表示，小数点放在尾数域最前面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84" name="Picture 4" descr="D:\组成原理电子教案\Chap02\Images\picture4.gif"/>
          <p:cNvPicPr>
            <a:picLocks noChangeAspect="1"/>
          </p:cNvPicPr>
          <p:nvPr>
            <p:ph idx="1"/>
          </p:nvPr>
        </p:nvPicPr>
        <p:blipFill>
          <a:blip r:embed="rId1" r:link="rId2"/>
          <a:stretch>
            <a:fillRect/>
          </a:stretch>
        </p:blipFill>
        <p:spPr>
          <a:xfrm>
            <a:off x="179388" y="333375"/>
            <a:ext cx="8748712" cy="949325"/>
          </a:xfrm>
          <a:noFill/>
          <a:ln>
            <a:noFill/>
          </a:ln>
        </p:spPr>
      </p:pic>
      <p:sp>
        <p:nvSpPr>
          <p:cNvPr id="225285" name="Text Box 5"/>
          <p:cNvSpPr txBox="1"/>
          <p:nvPr/>
        </p:nvSpPr>
        <p:spPr>
          <a:xfrm>
            <a:off x="179388" y="1557338"/>
            <a:ext cx="8713787" cy="272732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其中：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har char="•"/>
            </a:pPr>
            <a:r>
              <a:rPr lang="zh-CN" altLang="en-US" sz="2800" b="1" i="1" dirty="0">
                <a:latin typeface="宋体" panose="02010600030101010101" pitchFamily="2" charset="-122"/>
              </a:rPr>
              <a:t> Ｓ</a:t>
            </a:r>
            <a:r>
              <a:rPr lang="en-US" altLang="zh-CN" sz="2800" b="1" dirty="0">
                <a:latin typeface="宋体" panose="02010600030101010101" pitchFamily="2" charset="-122"/>
              </a:rPr>
              <a:t>=</a:t>
            </a:r>
            <a:r>
              <a:rPr lang="zh-CN" altLang="en-US" sz="2800" b="1" dirty="0">
                <a:latin typeface="宋体" panose="02010600030101010101" pitchFamily="2" charset="-122"/>
              </a:rPr>
              <a:t>浮点数的符号位，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表示正数，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表示负数。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har char="•"/>
            </a:pPr>
            <a:r>
              <a:rPr lang="zh-CN" altLang="en-US" sz="2800" b="1" i="1" dirty="0">
                <a:latin typeface="宋体" panose="02010600030101010101" pitchFamily="2" charset="-122"/>
              </a:rPr>
              <a:t> Ｍ</a:t>
            </a:r>
            <a:r>
              <a:rPr lang="en-US" altLang="zh-CN" sz="2800" b="1" dirty="0">
                <a:latin typeface="宋体" panose="02010600030101010101" pitchFamily="2" charset="-122"/>
              </a:rPr>
              <a:t>=</a:t>
            </a:r>
            <a:r>
              <a:rPr lang="zh-CN" altLang="en-US" sz="2800" b="1" dirty="0">
                <a:latin typeface="宋体" panose="02010600030101010101" pitchFamily="2" charset="-122"/>
              </a:rPr>
              <a:t>尾数，</a:t>
            </a:r>
            <a:r>
              <a:rPr lang="en-US" altLang="zh-CN" sz="2800" b="1" dirty="0">
                <a:latin typeface="宋体" panose="02010600030101010101" pitchFamily="2" charset="-122"/>
              </a:rPr>
              <a:t>52</a:t>
            </a:r>
            <a:r>
              <a:rPr lang="zh-CN" altLang="en-US" sz="2800" b="1" dirty="0">
                <a:latin typeface="宋体" panose="02010600030101010101" pitchFamily="2" charset="-122"/>
              </a:rPr>
              <a:t>位，用纯小数表示。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har char="•"/>
            </a:pPr>
            <a:r>
              <a:rPr lang="zh-CN" altLang="en-US" sz="2800" b="1" i="1" dirty="0">
                <a:latin typeface="宋体" panose="02010600030101010101" pitchFamily="2" charset="-122"/>
              </a:rPr>
              <a:t> Ｅ</a:t>
            </a:r>
            <a:r>
              <a:rPr lang="en-US" altLang="zh-CN" sz="2800" b="1" dirty="0">
                <a:latin typeface="宋体" panose="02010600030101010101" pitchFamily="2" charset="-122"/>
              </a:rPr>
              <a:t>=</a:t>
            </a:r>
            <a:r>
              <a:rPr lang="zh-CN" altLang="en-US" sz="2800" b="1" dirty="0">
                <a:latin typeface="宋体" panose="02010600030101010101" pitchFamily="2" charset="-122"/>
              </a:rPr>
              <a:t>阶码，</a:t>
            </a:r>
            <a:r>
              <a:rPr lang="en-US" altLang="zh-CN" sz="2800" b="1" dirty="0">
                <a:latin typeface="宋体" panose="02010600030101010101" pitchFamily="2" charset="-122"/>
              </a:rPr>
              <a:t>11 </a:t>
            </a:r>
            <a:r>
              <a:rPr lang="zh-CN" altLang="en-US" sz="2800" b="1" dirty="0">
                <a:latin typeface="宋体" panose="02010600030101010101" pitchFamily="2" charset="-122"/>
              </a:rPr>
              <a:t>位，阶符采用隐含方式，即采用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移码</a:t>
            </a:r>
            <a:r>
              <a:rPr lang="zh-CN" altLang="en-US" sz="2800" b="1" dirty="0">
                <a:latin typeface="宋体" panose="02010600030101010101" pitchFamily="2" charset="-122"/>
              </a:rPr>
              <a:t>方式来表示正负指数，但只偏移</a:t>
            </a:r>
            <a:r>
              <a:rPr lang="en-US" altLang="zh-CN" sz="3200" b="1" dirty="0">
                <a:solidFill>
                  <a:srgbClr val="FFBF09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200" b="1" baseline="30000" dirty="0">
                <a:solidFill>
                  <a:srgbClr val="FFBF09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3200" b="1" dirty="0">
                <a:solidFill>
                  <a:srgbClr val="FFBF09"/>
                </a:solidFill>
                <a:latin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宋体" panose="02010600030101010101" pitchFamily="2" charset="-122"/>
              </a:rPr>
              <a:t>。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2"/>
          <p:cNvSpPr txBox="1"/>
          <p:nvPr/>
        </p:nvSpPr>
        <p:spPr>
          <a:xfrm>
            <a:off x="381000" y="1066800"/>
            <a:ext cx="8574088" cy="449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尾数</a:t>
            </a:r>
            <a:r>
              <a:rPr lang="zh-CN" altLang="en-US" sz="3200" b="1" u="sng" dirty="0">
                <a:solidFill>
                  <a:srgbClr val="FFC000"/>
                </a:solidFill>
                <a:latin typeface="Times New Roman" panose="02020603050405020304" pitchFamily="18" charset="0"/>
              </a:rPr>
              <a:t>最高有效位</a:t>
            </a:r>
            <a:r>
              <a:rPr lang="zh-CN" altLang="en-US" sz="32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为1，隐藏，并且隐藏在小数点的</a:t>
            </a:r>
            <a:r>
              <a:rPr lang="zh-CN" altLang="en-US" sz="32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左边</a:t>
            </a:r>
            <a:r>
              <a:rPr lang="zh-CN" altLang="en-US" sz="32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（即：1≤M＜2）</a:t>
            </a:r>
            <a:endParaRPr lang="zh-CN" altLang="en-US" sz="3200" b="1" i="1" u="sng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Times New Roman" panose="02020603050405020304" pitchFamily="18" charset="0"/>
              </a:rPr>
              <a:t>32位单精度浮点数规格化表示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	ｘ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＝ (-1)</a:t>
            </a:r>
            <a:r>
              <a:rPr lang="zh-CN" altLang="en-US" sz="3600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×(1.</a:t>
            </a:r>
            <a:r>
              <a:rPr lang="zh-CN" altLang="en-US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Ｍ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)× 2</a:t>
            </a:r>
            <a:r>
              <a:rPr lang="zh-CN" altLang="en-US" sz="3200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E-127</a:t>
            </a:r>
            <a:endParaRPr lang="zh-CN" altLang="en-US" sz="3200" b="1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	e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＝</a:t>
            </a:r>
            <a:r>
              <a:rPr lang="zh-CN" altLang="en-US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Ｅ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－127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Ｅ＝e</a:t>
            </a:r>
            <a:r>
              <a:rPr lang="zh-CN" altLang="en-US" sz="3200" b="1" dirty="0">
                <a:latin typeface="Times New Roman" panose="02020603050405020304" pitchFamily="18" charset="0"/>
              </a:rPr>
              <a:t>＋127）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Times New Roman" panose="02020603050405020304" pitchFamily="18" charset="0"/>
              </a:rPr>
              <a:t>64位双精度浮点数规格化表示</a:t>
            </a:r>
            <a:endParaRPr lang="zh-CN" altLang="en-US" sz="3200" b="1" i="1" dirty="0">
              <a:solidFill>
                <a:srgbClr val="5C4AFF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	ｘ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＝ (-1)</a:t>
            </a:r>
            <a:r>
              <a:rPr lang="zh-CN" altLang="en-US" sz="3600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×(1.</a:t>
            </a:r>
            <a:r>
              <a:rPr lang="zh-CN" altLang="en-US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Ｍ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)× 2</a:t>
            </a:r>
            <a:r>
              <a:rPr lang="zh-CN" altLang="en-US" sz="3200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E-1023</a:t>
            </a:r>
            <a:endParaRPr lang="zh-CN" altLang="en-US" sz="3200" b="1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	e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＝</a:t>
            </a:r>
            <a:r>
              <a:rPr lang="zh-CN" altLang="en-US" sz="32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Ｅ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－1023</a:t>
            </a: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Ｅ＝e</a:t>
            </a:r>
            <a:r>
              <a:rPr lang="zh-CN" altLang="en-US" sz="3200" b="1" dirty="0">
                <a:latin typeface="Times New Roman" panose="02020603050405020304" pitchFamily="18" charset="0"/>
              </a:rPr>
              <a:t>＋1023）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524000" y="5791200"/>
            <a:ext cx="7081838" cy="588963"/>
          </a:xfrm>
          <a:prstGeom prst="rect">
            <a:avLst/>
          </a:prstGeom>
          <a:noFill/>
          <a:ln w="9525" cap="flat" cmpd="sng">
            <a:solidFill>
              <a:srgbClr val="A45CA4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pPr algn="ctr"/>
            <a:r>
              <a:rPr lang="zh-CN" altLang="en-US" sz="3200" b="1" dirty="0">
                <a:latin typeface="Times New Roman" panose="02020603050405020304" pitchFamily="18" charset="0"/>
              </a:rPr>
              <a:t>指数真值e 用偏移码形式表示为阶码Ｅ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3505200" cy="533400"/>
          </a:xfrm>
          <a:prstGeom prst="rect">
            <a:avLst/>
          </a:prstGeom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规格化表示原则</a:t>
            </a:r>
            <a:endParaRPr kumimoji="1" lang="zh-CN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9940" name="Rectangle 5"/>
          <p:cNvSpPr/>
          <p:nvPr/>
        </p:nvSpPr>
        <p:spPr>
          <a:xfrm>
            <a:off x="6248400" y="304800"/>
            <a:ext cx="2667000" cy="3810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A45CA4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defTabSz="914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tabLst>
                <a:tab pos="719455" algn="l"/>
              </a:tabLst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IEEE 754标准</a:t>
            </a:r>
            <a:endParaRPr lang="zh-CN" altLang="en-US" b="1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2"/>
          <p:cNvSpPr/>
          <p:nvPr/>
        </p:nvSpPr>
        <p:spPr>
          <a:xfrm>
            <a:off x="23813" y="5157788"/>
            <a:ext cx="7696200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spcBef>
                <a:spcPct val="20000"/>
              </a:spcBef>
              <a:tabLst>
                <a:tab pos="719455" algn="l"/>
              </a:tabLst>
            </a:pPr>
            <a:r>
              <a:rPr lang="zh-CN" altLang="zh-CN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④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X</a:t>
            </a:r>
            <a:r>
              <a:rPr lang="zh-CN" altLang="x-none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＝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(-1)</a:t>
            </a:r>
            <a:r>
              <a:rPr lang="zh-CN" altLang="zh-CN" sz="2800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×1.</a:t>
            </a:r>
            <a:r>
              <a:rPr lang="zh-CN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×2</a:t>
            </a:r>
            <a:r>
              <a:rPr lang="zh-CN" altLang="zh-CN" sz="2800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x-none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＝＋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(1.011011)×2</a:t>
            </a:r>
            <a:r>
              <a:rPr lang="zh-CN" altLang="zh-CN" sz="2800" b="1" baseline="30000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endParaRPr lang="zh-CN" altLang="zh-CN" sz="2800" b="1" baseline="30000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ctr" defTabSz="914400">
              <a:spcBef>
                <a:spcPct val="20000"/>
              </a:spcBef>
              <a:tabLst>
                <a:tab pos="719455" algn="l"/>
              </a:tabLst>
            </a:pP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	</a:t>
            </a:r>
            <a:r>
              <a:rPr lang="zh-CN" altLang="x-none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＝＋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1011.011</a:t>
            </a:r>
            <a:r>
              <a:rPr lang="zh-CN" altLang="x-none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＝</a:t>
            </a:r>
            <a:r>
              <a:rPr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(11.375)</a:t>
            </a:r>
            <a:r>
              <a:rPr lang="zh-CN" altLang="zh-CN" sz="2800" b="1" baseline="-30000" dirty="0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endParaRPr lang="zh-CN" altLang="zh-CN" sz="3600" b="1" baseline="300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457200" y="3159125"/>
            <a:ext cx="8382000" cy="1031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>
              <a:spcBef>
                <a:spcPct val="50000"/>
              </a:spcBef>
              <a:tabLst>
                <a:tab pos="630555" algn="l"/>
              </a:tabLst>
            </a:pPr>
            <a:r>
              <a:rPr lang="zh-CN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② </a:t>
            </a:r>
            <a:r>
              <a:rPr lang="zh-CN" altLang="x-none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指数</a:t>
            </a:r>
            <a:r>
              <a:rPr lang="zh-CN" altLang="zh-CN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e</a:t>
            </a:r>
            <a:r>
              <a:rPr lang="zh-CN" altLang="x-none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＝阶码－</a:t>
            </a:r>
            <a:r>
              <a:rPr lang="zh-CN" altLang="zh-CN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127 </a:t>
            </a:r>
            <a:r>
              <a:rPr lang="zh-CN" altLang="x-none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＝</a:t>
            </a:r>
            <a:r>
              <a:rPr lang="zh-CN" altLang="zh-CN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1000 0010</a:t>
            </a:r>
            <a:r>
              <a:rPr lang="zh-CN" altLang="x-none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－</a:t>
            </a:r>
            <a:r>
              <a:rPr lang="zh-CN" altLang="zh-CN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01111111</a:t>
            </a:r>
            <a:endParaRPr lang="zh-CN" altLang="zh-CN" sz="2800" b="1" dirty="0">
              <a:solidFill>
                <a:srgbClr val="FFFF00"/>
              </a:solidFill>
              <a:latin typeface="Tahoma" panose="020B0604030504040204" pitchFamily="34" charset="0"/>
            </a:endParaRPr>
          </a:p>
          <a:p>
            <a:pPr algn="ctr" defTabSz="914400">
              <a:spcBef>
                <a:spcPct val="20000"/>
              </a:spcBef>
              <a:tabLst>
                <a:tab pos="630555" algn="l"/>
              </a:tabLst>
            </a:pPr>
            <a:r>
              <a:rPr lang="zh-CN" altLang="zh-CN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	</a:t>
            </a:r>
            <a:r>
              <a:rPr lang="zh-CN" altLang="x-none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＝</a:t>
            </a:r>
            <a:r>
              <a:rPr lang="zh-CN" altLang="zh-CN" sz="2800" b="1" dirty="0">
                <a:solidFill>
                  <a:srgbClr val="FFFF00"/>
                </a:solidFill>
                <a:latin typeface="Tahoma" panose="020B0604030504040204" pitchFamily="34" charset="0"/>
              </a:rPr>
              <a:t>00000011=(3)</a:t>
            </a:r>
            <a:r>
              <a:rPr lang="zh-CN" altLang="zh-CN" b="1" baseline="-30000" dirty="0">
                <a:solidFill>
                  <a:srgbClr val="FFFF00"/>
                </a:solidFill>
                <a:latin typeface="Tahoma" panose="020B0604030504040204" pitchFamily="34" charset="0"/>
              </a:rPr>
              <a:t>10</a:t>
            </a:r>
            <a:endParaRPr lang="zh-CN" altLang="zh-CN" b="1" baseline="-30000" dirty="0">
              <a:solidFill>
                <a:srgbClr val="FFFF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-36512" y="4438650"/>
            <a:ext cx="701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2800" b="1" i="0" u="none" strike="noStrike" kern="1200" cap="none" spc="0" normalizeH="0" baseline="0" noProof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③ </a:t>
            </a:r>
            <a:r>
              <a:rPr kumimoji="0" lang="zh-CN" altLang="x-none" sz="2800" b="1" i="0" u="none" strike="noStrike" kern="1200" cap="none" spc="0" normalizeH="0" baseline="0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包括隐藏位</a:t>
            </a:r>
            <a:r>
              <a:rPr kumimoji="0" lang="zh-CN" altLang="zh-CN" sz="2800" b="1" i="0" u="none" strike="noStrike" kern="1200" cap="none" spc="0" normalizeH="0" baseline="0" noProof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x-none" sz="2800" b="1" i="0" u="none" strike="noStrike" kern="1200" cap="none" spc="0" normalizeH="0" baseline="0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的尾数</a:t>
            </a:r>
            <a:r>
              <a:rPr kumimoji="0" lang="zh-CN" altLang="zh-CN" sz="2800" b="1" i="0" u="none" strike="noStrike" kern="1200" cap="none" spc="0" normalizeH="0" baseline="0" noProof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zh-CN" sz="2800" b="1" i="0" u="none" strike="noStrike" kern="1200" cap="none" spc="0" normalizeH="0" baseline="0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.</a:t>
            </a:r>
            <a:r>
              <a:rPr kumimoji="0" lang="zh-CN" altLang="zh-CN" sz="2800" b="1" i="1" u="none" strike="noStrike" kern="1200" cap="none" spc="0" normalizeH="0" baseline="0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M </a:t>
            </a:r>
            <a:r>
              <a:rPr kumimoji="0" lang="zh-CN" altLang="x-none" sz="2800" b="1" i="0" u="none" strike="noStrike" kern="1200" cap="none" spc="0" normalizeH="0" baseline="0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＝</a:t>
            </a:r>
            <a:r>
              <a:rPr kumimoji="0" lang="zh-CN" altLang="zh-CN" sz="2800" b="1" i="0" u="none" strike="noStrike" kern="1200" cap="none" spc="0" normalizeH="0" baseline="0" noProof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zh-CN" sz="2800" b="1" i="0" u="none" strike="noStrike" kern="1200" cap="none" spc="0" normalizeH="0" baseline="0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.011011</a:t>
            </a:r>
            <a:endParaRPr kumimoji="0" lang="zh-CN" altLang="zh-CN" sz="2800" b="1" i="0" u="none" strike="noStrike" kern="1200" cap="none" spc="0" normalizeH="0" baseline="0" noProof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0964" name="Rectangle 5"/>
          <p:cNvSpPr/>
          <p:nvPr/>
        </p:nvSpPr>
        <p:spPr>
          <a:xfrm>
            <a:off x="533400" y="152400"/>
            <a:ext cx="77930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/>
            <a:r>
              <a:rPr lang="zh-CN" altLang="x-none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zh-CN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x-none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：浮点机器数 </a:t>
            </a:r>
            <a:r>
              <a:rPr lang="zh-CN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(41360000)</a:t>
            </a:r>
            <a:r>
              <a:rPr lang="zh-CN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x-none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，求真值</a:t>
            </a:r>
            <a:endParaRPr lang="zh-CN" altLang="x-none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647700" y="1112838"/>
            <a:ext cx="8001000" cy="1055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① </a:t>
            </a:r>
            <a:r>
              <a:rPr lang="zh-CN" altLang="x-none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十六进制数展开成二进制数</a:t>
            </a:r>
            <a:endParaRPr lang="zh-CN" altLang="x-none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10000"/>
              </a:spcBef>
            </a:pPr>
            <a:r>
              <a:rPr lang="zh-CN" altLang="zh-CN" sz="3200" b="1" dirty="0">
                <a:latin typeface="Times New Roman" panose="02020603050405020304" pitchFamily="18" charset="0"/>
              </a:rPr>
              <a:t>0 100 0001 0011 0110 0000 0000 0000 0000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922338" y="2060575"/>
            <a:ext cx="7321550" cy="835025"/>
            <a:chOff x="922065" y="2060847"/>
            <a:chExt cx="7322343" cy="834753"/>
          </a:xfrm>
        </p:grpSpPr>
        <p:sp>
          <p:nvSpPr>
            <p:cNvPr id="40967" name="AutoShape 8"/>
            <p:cNvSpPr/>
            <p:nvPr/>
          </p:nvSpPr>
          <p:spPr>
            <a:xfrm rot="5400000">
              <a:off x="5615508" y="-305593"/>
              <a:ext cx="228600" cy="5029200"/>
            </a:xfrm>
            <a:prstGeom prst="rightBrace">
              <a:avLst>
                <a:gd name="adj1" fmla="val 183129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68" name="AutoShape 9"/>
            <p:cNvSpPr/>
            <p:nvPr/>
          </p:nvSpPr>
          <p:spPr>
            <a:xfrm rot="5400000">
              <a:off x="2105747" y="1286736"/>
              <a:ext cx="107917" cy="1656134"/>
            </a:xfrm>
            <a:prstGeom prst="rightBrace">
              <a:avLst>
                <a:gd name="adj1" fmla="val 83978"/>
                <a:gd name="adj2" fmla="val 498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69" name="Line 10"/>
            <p:cNvSpPr/>
            <p:nvPr/>
          </p:nvSpPr>
          <p:spPr>
            <a:xfrm flipV="1">
              <a:off x="1115616" y="2114550"/>
              <a:ext cx="0" cy="228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0" name="Rectangle 11"/>
            <p:cNvSpPr/>
            <p:nvPr/>
          </p:nvSpPr>
          <p:spPr>
            <a:xfrm>
              <a:off x="922065" y="2300288"/>
              <a:ext cx="409575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zh-CN" sz="2800" b="1" dirty="0">
                  <a:latin typeface="Times New Roman" panose="02020603050405020304" pitchFamily="18" charset="0"/>
                </a:rPr>
                <a:t>S</a:t>
              </a:r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1" name="Rectangle 12"/>
            <p:cNvSpPr/>
            <p:nvPr/>
          </p:nvSpPr>
          <p:spPr>
            <a:xfrm>
              <a:off x="1322214" y="2376488"/>
              <a:ext cx="20256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x-none" sz="2800" b="1" dirty="0">
                  <a:latin typeface="Times New Roman" panose="02020603050405020304" pitchFamily="18" charset="0"/>
                </a:rPr>
                <a:t>阶码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E(8</a:t>
              </a:r>
              <a:r>
                <a:rPr lang="zh-CN" altLang="x-none" sz="2800" b="1" dirty="0">
                  <a:latin typeface="Times New Roman" panose="02020603050405020304" pitchFamily="18" charset="0"/>
                </a:rPr>
                <a:t>位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)</a:t>
              </a:r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972" name="Rectangle 13"/>
            <p:cNvSpPr/>
            <p:nvPr/>
          </p:nvSpPr>
          <p:spPr>
            <a:xfrm>
              <a:off x="4519613" y="2376488"/>
              <a:ext cx="2351088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x-none" sz="2800" b="1" dirty="0">
                  <a:latin typeface="Times New Roman" panose="02020603050405020304" pitchFamily="18" charset="0"/>
                </a:rPr>
                <a:t>尾数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M(23</a:t>
              </a:r>
              <a:r>
                <a:rPr lang="zh-CN" altLang="x-none" sz="2800" b="1" dirty="0">
                  <a:latin typeface="Times New Roman" panose="02020603050405020304" pitchFamily="18" charset="0"/>
                </a:rPr>
                <a:t>位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)</a:t>
              </a:r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973" name="Rectangle 5"/>
          <p:cNvSpPr/>
          <p:nvPr/>
        </p:nvSpPr>
        <p:spPr>
          <a:xfrm>
            <a:off x="23813" y="0"/>
            <a:ext cx="2667000" cy="3810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A45CA4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defTabSz="9144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tabLst>
                <a:tab pos="719455" algn="l"/>
              </a:tabLst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IEEE 754标准</a:t>
            </a:r>
            <a:endParaRPr lang="zh-CN" altLang="en-US" b="1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131820" y="2060575"/>
            <a:ext cx="0" cy="28829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7332" name="Rectangle 4"/>
          <p:cNvSpPr>
            <a:spLocks noGrp="1" noRot="1"/>
          </p:cNvSpPr>
          <p:nvPr>
            <p:ph idx="1"/>
          </p:nvPr>
        </p:nvSpPr>
        <p:spPr>
          <a:xfrm>
            <a:off x="65088" y="1169988"/>
            <a:ext cx="8828087" cy="5715000"/>
          </a:xfrm>
          <a:noFill/>
          <a:ln>
            <a:noFill/>
          </a:ln>
        </p:spPr>
        <p:txBody>
          <a:bodyPr anchor="t"/>
          <a:p>
            <a:pPr eaLnBrk="1" hangingPunct="1"/>
            <a:r>
              <a:rPr lang="en-US" altLang="zh-CN" sz="2800" b="1" dirty="0"/>
              <a:t>[</a:t>
            </a:r>
            <a:r>
              <a:rPr lang="zh-CN" altLang="en-US" sz="2800" b="1" dirty="0"/>
              <a:t>解</a:t>
            </a:r>
            <a:r>
              <a:rPr lang="en-US" altLang="zh-CN" sz="2800" b="1" dirty="0"/>
              <a:t>] 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首先分别将整数和分数部分转换成二进制数：</a:t>
            </a:r>
            <a:endParaRPr lang="zh-CN" altLang="en-US" sz="2800" b="1" dirty="0"/>
          </a:p>
          <a:p>
            <a:pPr eaLnBrk="1" hangingPunct="1"/>
            <a:r>
              <a:rPr lang="en-US" altLang="zh-CN" sz="2800" b="1" dirty="0"/>
              <a:t>20.59375</a:t>
            </a:r>
            <a:r>
              <a:rPr lang="zh-CN" altLang="en-US" sz="2800" b="1" dirty="0"/>
              <a:t>＝</a:t>
            </a:r>
            <a:r>
              <a:rPr lang="en-US" altLang="zh-CN" sz="2800" b="1" dirty="0"/>
              <a:t>10100.10011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然后移动小数点，使其在第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位之间</a:t>
            </a:r>
            <a:endParaRPr lang="zh-CN" altLang="en-US" sz="2800" b="1" dirty="0"/>
          </a:p>
          <a:p>
            <a:pPr eaLnBrk="1" hangingPunct="1"/>
            <a:r>
              <a:rPr lang="en-US" altLang="zh-CN" sz="2800" b="1" dirty="0"/>
              <a:t>10100.10011</a:t>
            </a:r>
            <a:r>
              <a:rPr lang="zh-CN" altLang="en-US" sz="2800" b="1" dirty="0"/>
              <a:t>＝</a:t>
            </a:r>
            <a:r>
              <a:rPr lang="en-US" altLang="zh-CN" sz="2800" b="1" dirty="0">
                <a:solidFill>
                  <a:srgbClr val="FFBF09"/>
                </a:solidFill>
              </a:rPr>
              <a:t>1</a:t>
            </a:r>
            <a:r>
              <a:rPr lang="en-US" altLang="zh-CN" sz="2800" b="1" dirty="0"/>
              <a:t>.</a:t>
            </a:r>
            <a:r>
              <a:rPr lang="en-US" altLang="zh-CN" sz="2800" b="1" u="sng" dirty="0"/>
              <a:t>010010011</a:t>
            </a:r>
            <a:r>
              <a:rPr lang="en-US" altLang="zh-CN" sz="2800" b="1" dirty="0"/>
              <a:t>×2</a:t>
            </a:r>
            <a:r>
              <a:rPr lang="en-US" altLang="zh-CN" sz="2800" b="1" baseline="30000" dirty="0"/>
              <a:t>4</a:t>
            </a:r>
            <a:r>
              <a:rPr lang="zh-CN" altLang="en-US" sz="2800" b="1" dirty="0"/>
              <a:t>　　　　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小数点被左移了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位，于是得到：</a:t>
            </a:r>
            <a:r>
              <a:rPr lang="en-US" altLang="zh-CN" sz="2800" b="1" i="1" dirty="0"/>
              <a:t>e</a:t>
            </a:r>
            <a:r>
              <a:rPr lang="zh-CN" altLang="en-US" sz="2800" b="1" dirty="0"/>
              <a:t>＝</a:t>
            </a:r>
            <a:r>
              <a:rPr lang="en-US" altLang="zh-CN" sz="2800" b="1" dirty="0"/>
              <a:t>4</a:t>
            </a:r>
            <a:endParaRPr lang="en-US" altLang="zh-CN" sz="2800" b="1" dirty="0"/>
          </a:p>
          <a:p>
            <a:pPr eaLnBrk="1" hangingPunct="1"/>
            <a:r>
              <a:rPr lang="zh-CN" altLang="en-US" sz="2800" b="1" u="sng" dirty="0"/>
              <a:t>尾符</a:t>
            </a:r>
            <a:r>
              <a:rPr lang="zh-CN" altLang="en-US" sz="2800" b="1" dirty="0"/>
              <a:t> </a:t>
            </a:r>
            <a:r>
              <a:rPr lang="en-US" altLang="zh-CN" sz="2800" b="1" i="1" dirty="0"/>
              <a:t>S</a:t>
            </a:r>
            <a:r>
              <a:rPr lang="zh-CN" altLang="en-US" sz="2800" b="1" dirty="0"/>
              <a:t>＝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</a:t>
            </a:r>
            <a:r>
              <a:rPr lang="zh-CN" altLang="en-US" sz="2800" b="1" u="sng" dirty="0"/>
              <a:t>阶码</a:t>
            </a:r>
            <a:r>
              <a:rPr lang="zh-CN" altLang="en-US" sz="2800" b="1" dirty="0"/>
              <a:t> </a:t>
            </a:r>
            <a:r>
              <a:rPr lang="en-US" altLang="zh-CN" sz="2800" b="1" i="1" dirty="0"/>
              <a:t>E</a:t>
            </a:r>
            <a:r>
              <a:rPr lang="zh-CN" altLang="en-US" sz="2800" b="1" dirty="0"/>
              <a:t>＝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＋</a:t>
            </a:r>
            <a:r>
              <a:rPr lang="en-US" altLang="zh-CN" sz="2800" b="1" dirty="0">
                <a:solidFill>
                  <a:srgbClr val="FFBF09"/>
                </a:solidFill>
              </a:rPr>
              <a:t>127</a:t>
            </a:r>
            <a:r>
              <a:rPr lang="zh-CN" altLang="en-US" sz="2800" b="1" dirty="0"/>
              <a:t>＝</a:t>
            </a:r>
            <a:r>
              <a:rPr lang="en-US" altLang="zh-CN" sz="2800" b="1" dirty="0"/>
              <a:t>131=</a:t>
            </a:r>
            <a:r>
              <a:rPr lang="en-US" altLang="zh-CN" sz="2800" b="1" dirty="0">
                <a:sym typeface="+mn-ea"/>
              </a:rPr>
              <a:t>10000011</a:t>
            </a:r>
            <a:endParaRPr lang="zh-CN" altLang="en-US" sz="2800" b="1" dirty="0"/>
          </a:p>
          <a:p>
            <a:pPr eaLnBrk="1" hangingPunct="1"/>
            <a:r>
              <a:rPr lang="zh-CN" altLang="en-US" sz="2800" b="1" u="sng" dirty="0"/>
              <a:t>尾数</a:t>
            </a:r>
            <a:r>
              <a:rPr lang="zh-CN" altLang="en-US" sz="2800" b="1" dirty="0"/>
              <a:t> 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＝</a:t>
            </a:r>
            <a:r>
              <a:rPr lang="en-US" altLang="zh-CN" sz="2800" b="1" dirty="0"/>
              <a:t>010010011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最后得到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位浮点数的二进制存储格式为：</a:t>
            </a:r>
            <a:endParaRPr lang="zh-CN" altLang="en-US" sz="2800" b="1" dirty="0"/>
          </a:p>
          <a:p>
            <a:pPr eaLnBrk="1" hangingPunct="1"/>
            <a:r>
              <a:rPr lang="en-US" altLang="zh-CN" sz="2800" b="1" dirty="0">
                <a:solidFill>
                  <a:schemeClr val="folHlink"/>
                </a:solidFill>
              </a:rPr>
              <a:t>0</a:t>
            </a:r>
            <a:r>
              <a:rPr lang="en-US" altLang="zh-CN" sz="2800" b="1" dirty="0"/>
              <a:t>100 0001 1010 0100 1100 0000 0000 0000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              </a:t>
            </a:r>
            <a:r>
              <a:rPr lang="zh-CN" altLang="en-US" sz="2800" b="1" dirty="0"/>
              <a:t>＝</a:t>
            </a:r>
            <a:r>
              <a:rPr lang="en-US" altLang="zh-CN" sz="2800" b="1" dirty="0"/>
              <a:t>(41A4C000)16</a:t>
            </a:r>
            <a:endParaRPr lang="en-US" altLang="zh-CN" sz="2800" b="1" dirty="0"/>
          </a:p>
        </p:txBody>
      </p:sp>
      <p:sp>
        <p:nvSpPr>
          <p:cNvPr id="227333" name="Text Box 5"/>
          <p:cNvSpPr txBox="1"/>
          <p:nvPr/>
        </p:nvSpPr>
        <p:spPr>
          <a:xfrm>
            <a:off x="0" y="188913"/>
            <a:ext cx="8915400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Arial Unicode MS" pitchFamily="34" charset="-122"/>
              </a:rPr>
              <a:t>[</a:t>
            </a:r>
            <a:r>
              <a:rPr lang="zh-CN" altLang="en-US" sz="2800" b="1" dirty="0">
                <a:solidFill>
                  <a:schemeClr val="folHlink"/>
                </a:solidFill>
                <a:latin typeface="Arial Unicode MS" pitchFamily="34" charset="-122"/>
              </a:rPr>
              <a:t>例</a:t>
            </a:r>
            <a:r>
              <a:rPr lang="en-US" altLang="zh-CN" sz="2800" b="1" dirty="0">
                <a:solidFill>
                  <a:schemeClr val="folHlink"/>
                </a:solidFill>
                <a:latin typeface="Arial Unicode MS" pitchFamily="34" charset="-122"/>
              </a:rPr>
              <a:t>2]</a:t>
            </a:r>
            <a:r>
              <a:rPr lang="zh-CN" altLang="en-US" sz="2800" b="1" dirty="0">
                <a:solidFill>
                  <a:schemeClr val="folHlink"/>
                </a:solidFill>
                <a:latin typeface="Arial Unicode MS" pitchFamily="34" charset="-122"/>
              </a:rPr>
              <a:t>：将十进制数</a:t>
            </a:r>
            <a:r>
              <a:rPr lang="en-US" altLang="zh-CN" sz="2800" b="1" dirty="0">
                <a:solidFill>
                  <a:schemeClr val="folHlink"/>
                </a:solidFill>
                <a:latin typeface="Arial Unicode MS" pitchFamily="34" charset="-122"/>
              </a:rPr>
              <a:t>20.59375</a:t>
            </a:r>
            <a:r>
              <a:rPr lang="zh-CN" altLang="en-US" sz="2800" b="1" dirty="0">
                <a:solidFill>
                  <a:schemeClr val="folHlink"/>
                </a:solidFill>
                <a:latin typeface="Arial Unicode MS" pitchFamily="34" charset="-122"/>
              </a:rPr>
              <a:t>转换成</a:t>
            </a:r>
            <a:r>
              <a:rPr lang="en-US" altLang="zh-CN" sz="2800" b="1" dirty="0">
                <a:latin typeface="Times New Roman" panose="02020603050405020304" pitchFamily="18" charset="0"/>
              </a:rPr>
              <a:t>IEEE754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</a:rPr>
              <a:t>位标准</a:t>
            </a:r>
            <a:r>
              <a:rPr lang="zh-CN" altLang="en-US" sz="2800" b="1" dirty="0">
                <a:solidFill>
                  <a:schemeClr val="folHlink"/>
                </a:solidFill>
                <a:latin typeface="Arial Unicode MS" pitchFamily="34" charset="-122"/>
              </a:rPr>
              <a:t>浮点数的二进制格式来存储，并写出其</a:t>
            </a:r>
            <a:r>
              <a:rPr lang="en-US" altLang="zh-CN" sz="2800" b="1" dirty="0">
                <a:solidFill>
                  <a:schemeClr val="folHlink"/>
                </a:solidFill>
                <a:latin typeface="Arial Unicode MS" pitchFamily="34" charset="-122"/>
              </a:rPr>
              <a:t>16</a:t>
            </a:r>
            <a:r>
              <a:rPr lang="zh-CN" altLang="en-US" sz="2800" b="1" dirty="0">
                <a:solidFill>
                  <a:schemeClr val="folHlink"/>
                </a:solidFill>
                <a:latin typeface="Arial Unicode MS" pitchFamily="34" charset="-122"/>
              </a:rPr>
              <a:t>进制数。 </a:t>
            </a:r>
            <a:endParaRPr lang="zh-CN" altLang="en-US" sz="2800" b="1" dirty="0">
              <a:solidFill>
                <a:schemeClr val="folHlink"/>
              </a:solidFill>
              <a:latin typeface="Arial Unicode MS" pitchFamily="34" charset="-122"/>
            </a:endParaRPr>
          </a:p>
        </p:txBody>
      </p:sp>
      <p:sp>
        <p:nvSpPr>
          <p:cNvPr id="227334" name="Line 6"/>
          <p:cNvSpPr/>
          <p:nvPr/>
        </p:nvSpPr>
        <p:spPr>
          <a:xfrm>
            <a:off x="755650" y="6251575"/>
            <a:ext cx="1512888" cy="0"/>
          </a:xfrm>
          <a:prstGeom prst="line">
            <a:avLst/>
          </a:prstGeom>
          <a:ln w="41275" cap="flat" cmpd="sng">
            <a:solidFill>
              <a:srgbClr val="FFBF0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335" name="Line 7"/>
          <p:cNvSpPr/>
          <p:nvPr/>
        </p:nvSpPr>
        <p:spPr>
          <a:xfrm flipV="1">
            <a:off x="2325688" y="6245225"/>
            <a:ext cx="4537075" cy="0"/>
          </a:xfrm>
          <a:prstGeom prst="line">
            <a:avLst/>
          </a:prstGeom>
          <a:ln w="412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733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5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7332">
                                            <p:txEl>
                                              <p:charRg st="5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2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7332">
                                            <p:txEl>
                                              <p:charRg st="2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4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27332">
                                            <p:txEl>
                                              <p:charRg st="4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27332">
                                            <p:txEl>
                                              <p:charRg st="4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27332">
                                            <p:txEl>
                                              <p:charRg st="4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6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7332">
                                            <p:txEl>
                                              <p:charRg st="66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7332">
                                            <p:txEl>
                                              <p:charRg st="9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116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7332">
                                            <p:txEl>
                                              <p:charRg st="116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13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7332">
                                            <p:txEl>
                                              <p:charRg st="139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15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227332">
                                            <p:txEl>
                                              <p:charRg st="15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227332">
                                            <p:txEl>
                                              <p:charRg st="15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227332">
                                            <p:txEl>
                                              <p:charRg st="15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17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227332">
                                            <p:txEl>
                                              <p:charRg st="17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227332">
                                            <p:txEl>
                                              <p:charRg st="17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227332">
                                            <p:txEl>
                                              <p:charRg st="17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charRg st="21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7332">
                                            <p:txEl>
                                              <p:charRg st="215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小练习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600200"/>
            <a:ext cx="4044315" cy="4526280"/>
          </a:xfrm>
        </p:spPr>
        <p:txBody>
          <a:bodyPr/>
          <a:p>
            <a:r>
              <a:t>1.将（26.35)10转换成IEEE754短浮点数格式。</a:t>
            </a:r>
          </a:p>
        </p:txBody>
      </p:sp>
      <p:sp>
        <p:nvSpPr>
          <p:cNvPr id="6" name="内容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、若IEEE754短浮点数的十六进制表示形式为（419C0000）16 ,求其真值。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 txBox="1"/>
          <p:nvPr/>
        </p:nvSpPr>
        <p:spPr>
          <a:xfrm>
            <a:off x="0" y="765175"/>
            <a:ext cx="854075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 dirty="0">
                <a:solidFill>
                  <a:srgbClr val="FDFB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FDFB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.1.3 定点数与浮点数</a:t>
            </a:r>
            <a:endParaRPr lang="zh-CN" altLang="en-US" sz="3200" b="1" dirty="0">
              <a:solidFill>
                <a:srgbClr val="FDFB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Rectangle 2"/>
          <p:cNvSpPr/>
          <p:nvPr/>
        </p:nvSpPr>
        <p:spPr>
          <a:xfrm>
            <a:off x="269875" y="1700213"/>
            <a:ext cx="8874125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latin typeface="Times New Roman" panose="02020603050405020304" pitchFamily="18" charset="0"/>
              </a:rPr>
              <a:t>计算机中常用的数据表示格式有两种，一是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定点格式</a:t>
            </a:r>
            <a:r>
              <a:rPr lang="zh-CN" altLang="en-US" sz="3200" b="1" dirty="0">
                <a:latin typeface="Times New Roman" panose="02020603050405020304" pitchFamily="18" charset="0"/>
              </a:rPr>
              <a:t>，二是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浮点格式</a:t>
            </a:r>
            <a:endParaRPr lang="en-US" altLang="zh-CN" sz="32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742950" lvl="1" indent="-285750"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定点格式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表示的数值范围有限，但要求的处理硬件比较简单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浮点格式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表示的数值范围很大，但要求的处理硬件比较复杂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4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1" name="Rectangle 3"/>
          <p:cNvSpPr/>
          <p:nvPr>
            <p:ph type="body" sz="half" idx="1"/>
          </p:nvPr>
        </p:nvSpPr>
        <p:spPr>
          <a:xfrm>
            <a:off x="395288" y="404813"/>
            <a:ext cx="8305800" cy="6121400"/>
          </a:xfrm>
          <a:noFill/>
          <a:ln>
            <a:noFill/>
          </a:ln>
        </p:spPr>
        <p:txBody>
          <a:bodyPr anchor="t"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DFB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1、定点表示法</a:t>
            </a:r>
            <a:endParaRPr lang="zh-CN" altLang="en-US" sz="2800" b="1" dirty="0">
              <a:solidFill>
                <a:srgbClr val="FDFB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/>
              <a:t>	</a:t>
            </a:r>
            <a:r>
              <a:rPr lang="zh-CN" altLang="en-US" sz="2800" b="1" dirty="0"/>
              <a:t>由程序设计者约定，该程序中</a:t>
            </a:r>
            <a:r>
              <a:rPr lang="zh-CN" altLang="en-US" sz="2800" b="1" dirty="0">
                <a:solidFill>
                  <a:srgbClr val="FFBF09"/>
                </a:solidFill>
              </a:rPr>
              <a:t>所有数的小数点固定在同一位置不变。</a:t>
            </a:r>
            <a:endParaRPr lang="en-US" altLang="zh-CN" sz="2800" b="1" dirty="0">
              <a:solidFill>
                <a:srgbClr val="FFBF09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FFBF09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/>
              <a:t>	      </a:t>
            </a:r>
            <a:r>
              <a:rPr lang="zh-CN" altLang="en-US" sz="2800" b="1" dirty="0">
                <a:solidFill>
                  <a:schemeClr val="accent1"/>
                </a:solidFill>
              </a:rPr>
              <a:t>① 带符号的定点小数：</a:t>
            </a:r>
            <a:r>
              <a:rPr lang="zh-CN" altLang="en-US" sz="2800" b="1" dirty="0"/>
              <a:t>约定所有数的小数点的位置固定在</a:t>
            </a:r>
            <a:r>
              <a:rPr lang="zh-CN" altLang="en-US" sz="2800" b="1" u="sng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符号位</a:t>
            </a:r>
            <a:r>
              <a:rPr lang="zh-CN" altLang="en-US" sz="2800" b="1" dirty="0"/>
              <a:t>之后。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/>
              <a:t>		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/>
              <a:t>			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/>
              <a:t>设字长= </a:t>
            </a:r>
            <a:r>
              <a:rPr lang="en-US" altLang="zh-CN" sz="2800" b="1" dirty="0"/>
              <a:t>n+1</a:t>
            </a:r>
            <a:r>
              <a:rPr lang="zh-CN" altLang="en-US" sz="2800" b="1" dirty="0"/>
              <a:t>位，表示范围为：</a:t>
            </a:r>
            <a:endParaRPr lang="zh-CN" altLang="en-US" sz="2800" b="1" dirty="0"/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1-2</a:t>
            </a:r>
            <a:r>
              <a:rPr lang="zh-CN" altLang="en-US" b="1" baseline="30000" dirty="0">
                <a:solidFill>
                  <a:schemeClr val="accent1"/>
                </a:solidFill>
              </a:rPr>
              <a:t>-</a:t>
            </a:r>
            <a:r>
              <a:rPr lang="en-US" altLang="zh-CN" b="1" baseline="30000" dirty="0">
                <a:solidFill>
                  <a:schemeClr val="accent1"/>
                </a:solidFill>
              </a:rPr>
              <a:t>n</a:t>
            </a:r>
            <a:r>
              <a:rPr lang="en-US" altLang="zh-CN" b="1" dirty="0">
                <a:solidFill>
                  <a:schemeClr val="accent1"/>
                </a:solidFill>
              </a:rPr>
              <a:t>～-(1-2</a:t>
            </a:r>
            <a:r>
              <a:rPr lang="en-US" altLang="zh-CN" b="1" baseline="30000" dirty="0">
                <a:solidFill>
                  <a:schemeClr val="accent1"/>
                </a:solidFill>
              </a:rPr>
              <a:t>-n</a:t>
            </a:r>
            <a:r>
              <a:rPr lang="en-US" altLang="zh-CN" b="1" dirty="0">
                <a:solidFill>
                  <a:schemeClr val="accent1"/>
                </a:solidFill>
              </a:rPr>
              <a:t>)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2195513" y="3644900"/>
            <a:ext cx="4787900" cy="1612900"/>
            <a:chOff x="1383" y="2295"/>
            <a:chExt cx="3016" cy="1016"/>
          </a:xfrm>
        </p:grpSpPr>
        <p:sp>
          <p:nvSpPr>
            <p:cNvPr id="23555" name="Rectangle 5"/>
            <p:cNvSpPr/>
            <p:nvPr/>
          </p:nvSpPr>
          <p:spPr>
            <a:xfrm>
              <a:off x="1979" y="2295"/>
              <a:ext cx="2420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marL="342900" indent="-342900"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3200" b="1" dirty="0">
                  <a:latin typeface="Times New Roman" panose="02020603050405020304" pitchFamily="18" charset="0"/>
                </a:rPr>
                <a:t>    ．  </a:t>
              </a:r>
              <a:r>
                <a:rPr lang="zh-CN" altLang="en-US" sz="3200" b="1" dirty="0">
                  <a:solidFill>
                    <a:srgbClr val="FFBF09"/>
                  </a:solidFill>
                  <a:latin typeface="Times New Roman" panose="02020603050405020304" pitchFamily="18" charset="0"/>
                </a:rPr>
                <a:t>0  1  0 1 1 1 0</a:t>
              </a:r>
              <a:endPara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6" name="Rectangle 6"/>
            <p:cNvSpPr/>
            <p:nvPr/>
          </p:nvSpPr>
          <p:spPr>
            <a:xfrm>
              <a:off x="1471" y="2295"/>
              <a:ext cx="508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marL="342900" indent="-342900" algn="ctr"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32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57" name="Line 9"/>
            <p:cNvSpPr/>
            <p:nvPr/>
          </p:nvSpPr>
          <p:spPr>
            <a:xfrm>
              <a:off x="1471" y="2295"/>
              <a:ext cx="0" cy="36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58" name="Line 10"/>
            <p:cNvSpPr/>
            <p:nvPr/>
          </p:nvSpPr>
          <p:spPr>
            <a:xfrm>
              <a:off x="4399" y="2295"/>
              <a:ext cx="0" cy="36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59" name="Line 11"/>
            <p:cNvSpPr/>
            <p:nvPr/>
          </p:nvSpPr>
          <p:spPr>
            <a:xfrm>
              <a:off x="1979" y="2295"/>
              <a:ext cx="0" cy="3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0" name="Line 7"/>
            <p:cNvSpPr/>
            <p:nvPr/>
          </p:nvSpPr>
          <p:spPr>
            <a:xfrm>
              <a:off x="1471" y="2295"/>
              <a:ext cx="292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1" name="Line 8"/>
            <p:cNvSpPr/>
            <p:nvPr/>
          </p:nvSpPr>
          <p:spPr>
            <a:xfrm>
              <a:off x="1471" y="2659"/>
              <a:ext cx="292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62" name="Text Box 13"/>
            <p:cNvSpPr txBox="1"/>
            <p:nvPr/>
          </p:nvSpPr>
          <p:spPr>
            <a:xfrm>
              <a:off x="2829" y="2975"/>
              <a:ext cx="1171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solidFill>
                    <a:srgbClr val="FFBF09"/>
                  </a:solidFill>
                  <a:latin typeface="Times New Roman" panose="02020603050405020304" pitchFamily="18" charset="0"/>
                </a:rPr>
                <a:t>数值部分</a:t>
              </a:r>
              <a:endParaRPr lang="zh-CN" altLang="en-US" b="1" dirty="0">
                <a:solidFill>
                  <a:srgbClr val="FFBF0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3" name="AutoShape 14"/>
            <p:cNvSpPr/>
            <p:nvPr/>
          </p:nvSpPr>
          <p:spPr>
            <a:xfrm rot="-5400000">
              <a:off x="3314" y="2221"/>
              <a:ext cx="192" cy="1248"/>
            </a:xfrm>
            <a:prstGeom prst="leftBrace">
              <a:avLst>
                <a:gd name="adj1" fmla="val 54106"/>
                <a:gd name="adj2" fmla="val 50000"/>
              </a:avLst>
            </a:prstGeom>
            <a:noFill/>
            <a:ln w="38100" cap="flat" cmpd="sng">
              <a:solidFill>
                <a:srgbClr val="FFBF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64" name="Text Box 15"/>
            <p:cNvSpPr txBox="1"/>
            <p:nvPr/>
          </p:nvSpPr>
          <p:spPr>
            <a:xfrm>
              <a:off x="1383" y="2976"/>
              <a:ext cx="703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 anchor="t"/>
            <a:p>
              <a:pPr algn="ctr"/>
              <a:r>
                <a:rPr lang="zh-CN" altLang="en-US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符号位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5" name="Text Box 21"/>
            <p:cNvSpPr txBox="1"/>
            <p:nvPr/>
          </p:nvSpPr>
          <p:spPr>
            <a:xfrm>
              <a:off x="2058" y="2976"/>
              <a:ext cx="703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 anchor="t"/>
            <a:p>
              <a:pPr algn="ctr"/>
              <a:r>
                <a:rPr lang="zh-CN" altLang="en-US" b="1" dirty="0">
                  <a:solidFill>
                    <a:srgbClr val="FDFBFB"/>
                  </a:solidFill>
                  <a:latin typeface="Times New Roman" panose="02020603050405020304" pitchFamily="18" charset="0"/>
                </a:rPr>
                <a:t>小数点</a:t>
              </a:r>
              <a:endParaRPr lang="zh-CN" altLang="en-US" b="1" dirty="0">
                <a:solidFill>
                  <a:srgbClr val="FDFBF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6" name="Line 24"/>
            <p:cNvSpPr/>
            <p:nvPr/>
          </p:nvSpPr>
          <p:spPr>
            <a:xfrm flipV="1">
              <a:off x="1698" y="2703"/>
              <a:ext cx="0" cy="226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67" name="Line 25"/>
            <p:cNvSpPr/>
            <p:nvPr/>
          </p:nvSpPr>
          <p:spPr>
            <a:xfrm flipV="1">
              <a:off x="2333" y="2703"/>
              <a:ext cx="0" cy="2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charRg st="9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96611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96611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96611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9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6611">
                                            <p:txEl>
                                              <p:charRg st="92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96611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96611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96611">
                                            <p:txEl>
                                              <p:charRg st="10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Rectangle 2"/>
          <p:cNvSpPr/>
          <p:nvPr>
            <p:ph type="body" sz="half" idx="1"/>
          </p:nvPr>
        </p:nvSpPr>
        <p:spPr>
          <a:xfrm>
            <a:off x="228600" y="449263"/>
            <a:ext cx="8305800" cy="4203700"/>
          </a:xfrm>
          <a:noFill/>
          <a:ln>
            <a:noFill/>
          </a:ln>
        </p:spPr>
        <p:txBody>
          <a:bodyPr anchor="t"/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accent1"/>
                </a:solidFill>
              </a:rPr>
              <a:t>② 带符号的定点整数：</a:t>
            </a:r>
            <a:r>
              <a:rPr lang="zh-CN" altLang="en-US" sz="2800" b="1" dirty="0"/>
              <a:t>约定所有数的小数点的位置固定在</a:t>
            </a:r>
            <a:r>
              <a:rPr lang="zh-CN" altLang="en-US" sz="2800" b="1" u="sng" dirty="0">
                <a:solidFill>
                  <a:srgbClr val="FFFF00"/>
                </a:solidFill>
              </a:rPr>
              <a:t>最低数值位</a:t>
            </a:r>
            <a:r>
              <a:rPr lang="zh-CN" altLang="en-US" sz="2800" b="1" dirty="0"/>
              <a:t>之后。</a:t>
            </a:r>
            <a:endParaRPr lang="zh-CN" altLang="en-US" sz="2800" b="1" dirty="0"/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/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/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/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/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/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/>
              <a:t> 设字长=</a:t>
            </a:r>
            <a:r>
              <a:rPr lang="en-US" altLang="zh-CN" sz="2800" b="1" dirty="0"/>
              <a:t>n+1</a:t>
            </a:r>
            <a:r>
              <a:rPr lang="zh-CN" altLang="en-US" sz="2800" b="1" dirty="0"/>
              <a:t>位，表示范围为：</a:t>
            </a:r>
            <a:r>
              <a:rPr lang="zh-CN" altLang="en-US" sz="2800" b="1" dirty="0">
                <a:solidFill>
                  <a:srgbClr val="CC3300"/>
                </a:solidFill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</a:rPr>
              <a:t>2</a:t>
            </a:r>
            <a:r>
              <a:rPr lang="en-US" altLang="zh-CN" sz="2800" b="1" baseline="30000" dirty="0">
                <a:solidFill>
                  <a:schemeClr val="accent1"/>
                </a:solidFill>
              </a:rPr>
              <a:t>n</a:t>
            </a:r>
            <a:r>
              <a:rPr lang="en-US" altLang="zh-CN" sz="2800" b="1" dirty="0">
                <a:solidFill>
                  <a:schemeClr val="accent1"/>
                </a:solidFill>
              </a:rPr>
              <a:t> -1～- (2</a:t>
            </a:r>
            <a:r>
              <a:rPr lang="en-US" altLang="zh-CN" sz="2800" b="1" baseline="30000" dirty="0">
                <a:solidFill>
                  <a:schemeClr val="accent1"/>
                </a:solidFill>
              </a:rPr>
              <a:t>n</a:t>
            </a:r>
            <a:r>
              <a:rPr lang="en-US" altLang="zh-CN" sz="2800" b="1" dirty="0">
                <a:solidFill>
                  <a:schemeClr val="accent1"/>
                </a:solidFill>
              </a:rPr>
              <a:t> -1)。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FFBF09"/>
              </a:solidFill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468313" y="1773238"/>
            <a:ext cx="4819650" cy="1738312"/>
            <a:chOff x="1296" y="1296"/>
            <a:chExt cx="3036" cy="1095"/>
          </a:xfrm>
        </p:grpSpPr>
        <p:sp>
          <p:nvSpPr>
            <p:cNvPr id="24579" name="Rectangle 4"/>
            <p:cNvSpPr/>
            <p:nvPr/>
          </p:nvSpPr>
          <p:spPr>
            <a:xfrm>
              <a:off x="1903" y="1296"/>
              <a:ext cx="242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marL="342900" indent="-342900"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0  1  0 1 1 1 0     </a:t>
              </a:r>
              <a:r>
                <a:rPr lang="zh-CN" altLang="en-US" sz="36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．</a:t>
              </a:r>
              <a:endParaRPr lang="zh-CN" altLang="en-US" sz="3600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0" name="Rectangle 5"/>
            <p:cNvSpPr/>
            <p:nvPr/>
          </p:nvSpPr>
          <p:spPr>
            <a:xfrm>
              <a:off x="1392" y="1296"/>
              <a:ext cx="511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marL="342900" indent="-342900" algn="ctr"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1" name="Line 8"/>
            <p:cNvSpPr/>
            <p:nvPr/>
          </p:nvSpPr>
          <p:spPr>
            <a:xfrm>
              <a:off x="1392" y="1296"/>
              <a:ext cx="0" cy="403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2" name="Line 9"/>
            <p:cNvSpPr/>
            <p:nvPr/>
          </p:nvSpPr>
          <p:spPr>
            <a:xfrm>
              <a:off x="4332" y="1296"/>
              <a:ext cx="0" cy="403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3" name="Line 10"/>
            <p:cNvSpPr/>
            <p:nvPr/>
          </p:nvSpPr>
          <p:spPr>
            <a:xfrm>
              <a:off x="1903" y="1296"/>
              <a:ext cx="0" cy="40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4" name="Line 6"/>
            <p:cNvSpPr/>
            <p:nvPr/>
          </p:nvSpPr>
          <p:spPr>
            <a:xfrm>
              <a:off x="1392" y="1296"/>
              <a:ext cx="29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5" name="Line 7"/>
            <p:cNvSpPr/>
            <p:nvPr/>
          </p:nvSpPr>
          <p:spPr>
            <a:xfrm>
              <a:off x="1392" y="1699"/>
              <a:ext cx="29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6" name="Text Box 12"/>
            <p:cNvSpPr txBox="1"/>
            <p:nvPr/>
          </p:nvSpPr>
          <p:spPr>
            <a:xfrm>
              <a:off x="2177" y="1981"/>
              <a:ext cx="978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solidFill>
                    <a:srgbClr val="FDFBFB"/>
                  </a:solidFill>
                  <a:latin typeface="Times New Roman" panose="02020603050405020304" pitchFamily="18" charset="0"/>
                </a:rPr>
                <a:t>数值部分</a:t>
              </a:r>
              <a:endParaRPr lang="zh-CN" altLang="en-US" b="1" dirty="0">
                <a:solidFill>
                  <a:srgbClr val="FDFBF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7" name="AutoShape 13"/>
            <p:cNvSpPr/>
            <p:nvPr/>
          </p:nvSpPr>
          <p:spPr>
            <a:xfrm rot="-5400000">
              <a:off x="2496" y="1248"/>
              <a:ext cx="144" cy="1200"/>
            </a:xfrm>
            <a:prstGeom prst="leftBrace">
              <a:avLst>
                <a:gd name="adj1" fmla="val 69367"/>
                <a:gd name="adj2" fmla="val 50000"/>
              </a:avLst>
            </a:prstGeom>
            <a:noFill/>
            <a:ln w="9525" cap="flat" cmpd="sng">
              <a:solidFill>
                <a:srgbClr val="FDFBF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88" name="Text Box 14"/>
            <p:cNvSpPr txBox="1"/>
            <p:nvPr/>
          </p:nvSpPr>
          <p:spPr>
            <a:xfrm>
              <a:off x="1296" y="1981"/>
              <a:ext cx="587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 anchor="t"/>
            <a:p>
              <a:pPr algn="ctr"/>
              <a:r>
                <a:rPr lang="zh-CN" altLang="en-US" b="1" dirty="0">
                  <a:solidFill>
                    <a:srgbClr val="FDFBFB"/>
                  </a:solidFill>
                  <a:latin typeface="Times New Roman" panose="02020603050405020304" pitchFamily="18" charset="0"/>
                </a:rPr>
                <a:t>符号位</a:t>
              </a:r>
              <a:endParaRPr lang="zh-CN" altLang="en-US" b="1" dirty="0">
                <a:solidFill>
                  <a:srgbClr val="FDFBF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9" name="Text Box 15"/>
            <p:cNvSpPr txBox="1"/>
            <p:nvPr/>
          </p:nvSpPr>
          <p:spPr>
            <a:xfrm>
              <a:off x="3253" y="1981"/>
              <a:ext cx="58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" rIns="0" bIns="10800" anchor="t"/>
            <a:p>
              <a:pPr algn="ctr"/>
              <a:r>
                <a:rPr lang="zh-CN" altLang="en-US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小数点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0" name="Line 16"/>
            <p:cNvSpPr/>
            <p:nvPr/>
          </p:nvSpPr>
          <p:spPr>
            <a:xfrm flipV="1">
              <a:off x="1584" y="1728"/>
              <a:ext cx="0" cy="192"/>
            </a:xfrm>
            <a:prstGeom prst="line">
              <a:avLst/>
            </a:prstGeom>
            <a:ln w="38100" cap="flat" cmpd="sng">
              <a:solidFill>
                <a:srgbClr val="FDFBFB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591" name="Line 17"/>
            <p:cNvSpPr/>
            <p:nvPr/>
          </p:nvSpPr>
          <p:spPr>
            <a:xfrm flipV="1">
              <a:off x="3651" y="1787"/>
              <a:ext cx="0" cy="19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763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763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763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charRg st="4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7634">
                                            <p:txEl>
                                              <p:charRg st="4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Rectangle 2"/>
          <p:cNvSpPr/>
          <p:nvPr>
            <p:ph type="body" sz="half" idx="1"/>
          </p:nvPr>
        </p:nvSpPr>
        <p:spPr>
          <a:xfrm>
            <a:off x="323850" y="260350"/>
            <a:ext cx="8229600" cy="1752600"/>
          </a:xfrm>
          <a:noFill/>
          <a:ln>
            <a:noFill/>
          </a:ln>
        </p:spPr>
        <p:txBody>
          <a:bodyPr anchor="t"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2、浮点表示法</a:t>
            </a:r>
            <a:r>
              <a:rPr lang="en-US" altLang="zh-CN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原理性</a:t>
            </a:r>
            <a:r>
              <a:rPr lang="en-US" altLang="zh-CN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rgbClr val="FFBF09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/>
              <a:t>浮点表示法中，小数点的位置</a:t>
            </a:r>
            <a:r>
              <a:rPr lang="zh-CN" altLang="en-US" sz="2800" b="1" u="sng" dirty="0">
                <a:solidFill>
                  <a:srgbClr val="FFFF00"/>
                </a:solidFill>
              </a:rPr>
              <a:t>可按需要浮动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/>
              <a:t>表示如下：</a:t>
            </a:r>
            <a:endParaRPr lang="zh-CN" altLang="en-US" sz="2800" b="1" dirty="0"/>
          </a:p>
        </p:txBody>
      </p:sp>
      <p:graphicFrame>
        <p:nvGraphicFramePr>
          <p:cNvPr id="198702" name="Group 46"/>
          <p:cNvGraphicFramePr>
            <a:graphicFrameLocks noGrp="1"/>
          </p:cNvGraphicFramePr>
          <p:nvPr>
            <p:ph sz="half" idx="4294967295"/>
          </p:nvPr>
        </p:nvGraphicFramePr>
        <p:xfrm>
          <a:off x="757238" y="2852738"/>
          <a:ext cx="7199313" cy="576263"/>
        </p:xfrm>
        <a:graphic>
          <a:graphicData uri="http://schemas.openxmlformats.org/drawingml/2006/table">
            <a:tbl>
              <a:tblPr/>
              <a:tblGrid>
                <a:gridCol w="957262"/>
                <a:gridCol w="2238375"/>
                <a:gridCol w="1555750"/>
                <a:gridCol w="2447925"/>
              </a:tblGrid>
              <a:tr h="5762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阶符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BF0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阶码位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．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．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BF0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尾数位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BF0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8678" name="Text Box 22"/>
          <p:cNvSpPr txBox="1"/>
          <p:nvPr/>
        </p:nvSpPr>
        <p:spPr>
          <a:xfrm>
            <a:off x="612775" y="4592638"/>
            <a:ext cx="3529013" cy="1068387"/>
          </a:xfrm>
          <a:prstGeom prst="rect">
            <a:avLst/>
          </a:prstGeom>
          <a:noFill/>
          <a:ln w="9525">
            <a:noFill/>
          </a:ln>
        </p:spPr>
        <p:txBody>
          <a:bodyPr lIns="54000" tIns="10800" rIns="54000" bIns="10800" anchor="t"/>
          <a:p>
            <a:pPr algn="ctr"/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阶码</a:t>
            </a:r>
            <a:endParaRPr lang="zh-CN" altLang="en-US" sz="2800" b="1" dirty="0">
              <a:solidFill>
                <a:srgbClr val="FFBF0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（带符号的定点整数）</a:t>
            </a:r>
            <a:endParaRPr lang="zh-CN" altLang="en-US" sz="2800" b="1" dirty="0">
              <a:solidFill>
                <a:srgbClr val="FFBF09"/>
              </a:solidFill>
              <a:latin typeface="Arial" panose="020B0604020202020204" pitchFamily="34" charset="0"/>
            </a:endParaRPr>
          </a:p>
        </p:txBody>
      </p:sp>
      <p:sp>
        <p:nvSpPr>
          <p:cNvPr id="198680" name="AutoShape 24"/>
          <p:cNvSpPr/>
          <p:nvPr/>
        </p:nvSpPr>
        <p:spPr>
          <a:xfrm rot="-5400000">
            <a:off x="2251075" y="3016250"/>
            <a:ext cx="260350" cy="2924175"/>
          </a:xfrm>
          <a:prstGeom prst="leftBrace">
            <a:avLst>
              <a:gd name="adj1" fmla="val 9349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eaVert" anchor="t"/>
          <a:p>
            <a:endParaRPr lang="zh-CN" altLang="en-US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198681" name="AutoShape 25"/>
          <p:cNvSpPr/>
          <p:nvPr/>
        </p:nvSpPr>
        <p:spPr>
          <a:xfrm rot="-5400000">
            <a:off x="6370638" y="3016250"/>
            <a:ext cx="260350" cy="2924175"/>
          </a:xfrm>
          <a:prstGeom prst="leftBrace">
            <a:avLst>
              <a:gd name="adj1" fmla="val 9349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8682" name="Text Box 26"/>
          <p:cNvSpPr txBox="1"/>
          <p:nvPr/>
        </p:nvSpPr>
        <p:spPr>
          <a:xfrm>
            <a:off x="4845050" y="4592638"/>
            <a:ext cx="3313113" cy="1141412"/>
          </a:xfrm>
          <a:prstGeom prst="rect">
            <a:avLst/>
          </a:prstGeom>
          <a:noFill/>
          <a:ln w="9525">
            <a:noFill/>
          </a:ln>
        </p:spPr>
        <p:txBody>
          <a:bodyPr lIns="54000" tIns="10800" rIns="54000" bIns="10800" anchor="t"/>
          <a:p>
            <a:pPr algn="ctr"/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尾数</a:t>
            </a:r>
            <a:endParaRPr lang="zh-CN" altLang="en-US" sz="2800" b="1" dirty="0">
              <a:solidFill>
                <a:srgbClr val="FFBF0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（带符号的定点小数）</a:t>
            </a:r>
            <a:endParaRPr lang="zh-CN" altLang="en-US" sz="2800" b="1" dirty="0">
              <a:solidFill>
                <a:srgbClr val="FFBF09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2427288" y="3429000"/>
            <a:ext cx="1727200" cy="919163"/>
            <a:chOff x="1529" y="2160"/>
            <a:chExt cx="1088" cy="579"/>
          </a:xfrm>
        </p:grpSpPr>
        <p:sp>
          <p:nvSpPr>
            <p:cNvPr id="27667" name="Text Box 23"/>
            <p:cNvSpPr txBox="1"/>
            <p:nvPr/>
          </p:nvSpPr>
          <p:spPr>
            <a:xfrm>
              <a:off x="1529" y="2432"/>
              <a:ext cx="108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隐含小数点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7668" name="Line 28"/>
            <p:cNvSpPr/>
            <p:nvPr/>
          </p:nvSpPr>
          <p:spPr>
            <a:xfrm flipV="1">
              <a:off x="2082" y="2160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3" name="Group 49"/>
          <p:cNvGrpSpPr/>
          <p:nvPr/>
        </p:nvGrpSpPr>
        <p:grpSpPr>
          <a:xfrm>
            <a:off x="4802188" y="3443288"/>
            <a:ext cx="1727200" cy="904875"/>
            <a:chOff x="3025" y="2169"/>
            <a:chExt cx="1088" cy="570"/>
          </a:xfrm>
        </p:grpSpPr>
        <p:sp>
          <p:nvSpPr>
            <p:cNvPr id="27670" name="Text Box 27"/>
            <p:cNvSpPr txBox="1"/>
            <p:nvPr/>
          </p:nvSpPr>
          <p:spPr>
            <a:xfrm>
              <a:off x="3025" y="2432"/>
              <a:ext cx="108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隐含小数点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7671" name="Line 29"/>
            <p:cNvSpPr/>
            <p:nvPr/>
          </p:nvSpPr>
          <p:spPr>
            <a:xfrm flipV="1">
              <a:off x="3578" y="2169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5" name="AutoShape 4"/>
          <p:cNvSpPr/>
          <p:nvPr/>
        </p:nvSpPr>
        <p:spPr>
          <a:xfrm>
            <a:off x="76200" y="1700213"/>
            <a:ext cx="6019800" cy="2405062"/>
          </a:xfrm>
          <a:prstGeom prst="wedgeEllipseCallout">
            <a:avLst>
              <a:gd name="adj1" fmla="val -14176"/>
              <a:gd name="adj2" fmla="val 72644"/>
            </a:avLst>
          </a:prstGeom>
          <a:solidFill>
            <a:srgbClr val="CCFFFF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x-none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表达指数部分</a:t>
            </a:r>
            <a:endParaRPr lang="zh-CN" altLang="x-none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x-none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用</a:t>
            </a:r>
            <a:r>
              <a:rPr lang="zh-CN" altLang="x-none" sz="28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整数形式</a:t>
            </a:r>
            <a:r>
              <a:rPr lang="zh-CN" altLang="x-none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表示，指明小数点在数据中的位置</a:t>
            </a:r>
            <a:r>
              <a:rPr lang="zh-CN" altLang="x-none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决定浮点数的表示范围</a:t>
            </a:r>
            <a:endParaRPr lang="zh-CN" altLang="x-none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AutoShape 3"/>
          <p:cNvSpPr/>
          <p:nvPr/>
        </p:nvSpPr>
        <p:spPr>
          <a:xfrm>
            <a:off x="3962400" y="457200"/>
            <a:ext cx="5029200" cy="2362200"/>
          </a:xfrm>
          <a:prstGeom prst="wedgeEllipseCallout">
            <a:avLst>
              <a:gd name="adj1" fmla="val 7690"/>
              <a:gd name="adj2" fmla="val 122417"/>
            </a:avLst>
          </a:prstGeom>
          <a:solidFill>
            <a:srgbClr val="CCFFFF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x-none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用定点小数表示，给出有效数字的位数</a:t>
            </a:r>
            <a:r>
              <a:rPr lang="zh-CN" altLang="x-none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决定了浮点数的表示精度</a:t>
            </a:r>
            <a:endParaRPr lang="zh-CN" altLang="x-none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charRg st="1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8">
                                            <p:txEl>
                                              <p:charRg st="14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charRg st="3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8">
                                            <p:txEl>
                                              <p:charRg st="35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/>
      <p:bldP spid="198678" grpId="0"/>
      <p:bldP spid="198680" grpId="0" animBg="1"/>
      <p:bldP spid="198681" grpId="0" animBg="1"/>
      <p:bldP spid="198682" grpId="0"/>
      <p:bldP spid="15" grpId="0" animBg="1"/>
      <p:bldP spid="15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455613" y="115888"/>
            <a:ext cx="6324600" cy="808037"/>
            <a:chOff x="0" y="480"/>
            <a:chExt cx="3984" cy="509"/>
          </a:xfrm>
        </p:grpSpPr>
        <p:sp>
          <p:nvSpPr>
            <p:cNvPr id="28674" name="Text Box 3"/>
            <p:cNvSpPr txBox="1"/>
            <p:nvPr/>
          </p:nvSpPr>
          <p:spPr>
            <a:xfrm>
              <a:off x="2448" y="480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8675" name="Group 4"/>
            <p:cNvGrpSpPr/>
            <p:nvPr/>
          </p:nvGrpSpPr>
          <p:grpSpPr>
            <a:xfrm>
              <a:off x="0" y="624"/>
              <a:ext cx="3984" cy="365"/>
              <a:chOff x="0" y="576"/>
              <a:chExt cx="3984" cy="365"/>
            </a:xfrm>
          </p:grpSpPr>
          <p:sp>
            <p:nvSpPr>
              <p:cNvPr id="28676" name="Text Box 5"/>
              <p:cNvSpPr txBox="1"/>
              <p:nvPr/>
            </p:nvSpPr>
            <p:spPr>
              <a:xfrm>
                <a:off x="0" y="576"/>
                <a:ext cx="398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浮点数真值：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 =  + R </a:t>
                </a:r>
                <a:r>
                  <a:rPr lang="en-US" altLang="zh-CN" sz="32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×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M </a:t>
                </a:r>
                <a:endPara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677" name="Line 6"/>
              <p:cNvSpPr/>
              <p:nvPr/>
            </p:nvSpPr>
            <p:spPr>
              <a:xfrm>
                <a:off x="2112" y="864"/>
                <a:ext cx="14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07527" name="Line 7"/>
          <p:cNvSpPr/>
          <p:nvPr/>
        </p:nvSpPr>
        <p:spPr>
          <a:xfrm flipH="1">
            <a:off x="4067175" y="1989138"/>
            <a:ext cx="381000" cy="304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7528" name="Text Box 8"/>
          <p:cNvSpPr txBox="1"/>
          <p:nvPr/>
        </p:nvSpPr>
        <p:spPr>
          <a:xfrm>
            <a:off x="4510088" y="2201863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32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阶码</a:t>
            </a:r>
            <a:endParaRPr lang="zh-CN" altLang="en-US" sz="32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395288" y="1268413"/>
            <a:ext cx="8569325" cy="685800"/>
            <a:chOff x="0" y="1056"/>
            <a:chExt cx="5136" cy="432"/>
          </a:xfrm>
        </p:grpSpPr>
        <p:sp>
          <p:nvSpPr>
            <p:cNvPr id="28681" name="Text Box 10"/>
            <p:cNvSpPr txBox="1"/>
            <p:nvPr/>
          </p:nvSpPr>
          <p:spPr>
            <a:xfrm>
              <a:off x="2208" y="1056"/>
              <a:ext cx="2928" cy="42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en-US" altLang="zh-CN" sz="2800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sz="2800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…</a:t>
              </a: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2" name="Line 11"/>
            <p:cNvSpPr/>
            <p:nvPr/>
          </p:nvSpPr>
          <p:spPr>
            <a:xfrm>
              <a:off x="259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3" name="Text Box 12"/>
            <p:cNvSpPr txBox="1"/>
            <p:nvPr/>
          </p:nvSpPr>
          <p:spPr>
            <a:xfrm>
              <a:off x="0" y="1056"/>
              <a:ext cx="269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浮点数机器格式：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8684" name="Line 13"/>
            <p:cNvSpPr/>
            <p:nvPr/>
          </p:nvSpPr>
          <p:spPr>
            <a:xfrm>
              <a:off x="2928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5" name="Line 14"/>
            <p:cNvSpPr/>
            <p:nvPr/>
          </p:nvSpPr>
          <p:spPr>
            <a:xfrm>
              <a:off x="331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6" name="Line 15"/>
            <p:cNvSpPr/>
            <p:nvPr/>
          </p:nvSpPr>
          <p:spPr>
            <a:xfrm>
              <a:off x="3648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7" name="Line 16"/>
            <p:cNvSpPr/>
            <p:nvPr/>
          </p:nvSpPr>
          <p:spPr>
            <a:xfrm>
              <a:off x="403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8" name="Line 17"/>
            <p:cNvSpPr/>
            <p:nvPr/>
          </p:nvSpPr>
          <p:spPr>
            <a:xfrm>
              <a:off x="4416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89" name="Line 18"/>
            <p:cNvSpPr/>
            <p:nvPr/>
          </p:nvSpPr>
          <p:spPr>
            <a:xfrm>
              <a:off x="4752" y="1056"/>
              <a:ext cx="1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7539" name="AutoShape 19"/>
          <p:cNvSpPr/>
          <p:nvPr/>
        </p:nvSpPr>
        <p:spPr>
          <a:xfrm rot="-5400000">
            <a:off x="5141913" y="1058863"/>
            <a:ext cx="228600" cy="2232025"/>
          </a:xfrm>
          <a:prstGeom prst="leftBrace">
            <a:avLst>
              <a:gd name="adj1" fmla="val 81275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540" name="AutoShape 20"/>
          <p:cNvSpPr/>
          <p:nvPr/>
        </p:nvSpPr>
        <p:spPr>
          <a:xfrm rot="-5400000">
            <a:off x="7539038" y="1038225"/>
            <a:ext cx="228600" cy="2273300"/>
          </a:xfrm>
          <a:prstGeom prst="leftBrace">
            <a:avLst>
              <a:gd name="adj1" fmla="val 82778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541" name="Text Box 21"/>
          <p:cNvSpPr txBox="1"/>
          <p:nvPr/>
        </p:nvSpPr>
        <p:spPr>
          <a:xfrm>
            <a:off x="7019925" y="2205038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32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尾数</a:t>
            </a:r>
            <a:endParaRPr lang="zh-CN" altLang="en-US" sz="32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42" name="Text Box 22"/>
          <p:cNvSpPr txBox="1"/>
          <p:nvPr/>
        </p:nvSpPr>
        <p:spPr>
          <a:xfrm>
            <a:off x="3203575" y="2205038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32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阶符</a:t>
            </a:r>
            <a:endParaRPr lang="zh-CN" altLang="en-US" sz="32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43" name="Text Box 23"/>
          <p:cNvSpPr txBox="1"/>
          <p:nvPr/>
        </p:nvSpPr>
        <p:spPr>
          <a:xfrm>
            <a:off x="5651500" y="2205038"/>
            <a:ext cx="1371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zh-CN" sz="32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数符</a:t>
            </a:r>
            <a:endParaRPr lang="zh-CN" altLang="en-US" sz="32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544" name="Line 24"/>
          <p:cNvSpPr/>
          <p:nvPr/>
        </p:nvSpPr>
        <p:spPr>
          <a:xfrm flipH="1">
            <a:off x="6443663" y="1989138"/>
            <a:ext cx="381000" cy="304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3" name="组合 2"/>
          <p:cNvGrpSpPr/>
          <p:nvPr/>
        </p:nvGrpSpPr>
        <p:grpSpPr>
          <a:xfrm>
            <a:off x="287655" y="3165475"/>
            <a:ext cx="8747760" cy="3216275"/>
            <a:chOff x="453" y="4985"/>
            <a:chExt cx="13776" cy="5065"/>
          </a:xfrm>
        </p:grpSpPr>
        <p:sp>
          <p:nvSpPr>
            <p:cNvPr id="107545" name="Text Box 25"/>
            <p:cNvSpPr txBox="1"/>
            <p:nvPr/>
          </p:nvSpPr>
          <p:spPr>
            <a:xfrm>
              <a:off x="500" y="4985"/>
              <a:ext cx="11350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阶码底，隐含约定，一般为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。</a:t>
              </a:r>
              <a:endPara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7546" name="Text Box 26"/>
            <p:cNvSpPr txBox="1"/>
            <p:nvPr/>
          </p:nvSpPr>
          <p:spPr>
            <a:xfrm>
              <a:off x="498" y="6290"/>
              <a:ext cx="12982" cy="16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阶码，为定点整数，补码或移码表示。</a:t>
              </a:r>
              <a:endPara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其</a:t>
              </a:r>
              <a:r>
                <a:rPr lang="zh-CN" altLang="en-US" sz="3200" b="1" dirty="0">
                  <a:solidFill>
                    <a:srgbClr val="FFBF0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位数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决定</a:t>
              </a:r>
              <a:r>
                <a:rPr lang="zh-CN" altLang="en-US" sz="3200" b="1" dirty="0">
                  <a:solidFill>
                    <a:srgbClr val="FFBF0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数值范围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；</a:t>
              </a:r>
              <a:endPara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7547" name="Text Box 27"/>
            <p:cNvSpPr txBox="1"/>
            <p:nvPr/>
          </p:nvSpPr>
          <p:spPr>
            <a:xfrm>
              <a:off x="7303" y="6983"/>
              <a:ext cx="636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阶符表示数的大小</a:t>
              </a:r>
              <a:r>
                <a:rPr lang="zh-CN" altLang="en-US" sz="3200" b="1" dirty="0">
                  <a:solidFill>
                    <a:srgbClr val="FF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3200" b="1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548" name="Text Box 28"/>
            <p:cNvSpPr txBox="1"/>
            <p:nvPr/>
          </p:nvSpPr>
          <p:spPr>
            <a:xfrm>
              <a:off x="453" y="8445"/>
              <a:ext cx="13777" cy="16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尾数，为定点小数，原码或补码表示。</a:t>
              </a:r>
              <a:endPara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其</a:t>
              </a:r>
              <a:r>
                <a:rPr lang="zh-CN" altLang="en-US" sz="3200" b="1" dirty="0">
                  <a:solidFill>
                    <a:srgbClr val="FFBF0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位数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决定</a:t>
              </a:r>
              <a:r>
                <a:rPr lang="zh-CN" altLang="en-US" sz="3200" b="1" dirty="0">
                  <a:solidFill>
                    <a:srgbClr val="FFBF0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数的精度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；</a:t>
              </a:r>
              <a:endPara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7549" name="Text Box 29"/>
            <p:cNvSpPr txBox="1"/>
            <p:nvPr/>
          </p:nvSpPr>
          <p:spPr>
            <a:xfrm>
              <a:off x="7313" y="9138"/>
              <a:ext cx="636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数符表示数的正负</a:t>
              </a:r>
              <a:r>
                <a:rPr lang="zh-CN" altLang="en-US" sz="3200" b="1" dirty="0">
                  <a:solidFill>
                    <a:srgbClr val="FF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3200" b="1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/>
      <p:bldP spid="107539" grpId="0" animBg="1"/>
      <p:bldP spid="107540" grpId="0" animBg="1"/>
      <p:bldP spid="107541" grpId="0"/>
      <p:bldP spid="107542" grpId="0"/>
      <p:bldP spid="1075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228600"/>
            <a:ext cx="3505200" cy="533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浮点数的规格化</a:t>
            </a:r>
            <a:endParaRPr kumimoji="1" 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4" name="Rectangle 3"/>
          <p:cNvSpPr txBox="1"/>
          <p:nvPr/>
        </p:nvSpPr>
        <p:spPr>
          <a:xfrm>
            <a:off x="304800" y="914400"/>
            <a:ext cx="8915400" cy="1905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tabLst>
                <a:tab pos="1790700" algn="l"/>
              </a:tabLst>
            </a:pPr>
            <a:r>
              <a:rPr lang="zh-CN" altLang="x-none" sz="2800" b="1" dirty="0">
                <a:latin typeface="Times New Roman" panose="02020603050405020304" pitchFamily="18" charset="0"/>
              </a:rPr>
              <a:t>例：</a:t>
            </a:r>
            <a:r>
              <a:rPr lang="zh-CN" altLang="zh-CN" sz="2800" b="1" dirty="0">
                <a:latin typeface="Times New Roman" panose="02020603050405020304" pitchFamily="18" charset="0"/>
              </a:rPr>
              <a:t>156.78	=15.678×10</a:t>
            </a:r>
            <a:r>
              <a:rPr lang="zh-CN" altLang="zh-CN" sz="2800" b="1" baseline="30000" dirty="0">
                <a:latin typeface="Times New Roman" panose="02020603050405020304" pitchFamily="18" charset="0"/>
              </a:rPr>
              <a:t>1	</a:t>
            </a:r>
            <a:endParaRPr lang="zh-CN" altLang="zh-CN" sz="2800" b="1" dirty="0">
              <a:latin typeface="Times New Roman" panose="02020603050405020304" pitchFamily="18" charset="0"/>
            </a:endParaRPr>
          </a:p>
          <a:p>
            <a:pPr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tabLst>
                <a:tab pos="1790700" algn="l"/>
              </a:tabLst>
            </a:pPr>
            <a:r>
              <a:rPr lang="zh-CN" altLang="zh-CN" sz="2800" b="1" dirty="0">
                <a:latin typeface="Times New Roman" panose="02020603050405020304" pitchFamily="18" charset="0"/>
              </a:rPr>
              <a:t>	=</a:t>
            </a:r>
            <a:r>
              <a:rPr lang="zh-CN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1.5678×10</a:t>
            </a:r>
            <a:r>
              <a:rPr lang="zh-CN" altLang="zh-CN" sz="2800" b="1" baseline="30000" dirty="0">
                <a:latin typeface="Times New Roman" panose="02020603050405020304" pitchFamily="18" charset="0"/>
              </a:rPr>
              <a:t>2</a:t>
            </a:r>
            <a:endParaRPr lang="zh-CN" altLang="zh-CN" sz="2800" b="1" baseline="30000" dirty="0">
              <a:latin typeface="Times New Roman" panose="02020603050405020304" pitchFamily="18" charset="0"/>
            </a:endParaRPr>
          </a:p>
          <a:p>
            <a:pPr defTabSz="9144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tabLst>
                <a:tab pos="1790700" algn="l"/>
              </a:tabLst>
            </a:pPr>
            <a:r>
              <a:rPr lang="zh-CN" altLang="zh-CN" sz="2800" b="1" dirty="0">
                <a:latin typeface="Times New Roman" panose="02020603050405020304" pitchFamily="18" charset="0"/>
              </a:rPr>
              <a:t>	= 0.15678×10</a:t>
            </a:r>
            <a:r>
              <a:rPr lang="zh-CN" altLang="zh-CN" sz="2800" b="1" baseline="30000" dirty="0"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</a:rPr>
              <a:t>=R</a:t>
            </a:r>
            <a:r>
              <a:rPr lang="zh-CN" altLang="zh-CN" sz="2800" b="1" baseline="30000" dirty="0">
                <a:latin typeface="Times New Roman" panose="02020603050405020304" pitchFamily="18" charset="0"/>
              </a:rPr>
              <a:t>E</a:t>
            </a:r>
            <a:r>
              <a:rPr lang="zh-CN" altLang="zh-CN" sz="2800" b="1" dirty="0">
                <a:latin typeface="Times New Roman" panose="02020603050405020304" pitchFamily="18" charset="0"/>
              </a:rPr>
              <a:t>×M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00" y="2438400"/>
            <a:ext cx="8305800" cy="3022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9144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tabLst>
                <a:tab pos="1790700" algn="l"/>
              </a:tabLst>
            </a:pPr>
            <a:r>
              <a:rPr lang="zh-CN" altLang="x-none" sz="2800" b="1" dirty="0">
                <a:latin typeface="Times New Roman" panose="02020603050405020304" pitchFamily="18" charset="0"/>
              </a:rPr>
              <a:t>对于二进制数</a:t>
            </a:r>
            <a:endParaRPr lang="zh-CN" altLang="x-none" sz="2800" b="1" dirty="0">
              <a:latin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tabLst>
                <a:tab pos="1790700" algn="l"/>
              </a:tabLst>
            </a:pPr>
            <a:r>
              <a:rPr lang="zh-CN" altLang="zh-CN" sz="2800" b="1" dirty="0">
                <a:latin typeface="Times New Roman" panose="02020603050405020304" pitchFamily="18" charset="0"/>
              </a:rPr>
              <a:t>1011.1101	=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800" b="1" dirty="0">
                <a:latin typeface="Times New Roman" panose="02020603050405020304" pitchFamily="18" charset="0"/>
              </a:rPr>
              <a:t>.10111101 ×2</a:t>
            </a:r>
            <a:r>
              <a:rPr lang="zh-CN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800" b="1" baseline="30000" dirty="0">
                <a:latin typeface="Times New Roman" panose="02020603050405020304" pitchFamily="18" charset="0"/>
              </a:rPr>
              <a:t>4</a:t>
            </a:r>
            <a:endParaRPr lang="zh-CN" altLang="zh-CN" sz="2800" b="1" baseline="30000" dirty="0">
              <a:latin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tabLst>
                <a:tab pos="1790700" algn="l"/>
              </a:tabLst>
            </a:pPr>
            <a:r>
              <a:rPr lang="zh-CN" altLang="zh-CN" sz="2800" b="1" dirty="0">
                <a:latin typeface="Times New Roman" panose="02020603050405020304" pitchFamily="18" charset="0"/>
              </a:rPr>
              <a:t>	= 10.111101 ×2</a:t>
            </a:r>
            <a:r>
              <a:rPr lang="zh-CN" altLang="zh-CN" sz="2800" b="1" baseline="30000" dirty="0">
                <a:latin typeface="Times New Roman" panose="02020603050405020304" pitchFamily="18" charset="0"/>
              </a:rPr>
              <a:t>+2 </a:t>
            </a:r>
            <a:endParaRPr lang="zh-CN" altLang="zh-CN" sz="2800" b="1" baseline="30000" dirty="0">
              <a:latin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tabLst>
                <a:tab pos="1790700" algn="l"/>
              </a:tabLst>
            </a:pPr>
            <a:r>
              <a:rPr lang="zh-CN" altLang="zh-CN" sz="2800" b="1" dirty="0">
                <a:latin typeface="Times New Roman" panose="02020603050405020304" pitchFamily="18" charset="0"/>
              </a:rPr>
              <a:t>	= 1.0111101 ×2</a:t>
            </a:r>
            <a:r>
              <a:rPr lang="zh-CN" altLang="zh-CN" sz="2800" b="1" baseline="30000" dirty="0">
                <a:latin typeface="Times New Roman" panose="02020603050405020304" pitchFamily="18" charset="0"/>
              </a:rPr>
              <a:t>+3   </a:t>
            </a:r>
            <a:r>
              <a:rPr lang="zh-CN" altLang="x-none" sz="2800" b="1" dirty="0">
                <a:latin typeface="Tahoma" panose="020B0604030504040204" pitchFamily="34" charset="0"/>
              </a:rPr>
              <a:t>（</a:t>
            </a:r>
            <a:r>
              <a:rPr lang="zh-CN" altLang="x-none" sz="2800" b="1" dirty="0">
                <a:solidFill>
                  <a:schemeClr val="folHlink"/>
                </a:solidFill>
                <a:latin typeface="Tahoma" panose="020B0604030504040204" pitchFamily="34" charset="0"/>
              </a:rPr>
              <a:t>规格化表示法</a:t>
            </a:r>
            <a:r>
              <a:rPr lang="zh-CN" altLang="x-none" sz="2800" b="1" dirty="0">
                <a:latin typeface="Tahoma" panose="020B0604030504040204" pitchFamily="34" charset="0"/>
              </a:rPr>
              <a:t>）</a:t>
            </a:r>
            <a:r>
              <a:rPr lang="zh-CN" altLang="x-none" sz="2800" b="1" dirty="0">
                <a:latin typeface="Times New Roman" panose="02020603050405020304" pitchFamily="18" charset="0"/>
              </a:rPr>
              <a:t>	</a:t>
            </a:r>
            <a:r>
              <a:rPr lang="zh-CN" altLang="zh-CN" sz="2800" b="1" dirty="0">
                <a:latin typeface="Times New Roman" panose="02020603050405020304" pitchFamily="18" charset="0"/>
              </a:rPr>
              <a:t>= 1.0111101 ×2</a:t>
            </a:r>
            <a:r>
              <a:rPr lang="zh-CN" altLang="zh-CN" sz="2800" b="1" baseline="30000" dirty="0">
                <a:latin typeface="Times New Roman" panose="02020603050405020304" pitchFamily="18" charset="0"/>
              </a:rPr>
              <a:t>+11 </a:t>
            </a:r>
            <a:r>
              <a:rPr lang="zh-CN" altLang="x-none" sz="2800" b="1" dirty="0">
                <a:latin typeface="Tahoma" panose="020B0604030504040204" pitchFamily="34" charset="0"/>
              </a:rPr>
              <a:t>（</a:t>
            </a:r>
            <a:r>
              <a:rPr lang="zh-CN" altLang="x-none" sz="2800" b="1" dirty="0">
                <a:solidFill>
                  <a:schemeClr val="folHlink"/>
                </a:solidFill>
                <a:latin typeface="Tahoma" panose="020B0604030504040204" pitchFamily="34" charset="0"/>
              </a:rPr>
              <a:t>规格化表示法</a:t>
            </a:r>
            <a:r>
              <a:rPr lang="zh-CN" altLang="x-none" sz="2800" b="1" dirty="0">
                <a:latin typeface="Tahoma" panose="020B0604030504040204" pitchFamily="34" charset="0"/>
              </a:rPr>
              <a:t>）</a:t>
            </a:r>
            <a:endParaRPr lang="zh-CN" altLang="x-none" sz="3200" b="1" baseline="30000" dirty="0">
              <a:latin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tabLst>
                <a:tab pos="1790700" algn="l"/>
              </a:tabLst>
            </a:pPr>
            <a:r>
              <a:rPr lang="zh-CN" altLang="x-none" sz="2800" b="1" baseline="30000" dirty="0">
                <a:latin typeface="Times New Roman" panose="02020603050405020304" pitchFamily="18" charset="0"/>
              </a:rPr>
              <a:t>	</a:t>
            </a:r>
            <a:r>
              <a:rPr lang="zh-CN" altLang="zh-CN" sz="2800" b="1" dirty="0">
                <a:latin typeface="Times New Roman" panose="02020603050405020304" pitchFamily="18" charset="0"/>
              </a:rPr>
              <a:t>=R</a:t>
            </a:r>
            <a:r>
              <a:rPr lang="zh-CN" altLang="zh-CN" sz="2800" b="1" baseline="30000" dirty="0">
                <a:latin typeface="Times New Roman" panose="02020603050405020304" pitchFamily="18" charset="0"/>
              </a:rPr>
              <a:t>E</a:t>
            </a:r>
            <a:r>
              <a:rPr lang="zh-CN" altLang="zh-CN" sz="2800" b="1" dirty="0">
                <a:latin typeface="Times New Roman" panose="02020603050405020304" pitchFamily="18" charset="0"/>
              </a:rPr>
              <a:t>×M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5867400" y="1119188"/>
            <a:ext cx="381000" cy="990600"/>
          </a:xfrm>
          <a:prstGeom prst="rightBrace">
            <a:avLst>
              <a:gd name="adj1" fmla="val 21642"/>
              <a:gd name="adj2" fmla="val 50000"/>
            </a:avLst>
          </a:prstGeom>
          <a:noFill/>
          <a:ln w="508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24600" y="134778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x-none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rPr>
              <a:t>多种数据形式</a:t>
            </a:r>
            <a:endParaRPr lang="zh-CN" altLang="x-none" sz="2800" b="1" i="1" u="sng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4876800" y="4724400"/>
            <a:ext cx="1143000" cy="762000"/>
          </a:xfrm>
          <a:prstGeom prst="line">
            <a:avLst/>
          </a:prstGeom>
          <a:ln>
            <a:tailEnd type="triangl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096000" y="5257800"/>
            <a:ext cx="1524000" cy="495300"/>
          </a:xfrm>
          <a:prstGeom prst="rect">
            <a:avLst/>
          </a:prstGeom>
          <a:solidFill>
            <a:srgbClr val="FFCC00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x-none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</a:rPr>
              <a:t>二进制数</a:t>
            </a:r>
            <a:endParaRPr lang="zh-CN" altLang="x-none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28600" y="5867400"/>
            <a:ext cx="8915400" cy="628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</a:pPr>
            <a:r>
              <a:rPr lang="zh-CN" altLang="x-none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那么，计算机中究竟采用哪种数据形式？</a:t>
            </a:r>
            <a:endParaRPr lang="zh-CN" altLang="x-none" sz="3200" b="1" i="1" u="sng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7025" y="1443355"/>
            <a:ext cx="8574405" cy="80899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尾数最</a:t>
            </a:r>
            <a:r>
              <a:rPr kumimoji="1" lang="zh-CN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高有效</a:t>
            </a:r>
            <a:r>
              <a:rPr kumimoji="1" lang="zh-C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位为</a:t>
            </a:r>
            <a:r>
              <a:rPr kumimoji="1" lang="zh-CN" altLang="zh-CN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endParaRPr kumimoji="1" lang="zh-CN" sz="32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50825" y="470535"/>
            <a:ext cx="3505200" cy="533400"/>
          </a:xfrm>
          <a:prstGeom prst="rect">
            <a:avLst/>
          </a:prstGeom>
          <a:noFill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  <a:sym typeface="+mn-ea"/>
              </a:rPr>
              <a:t>规格化表示原则</a:t>
            </a:r>
            <a:endParaRPr kumimoji="1" 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  <a:sym typeface="+mn-ea"/>
            </a:endParaRPr>
          </a:p>
        </p:txBody>
      </p:sp>
      <p:sp>
        <p:nvSpPr>
          <p:cNvPr id="230423" name="Text Box 23"/>
          <p:cNvSpPr txBox="1"/>
          <p:nvPr/>
        </p:nvSpPr>
        <p:spPr>
          <a:xfrm>
            <a:off x="258763" y="4984750"/>
            <a:ext cx="83010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对于正数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规格化的特征是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最高有效位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30424" name="Text Box 24"/>
          <p:cNvSpPr txBox="1"/>
          <p:nvPr/>
        </p:nvSpPr>
        <p:spPr>
          <a:xfrm>
            <a:off x="250825" y="55753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对于负数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规格化的特征是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最高有效位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30439" name="Text Box 39"/>
          <p:cNvSpPr txBox="1"/>
          <p:nvPr/>
        </p:nvSpPr>
        <p:spPr>
          <a:xfrm>
            <a:off x="250825" y="3744913"/>
            <a:ext cx="72151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规格化的特征是尾数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最高有效位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30440" name="Text Box 40"/>
          <p:cNvSpPr txBox="1"/>
          <p:nvPr/>
        </p:nvSpPr>
        <p:spPr>
          <a:xfrm>
            <a:off x="252413" y="4378325"/>
            <a:ext cx="2590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对于补码：</a:t>
            </a:r>
            <a:endParaRPr lang="en-US" altLang="zh-CN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0442" name="Text Box 42"/>
          <p:cNvSpPr txBox="1"/>
          <p:nvPr/>
        </p:nvSpPr>
        <p:spPr>
          <a:xfrm>
            <a:off x="250825" y="3138488"/>
            <a:ext cx="2590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对于原码：</a:t>
            </a:r>
            <a:endParaRPr lang="en-US" altLang="zh-CN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0423" grpId="0"/>
      <p:bldP spid="230424" grpId="0"/>
      <p:bldP spid="230439" grpId="0"/>
      <p:bldP spid="230440" grpId="0"/>
      <p:bldP spid="2304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lang="zh-CN" altLang="en-US" strike="noStrike" noProof="1"/>
              <a:t>例题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" y="1417638"/>
            <a:ext cx="8702675" cy="4525963"/>
          </a:xfrm>
        </p:spPr>
        <p:txBody>
          <a:bodyPr/>
          <a:p>
            <a:pPr fontAlgn="base"/>
            <a:r>
              <a:rPr lang="en-US" altLang="zh-CN" sz="2800" b="1" strike="noStrike" noProof="1"/>
              <a:t>1</a:t>
            </a:r>
            <a:r>
              <a:rPr lang="zh-CN" altLang="en-US" sz="2800" b="1" strike="noStrike" noProof="1"/>
              <a:t>、在浮点机中，判断原码规格化的形式的原则是：（      ）</a:t>
            </a:r>
            <a:endParaRPr lang="zh-CN" altLang="en-US" sz="2800" b="1" strike="noStrike" noProof="1"/>
          </a:p>
          <a:p>
            <a:pPr fontAlgn="base"/>
            <a:r>
              <a:rPr lang="en-US" altLang="zh-CN" sz="2800" b="1" strike="noStrike" noProof="1"/>
              <a:t>A. </a:t>
            </a:r>
            <a:r>
              <a:rPr lang="zh-CN" altLang="en-US" sz="2800" b="1" strike="noStrike" noProof="1"/>
              <a:t>尾数的符号位与第一位不同</a:t>
            </a:r>
            <a:endParaRPr lang="zh-CN" altLang="en-US" sz="2800" b="1" strike="noStrike" noProof="1"/>
          </a:p>
          <a:p>
            <a:pPr fontAlgn="base"/>
            <a:r>
              <a:rPr lang="en-US" altLang="zh-CN" sz="2800" b="1" strike="noStrike" noProof="1"/>
              <a:t>B. </a:t>
            </a:r>
            <a:r>
              <a:rPr lang="zh-CN" altLang="en-US" sz="2800" b="1" strike="noStrike" noProof="1"/>
              <a:t>尾数的第一位为</a:t>
            </a:r>
            <a:r>
              <a:rPr lang="en-US" altLang="zh-CN" sz="2800" b="1" strike="noStrike" noProof="1"/>
              <a:t>1</a:t>
            </a:r>
            <a:r>
              <a:rPr lang="zh-CN" altLang="en-US" sz="2800" b="1" strike="noStrike" noProof="1"/>
              <a:t>，数符任意</a:t>
            </a:r>
            <a:endParaRPr lang="zh-CN" altLang="en-US" sz="2800" b="1" strike="noStrike" noProof="1"/>
          </a:p>
          <a:p>
            <a:pPr fontAlgn="base"/>
            <a:r>
              <a:rPr lang="en-US" altLang="zh-CN" sz="2800" b="1" strike="noStrike" noProof="1"/>
              <a:t>C. </a:t>
            </a:r>
            <a:r>
              <a:rPr lang="zh-CN" altLang="en-US" sz="2800" b="1" strike="noStrike" noProof="1"/>
              <a:t>尾数的符号位与第一位相同</a:t>
            </a:r>
            <a:endParaRPr lang="zh-CN" altLang="en-US" sz="2800" b="1" strike="noStrike" noProof="1"/>
          </a:p>
          <a:p>
            <a:pPr fontAlgn="base"/>
            <a:r>
              <a:rPr lang="en-US" altLang="zh-CN" sz="2800" b="1" strike="noStrike" noProof="1"/>
              <a:t>D. </a:t>
            </a:r>
            <a:r>
              <a:rPr lang="zh-CN" altLang="en-US" sz="2800" b="1" strike="noStrike" noProof="1"/>
              <a:t>阶符与数符不同</a:t>
            </a:r>
            <a:endParaRPr lang="zh-CN" altLang="en-US" sz="2800" b="1" strike="noStrike" noProof="1"/>
          </a:p>
          <a:p>
            <a:pPr fontAlgn="base"/>
            <a:r>
              <a:rPr lang="en-US" altLang="zh-CN" sz="2800" b="1" strike="noStrike" noProof="1"/>
              <a:t>2</a:t>
            </a:r>
            <a:r>
              <a:rPr lang="zh-CN" altLang="en-US" sz="2800" b="1" strike="noStrike" noProof="1"/>
              <a:t>、</a:t>
            </a:r>
            <a:r>
              <a:rPr lang="en-US" altLang="zh-CN" sz="2800" b="1" strike="noStrike" noProof="1"/>
              <a:t>************</a:t>
            </a:r>
            <a:r>
              <a:rPr lang="zh-CN" altLang="en-US" sz="2800" b="1" strike="noStrike" noProof="1"/>
              <a:t>，</a:t>
            </a:r>
            <a:r>
              <a:rPr lang="en-US" altLang="zh-CN" sz="2800" b="1" strike="noStrike" noProof="1"/>
              <a:t>*****</a:t>
            </a:r>
            <a:r>
              <a:rPr lang="zh-CN" altLang="en-US" sz="2800" b="1" strike="noStrike" noProof="1"/>
              <a:t>补码</a:t>
            </a:r>
            <a:r>
              <a:rPr lang="en-US" altLang="zh-CN" sz="2800" b="1" strike="noStrike" noProof="1"/>
              <a:t>***************</a:t>
            </a:r>
            <a:r>
              <a:rPr lang="zh-CN" altLang="en-US" sz="2800" b="1" strike="noStrike" noProof="1"/>
              <a:t>：（          ）</a:t>
            </a:r>
            <a:endParaRPr lang="zh-CN" altLang="en-US" sz="2800" b="1" strike="noStrike" noProof="1"/>
          </a:p>
          <a:p>
            <a:pPr marL="0" indent="0" fontAlgn="base">
              <a:buNone/>
            </a:pPr>
            <a:endParaRPr lang="zh-CN" altLang="en-US" sz="2800" b="1" strike="noStrike" noProof="1"/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2NmY2U0MjQxMjVhMzViM2U2NDc0NTI2ZDMwMzBmZGIifQ=="/>
</p:tagLst>
</file>

<file path=ppt/theme/theme1.xml><?xml version="1.0" encoding="utf-8"?>
<a:theme xmlns:a="http://schemas.openxmlformats.org/drawingml/2006/main" name="3计算机组成原理-3-1-概述">
  <a:themeElements>
    <a:clrScheme name="3计算机组成原理-3-1-概述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3计算机组成原理-3-1-概述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计算机组成原理-3-1-概述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计算机组成原理-3-1-概述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计算机组成原理-3-1-概述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计算机组成原理-3-1-概述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计算机组成原理-3-1-概述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C:\Users\JLP\Desktop\3计算机组成原理-3-1-概述.pot</Template>
  <TotalTime>0</TotalTime>
  <Words>2091</Words>
  <Application>WPS 演示</Application>
  <PresentationFormat>全屏显示(4:3)</PresentationFormat>
  <Paragraphs>221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黑体</vt:lpstr>
      <vt:lpstr>Tahoma</vt:lpstr>
      <vt:lpstr>楷体_GB2312</vt:lpstr>
      <vt:lpstr>新宋体</vt:lpstr>
      <vt:lpstr>Arial Unicode MS</vt:lpstr>
      <vt:lpstr>华文中宋</vt:lpstr>
      <vt:lpstr>微软雅黑</vt:lpstr>
      <vt:lpstr>Arial Unicode MS</vt:lpstr>
      <vt:lpstr>3计算机组成原理-3-1-概述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</vt:lpstr>
      <vt:lpstr>PowerPoint 演示文稿</vt:lpstr>
      <vt:lpstr>PowerPoint 演示文稿</vt:lpstr>
      <vt:lpstr>规格化表示原则</vt:lpstr>
      <vt:lpstr>PowerPoint 演示文稿</vt:lpstr>
      <vt:lpstr>PowerPoint 演示文稿</vt:lpstr>
      <vt:lpstr>小练习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贝妈</cp:lastModifiedBy>
  <cp:revision>632</cp:revision>
  <dcterms:created xsi:type="dcterms:W3CDTF">2000-08-28T13:29:00Z</dcterms:created>
  <dcterms:modified xsi:type="dcterms:W3CDTF">2023-08-30T07:44:00Z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F33A337AB3474117AD6AB2831B7AAFAC</vt:lpwstr>
  </property>
</Properties>
</file>