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9" r:id="rId3"/>
    <p:sldId id="266" r:id="rId4"/>
    <p:sldId id="267" r:id="rId5"/>
    <p:sldId id="268" r:id="rId6"/>
    <p:sldId id="270" r:id="rId7"/>
    <p:sldId id="261" r:id="rId8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CC00"/>
    <a:srgbClr val="CCFF99"/>
    <a:srgbClr val="CCFFCC"/>
    <a:srgbClr val="800000"/>
    <a:srgbClr val="FFFF99"/>
    <a:srgbClr val="7FF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94"/>
    <p:restoredTop sz="90305"/>
  </p:normalViewPr>
  <p:slideViewPr>
    <p:cSldViewPr snapToGrid="0" showGuides="1">
      <p:cViewPr>
        <p:scale>
          <a:sx n="73" d="100"/>
          <a:sy n="73" d="100"/>
        </p:scale>
        <p:origin x="-630" y="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6145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2051" name="任意多边形 6146"/>
            <p:cNvSpPr/>
            <p:nvPr/>
          </p:nvSpPr>
          <p:spPr>
            <a:xfrm>
              <a:off x="2061" y="1707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rgbClr val="182F76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2" name="任意多边形 6147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/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pathLst>
                <a:path w="21600" h="21231" fill="none">
                  <a:moveTo>
                    <a:pt x="3977" y="0"/>
                  </a:moveTo>
                  <a:cubicBezTo>
                    <a:pt x="14012" y="1869"/>
                    <a:pt x="21600" y="10664"/>
                    <a:pt x="21600" y="21231"/>
                  </a:cubicBezTo>
                </a:path>
                <a:path w="21600" h="21231" stroke="0">
                  <a:moveTo>
                    <a:pt x="3977" y="0"/>
                  </a:moveTo>
                  <a:cubicBezTo>
                    <a:pt x="14012" y="1869"/>
                    <a:pt x="21600" y="10664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49" name="标题 6148"/>
          <p:cNvSpPr>
            <a:spLocks noGrp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buClrTx/>
              <a:buSzTx/>
              <a:buFontTx/>
              <a:defRPr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6150" name="副标题 6149"/>
          <p:cNvSpPr>
            <a:spLocks noGrp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1"/>
              </a:buClr>
              <a:buSzPct val="90000"/>
              <a:buFontTx/>
              <a:buNone/>
              <a:defRPr/>
            </a:lvl2pPr>
            <a:lvl3pPr marL="914400" lvl="2" indent="0" algn="ctr"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tx1"/>
              </a:buClr>
              <a:buSzTx/>
              <a:buFontTx/>
              <a:buNone/>
              <a:defRPr/>
            </a:lvl4pPr>
            <a:lvl5pPr marL="1828800" lvl="4" indent="0" algn="ctr">
              <a:buClr>
                <a:schemeClr val="accent1"/>
              </a:buClr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6151" name="日期占位符 6150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2" name="页脚占位符 6151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3" name="灯片编号占位符 6152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5121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027" name="任意多边形 5122"/>
            <p:cNvSpPr/>
            <p:nvPr/>
          </p:nvSpPr>
          <p:spPr>
            <a:xfrm>
              <a:off x="3394" y="999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rgbClr val="182F76"/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" name="任意多边形 5123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/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25" name="标题 5124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5126" name="日期占位符 5125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7" name="页脚占位符 512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8" name="灯片编号占位符 512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3" name="文本占位符 5128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Tx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文本框 1"/>
          <p:cNvSpPr txBox="1"/>
          <p:nvPr/>
        </p:nvSpPr>
        <p:spPr>
          <a:xfrm>
            <a:off x="179388" y="1216025"/>
            <a:ext cx="52609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定点数补码的加减运算:</a:t>
            </a:r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1780" name="Text Box 4"/>
          <p:cNvSpPr txBox="1"/>
          <p:nvPr/>
        </p:nvSpPr>
        <p:spPr>
          <a:xfrm>
            <a:off x="654050" y="2784475"/>
            <a:ext cx="8077200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数用补码表示，符号位参加运算。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1781" name="Text Box 5"/>
          <p:cNvSpPr txBox="1"/>
          <p:nvPr/>
        </p:nvSpPr>
        <p:spPr>
          <a:xfrm>
            <a:off x="774700" y="4097338"/>
            <a:ext cx="7924800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如何将减法转换为加法？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178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178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/>
      <p:bldP spid="33178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5" name="Rectangle 3"/>
          <p:cNvSpPr/>
          <p:nvPr/>
        </p:nvSpPr>
        <p:spPr>
          <a:xfrm>
            <a:off x="457200" y="1295400"/>
            <a:ext cx="8229600" cy="434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(1) 已知[</a:t>
            </a:r>
            <a:r>
              <a:rPr lang="en-US" altLang="zh-CN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X]</a:t>
            </a:r>
            <a:r>
              <a:rPr lang="zh-CN" altLang="en-US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原，求[</a:t>
            </a:r>
            <a:r>
              <a:rPr lang="en-US" altLang="zh-CN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X]</a:t>
            </a:r>
            <a:r>
              <a:rPr lang="zh-CN" altLang="en-US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补</a:t>
            </a:r>
            <a:endParaRPr lang="zh-CN" altLang="en-US" sz="3200" b="1" dirty="0">
              <a:solidFill>
                <a:srgbClr val="FFBF09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80000"/>
            </a:pP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【例1】</a:t>
            </a:r>
            <a:r>
              <a:rPr lang="zh-CN" altLang="en-US" sz="3200" b="1" dirty="0">
                <a:latin typeface="Times New Roman" panose="02020603050405020304" pitchFamily="18" charset="0"/>
              </a:rPr>
              <a:t>已知[</a:t>
            </a:r>
            <a:r>
              <a:rPr lang="en-US" altLang="zh-CN" sz="3200" b="1" dirty="0">
                <a:latin typeface="Times New Roman" panose="02020603050405020304" pitchFamily="18" charset="0"/>
              </a:rPr>
              <a:t>X]</a:t>
            </a:r>
            <a:r>
              <a:rPr lang="zh-CN" altLang="en-US" sz="3200" b="1" dirty="0">
                <a:latin typeface="Times New Roman" panose="02020603050405020304" pitchFamily="18" charset="0"/>
              </a:rPr>
              <a:t>原= 1  0 011010，求[</a:t>
            </a:r>
            <a:r>
              <a:rPr lang="en-US" altLang="zh-CN" sz="3200" b="1" dirty="0">
                <a:latin typeface="Times New Roman" panose="02020603050405020304" pitchFamily="18" charset="0"/>
              </a:rPr>
              <a:t>X]</a:t>
            </a:r>
            <a:r>
              <a:rPr lang="zh-CN" altLang="en-US" sz="3200" b="1" dirty="0">
                <a:latin typeface="Times New Roman" panose="02020603050405020304" pitchFamily="18" charset="0"/>
              </a:rPr>
              <a:t>补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latin typeface="Times New Roman" panose="02020603050405020304" pitchFamily="18" charset="0"/>
              </a:rPr>
              <a:t> 解： </a:t>
            </a: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X]</a:t>
            </a: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原</a:t>
            </a:r>
            <a:r>
              <a:rPr lang="zh-CN" altLang="en-US" sz="2800" b="1" dirty="0">
                <a:solidFill>
                  <a:srgbClr val="FDFBFB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   0   0  1  1  0  1  0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           ↓ ↓↓↓↓↓↓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      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   1   1  0  0  1  0  1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+)　     　　   　     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          [</a:t>
            </a:r>
            <a:r>
              <a:rPr lang="en-US" altLang="zh-CN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X]</a:t>
            </a: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DFBFB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   1   1  0  0  1  1  0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92516" name="Line 4"/>
          <p:cNvSpPr/>
          <p:nvPr/>
        </p:nvSpPr>
        <p:spPr>
          <a:xfrm>
            <a:off x="1219200" y="4800600"/>
            <a:ext cx="5562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charRg st="1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charRg st="17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charRg st="4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92515">
                                            <p:txEl>
                                              <p:charRg st="49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charRg st="8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92515">
                                            <p:txEl>
                                              <p:charRg st="88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charRg st="128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92515">
                                            <p:txEl>
                                              <p:charRg st="128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charRg st="180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92515">
                                            <p:txEl>
                                              <p:charRg st="180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charRg st="236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92515">
                                            <p:txEl>
                                              <p:charRg st="236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92515">
                                            <p:txEl>
                                              <p:charRg st="236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92515">
                                            <p:txEl>
                                              <p:charRg st="236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8" name="Rectangle 2"/>
          <p:cNvSpPr/>
          <p:nvPr/>
        </p:nvSpPr>
        <p:spPr>
          <a:xfrm>
            <a:off x="457200" y="333375"/>
            <a:ext cx="8229600" cy="5543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Tx/>
            </a:pPr>
            <a:r>
              <a:rPr lang="zh-CN" altLang="en-US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	(2) 已知[</a:t>
            </a:r>
            <a:r>
              <a:rPr lang="en-US" altLang="zh-CN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X]</a:t>
            </a:r>
            <a:r>
              <a:rPr lang="zh-CN" altLang="en-US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补，求[</a:t>
            </a:r>
            <a:r>
              <a:rPr lang="en-US" altLang="zh-CN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X]</a:t>
            </a:r>
            <a:r>
              <a:rPr lang="zh-CN" altLang="en-US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原</a:t>
            </a:r>
            <a:endParaRPr lang="zh-CN" altLang="en-US" sz="3200" b="1" dirty="0">
              <a:solidFill>
                <a:srgbClr val="FFBF09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Tx/>
            </a:pPr>
            <a:endParaRPr lang="zh-CN" altLang="en-US" sz="12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Tx/>
            </a:pPr>
            <a:r>
              <a:rPr lang="zh-CN" altLang="en-US" sz="3200" b="1" dirty="0">
                <a:latin typeface="Times New Roman" panose="02020603050405020304" pitchFamily="18" charset="0"/>
              </a:rPr>
              <a:t>		</a:t>
            </a:r>
            <a:r>
              <a:rPr lang="zh-CN" altLang="en-US" sz="36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3200" b="1" dirty="0">
                <a:latin typeface="Times New Roman" panose="02020603050405020304" pitchFamily="18" charset="0"/>
              </a:rPr>
              <a:t>[</a:t>
            </a:r>
            <a:r>
              <a:rPr lang="en-US" altLang="zh-CN" sz="3200" b="1" dirty="0">
                <a:latin typeface="Times New Roman" panose="02020603050405020304" pitchFamily="18" charset="0"/>
              </a:rPr>
              <a:t>X]</a:t>
            </a:r>
            <a:r>
              <a:rPr lang="zh-CN" altLang="en-US" sz="3200" b="1" dirty="0">
                <a:latin typeface="Times New Roman" panose="02020603050405020304" pitchFamily="18" charset="0"/>
              </a:rPr>
              <a:t>补</a:t>
            </a:r>
            <a:r>
              <a:rPr lang="zh-CN" altLang="en-US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3200" b="1" dirty="0">
                <a:latin typeface="Times New Roman" panose="02020603050405020304" pitchFamily="18" charset="0"/>
              </a:rPr>
              <a:t>补=[</a:t>
            </a:r>
            <a:r>
              <a:rPr lang="en-US" altLang="zh-CN" sz="3200" b="1" dirty="0">
                <a:latin typeface="Times New Roman" panose="02020603050405020304" pitchFamily="18" charset="0"/>
              </a:rPr>
              <a:t>X]</a:t>
            </a:r>
            <a:r>
              <a:rPr lang="zh-CN" altLang="en-US" sz="3200" b="1" dirty="0">
                <a:latin typeface="Times New Roman" panose="02020603050405020304" pitchFamily="18" charset="0"/>
              </a:rPr>
              <a:t>原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Tx/>
            </a:pPr>
            <a:endParaRPr lang="zh-CN" altLang="en-US" sz="14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Tx/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【例1-5】</a:t>
            </a:r>
            <a:r>
              <a:rPr lang="zh-CN" altLang="en-US" sz="2800" b="1" dirty="0">
                <a:latin typeface="Times New Roman" panose="02020603050405020304" pitchFamily="18" charset="0"/>
              </a:rPr>
              <a:t>已知[</a:t>
            </a:r>
            <a:r>
              <a:rPr lang="en-US" altLang="zh-CN" sz="2800" b="1" dirty="0">
                <a:latin typeface="Times New Roman" panose="02020603050405020304" pitchFamily="18" charset="0"/>
              </a:rPr>
              <a:t>X]</a:t>
            </a:r>
            <a:r>
              <a:rPr lang="zh-CN" altLang="en-US" sz="2800" b="1" dirty="0">
                <a:latin typeface="Times New Roman" panose="02020603050405020304" pitchFamily="18" charset="0"/>
              </a:rPr>
              <a:t>补= 1  1 1 01100，求[</a:t>
            </a:r>
            <a:r>
              <a:rPr lang="en-US" altLang="zh-CN" sz="2800" b="1" dirty="0">
                <a:latin typeface="Times New Roman" panose="02020603050405020304" pitchFamily="18" charset="0"/>
              </a:rPr>
              <a:t>X]</a:t>
            </a:r>
            <a:r>
              <a:rPr lang="zh-CN" altLang="en-US" sz="2800" b="1" dirty="0">
                <a:latin typeface="Times New Roman" panose="02020603050405020304" pitchFamily="18" charset="0"/>
              </a:rPr>
              <a:t>原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Tx/>
            </a:pPr>
            <a:r>
              <a:rPr lang="zh-CN" altLang="en-US" sz="2800" b="1" dirty="0">
                <a:latin typeface="Times New Roman" panose="02020603050405020304" pitchFamily="18" charset="0"/>
              </a:rPr>
              <a:t>解：             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742950" lvl="1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	    </a:t>
            </a: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X]</a:t>
            </a: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补=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1   1   0  1  1  0  0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Tx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           ↓ ↓↓↓↓↓↓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Tx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    </a:t>
            </a: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   0   0  1  0  0  1  1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Tx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+)　     　　　　            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Tx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Tx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X]</a:t>
            </a: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原 =</a:t>
            </a: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   0   0  1  0  1  0   0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93539" name="Line 3"/>
          <p:cNvSpPr/>
          <p:nvPr/>
        </p:nvSpPr>
        <p:spPr>
          <a:xfrm>
            <a:off x="1143000" y="4941888"/>
            <a:ext cx="5943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3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charRg st="1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3538">
                                            <p:txEl>
                                              <p:charRg st="19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charRg st="3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38">
                                            <p:txEl>
                                              <p:charRg st="36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charRg st="6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3538">
                                            <p:txEl>
                                              <p:charRg st="69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charRg st="8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3538">
                                            <p:txEl>
                                              <p:charRg st="86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charRg st="124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3538">
                                            <p:txEl>
                                              <p:charRg st="124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charRg st="164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3538">
                                            <p:txEl>
                                              <p:charRg st="164" end="2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charRg st="216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3538">
                                            <p:txEl>
                                              <p:charRg st="216" end="2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charRg st="272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93538">
                                            <p:txEl>
                                              <p:charRg st="272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93538">
                                            <p:txEl>
                                              <p:charRg st="272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93538">
                                            <p:txEl>
                                              <p:charRg st="272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2" name="Rectangle 2"/>
          <p:cNvSpPr/>
          <p:nvPr/>
        </p:nvSpPr>
        <p:spPr>
          <a:xfrm>
            <a:off x="228600" y="533400"/>
            <a:ext cx="8736013" cy="5943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(3) 求补(</a:t>
            </a:r>
            <a:r>
              <a:rPr lang="zh-CN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变补</a:t>
            </a:r>
            <a:r>
              <a:rPr lang="zh-CN" altLang="en-US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)：已知[</a:t>
            </a:r>
            <a:r>
              <a:rPr lang="en-US" altLang="zh-CN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X]</a:t>
            </a:r>
            <a:r>
              <a:rPr lang="zh-CN" altLang="en-US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补，求[-</a:t>
            </a:r>
            <a:r>
              <a:rPr lang="en-US" altLang="zh-CN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X]</a:t>
            </a:r>
            <a:r>
              <a:rPr lang="zh-CN" altLang="en-US" sz="32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补</a:t>
            </a:r>
            <a:endParaRPr lang="zh-CN" altLang="en-US" sz="3200" b="1" dirty="0">
              <a:solidFill>
                <a:srgbClr val="FFBF09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</a:pPr>
            <a:endParaRPr lang="zh-CN" altLang="en-US" sz="1200" b="1" dirty="0">
              <a:solidFill>
                <a:srgbClr val="FFBF09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dirty="0">
                <a:latin typeface="Times New Roman" panose="02020603050405020304" pitchFamily="18" charset="0"/>
              </a:rPr>
              <a:t>X]</a:t>
            </a:r>
            <a:r>
              <a:rPr lang="zh-CN" altLang="en-US" sz="2800" b="1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连同符号位一起变反</a:t>
            </a:r>
            <a:r>
              <a:rPr lang="zh-CN" altLang="en-US" sz="2800" b="1" dirty="0">
                <a:latin typeface="Times New Roman" panose="02020603050405020304" pitchFamily="18" charset="0"/>
              </a:rPr>
              <a:t>，末位加1，得到[-</a:t>
            </a:r>
            <a:r>
              <a:rPr lang="en-US" altLang="zh-CN" sz="2800" b="1" dirty="0">
                <a:latin typeface="Times New Roman" panose="02020603050405020304" pitchFamily="18" charset="0"/>
              </a:rPr>
              <a:t>X]</a:t>
            </a:r>
            <a:r>
              <a:rPr lang="zh-CN" altLang="en-US" sz="2800" b="1" dirty="0">
                <a:latin typeface="Times New Roman" panose="02020603050405020304" pitchFamily="18" charset="0"/>
              </a:rPr>
              <a:t>补。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【例】</a:t>
            </a:r>
            <a:r>
              <a:rPr lang="zh-CN" altLang="en-US" sz="2800" b="1" dirty="0">
                <a:latin typeface="Times New Roman" panose="02020603050405020304" pitchFamily="18" charset="0"/>
              </a:rPr>
              <a:t>已知[</a:t>
            </a:r>
            <a:r>
              <a:rPr lang="en-US" altLang="zh-CN" sz="2800" b="1" dirty="0">
                <a:latin typeface="Times New Roman" panose="02020603050405020304" pitchFamily="18" charset="0"/>
              </a:rPr>
              <a:t>X]</a:t>
            </a:r>
            <a:r>
              <a:rPr lang="zh-CN" altLang="en-US" sz="2800" b="1" dirty="0">
                <a:latin typeface="Times New Roman" panose="02020603050405020304" pitchFamily="18" charset="0"/>
              </a:rPr>
              <a:t>补= 0  1 0 10110，求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[-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X]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补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latin typeface="Times New Roman" panose="02020603050405020304" pitchFamily="18" charset="0"/>
              </a:rPr>
              <a:t>解：               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latin typeface="Times New Roman" panose="02020603050405020304" pitchFamily="18" charset="0"/>
              </a:rPr>
              <a:t>		    </a:t>
            </a: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X]</a:t>
            </a: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补 =</a:t>
            </a:r>
            <a:r>
              <a:rPr lang="zh-CN" altLang="en-US" sz="28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   1   0   1  0  1  1  0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        ↓   ↓   ↓   ↓  ↓  ↓  ↓  ↓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       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   0   1   0  1  0  0  1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+)　     　　　　              1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             [-</a:t>
            </a:r>
            <a:r>
              <a:rPr lang="en-US" altLang="zh-CN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X]</a:t>
            </a: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</a:rPr>
              <a:t>补 =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   0   1  0   1  0  1   0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94563" name="Line 3"/>
          <p:cNvSpPr/>
          <p:nvPr/>
        </p:nvSpPr>
        <p:spPr>
          <a:xfrm>
            <a:off x="1042988" y="5373688"/>
            <a:ext cx="6248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圆角矩形标注 4"/>
          <p:cNvSpPr/>
          <p:nvPr/>
        </p:nvSpPr>
        <p:spPr>
          <a:xfrm>
            <a:off x="4356100" y="0"/>
            <a:ext cx="4392613" cy="1512888"/>
          </a:xfrm>
          <a:prstGeom prst="wedgeRoundRectCallout">
            <a:avLst>
              <a:gd name="adj1" fmla="val -90764"/>
              <a:gd name="adj2" fmla="val 49065"/>
              <a:gd name="adj3" fmla="val 16667"/>
            </a:avLst>
          </a:prstGeom>
          <a:solidFill>
            <a:schemeClr val="tx2"/>
          </a:solidFill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符号位变，变，要变</a:t>
            </a:r>
            <a:endParaRPr lang="zh-CN" altLang="en-US" sz="36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6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charRg st="26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94562">
                                            <p:txEl>
                                              <p:charRg st="26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94562">
                                            <p:txEl>
                                              <p:charRg st="26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94562">
                                            <p:txEl>
                                              <p:charRg st="26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charRg st="54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4562">
                                            <p:txEl>
                                              <p:charRg st="54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charRg st="8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4562">
                                            <p:txEl>
                                              <p:charRg st="85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charRg st="10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4562">
                                            <p:txEl>
                                              <p:charRg st="104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charRg st="143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4562">
                                            <p:txEl>
                                              <p:charRg st="143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charRg st="197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94562">
                                            <p:txEl>
                                              <p:charRg st="197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charRg st="251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94562">
                                            <p:txEl>
                                              <p:charRg st="251" end="2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charRg st="309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194562">
                                            <p:txEl>
                                              <p:charRg st="309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194562">
                                            <p:txEl>
                                              <p:charRg st="309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194562">
                                            <p:txEl>
                                              <p:charRg st="309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5" grpId="1" animBg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20675" y="609600"/>
            <a:ext cx="9785350" cy="5645150"/>
          </a:xfrm>
          <a:prstGeom prst="rect">
            <a:avLst/>
          </a:prstGeom>
          <a:noFill/>
          <a:ln w="2857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/34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  <p:sp>
        <p:nvSpPr>
          <p:cNvPr id="12290" name="Text Box 2"/>
          <p:cNvSpPr txBox="1"/>
          <p:nvPr/>
        </p:nvSpPr>
        <p:spPr>
          <a:xfrm>
            <a:off x="0" y="228600"/>
            <a:ext cx="8610600" cy="1219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 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+ Y 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= 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+  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（1）</a:t>
            </a:r>
            <a:endParaRPr lang="zh-CN" altLang="en-US" sz="40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 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Y 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= 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+  (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（2）</a:t>
            </a:r>
            <a:endParaRPr lang="zh-CN" altLang="en-US" sz="40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9203" name="Text Box 3"/>
          <p:cNvSpPr txBox="1"/>
          <p:nvPr/>
        </p:nvSpPr>
        <p:spPr>
          <a:xfrm>
            <a:off x="228600" y="1752600"/>
            <a:ext cx="8686800" cy="4333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式（2）：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操作码为“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减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”时，将减转换为加。  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79204" name="Text Box 4"/>
          <p:cNvSpPr txBox="1"/>
          <p:nvPr/>
        </p:nvSpPr>
        <p:spPr>
          <a:xfrm>
            <a:off x="0" y="4953000"/>
            <a:ext cx="1600200" cy="903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1) </a:t>
            </a:r>
            <a:r>
              <a:rPr lang="en-US" altLang="zh-CN" sz="2800" b="1" dirty="0">
                <a:latin typeface="Times New Roman" panose="02020603050405020304" pitchFamily="18" charset="0"/>
              </a:rPr>
              <a:t>X=   4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Y= –5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9205" name="Text Box 5"/>
          <p:cNvSpPr txBox="1"/>
          <p:nvPr/>
        </p:nvSpPr>
        <p:spPr>
          <a:xfrm>
            <a:off x="1143000" y="4953000"/>
            <a:ext cx="2590800" cy="1416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=0 0100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=1 1011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(-</a:t>
            </a:r>
            <a:r>
              <a:rPr lang="en-US" altLang="zh-CN" sz="2800" b="1" dirty="0">
                <a:latin typeface="Times New Roman" panose="02020603050405020304" pitchFamily="18" charset="0"/>
              </a:rPr>
              <a:t>Y)</a:t>
            </a:r>
            <a:r>
              <a:rPr lang="zh-CN" altLang="en-US" sz="2000" b="1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=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 0101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79206" name="Line 6"/>
          <p:cNvSpPr/>
          <p:nvPr/>
        </p:nvSpPr>
        <p:spPr>
          <a:xfrm>
            <a:off x="3429000" y="6096000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207" name="Line 7"/>
          <p:cNvSpPr/>
          <p:nvPr/>
        </p:nvSpPr>
        <p:spPr>
          <a:xfrm flipH="1">
            <a:off x="3581400" y="59436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208" name="Line 8"/>
          <p:cNvSpPr/>
          <p:nvPr/>
        </p:nvSpPr>
        <p:spPr>
          <a:xfrm>
            <a:off x="1219200" y="6381750"/>
            <a:ext cx="2514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209" name="Text Box 9"/>
          <p:cNvSpPr txBox="1"/>
          <p:nvPr/>
        </p:nvSpPr>
        <p:spPr>
          <a:xfrm>
            <a:off x="2209800" y="63388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u="sng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 1001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79210" name="Text Box 10"/>
          <p:cNvSpPr txBox="1"/>
          <p:nvPr/>
        </p:nvSpPr>
        <p:spPr>
          <a:xfrm>
            <a:off x="3048000" y="64008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（+9补码）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9211" name="Text Box 11"/>
          <p:cNvSpPr txBox="1"/>
          <p:nvPr/>
        </p:nvSpPr>
        <p:spPr>
          <a:xfrm>
            <a:off x="4495800" y="4876800"/>
            <a:ext cx="1600200" cy="903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2) </a:t>
            </a:r>
            <a:r>
              <a:rPr lang="en-US" altLang="zh-CN" sz="2800" b="1" dirty="0">
                <a:latin typeface="Times New Roman" panose="02020603050405020304" pitchFamily="18" charset="0"/>
              </a:rPr>
              <a:t>X= –4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   Y=   5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9212" name="Text Box 12"/>
          <p:cNvSpPr txBox="1"/>
          <p:nvPr/>
        </p:nvSpPr>
        <p:spPr>
          <a:xfrm>
            <a:off x="5638800" y="4876800"/>
            <a:ext cx="2286000" cy="1416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=1 1100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=0 0101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(-</a:t>
            </a:r>
            <a:r>
              <a:rPr lang="en-US" altLang="zh-CN" sz="2800" b="1" dirty="0">
                <a:latin typeface="Times New Roman" panose="02020603050405020304" pitchFamily="18" charset="0"/>
              </a:rPr>
              <a:t>Y)</a:t>
            </a:r>
            <a:r>
              <a:rPr lang="zh-CN" altLang="en-US" sz="2000" b="1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=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 1011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79213" name="Line 13"/>
          <p:cNvSpPr/>
          <p:nvPr/>
        </p:nvSpPr>
        <p:spPr>
          <a:xfrm>
            <a:off x="7848600" y="6096000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214" name="Line 14"/>
          <p:cNvSpPr/>
          <p:nvPr/>
        </p:nvSpPr>
        <p:spPr>
          <a:xfrm flipH="1">
            <a:off x="8001000" y="59436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215" name="Line 15"/>
          <p:cNvSpPr/>
          <p:nvPr/>
        </p:nvSpPr>
        <p:spPr>
          <a:xfrm>
            <a:off x="5791200" y="6324600"/>
            <a:ext cx="2514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216" name="Text Box 16"/>
          <p:cNvSpPr txBox="1"/>
          <p:nvPr/>
        </p:nvSpPr>
        <p:spPr>
          <a:xfrm>
            <a:off x="6705600" y="63388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u="sng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 0111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79217" name="Text Box 17"/>
          <p:cNvSpPr txBox="1"/>
          <p:nvPr/>
        </p:nvSpPr>
        <p:spPr>
          <a:xfrm>
            <a:off x="7543800" y="633888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（–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9补码）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9218" name="Text Box 18"/>
          <p:cNvSpPr txBox="1"/>
          <p:nvPr/>
        </p:nvSpPr>
        <p:spPr>
          <a:xfrm>
            <a:off x="-14287" y="4205288"/>
            <a:ext cx="3595687" cy="4333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举例：求(</a:t>
            </a:r>
            <a:r>
              <a:rPr lang="en-US" altLang="zh-CN" sz="3200" b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–</a:t>
            </a:r>
            <a:r>
              <a:rPr lang="en-US" altLang="zh-CN" sz="3200" b="1" dirty="0">
                <a:latin typeface="Times New Roman" panose="02020603050405020304" pitchFamily="18" charset="0"/>
              </a:rPr>
              <a:t> Y)</a:t>
            </a:r>
            <a:r>
              <a:rPr lang="zh-CN" altLang="en-US" b="1" dirty="0">
                <a:latin typeface="Times New Roman" panose="02020603050405020304" pitchFamily="18" charset="0"/>
              </a:rPr>
              <a:t>补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79219" name="Text Box 19"/>
          <p:cNvSpPr txBox="1"/>
          <p:nvPr/>
        </p:nvSpPr>
        <p:spPr>
          <a:xfrm>
            <a:off x="541338" y="3200400"/>
            <a:ext cx="4267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补</a:t>
            </a:r>
            <a:r>
              <a:rPr lang="zh-CN" altLang="en-US" sz="2000" b="1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(–</a:t>
            </a:r>
            <a:r>
              <a:rPr lang="en-US" altLang="zh-CN" sz="3200" b="1" dirty="0">
                <a:latin typeface="Times New Roman" panose="02020603050405020304" pitchFamily="18" charset="0"/>
              </a:rPr>
              <a:t>Y)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79220" name="Line 20"/>
          <p:cNvSpPr/>
          <p:nvPr/>
        </p:nvSpPr>
        <p:spPr>
          <a:xfrm>
            <a:off x="1219200" y="3505200"/>
            <a:ext cx="990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9221" name="Text Box 21"/>
          <p:cNvSpPr txBox="1"/>
          <p:nvPr/>
        </p:nvSpPr>
        <p:spPr>
          <a:xfrm>
            <a:off x="914400" y="289560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将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变补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9222" name="Text Box 22"/>
          <p:cNvSpPr txBox="1"/>
          <p:nvPr/>
        </p:nvSpPr>
        <p:spPr>
          <a:xfrm>
            <a:off x="3810000" y="3168650"/>
            <a:ext cx="533400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不管</a:t>
            </a:r>
            <a:r>
              <a:rPr lang="en-US" altLang="zh-CN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</a:rPr>
              <a:t>补</a:t>
            </a:r>
            <a:r>
              <a:rPr lang="zh-CN" altLang="en-US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为正或负，将其符号连同尾数一起各位变反，末位加1。</a:t>
            </a:r>
            <a:endParaRPr lang="zh-CN" altLang="en-US" sz="2800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9223" name="Text Box 23"/>
          <p:cNvSpPr txBox="1"/>
          <p:nvPr/>
        </p:nvSpPr>
        <p:spPr>
          <a:xfrm>
            <a:off x="228600" y="2209800"/>
            <a:ext cx="7239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即将减数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变补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后与被减数相加。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9224" name="Line 24"/>
          <p:cNvSpPr/>
          <p:nvPr/>
        </p:nvSpPr>
        <p:spPr>
          <a:xfrm>
            <a:off x="838200" y="2819400"/>
            <a:ext cx="4724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225" name="Text Box 25"/>
          <p:cNvSpPr txBox="1"/>
          <p:nvPr/>
        </p:nvSpPr>
        <p:spPr>
          <a:xfrm>
            <a:off x="1143000" y="4953000"/>
            <a:ext cx="2590800" cy="903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=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 0100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1011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9226" name="Text Box 26"/>
          <p:cNvSpPr txBox="1"/>
          <p:nvPr/>
        </p:nvSpPr>
        <p:spPr>
          <a:xfrm>
            <a:off x="5638800" y="4876800"/>
            <a:ext cx="2286000" cy="903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</a:rPr>
              <a:t>=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 1100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补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800" b="1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0101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22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921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921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920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9204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920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9205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charRg st="2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9205">
                                            <p:txEl>
                                              <p:charRg st="28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922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9225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920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7921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921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79211">
                                            <p:txEl>
                                              <p:charRg st="9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7921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79212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>
                                            <p:txEl>
                                              <p:charRg st="2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79212">
                                            <p:txEl>
                                              <p:charRg st="28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79226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6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79226">
                                            <p:txEl>
                                              <p:charRg st="14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7921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7921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  <p:bldP spid="179204" grpId="0" build="p"/>
      <p:bldP spid="179205" grpId="0" build="p"/>
      <p:bldP spid="179209" grpId="0" build="p"/>
      <p:bldP spid="179210" grpId="0" build="p"/>
      <p:bldP spid="179211" grpId="0" build="p"/>
      <p:bldP spid="179212" grpId="0" build="p"/>
      <p:bldP spid="179216" grpId="0" build="p"/>
      <p:bldP spid="179217" grpId="0" build="p"/>
      <p:bldP spid="179218" grpId="0" build="p"/>
      <p:bldP spid="179219" grpId="0" build="p"/>
      <p:bldP spid="179221" grpId="0"/>
      <p:bldP spid="179222" grpId="0"/>
      <p:bldP spid="179223" grpId="0" build="p"/>
      <p:bldP spid="179225" grpId="0" build="p"/>
      <p:bldP spid="179226" grpId="0" build="p"/>
    </p:bldLst>
  </p:timing>
</p:sld>
</file>

<file path=ppt/tags/tag1.xml><?xml version="1.0" encoding="utf-8"?>
<p:tagLst xmlns:p="http://schemas.openxmlformats.org/presentationml/2006/main">
  <p:tag name="COMMONDATA" val="eyJoZGlkIjoiM2NmY2U0MjQxMjVhMzViM2U2NDc0NTI2ZDMwMzBmZGIifQ=="/>
</p:tagLst>
</file>

<file path=ppt/theme/theme1.xml><?xml version="1.0" encoding="utf-8"?>
<a:theme xmlns:a="http://schemas.openxmlformats.org/drawingml/2006/main" name="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1341</Words>
  <Application>WPS 演示</Application>
  <PresentationFormat>屏幕显示</PresentationFormat>
  <Paragraphs>87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Calibri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贝妈</cp:lastModifiedBy>
  <cp:revision>54</cp:revision>
  <dcterms:created xsi:type="dcterms:W3CDTF">2020-11-04T03:57:00Z</dcterms:created>
  <dcterms:modified xsi:type="dcterms:W3CDTF">2024-09-11T10:15:51Z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D15886CE66754367AFA2E8DEB94897FA</vt:lpwstr>
  </property>
</Properties>
</file>