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av" ContentType="audio/x-wav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279" r:id="rId3"/>
    <p:sldId id="417" r:id="rId5"/>
    <p:sldId id="396" r:id="rId6"/>
    <p:sldId id="280" r:id="rId7"/>
    <p:sldId id="281" r:id="rId8"/>
    <p:sldId id="299" r:id="rId9"/>
    <p:sldId id="283" r:id="rId10"/>
    <p:sldId id="416" r:id="rId11"/>
    <p:sldId id="408" r:id="rId12"/>
    <p:sldId id="425" r:id="rId13"/>
  </p:sldIdLst>
  <p:sldSz cx="9144000" cy="6858000" type="screen4x3"/>
  <p:notesSz cx="6858000" cy="9144000"/>
  <p:custDataLst>
    <p:tags r:id="rId18"/>
  </p:custDataLst>
  <p:defaultTextStyle>
    <a:defPPr>
      <a:defRPr lang="en-US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>
        <p15:guide id="1" orient="horz" pos="2256" userDrawn="1">
          <p15:clr>
            <a:srgbClr val="A4A3A4"/>
          </p15:clr>
        </p15:guide>
        <p15:guide id="2" pos="29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66"/>
    <a:srgbClr val="FF3300"/>
    <a:srgbClr val="000099"/>
    <a:srgbClr val="FDFBFB"/>
    <a:srgbClr val="3333FF"/>
    <a:srgbClr val="F0DADA"/>
    <a:srgbClr val="F8AF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82"/>
  </p:normalViewPr>
  <p:slideViewPr>
    <p:cSldViewPr showGuides="1">
      <p:cViewPr>
        <p:scale>
          <a:sx n="66" d="100"/>
          <a:sy n="66" d="100"/>
        </p:scale>
        <p:origin x="-1506" y="-126"/>
      </p:cViewPr>
      <p:guideLst>
        <p:guide orient="horz" pos="2256"/>
        <p:guide pos="29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172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6564" name="Rectangle 4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806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88067" name="Rectangle 2"/>
          <p:cNvSpPr>
            <a:spLocks noTextEdit="1"/>
          </p:cNvSpPr>
          <p:nvPr>
            <p:ph type="sldImg"/>
          </p:nvPr>
        </p:nvSpPr>
        <p:spPr>
          <a:solidFill>
            <a:srgbClr val="FFFFFF">
              <a:alpha val="100000"/>
            </a:srgbClr>
          </a:solidFill>
        </p:spPr>
      </p:sp>
      <p:sp>
        <p:nvSpPr>
          <p:cNvPr id="88068" name="Rectangle 3"/>
          <p:cNvSpPr/>
          <p:nvPr>
            <p:ph type="body" idx="1"/>
          </p:nvPr>
        </p:nvSpPr>
        <p:spPr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9090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89091" name="Rectangle 2"/>
          <p:cNvSpPr>
            <a:spLocks noTextEdit="1"/>
          </p:cNvSpPr>
          <p:nvPr>
            <p:ph type="sldImg"/>
          </p:nvPr>
        </p:nvSpPr>
        <p:spPr>
          <a:solidFill>
            <a:srgbClr val="FFFFFF">
              <a:alpha val="100000"/>
            </a:srgbClr>
          </a:solidFill>
        </p:spPr>
      </p:sp>
      <p:sp>
        <p:nvSpPr>
          <p:cNvPr id="89092" name="Rectangle 3"/>
          <p:cNvSpPr/>
          <p:nvPr>
            <p:ph type="body" idx="1"/>
          </p:nvPr>
        </p:nvSpPr>
        <p:spPr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0114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90115" name="Rectangle 2"/>
          <p:cNvSpPr>
            <a:spLocks noTextEdit="1"/>
          </p:cNvSpPr>
          <p:nvPr>
            <p:ph type="sldImg"/>
          </p:nvPr>
        </p:nvSpPr>
        <p:spPr>
          <a:solidFill>
            <a:srgbClr val="FFFFFF">
              <a:alpha val="100000"/>
            </a:srgbClr>
          </a:solidFill>
        </p:spPr>
      </p:sp>
      <p:sp>
        <p:nvSpPr>
          <p:cNvPr id="90116" name="Rectangle 3"/>
          <p:cNvSpPr/>
          <p:nvPr>
            <p:ph type="body" idx="1"/>
          </p:nvPr>
        </p:nvSpPr>
        <p:spPr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9113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91140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2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92163" name="Rectangle 2"/>
          <p:cNvSpPr>
            <a:spLocks noTextEdit="1"/>
          </p:cNvSpPr>
          <p:nvPr>
            <p:ph type="sldImg"/>
          </p:nvPr>
        </p:nvSpPr>
        <p:spPr>
          <a:solidFill>
            <a:srgbClr val="FFFFFF">
              <a:alpha val="100000"/>
            </a:srgbClr>
          </a:solidFill>
        </p:spPr>
      </p:sp>
      <p:sp>
        <p:nvSpPr>
          <p:cNvPr id="92164" name="Rectangle 3"/>
          <p:cNvSpPr/>
          <p:nvPr>
            <p:ph type="body" idx="1"/>
          </p:nvPr>
        </p:nvSpPr>
        <p:spPr>
          <a:solidFill>
            <a:srgbClr val="FFFFFF">
              <a:alpha val="100000"/>
            </a:srgbClr>
          </a:solidFill>
          <a:ln>
            <a:solidFill>
              <a:srgbClr val="000000">
                <a:alpha val="100000"/>
              </a:srgbClr>
            </a:solidFill>
            <a:miter lim="800000"/>
          </a:ln>
        </p:spPr>
        <p:txBody>
          <a:bodyPr wrap="square" lIns="91440" tIns="45720" rIns="91440" bIns="45720" anchor="t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11" name="Freeform 3"/>
            <p:cNvSpPr/>
            <p:nvPr/>
          </p:nvSpPr>
          <p:spPr bwMode="auto">
            <a:xfrm>
              <a:off x="2061" y="1707"/>
              <a:ext cx="3699" cy="2613"/>
            </a:xfrm>
            <a:custGeom>
              <a:avLst/>
              <a:gdLst>
                <a:gd name="T0" fmla="*/ 1523 w 3699"/>
                <a:gd name="T1" fmla="*/ 2611 h 2613"/>
                <a:gd name="T2" fmla="*/ 3698 w 3699"/>
                <a:gd name="T3" fmla="*/ 2612 h 2613"/>
                <a:gd name="T4" fmla="*/ 3698 w 3699"/>
                <a:gd name="T5" fmla="*/ 2228 h 2613"/>
                <a:gd name="T6" fmla="*/ 0 w 3699"/>
                <a:gd name="T7" fmla="*/ 0 h 2613"/>
                <a:gd name="T8" fmla="*/ 160 w 3699"/>
                <a:gd name="T9" fmla="*/ 118 h 2613"/>
                <a:gd name="T10" fmla="*/ 292 w 3699"/>
                <a:gd name="T11" fmla="*/ 219 h 2613"/>
                <a:gd name="T12" fmla="*/ 441 w 3699"/>
                <a:gd name="T13" fmla="*/ 347 h 2613"/>
                <a:gd name="T14" fmla="*/ 585 w 3699"/>
                <a:gd name="T15" fmla="*/ 482 h 2613"/>
                <a:gd name="T16" fmla="*/ 796 w 3699"/>
                <a:gd name="T17" fmla="*/ 711 h 2613"/>
                <a:gd name="T18" fmla="*/ 983 w 3699"/>
                <a:gd name="T19" fmla="*/ 955 h 2613"/>
                <a:gd name="T20" fmla="*/ 1119 w 3699"/>
                <a:gd name="T21" fmla="*/ 1168 h 2613"/>
                <a:gd name="T22" fmla="*/ 1238 w 3699"/>
                <a:gd name="T23" fmla="*/ 1388 h 2613"/>
                <a:gd name="T24" fmla="*/ 1331 w 3699"/>
                <a:gd name="T25" fmla="*/ 1608 h 2613"/>
                <a:gd name="T26" fmla="*/ 1400 w 3699"/>
                <a:gd name="T27" fmla="*/ 1809 h 2613"/>
                <a:gd name="T28" fmla="*/ 1447 w 3699"/>
                <a:gd name="T29" fmla="*/ 1979 h 2613"/>
                <a:gd name="T30" fmla="*/ 1490 w 3699"/>
                <a:gd name="T31" fmla="*/ 2190 h 2613"/>
                <a:gd name="T32" fmla="*/ 1511 w 3699"/>
                <a:gd name="T33" fmla="*/ 2374 h 2613"/>
                <a:gd name="T34" fmla="*/ 1523 w 3699"/>
                <a:gd name="T35" fmla="*/ 2611 h 2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7" name="Arc 4"/>
            <p:cNvSpPr/>
            <p:nvPr/>
          </p:nvSpPr>
          <p:spPr>
            <a:xfrm>
              <a:off x="-652" y="978"/>
              <a:ext cx="4237" cy="3342"/>
            </a:xfrm>
            <a:custGeom>
              <a:avLst/>
              <a:gdLst/>
              <a:ahLst/>
              <a:cxnLst>
                <a:cxn ang="0">
                  <a:pos x="6" y="0"/>
                </a:cxn>
                <a:cxn ang="0">
                  <a:pos x="32" y="13"/>
                </a:cxn>
                <a:cxn ang="0">
                  <a:pos x="0" y="13"/>
                </a:cxn>
              </a:cxnLst>
              <a:pathLst>
                <a:path w="21600" h="21231" fill="none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lnTo>
                    <a:pt x="3976" y="0"/>
                  </a:lnTo>
                  <a:close/>
                </a:path>
              </a:pathLst>
            </a:custGeom>
            <a:noFill/>
            <a:ln w="12700" cap="rnd" cmpd="sng">
              <a:solidFill>
                <a:schemeClr val="accent2">
                  <a:alpha val="10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56005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256006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13" name="Rectangle 7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kern="1200" cap="none" spc="0" normalizeH="0" baseline="0" noProof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/>
          <a:lstStyle>
            <a:lvl1pPr>
              <a:defRPr/>
            </a:lvl1pPr>
          </a:lstStyle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b="0" i="0" kern="1200" cap="none" spc="0" normalizeH="0" baseline="0" noProof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/>
          <a:p>
            <a:pPr algn="r" eaLnBrk="1" hangingPunct="1"/>
            <a:fld id="{9A0DB2DC-4C9A-4742-B13C-FB6460FD3503}" type="slidenum">
              <a:rPr lang="zh-CN" altLang="en-US" sz="1400" b="1" dirty="0">
                <a:solidFill>
                  <a:schemeClr val="tx2"/>
                </a:solidFill>
              </a:rPr>
            </a:fld>
            <a:r>
              <a:rPr lang="en-US" altLang="zh-CN" sz="1400" b="1" dirty="0">
                <a:solidFill>
                  <a:schemeClr val="tx2"/>
                </a:solidFill>
              </a:rPr>
              <a:t>/34</a:t>
            </a:r>
            <a:endParaRPr lang="en-US" altLang="zh-CN" sz="14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 thruBlk="1"/>
      </p:transition>
    </mc:Choice>
    <mc:Fallback>
      <p:transition spd="slow">
        <p:fade thruBlk="1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1400" b="1" dirty="0">
                <a:solidFill>
                  <a:schemeClr val="tx2"/>
                </a:solidFill>
              </a:rPr>
            </a:fld>
            <a:r>
              <a:rPr lang="en-US" altLang="zh-CN" sz="1400" b="1" dirty="0">
                <a:solidFill>
                  <a:schemeClr val="tx2"/>
                </a:solidFill>
              </a:rPr>
              <a:t>/34</a:t>
            </a:r>
            <a:endParaRPr lang="en-US" altLang="zh-CN" sz="14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 thruBlk="1"/>
      </p:transition>
    </mc:Choice>
    <mc:Fallback>
      <p:transition spd="slow">
        <p:fade thruBlk="1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1400" b="1" dirty="0">
                <a:solidFill>
                  <a:schemeClr val="tx2"/>
                </a:solidFill>
              </a:rPr>
            </a:fld>
            <a:r>
              <a:rPr lang="en-US" altLang="zh-CN" sz="1400" b="1" dirty="0">
                <a:solidFill>
                  <a:schemeClr val="tx2"/>
                </a:solidFill>
              </a:rPr>
              <a:t>/34</a:t>
            </a:r>
            <a:endParaRPr lang="en-US" altLang="zh-CN" sz="14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 thruBlk="1"/>
      </p:transition>
    </mc:Choice>
    <mc:Fallback>
      <p:transition spd="slow">
        <p:fade thruBlk="1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1400" b="1" dirty="0">
                <a:solidFill>
                  <a:schemeClr val="tx2"/>
                </a:solidFill>
              </a:rPr>
            </a:fld>
            <a:r>
              <a:rPr lang="en-US" altLang="zh-CN" sz="1400" b="1" dirty="0">
                <a:solidFill>
                  <a:schemeClr val="tx2"/>
                </a:solidFill>
              </a:rPr>
              <a:t>/34</a:t>
            </a:r>
            <a:endParaRPr lang="en-US" altLang="zh-CN" sz="14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 thruBlk="1"/>
      </p:transition>
    </mc:Choice>
    <mc:Fallback>
      <p:transition spd="slow">
        <p:fade thruBlk="1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1400" b="1" dirty="0">
                <a:solidFill>
                  <a:schemeClr val="tx2"/>
                </a:solidFill>
              </a:rPr>
            </a:fld>
            <a:r>
              <a:rPr lang="en-US" altLang="zh-CN" sz="1400" b="1" dirty="0">
                <a:solidFill>
                  <a:schemeClr val="tx2"/>
                </a:solidFill>
              </a:rPr>
              <a:t>/34</a:t>
            </a:r>
            <a:endParaRPr lang="en-US" altLang="zh-CN" sz="14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 thruBlk="1"/>
      </p:transition>
    </mc:Choice>
    <mc:Fallback>
      <p:transition spd="slow">
        <p:fade thruBlk="1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1400" b="1" dirty="0">
                <a:solidFill>
                  <a:schemeClr val="tx2"/>
                </a:solidFill>
              </a:rPr>
            </a:fld>
            <a:r>
              <a:rPr lang="en-US" altLang="zh-CN" sz="1400" b="1" dirty="0">
                <a:solidFill>
                  <a:schemeClr val="tx2"/>
                </a:solidFill>
              </a:rPr>
              <a:t>/34</a:t>
            </a:r>
            <a:endParaRPr lang="en-US" altLang="zh-CN" sz="14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 thruBlk="1"/>
      </p:transition>
    </mc:Choice>
    <mc:Fallback>
      <p:transition spd="slow">
        <p:fade thruBlk="1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1400" b="1" dirty="0">
                <a:solidFill>
                  <a:schemeClr val="tx2"/>
                </a:solidFill>
              </a:rPr>
            </a:fld>
            <a:r>
              <a:rPr lang="en-US" altLang="zh-CN" sz="1400" b="1" dirty="0">
                <a:solidFill>
                  <a:schemeClr val="tx2"/>
                </a:solidFill>
              </a:rPr>
              <a:t>/34</a:t>
            </a:r>
            <a:endParaRPr lang="en-US" altLang="zh-CN" sz="14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 thruBlk="1"/>
      </p:transition>
    </mc:Choice>
    <mc:Fallback>
      <p:transition spd="slow">
        <p:fade thruBlk="1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1400" b="1" dirty="0">
                <a:solidFill>
                  <a:schemeClr val="tx2"/>
                </a:solidFill>
              </a:rPr>
            </a:fld>
            <a:r>
              <a:rPr lang="en-US" altLang="zh-CN" sz="1400" b="1" dirty="0">
                <a:solidFill>
                  <a:schemeClr val="tx2"/>
                </a:solidFill>
              </a:rPr>
              <a:t>/34</a:t>
            </a:r>
            <a:endParaRPr lang="en-US" altLang="zh-CN" sz="14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 thruBlk="1"/>
      </p:transition>
    </mc:Choice>
    <mc:Fallback>
      <p:transition spd="slow">
        <p:fade thruBlk="1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1400" b="1" dirty="0">
                <a:solidFill>
                  <a:schemeClr val="tx2"/>
                </a:solidFill>
              </a:rPr>
            </a:fld>
            <a:r>
              <a:rPr lang="en-US" altLang="zh-CN" sz="1400" b="1" dirty="0">
                <a:solidFill>
                  <a:schemeClr val="tx2"/>
                </a:solidFill>
              </a:rPr>
              <a:t>/34</a:t>
            </a:r>
            <a:endParaRPr lang="en-US" altLang="zh-CN" sz="14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 thruBlk="1"/>
      </p:transition>
    </mc:Choice>
    <mc:Fallback>
      <p:transition spd="slow">
        <p:fade thruBlk="1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1400" b="1" dirty="0">
                <a:solidFill>
                  <a:schemeClr val="tx2"/>
                </a:solidFill>
              </a:rPr>
            </a:fld>
            <a:r>
              <a:rPr lang="en-US" altLang="zh-CN" sz="1400" b="1" dirty="0">
                <a:solidFill>
                  <a:schemeClr val="tx2"/>
                </a:solidFill>
              </a:rPr>
              <a:t>/34</a:t>
            </a:r>
            <a:endParaRPr lang="en-US" altLang="zh-CN" sz="14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 thruBlk="1"/>
      </p:transition>
    </mc:Choice>
    <mc:Fallback>
      <p:transition spd="slow">
        <p:fade thruBlk="1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1400" b="1" dirty="0">
                <a:solidFill>
                  <a:schemeClr val="tx2"/>
                </a:solidFill>
              </a:rPr>
            </a:fld>
            <a:r>
              <a:rPr lang="en-US" altLang="zh-CN" sz="1400" b="1" dirty="0">
                <a:solidFill>
                  <a:schemeClr val="tx2"/>
                </a:solidFill>
              </a:rPr>
              <a:t>/34</a:t>
            </a:r>
            <a:endParaRPr lang="en-US" altLang="zh-CN" sz="14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 thruBlk="1"/>
      </p:transition>
    </mc:Choice>
    <mc:Fallback>
      <p:transition spd="slow">
        <p:fade thruBlk="1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/>
          <p:nvPr/>
        </p:nvGrpSpPr>
        <p:grpSpPr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254979" name="Freeform 3"/>
            <p:cNvSpPr/>
            <p:nvPr/>
          </p:nvSpPr>
          <p:spPr bwMode="auto">
            <a:xfrm>
              <a:off x="3394" y="999"/>
              <a:ext cx="2359" cy="3314"/>
            </a:xfrm>
            <a:custGeom>
              <a:avLst/>
              <a:gdLst>
                <a:gd name="T0" fmla="*/ 1905 w 2359"/>
                <a:gd name="T1" fmla="*/ 3312 h 3314"/>
                <a:gd name="T2" fmla="*/ 2358 w 2359"/>
                <a:gd name="T3" fmla="*/ 3313 h 3314"/>
                <a:gd name="T4" fmla="*/ 2358 w 2359"/>
                <a:gd name="T5" fmla="*/ 1437 h 3314"/>
                <a:gd name="T6" fmla="*/ 0 w 2359"/>
                <a:gd name="T7" fmla="*/ 0 h 3314"/>
                <a:gd name="T8" fmla="*/ 201 w 2359"/>
                <a:gd name="T9" fmla="*/ 150 h 3314"/>
                <a:gd name="T10" fmla="*/ 366 w 2359"/>
                <a:gd name="T11" fmla="*/ 279 h 3314"/>
                <a:gd name="T12" fmla="*/ 552 w 2359"/>
                <a:gd name="T13" fmla="*/ 441 h 3314"/>
                <a:gd name="T14" fmla="*/ 732 w 2359"/>
                <a:gd name="T15" fmla="*/ 612 h 3314"/>
                <a:gd name="T16" fmla="*/ 996 w 2359"/>
                <a:gd name="T17" fmla="*/ 903 h 3314"/>
                <a:gd name="T18" fmla="*/ 1230 w 2359"/>
                <a:gd name="T19" fmla="*/ 1212 h 3314"/>
                <a:gd name="T20" fmla="*/ 1400 w 2359"/>
                <a:gd name="T21" fmla="*/ 1482 h 3314"/>
                <a:gd name="T22" fmla="*/ 1548 w 2359"/>
                <a:gd name="T23" fmla="*/ 1761 h 3314"/>
                <a:gd name="T24" fmla="*/ 1665 w 2359"/>
                <a:gd name="T25" fmla="*/ 2040 h 3314"/>
                <a:gd name="T26" fmla="*/ 1751 w 2359"/>
                <a:gd name="T27" fmla="*/ 2295 h 3314"/>
                <a:gd name="T28" fmla="*/ 1809 w 2359"/>
                <a:gd name="T29" fmla="*/ 2511 h 3314"/>
                <a:gd name="T30" fmla="*/ 1863 w 2359"/>
                <a:gd name="T31" fmla="*/ 2778 h 3314"/>
                <a:gd name="T32" fmla="*/ 1890 w 2359"/>
                <a:gd name="T33" fmla="*/ 3012 h 3314"/>
                <a:gd name="T34" fmla="*/ 1905 w 2359"/>
                <a:gd name="T35" fmla="*/ 3312 h 3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3" name="Arc 4"/>
            <p:cNvSpPr/>
            <p:nvPr/>
          </p:nvSpPr>
          <p:spPr>
            <a:xfrm>
              <a:off x="0" y="1"/>
              <a:ext cx="5298" cy="43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78" y="34"/>
                </a:cxn>
                <a:cxn ang="0">
                  <a:pos x="0" y="34"/>
                </a:cxn>
              </a:cxnLst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 cmpd="sng">
              <a:solidFill>
                <a:schemeClr val="accent2">
                  <a:alpha val="100000"/>
                </a:scheme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54981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25498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/>
          <a:lstStyle>
            <a:lvl1pPr>
              <a:defRPr kumimoji="0"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498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/>
          <a:lstStyle>
            <a:lvl1pPr algn="ctr">
              <a:defRPr kumimoji="0"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498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/>
          <a:p>
            <a:pPr lvl="0" algn="r" eaLnBrk="1" hangingPunct="1"/>
            <a:fld id="{9A0DB2DC-4C9A-4742-B13C-FB6460FD3503}" type="slidenum">
              <a:rPr lang="zh-CN" altLang="en-US" sz="1400" b="1" dirty="0">
                <a:solidFill>
                  <a:schemeClr val="tx2"/>
                </a:solidFill>
              </a:rPr>
            </a:fld>
            <a:r>
              <a:rPr lang="en-US" altLang="zh-CN" sz="1400" b="1" dirty="0">
                <a:solidFill>
                  <a:schemeClr val="tx2"/>
                </a:solidFill>
              </a:rPr>
              <a:t>/34</a:t>
            </a:r>
            <a:endParaRPr lang="en-US" altLang="zh-CN" sz="1400" b="1" dirty="0">
              <a:solidFill>
                <a:schemeClr val="tx2"/>
              </a:solidFill>
            </a:endParaRPr>
          </a:p>
        </p:txBody>
      </p:sp>
      <p:sp>
        <p:nvSpPr>
          <p:cNvPr id="1031" name="Rectangle 9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000">
        <p:fade thruBlk="1"/>
      </p:transition>
    </mc:Choice>
    <mc:Fallback>
      <p:transition spd="slow">
        <p:fade thruBlk="1"/>
      </p:transition>
    </mc:Fallback>
  </mc:AlternateConten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3.wav"/><Relationship Id="rId1" Type="http://schemas.openxmlformats.org/officeDocument/2006/relationships/audio" Target="../media/audio2.wav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灯片编号占位符 3"/>
          <p:cNvSpPr txBox="1">
            <a:spLocks noGrp="1"/>
          </p:cNvSpPr>
          <p:nvPr/>
        </p:nvSpPr>
        <p:spPr>
          <a:xfrm>
            <a:off x="6877050" y="6400800"/>
            <a:ext cx="22669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/>
            <a:fld id="{9A0DB2DC-4C9A-4742-B13C-FB6460FD3503}" type="slidenum">
              <a:rPr lang="zh-CN" altLang="en-US" sz="1600" b="1" dirty="0">
                <a:solidFill>
                  <a:schemeClr val="tx2"/>
                </a:solidFill>
              </a:rPr>
            </a:fld>
            <a:r>
              <a:rPr lang="en-US" altLang="zh-CN" sz="1600" b="1" dirty="0">
                <a:solidFill>
                  <a:schemeClr val="tx2"/>
                </a:solidFill>
              </a:rPr>
              <a:t>/12</a:t>
            </a:r>
            <a:endParaRPr lang="en-US" altLang="zh-CN" sz="1600" b="1" dirty="0">
              <a:solidFill>
                <a:schemeClr val="tx2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0" y="221615"/>
            <a:ext cx="9848215" cy="7010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4000" b="1" dirty="0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4000" b="1" dirty="0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3.2.2 </a:t>
            </a:r>
            <a:r>
              <a:rPr lang="zh-CN" altLang="en-US" sz="4000" b="1" dirty="0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定点数（二进制码）的乘法运算</a:t>
            </a:r>
            <a:endParaRPr lang="zh-CN" altLang="en-US" sz="4000" b="1" dirty="0">
              <a:solidFill>
                <a:schemeClr val="folHlin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 advTm="100219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7026" name="Text Box 2"/>
          <p:cNvSpPr txBox="1"/>
          <p:nvPr/>
        </p:nvSpPr>
        <p:spPr>
          <a:xfrm>
            <a:off x="0" y="0"/>
            <a:ext cx="55626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Times New Roman" panose="02020603050405020304" pitchFamily="18" charset="0"/>
              </a:rPr>
              <a:t>3. </a:t>
            </a:r>
            <a:r>
              <a:rPr lang="zh-CN" altLang="en-US" sz="3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逻辑实现</a:t>
            </a:r>
            <a:endParaRPr lang="zh-CN" altLang="en-US" sz="3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57027" name="Line 3"/>
          <p:cNvSpPr/>
          <p:nvPr/>
        </p:nvSpPr>
        <p:spPr>
          <a:xfrm flipV="1">
            <a:off x="7010400" y="3352800"/>
            <a:ext cx="0" cy="2286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grpSp>
        <p:nvGrpSpPr>
          <p:cNvPr id="257028" name="Group 4"/>
          <p:cNvGrpSpPr/>
          <p:nvPr/>
        </p:nvGrpSpPr>
        <p:grpSpPr>
          <a:xfrm>
            <a:off x="4724400" y="5029200"/>
            <a:ext cx="3810000" cy="533400"/>
            <a:chOff x="2976" y="3168"/>
            <a:chExt cx="2400" cy="336"/>
          </a:xfrm>
        </p:grpSpPr>
        <p:sp>
          <p:nvSpPr>
            <p:cNvPr id="23629" name="Rectangle 5"/>
            <p:cNvSpPr/>
            <p:nvPr/>
          </p:nvSpPr>
          <p:spPr>
            <a:xfrm>
              <a:off x="2976" y="3216"/>
              <a:ext cx="1008" cy="288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3630" name="Rectangle 6"/>
            <p:cNvSpPr/>
            <p:nvPr/>
          </p:nvSpPr>
          <p:spPr>
            <a:xfrm>
              <a:off x="4224" y="3216"/>
              <a:ext cx="1008" cy="288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3631" name="Text Box 7"/>
            <p:cNvSpPr txBox="1"/>
            <p:nvPr/>
          </p:nvSpPr>
          <p:spPr>
            <a:xfrm>
              <a:off x="3120" y="3168"/>
              <a:ext cx="96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A(X</a:t>
              </a:r>
              <a:r>
                <a:rPr lang="zh-CN" altLang="en-US" sz="20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补</a:t>
              </a:r>
              <a:r>
                <a:rPr lang="en-US" altLang="zh-CN" sz="28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632" name="Text Box 8"/>
            <p:cNvSpPr txBox="1"/>
            <p:nvPr/>
          </p:nvSpPr>
          <p:spPr>
            <a:xfrm>
              <a:off x="4320" y="3168"/>
              <a:ext cx="105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B(Y</a:t>
              </a:r>
              <a:r>
                <a:rPr lang="zh-CN" altLang="en-US" sz="20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补</a:t>
              </a:r>
              <a:r>
                <a:rPr lang="en-US" altLang="zh-CN" sz="28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)</a:t>
              </a:r>
              <a:endPara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57033" name="Line 9"/>
          <p:cNvSpPr/>
          <p:nvPr/>
        </p:nvSpPr>
        <p:spPr>
          <a:xfrm>
            <a:off x="5791200" y="5562600"/>
            <a:ext cx="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57034" name="Line 10"/>
          <p:cNvSpPr/>
          <p:nvPr/>
        </p:nvSpPr>
        <p:spPr>
          <a:xfrm>
            <a:off x="5181600" y="5562600"/>
            <a:ext cx="0" cy="4572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sp>
        <p:nvSpPr>
          <p:cNvPr id="257035" name="Line 11"/>
          <p:cNvSpPr/>
          <p:nvPr/>
        </p:nvSpPr>
        <p:spPr>
          <a:xfrm>
            <a:off x="7315200" y="3048000"/>
            <a:ext cx="1143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</p:sp>
      <p:grpSp>
        <p:nvGrpSpPr>
          <p:cNvPr id="257036" name="Group 12"/>
          <p:cNvGrpSpPr/>
          <p:nvPr/>
        </p:nvGrpSpPr>
        <p:grpSpPr>
          <a:xfrm>
            <a:off x="4572000" y="3352800"/>
            <a:ext cx="2057400" cy="1828800"/>
            <a:chOff x="2880" y="2112"/>
            <a:chExt cx="1296" cy="1152"/>
          </a:xfrm>
        </p:grpSpPr>
        <p:sp>
          <p:nvSpPr>
            <p:cNvPr id="23618" name="Rectangle 13"/>
            <p:cNvSpPr/>
            <p:nvPr/>
          </p:nvSpPr>
          <p:spPr>
            <a:xfrm>
              <a:off x="3168" y="2400"/>
              <a:ext cx="768" cy="24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3619" name="Line 14"/>
            <p:cNvSpPr/>
            <p:nvPr/>
          </p:nvSpPr>
          <p:spPr>
            <a:xfrm>
              <a:off x="3552" y="2256"/>
              <a:ext cx="0" cy="14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620" name="Line 15"/>
            <p:cNvSpPr/>
            <p:nvPr/>
          </p:nvSpPr>
          <p:spPr>
            <a:xfrm>
              <a:off x="3552" y="2256"/>
              <a:ext cx="28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621" name="Line 16"/>
            <p:cNvSpPr/>
            <p:nvPr/>
          </p:nvSpPr>
          <p:spPr>
            <a:xfrm flipV="1">
              <a:off x="3840" y="2112"/>
              <a:ext cx="0" cy="14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3622" name="Line 17"/>
            <p:cNvSpPr/>
            <p:nvPr/>
          </p:nvSpPr>
          <p:spPr>
            <a:xfrm>
              <a:off x="3312" y="2640"/>
              <a:ext cx="0" cy="24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623" name="Line 18"/>
            <p:cNvSpPr/>
            <p:nvPr/>
          </p:nvSpPr>
          <p:spPr>
            <a:xfrm>
              <a:off x="3312" y="2880"/>
              <a:ext cx="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624" name="Line 19"/>
            <p:cNvSpPr/>
            <p:nvPr/>
          </p:nvSpPr>
          <p:spPr>
            <a:xfrm>
              <a:off x="3312" y="2880"/>
              <a:ext cx="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625" name="Line 20"/>
            <p:cNvSpPr/>
            <p:nvPr/>
          </p:nvSpPr>
          <p:spPr>
            <a:xfrm>
              <a:off x="3168" y="2880"/>
              <a:ext cx="14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626" name="Line 21"/>
            <p:cNvSpPr/>
            <p:nvPr/>
          </p:nvSpPr>
          <p:spPr>
            <a:xfrm>
              <a:off x="3648" y="2640"/>
              <a:ext cx="0" cy="57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627" name="Text Box 22"/>
            <p:cNvSpPr txBox="1"/>
            <p:nvPr/>
          </p:nvSpPr>
          <p:spPr>
            <a:xfrm>
              <a:off x="2880" y="2832"/>
              <a:ext cx="4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+A</a:t>
              </a:r>
              <a:endParaRPr lang="en-US" altLang="zh-CN" b="1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628" name="Text Box 23"/>
            <p:cNvSpPr txBox="1"/>
            <p:nvPr/>
          </p:nvSpPr>
          <p:spPr>
            <a:xfrm>
              <a:off x="3696" y="2976"/>
              <a:ext cx="4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</a:rPr>
                <a:t>A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257048" name="Group 24"/>
          <p:cNvGrpSpPr/>
          <p:nvPr/>
        </p:nvGrpSpPr>
        <p:grpSpPr>
          <a:xfrm>
            <a:off x="6705600" y="3581400"/>
            <a:ext cx="2590800" cy="1600200"/>
            <a:chOff x="4224" y="2256"/>
            <a:chExt cx="1632" cy="1008"/>
          </a:xfrm>
        </p:grpSpPr>
        <p:sp>
          <p:nvSpPr>
            <p:cNvPr id="23599" name="Rectangle 25"/>
            <p:cNvSpPr/>
            <p:nvPr/>
          </p:nvSpPr>
          <p:spPr>
            <a:xfrm>
              <a:off x="4224" y="2400"/>
              <a:ext cx="1008" cy="384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3600" name="Line 26"/>
            <p:cNvSpPr/>
            <p:nvPr/>
          </p:nvSpPr>
          <p:spPr>
            <a:xfrm>
              <a:off x="4224" y="2592"/>
              <a:ext cx="1008" cy="0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601" name="Line 27"/>
            <p:cNvSpPr/>
            <p:nvPr/>
          </p:nvSpPr>
          <p:spPr>
            <a:xfrm>
              <a:off x="4608" y="2496"/>
              <a:ext cx="192" cy="0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602" name="Line 28"/>
            <p:cNvSpPr/>
            <p:nvPr/>
          </p:nvSpPr>
          <p:spPr>
            <a:xfrm>
              <a:off x="4704" y="2400"/>
              <a:ext cx="0" cy="192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603" name="Line 29"/>
            <p:cNvSpPr/>
            <p:nvPr/>
          </p:nvSpPr>
          <p:spPr>
            <a:xfrm>
              <a:off x="4704" y="2592"/>
              <a:ext cx="0" cy="192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604" name="Line 30"/>
            <p:cNvSpPr/>
            <p:nvPr/>
          </p:nvSpPr>
          <p:spPr>
            <a:xfrm>
              <a:off x="4704" y="2256"/>
              <a:ext cx="0" cy="14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605" name="Line 31"/>
            <p:cNvSpPr/>
            <p:nvPr/>
          </p:nvSpPr>
          <p:spPr>
            <a:xfrm>
              <a:off x="4416" y="2256"/>
              <a:ext cx="28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606" name="Line 32"/>
            <p:cNvSpPr/>
            <p:nvPr/>
          </p:nvSpPr>
          <p:spPr>
            <a:xfrm>
              <a:off x="5040" y="2784"/>
              <a:ext cx="0" cy="9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607" name="Line 33"/>
            <p:cNvSpPr/>
            <p:nvPr/>
          </p:nvSpPr>
          <p:spPr>
            <a:xfrm>
              <a:off x="4512" y="2784"/>
              <a:ext cx="0" cy="1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608" name="Line 34"/>
            <p:cNvSpPr/>
            <p:nvPr/>
          </p:nvSpPr>
          <p:spPr>
            <a:xfrm>
              <a:off x="4512" y="2976"/>
              <a:ext cx="86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609" name="Line 35"/>
            <p:cNvSpPr/>
            <p:nvPr/>
          </p:nvSpPr>
          <p:spPr>
            <a:xfrm>
              <a:off x="5040" y="2880"/>
              <a:ext cx="33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610" name="Line 36"/>
            <p:cNvSpPr/>
            <p:nvPr/>
          </p:nvSpPr>
          <p:spPr>
            <a:xfrm>
              <a:off x="4800" y="2784"/>
              <a:ext cx="0" cy="43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611" name="Line 37"/>
            <p:cNvSpPr/>
            <p:nvPr/>
          </p:nvSpPr>
          <p:spPr>
            <a:xfrm>
              <a:off x="4320" y="2784"/>
              <a:ext cx="0" cy="43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612" name="Text Box 38"/>
            <p:cNvSpPr txBox="1"/>
            <p:nvPr/>
          </p:nvSpPr>
          <p:spPr>
            <a:xfrm>
              <a:off x="4800" y="2976"/>
              <a:ext cx="4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</a:rPr>
                <a:t>B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3613" name="Text Box 39"/>
            <p:cNvSpPr txBox="1"/>
            <p:nvPr/>
          </p:nvSpPr>
          <p:spPr>
            <a:xfrm>
              <a:off x="4320" y="2976"/>
              <a:ext cx="4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</a:rPr>
                <a:t>B</a:t>
              </a:r>
              <a:endParaRPr lang="en-US" altLang="zh-CN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23614" name="Text Box 40"/>
            <p:cNvSpPr txBox="1"/>
            <p:nvPr/>
          </p:nvSpPr>
          <p:spPr>
            <a:xfrm>
              <a:off x="5376" y="2640"/>
              <a:ext cx="4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+B</a:t>
              </a:r>
              <a:endParaRPr lang="en-US" altLang="zh-CN" b="1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615" name="Text Box 41"/>
            <p:cNvSpPr txBox="1"/>
            <p:nvPr/>
          </p:nvSpPr>
          <p:spPr>
            <a:xfrm>
              <a:off x="5376" y="2880"/>
              <a:ext cx="48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+B</a:t>
              </a:r>
              <a:endParaRPr lang="en-US" altLang="zh-CN" b="1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616" name="Line 42"/>
            <p:cNvSpPr/>
            <p:nvPr/>
          </p:nvSpPr>
          <p:spPr>
            <a:xfrm>
              <a:off x="4368" y="3024"/>
              <a:ext cx="14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617" name="Line 43"/>
            <p:cNvSpPr/>
            <p:nvPr/>
          </p:nvSpPr>
          <p:spPr>
            <a:xfrm>
              <a:off x="5520" y="2928"/>
              <a:ext cx="144" cy="0"/>
            </a:xfrm>
            <a:prstGeom prst="line">
              <a:avLst/>
            </a:prstGeom>
            <a:ln w="381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57068" name="Text Box 44"/>
          <p:cNvSpPr txBox="1"/>
          <p:nvPr/>
        </p:nvSpPr>
        <p:spPr>
          <a:xfrm>
            <a:off x="8610600" y="2743200"/>
            <a:ext cx="7620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chemeClr val="folHlink"/>
                </a:solidFill>
                <a:latin typeface="Times New Roman" panose="02020603050405020304" pitchFamily="18" charset="0"/>
              </a:rPr>
              <a:t>+1</a:t>
            </a:r>
            <a:endParaRPr lang="en-US" altLang="zh-CN" b="1" dirty="0">
              <a:solidFill>
                <a:schemeClr val="folHlink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57069" name="Group 45"/>
          <p:cNvGrpSpPr/>
          <p:nvPr/>
        </p:nvGrpSpPr>
        <p:grpSpPr>
          <a:xfrm>
            <a:off x="5791200" y="5791200"/>
            <a:ext cx="1524000" cy="457200"/>
            <a:chOff x="3648" y="3648"/>
            <a:chExt cx="960" cy="288"/>
          </a:xfrm>
        </p:grpSpPr>
        <p:sp>
          <p:nvSpPr>
            <p:cNvPr id="23597" name="Line 46"/>
            <p:cNvSpPr/>
            <p:nvPr/>
          </p:nvSpPr>
          <p:spPr>
            <a:xfrm>
              <a:off x="3648" y="3792"/>
              <a:ext cx="28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598" name="Text Box 47"/>
            <p:cNvSpPr txBox="1"/>
            <p:nvPr/>
          </p:nvSpPr>
          <p:spPr>
            <a:xfrm>
              <a:off x="3936" y="3648"/>
              <a:ext cx="67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CP</a:t>
              </a:r>
              <a:r>
                <a:rPr lang="en-US" altLang="zh-CN" sz="18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A</a:t>
              </a:r>
              <a:endParaRPr lang="en-US" altLang="zh-CN" b="1" dirty="0">
                <a:solidFill>
                  <a:schemeClr val="folHlink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57072" name="Line 48"/>
          <p:cNvSpPr/>
          <p:nvPr/>
        </p:nvSpPr>
        <p:spPr>
          <a:xfrm>
            <a:off x="4495800" y="1524000"/>
            <a:ext cx="21336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7073" name="Line 49"/>
          <p:cNvSpPr/>
          <p:nvPr/>
        </p:nvSpPr>
        <p:spPr>
          <a:xfrm>
            <a:off x="4495800" y="6019800"/>
            <a:ext cx="6858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57074" name="Line 50"/>
          <p:cNvSpPr/>
          <p:nvPr/>
        </p:nvSpPr>
        <p:spPr>
          <a:xfrm>
            <a:off x="4495800" y="1524000"/>
            <a:ext cx="0" cy="4495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257075" name="Group 51"/>
          <p:cNvGrpSpPr/>
          <p:nvPr/>
        </p:nvGrpSpPr>
        <p:grpSpPr>
          <a:xfrm>
            <a:off x="6019800" y="1524000"/>
            <a:ext cx="3352800" cy="1219200"/>
            <a:chOff x="3792" y="960"/>
            <a:chExt cx="2112" cy="768"/>
          </a:xfrm>
        </p:grpSpPr>
        <p:sp>
          <p:nvSpPr>
            <p:cNvPr id="23589" name="Rectangle 52"/>
            <p:cNvSpPr/>
            <p:nvPr/>
          </p:nvSpPr>
          <p:spPr>
            <a:xfrm>
              <a:off x="3792" y="1248"/>
              <a:ext cx="768" cy="240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3590" name="Line 53"/>
            <p:cNvSpPr/>
            <p:nvPr/>
          </p:nvSpPr>
          <p:spPr>
            <a:xfrm>
              <a:off x="4032" y="1488"/>
              <a:ext cx="0" cy="24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591" name="Line 54"/>
            <p:cNvSpPr/>
            <p:nvPr/>
          </p:nvSpPr>
          <p:spPr>
            <a:xfrm>
              <a:off x="4368" y="1488"/>
              <a:ext cx="0" cy="9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592" name="Line 55"/>
            <p:cNvSpPr/>
            <p:nvPr/>
          </p:nvSpPr>
          <p:spPr>
            <a:xfrm>
              <a:off x="4368" y="1584"/>
              <a:ext cx="86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593" name="Line 56"/>
            <p:cNvSpPr/>
            <p:nvPr/>
          </p:nvSpPr>
          <p:spPr>
            <a:xfrm>
              <a:off x="4176" y="960"/>
              <a:ext cx="0" cy="28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23594" name="Group 57"/>
            <p:cNvGrpSpPr/>
            <p:nvPr/>
          </p:nvGrpSpPr>
          <p:grpSpPr>
            <a:xfrm>
              <a:off x="5136" y="1440"/>
              <a:ext cx="768" cy="288"/>
              <a:chOff x="5136" y="1440"/>
              <a:chExt cx="768" cy="288"/>
            </a:xfrm>
          </p:grpSpPr>
          <p:sp>
            <p:nvSpPr>
              <p:cNvPr id="23595" name="Text Box 58"/>
              <p:cNvSpPr txBox="1"/>
              <p:nvPr/>
            </p:nvSpPr>
            <p:spPr>
              <a:xfrm>
                <a:off x="5136" y="1440"/>
                <a:ext cx="768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zh-CN" altLang="en-US" b="1" dirty="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zh-CN" altLang="en-US" b="1" dirty="0">
                    <a:solidFill>
                      <a:schemeClr val="folHlink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∑ </a:t>
                </a:r>
                <a:r>
                  <a:rPr lang="zh-CN" altLang="en-US" b="1" dirty="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 </a:t>
                </a:r>
                <a:r>
                  <a:rPr lang="en-US" altLang="zh-CN" b="1" dirty="0">
                    <a:solidFill>
                      <a:schemeClr val="folHlink"/>
                    </a:solidFill>
                    <a:latin typeface="Times New Roman" panose="02020603050405020304" pitchFamily="18" charset="0"/>
                  </a:rPr>
                  <a:t>A</a:t>
                </a:r>
                <a:endParaRPr lang="en-US" altLang="zh-CN" b="1" dirty="0">
                  <a:solidFill>
                    <a:schemeClr val="folHlink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596" name="Line 59"/>
              <p:cNvSpPr/>
              <p:nvPr/>
            </p:nvSpPr>
            <p:spPr>
              <a:xfrm>
                <a:off x="5424" y="1584"/>
                <a:ext cx="144" cy="0"/>
              </a:xfrm>
              <a:prstGeom prst="line">
                <a:avLst/>
              </a:prstGeom>
              <a:ln w="28575" cap="flat" cmpd="sng">
                <a:solidFill>
                  <a:schemeClr val="folHlink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</p:grpSp>
      <p:sp>
        <p:nvSpPr>
          <p:cNvPr id="257085" name="Text Box 61"/>
          <p:cNvSpPr txBox="1"/>
          <p:nvPr/>
        </p:nvSpPr>
        <p:spPr>
          <a:xfrm>
            <a:off x="0" y="1219200"/>
            <a:ext cx="2743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加法器输入端：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57086" name="Text Box 62"/>
          <p:cNvSpPr txBox="1"/>
          <p:nvPr/>
        </p:nvSpPr>
        <p:spPr>
          <a:xfrm>
            <a:off x="0" y="1752600"/>
            <a:ext cx="4876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+A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：打开控制门，将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送∑。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7087" name="Text Box 63"/>
          <p:cNvSpPr txBox="1"/>
          <p:nvPr/>
        </p:nvSpPr>
        <p:spPr>
          <a:xfrm>
            <a:off x="0" y="2286000"/>
            <a:ext cx="4876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+B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：打开控制门，将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B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送∑。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7088" name="Text Box 64"/>
          <p:cNvSpPr txBox="1"/>
          <p:nvPr/>
        </p:nvSpPr>
        <p:spPr>
          <a:xfrm>
            <a:off x="0" y="3352800"/>
            <a:ext cx="4876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+1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：控制末位加 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57089" name="Group 65"/>
          <p:cNvGrpSpPr/>
          <p:nvPr/>
        </p:nvGrpSpPr>
        <p:grpSpPr>
          <a:xfrm>
            <a:off x="0" y="2819400"/>
            <a:ext cx="4876800" cy="519113"/>
            <a:chOff x="0" y="1776"/>
            <a:chExt cx="3072" cy="327"/>
          </a:xfrm>
        </p:grpSpPr>
        <p:sp>
          <p:nvSpPr>
            <p:cNvPr id="23586" name="Text Box 66"/>
            <p:cNvSpPr txBox="1"/>
            <p:nvPr/>
          </p:nvSpPr>
          <p:spPr>
            <a:xfrm>
              <a:off x="0" y="1776"/>
              <a:ext cx="307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folHlin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+B</a:t>
              </a: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：打开控制门，将</a:t>
              </a:r>
              <a:r>
                <a:rPr lang="en-US" altLang="zh-CN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送∑。</a:t>
              </a:r>
              <a:endPara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3587" name="Line 67"/>
            <p:cNvSpPr/>
            <p:nvPr/>
          </p:nvSpPr>
          <p:spPr>
            <a:xfrm>
              <a:off x="144" y="1824"/>
              <a:ext cx="144" cy="0"/>
            </a:xfrm>
            <a:prstGeom prst="line">
              <a:avLst/>
            </a:prstGeom>
            <a:ln w="381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588" name="Line 68"/>
            <p:cNvSpPr/>
            <p:nvPr/>
          </p:nvSpPr>
          <p:spPr>
            <a:xfrm>
              <a:off x="2064" y="1824"/>
              <a:ext cx="14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57093" name="Text Box 69"/>
          <p:cNvSpPr txBox="1"/>
          <p:nvPr/>
        </p:nvSpPr>
        <p:spPr>
          <a:xfrm>
            <a:off x="0" y="4038600"/>
            <a:ext cx="2819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加法器输出端：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257094" name="Group 70"/>
          <p:cNvGrpSpPr/>
          <p:nvPr/>
        </p:nvGrpSpPr>
        <p:grpSpPr>
          <a:xfrm>
            <a:off x="0" y="4724400"/>
            <a:ext cx="4419600" cy="903288"/>
            <a:chOff x="0" y="2976"/>
            <a:chExt cx="2784" cy="569"/>
          </a:xfrm>
        </p:grpSpPr>
        <p:sp>
          <p:nvSpPr>
            <p:cNvPr id="23582" name="Text Box 71"/>
            <p:cNvSpPr txBox="1"/>
            <p:nvPr/>
          </p:nvSpPr>
          <p:spPr>
            <a:xfrm>
              <a:off x="0" y="2976"/>
              <a:ext cx="2784" cy="56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b="1" dirty="0">
                  <a:solidFill>
                    <a:schemeClr val="folHlin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∑</a:t>
              </a:r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</a:rPr>
                <a:t>  </a:t>
              </a:r>
              <a:r>
                <a:rPr lang="en-US" altLang="zh-CN" sz="2800" b="1" dirty="0">
                  <a:solidFill>
                    <a:schemeClr val="folHlink"/>
                  </a:solidFill>
                  <a:latin typeface="Times New Roman" panose="02020603050405020304" pitchFamily="18" charset="0"/>
                </a:rPr>
                <a:t>A</a:t>
              </a:r>
              <a:r>
                <a:rPr lang="zh-CN" altLang="en-US" sz="2800" b="1" dirty="0">
                  <a:latin typeface="Times New Roman" panose="02020603050405020304" pitchFamily="18" charset="0"/>
                </a:rPr>
                <a:t>：</a:t>
              </a: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打开控制门，将结</a:t>
              </a:r>
              <a:endPara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             果送</a:t>
              </a:r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输入端。</a:t>
              </a:r>
              <a:endPara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  <p:grpSp>
          <p:nvGrpSpPr>
            <p:cNvPr id="23583" name="Group 72"/>
            <p:cNvGrpSpPr/>
            <p:nvPr/>
          </p:nvGrpSpPr>
          <p:grpSpPr>
            <a:xfrm>
              <a:off x="192" y="3072"/>
              <a:ext cx="432" cy="192"/>
              <a:chOff x="192" y="3072"/>
              <a:chExt cx="432" cy="192"/>
            </a:xfrm>
          </p:grpSpPr>
          <p:sp>
            <p:nvSpPr>
              <p:cNvPr id="23584" name="Line 73"/>
              <p:cNvSpPr/>
              <p:nvPr/>
            </p:nvSpPr>
            <p:spPr>
              <a:xfrm>
                <a:off x="624" y="3264"/>
                <a:ext cx="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3585" name="Line 74"/>
              <p:cNvSpPr/>
              <p:nvPr/>
            </p:nvSpPr>
            <p:spPr>
              <a:xfrm>
                <a:off x="192" y="3072"/>
                <a:ext cx="192" cy="0"/>
              </a:xfrm>
              <a:prstGeom prst="line">
                <a:avLst/>
              </a:prstGeom>
              <a:ln w="28575" cap="flat" cmpd="sng">
                <a:solidFill>
                  <a:schemeClr val="folHlink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</p:grpSp>
      <p:sp>
        <p:nvSpPr>
          <p:cNvPr id="257099" name="Text Box 75"/>
          <p:cNvSpPr txBox="1"/>
          <p:nvPr/>
        </p:nvSpPr>
        <p:spPr>
          <a:xfrm>
            <a:off x="0" y="5715000"/>
            <a:ext cx="3962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CP</a:t>
            </a:r>
            <a:r>
              <a:rPr lang="en-US" altLang="zh-CN" b="1" dirty="0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：将结果打入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7100" name="Text Box 76"/>
          <p:cNvSpPr txBox="1"/>
          <p:nvPr/>
        </p:nvSpPr>
        <p:spPr>
          <a:xfrm>
            <a:off x="3581400" y="609600"/>
            <a:ext cx="502920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</a:rPr>
              <a:t>（</a:t>
            </a:r>
            <a:r>
              <a:rPr lang="en-US" altLang="zh-CN" sz="3200" b="1" dirty="0">
                <a:latin typeface="Times New Roman" panose="02020603050405020304" pitchFamily="18" charset="0"/>
              </a:rPr>
              <a:t>2</a:t>
            </a:r>
            <a:r>
              <a:rPr lang="zh-CN" altLang="en-US" sz="3200" b="1" dirty="0">
                <a:latin typeface="Times New Roman" panose="02020603050405020304" pitchFamily="18" charset="0"/>
              </a:rPr>
              <a:t>）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补码加减运算器粗框</a:t>
            </a:r>
            <a:endParaRPr lang="zh-CN" altLang="en-US" sz="32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257101" name="Group 77"/>
          <p:cNvGrpSpPr/>
          <p:nvPr/>
        </p:nvGrpSpPr>
        <p:grpSpPr>
          <a:xfrm>
            <a:off x="5715000" y="2743200"/>
            <a:ext cx="1600200" cy="609600"/>
            <a:chOff x="3600" y="1728"/>
            <a:chExt cx="1008" cy="384"/>
          </a:xfrm>
        </p:grpSpPr>
        <p:sp>
          <p:nvSpPr>
            <p:cNvPr id="23580" name="Rectangle 78"/>
            <p:cNvSpPr/>
            <p:nvPr/>
          </p:nvSpPr>
          <p:spPr>
            <a:xfrm>
              <a:off x="3600" y="1728"/>
              <a:ext cx="1008" cy="384"/>
            </a:xfrm>
            <a:prstGeom prst="rect">
              <a:avLst/>
            </a:prstGeom>
            <a:solidFill>
              <a:schemeClr val="accent1"/>
            </a:solidFill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3581" name="Text Box 79"/>
            <p:cNvSpPr txBox="1"/>
            <p:nvPr/>
          </p:nvSpPr>
          <p:spPr>
            <a:xfrm>
              <a:off x="3936" y="1776"/>
              <a:ext cx="62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∑</a:t>
              </a:r>
              <a:endParaRPr lang="zh-CN" altLang="en-US" sz="28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2" name="椭圆 1"/>
          <p:cNvSpPr/>
          <p:nvPr/>
        </p:nvSpPr>
        <p:spPr>
          <a:xfrm>
            <a:off x="7451725" y="4077335"/>
            <a:ext cx="1656715" cy="575945"/>
          </a:xfrm>
          <a:prstGeom prst="ellipse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400800" y="4293235"/>
            <a:ext cx="1066800" cy="575945"/>
          </a:xfrm>
          <a:prstGeom prst="ellipse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en-US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fade thruBlk="1"/>
      </p:transition>
    </mc:Choice>
    <mc:Fallback>
      <p:transition spd="slow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6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7026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00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7100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57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57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85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7085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7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57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7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7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5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257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88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57088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257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68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57068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93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57093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57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57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57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57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57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257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99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257099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257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257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26" grpId="0" build="p"/>
      <p:bldP spid="257068" grpId="0" advAuto="1000" build="p"/>
      <p:bldP spid="257085" grpId="0" build="p"/>
      <p:bldP spid="257086" grpId="0"/>
      <p:bldP spid="257087" grpId="0"/>
      <p:bldP spid="257088" grpId="0" build="p"/>
      <p:bldP spid="257093" grpId="0" build="p"/>
      <p:bldP spid="257099" grpId="0" build="p"/>
      <p:bldP spid="257100" grpId="0" build="p"/>
      <p:bldP spid="2" grpId="0" bldLvl="0" animBg="1"/>
      <p:bldP spid="2" grpId="1" animBg="1"/>
      <p:bldP spid="3" grpId="0" bldLvl="0" animBg="1"/>
      <p:bldP spid="3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3"/>
          <p:cNvSpPr txBox="1"/>
          <p:nvPr/>
        </p:nvSpPr>
        <p:spPr>
          <a:xfrm>
            <a:off x="0" y="1533525"/>
            <a:ext cx="9144000" cy="36887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zh-CN" altLang="en-US" sz="32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引子：</a:t>
            </a:r>
            <a:endParaRPr lang="zh-CN" altLang="en-US" sz="3200" b="1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0" eaLnBrk="1" hangingPunct="1">
              <a:lnSpc>
                <a:spcPct val="70000"/>
              </a:lnSpc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如何以加法器为基础，实现乘法运算处理。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1" hangingPunct="1">
              <a:lnSpc>
                <a:spcPct val="70000"/>
              </a:lnSpc>
              <a:spcBef>
                <a:spcPct val="50000"/>
              </a:spcBef>
            </a:pP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1" hangingPunct="1">
              <a:lnSpc>
                <a:spcPct val="70000"/>
              </a:lnSpc>
              <a:spcBef>
                <a:spcPct val="50000"/>
              </a:spcBef>
            </a:pP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0" eaLnBrk="1" hangingPunct="1">
              <a:lnSpc>
                <a:spcPct val="70000"/>
              </a:lnSpc>
              <a:spcBef>
                <a:spcPct val="50000"/>
              </a:spcBef>
            </a:pPr>
            <a:endParaRPr lang="zh-CN" altLang="en-US" sz="3200" b="1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lvl="0" eaLnBrk="1" hangingPunct="1">
              <a:lnSpc>
                <a:spcPct val="70000"/>
              </a:lnSpc>
              <a:spcBef>
                <a:spcPct val="100000"/>
              </a:spcBef>
            </a:pP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14020" name="Group 4"/>
          <p:cNvGrpSpPr/>
          <p:nvPr/>
        </p:nvGrpSpPr>
        <p:grpSpPr>
          <a:xfrm>
            <a:off x="653098" y="4580573"/>
            <a:ext cx="6705600" cy="641350"/>
            <a:chOff x="624" y="720"/>
            <a:chExt cx="4224" cy="404"/>
          </a:xfrm>
        </p:grpSpPr>
        <p:sp>
          <p:nvSpPr>
            <p:cNvPr id="25619" name="Text Box 5"/>
            <p:cNvSpPr txBox="1"/>
            <p:nvPr/>
          </p:nvSpPr>
          <p:spPr>
            <a:xfrm>
              <a:off x="624" y="720"/>
              <a:ext cx="4224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zh-CN" altLang="en-US" sz="3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乘法    部分积累</a:t>
              </a:r>
              <a:r>
                <a:rPr lang="zh-CN" altLang="en-US" sz="3600" b="1" dirty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加</a:t>
              </a:r>
              <a:r>
                <a:rPr lang="zh-CN" altLang="en-US" sz="3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、</a:t>
              </a:r>
              <a:r>
                <a:rPr lang="zh-CN" altLang="en-US" sz="3600" b="1" dirty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移位</a:t>
              </a:r>
              <a:r>
                <a:rPr lang="zh-CN" altLang="en-US" sz="3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。</a:t>
              </a:r>
              <a:endPara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5620" name="Line 6"/>
            <p:cNvSpPr/>
            <p:nvPr/>
          </p:nvSpPr>
          <p:spPr>
            <a:xfrm>
              <a:off x="1344" y="960"/>
              <a:ext cx="48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4" name="文本框 3"/>
          <p:cNvSpPr txBox="1"/>
          <p:nvPr/>
        </p:nvSpPr>
        <p:spPr>
          <a:xfrm>
            <a:off x="182880" y="3665855"/>
            <a:ext cx="2224405" cy="5791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200" b="1" dirty="0">
                <a:solidFill>
                  <a:schemeClr val="folHlink"/>
                </a:solidFill>
                <a:ea typeface="黑体" panose="02010609060101010101" pitchFamily="49" charset="-122"/>
                <a:cs typeface="+mn-cs"/>
                <a:sym typeface="+mn-ea"/>
              </a:rPr>
              <a:t>解决思路：</a:t>
            </a:r>
            <a:endParaRPr lang="zh-CN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0" y="221615"/>
            <a:ext cx="9848215" cy="70104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4000" b="1" dirty="0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4000" b="1" dirty="0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3.2.2 </a:t>
            </a:r>
            <a:r>
              <a:rPr lang="zh-CN" altLang="en-US" sz="4000" b="1" dirty="0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定点数（二进制码）的乘法运算</a:t>
            </a:r>
            <a:endParaRPr lang="zh-CN" altLang="en-US" sz="4000" b="1" dirty="0">
              <a:solidFill>
                <a:schemeClr val="folHlin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98" name="灯片编号占位符 3"/>
          <p:cNvSpPr txBox="1">
            <a:spLocks noGrp="1"/>
          </p:cNvSpPr>
          <p:nvPr/>
        </p:nvSpPr>
        <p:spPr>
          <a:xfrm>
            <a:off x="6877050" y="6400800"/>
            <a:ext cx="22669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/>
            <a:fld id="{9A0DB2DC-4C9A-4742-B13C-FB6460FD3503}" type="slidenum">
              <a:rPr lang="zh-CN" altLang="en-US" sz="1600" b="1" dirty="0">
                <a:solidFill>
                  <a:schemeClr val="tx2"/>
                </a:solidFill>
              </a:rPr>
            </a:fld>
            <a:r>
              <a:rPr lang="en-US" altLang="zh-CN" sz="1600" b="1" dirty="0">
                <a:solidFill>
                  <a:schemeClr val="tx2"/>
                </a:solidFill>
              </a:rPr>
              <a:t>/12</a:t>
            </a:r>
            <a:endParaRPr lang="en-US" altLang="zh-CN" sz="16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31453">
        <p:fade thruBlk="1"/>
      </p:transition>
    </mc:Choice>
    <mc:Fallback>
      <p:transition spd="slow" advTm="31453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2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charRg st="12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4018" name="Text Box 2"/>
          <p:cNvSpPr txBox="1"/>
          <p:nvPr/>
        </p:nvSpPr>
        <p:spPr>
          <a:xfrm>
            <a:off x="1322388" y="221298"/>
            <a:ext cx="6248400" cy="7010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4000" b="1" dirty="0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4000" b="1" dirty="0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3.2.2 </a:t>
            </a:r>
            <a:r>
              <a:rPr lang="zh-CN" altLang="en-US" sz="4000" b="1" dirty="0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定点数的乘法</a:t>
            </a:r>
            <a:endParaRPr lang="zh-CN" altLang="en-US" sz="4000" b="1" dirty="0">
              <a:solidFill>
                <a:schemeClr val="folHlin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14020" name="Group 4"/>
          <p:cNvGrpSpPr/>
          <p:nvPr/>
        </p:nvGrpSpPr>
        <p:grpSpPr>
          <a:xfrm>
            <a:off x="179388" y="1779588"/>
            <a:ext cx="6705600" cy="641350"/>
            <a:chOff x="624" y="720"/>
            <a:chExt cx="4224" cy="404"/>
          </a:xfrm>
        </p:grpSpPr>
        <p:sp>
          <p:nvSpPr>
            <p:cNvPr id="25619" name="Text Box 5"/>
            <p:cNvSpPr txBox="1"/>
            <p:nvPr/>
          </p:nvSpPr>
          <p:spPr>
            <a:xfrm>
              <a:off x="624" y="720"/>
              <a:ext cx="4224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zh-CN" altLang="en-US" sz="3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乘法    部分积累</a:t>
              </a:r>
              <a:r>
                <a:rPr lang="zh-CN" altLang="en-US" sz="3600" b="1" dirty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加</a:t>
              </a:r>
              <a:r>
                <a:rPr lang="zh-CN" altLang="en-US" sz="3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、</a:t>
              </a:r>
              <a:r>
                <a:rPr lang="zh-CN" altLang="en-US" sz="3600" b="1" dirty="0">
                  <a:solidFill>
                    <a:srgbClr val="FFFF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移位</a:t>
              </a:r>
              <a:r>
                <a:rPr lang="zh-CN" altLang="en-US" sz="3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。</a:t>
              </a:r>
              <a:endPara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5620" name="Line 6"/>
            <p:cNvSpPr/>
            <p:nvPr/>
          </p:nvSpPr>
          <p:spPr>
            <a:xfrm>
              <a:off x="1344" y="960"/>
              <a:ext cx="48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214023" name="Text Box 7"/>
          <p:cNvSpPr txBox="1"/>
          <p:nvPr/>
        </p:nvSpPr>
        <p:spPr>
          <a:xfrm>
            <a:off x="304800" y="4314825"/>
            <a:ext cx="49530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例.  </a:t>
            </a:r>
            <a:r>
              <a:rPr lang="zh-CN" altLang="en-US" sz="36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.1101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×</a:t>
            </a:r>
            <a:r>
              <a:rPr lang="zh-CN" altLang="en-US" sz="36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3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.1011</a:t>
            </a:r>
            <a:endParaRPr lang="zh-CN" altLang="en-US" sz="3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14042" name="Group 26"/>
          <p:cNvGrpSpPr/>
          <p:nvPr/>
        </p:nvGrpSpPr>
        <p:grpSpPr>
          <a:xfrm>
            <a:off x="990600" y="5068570"/>
            <a:ext cx="4419600" cy="641350"/>
            <a:chOff x="606" y="3196"/>
            <a:chExt cx="2784" cy="404"/>
          </a:xfrm>
        </p:grpSpPr>
        <p:sp>
          <p:nvSpPr>
            <p:cNvPr id="25614" name="Text Box 9"/>
            <p:cNvSpPr txBox="1"/>
            <p:nvPr/>
          </p:nvSpPr>
          <p:spPr>
            <a:xfrm>
              <a:off x="606" y="3196"/>
              <a:ext cx="2784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zh-CN" altLang="en-US" sz="36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乘积 </a:t>
              </a:r>
              <a:r>
                <a:rPr lang="en-US" altLang="zh-CN" sz="36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P = </a:t>
              </a:r>
              <a:r>
                <a:rPr lang="en-US" altLang="zh-CN" sz="3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36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 × </a:t>
              </a:r>
              <a:r>
                <a:rPr lang="en-US" altLang="zh-CN" sz="3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endParaRPr lang="en-US" altLang="zh-CN" sz="36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15" name="Line 10"/>
            <p:cNvSpPr/>
            <p:nvPr/>
          </p:nvSpPr>
          <p:spPr>
            <a:xfrm>
              <a:off x="1902" y="3292"/>
              <a:ext cx="0" cy="24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16" name="Line 11"/>
            <p:cNvSpPr/>
            <p:nvPr/>
          </p:nvSpPr>
          <p:spPr>
            <a:xfrm>
              <a:off x="2238" y="3292"/>
              <a:ext cx="0" cy="24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17" name="Line 12"/>
            <p:cNvSpPr/>
            <p:nvPr/>
          </p:nvSpPr>
          <p:spPr>
            <a:xfrm>
              <a:off x="2688" y="3292"/>
              <a:ext cx="0" cy="24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18" name="Line 13"/>
            <p:cNvSpPr/>
            <p:nvPr/>
          </p:nvSpPr>
          <p:spPr>
            <a:xfrm>
              <a:off x="3015" y="3292"/>
              <a:ext cx="0" cy="24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14036" name="Line 20"/>
          <p:cNvSpPr/>
          <p:nvPr/>
        </p:nvSpPr>
        <p:spPr>
          <a:xfrm flipH="1" flipV="1">
            <a:off x="2268538" y="3773488"/>
            <a:ext cx="17462" cy="617537"/>
          </a:xfrm>
          <a:prstGeom prst="line">
            <a:avLst/>
          </a:prstGeom>
          <a:ln w="28575" cap="flat" cmpd="sng">
            <a:solidFill>
              <a:schemeClr val="accent1"/>
            </a:solidFill>
            <a:prstDash val="solid"/>
            <a:headEnd type="stealth" w="lg" len="lg"/>
            <a:tailEnd type="none" w="med" len="med"/>
          </a:ln>
        </p:spPr>
      </p:sp>
      <p:sp>
        <p:nvSpPr>
          <p:cNvPr id="214037" name="Text Box 21"/>
          <p:cNvSpPr txBox="1"/>
          <p:nvPr/>
        </p:nvSpPr>
        <p:spPr>
          <a:xfrm>
            <a:off x="1763713" y="2981325"/>
            <a:ext cx="1066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ctr" eaLnBrk="0" hangingPunct="0">
              <a:spcBef>
                <a:spcPct val="50000"/>
              </a:spcBef>
            </a:pPr>
            <a:r>
              <a:rPr lang="en-US" altLang="zh-CN" sz="36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原</a:t>
            </a:r>
            <a:endParaRPr lang="zh-CN" altLang="en-US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4038" name="Line 22"/>
          <p:cNvSpPr/>
          <p:nvPr/>
        </p:nvSpPr>
        <p:spPr>
          <a:xfrm flipV="1">
            <a:off x="3492500" y="3727450"/>
            <a:ext cx="20638" cy="693738"/>
          </a:xfrm>
          <a:prstGeom prst="line">
            <a:avLst/>
          </a:prstGeom>
          <a:ln w="28575" cap="flat" cmpd="sng">
            <a:solidFill>
              <a:schemeClr val="accent1"/>
            </a:solidFill>
            <a:prstDash val="solid"/>
            <a:headEnd type="stealth" w="lg" len="lg"/>
            <a:tailEnd type="none" w="med" len="med"/>
          </a:ln>
        </p:spPr>
      </p:sp>
      <p:sp>
        <p:nvSpPr>
          <p:cNvPr id="214039" name="Text Box 23"/>
          <p:cNvSpPr txBox="1"/>
          <p:nvPr/>
        </p:nvSpPr>
        <p:spPr>
          <a:xfrm>
            <a:off x="3059113" y="2981325"/>
            <a:ext cx="1219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0" hangingPunct="0">
              <a:spcBef>
                <a:spcPct val="50000"/>
              </a:spcBef>
            </a:pPr>
            <a:r>
              <a:rPr lang="en-US" altLang="zh-CN" sz="36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原</a:t>
            </a:r>
            <a:endParaRPr lang="zh-CN" altLang="en-US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14043" name="Group 27"/>
          <p:cNvGrpSpPr/>
          <p:nvPr/>
        </p:nvGrpSpPr>
        <p:grpSpPr>
          <a:xfrm>
            <a:off x="990600" y="5822950"/>
            <a:ext cx="4953000" cy="701675"/>
            <a:chOff x="624" y="3686"/>
            <a:chExt cx="3120" cy="442"/>
          </a:xfrm>
        </p:grpSpPr>
        <p:sp>
          <p:nvSpPr>
            <p:cNvPr id="25612" name="Text Box 15"/>
            <p:cNvSpPr txBox="1"/>
            <p:nvPr/>
          </p:nvSpPr>
          <p:spPr>
            <a:xfrm>
              <a:off x="624" y="3686"/>
              <a:ext cx="3120" cy="44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zh-CN" altLang="en-US" sz="4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积符 </a:t>
              </a:r>
              <a:r>
                <a:rPr lang="en-US" altLang="zh-CN" sz="4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r>
                <a:rPr lang="en-US" altLang="zh-CN" sz="4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en-US" altLang="zh-CN" sz="4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= S</a:t>
              </a:r>
              <a:r>
                <a:rPr lang="en-US" altLang="zh-CN" sz="4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</a:t>
              </a:r>
              <a:r>
                <a:rPr lang="en-US" altLang="zh-CN" sz="4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S</a:t>
              </a:r>
              <a:r>
                <a:rPr lang="en-US" altLang="zh-CN" sz="4000" b="1" baseline="-250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endParaRPr lang="en-US" altLang="zh-CN" sz="4000" b="1" baseline="-250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5613" name="Oval 24"/>
            <p:cNvSpPr/>
            <p:nvPr/>
          </p:nvSpPr>
          <p:spPr>
            <a:xfrm>
              <a:off x="2352" y="3801"/>
              <a:ext cx="240" cy="240"/>
            </a:xfrm>
            <a:prstGeom prst="ellipse">
              <a:avLst/>
            </a:prstGeom>
            <a:noFill/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/>
            <a:p>
              <a:pPr lvl="0" algn="ctr" eaLnBrk="0" hangingPunct="0"/>
              <a:r>
                <a:rPr lang="zh-CN" altLang="en-US" sz="32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098" name="灯片编号占位符 3"/>
          <p:cNvSpPr txBox="1">
            <a:spLocks noGrp="1"/>
          </p:cNvSpPr>
          <p:nvPr/>
        </p:nvSpPr>
        <p:spPr>
          <a:xfrm>
            <a:off x="6877050" y="6400800"/>
            <a:ext cx="22669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/>
            <a:fld id="{9A0DB2DC-4C9A-4742-B13C-FB6460FD3503}" type="slidenum">
              <a:rPr lang="zh-CN" altLang="en-US" sz="1600" b="1" dirty="0">
                <a:solidFill>
                  <a:schemeClr val="tx2"/>
                </a:solidFill>
              </a:rPr>
            </a:fld>
            <a:r>
              <a:rPr lang="en-US" altLang="zh-CN" sz="1600" b="1" dirty="0">
                <a:solidFill>
                  <a:schemeClr val="tx2"/>
                </a:solidFill>
              </a:rPr>
              <a:t>/12</a:t>
            </a:r>
            <a:endParaRPr lang="en-US" altLang="zh-CN" sz="16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 advTm="54844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4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1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1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23" grpId="0"/>
      <p:bldP spid="214037" grpId="0"/>
      <p:bldP spid="21403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6084" name="Oval 20"/>
          <p:cNvSpPr/>
          <p:nvPr/>
        </p:nvSpPr>
        <p:spPr>
          <a:xfrm>
            <a:off x="4052888" y="692150"/>
            <a:ext cx="1152525" cy="4318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6066" name="Text Box 2"/>
          <p:cNvSpPr txBox="1">
            <a:spLocks noChangeArrowheads="1"/>
          </p:cNvSpPr>
          <p:nvPr/>
        </p:nvSpPr>
        <p:spPr bwMode="auto">
          <a:xfrm>
            <a:off x="149225" y="6350"/>
            <a:ext cx="52863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手工运算</a:t>
            </a:r>
            <a:r>
              <a:rPr kumimoji="1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   0.1101</a:t>
            </a:r>
            <a:endParaRPr kumimoji="1" lang="zh-CN" altLang="en-US" sz="3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         ×0.1011</a:t>
            </a:r>
            <a:endParaRPr kumimoji="1" lang="zh-CN" altLang="en-US" sz="36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16067" name="Text Box 3"/>
          <p:cNvSpPr txBox="1"/>
          <p:nvPr/>
        </p:nvSpPr>
        <p:spPr>
          <a:xfrm>
            <a:off x="1066800" y="1370013"/>
            <a:ext cx="4419600" cy="20145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     1101</a:t>
            </a:r>
            <a:endParaRPr lang="zh-CN" altLang="en-US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    1101</a:t>
            </a:r>
            <a:endParaRPr lang="zh-CN" altLang="en-US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   0000</a:t>
            </a:r>
            <a:endParaRPr lang="zh-CN" altLang="en-US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  1101</a:t>
            </a:r>
            <a:endParaRPr lang="zh-CN" altLang="en-US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6068" name="Line 4"/>
          <p:cNvSpPr/>
          <p:nvPr/>
        </p:nvSpPr>
        <p:spPr>
          <a:xfrm>
            <a:off x="3124200" y="1217613"/>
            <a:ext cx="20574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16069" name="Line 5"/>
          <p:cNvSpPr/>
          <p:nvPr/>
        </p:nvSpPr>
        <p:spPr>
          <a:xfrm>
            <a:off x="2895600" y="3124200"/>
            <a:ext cx="3048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16070" name="Line 6"/>
          <p:cNvSpPr/>
          <p:nvPr/>
        </p:nvSpPr>
        <p:spPr>
          <a:xfrm flipH="1">
            <a:off x="3048000" y="2971800"/>
            <a:ext cx="0" cy="3048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16071" name="Line 7"/>
          <p:cNvSpPr/>
          <p:nvPr/>
        </p:nvSpPr>
        <p:spPr>
          <a:xfrm>
            <a:off x="2743200" y="3371850"/>
            <a:ext cx="23622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16072" name="Text Box 8"/>
          <p:cNvSpPr txBox="1"/>
          <p:nvPr/>
        </p:nvSpPr>
        <p:spPr>
          <a:xfrm>
            <a:off x="157163" y="3328988"/>
            <a:ext cx="5364162" cy="11906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   </a:t>
            </a:r>
            <a:r>
              <a:rPr lang="zh-CN" altLang="en-US" sz="3600" b="1" u="sng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.10001111</a:t>
            </a:r>
            <a:endParaRPr lang="zh-CN" altLang="en-US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eaLnBrk="1" hangingPunct="1"/>
            <a:r>
              <a:rPr lang="zh-CN" altLang="en-US" sz="36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添加符号： </a:t>
            </a:r>
            <a:r>
              <a:rPr lang="zh-CN" altLang="en-US" sz="3600" b="1" u="sng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600" b="1" dirty="0">
                <a:solidFill>
                  <a:srgbClr val="FDFBF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.10001111</a:t>
            </a:r>
            <a:endParaRPr lang="zh-CN" altLang="en-US" sz="3600" b="1" dirty="0">
              <a:solidFill>
                <a:srgbClr val="FDFBFB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6073" name="Line 9"/>
          <p:cNvSpPr/>
          <p:nvPr/>
        </p:nvSpPr>
        <p:spPr>
          <a:xfrm>
            <a:off x="5334000" y="1446213"/>
            <a:ext cx="838200" cy="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stealth" w="lg" len="lg"/>
          </a:ln>
        </p:spPr>
      </p:sp>
      <p:sp>
        <p:nvSpPr>
          <p:cNvPr id="216074" name="Text Box 10"/>
          <p:cNvSpPr txBox="1"/>
          <p:nvPr/>
        </p:nvSpPr>
        <p:spPr>
          <a:xfrm>
            <a:off x="6248400" y="1065530"/>
            <a:ext cx="2146935" cy="6400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zh-CN" altLang="en-US" sz="36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部分积</a:t>
            </a:r>
            <a:r>
              <a:rPr lang="en-US" altLang="zh-CN" sz="36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 sz="36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6075" name="Text Box 11"/>
          <p:cNvSpPr txBox="1"/>
          <p:nvPr/>
        </p:nvSpPr>
        <p:spPr>
          <a:xfrm>
            <a:off x="144463" y="4878388"/>
            <a:ext cx="6804025" cy="16176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just" eaLnBrk="1" hangingPunct="1">
              <a:lnSpc>
                <a:spcPct val="60000"/>
              </a:lnSpc>
              <a:spcBef>
                <a:spcPct val="50000"/>
              </a:spcBef>
            </a:pPr>
            <a:r>
              <a:rPr lang="zh-CN" altLang="en-US" sz="3600" b="1" dirty="0">
                <a:solidFill>
                  <a:srgbClr val="FDFBF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困难：</a:t>
            </a:r>
            <a:r>
              <a:rPr lang="zh-CN" altLang="en-US" sz="3200" b="1" dirty="0">
                <a:solidFill>
                  <a:srgbClr val="FDFBF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1）加数增多情况</a:t>
            </a:r>
            <a:endParaRPr lang="zh-CN" altLang="en-US" sz="3200" b="1" dirty="0">
              <a:solidFill>
                <a:srgbClr val="FDFBFB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just" eaLnBrk="1" hangingPunct="1"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 dirty="0">
                <a:solidFill>
                  <a:srgbClr val="FDFBFB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2）加数的位数增多的情况</a:t>
            </a:r>
            <a:endParaRPr lang="zh-CN" altLang="en-US" sz="3200" b="1" dirty="0">
              <a:solidFill>
                <a:srgbClr val="FDFBFB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algn="just" eaLnBrk="1" hangingPunct="1">
              <a:spcBef>
                <a:spcPct val="20000"/>
              </a:spcBef>
            </a:pPr>
            <a:r>
              <a:rPr lang="zh-CN" altLang="en-US" sz="3600" b="1" dirty="0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改进：</a:t>
            </a:r>
            <a:endParaRPr lang="zh-CN" altLang="en-US" sz="3600" b="1" dirty="0">
              <a:solidFill>
                <a:schemeClr val="folHlin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6076" name="Rectangle 12"/>
          <p:cNvSpPr>
            <a:spLocks noChangeArrowheads="1"/>
          </p:cNvSpPr>
          <p:nvPr/>
        </p:nvSpPr>
        <p:spPr bwMode="auto">
          <a:xfrm>
            <a:off x="1376363" y="5849938"/>
            <a:ext cx="660717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将一次相加改为分步移位累加。</a:t>
            </a:r>
            <a:endParaRPr kumimoji="1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16077" name="AutoShape 13"/>
          <p:cNvSpPr/>
          <p:nvPr/>
        </p:nvSpPr>
        <p:spPr>
          <a:xfrm>
            <a:off x="5191125" y="1484313"/>
            <a:ext cx="288925" cy="1728787"/>
          </a:xfrm>
          <a:prstGeom prst="rightBrace">
            <a:avLst>
              <a:gd name="adj1" fmla="val 49862"/>
              <a:gd name="adj2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6078" name="Freeform 14"/>
          <p:cNvSpPr/>
          <p:nvPr/>
        </p:nvSpPr>
        <p:spPr>
          <a:xfrm>
            <a:off x="4932363" y="2349500"/>
            <a:ext cx="1774825" cy="2819400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pathLst>
              <a:path w="1118" h="1776">
                <a:moveTo>
                  <a:pt x="0" y="1723"/>
                </a:moveTo>
                <a:cubicBezTo>
                  <a:pt x="128" y="1749"/>
                  <a:pt x="257" y="1776"/>
                  <a:pt x="363" y="1723"/>
                </a:cubicBezTo>
                <a:cubicBezTo>
                  <a:pt x="469" y="1670"/>
                  <a:pt x="514" y="1587"/>
                  <a:pt x="635" y="1406"/>
                </a:cubicBezTo>
                <a:cubicBezTo>
                  <a:pt x="756" y="1225"/>
                  <a:pt x="1058" y="839"/>
                  <a:pt x="1088" y="635"/>
                </a:cubicBezTo>
                <a:cubicBezTo>
                  <a:pt x="1118" y="431"/>
                  <a:pt x="922" y="287"/>
                  <a:pt x="816" y="181"/>
                </a:cubicBezTo>
                <a:cubicBezTo>
                  <a:pt x="710" y="75"/>
                  <a:pt x="581" y="37"/>
                  <a:pt x="453" y="0"/>
                </a:cubicBezTo>
              </a:path>
            </a:pathLst>
          </a:custGeom>
          <a:noFill/>
          <a:ln w="28575" cap="flat" cmpd="sng">
            <a:solidFill>
              <a:schemeClr val="tx1">
                <a:alpha val="100000"/>
              </a:schemeClr>
            </a:solidFill>
            <a:prstDash val="solid"/>
            <a:round/>
            <a:headEnd type="oval" w="lg" len="lg"/>
            <a:tailEnd type="stealth" w="lg" len="lg"/>
          </a:ln>
        </p:spPr>
        <p:txBody>
          <a:bodyPr/>
          <a:p>
            <a:endParaRPr lang="zh-CN" altLang="en-US"/>
          </a:p>
        </p:txBody>
      </p:sp>
      <p:sp>
        <p:nvSpPr>
          <p:cNvPr id="216079" name="Text Box 15"/>
          <p:cNvSpPr txBox="1"/>
          <p:nvPr/>
        </p:nvSpPr>
        <p:spPr>
          <a:xfrm>
            <a:off x="4845050" y="692150"/>
            <a:ext cx="288925" cy="4064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algn="ctr" eaLnBrk="1" hangingPunct="1">
              <a:spcBef>
                <a:spcPct val="50000"/>
              </a:spcBef>
            </a:pPr>
            <a:endParaRPr lang="en-US" altLang="zh-CN" sz="2000" b="1" u="sng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6081" name="Text Box 17"/>
          <p:cNvSpPr txBox="1"/>
          <p:nvPr/>
        </p:nvSpPr>
        <p:spPr>
          <a:xfrm>
            <a:off x="4643438" y="677863"/>
            <a:ext cx="215900" cy="4064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algn="ctr" eaLnBrk="1" hangingPunct="1">
              <a:spcBef>
                <a:spcPct val="50000"/>
              </a:spcBef>
            </a:pPr>
            <a:endParaRPr lang="en-US" altLang="zh-CN" sz="2000" b="1" u="sng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6082" name="Text Box 18"/>
          <p:cNvSpPr txBox="1"/>
          <p:nvPr/>
        </p:nvSpPr>
        <p:spPr>
          <a:xfrm>
            <a:off x="4356100" y="692150"/>
            <a:ext cx="287338" cy="4064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algn="ctr" eaLnBrk="1" hangingPunct="1">
              <a:spcBef>
                <a:spcPct val="50000"/>
              </a:spcBef>
            </a:pPr>
            <a:endParaRPr lang="en-US" altLang="zh-CN" sz="2000" b="1" u="sng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6083" name="Text Box 19"/>
          <p:cNvSpPr txBox="1"/>
          <p:nvPr/>
        </p:nvSpPr>
        <p:spPr>
          <a:xfrm>
            <a:off x="4154488" y="692150"/>
            <a:ext cx="215900" cy="406400"/>
          </a:xfrm>
          <a:prstGeom prst="rect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lvl="0" algn="ctr" eaLnBrk="1" hangingPunct="1">
              <a:spcBef>
                <a:spcPct val="50000"/>
              </a:spcBef>
            </a:pPr>
            <a:endParaRPr lang="en-US" altLang="zh-CN" sz="2000" b="1" u="sng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6085" name="Oval 21"/>
          <p:cNvSpPr/>
          <p:nvPr/>
        </p:nvSpPr>
        <p:spPr>
          <a:xfrm>
            <a:off x="4081463" y="144463"/>
            <a:ext cx="1152525" cy="431800"/>
          </a:xfrm>
          <a:prstGeom prst="ellipse">
            <a:avLst/>
          </a:prstGeom>
          <a:noFill/>
          <a:ln w="28575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5199380" y="1674495"/>
            <a:ext cx="3114040" cy="640080"/>
            <a:chOff x="7696" y="2556"/>
            <a:chExt cx="4200" cy="1008"/>
          </a:xfrm>
        </p:grpSpPr>
        <p:sp>
          <p:nvSpPr>
            <p:cNvPr id="3" name="Line 9"/>
            <p:cNvSpPr/>
            <p:nvPr/>
          </p:nvSpPr>
          <p:spPr>
            <a:xfrm>
              <a:off x="7696" y="3156"/>
              <a:ext cx="1320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4" name="Text Box 10"/>
            <p:cNvSpPr txBox="1"/>
            <p:nvPr/>
          </p:nvSpPr>
          <p:spPr>
            <a:xfrm>
              <a:off x="9136" y="2556"/>
              <a:ext cx="2760" cy="100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zh-CN" altLang="en-US" sz="36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部分积</a:t>
              </a:r>
              <a:r>
                <a:rPr lang="en-US" altLang="zh-CN" sz="36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en-US" altLang="zh-CN" sz="36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5182870" y="2232025"/>
            <a:ext cx="3114040" cy="640080"/>
            <a:chOff x="7696" y="2556"/>
            <a:chExt cx="4200" cy="1008"/>
          </a:xfrm>
        </p:grpSpPr>
        <p:sp>
          <p:nvSpPr>
            <p:cNvPr id="9" name="Line 9"/>
            <p:cNvSpPr/>
            <p:nvPr/>
          </p:nvSpPr>
          <p:spPr>
            <a:xfrm>
              <a:off x="7696" y="3156"/>
              <a:ext cx="1320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10" name="Text Box 10"/>
            <p:cNvSpPr txBox="1"/>
            <p:nvPr/>
          </p:nvSpPr>
          <p:spPr>
            <a:xfrm>
              <a:off x="9136" y="2556"/>
              <a:ext cx="2760" cy="100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zh-CN" altLang="en-US" sz="36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部分积</a:t>
              </a:r>
              <a:r>
                <a:rPr lang="en-US" altLang="zh-CN" sz="36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  <a:endParaRPr lang="en-US" altLang="zh-CN" sz="36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182870" y="2806065"/>
            <a:ext cx="3114040" cy="640080"/>
            <a:chOff x="7696" y="2556"/>
            <a:chExt cx="4200" cy="1008"/>
          </a:xfrm>
        </p:grpSpPr>
        <p:sp>
          <p:nvSpPr>
            <p:cNvPr id="12" name="Line 9"/>
            <p:cNvSpPr/>
            <p:nvPr/>
          </p:nvSpPr>
          <p:spPr>
            <a:xfrm>
              <a:off x="7696" y="3156"/>
              <a:ext cx="1320" cy="0"/>
            </a:xfrm>
            <a:prstGeom prst="line">
              <a:avLst/>
            </a:prstGeom>
            <a:ln w="38100" cap="flat" cmpd="sng">
              <a:solidFill>
                <a:schemeClr val="accent1"/>
              </a:solidFill>
              <a:prstDash val="solid"/>
              <a:headEnd type="none" w="med" len="med"/>
              <a:tailEnd type="stealth" w="lg" len="lg"/>
            </a:ln>
          </p:spPr>
        </p:sp>
        <p:sp>
          <p:nvSpPr>
            <p:cNvPr id="13" name="Text Box 10"/>
            <p:cNvSpPr txBox="1"/>
            <p:nvPr/>
          </p:nvSpPr>
          <p:spPr>
            <a:xfrm>
              <a:off x="9136" y="2556"/>
              <a:ext cx="2760" cy="100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zh-CN" altLang="en-US" sz="36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部分积</a:t>
              </a:r>
              <a:r>
                <a:rPr lang="en-US" altLang="zh-CN" sz="36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  <a:endParaRPr lang="en-US" altLang="zh-CN" sz="36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4" name="Oval 21"/>
          <p:cNvSpPr/>
          <p:nvPr/>
        </p:nvSpPr>
        <p:spPr>
          <a:xfrm>
            <a:off x="3564255" y="1196975"/>
            <a:ext cx="1797050" cy="1035050"/>
          </a:xfrm>
          <a:prstGeom prst="ellipse">
            <a:avLst/>
          </a:prstGeom>
          <a:noFill/>
          <a:ln w="28575" cap="flat" cmpd="sng">
            <a:solidFill>
              <a:srgbClr val="FFFF00"/>
            </a:solidFill>
            <a:prstDash val="solid"/>
            <a:headEnd type="none" w="med" len="med"/>
            <a:tailEnd type="none" w="med" len="med"/>
          </a:ln>
        </p:spPr>
        <p:txBody>
          <a:bodyPr wrap="none" anchor="ctr"/>
          <a:p>
            <a:pPr lvl="0" eaLnBrk="1" hangingPunct="1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098" name="灯片编号占位符 3"/>
          <p:cNvSpPr txBox="1">
            <a:spLocks noGrp="1"/>
          </p:cNvSpPr>
          <p:nvPr/>
        </p:nvSpPr>
        <p:spPr>
          <a:xfrm>
            <a:off x="6877050" y="6400800"/>
            <a:ext cx="22669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/>
            <a:fld id="{9A0DB2DC-4C9A-4742-B13C-FB6460FD3503}" type="slidenum">
              <a:rPr lang="zh-CN" altLang="en-US" sz="1600" b="1" dirty="0">
                <a:solidFill>
                  <a:schemeClr val="tx2"/>
                </a:solidFill>
              </a:rPr>
            </a:fld>
            <a:r>
              <a:rPr lang="en-US" altLang="zh-CN" sz="1600" b="1" dirty="0">
                <a:solidFill>
                  <a:schemeClr val="tx2"/>
                </a:solidFill>
              </a:rPr>
              <a:t>/12</a:t>
            </a:r>
            <a:endParaRPr lang="en-US" altLang="zh-CN" sz="1600" b="1" dirty="0">
              <a:solidFill>
                <a:schemeClr val="tx2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76680" y="1268730"/>
            <a:ext cx="9721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FF00"/>
                </a:solidFill>
              </a:rPr>
              <a:t>step1</a:t>
            </a:r>
            <a:endParaRPr lang="en-US" altLang="zh-CN" b="1">
              <a:solidFill>
                <a:srgbClr val="FFFF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376680" y="1800860"/>
            <a:ext cx="9721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FF00"/>
                </a:solidFill>
              </a:rPr>
              <a:t>step2</a:t>
            </a:r>
            <a:endParaRPr lang="en-US" altLang="zh-CN" b="1">
              <a:solidFill>
                <a:srgbClr val="FFFF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403985" y="2232025"/>
            <a:ext cx="9721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FF00"/>
                </a:solidFill>
              </a:rPr>
              <a:t>step3</a:t>
            </a:r>
            <a:endParaRPr lang="en-US" altLang="zh-CN" b="1">
              <a:solidFill>
                <a:srgbClr val="FFFF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376680" y="2816225"/>
            <a:ext cx="9721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FF00"/>
                </a:solidFill>
              </a:rPr>
              <a:t>step4</a:t>
            </a:r>
            <a:endParaRPr lang="en-US" altLang="zh-CN" b="1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slow" advTm="203391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6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6066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6">
                                            <p:txEl>
                                              <p:charRg st="18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6066">
                                            <p:txEl>
                                              <p:charRg st="18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6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2160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6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216067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6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4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6074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1000"/>
                                        <p:tgtEl>
                                          <p:spTgt spid="2160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charRg st="18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16067">
                                            <p:txEl>
                                              <p:charRg st="18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1000"/>
                                        <p:tgtEl>
                                          <p:spTgt spid="2160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charRg st="35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216067">
                                            <p:txEl>
                                              <p:charRg st="35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1000"/>
                                        <p:tgtEl>
                                          <p:spTgt spid="2160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charRg st="51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216067">
                                            <p:txEl>
                                              <p:charRg st="51" end="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16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16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16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2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000"/>
                                        <p:tgtEl>
                                          <p:spTgt spid="216072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2">
                                            <p:txEl>
                                              <p:charRg st="22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000"/>
                                        <p:tgtEl>
                                          <p:spTgt spid="216072">
                                            <p:txEl>
                                              <p:charRg st="22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08" dur="2000"/>
                                        <p:tgtEl>
                                          <p:spTgt spid="2160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3" dur="2000"/>
                                        <p:tgtEl>
                                          <p:spTgt spid="2160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5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16075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216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216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5">
                                            <p:txEl>
                                              <p:charRg st="12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216075">
                                            <p:txEl>
                                              <p:charRg st="12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1" masterRel="sameClick">
                                          <p:stCondLst>
                                            <p:cond evt="begin" delay="0">
                                              <p:tn val="1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5">
                                            <p:txEl>
                                              <p:charRg st="32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216075">
                                            <p:txEl>
                                              <p:charRg st="32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216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84" grpId="0" animBg="1"/>
      <p:bldP spid="216066" grpId="0" uiExpand="1" build="p"/>
      <p:bldP spid="216067" grpId="0" uiExpand="1" build="p"/>
      <p:bldP spid="216072" grpId="0" build="p"/>
      <p:bldP spid="216074" grpId="0" advAuto="1000" build="p"/>
      <p:bldP spid="216075" grpId="0" uiExpand="1" build="p"/>
      <p:bldP spid="216076" grpId="0"/>
      <p:bldP spid="216077" grpId="0" animBg="1"/>
      <p:bldP spid="216079" grpId="0" animBg="1"/>
      <p:bldP spid="216081" grpId="0" animBg="1"/>
      <p:bldP spid="216082" grpId="0" animBg="1"/>
      <p:bldP spid="216083" grpId="0" animBg="1"/>
      <p:bldP spid="216085" grpId="0" animBg="1"/>
      <p:bldP spid="14" grpId="0" bldLvl="0" animBg="1"/>
      <p:bldP spid="2" grpId="0"/>
      <p:bldP spid="2" grpId="1"/>
      <p:bldP spid="6" grpId="0"/>
      <p:bldP spid="6" grpId="1"/>
      <p:bldP spid="7" grpId="0"/>
      <p:bldP spid="7" grpId="1"/>
      <p:bldP spid="15" grpId="0"/>
      <p:bldP spid="1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8114" name="Text Box 2"/>
          <p:cNvSpPr txBox="1">
            <a:spLocks noChangeArrowheads="1"/>
          </p:cNvSpPr>
          <p:nvPr/>
        </p:nvSpPr>
        <p:spPr bwMode="auto">
          <a:xfrm>
            <a:off x="49213" y="15875"/>
            <a:ext cx="396081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1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原码一位乘法</a:t>
            </a:r>
            <a:endParaRPr kumimoji="1" lang="en-US" altLang="zh-CN" sz="3600" b="1" i="0" u="none" strike="noStrike" kern="1200" cap="none" spc="0" normalizeH="0" baseline="0" noProof="0">
              <a:ln>
                <a:noFill/>
              </a:ln>
              <a:solidFill>
                <a:schemeClr val="folHlink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18115" name="Text Box 3"/>
          <p:cNvSpPr txBox="1"/>
          <p:nvPr/>
        </p:nvSpPr>
        <p:spPr>
          <a:xfrm>
            <a:off x="76200" y="725488"/>
            <a:ext cx="8686800" cy="11906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en-US" altLang="zh-CN" sz="36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36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每次将一位乘数所对应的部分积与原部分积的累加和相加，并移位。</a:t>
            </a:r>
            <a:endParaRPr lang="zh-CN" altLang="en-US" sz="3600" b="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8116" name="Text Box 4"/>
          <p:cNvSpPr txBox="1"/>
          <p:nvPr/>
        </p:nvSpPr>
        <p:spPr>
          <a:xfrm>
            <a:off x="0" y="2133600"/>
            <a:ext cx="8893175" cy="23749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设置寄存器：</a:t>
            </a:r>
            <a:endParaRPr lang="zh-CN" altLang="en-US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en-US" altLang="zh-CN" sz="36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存放</a:t>
            </a:r>
            <a:r>
              <a:rPr lang="zh-CN" altLang="en-US" sz="36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部分积累加和</a:t>
            </a:r>
            <a:endParaRPr lang="zh-CN" altLang="en-US" sz="3600" b="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en-US" altLang="zh-CN" sz="36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存放</a:t>
            </a:r>
            <a:r>
              <a:rPr lang="zh-CN" altLang="en-US" sz="36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被乘数</a:t>
            </a:r>
            <a:endParaRPr lang="zh-CN" altLang="en-US" sz="3600" b="1" dirty="0">
              <a:solidFill>
                <a:schemeClr val="tx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en-US" altLang="zh-CN" sz="36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存放</a:t>
            </a:r>
            <a:r>
              <a:rPr lang="zh-CN" altLang="en-US" sz="3600" b="1" dirty="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乘数、乘积低位</a:t>
            </a:r>
            <a:r>
              <a:rPr lang="zh-CN" altLang="en-US" sz="36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endParaRPr lang="zh-CN" altLang="en-US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18123" name="Group 11"/>
          <p:cNvGrpSpPr/>
          <p:nvPr/>
        </p:nvGrpSpPr>
        <p:grpSpPr>
          <a:xfrm>
            <a:off x="65088" y="4521200"/>
            <a:ext cx="7315200" cy="2292350"/>
            <a:chOff x="0" y="2911"/>
            <a:chExt cx="4608" cy="1357"/>
          </a:xfrm>
        </p:grpSpPr>
        <p:sp>
          <p:nvSpPr>
            <p:cNvPr id="27655" name="Text Box 6"/>
            <p:cNvSpPr txBox="1"/>
            <p:nvPr/>
          </p:nvSpPr>
          <p:spPr>
            <a:xfrm>
              <a:off x="0" y="2911"/>
              <a:ext cx="4608" cy="132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3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设置初值：</a:t>
              </a:r>
              <a:endPara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lvl="0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zh-CN" altLang="en-US" sz="3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       </a:t>
              </a:r>
              <a:r>
                <a:rPr lang="en-US" altLang="zh-CN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A</a:t>
              </a:r>
              <a:r>
                <a:rPr lang="en-US" altLang="zh-CN" sz="3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= 00.0000</a:t>
              </a:r>
              <a:endParaRPr lang="en-US" altLang="zh-CN" sz="36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lvl="0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       </a:t>
              </a:r>
              <a:r>
                <a:rPr lang="en-US" altLang="zh-CN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B</a:t>
              </a:r>
              <a:r>
                <a:rPr lang="en-US" altLang="zh-CN" sz="3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= </a:t>
              </a:r>
              <a:r>
                <a:rPr lang="en-US" altLang="zh-CN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X</a:t>
              </a:r>
              <a:r>
                <a:rPr lang="en-US" altLang="zh-CN" sz="3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= 00.1101</a:t>
              </a:r>
              <a:endPara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lvl="0" eaLnBrk="1" hangingPunct="1">
                <a:lnSpc>
                  <a:spcPct val="60000"/>
                </a:lnSpc>
                <a:spcBef>
                  <a:spcPct val="50000"/>
                </a:spcBef>
              </a:pPr>
              <a:r>
                <a:rPr lang="en-US" altLang="zh-CN" sz="3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       </a:t>
              </a:r>
              <a:r>
                <a:rPr lang="en-US" altLang="zh-CN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C</a:t>
              </a:r>
              <a:r>
                <a:rPr lang="en-US" altLang="zh-CN" sz="3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= </a:t>
              </a:r>
              <a:r>
                <a:rPr lang="en-US" altLang="zh-CN" sz="36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Y</a:t>
              </a:r>
              <a:r>
                <a:rPr lang="en-US" altLang="zh-CN" sz="3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=   .1011</a:t>
              </a:r>
              <a:r>
                <a:rPr lang="en-US" altLang="zh-CN" sz="3600" b="1" dirty="0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3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  </a:t>
              </a:r>
              <a:endPara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7656" name="Line 7"/>
            <p:cNvSpPr/>
            <p:nvPr/>
          </p:nvSpPr>
          <p:spPr>
            <a:xfrm>
              <a:off x="1793" y="3683"/>
              <a:ext cx="0" cy="22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57" name="Line 8"/>
            <p:cNvSpPr/>
            <p:nvPr/>
          </p:nvSpPr>
          <p:spPr>
            <a:xfrm>
              <a:off x="2124" y="3683"/>
              <a:ext cx="0" cy="22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58" name="Line 9"/>
            <p:cNvSpPr/>
            <p:nvPr/>
          </p:nvSpPr>
          <p:spPr>
            <a:xfrm flipH="1">
              <a:off x="1806" y="4041"/>
              <a:ext cx="0" cy="22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7659" name="Line 10"/>
            <p:cNvSpPr/>
            <p:nvPr/>
          </p:nvSpPr>
          <p:spPr>
            <a:xfrm flipH="1">
              <a:off x="2111" y="4041"/>
              <a:ext cx="0" cy="22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4098" name="灯片编号占位符 3"/>
          <p:cNvSpPr txBox="1">
            <a:spLocks noGrp="1"/>
          </p:cNvSpPr>
          <p:nvPr/>
        </p:nvSpPr>
        <p:spPr>
          <a:xfrm>
            <a:off x="6877050" y="6400800"/>
            <a:ext cx="22669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/>
            <a:fld id="{9A0DB2DC-4C9A-4742-B13C-FB6460FD3503}" type="slidenum">
              <a:rPr lang="zh-CN" altLang="en-US" sz="1600" b="1" dirty="0">
                <a:solidFill>
                  <a:schemeClr val="tx2"/>
                </a:solidFill>
              </a:rPr>
            </a:fld>
            <a:r>
              <a:rPr lang="en-US" altLang="zh-CN" sz="1600" b="1" dirty="0">
                <a:solidFill>
                  <a:schemeClr val="tx2"/>
                </a:solidFill>
              </a:rPr>
              <a:t>/12</a:t>
            </a:r>
            <a:endParaRPr lang="en-US" altLang="zh-CN" sz="16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 advTm="186843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4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8114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218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6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8116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6">
                                            <p:txEl>
                                              <p:charRg st="7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8116">
                                            <p:txEl>
                                              <p:charRg st="7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6">
                                            <p:txEl>
                                              <p:charRg st="31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8116">
                                            <p:txEl>
                                              <p:charRg st="31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6">
                                            <p:txEl>
                                              <p:charRg st="47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8116">
                                            <p:txEl>
                                              <p:charRg st="47" end="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000" fill="hold"/>
                                        <p:tgtEl>
                                          <p:spTgt spid="218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18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4" grpId="0" build="p"/>
      <p:bldP spid="218115" grpId="0"/>
      <p:bldP spid="218116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0098" name="Text Box 2"/>
          <p:cNvSpPr txBox="1"/>
          <p:nvPr/>
        </p:nvSpPr>
        <p:spPr>
          <a:xfrm>
            <a:off x="0" y="-26987"/>
            <a:ext cx="87630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步数    条件    操作       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A         </a:t>
            </a:r>
            <a:r>
              <a:rPr lang="en-US" altLang="zh-CN" sz="3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0099" name="Text Box 3"/>
          <p:cNvSpPr txBox="1"/>
          <p:nvPr/>
        </p:nvSpPr>
        <p:spPr>
          <a:xfrm>
            <a:off x="4800600" y="609600"/>
            <a:ext cx="4343400" cy="422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lnSpc>
                <a:spcPct val="60000"/>
              </a:lnSpc>
              <a:spcBef>
                <a:spcPct val="50000"/>
              </a:spcBef>
            </a:pP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00.0000   .101</a:t>
            </a:r>
            <a:r>
              <a:rPr lang="en-US" altLang="zh-CN" sz="3600" b="1" u="sng" dirty="0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3600" b="1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endParaRPr lang="en-US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0100" name="Text Box 4"/>
          <p:cNvSpPr txBox="1"/>
          <p:nvPr/>
        </p:nvSpPr>
        <p:spPr>
          <a:xfrm>
            <a:off x="228600" y="838200"/>
            <a:ext cx="1066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0101" name="Text Box 5"/>
          <p:cNvSpPr txBox="1"/>
          <p:nvPr/>
        </p:nvSpPr>
        <p:spPr>
          <a:xfrm>
            <a:off x="1676400" y="838200"/>
            <a:ext cx="1219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=1</a:t>
            </a:r>
            <a:endParaRPr lang="en-US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0102" name="Text Box 6"/>
          <p:cNvSpPr txBox="1"/>
          <p:nvPr/>
        </p:nvSpPr>
        <p:spPr>
          <a:xfrm>
            <a:off x="3429000" y="838200"/>
            <a:ext cx="1066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+B</a:t>
            </a:r>
            <a:endParaRPr lang="en-US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0103" name="Text Box 7"/>
          <p:cNvSpPr txBox="1"/>
          <p:nvPr/>
        </p:nvSpPr>
        <p:spPr>
          <a:xfrm>
            <a:off x="8148638" y="-42862"/>
            <a:ext cx="773112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en-US" altLang="zh-CN" sz="28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</a:t>
            </a:r>
            <a:endParaRPr lang="en-US" altLang="zh-CN" sz="3600" b="1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60104" name="Text Box 8"/>
          <p:cNvSpPr txBox="1"/>
          <p:nvPr/>
        </p:nvSpPr>
        <p:spPr>
          <a:xfrm>
            <a:off x="4572000" y="838200"/>
            <a:ext cx="25146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+ 00.1101</a:t>
            </a:r>
            <a:endParaRPr lang="en-US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0105" name="Line 9"/>
          <p:cNvSpPr/>
          <p:nvPr/>
        </p:nvSpPr>
        <p:spPr>
          <a:xfrm>
            <a:off x="4648200" y="1447800"/>
            <a:ext cx="2286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0106" name="Text Box 10"/>
          <p:cNvSpPr txBox="1"/>
          <p:nvPr/>
        </p:nvSpPr>
        <p:spPr>
          <a:xfrm>
            <a:off x="5029200" y="1295400"/>
            <a:ext cx="19050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00.</a:t>
            </a:r>
            <a:r>
              <a:rPr lang="en-US" altLang="zh-CN" sz="36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1101</a:t>
            </a:r>
            <a:endParaRPr lang="en-US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60107" name="Group 11"/>
          <p:cNvGrpSpPr/>
          <p:nvPr/>
        </p:nvGrpSpPr>
        <p:grpSpPr>
          <a:xfrm>
            <a:off x="-304800" y="3505200"/>
            <a:ext cx="3581400" cy="3352800"/>
            <a:chOff x="-192" y="2208"/>
            <a:chExt cx="2256" cy="2112"/>
          </a:xfrm>
        </p:grpSpPr>
        <p:sp>
          <p:nvSpPr>
            <p:cNvPr id="28732" name="Text Box 12"/>
            <p:cNvSpPr txBox="1"/>
            <p:nvPr/>
          </p:nvSpPr>
          <p:spPr>
            <a:xfrm>
              <a:off x="-192" y="2256"/>
              <a:ext cx="2208" cy="5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zh-CN" altLang="en-US" sz="32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     </a:t>
              </a:r>
              <a:r>
                <a:rPr lang="en-US" altLang="zh-CN" sz="32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0.1101</a:t>
              </a:r>
              <a:endPara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lvl="0"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32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   ×0.101</a:t>
              </a:r>
              <a:r>
                <a:rPr lang="en-US" altLang="zh-CN" sz="3200" b="1" dirty="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endPara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8733" name="Text Box 13"/>
            <p:cNvSpPr txBox="1"/>
            <p:nvPr/>
          </p:nvSpPr>
          <p:spPr>
            <a:xfrm>
              <a:off x="-192" y="2928"/>
              <a:ext cx="2256" cy="10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lnSpc>
                  <a:spcPct val="40000"/>
                </a:lnSpc>
                <a:spcBef>
                  <a:spcPct val="50000"/>
                </a:spcBef>
              </a:pPr>
              <a:r>
                <a:rPr lang="zh-CN" altLang="en-US" sz="32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       </a:t>
              </a:r>
              <a:r>
                <a:rPr lang="en-US" altLang="zh-CN" sz="32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1101        </a:t>
              </a:r>
              <a:endPara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lvl="0" eaLnBrk="1" hangingPunct="1">
                <a:lnSpc>
                  <a:spcPct val="40000"/>
                </a:lnSpc>
                <a:spcBef>
                  <a:spcPct val="50000"/>
                </a:spcBef>
              </a:pPr>
              <a:r>
                <a:rPr lang="en-US" altLang="zh-CN" sz="32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      1101</a:t>
              </a:r>
              <a:endPara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lvl="0" eaLnBrk="1" hangingPunct="1">
                <a:lnSpc>
                  <a:spcPct val="40000"/>
                </a:lnSpc>
                <a:spcBef>
                  <a:spcPct val="50000"/>
                </a:spcBef>
              </a:pPr>
              <a:r>
                <a:rPr lang="en-US" altLang="zh-CN" sz="32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     0000</a:t>
              </a:r>
              <a:endPara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lvl="0" eaLnBrk="1" hangingPunct="1">
                <a:lnSpc>
                  <a:spcPct val="40000"/>
                </a:lnSpc>
                <a:spcBef>
                  <a:spcPct val="50000"/>
                </a:spcBef>
              </a:pPr>
              <a:r>
                <a:rPr lang="en-US" altLang="zh-CN" sz="32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    1101</a:t>
              </a:r>
              <a:endPara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8734" name="Line 14"/>
            <p:cNvSpPr/>
            <p:nvPr/>
          </p:nvSpPr>
          <p:spPr>
            <a:xfrm>
              <a:off x="432" y="2832"/>
              <a:ext cx="1296" cy="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735" name="Line 15"/>
            <p:cNvSpPr/>
            <p:nvPr/>
          </p:nvSpPr>
          <p:spPr>
            <a:xfrm>
              <a:off x="288" y="3822"/>
              <a:ext cx="192" cy="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736" name="Line 16"/>
            <p:cNvSpPr/>
            <p:nvPr/>
          </p:nvSpPr>
          <p:spPr>
            <a:xfrm flipH="1">
              <a:off x="384" y="3693"/>
              <a:ext cx="1" cy="225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737" name="Line 17"/>
            <p:cNvSpPr/>
            <p:nvPr/>
          </p:nvSpPr>
          <p:spPr>
            <a:xfrm>
              <a:off x="192" y="3984"/>
              <a:ext cx="1488" cy="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738" name="Text Box 18"/>
            <p:cNvSpPr txBox="1"/>
            <p:nvPr/>
          </p:nvSpPr>
          <p:spPr>
            <a:xfrm>
              <a:off x="-48" y="4062"/>
              <a:ext cx="2064" cy="25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lnSpc>
                  <a:spcPct val="65000"/>
                </a:lnSpc>
                <a:spcBef>
                  <a:spcPct val="50000"/>
                </a:spcBef>
              </a:pPr>
              <a:r>
                <a:rPr lang="zh-CN" altLang="en-US" sz="32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32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0.10001111</a:t>
              </a:r>
              <a:endPara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8739" name="Text Box 19"/>
            <p:cNvSpPr txBox="1"/>
            <p:nvPr/>
          </p:nvSpPr>
          <p:spPr>
            <a:xfrm>
              <a:off x="1680" y="2208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folHlin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endParaRPr lang="en-US" altLang="zh-CN" b="1" dirty="0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8740" name="Text Box 20"/>
            <p:cNvSpPr txBox="1"/>
            <p:nvPr/>
          </p:nvSpPr>
          <p:spPr>
            <a:xfrm>
              <a:off x="1680" y="2496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folHlin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</a:t>
              </a:r>
              <a:endParaRPr lang="en-US" altLang="zh-CN" b="1" dirty="0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8741" name="Line 21"/>
            <p:cNvSpPr/>
            <p:nvPr/>
          </p:nvSpPr>
          <p:spPr>
            <a:xfrm>
              <a:off x="1488" y="2352"/>
              <a:ext cx="240" cy="0"/>
            </a:xfrm>
            <a:prstGeom prst="line">
              <a:avLst/>
            </a:prstGeom>
            <a:ln w="381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742" name="Line 22"/>
            <p:cNvSpPr/>
            <p:nvPr/>
          </p:nvSpPr>
          <p:spPr>
            <a:xfrm>
              <a:off x="1488" y="2640"/>
              <a:ext cx="240" cy="0"/>
            </a:xfrm>
            <a:prstGeom prst="line">
              <a:avLst/>
            </a:prstGeom>
            <a:ln w="38100" cap="flat" cmpd="sng">
              <a:solidFill>
                <a:schemeClr val="folHlink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60119" name="Text Box 23"/>
          <p:cNvSpPr txBox="1"/>
          <p:nvPr/>
        </p:nvSpPr>
        <p:spPr>
          <a:xfrm>
            <a:off x="-304800" y="4648200"/>
            <a:ext cx="3581400" cy="727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lnSpc>
                <a:spcPct val="40000"/>
              </a:lnSpc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en-US" altLang="zh-CN" sz="32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1101        </a:t>
            </a:r>
            <a:endParaRPr lang="en-US" altLang="zh-CN" sz="3200" b="1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eaLnBrk="1" hangingPunct="1">
              <a:lnSpc>
                <a:spcPct val="40000"/>
              </a:lnSpc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endParaRPr lang="en-US" altLang="zh-CN" sz="3200" b="1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0120" name="Line 24"/>
          <p:cNvSpPr/>
          <p:nvPr/>
        </p:nvSpPr>
        <p:spPr>
          <a:xfrm>
            <a:off x="3505200" y="2133600"/>
            <a:ext cx="5334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60121" name="Text Box 25"/>
          <p:cNvSpPr txBox="1"/>
          <p:nvPr/>
        </p:nvSpPr>
        <p:spPr>
          <a:xfrm>
            <a:off x="5029200" y="1752600"/>
            <a:ext cx="20574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00.</a:t>
            </a:r>
            <a:r>
              <a:rPr lang="en-US" altLang="zh-CN" sz="36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0110</a:t>
            </a:r>
            <a:endParaRPr lang="en-US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0122" name="Text Box 26"/>
          <p:cNvSpPr txBox="1"/>
          <p:nvPr/>
        </p:nvSpPr>
        <p:spPr>
          <a:xfrm>
            <a:off x="7391400" y="1752600"/>
            <a:ext cx="16764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.10</a:t>
            </a:r>
            <a:r>
              <a:rPr lang="en-US" altLang="zh-CN" sz="3600" b="1" u="sng" dirty="0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en-US" altLang="zh-CN" sz="3600" b="1" u="sng" dirty="0">
              <a:solidFill>
                <a:schemeClr val="folHlin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0123" name="Line 27"/>
          <p:cNvSpPr/>
          <p:nvPr/>
        </p:nvSpPr>
        <p:spPr>
          <a:xfrm>
            <a:off x="6858000" y="1676400"/>
            <a:ext cx="533400" cy="304800"/>
          </a:xfrm>
          <a:prstGeom prst="line">
            <a:avLst/>
          </a:prstGeom>
          <a:ln w="38100" cap="flat" cmpd="sng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60124" name="Text Box 28"/>
          <p:cNvSpPr txBox="1"/>
          <p:nvPr/>
        </p:nvSpPr>
        <p:spPr>
          <a:xfrm>
            <a:off x="-304800" y="3581400"/>
            <a:ext cx="3505200" cy="8255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0.1101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    ×0.10</a:t>
            </a:r>
            <a:r>
              <a:rPr lang="en-US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0125" name="Text Box 29"/>
          <p:cNvSpPr txBox="1"/>
          <p:nvPr/>
        </p:nvSpPr>
        <p:spPr>
          <a:xfrm>
            <a:off x="228600" y="2209800"/>
            <a:ext cx="1066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0126" name="Text Box 30"/>
          <p:cNvSpPr txBox="1"/>
          <p:nvPr/>
        </p:nvSpPr>
        <p:spPr>
          <a:xfrm>
            <a:off x="1676400" y="2209800"/>
            <a:ext cx="1219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=1</a:t>
            </a:r>
            <a:endParaRPr lang="en-US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0127" name="Text Box 31"/>
          <p:cNvSpPr txBox="1"/>
          <p:nvPr/>
        </p:nvSpPr>
        <p:spPr>
          <a:xfrm>
            <a:off x="3429000" y="2209800"/>
            <a:ext cx="1066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+B</a:t>
            </a:r>
            <a:endParaRPr lang="en-US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0128" name="Text Box 32"/>
          <p:cNvSpPr txBox="1"/>
          <p:nvPr/>
        </p:nvSpPr>
        <p:spPr>
          <a:xfrm>
            <a:off x="4572000" y="2209800"/>
            <a:ext cx="24384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+ 00.1101</a:t>
            </a:r>
            <a:endParaRPr lang="en-US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0129" name="Line 33"/>
          <p:cNvSpPr/>
          <p:nvPr/>
        </p:nvSpPr>
        <p:spPr>
          <a:xfrm>
            <a:off x="4648200" y="2819400"/>
            <a:ext cx="2286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0130" name="Text Box 34"/>
          <p:cNvSpPr txBox="1"/>
          <p:nvPr/>
        </p:nvSpPr>
        <p:spPr>
          <a:xfrm>
            <a:off x="5029200" y="2667000"/>
            <a:ext cx="2209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36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en-US" altLang="zh-CN" sz="36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0011</a:t>
            </a:r>
            <a:endParaRPr lang="en-US" altLang="zh-CN" sz="3600" b="1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0131" name="Text Box 35"/>
          <p:cNvSpPr txBox="1"/>
          <p:nvPr/>
        </p:nvSpPr>
        <p:spPr>
          <a:xfrm>
            <a:off x="5029200" y="3124200"/>
            <a:ext cx="21336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00.</a:t>
            </a:r>
            <a:r>
              <a:rPr lang="en-US" altLang="zh-CN" sz="36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1001</a:t>
            </a:r>
            <a:endParaRPr lang="en-US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0132" name="Line 36"/>
          <p:cNvSpPr/>
          <p:nvPr/>
        </p:nvSpPr>
        <p:spPr>
          <a:xfrm>
            <a:off x="3505200" y="3505200"/>
            <a:ext cx="5334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60133" name="Text Box 37"/>
          <p:cNvSpPr txBox="1"/>
          <p:nvPr/>
        </p:nvSpPr>
        <p:spPr>
          <a:xfrm>
            <a:off x="7391400" y="3124200"/>
            <a:ext cx="16764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.1</a:t>
            </a:r>
            <a:r>
              <a:rPr lang="en-US" altLang="zh-CN" sz="3600" b="1" u="sng" dirty="0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en-US" altLang="zh-CN" sz="3600" b="1" u="sng" dirty="0">
              <a:solidFill>
                <a:schemeClr val="folHlin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0134" name="Text Box 38"/>
          <p:cNvSpPr txBox="1"/>
          <p:nvPr/>
        </p:nvSpPr>
        <p:spPr>
          <a:xfrm>
            <a:off x="-304800" y="3581400"/>
            <a:ext cx="3505200" cy="8255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0.1101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 eaLnBrk="1" hangingPunct="1">
              <a:lnSpc>
                <a:spcPct val="50000"/>
              </a:lnSpc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    ×0.1</a:t>
            </a:r>
            <a:r>
              <a:rPr lang="en-US" altLang="zh-CN" sz="3200" b="1" dirty="0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60135" name="Group 39"/>
          <p:cNvGrpSpPr/>
          <p:nvPr/>
        </p:nvGrpSpPr>
        <p:grpSpPr>
          <a:xfrm>
            <a:off x="-309562" y="3502025"/>
            <a:ext cx="3581400" cy="3352800"/>
            <a:chOff x="2784" y="768"/>
            <a:chExt cx="2256" cy="2112"/>
          </a:xfrm>
        </p:grpSpPr>
        <p:sp>
          <p:nvSpPr>
            <p:cNvPr id="28721" name="Text Box 40"/>
            <p:cNvSpPr txBox="1"/>
            <p:nvPr/>
          </p:nvSpPr>
          <p:spPr>
            <a:xfrm>
              <a:off x="2784" y="816"/>
              <a:ext cx="2208" cy="52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zh-CN" altLang="en-US" sz="3200" b="1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    </a:t>
              </a:r>
              <a:r>
                <a:rPr lang="en-US" altLang="zh-CN" sz="3200" b="1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0.1101</a:t>
              </a:r>
              <a:endParaRPr lang="en-US" altLang="zh-CN" sz="32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lvl="0" eaLnBrk="1" hangingPunct="1"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  ×0.1011</a:t>
              </a:r>
              <a:endParaRPr lang="en-US" altLang="zh-CN" sz="32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8722" name="Text Box 41"/>
            <p:cNvSpPr txBox="1"/>
            <p:nvPr/>
          </p:nvSpPr>
          <p:spPr>
            <a:xfrm>
              <a:off x="2784" y="1488"/>
              <a:ext cx="2256" cy="101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lnSpc>
                  <a:spcPct val="40000"/>
                </a:lnSpc>
                <a:spcBef>
                  <a:spcPct val="50000"/>
                </a:spcBef>
              </a:pPr>
              <a:r>
                <a:rPr lang="zh-CN" altLang="en-US" sz="3200" b="1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      </a:t>
              </a:r>
              <a:r>
                <a:rPr lang="en-US" altLang="zh-CN" sz="3200" b="1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1101        </a:t>
              </a:r>
              <a:endParaRPr lang="en-US" altLang="zh-CN" sz="32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lvl="0" eaLnBrk="1" hangingPunct="1">
                <a:lnSpc>
                  <a:spcPct val="4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     1101</a:t>
              </a:r>
              <a:endParaRPr lang="en-US" altLang="zh-CN" sz="32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lvl="0" eaLnBrk="1" hangingPunct="1">
                <a:lnSpc>
                  <a:spcPct val="4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    0000</a:t>
              </a:r>
              <a:endParaRPr lang="en-US" altLang="zh-CN" sz="32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  <a:p>
              <a:pPr lvl="0" eaLnBrk="1" hangingPunct="1">
                <a:lnSpc>
                  <a:spcPct val="4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   1101</a:t>
              </a:r>
              <a:endParaRPr lang="en-US" altLang="zh-CN" sz="32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8723" name="Line 42"/>
            <p:cNvSpPr/>
            <p:nvPr/>
          </p:nvSpPr>
          <p:spPr>
            <a:xfrm>
              <a:off x="3408" y="1392"/>
              <a:ext cx="1296" cy="1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724" name="Line 43"/>
            <p:cNvSpPr/>
            <p:nvPr/>
          </p:nvSpPr>
          <p:spPr>
            <a:xfrm>
              <a:off x="3264" y="2382"/>
              <a:ext cx="192" cy="1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725" name="Line 44"/>
            <p:cNvSpPr/>
            <p:nvPr/>
          </p:nvSpPr>
          <p:spPr>
            <a:xfrm flipH="1">
              <a:off x="3360" y="2253"/>
              <a:ext cx="1" cy="225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726" name="Line 45"/>
            <p:cNvSpPr/>
            <p:nvPr/>
          </p:nvSpPr>
          <p:spPr>
            <a:xfrm>
              <a:off x="3168" y="2544"/>
              <a:ext cx="1488" cy="1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727" name="Text Box 46"/>
            <p:cNvSpPr txBox="1"/>
            <p:nvPr/>
          </p:nvSpPr>
          <p:spPr>
            <a:xfrm>
              <a:off x="2928" y="2622"/>
              <a:ext cx="2064" cy="25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lnSpc>
                  <a:spcPct val="65000"/>
                </a:lnSpc>
                <a:spcBef>
                  <a:spcPct val="50000"/>
                </a:spcBef>
              </a:pPr>
              <a:r>
                <a:rPr lang="zh-CN" altLang="en-US" sz="3200" b="1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3200" b="1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0.10001111</a:t>
              </a:r>
              <a:endParaRPr lang="en-US" altLang="zh-CN" sz="3200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8728" name="Text Box 47"/>
            <p:cNvSpPr txBox="1"/>
            <p:nvPr/>
          </p:nvSpPr>
          <p:spPr>
            <a:xfrm>
              <a:off x="4656" y="768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B</a:t>
              </a:r>
              <a:endParaRPr lang="en-US" altLang="zh-CN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8729" name="Text Box 48"/>
            <p:cNvSpPr txBox="1"/>
            <p:nvPr/>
          </p:nvSpPr>
          <p:spPr>
            <a:xfrm>
              <a:off x="4656" y="1056"/>
              <a:ext cx="384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bg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C</a:t>
              </a:r>
              <a:endParaRPr lang="en-US" altLang="zh-CN" b="1" dirty="0">
                <a:solidFill>
                  <a:schemeClr val="bg2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8730" name="Line 49"/>
            <p:cNvSpPr/>
            <p:nvPr/>
          </p:nvSpPr>
          <p:spPr>
            <a:xfrm>
              <a:off x="4464" y="912"/>
              <a:ext cx="240" cy="0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8731" name="Line 50"/>
            <p:cNvSpPr/>
            <p:nvPr/>
          </p:nvSpPr>
          <p:spPr>
            <a:xfrm>
              <a:off x="4464" y="1200"/>
              <a:ext cx="240" cy="0"/>
            </a:xfrm>
            <a:prstGeom prst="line">
              <a:avLst/>
            </a:prstGeom>
            <a:ln w="38100" cap="flat" cmpd="sng">
              <a:solidFill>
                <a:schemeClr val="bg2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60147" name="Text Box 51"/>
          <p:cNvSpPr txBox="1"/>
          <p:nvPr/>
        </p:nvSpPr>
        <p:spPr>
          <a:xfrm>
            <a:off x="228600" y="3581400"/>
            <a:ext cx="9144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0148" name="Text Box 52"/>
          <p:cNvSpPr txBox="1"/>
          <p:nvPr/>
        </p:nvSpPr>
        <p:spPr>
          <a:xfrm>
            <a:off x="1676400" y="3581400"/>
            <a:ext cx="13716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=0</a:t>
            </a:r>
            <a:endParaRPr lang="en-US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0149" name="Text Box 53"/>
          <p:cNvSpPr txBox="1"/>
          <p:nvPr/>
        </p:nvSpPr>
        <p:spPr>
          <a:xfrm>
            <a:off x="3429000" y="3581400"/>
            <a:ext cx="9144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+0</a:t>
            </a:r>
            <a:endParaRPr lang="en-US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0150" name="Text Box 54"/>
          <p:cNvSpPr txBox="1"/>
          <p:nvPr/>
        </p:nvSpPr>
        <p:spPr>
          <a:xfrm>
            <a:off x="4572000" y="3581400"/>
            <a:ext cx="26670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+ 00.0000</a:t>
            </a:r>
            <a:endParaRPr lang="en-US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0151" name="Line 55"/>
          <p:cNvSpPr/>
          <p:nvPr/>
        </p:nvSpPr>
        <p:spPr>
          <a:xfrm>
            <a:off x="4648200" y="4191000"/>
            <a:ext cx="2286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0152" name="Text Box 56"/>
          <p:cNvSpPr txBox="1"/>
          <p:nvPr/>
        </p:nvSpPr>
        <p:spPr>
          <a:xfrm>
            <a:off x="5029200" y="4038600"/>
            <a:ext cx="22860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00.</a:t>
            </a:r>
            <a:r>
              <a:rPr lang="en-US" altLang="zh-CN" sz="36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1001</a:t>
            </a:r>
            <a:endParaRPr lang="en-US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0153" name="Line 57"/>
          <p:cNvSpPr/>
          <p:nvPr/>
        </p:nvSpPr>
        <p:spPr>
          <a:xfrm>
            <a:off x="3505200" y="4876800"/>
            <a:ext cx="5334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60154" name="Text Box 58"/>
          <p:cNvSpPr txBox="1"/>
          <p:nvPr/>
        </p:nvSpPr>
        <p:spPr>
          <a:xfrm>
            <a:off x="5029200" y="4495800"/>
            <a:ext cx="2209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00.</a:t>
            </a:r>
            <a:r>
              <a:rPr lang="en-US" altLang="zh-CN" sz="36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0100</a:t>
            </a:r>
            <a:endParaRPr lang="en-US" altLang="zh-CN" sz="3600" b="1" dirty="0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0155" name="Text Box 59"/>
          <p:cNvSpPr txBox="1"/>
          <p:nvPr/>
        </p:nvSpPr>
        <p:spPr>
          <a:xfrm>
            <a:off x="7391400" y="4495800"/>
            <a:ext cx="15240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111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en-US" altLang="zh-CN" sz="3600" b="1" u="sng" dirty="0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endParaRPr lang="en-US" altLang="zh-CN" sz="3600" b="1" u="sng" dirty="0">
              <a:solidFill>
                <a:schemeClr val="folHlin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0156" name="Text Box 60"/>
          <p:cNvSpPr txBox="1"/>
          <p:nvPr/>
        </p:nvSpPr>
        <p:spPr>
          <a:xfrm>
            <a:off x="228600" y="4953000"/>
            <a:ext cx="1066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0157" name="Text Box 61"/>
          <p:cNvSpPr txBox="1"/>
          <p:nvPr/>
        </p:nvSpPr>
        <p:spPr>
          <a:xfrm>
            <a:off x="1752600" y="4953000"/>
            <a:ext cx="15240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=1</a:t>
            </a:r>
            <a:endParaRPr lang="en-US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0158" name="Text Box 62"/>
          <p:cNvSpPr txBox="1"/>
          <p:nvPr/>
        </p:nvSpPr>
        <p:spPr>
          <a:xfrm>
            <a:off x="3429000" y="4953000"/>
            <a:ext cx="1066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+B</a:t>
            </a:r>
            <a:endParaRPr lang="en-US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0159" name="Text Box 63"/>
          <p:cNvSpPr txBox="1"/>
          <p:nvPr/>
        </p:nvSpPr>
        <p:spPr>
          <a:xfrm>
            <a:off x="4572000" y="4953000"/>
            <a:ext cx="22860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+ 00.1101</a:t>
            </a:r>
            <a:endParaRPr lang="en-US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0160" name="Line 64"/>
          <p:cNvSpPr/>
          <p:nvPr/>
        </p:nvSpPr>
        <p:spPr>
          <a:xfrm>
            <a:off x="4648200" y="5562600"/>
            <a:ext cx="23622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60161" name="Text Box 65"/>
          <p:cNvSpPr txBox="1"/>
          <p:nvPr/>
        </p:nvSpPr>
        <p:spPr>
          <a:xfrm>
            <a:off x="5029200" y="5410200"/>
            <a:ext cx="1981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36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en-US" altLang="zh-CN" sz="36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0001</a:t>
            </a:r>
            <a:endParaRPr lang="en-US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0162" name="Line 66"/>
          <p:cNvSpPr/>
          <p:nvPr/>
        </p:nvSpPr>
        <p:spPr>
          <a:xfrm>
            <a:off x="3505200" y="6096000"/>
            <a:ext cx="5334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260163" name="Text Box 67"/>
          <p:cNvSpPr txBox="1"/>
          <p:nvPr/>
        </p:nvSpPr>
        <p:spPr>
          <a:xfrm>
            <a:off x="5029200" y="5791200"/>
            <a:ext cx="2362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00.</a:t>
            </a:r>
            <a:r>
              <a:rPr lang="en-US" altLang="zh-CN" sz="3600" b="1" dirty="0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1000</a:t>
            </a:r>
            <a:endParaRPr lang="en-US" altLang="zh-CN" sz="3600" b="1" dirty="0">
              <a:solidFill>
                <a:schemeClr val="folHlin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0164" name="Text Box 68"/>
          <p:cNvSpPr txBox="1"/>
          <p:nvPr/>
        </p:nvSpPr>
        <p:spPr>
          <a:xfrm>
            <a:off x="7391400" y="5791200"/>
            <a:ext cx="1371600" cy="6400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>
              <a:spcBef>
                <a:spcPct val="50000"/>
              </a:spcBef>
            </a:pPr>
            <a:r>
              <a:rPr lang="en-US" altLang="zh-CN" sz="3600" b="1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1111</a:t>
            </a:r>
            <a:r>
              <a:rPr lang="en-US" altLang="zh-CN" sz="36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lang="en-US" altLang="zh-CN" sz="36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60165" name="Text Box 69"/>
          <p:cNvSpPr txBox="1">
            <a:spLocks noChangeArrowheads="1"/>
          </p:cNvSpPr>
          <p:nvPr/>
        </p:nvSpPr>
        <p:spPr bwMode="auto">
          <a:xfrm>
            <a:off x="3917950" y="6243638"/>
            <a:ext cx="48307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X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原</a:t>
            </a:r>
            <a:r>
              <a:rPr kumimoji="1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×Y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原 </a:t>
            </a:r>
            <a:r>
              <a:rPr kumimoji="1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= </a:t>
            </a:r>
            <a:r>
              <a:rPr kumimoji="1" lang="en-US" altLang="zh-CN" sz="3600" b="1" i="0" u="sng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r>
              <a:rPr kumimoji="1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.1000</a:t>
            </a:r>
            <a:r>
              <a:rPr kumimoji="1" lang="en-US" altLang="zh-CN" sz="36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1111</a:t>
            </a:r>
            <a:endParaRPr kumimoji="1" lang="en-US" altLang="zh-CN" sz="3600" b="1" i="0" u="none" strike="noStrike" kern="120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098" name="灯片编号占位符 3"/>
          <p:cNvSpPr txBox="1">
            <a:spLocks noGrp="1"/>
          </p:cNvSpPr>
          <p:nvPr/>
        </p:nvSpPr>
        <p:spPr>
          <a:xfrm>
            <a:off x="6877050" y="6400800"/>
            <a:ext cx="22669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/>
            <a:fld id="{9A0DB2DC-4C9A-4742-B13C-FB6460FD3503}" type="slidenum">
              <a:rPr lang="zh-CN" altLang="en-US" sz="1600" b="1" dirty="0">
                <a:solidFill>
                  <a:schemeClr val="tx2"/>
                </a:solidFill>
              </a:rPr>
            </a:fld>
            <a:r>
              <a:rPr lang="en-US" altLang="zh-CN" sz="1600" b="1" dirty="0">
                <a:solidFill>
                  <a:schemeClr val="tx2"/>
                </a:solidFill>
              </a:rPr>
              <a:t>/12</a:t>
            </a:r>
            <a:endParaRPr lang="en-US" altLang="zh-CN" sz="16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 advTm="130406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8">
                                            <p:txEl>
                                              <p:charRg st="0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60098">
                                            <p:txEl>
                                              <p:charRg st="0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0099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60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0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0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0100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1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0101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2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0102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4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0104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60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60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601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260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6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1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60121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60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2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60122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5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60125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6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60126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7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260127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8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60128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60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6" dur="500"/>
                                        <p:tgtEl>
                                          <p:spTgt spid="260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60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31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260131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33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60133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4" dur="500"/>
                                        <p:tgtEl>
                                          <p:spTgt spid="260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9" dur="500"/>
                                        <p:tgtEl>
                                          <p:spTgt spid="260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47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260147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48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260148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49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260149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50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260150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260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000"/>
                            </p:stCondLst>
                            <p:childTnLst>
                              <p:par>
                                <p:cTn id="15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6" dur="500"/>
                                        <p:tgtEl>
                                          <p:spTgt spid="260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260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500"/>
                            </p:stCondLst>
                            <p:childTnLst>
                              <p:par>
                                <p:cTn id="1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54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260154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000"/>
                            </p:stCondLst>
                            <p:childTnLst>
                              <p:par>
                                <p:cTn id="1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55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260155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56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4" dur="500"/>
                                        <p:tgtEl>
                                          <p:spTgt spid="260156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57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260157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58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260158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59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260159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00"/>
                            </p:stCondLst>
                            <p:childTnLst>
                              <p:par>
                                <p:cTn id="1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260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000"/>
                            </p:stCondLst>
                            <p:childTnLst>
                              <p:par>
                                <p:cTn id="19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7" dur="500"/>
                                        <p:tgtEl>
                                          <p:spTgt spid="260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500"/>
                                        <p:tgtEl>
                                          <p:spTgt spid="260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500"/>
                            </p:stCondLst>
                            <p:childTnLst>
                              <p:par>
                                <p:cTn id="2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63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6" dur="500"/>
                                        <p:tgtEl>
                                          <p:spTgt spid="260163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1000"/>
                            </p:stCondLst>
                            <p:childTnLst>
                              <p:par>
                                <p:cTn id="2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64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260164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5" dur="500"/>
                                        <p:tgtEl>
                                          <p:spTgt spid="2601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RBRAK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098" grpId="0" build="p"/>
      <p:bldP spid="260099" grpId="0" build="p"/>
      <p:bldP spid="260100" grpId="0" build="p"/>
      <p:bldP spid="260101" grpId="0" build="p"/>
      <p:bldP spid="260102" grpId="0" build="p"/>
      <p:bldP spid="260103" grpId="0"/>
      <p:bldP spid="260104" grpId="0" build="p"/>
      <p:bldP spid="260106" grpId="0"/>
      <p:bldP spid="260119" grpId="0"/>
      <p:bldP spid="260121" grpId="0" advAuto="1000" build="p"/>
      <p:bldP spid="260122" grpId="0" advAuto="1000" build="p"/>
      <p:bldP spid="260124" grpId="0"/>
      <p:bldP spid="260125" grpId="0" build="p"/>
      <p:bldP spid="260126" grpId="0" build="p"/>
      <p:bldP spid="260127" grpId="0" build="p"/>
      <p:bldP spid="260128" grpId="0" build="p"/>
      <p:bldP spid="260130" grpId="0"/>
      <p:bldP spid="260131" grpId="0" advAuto="1000" build="p"/>
      <p:bldP spid="260133" grpId="0" advAuto="1000" build="p"/>
      <p:bldP spid="260134" grpId="0"/>
      <p:bldP spid="260147" grpId="0" advAuto="1000" build="p"/>
      <p:bldP spid="260148" grpId="0" build="p"/>
      <p:bldP spid="260149" grpId="0" build="p"/>
      <p:bldP spid="260150" grpId="0" build="p"/>
      <p:bldP spid="260152" grpId="0"/>
      <p:bldP spid="260154" grpId="0" advAuto="1000" build="p"/>
      <p:bldP spid="260155" grpId="0" advAuto="1000" build="p"/>
      <p:bldP spid="260156" grpId="0" build="p"/>
      <p:bldP spid="260157" grpId="0" build="p"/>
      <p:bldP spid="260158" grpId="0" build="p"/>
      <p:bldP spid="260159" grpId="0" build="p"/>
      <p:bldP spid="260161" grpId="0"/>
      <p:bldP spid="260163" grpId="0" advAuto="1000" build="p"/>
      <p:bldP spid="260164" grpId="0" advAuto="1000" build="p"/>
      <p:bldP spid="26016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2210" name="Text Box 2"/>
          <p:cNvSpPr txBox="1">
            <a:spLocks noChangeArrowheads="1"/>
          </p:cNvSpPr>
          <p:nvPr/>
        </p:nvSpPr>
        <p:spPr bwMode="auto">
          <a:xfrm>
            <a:off x="144463" y="112713"/>
            <a:ext cx="2771775" cy="638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2.</a:t>
            </a:r>
            <a:r>
              <a: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算法流程</a:t>
            </a:r>
            <a:endParaRPr kumimoji="1" lang="zh-CN" altLang="en-US" sz="40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90600" y="762000"/>
            <a:ext cx="7924800" cy="5943600"/>
            <a:chOff x="1560" y="1200"/>
            <a:chExt cx="12480" cy="9360"/>
          </a:xfrm>
        </p:grpSpPr>
        <p:grpSp>
          <p:nvGrpSpPr>
            <p:cNvPr id="222211" name="Group 3"/>
            <p:cNvGrpSpPr/>
            <p:nvPr/>
          </p:nvGrpSpPr>
          <p:grpSpPr>
            <a:xfrm>
              <a:off x="1800" y="1200"/>
              <a:ext cx="9840" cy="973"/>
              <a:chOff x="720" y="672"/>
              <a:chExt cx="3936" cy="389"/>
            </a:xfrm>
          </p:grpSpPr>
          <p:sp>
            <p:nvSpPr>
              <p:cNvPr id="29739" name="Text Box 4"/>
              <p:cNvSpPr txBox="1"/>
              <p:nvPr/>
            </p:nvSpPr>
            <p:spPr>
              <a:xfrm>
                <a:off x="720" y="672"/>
                <a:ext cx="3936" cy="389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p>
                <a:pPr lvl="0" eaLnBrk="1" hangingPunct="1">
                  <a:spcBef>
                    <a:spcPct val="50000"/>
                  </a:spcBef>
                </a:pPr>
                <a:r>
                  <a:rPr lang="zh-CN" altLang="en-US" sz="32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0   </a:t>
                </a:r>
                <a:r>
                  <a:rPr lang="en-US" altLang="zh-CN" sz="32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A、X   B、Y   C、0   CR</a:t>
                </a:r>
                <a:endParaRPr lang="en-US" altLang="zh-CN" sz="32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9740" name="Line 5"/>
              <p:cNvSpPr/>
              <p:nvPr/>
            </p:nvSpPr>
            <p:spPr>
              <a:xfrm>
                <a:off x="1632" y="768"/>
                <a:ext cx="0" cy="24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9741" name="Line 6"/>
              <p:cNvSpPr/>
              <p:nvPr/>
            </p:nvSpPr>
            <p:spPr>
              <a:xfrm>
                <a:off x="1872" y="768"/>
                <a:ext cx="0" cy="24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9742" name="Line 7"/>
              <p:cNvSpPr/>
              <p:nvPr/>
            </p:nvSpPr>
            <p:spPr>
              <a:xfrm>
                <a:off x="2544" y="768"/>
                <a:ext cx="0" cy="24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9743" name="Line 8"/>
              <p:cNvSpPr/>
              <p:nvPr/>
            </p:nvSpPr>
            <p:spPr>
              <a:xfrm>
                <a:off x="2784" y="768"/>
                <a:ext cx="0" cy="24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9744" name="Line 9"/>
              <p:cNvSpPr/>
              <p:nvPr/>
            </p:nvSpPr>
            <p:spPr>
              <a:xfrm>
                <a:off x="1008" y="912"/>
                <a:ext cx="240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9745" name="Line 10"/>
              <p:cNvSpPr/>
              <p:nvPr/>
            </p:nvSpPr>
            <p:spPr>
              <a:xfrm>
                <a:off x="1920" y="912"/>
                <a:ext cx="240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9746" name="Line 11"/>
              <p:cNvSpPr/>
              <p:nvPr/>
            </p:nvSpPr>
            <p:spPr>
              <a:xfrm>
                <a:off x="2832" y="912"/>
                <a:ext cx="240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9747" name="Line 12"/>
              <p:cNvSpPr/>
              <p:nvPr/>
            </p:nvSpPr>
            <p:spPr>
              <a:xfrm>
                <a:off x="3696" y="912"/>
                <a:ext cx="240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grpSp>
          <p:nvGrpSpPr>
            <p:cNvPr id="222221" name="Group 13"/>
            <p:cNvGrpSpPr/>
            <p:nvPr/>
          </p:nvGrpSpPr>
          <p:grpSpPr>
            <a:xfrm>
              <a:off x="3960" y="2520"/>
              <a:ext cx="5280" cy="1200"/>
              <a:chOff x="1584" y="1152"/>
              <a:chExt cx="2112" cy="480"/>
            </a:xfrm>
          </p:grpSpPr>
          <p:sp>
            <p:nvSpPr>
              <p:cNvPr id="29737" name="AutoShape 14"/>
              <p:cNvSpPr/>
              <p:nvPr/>
            </p:nvSpPr>
            <p:spPr>
              <a:xfrm>
                <a:off x="1584" y="1152"/>
                <a:ext cx="2112" cy="480"/>
              </a:xfrm>
              <a:prstGeom prst="flowChartDecision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738" name="Text Box 15"/>
              <p:cNvSpPr txBox="1"/>
              <p:nvPr/>
            </p:nvSpPr>
            <p:spPr>
              <a:xfrm>
                <a:off x="2064" y="1200"/>
                <a:ext cx="1344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algn="ctr" eaLnBrk="1" hangingPunct="1">
                  <a:spcBef>
                    <a:spcPct val="50000"/>
                  </a:spcBef>
                </a:pPr>
                <a:r>
                  <a:rPr lang="en-US" altLang="zh-CN" sz="3200" b="1" dirty="0">
                    <a:solidFill>
                      <a:schemeClr val="accent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C</a:t>
                </a:r>
                <a:r>
                  <a:rPr lang="en-US" altLang="zh-CN" sz="2800" b="1" dirty="0">
                    <a:solidFill>
                      <a:schemeClr val="accent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n</a:t>
                </a:r>
                <a:r>
                  <a:rPr lang="en-US" altLang="zh-CN" sz="3200" b="1" dirty="0">
                    <a:solidFill>
                      <a:schemeClr val="accent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 = 1？</a:t>
                </a:r>
                <a:endParaRPr lang="en-US" altLang="zh-CN" sz="3200" b="1" dirty="0">
                  <a:solidFill>
                    <a:schemeClr val="accent1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222224" name="Group 16"/>
            <p:cNvGrpSpPr/>
            <p:nvPr/>
          </p:nvGrpSpPr>
          <p:grpSpPr>
            <a:xfrm>
              <a:off x="3840" y="7800"/>
              <a:ext cx="5280" cy="1200"/>
              <a:chOff x="1584" y="1152"/>
              <a:chExt cx="2112" cy="480"/>
            </a:xfrm>
          </p:grpSpPr>
          <p:sp>
            <p:nvSpPr>
              <p:cNvPr id="29735" name="AutoShape 17"/>
              <p:cNvSpPr/>
              <p:nvPr/>
            </p:nvSpPr>
            <p:spPr>
              <a:xfrm>
                <a:off x="1584" y="1152"/>
                <a:ext cx="2112" cy="480"/>
              </a:xfrm>
              <a:prstGeom prst="flowChartDecision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p>
                <a:pPr lvl="0" eaLnBrk="1" hangingPunct="1"/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736" name="Text Box 18"/>
              <p:cNvSpPr txBox="1"/>
              <p:nvPr/>
            </p:nvSpPr>
            <p:spPr>
              <a:xfrm>
                <a:off x="2064" y="1200"/>
                <a:ext cx="1344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lvl="0" eaLnBrk="1" hangingPunct="1">
                  <a:spcBef>
                    <a:spcPct val="50000"/>
                  </a:spcBef>
                </a:pPr>
                <a:r>
                  <a:rPr lang="en-US" altLang="zh-CN" sz="32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CR = n ？</a:t>
                </a:r>
                <a:endParaRPr lang="en-US" altLang="zh-CN" sz="32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grpSp>
          <p:nvGrpSpPr>
            <p:cNvPr id="222227" name="Group 19"/>
            <p:cNvGrpSpPr/>
            <p:nvPr/>
          </p:nvGrpSpPr>
          <p:grpSpPr>
            <a:xfrm>
              <a:off x="3600" y="4800"/>
              <a:ext cx="5880" cy="973"/>
              <a:chOff x="864" y="2544"/>
              <a:chExt cx="2352" cy="394"/>
            </a:xfrm>
          </p:grpSpPr>
          <p:sp>
            <p:nvSpPr>
              <p:cNvPr id="29732" name="Text Box 20"/>
              <p:cNvSpPr txBox="1"/>
              <p:nvPr/>
            </p:nvSpPr>
            <p:spPr>
              <a:xfrm>
                <a:off x="864" y="2544"/>
                <a:ext cx="2352" cy="394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p>
                <a:pPr lvl="0" eaLnBrk="1" hangingPunct="1">
                  <a:spcBef>
                    <a:spcPct val="50000"/>
                  </a:spcBef>
                </a:pPr>
                <a:r>
                  <a:rPr lang="zh-CN" altLang="en-US" sz="32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1/2（</a:t>
                </a:r>
                <a:r>
                  <a:rPr lang="en-US" altLang="zh-CN" sz="32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A+B）  A，C</a:t>
                </a:r>
                <a:endParaRPr lang="en-US" altLang="zh-CN" sz="32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9733" name="Line 21"/>
              <p:cNvSpPr/>
              <p:nvPr/>
            </p:nvSpPr>
            <p:spPr>
              <a:xfrm>
                <a:off x="2112" y="2736"/>
                <a:ext cx="288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9734" name="Line 22"/>
              <p:cNvSpPr/>
              <p:nvPr/>
            </p:nvSpPr>
            <p:spPr>
              <a:xfrm>
                <a:off x="2832" y="2640"/>
                <a:ext cx="288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grpSp>
          <p:nvGrpSpPr>
            <p:cNvPr id="222231" name="Group 23"/>
            <p:cNvGrpSpPr/>
            <p:nvPr/>
          </p:nvGrpSpPr>
          <p:grpSpPr>
            <a:xfrm>
              <a:off x="8160" y="3600"/>
              <a:ext cx="5880" cy="973"/>
              <a:chOff x="864" y="2544"/>
              <a:chExt cx="2352" cy="389"/>
            </a:xfrm>
          </p:grpSpPr>
          <p:sp>
            <p:nvSpPr>
              <p:cNvPr id="29729" name="Text Box 24"/>
              <p:cNvSpPr txBox="1"/>
              <p:nvPr/>
            </p:nvSpPr>
            <p:spPr>
              <a:xfrm>
                <a:off x="864" y="2544"/>
                <a:ext cx="2352" cy="389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p>
                <a:pPr lvl="0" eaLnBrk="1" hangingPunct="1">
                  <a:spcBef>
                    <a:spcPct val="50000"/>
                  </a:spcBef>
                </a:pPr>
                <a:r>
                  <a:rPr lang="zh-CN" altLang="en-US" sz="32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1/2（</a:t>
                </a:r>
                <a:r>
                  <a:rPr lang="en-US" altLang="zh-CN" sz="32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A+0）  A，C</a:t>
                </a:r>
                <a:endParaRPr lang="en-US" altLang="zh-CN" sz="32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9730" name="Line 25"/>
              <p:cNvSpPr/>
              <p:nvPr/>
            </p:nvSpPr>
            <p:spPr>
              <a:xfrm>
                <a:off x="2112" y="2736"/>
                <a:ext cx="288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9731" name="Line 26"/>
              <p:cNvSpPr/>
              <p:nvPr/>
            </p:nvSpPr>
            <p:spPr>
              <a:xfrm>
                <a:off x="2832" y="2640"/>
                <a:ext cx="288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grpSp>
          <p:nvGrpSpPr>
            <p:cNvPr id="222235" name="Group 27"/>
            <p:cNvGrpSpPr/>
            <p:nvPr/>
          </p:nvGrpSpPr>
          <p:grpSpPr>
            <a:xfrm>
              <a:off x="3600" y="6360"/>
              <a:ext cx="5880" cy="973"/>
              <a:chOff x="1440" y="2544"/>
              <a:chExt cx="2352" cy="389"/>
            </a:xfrm>
          </p:grpSpPr>
          <p:sp>
            <p:nvSpPr>
              <p:cNvPr id="29727" name="Text Box 28"/>
              <p:cNvSpPr txBox="1"/>
              <p:nvPr/>
            </p:nvSpPr>
            <p:spPr>
              <a:xfrm>
                <a:off x="1440" y="2544"/>
                <a:ext cx="2352" cy="389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p>
                <a:pPr lvl="0" eaLnBrk="1" hangingPunct="1">
                  <a:spcBef>
                    <a:spcPct val="50000"/>
                  </a:spcBef>
                </a:pPr>
                <a:r>
                  <a:rPr lang="zh-CN" altLang="en-US" sz="32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  </a:t>
                </a:r>
                <a:r>
                  <a:rPr lang="en-US" altLang="zh-CN" sz="32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CR + 1   CR</a:t>
                </a:r>
                <a:endParaRPr lang="en-US" altLang="zh-CN" sz="3200" b="1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29728" name="Line 29"/>
              <p:cNvSpPr/>
              <p:nvPr/>
            </p:nvSpPr>
            <p:spPr>
              <a:xfrm>
                <a:off x="2688" y="2736"/>
                <a:ext cx="288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  <p:sp>
          <p:nvSpPr>
            <p:cNvPr id="222238" name="Line 30"/>
            <p:cNvSpPr/>
            <p:nvPr/>
          </p:nvSpPr>
          <p:spPr>
            <a:xfrm>
              <a:off x="6600" y="2160"/>
              <a:ext cx="0" cy="36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22239" name="Line 31"/>
            <p:cNvSpPr/>
            <p:nvPr/>
          </p:nvSpPr>
          <p:spPr>
            <a:xfrm>
              <a:off x="6600" y="3720"/>
              <a:ext cx="0" cy="108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22240" name="Text Box 32"/>
            <p:cNvSpPr txBox="1"/>
            <p:nvPr/>
          </p:nvSpPr>
          <p:spPr>
            <a:xfrm>
              <a:off x="5640" y="3960"/>
              <a:ext cx="1080" cy="91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endParaRPr lang="en-US" altLang="zh-CN" sz="32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2241" name="Text Box 33"/>
            <p:cNvSpPr txBox="1"/>
            <p:nvPr/>
          </p:nvSpPr>
          <p:spPr>
            <a:xfrm>
              <a:off x="5160" y="8640"/>
              <a:ext cx="1080" cy="91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Y</a:t>
              </a:r>
              <a:endPara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2242" name="Text Box 34"/>
            <p:cNvSpPr txBox="1"/>
            <p:nvPr/>
          </p:nvSpPr>
          <p:spPr>
            <a:xfrm>
              <a:off x="9120" y="2280"/>
              <a:ext cx="1080" cy="91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32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2243" name="Text Box 35"/>
            <p:cNvSpPr txBox="1"/>
            <p:nvPr/>
          </p:nvSpPr>
          <p:spPr>
            <a:xfrm>
              <a:off x="3240" y="7560"/>
              <a:ext cx="1080" cy="91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22244" name="Line 36"/>
            <p:cNvSpPr/>
            <p:nvPr/>
          </p:nvSpPr>
          <p:spPr>
            <a:xfrm>
              <a:off x="9240" y="3120"/>
              <a:ext cx="228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2245" name="Line 37"/>
            <p:cNvSpPr/>
            <p:nvPr/>
          </p:nvSpPr>
          <p:spPr>
            <a:xfrm>
              <a:off x="11520" y="3120"/>
              <a:ext cx="0" cy="48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22246" name="Line 38"/>
            <p:cNvSpPr/>
            <p:nvPr/>
          </p:nvSpPr>
          <p:spPr>
            <a:xfrm>
              <a:off x="6600" y="5760"/>
              <a:ext cx="0" cy="60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22247" name="Line 39"/>
            <p:cNvSpPr/>
            <p:nvPr/>
          </p:nvSpPr>
          <p:spPr>
            <a:xfrm>
              <a:off x="11520" y="4560"/>
              <a:ext cx="0" cy="144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2248" name="Line 40"/>
            <p:cNvSpPr/>
            <p:nvPr/>
          </p:nvSpPr>
          <p:spPr>
            <a:xfrm>
              <a:off x="6600" y="6000"/>
              <a:ext cx="492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</p:sp>
        <p:sp>
          <p:nvSpPr>
            <p:cNvPr id="222249" name="Line 41"/>
            <p:cNvSpPr/>
            <p:nvPr/>
          </p:nvSpPr>
          <p:spPr>
            <a:xfrm>
              <a:off x="6480" y="7320"/>
              <a:ext cx="0" cy="48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22250" name="Line 42"/>
            <p:cNvSpPr/>
            <p:nvPr/>
          </p:nvSpPr>
          <p:spPr>
            <a:xfrm>
              <a:off x="6480" y="9000"/>
              <a:ext cx="0" cy="48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22251" name="Line 43"/>
            <p:cNvSpPr/>
            <p:nvPr/>
          </p:nvSpPr>
          <p:spPr>
            <a:xfrm>
              <a:off x="1560" y="8400"/>
              <a:ext cx="228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2252" name="Line 44"/>
            <p:cNvSpPr/>
            <p:nvPr/>
          </p:nvSpPr>
          <p:spPr>
            <a:xfrm flipV="1">
              <a:off x="1560" y="2400"/>
              <a:ext cx="0" cy="600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2253" name="Line 45"/>
            <p:cNvSpPr/>
            <p:nvPr/>
          </p:nvSpPr>
          <p:spPr>
            <a:xfrm>
              <a:off x="1560" y="2400"/>
              <a:ext cx="504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grpSp>
          <p:nvGrpSpPr>
            <p:cNvPr id="222262" name="Group 54"/>
            <p:cNvGrpSpPr/>
            <p:nvPr/>
          </p:nvGrpSpPr>
          <p:grpSpPr>
            <a:xfrm>
              <a:off x="2828" y="9490"/>
              <a:ext cx="7320" cy="1070"/>
              <a:chOff x="1344" y="3796"/>
              <a:chExt cx="2928" cy="452"/>
            </a:xfrm>
          </p:grpSpPr>
          <p:grpSp>
            <p:nvGrpSpPr>
              <p:cNvPr id="29723" name="Group 53"/>
              <p:cNvGrpSpPr/>
              <p:nvPr/>
            </p:nvGrpSpPr>
            <p:grpSpPr>
              <a:xfrm>
                <a:off x="1344" y="3796"/>
                <a:ext cx="2928" cy="452"/>
                <a:chOff x="1344" y="3796"/>
                <a:chExt cx="2928" cy="452"/>
              </a:xfrm>
            </p:grpSpPr>
            <p:sp>
              <p:nvSpPr>
                <p:cNvPr id="29725" name="Text Box 47"/>
                <p:cNvSpPr txBox="1"/>
                <p:nvPr/>
              </p:nvSpPr>
              <p:spPr>
                <a:xfrm>
                  <a:off x="1344" y="3796"/>
                  <a:ext cx="2928" cy="452"/>
                </a:xfrm>
                <a:prstGeom prst="rect">
                  <a:avLst/>
                </a:prstGeom>
                <a:noFill/>
                <a:ln w="381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>
                  <a:spAutoFit/>
                </a:bodyPr>
                <a:p>
                  <a:pPr lvl="0" eaLnBrk="1" hangingPunct="1">
                    <a:spcBef>
                      <a:spcPct val="50000"/>
                    </a:spcBef>
                  </a:pPr>
                  <a:r>
                    <a:rPr lang="zh-CN" altLang="en-US" sz="3600" b="1" dirty="0"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   </a:t>
                  </a:r>
                  <a:r>
                    <a:rPr lang="en-US" altLang="zh-CN" sz="3600" b="1" dirty="0"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S</a:t>
                  </a:r>
                  <a:r>
                    <a:rPr lang="en-US" altLang="zh-CN" sz="3600" b="1" baseline="-25000" dirty="0"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X</a:t>
                  </a:r>
                  <a:r>
                    <a:rPr lang="en-US" altLang="zh-CN" sz="3600" b="1" dirty="0"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       S</a:t>
                  </a:r>
                  <a:r>
                    <a:rPr lang="en-US" altLang="zh-CN" sz="3600" b="1" baseline="-25000" dirty="0"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Y</a:t>
                  </a:r>
                  <a:r>
                    <a:rPr lang="en-US" altLang="zh-CN" sz="3600" b="1" dirty="0"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        S</a:t>
                  </a:r>
                  <a:r>
                    <a:rPr lang="en-US" altLang="zh-CN" sz="3600" b="1" baseline="-25000" dirty="0">
                      <a:latin typeface="Times New Roman" panose="02020603050405020304" pitchFamily="18" charset="0"/>
                      <a:ea typeface="黑体" panose="02010609060101010101" pitchFamily="49" charset="-122"/>
                    </a:rPr>
                    <a:t>A</a:t>
                  </a:r>
                  <a:endParaRPr lang="en-US" altLang="zh-CN" sz="3600" b="1" baseline="-25000" dirty="0">
                    <a:latin typeface="Times New Roman" panose="02020603050405020304" pitchFamily="18" charset="0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29726" name="Oval 52"/>
                <p:cNvSpPr/>
                <p:nvPr/>
              </p:nvSpPr>
              <p:spPr>
                <a:xfrm>
                  <a:off x="2064" y="3918"/>
                  <a:ext cx="240" cy="240"/>
                </a:xfrm>
                <a:prstGeom prst="ellipse">
                  <a:avLst/>
                </a:prstGeom>
                <a:noFill/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/>
                <a:p>
                  <a:pPr lvl="0" algn="ctr" eaLnBrk="0" hangingPunct="0"/>
                  <a:r>
                    <a:rPr lang="zh-CN" altLang="en-US" sz="3200" b="1" dirty="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+</a:t>
                  </a:r>
                  <a:endParaRPr lang="zh-CN" altLang="en-US" sz="3200" b="1" dirty="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29724" name="Line 48"/>
              <p:cNvSpPr/>
              <p:nvPr/>
            </p:nvSpPr>
            <p:spPr>
              <a:xfrm>
                <a:off x="2802" y="4043"/>
                <a:ext cx="432" cy="0"/>
              </a:xfrm>
              <a:prstGeom prst="line">
                <a:avLst/>
              </a:prstGeom>
              <a:ln w="38100" cap="flat" cmpd="sng">
                <a:solidFill>
                  <a:schemeClr val="folHlink"/>
                </a:solidFill>
                <a:prstDash val="solid"/>
                <a:headEnd type="none" w="med" len="med"/>
                <a:tailEnd type="triangle" w="med" len="med"/>
              </a:ln>
            </p:spPr>
          </p:sp>
        </p:grpSp>
      </p:grpSp>
      <p:sp>
        <p:nvSpPr>
          <p:cNvPr id="3" name="灯片编号占位符 3"/>
          <p:cNvSpPr txBox="1">
            <a:spLocks noGrp="1"/>
          </p:cNvSpPr>
          <p:nvPr/>
        </p:nvSpPr>
        <p:spPr>
          <a:xfrm>
            <a:off x="6877050" y="6400800"/>
            <a:ext cx="22669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/>
            <a:fld id="{9A0DB2DC-4C9A-4742-B13C-FB6460FD3503}" type="slidenum">
              <a:rPr lang="zh-CN" altLang="en-US" sz="1600" b="1" dirty="0">
                <a:solidFill>
                  <a:schemeClr val="tx2"/>
                </a:solidFill>
              </a:rPr>
            </a:fld>
            <a:r>
              <a:rPr lang="en-US" altLang="zh-CN" sz="1600" b="1" dirty="0">
                <a:solidFill>
                  <a:schemeClr val="tx2"/>
                </a:solidFill>
              </a:rPr>
              <a:t>/12</a:t>
            </a:r>
            <a:endParaRPr lang="en-US" altLang="zh-CN" sz="16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slow" advTm="74203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2210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2210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0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176213" y="973773"/>
            <a:ext cx="7924800" cy="6388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0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</a:t>
            </a:r>
            <a:r>
              <a: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.运算规则</a:t>
            </a:r>
            <a:endParaRPr kumimoji="1" lang="zh-CN" altLang="en-US" sz="40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" name="Text Box 3"/>
          <p:cNvSpPr txBox="1"/>
          <p:nvPr/>
        </p:nvSpPr>
        <p:spPr>
          <a:xfrm>
            <a:off x="-107950" y="1985010"/>
            <a:ext cx="8820150" cy="6286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algn="just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（1）操作数、结果用原码表示；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Rectangle 9"/>
          <p:cNvSpPr/>
          <p:nvPr/>
        </p:nvSpPr>
        <p:spPr>
          <a:xfrm>
            <a:off x="-107950" y="2704148"/>
            <a:ext cx="8640763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（2）绝对值运算，符号单独处理；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Rectangle 10"/>
          <p:cNvSpPr/>
          <p:nvPr/>
        </p:nvSpPr>
        <p:spPr>
          <a:xfrm>
            <a:off x="-107950" y="3277235"/>
            <a:ext cx="8569325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（3）被乘数(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B)、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累加和(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A)</a:t>
            </a:r>
            <a:r>
              <a:rPr lang="zh-CN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取双符号位；</a:t>
            </a:r>
            <a:endParaRPr lang="zh-CN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Rectangle 11"/>
          <p:cNvSpPr/>
          <p:nvPr/>
        </p:nvSpPr>
        <p:spPr>
          <a:xfrm>
            <a:off x="-107950" y="3928110"/>
            <a:ext cx="925195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eaLnBrk="1" hangingPunct="1"/>
            <a:r>
              <a:rPr lang="zh-CN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（4）乘数末位(</a:t>
            </a:r>
            <a:r>
              <a:rPr lang="en-US" altLang="zh-CN" sz="3200" b="1" dirty="0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Cn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为判断位，其决定下步操作；</a:t>
            </a:r>
            <a:endParaRPr lang="zh-CN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Rectangle 12"/>
          <p:cNvSpPr/>
          <p:nvPr/>
        </p:nvSpPr>
        <p:spPr>
          <a:xfrm>
            <a:off x="-107950" y="4501198"/>
            <a:ext cx="6305550" cy="5794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0" eaLnBrk="1" hangingPunct="1"/>
            <a:r>
              <a:rPr lang="zh-CN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（5）作</a:t>
            </a:r>
            <a:r>
              <a:rPr lang="en-US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zh-CN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次循环（累加、右移）。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98" name="灯片编号占位符 3"/>
          <p:cNvSpPr txBox="1">
            <a:spLocks noGrp="1"/>
          </p:cNvSpPr>
          <p:nvPr/>
        </p:nvSpPr>
        <p:spPr>
          <a:xfrm>
            <a:off x="6877050" y="6400800"/>
            <a:ext cx="22669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/>
            <a:fld id="{9A0DB2DC-4C9A-4742-B13C-FB6460FD3503}" type="slidenum">
              <a:rPr lang="zh-CN" altLang="en-US" sz="1600" b="1" dirty="0">
                <a:solidFill>
                  <a:schemeClr val="tx2"/>
                </a:solidFill>
              </a:rPr>
            </a:fld>
            <a:r>
              <a:rPr lang="en-US" altLang="zh-CN" sz="1600" b="1" dirty="0">
                <a:solidFill>
                  <a:schemeClr val="tx2"/>
                </a:solidFill>
              </a:rPr>
              <a:t>/12</a:t>
            </a:r>
            <a:endParaRPr lang="en-US" altLang="zh-CN" sz="16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16125">
        <p:fade thruBlk="1"/>
      </p:transition>
    </mc:Choice>
    <mc:Fallback>
      <p:transition spd="slow" advTm="16125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3" grpId="0"/>
      <p:bldP spid="4" grpId="0"/>
      <p:bldP spid="5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14020" name="Group 4"/>
          <p:cNvGrpSpPr/>
          <p:nvPr/>
        </p:nvGrpSpPr>
        <p:grpSpPr>
          <a:xfrm>
            <a:off x="118428" y="1792923"/>
            <a:ext cx="6705600" cy="641350"/>
            <a:chOff x="624" y="720"/>
            <a:chExt cx="4224" cy="404"/>
          </a:xfrm>
        </p:grpSpPr>
        <p:sp>
          <p:nvSpPr>
            <p:cNvPr id="25619" name="Text Box 5"/>
            <p:cNvSpPr txBox="1"/>
            <p:nvPr/>
          </p:nvSpPr>
          <p:spPr>
            <a:xfrm>
              <a:off x="624" y="720"/>
              <a:ext cx="4224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lvl="0" eaLnBrk="1" hangingPunct="1">
                <a:spcBef>
                  <a:spcPct val="50000"/>
                </a:spcBef>
              </a:pPr>
              <a:r>
                <a:rPr lang="zh-CN" altLang="en-US" sz="3600" b="1" dirty="0">
                  <a:solidFill>
                    <a:schemeClr val="tx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乘法    部分积累加、移位。</a:t>
              </a:r>
              <a:endParaRPr lang="zh-CN" altLang="en-US" sz="36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25620" name="Line 6"/>
            <p:cNvSpPr/>
            <p:nvPr/>
          </p:nvSpPr>
          <p:spPr>
            <a:xfrm>
              <a:off x="1344" y="960"/>
              <a:ext cx="48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2" name="文本框 1"/>
          <p:cNvSpPr txBox="1"/>
          <p:nvPr/>
        </p:nvSpPr>
        <p:spPr>
          <a:xfrm>
            <a:off x="813435" y="2522855"/>
            <a:ext cx="8037830" cy="1188720"/>
          </a:xfrm>
          <a:prstGeom prst="rect">
            <a:avLst/>
          </a:prstGeom>
          <a:noFill/>
          <a:ln w="9525">
            <a:noFill/>
          </a:ln>
        </p:spPr>
        <p:txBody>
          <a:bodyPr wrap="square" rtlCol="0" anchor="t">
            <a:spAutoFit/>
          </a:bodyPr>
          <a:p>
            <a:pPr lvl="0" algn="l"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ea"/>
              </a:rPr>
              <a:t>     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ea"/>
              </a:rPr>
              <a:t>可以加法器为基础，实现乘法运算处理。</a:t>
            </a:r>
            <a:endParaRPr lang="zh-CN" altLang="en-US" sz="3600" b="1" dirty="0"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3400" y="4201160"/>
            <a:ext cx="8076565" cy="11887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36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ea"/>
              </a:rPr>
              <a:t>    </a:t>
            </a:r>
            <a:r>
              <a:rPr lang="zh-CN" altLang="en-US" sz="36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ea"/>
              </a:rPr>
              <a:t>运算器内部没有乘法器，用加法器</a:t>
            </a:r>
            <a:r>
              <a:rPr lang="en-US" altLang="zh-CN" sz="36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ea"/>
              </a:rPr>
              <a:t>+</a:t>
            </a:r>
            <a:r>
              <a:rPr lang="zh-CN" altLang="en-US" sz="36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ea"/>
                <a:sym typeface="+mn-ea"/>
              </a:rPr>
              <a:t>移位实现乘法运算！</a:t>
            </a:r>
            <a:endParaRPr lang="zh-CN" altLang="en-US" sz="3600" b="1" dirty="0">
              <a:solidFill>
                <a:srgbClr val="FFFF00"/>
              </a:solidFill>
              <a:latin typeface="黑体" panose="02010609060101010101" pitchFamily="49" charset="-122"/>
              <a:ea typeface="黑体" panose="02010609060101010101" pitchFamily="49" charset="-122"/>
              <a:cs typeface="+mn-ea"/>
              <a:sym typeface="+mn-ea"/>
            </a:endParaRPr>
          </a:p>
        </p:txBody>
      </p:sp>
      <p:sp>
        <p:nvSpPr>
          <p:cNvPr id="4" name="灯片编号占位符 3"/>
          <p:cNvSpPr txBox="1">
            <a:spLocks noGrp="1"/>
          </p:cNvSpPr>
          <p:nvPr/>
        </p:nvSpPr>
        <p:spPr>
          <a:xfrm>
            <a:off x="6877050" y="6400800"/>
            <a:ext cx="226695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075" tIns="46038" rIns="92075" bIns="46038" numCol="1" anchor="ctr" anchorCtr="0" compatLnSpc="1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hangingPunct="1"/>
            <a:fld id="{9A0DB2DC-4C9A-4742-B13C-FB6460FD3503}" type="slidenum">
              <a:rPr lang="zh-CN" altLang="en-US" sz="1600" b="1" dirty="0">
                <a:solidFill>
                  <a:schemeClr val="tx2"/>
                </a:solidFill>
              </a:rPr>
            </a:fld>
            <a:r>
              <a:rPr lang="en-US" altLang="zh-CN" sz="1600" b="1" dirty="0">
                <a:solidFill>
                  <a:schemeClr val="tx2"/>
                </a:solidFill>
              </a:rPr>
              <a:t>/12</a:t>
            </a:r>
            <a:endParaRPr lang="en-US" altLang="zh-CN" sz="16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 advTm="6094">
        <p:fade thruBlk="1"/>
      </p:transition>
    </mc:Choice>
    <mc:Fallback>
      <p:transition spd="slow" advTm="6094">
        <p:fade thruBlk="1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tags/tag1.xml><?xml version="1.0" encoding="utf-8"?>
<p:tagLst xmlns:p="http://schemas.openxmlformats.org/presentationml/2006/main">
  <p:tag name="COMMONDATA" val="eyJoZGlkIjoiM2NmY2U0MjQxMjVhMzViM2U2NDc0NTI2ZDMwMzBmZGIifQ=="/>
</p:tagLst>
</file>

<file path=ppt/theme/theme1.xml><?xml version="1.0" encoding="utf-8"?>
<a:theme xmlns:a="http://schemas.openxmlformats.org/drawingml/2006/main" name="Soaring">
  <a:themeElements>
    <a:clrScheme name="Soaring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Designs\Soaring.pot</Template>
  <TotalTime>0</TotalTime>
  <Words>1503</Words>
  <Application>WPS 演示</Application>
  <PresentationFormat>全屏显示(4:3)</PresentationFormat>
  <Paragraphs>286</Paragraphs>
  <Slides>10</Slides>
  <Notes>33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Times New Roman</vt:lpstr>
      <vt:lpstr>黑体</vt:lpstr>
      <vt:lpstr>微软雅黑</vt:lpstr>
      <vt:lpstr>Arial Unicode MS</vt:lpstr>
      <vt:lpstr>Soaring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001</dc:creator>
  <cp:lastModifiedBy>贝妈</cp:lastModifiedBy>
  <cp:revision>640</cp:revision>
  <dcterms:created xsi:type="dcterms:W3CDTF">2000-08-28T13:29:00Z</dcterms:created>
  <dcterms:modified xsi:type="dcterms:W3CDTF">2024-09-11T10:37:42Z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2052-12.1.0.17857</vt:lpwstr>
  </property>
  <property fmtid="{D5CDD505-2E9C-101B-9397-08002B2CF9AE}" pid="3" name="ICV">
    <vt:lpwstr>2ACEFE9DC3134B9A8F8B55DFBAAB6D79</vt:lpwstr>
  </property>
</Properties>
</file>