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60" r:id="rId3"/>
    <p:sldId id="347" r:id="rId5"/>
    <p:sldId id="268" r:id="rId6"/>
    <p:sldId id="350" r:id="rId7"/>
    <p:sldId id="370" r:id="rId8"/>
    <p:sldId id="338" r:id="rId9"/>
    <p:sldId id="371" r:id="rId10"/>
    <p:sldId id="352" r:id="rId11"/>
    <p:sldId id="270" r:id="rId12"/>
    <p:sldId id="353" r:id="rId13"/>
    <p:sldId id="372" r:id="rId14"/>
    <p:sldId id="373" r:id="rId15"/>
    <p:sldId id="374" r:id="rId16"/>
    <p:sldId id="377" r:id="rId17"/>
    <p:sldId id="382" r:id="rId18"/>
    <p:sldId id="379" r:id="rId19"/>
    <p:sldId id="380" r:id="rId20"/>
    <p:sldId id="381" r:id="rId21"/>
    <p:sldId id="375" r:id="rId22"/>
    <p:sldId id="272" r:id="rId23"/>
    <p:sldId id="383" r:id="rId24"/>
    <p:sldId id="360" r:id="rId25"/>
    <p:sldId id="274" r:id="rId26"/>
    <p:sldId id="384" r:id="rId27"/>
    <p:sldId id="366" r:id="rId28"/>
    <p:sldId id="275" r:id="rId29"/>
    <p:sldId id="385" r:id="rId30"/>
    <p:sldId id="386" r:id="rId31"/>
    <p:sldId id="387" r:id="rId32"/>
    <p:sldId id="388" r:id="rId33"/>
    <p:sldId id="276" r:id="rId34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9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3333FF"/>
    <a:srgbClr val="0000FF"/>
    <a:srgbClr val="0000CC"/>
    <a:srgbClr val="F0DADA"/>
    <a:srgbClr val="FFBF0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7613"/>
    <p:restoredTop sz="94619"/>
  </p:normalViewPr>
  <p:slideViewPr>
    <p:cSldViewPr showGuides="1">
      <p:cViewPr>
        <p:scale>
          <a:sx n="66" d="100"/>
          <a:sy n="66" d="100"/>
        </p:scale>
        <p:origin x="-234" y="-114"/>
      </p:cViewPr>
      <p:guideLst>
        <p:guide orient="horz" pos="2198"/>
        <p:guide pos="2941"/>
      </p:guideLst>
    </p:cSldViewPr>
  </p:slideViewPr>
  <p:outlineViewPr>
    <p:cViewPr>
      <p:scale>
        <a:sx n="33" d="100"/>
        <a:sy n="33" d="100"/>
      </p:scale>
      <p:origin x="0" y="1344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608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222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427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734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837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939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6042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600" dirty="0"/>
            </a:fld>
            <a:r>
              <a:rPr lang="en-US" altLang="zh-CN" sz="1600" dirty="0"/>
              <a:t>/</a:t>
            </a:r>
            <a:r>
              <a:rPr lang="en-US" altLang="zh-CN" sz="1600" b="1" dirty="0">
                <a:solidFill>
                  <a:schemeClr val="accent1"/>
                </a:solidFill>
              </a:rPr>
              <a:t>46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5635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accent1"/>
                </a:solidFill>
              </a:rPr>
            </a:fld>
            <a:r>
              <a:rPr lang="en-US" altLang="zh-CN" sz="1600" b="1" dirty="0">
                <a:solidFill>
                  <a:schemeClr val="accent1"/>
                </a:solidFill>
              </a:rPr>
              <a:t>/46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15043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044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p>
            <a:pPr lvl="0" algn="r" eaLnBrk="1" hangingPunct="1"/>
            <a:fld id="{9A0DB2DC-4C9A-4742-B13C-FB6460FD3503}" type="slidenum">
              <a:rPr lang="zh-CN" altLang="en-US" sz="1600" dirty="0"/>
            </a:fld>
            <a:r>
              <a:rPr lang="en-US" altLang="zh-CN" sz="1600" dirty="0"/>
              <a:t>/</a:t>
            </a:r>
            <a:r>
              <a:rPr lang="en-US" altLang="zh-CN" sz="1600" b="1" dirty="0">
                <a:solidFill>
                  <a:schemeClr val="accent1"/>
                </a:solidFill>
              </a:rPr>
              <a:t>46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53975" y="434975"/>
            <a:ext cx="8839200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3.1 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指令的寻址方式</a:t>
            </a: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</a:t>
            </a:r>
            <a:endParaRPr kumimoji="1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91" name="Rectangle 19"/>
          <p:cNvSpPr/>
          <p:nvPr/>
        </p:nvSpPr>
        <p:spPr>
          <a:xfrm>
            <a:off x="360363" y="3586798"/>
            <a:ext cx="31892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本节主要分析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5590" y="1773555"/>
            <a:ext cx="8333740" cy="1304925"/>
            <a:chOff x="434" y="2793"/>
            <a:chExt cx="13124" cy="2055"/>
          </a:xfrm>
        </p:grpSpPr>
        <p:sp>
          <p:nvSpPr>
            <p:cNvPr id="11" name="Text Box 2"/>
            <p:cNvSpPr txBox="1"/>
            <p:nvPr/>
          </p:nvSpPr>
          <p:spPr>
            <a:xfrm>
              <a:off x="434" y="3925"/>
              <a:ext cx="3970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指令系统</a:t>
              </a:r>
              <a:r>
                <a:rPr lang="zh-CN" altLang="en-US" sz="3200" b="1" dirty="0">
                  <a:latin typeface="Arial" panose="020B0604020202020204" pitchFamily="34" charset="0"/>
                  <a:ea typeface="黑体" panose="02010609060101010101" pitchFamily="2" charset="-122"/>
                </a:rPr>
                <a:t>→</a:t>
              </a:r>
              <a:endPara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568" y="2793"/>
              <a:ext cx="7200" cy="9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设计</a:t>
              </a:r>
              <a:r>
                <a:rPr lang="en-US" altLang="zh-CN" sz="3200" b="1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CPU</a:t>
              </a:r>
              <a:r>
                <a:rPr lang="zh-CN" altLang="en-US" sz="3200" b="1" dirty="0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的一般过程：</a:t>
              </a:r>
              <a:endPara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7653" y="3925"/>
              <a:ext cx="2950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  <a:ea typeface="黑体" panose="02010609060101010101" pitchFamily="2" charset="-122"/>
                </a:rPr>
                <a:t>控制器→</a:t>
              </a:r>
              <a:endPara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4115" y="3925"/>
              <a:ext cx="3743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  <a:ea typeface="黑体" panose="02010609060101010101" pitchFamily="2" charset="-122"/>
                </a:rPr>
                <a:t>数据通路→</a:t>
              </a:r>
              <a:endParaRPr lang="en-US" altLang="zh-CN" sz="3200" b="1" dirty="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603" y="3928"/>
              <a:ext cx="2955" cy="9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rPr>
                <a:t>CPU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+mn-cs"/>
                </a:rPr>
                <a:t>定型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0400" y="4460240"/>
            <a:ext cx="5999480" cy="579120"/>
            <a:chOff x="5393" y="6173"/>
            <a:chExt cx="7294" cy="912"/>
          </a:xfrm>
        </p:grpSpPr>
        <p:sp>
          <p:nvSpPr>
            <p:cNvPr id="3094" name="Rectangle 22"/>
            <p:cNvSpPr/>
            <p:nvPr/>
          </p:nvSpPr>
          <p:spPr>
            <a:xfrm>
              <a:off x="6062" y="6173"/>
              <a:ext cx="6625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指令的寻址方式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93" y="6269"/>
              <a:ext cx="595" cy="8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dirty="0">
                  <a:solidFill>
                    <a:schemeClr val="accent1"/>
                  </a:solidFill>
                  <a:ea typeface="黑体" panose="02010609060101010101" pitchFamily="2" charset="-122"/>
                  <a:sym typeface="+mn-ea"/>
                </a:rPr>
                <a:t>√</a:t>
              </a:r>
              <a:endParaRPr lang="zh-CN" altLang="en-US" sz="2800" b="1" dirty="0">
                <a:solidFill>
                  <a:schemeClr val="accent1"/>
                </a:solidFill>
                <a:ea typeface="黑体" panose="02010609060101010101" pitchFamily="2" charset="-122"/>
                <a:sym typeface="+mn-ea"/>
              </a:endParaRPr>
            </a:p>
          </p:txBody>
        </p:sp>
      </p:grp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7770" y="4460240"/>
            <a:ext cx="1816100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rgbClr val="FFC000"/>
                </a:solidFill>
                <a:ea typeface="黑体" panose="02010609060101010101" pitchFamily="2" charset="-122"/>
                <a:cs typeface="+mn-cs"/>
                <a:sym typeface="+mn-ea"/>
              </a:rPr>
              <a:t>寻址方式</a:t>
            </a:r>
            <a:endParaRPr lang="zh-CN" altLang="en-US" sz="3200" b="1" dirty="0">
              <a:solidFill>
                <a:srgbClr val="FFC000"/>
              </a:solidFill>
              <a:ea typeface="黑体" panose="02010609060101010101" pitchFamily="2" charset="-122"/>
              <a:cs typeface="+mn-cs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0345" y="5270500"/>
            <a:ext cx="4639439" cy="1322070"/>
            <a:chOff x="1122" y="319"/>
            <a:chExt cx="7306" cy="2082"/>
          </a:xfrm>
        </p:grpSpPr>
        <p:sp>
          <p:nvSpPr>
            <p:cNvPr id="111622" name="Text Box 6"/>
            <p:cNvSpPr txBox="1"/>
            <p:nvPr/>
          </p:nvSpPr>
          <p:spPr>
            <a:xfrm>
              <a:off x="1122" y="319"/>
              <a:ext cx="4920" cy="9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指令的基本格式</a:t>
              </a:r>
              <a:endPara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7"/>
            <p:cNvGrpSpPr/>
            <p:nvPr/>
          </p:nvGrpSpPr>
          <p:grpSpPr>
            <a:xfrm>
              <a:off x="1980" y="1441"/>
              <a:ext cx="6448" cy="960"/>
              <a:chOff x="2304" y="2880"/>
              <a:chExt cx="1574" cy="384"/>
            </a:xfrm>
          </p:grpSpPr>
          <p:sp>
            <p:nvSpPr>
              <p:cNvPr id="8202" name="Text Box 8"/>
              <p:cNvSpPr txBox="1"/>
              <p:nvPr/>
            </p:nvSpPr>
            <p:spPr>
              <a:xfrm>
                <a:off x="2304" y="2880"/>
                <a:ext cx="1574" cy="36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BF09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40FF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操作码</a:t>
                </a:r>
                <a:r>
                  <a:rPr lang="en-US" altLang="zh-CN" sz="3200" b="1" dirty="0">
                    <a:solidFill>
                      <a:srgbClr val="40FF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θ     </a:t>
                </a:r>
                <a:r>
                  <a:rPr lang="zh-CN" altLang="en-US" sz="3200" b="1" dirty="0">
                    <a:solidFill>
                      <a:srgbClr val="40FF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地址码</a:t>
                </a:r>
                <a:r>
                  <a:rPr lang="en-US" altLang="zh-CN" sz="3200" b="1" dirty="0">
                    <a:solidFill>
                      <a:srgbClr val="40FF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A</a:t>
                </a:r>
                <a:r>
                  <a:rPr lang="zh-CN" altLang="en-US" sz="3200" b="1" dirty="0">
                    <a:solidFill>
                      <a:srgbClr val="40FF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endParaRPr lang="en-US" altLang="zh-CN" sz="3200" b="1" dirty="0">
                  <a:solidFill>
                    <a:srgbClr val="40FF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8203" name="Line 9"/>
              <p:cNvSpPr/>
              <p:nvPr/>
            </p:nvSpPr>
            <p:spPr>
              <a:xfrm>
                <a:off x="3023" y="288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BF09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875973" y="2521585"/>
            <a:ext cx="2209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202" name="Text Box 8"/>
          <p:cNvSpPr txBox="1"/>
          <p:nvPr/>
        </p:nvSpPr>
        <p:spPr>
          <a:xfrm>
            <a:off x="324485" y="1722120"/>
            <a:ext cx="5077460" cy="57912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BF0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</a:t>
            </a:r>
            <a:r>
              <a:rPr lang="en-US" altLang="zh-CN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    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地址码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操作数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endParaRPr lang="en-US" altLang="zh-CN" b="1" dirty="0">
              <a:solidFill>
                <a:srgbClr val="40FF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3" name="Line 9"/>
          <p:cNvSpPr/>
          <p:nvPr/>
        </p:nvSpPr>
        <p:spPr>
          <a:xfrm>
            <a:off x="2194894" y="1722120"/>
            <a:ext cx="0" cy="609600"/>
          </a:xfrm>
          <a:prstGeom prst="line">
            <a:avLst/>
          </a:prstGeom>
          <a:ln w="38100" cap="flat" cmpd="sng">
            <a:solidFill>
              <a:srgbClr val="FFBF0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矩形 19"/>
          <p:cNvSpPr/>
          <p:nvPr/>
        </p:nvSpPr>
        <p:spPr bwMode="auto">
          <a:xfrm>
            <a:off x="2397760" y="1802130"/>
            <a:ext cx="2581910" cy="45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p>
            <a:pPr marL="0" marR="0" lvl="0" indent="0" algn="ctr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地址码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968625" y="2573020"/>
            <a:ext cx="596900" cy="1014730"/>
            <a:chOff x="3312" y="1488"/>
            <a:chExt cx="384" cy="432"/>
          </a:xfrm>
        </p:grpSpPr>
        <p:sp>
          <p:nvSpPr>
            <p:cNvPr id="21526" name="Line 13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14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056" name="Text Box 8"/>
          <p:cNvSpPr txBox="1"/>
          <p:nvPr/>
        </p:nvSpPr>
        <p:spPr>
          <a:xfrm>
            <a:off x="3449955" y="2573020"/>
            <a:ext cx="2463800" cy="139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存储单元地址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寄存器编号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左弧形箭头 1"/>
          <p:cNvSpPr/>
          <p:nvPr/>
        </p:nvSpPr>
        <p:spPr>
          <a:xfrm>
            <a:off x="2484120" y="2306320"/>
            <a:ext cx="484505" cy="71818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13" name="Text Box 17"/>
          <p:cNvSpPr txBox="1"/>
          <p:nvPr/>
        </p:nvSpPr>
        <p:spPr>
          <a:xfrm>
            <a:off x="60008" y="179070"/>
            <a:ext cx="3505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、间接寻址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14" name="Text Box 18"/>
          <p:cNvSpPr txBox="1"/>
          <p:nvPr/>
        </p:nvSpPr>
        <p:spPr>
          <a:xfrm>
            <a:off x="274955" y="995045"/>
            <a:ext cx="56388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指令给出操作数的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间接地址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18848" y="2440305"/>
            <a:ext cx="2209800" cy="1371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</a:t>
            </a:r>
            <a:r>
              <a:rPr kumimoji="1" lang="en-US" altLang="zh-CN" sz="2800" b="1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  <a:sym typeface="+mn-ea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274955" y="4622165"/>
            <a:ext cx="8592185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思考：两种间址方式，哪种寻址速度快？为什么？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/>
      <p:bldP spid="5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4"/>
          <p:cNvSpPr txBox="1"/>
          <p:nvPr/>
        </p:nvSpPr>
        <p:spPr>
          <a:xfrm>
            <a:off x="62046" y="52718"/>
            <a:ext cx="8887834" cy="5259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若主存储器数据区的地址与单元内容之间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如下，指令给出</a:t>
            </a: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地址码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=2000H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方式读取操作数。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地址      存储内容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1000H       4000H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2000H       3000H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3000H       AC00H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指令给出间址单元地址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据此访问主存储器，则操作数地址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(D)=3000H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按此地址再次访问主存储器，则操作数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S=((D))= AC00H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7"/>
          <p:cNvSpPr>
            <a:spLocks noGrp="1"/>
          </p:cNvSpPr>
          <p:nvPr/>
        </p:nvSpPr>
        <p:spPr>
          <a:xfrm>
            <a:off x="6457950" y="50647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</a:endParaRPr>
          </a:p>
        </p:txBody>
      </p:sp>
      <p:sp>
        <p:nvSpPr>
          <p:cNvPr id="23" name="Text Box 4"/>
          <p:cNvSpPr txBox="1"/>
          <p:nvPr/>
        </p:nvSpPr>
        <p:spPr>
          <a:xfrm>
            <a:off x="277946" y="71133"/>
            <a:ext cx="8319248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方式读取操作数。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283552" y="1815386"/>
            <a:ext cx="38439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   1000H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 2000H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  3000H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4089400" y="1820698"/>
            <a:ext cx="4864604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   3A00H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2000H     2C00H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3000H     3B00H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317378" y="3633160"/>
            <a:ext cx="8739464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，则操作数地址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，据此访问主存储器，则操作数为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 ((R1))=  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2405" y="3789045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2000H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08215" y="4436745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2C00H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ext Box 4"/>
          <p:cNvSpPr txBox="1"/>
          <p:nvPr/>
        </p:nvSpPr>
        <p:spPr>
          <a:xfrm>
            <a:off x="136630" y="792622"/>
            <a:ext cx="8724631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自增型寄存器间址方式  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的一种变型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若指令中给出存放操作数地址的寄存器号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从寄存器中读出操作数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寄存器内容加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，这种寻址方式称为自增型寄存器间接寻址。	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113" name="Text Box 17"/>
          <p:cNvSpPr txBox="1"/>
          <p:nvPr/>
        </p:nvSpPr>
        <p:spPr>
          <a:xfrm>
            <a:off x="60325" y="35560"/>
            <a:ext cx="54908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、间接寻址（变形方式）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480" y="3685540"/>
            <a:ext cx="87439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i++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下弧形箭头 38"/>
          <p:cNvSpPr/>
          <p:nvPr/>
        </p:nvSpPr>
        <p:spPr>
          <a:xfrm>
            <a:off x="3469926" y="2633792"/>
            <a:ext cx="1000473" cy="265961"/>
          </a:xfrm>
          <a:prstGeom prst="curvedUpArrow">
            <a:avLst>
              <a:gd name="adj1" fmla="val 46153"/>
              <a:gd name="adj2" fmla="val 92307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" name="Text Box 74"/>
          <p:cNvSpPr txBox="1">
            <a:spLocks noChangeArrowheads="1"/>
          </p:cNvSpPr>
          <p:nvPr/>
        </p:nvSpPr>
        <p:spPr bwMode="auto">
          <a:xfrm>
            <a:off x="2860676" y="2969112"/>
            <a:ext cx="3577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A+1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，修改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的内容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Group 21"/>
          <p:cNvGrpSpPr/>
          <p:nvPr/>
        </p:nvGrpSpPr>
        <p:grpSpPr bwMode="auto">
          <a:xfrm>
            <a:off x="300171" y="723363"/>
            <a:ext cx="5208589" cy="962029"/>
            <a:chOff x="1248" y="2208"/>
            <a:chExt cx="3281" cy="606"/>
          </a:xfrm>
        </p:grpSpPr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248" y="2208"/>
              <a:ext cx="3281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（寄存器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的编号）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1755" y="2208"/>
              <a:ext cx="0" cy="601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2546" y="2208"/>
              <a:ext cx="0" cy="60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Line 78"/>
          <p:cNvSpPr>
            <a:spLocks noChangeShapeType="1"/>
          </p:cNvSpPr>
          <p:nvPr/>
        </p:nvSpPr>
        <p:spPr bwMode="auto">
          <a:xfrm flipH="1">
            <a:off x="3698527" y="1685392"/>
            <a:ext cx="1" cy="29355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8"/>
          <p:cNvSpPr>
            <a:spLocks noChangeShapeType="1"/>
          </p:cNvSpPr>
          <p:nvPr/>
        </p:nvSpPr>
        <p:spPr bwMode="auto">
          <a:xfrm flipV="1">
            <a:off x="5791200" y="2269103"/>
            <a:ext cx="692951" cy="1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317277" y="1984711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2986416" y="1992945"/>
            <a:ext cx="2804784" cy="5232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（操作数地址）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67"/>
          <p:cNvGrpSpPr/>
          <p:nvPr/>
        </p:nvGrpSpPr>
        <p:grpSpPr bwMode="auto">
          <a:xfrm>
            <a:off x="7017759" y="1373409"/>
            <a:ext cx="1772315" cy="1600200"/>
            <a:chOff x="4128" y="528"/>
            <a:chExt cx="720" cy="1008"/>
          </a:xfrm>
        </p:grpSpPr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72"/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73"/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6988244" y="876920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6596672" y="1976564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7017759" y="1906809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331" y="3920329"/>
            <a:ext cx="8319247" cy="1769221"/>
            <a:chOff x="287471" y="4482304"/>
            <a:chExt cx="8319247" cy="1769221"/>
          </a:xfrm>
        </p:grpSpPr>
        <p:sp>
          <p:nvSpPr>
            <p:cNvPr id="18" name="Line 78"/>
            <p:cNvSpPr>
              <a:spLocks noChangeShapeType="1"/>
            </p:cNvSpPr>
            <p:nvPr/>
          </p:nvSpPr>
          <p:spPr bwMode="auto">
            <a:xfrm>
              <a:off x="1974850" y="5502011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19" name="Text Box 4"/>
            <p:cNvSpPr txBox="1"/>
            <p:nvPr/>
          </p:nvSpPr>
          <p:spPr>
            <a:xfrm>
              <a:off x="287471" y="4482304"/>
              <a:ext cx="8319247" cy="12840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寻址过程：</a:t>
              </a:r>
              <a:endPara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寄存器号       操作数地址         操作数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0" name="Text Box 4"/>
            <p:cNvSpPr txBox="1"/>
            <p:nvPr/>
          </p:nvSpPr>
          <p:spPr>
            <a:xfrm>
              <a:off x="2187367" y="4907881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Ri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>
              <a:off x="5243162" y="5501998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5" name="Text Box 4"/>
            <p:cNvSpPr txBox="1"/>
            <p:nvPr/>
          </p:nvSpPr>
          <p:spPr>
            <a:xfrm>
              <a:off x="5587220" y="4805633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M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5657499" y="5560938"/>
              <a:ext cx="351" cy="470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62" name="Line 78"/>
            <p:cNvSpPr>
              <a:spLocks noChangeShapeType="1"/>
            </p:cNvSpPr>
            <p:nvPr/>
          </p:nvSpPr>
          <p:spPr bwMode="auto">
            <a:xfrm flipV="1">
              <a:off x="5657500" y="6006768"/>
              <a:ext cx="594614" cy="60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63" name="Text Box 4"/>
            <p:cNvSpPr txBox="1"/>
            <p:nvPr/>
          </p:nvSpPr>
          <p:spPr>
            <a:xfrm>
              <a:off x="6439348" y="5613850"/>
              <a:ext cx="197969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Ri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内容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+1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/>
      <p:bldP spid="53" grpId="0" bldLvl="0" animBg="1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7"/>
          <p:cNvSpPr>
            <a:spLocks noGrp="1"/>
          </p:cNvSpPr>
          <p:nvPr/>
        </p:nvSpPr>
        <p:spPr>
          <a:xfrm>
            <a:off x="6457950" y="55670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</a:endParaRPr>
          </a:p>
        </p:txBody>
      </p:sp>
      <p:sp>
        <p:nvSpPr>
          <p:cNvPr id="23" name="Text Box 4"/>
          <p:cNvSpPr txBox="1"/>
          <p:nvPr/>
        </p:nvSpPr>
        <p:spPr>
          <a:xfrm>
            <a:off x="277946" y="573418"/>
            <a:ext cx="8319248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，按自增型寄存器间址方式读取操作数，并修改指针。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283552" y="1584513"/>
            <a:ext cx="3843948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R0    1000H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 2000H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  3000H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4089400" y="1589825"/>
            <a:ext cx="4864604" cy="919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3000H  A300H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3001H  BC00H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317378" y="2953701"/>
            <a:ext cx="831924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，则操作数有效地址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(R2)=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按照该地址访问主存储器，则操作数为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S= ((R2))=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内容加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后，指针内容修改为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(R2)=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照此继续，通过重复执行这同一条指令就可以沿着地址码增加的方向，访问从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3000H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单元开始的一段连续区间。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2790" y="3140710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3000H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36460" y="3644900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A300H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480" y="4220845"/>
            <a:ext cx="951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3001H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  <p:bldP spid="2" grpId="0"/>
      <p:bldP spid="2" grpId="1"/>
      <p:bldP spid="3" grpId="0"/>
      <p:bldP spid="3" grpId="1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4"/>
          <p:cNvSpPr txBox="1"/>
          <p:nvPr/>
        </p:nvSpPr>
        <p:spPr>
          <a:xfrm>
            <a:off x="209656" y="98870"/>
            <a:ext cx="8724631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自减型寄存器间址方式  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的又一种变型。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若指令中给出寄存器号，被指定的寄存器内容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作为操作数地址，按照该地址访问主存储器，相应的主存单元内容为操作数。	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2540" y="3455670"/>
            <a:ext cx="79819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+mn-ea"/>
              </a:rPr>
              <a:t>--i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Group 21"/>
          <p:cNvGrpSpPr/>
          <p:nvPr/>
        </p:nvGrpSpPr>
        <p:grpSpPr bwMode="auto">
          <a:xfrm>
            <a:off x="300171" y="436343"/>
            <a:ext cx="5208589" cy="962029"/>
            <a:chOff x="1248" y="2208"/>
            <a:chExt cx="3281" cy="606"/>
          </a:xfrm>
        </p:grpSpPr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1248" y="2208"/>
              <a:ext cx="3281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ysClr val="windowText" lastClr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（寄存器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的编号）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1755" y="2208"/>
              <a:ext cx="0" cy="601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2546" y="2208"/>
              <a:ext cx="0" cy="60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Line 78"/>
          <p:cNvSpPr>
            <a:spLocks noChangeShapeType="1"/>
          </p:cNvSpPr>
          <p:nvPr/>
        </p:nvSpPr>
        <p:spPr bwMode="auto">
          <a:xfrm flipH="1">
            <a:off x="3698527" y="1398372"/>
            <a:ext cx="1" cy="29355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8"/>
          <p:cNvSpPr>
            <a:spLocks noChangeShapeType="1"/>
          </p:cNvSpPr>
          <p:nvPr/>
        </p:nvSpPr>
        <p:spPr bwMode="auto">
          <a:xfrm>
            <a:off x="4029076" y="2013195"/>
            <a:ext cx="2455076" cy="698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537089" y="1697691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3206228" y="1705925"/>
            <a:ext cx="744450" cy="52322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67"/>
          <p:cNvGrpSpPr/>
          <p:nvPr/>
        </p:nvGrpSpPr>
        <p:grpSpPr bwMode="auto">
          <a:xfrm>
            <a:off x="7017759" y="1086389"/>
            <a:ext cx="1772315" cy="1600200"/>
            <a:chOff x="4128" y="528"/>
            <a:chExt cx="720" cy="1008"/>
          </a:xfrm>
        </p:grpSpPr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72"/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73"/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6988244" y="589900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6389929" y="1722101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A-1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7017759" y="1619789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0171" y="2295826"/>
            <a:ext cx="8543658" cy="1284006"/>
            <a:chOff x="294313" y="4467717"/>
            <a:chExt cx="8543658" cy="1284006"/>
          </a:xfrm>
        </p:grpSpPr>
        <p:sp>
          <p:nvSpPr>
            <p:cNvPr id="18" name="Line 78"/>
            <p:cNvSpPr>
              <a:spLocks noChangeShapeType="1"/>
            </p:cNvSpPr>
            <p:nvPr/>
          </p:nvSpPr>
          <p:spPr bwMode="auto">
            <a:xfrm>
              <a:off x="1974850" y="5502011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19" name="Text Box 4"/>
            <p:cNvSpPr txBox="1"/>
            <p:nvPr/>
          </p:nvSpPr>
          <p:spPr>
            <a:xfrm>
              <a:off x="294313" y="4467717"/>
              <a:ext cx="8543658" cy="12840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FF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寻址过程：</a:t>
              </a:r>
              <a:endPara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寄存器号       操作数地址</a:t>
              </a:r>
              <a:r>
                <a:rPr lang="en-US" altLang="zh-CN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=(Ri)-1 </a:t>
              </a:r>
              <a:r>
                <a:rPr lang="zh-CN" altLang="en-US" sz="28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  操作数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0" name="Text Box 4"/>
            <p:cNvSpPr txBox="1"/>
            <p:nvPr/>
          </p:nvSpPr>
          <p:spPr>
            <a:xfrm>
              <a:off x="2141647" y="4864066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Ri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>
              <a:off x="6360762" y="5501998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  <p:sp>
          <p:nvSpPr>
            <p:cNvPr id="25" name="Text Box 4"/>
            <p:cNvSpPr txBox="1"/>
            <p:nvPr/>
          </p:nvSpPr>
          <p:spPr>
            <a:xfrm>
              <a:off x="6567025" y="4825318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ea"/>
                </a:rPr>
                <a:t>M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</a:endParaRPr>
            </a:p>
          </p:txBody>
        </p:sp>
      </p:grp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4014952" y="1522046"/>
            <a:ext cx="2736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=A-1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74"/>
          <p:cNvSpPr txBox="1">
            <a:spLocks noChangeArrowheads="1"/>
          </p:cNvSpPr>
          <p:nvPr/>
        </p:nvSpPr>
        <p:spPr bwMode="auto">
          <a:xfrm>
            <a:off x="6457950" y="2204345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58" grpId="0"/>
      <p:bldP spid="59" grpId="0"/>
      <p:bldP spid="60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4"/>
          <p:cNvSpPr txBox="1"/>
          <p:nvPr/>
        </p:nvSpPr>
        <p:spPr>
          <a:xfrm>
            <a:off x="277946" y="716928"/>
            <a:ext cx="8319248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，按自减型寄存器间址方式修改指针，并读取操作数。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283552" y="1804223"/>
            <a:ext cx="3843948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R0    1000H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 2000H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  3000H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4089400" y="1809535"/>
            <a:ext cx="4864604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2FFEH   A300H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2FFFH   27FFH</a:t>
            </a:r>
            <a:endParaRPr lang="pt-BR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3000H   BC00H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214540" y="3113197"/>
            <a:ext cx="8739464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的内容减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后作为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2FFFH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单元中读得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照此继续，通过重复执行这同一条指令，就可以访问从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2FFFH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开始，沿地址码减小方向的一个连续数据区。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290" y="3789045"/>
            <a:ext cx="4173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R2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3000H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1= 2FFFH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7855" y="4364990"/>
            <a:ext cx="31013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S= ((R2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－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1))= 27FFH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  <p:bldP spid="2" grpId="0"/>
      <p:bldP spid="2" grpId="1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52" name="Text Box 8"/>
          <p:cNvSpPr txBox="1"/>
          <p:nvPr/>
        </p:nvSpPr>
        <p:spPr>
          <a:xfrm>
            <a:off x="261938" y="1168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4155" name="Text Box 11"/>
          <p:cNvSpPr txBox="1"/>
          <p:nvPr/>
        </p:nvSpPr>
        <p:spPr>
          <a:xfrm>
            <a:off x="255588" y="447675"/>
            <a:ext cx="2873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堆栈间接寻址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34156" name="Group 12"/>
          <p:cNvGrpSpPr/>
          <p:nvPr/>
        </p:nvGrpSpPr>
        <p:grpSpPr>
          <a:xfrm>
            <a:off x="1112838" y="1130300"/>
            <a:ext cx="3657600" cy="557213"/>
            <a:chOff x="1104" y="3216"/>
            <a:chExt cx="2304" cy="351"/>
          </a:xfrm>
        </p:grpSpPr>
        <p:sp>
          <p:nvSpPr>
            <p:cNvPr id="13356" name="Text Box 13"/>
            <p:cNvSpPr txBox="1"/>
            <p:nvPr/>
          </p:nvSpPr>
          <p:spPr>
            <a:xfrm>
              <a:off x="1104" y="3216"/>
              <a:ext cx="2304" cy="35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rgbClr val="FFBF09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</a:t>
              </a:r>
              <a:r>
                <a:rPr lang="zh-CN" altLang="en-US" sz="2800" b="1" dirty="0">
                  <a:solidFill>
                    <a:srgbClr val="FFBF09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堆栈指针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  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57" name="Line 14"/>
            <p:cNvSpPr/>
            <p:nvPr/>
          </p:nvSpPr>
          <p:spPr>
            <a:xfrm>
              <a:off x="2112" y="321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34168" name="Text Box 24"/>
          <p:cNvSpPr txBox="1"/>
          <p:nvPr/>
        </p:nvSpPr>
        <p:spPr>
          <a:xfrm>
            <a:off x="320675" y="1851025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 =((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))</a:t>
            </a:r>
            <a:endParaRPr lang="en-US" altLang="zh-CN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4196" name="Group 52"/>
          <p:cNvGrpSpPr/>
          <p:nvPr/>
        </p:nvGrpSpPr>
        <p:grpSpPr>
          <a:xfrm>
            <a:off x="5056188" y="373063"/>
            <a:ext cx="3048000" cy="2133600"/>
            <a:chOff x="3504" y="2784"/>
            <a:chExt cx="1920" cy="1344"/>
          </a:xfrm>
        </p:grpSpPr>
        <p:grpSp>
          <p:nvGrpSpPr>
            <p:cNvPr id="13327" name="Group 15"/>
            <p:cNvGrpSpPr/>
            <p:nvPr/>
          </p:nvGrpSpPr>
          <p:grpSpPr>
            <a:xfrm>
              <a:off x="4464" y="3072"/>
              <a:ext cx="960" cy="1056"/>
              <a:chOff x="4464" y="3072"/>
              <a:chExt cx="1008" cy="1008"/>
            </a:xfrm>
          </p:grpSpPr>
          <p:sp>
            <p:nvSpPr>
              <p:cNvPr id="13335" name="Rectangle 16"/>
              <p:cNvSpPr/>
              <p:nvPr/>
            </p:nvSpPr>
            <p:spPr>
              <a:xfrm>
                <a:off x="4464" y="3072"/>
                <a:ext cx="1008" cy="100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6" name="Line 17"/>
              <p:cNvSpPr/>
              <p:nvPr/>
            </p:nvSpPr>
            <p:spPr>
              <a:xfrm>
                <a:off x="4464" y="3648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7" name="Line 18"/>
              <p:cNvSpPr/>
              <p:nvPr/>
            </p:nvSpPr>
            <p:spPr>
              <a:xfrm>
                <a:off x="4464" y="3888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8" name="Line 19"/>
              <p:cNvSpPr/>
              <p:nvPr/>
            </p:nvSpPr>
            <p:spPr>
              <a:xfrm>
                <a:off x="4464" y="3360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3328" name="Text Box 20"/>
            <p:cNvSpPr txBox="1"/>
            <p:nvPr/>
          </p:nvSpPr>
          <p:spPr>
            <a:xfrm>
              <a:off x="3504" y="2976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29" name="Text Box 22"/>
            <p:cNvSpPr txBox="1"/>
            <p:nvPr/>
          </p:nvSpPr>
          <p:spPr>
            <a:xfrm>
              <a:off x="4560" y="3630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30" name="Text Box 25"/>
            <p:cNvSpPr txBox="1"/>
            <p:nvPr/>
          </p:nvSpPr>
          <p:spPr>
            <a:xfrm>
              <a:off x="4752" y="27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b="1" dirty="0">
                <a:solidFill>
                  <a:srgbClr val="FFBF0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1" name="Rectangle 44"/>
            <p:cNvSpPr/>
            <p:nvPr/>
          </p:nvSpPr>
          <p:spPr>
            <a:xfrm>
              <a:off x="3552" y="3264"/>
              <a:ext cx="768" cy="240"/>
            </a:xfrm>
            <a:prstGeom prst="rect">
              <a:avLst/>
            </a:prstGeom>
            <a:solidFill>
              <a:schemeClr val="tx2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b="1" dirty="0">
                  <a:solidFill>
                    <a:srgbClr val="3333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0070</a:t>
              </a:r>
              <a:endParaRPr lang="zh-CN" altLang="en-US" sz="2800" b="1" dirty="0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32" name="Text Box 47"/>
            <p:cNvSpPr txBox="1"/>
            <p:nvPr/>
          </p:nvSpPr>
          <p:spPr>
            <a:xfrm>
              <a:off x="3888" y="3504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栈顶</a:t>
              </a:r>
              <a:endPara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333" name="Line 48"/>
            <p:cNvSpPr/>
            <p:nvPr/>
          </p:nvSpPr>
          <p:spPr>
            <a:xfrm>
              <a:off x="3888" y="3504"/>
              <a:ext cx="0" cy="288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4" name="Line 49"/>
            <p:cNvSpPr/>
            <p:nvPr/>
          </p:nvSpPr>
          <p:spPr>
            <a:xfrm>
              <a:off x="3888" y="3792"/>
              <a:ext cx="576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36195" name="Text Box 3"/>
          <p:cNvSpPr txBox="1"/>
          <p:nvPr/>
        </p:nvSpPr>
        <p:spPr>
          <a:xfrm>
            <a:off x="323850" y="5579110"/>
            <a:ext cx="68580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既可出现在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指令中，也可隐含约定。</a:t>
            </a:r>
            <a:endParaRPr lang="zh-CN" altLang="en-US" sz="2800" b="1" dirty="0">
              <a:solidFill>
                <a:srgbClr val="FFBF0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详解见年级课件（自学）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17" name="AutoShape 25"/>
          <p:cNvSpPr/>
          <p:nvPr/>
        </p:nvSpPr>
        <p:spPr>
          <a:xfrm>
            <a:off x="323850" y="3869373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6218" name="Text Box 26"/>
          <p:cNvSpPr txBox="1"/>
          <p:nvPr/>
        </p:nvSpPr>
        <p:spPr>
          <a:xfrm>
            <a:off x="323850" y="2959735"/>
            <a:ext cx="466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如堆栈向上生成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19" name="Text Box 27"/>
          <p:cNvSpPr txBox="1"/>
          <p:nvPr/>
        </p:nvSpPr>
        <p:spPr>
          <a:xfrm>
            <a:off x="400050" y="365506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压栈：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20" name="Text Box 28"/>
          <p:cNvSpPr txBox="1"/>
          <p:nvPr/>
        </p:nvSpPr>
        <p:spPr>
          <a:xfrm>
            <a:off x="1403350" y="3837623"/>
            <a:ext cx="3657600" cy="735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自动减1，再存数。</a:t>
            </a:r>
            <a:endParaRPr lang="zh-CN" altLang="en-US" sz="2800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-(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SP)，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自减型间址。</a:t>
            </a:r>
            <a:endParaRPr lang="zh-CN" altLang="en-US" sz="2800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221" name="Text Box 29"/>
          <p:cNvSpPr txBox="1"/>
          <p:nvPr/>
        </p:nvSpPr>
        <p:spPr>
          <a:xfrm>
            <a:off x="1389063" y="4744085"/>
            <a:ext cx="4572000" cy="735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先取数，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再自动加1。</a:t>
            </a:r>
            <a:endParaRPr lang="zh-CN" altLang="en-US" sz="2800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SP)+，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自增型间址。</a:t>
            </a:r>
            <a:endParaRPr lang="zh-CN" altLang="en-US" sz="2800" b="1" dirty="0">
              <a:solidFill>
                <a:srgbClr val="FFBF0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22" name="Text Box 30"/>
          <p:cNvSpPr txBox="1"/>
          <p:nvPr/>
        </p:nvSpPr>
        <p:spPr>
          <a:xfrm>
            <a:off x="400050" y="455517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出栈：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36229" name="Group 37"/>
          <p:cNvGrpSpPr/>
          <p:nvPr/>
        </p:nvGrpSpPr>
        <p:grpSpPr>
          <a:xfrm>
            <a:off x="5334000" y="3372485"/>
            <a:ext cx="3581400" cy="2238375"/>
            <a:chOff x="3360" y="96"/>
            <a:chExt cx="2256" cy="1410"/>
          </a:xfrm>
        </p:grpSpPr>
        <p:grpSp>
          <p:nvGrpSpPr>
            <p:cNvPr id="14355" name="Group 36"/>
            <p:cNvGrpSpPr/>
            <p:nvPr/>
          </p:nvGrpSpPr>
          <p:grpSpPr>
            <a:xfrm>
              <a:off x="3360" y="480"/>
              <a:ext cx="960" cy="438"/>
              <a:chOff x="3360" y="480"/>
              <a:chExt cx="960" cy="438"/>
            </a:xfrm>
          </p:grpSpPr>
          <p:sp>
            <p:nvSpPr>
              <p:cNvPr id="14368" name="Text Box 7"/>
              <p:cNvSpPr txBox="1"/>
              <p:nvPr/>
            </p:nvSpPr>
            <p:spPr>
              <a:xfrm>
                <a:off x="3360" y="591"/>
                <a:ext cx="5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SP</a:t>
                </a:r>
                <a:endParaRPr lang="en-US" altLang="zh-CN" sz="2800" b="1" dirty="0">
                  <a:solidFill>
                    <a:schemeClr val="accent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4369" name="Text Box 8"/>
              <p:cNvSpPr txBox="1"/>
              <p:nvPr/>
            </p:nvSpPr>
            <p:spPr>
              <a:xfrm>
                <a:off x="3648" y="480"/>
                <a:ext cx="6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BF09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栈顶</a:t>
                </a:r>
                <a:endParaRPr lang="zh-CN" altLang="en-US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4370" name="Line 9"/>
              <p:cNvSpPr/>
              <p:nvPr/>
            </p:nvSpPr>
            <p:spPr>
              <a:xfrm>
                <a:off x="3648" y="812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4356" name="Rectangle 13"/>
            <p:cNvSpPr/>
            <p:nvPr/>
          </p:nvSpPr>
          <p:spPr>
            <a:xfrm>
              <a:off x="4224" y="384"/>
              <a:ext cx="1008" cy="100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7" name="Line 14"/>
            <p:cNvSpPr/>
            <p:nvPr/>
          </p:nvSpPr>
          <p:spPr>
            <a:xfrm>
              <a:off x="4224" y="897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Line 15"/>
            <p:cNvSpPr/>
            <p:nvPr/>
          </p:nvSpPr>
          <p:spPr>
            <a:xfrm>
              <a:off x="4224" y="114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9" name="Line 16"/>
            <p:cNvSpPr/>
            <p:nvPr/>
          </p:nvSpPr>
          <p:spPr>
            <a:xfrm>
              <a:off x="4224" y="63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0" name="Text Box 17"/>
            <p:cNvSpPr txBox="1"/>
            <p:nvPr/>
          </p:nvSpPr>
          <p:spPr>
            <a:xfrm>
              <a:off x="4560" y="9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b="1" dirty="0">
                <a:solidFill>
                  <a:srgbClr val="FFBF0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1" name="Text Box 18"/>
            <p:cNvSpPr txBox="1"/>
            <p:nvPr/>
          </p:nvSpPr>
          <p:spPr>
            <a:xfrm>
              <a:off x="4503" y="597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A350E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62" name="Text Box 19"/>
            <p:cNvSpPr txBox="1"/>
            <p:nvPr/>
          </p:nvSpPr>
          <p:spPr>
            <a:xfrm>
              <a:off x="4608" y="432"/>
              <a:ext cx="38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..</a:t>
              </a:r>
              <a:r>
                <a:rPr lang="zh-CN" altLang="en-US" sz="2800" b="1" dirty="0">
                  <a:solidFill>
                    <a:srgbClr val="4F20FA"/>
                  </a:solidFill>
                  <a:latin typeface="Times New Roman" panose="02020603050405020304" pitchFamily="18" charset="0"/>
                </a:rPr>
                <a:t>.</a:t>
              </a:r>
              <a:endParaRPr lang="zh-CN" altLang="en-US" sz="2800" b="1" dirty="0">
                <a:solidFill>
                  <a:srgbClr val="4F20F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3" name="Text Box 20"/>
            <p:cNvSpPr txBox="1"/>
            <p:nvPr/>
          </p:nvSpPr>
          <p:spPr>
            <a:xfrm>
              <a:off x="4608" y="915"/>
              <a:ext cx="38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...</a:t>
              </a:r>
              <a:endPara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4" name="Text Box 21"/>
            <p:cNvSpPr txBox="1"/>
            <p:nvPr/>
          </p:nvSpPr>
          <p:spPr>
            <a:xfrm>
              <a:off x="4608" y="1170"/>
              <a:ext cx="385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...</a:t>
              </a:r>
              <a:endPara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22"/>
            <p:cNvSpPr txBox="1"/>
            <p:nvPr/>
          </p:nvSpPr>
          <p:spPr>
            <a:xfrm>
              <a:off x="5232" y="28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低</a:t>
              </a:r>
              <a:endPara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66" name="Text Box 23"/>
            <p:cNvSpPr txBox="1"/>
            <p:nvPr/>
          </p:nvSpPr>
          <p:spPr>
            <a:xfrm>
              <a:off x="5232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</a:t>
              </a:r>
              <a:endPara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367" name="Line 24"/>
            <p:cNvSpPr/>
            <p:nvPr/>
          </p:nvSpPr>
          <p:spPr>
            <a:xfrm>
              <a:off x="5376" y="576"/>
              <a:ext cx="0" cy="62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622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622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62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622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2" grpId="0"/>
      <p:bldP spid="134155" grpId="0"/>
      <p:bldP spid="134168" grpId="0"/>
      <p:bldP spid="136195" grpId="0"/>
      <p:bldP spid="136217" grpId="0" bldLvl="0" animBg="1"/>
      <p:bldP spid="136218" grpId="0"/>
      <p:bldP spid="136219" grpId="0"/>
      <p:bldP spid="136220" grpId="0" build="p"/>
      <p:bldP spid="136221" grpId="0" build="p"/>
      <p:bldP spid="136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9" name="Text Box 9"/>
          <p:cNvSpPr txBox="1"/>
          <p:nvPr/>
        </p:nvSpPr>
        <p:spPr>
          <a:xfrm>
            <a:off x="300990" y="671830"/>
            <a:ext cx="44704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常见的四大类寻址方式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4125" y="1528445"/>
            <a:ext cx="7010400" cy="2946400"/>
            <a:chOff x="2223" y="5723"/>
            <a:chExt cx="11040" cy="4640"/>
          </a:xfrm>
        </p:grpSpPr>
        <p:sp>
          <p:nvSpPr>
            <p:cNvPr id="128007" name="Text Box 7"/>
            <p:cNvSpPr txBox="1"/>
            <p:nvPr/>
          </p:nvSpPr>
          <p:spPr>
            <a:xfrm>
              <a:off x="2228" y="5723"/>
              <a:ext cx="9715" cy="9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、立即寻址</a:t>
              </a:r>
              <a:endPara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0053" name="Text Box 5"/>
            <p:cNvSpPr txBox="1"/>
            <p:nvPr/>
          </p:nvSpPr>
          <p:spPr>
            <a:xfrm>
              <a:off x="2228" y="6965"/>
              <a:ext cx="5760" cy="9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、直接寻址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2113" name="Text Box 17"/>
            <p:cNvSpPr txBox="1"/>
            <p:nvPr/>
          </p:nvSpPr>
          <p:spPr>
            <a:xfrm>
              <a:off x="2241" y="8157"/>
              <a:ext cx="552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、间接寻址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6197" name="Text Box 5"/>
            <p:cNvSpPr txBox="1"/>
            <p:nvPr/>
          </p:nvSpPr>
          <p:spPr>
            <a:xfrm>
              <a:off x="2223" y="9451"/>
              <a:ext cx="1104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、变址、基址寻址及其变化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7" name="Text Box 5"/>
          <p:cNvSpPr txBox="1"/>
          <p:nvPr/>
        </p:nvSpPr>
        <p:spPr>
          <a:xfrm>
            <a:off x="82550" y="188913"/>
            <a:ext cx="7010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4、变址、基址寻址及其变化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223" name="Text Box 31"/>
          <p:cNvSpPr txBox="1"/>
          <p:nvPr/>
        </p:nvSpPr>
        <p:spPr>
          <a:xfrm>
            <a:off x="361633" y="1710690"/>
            <a:ext cx="8281987" cy="1107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ts val="4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指令给出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一个寄存器号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一个地址量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，寄存器内容与地址量之和为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有效地址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30" name="Text Box 38"/>
          <p:cNvSpPr txBox="1"/>
          <p:nvPr/>
        </p:nvSpPr>
        <p:spPr>
          <a:xfrm>
            <a:off x="361950" y="31051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31" name="Text Box 39"/>
          <p:cNvSpPr txBox="1"/>
          <p:nvPr/>
        </p:nvSpPr>
        <p:spPr>
          <a:xfrm>
            <a:off x="330200" y="1008380"/>
            <a:ext cx="40259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）变址寻址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1490980" y="3111500"/>
            <a:ext cx="3657600" cy="518160"/>
          </a:xfrm>
          <a:prstGeom prst="rect">
            <a:avLst/>
          </a:prstGeom>
          <a:solidFill>
            <a:schemeClr val="bg1"/>
          </a:solidFill>
          <a:ln w="38100">
            <a:solidFill>
              <a:srgbClr val="FDFBFB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操作码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2" charset="-122"/>
                <a:cs typeface="+mn-cs"/>
              </a:rPr>
              <a:t>θ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地址码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BF09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6642" name="Line 44"/>
          <p:cNvSpPr/>
          <p:nvPr/>
        </p:nvSpPr>
        <p:spPr>
          <a:xfrm>
            <a:off x="3091180" y="3111500"/>
            <a:ext cx="0" cy="533400"/>
          </a:xfrm>
          <a:prstGeom prst="line">
            <a:avLst/>
          </a:prstGeom>
          <a:ln w="38100" cap="flat" cmpd="sng">
            <a:solidFill>
              <a:srgbClr val="FDFBF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 Box 3"/>
          <p:cNvSpPr txBox="1"/>
          <p:nvPr/>
        </p:nvSpPr>
        <p:spPr>
          <a:xfrm>
            <a:off x="2799398" y="3896043"/>
            <a:ext cx="20304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变址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寄存器号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208915" y="5284153"/>
            <a:ext cx="32766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=((R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)+ 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Line 14"/>
          <p:cNvSpPr/>
          <p:nvPr/>
        </p:nvSpPr>
        <p:spPr>
          <a:xfrm>
            <a:off x="3595688" y="3748088"/>
            <a:ext cx="228600" cy="228600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Line 15"/>
          <p:cNvSpPr/>
          <p:nvPr/>
        </p:nvSpPr>
        <p:spPr>
          <a:xfrm>
            <a:off x="4662488" y="3748088"/>
            <a:ext cx="417512" cy="255587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 Box 17"/>
          <p:cNvSpPr txBox="1"/>
          <p:nvPr/>
        </p:nvSpPr>
        <p:spPr>
          <a:xfrm>
            <a:off x="5119688" y="3900488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形式地址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5715" y="5665470"/>
            <a:ext cx="1524000" cy="609600"/>
            <a:chOff x="2009" y="8922"/>
            <a:chExt cx="2400" cy="960"/>
          </a:xfrm>
        </p:grpSpPr>
        <p:sp>
          <p:nvSpPr>
            <p:cNvPr id="21" name="Line 16"/>
            <p:cNvSpPr/>
            <p:nvPr/>
          </p:nvSpPr>
          <p:spPr>
            <a:xfrm>
              <a:off x="2489" y="8922"/>
              <a:ext cx="240" cy="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Text Box 18"/>
            <p:cNvSpPr txBox="1"/>
            <p:nvPr/>
          </p:nvSpPr>
          <p:spPr>
            <a:xfrm>
              <a:off x="2009" y="9162"/>
              <a:ext cx="24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修改量</a:t>
              </a:r>
              <a:endParaRPr lang="zh-CN" altLang="en-US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4" name="Line 19"/>
          <p:cNvSpPr/>
          <p:nvPr/>
        </p:nvSpPr>
        <p:spPr>
          <a:xfrm>
            <a:off x="2418715" y="5665153"/>
            <a:ext cx="30480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Text Box 20"/>
          <p:cNvSpPr txBox="1"/>
          <p:nvPr/>
        </p:nvSpPr>
        <p:spPr>
          <a:xfrm>
            <a:off x="2647315" y="583184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基准地址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635625" y="848360"/>
            <a:ext cx="1099820" cy="575945"/>
          </a:xfrm>
          <a:prstGeom prst="wedgeRoundRectCallout">
            <a:avLst>
              <a:gd name="adj1" fmla="val -41750"/>
              <a:gd name="adj2" fmla="val 126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常数值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22320" y="3105150"/>
            <a:ext cx="1708785" cy="518134"/>
            <a:chOff x="10463" y="5087"/>
            <a:chExt cx="2691" cy="1061"/>
          </a:xfrm>
        </p:grpSpPr>
        <p:sp>
          <p:nvSpPr>
            <p:cNvPr id="4" name="文本框 3"/>
            <p:cNvSpPr txBox="1"/>
            <p:nvPr/>
          </p:nvSpPr>
          <p:spPr>
            <a:xfrm>
              <a:off x="10463" y="5087"/>
              <a:ext cx="2691" cy="10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l">
                <a:spcBef>
                  <a:spcPct val="50000"/>
                </a:spcBef>
                <a:buClrTx/>
                <a:buSzTx/>
                <a:buFontTx/>
                <a:defRPr/>
              </a:pPr>
              <a:r>
                <a:rPr kumimoji="1" lang="en-US" altLang="zh-CN" sz="2800" b="1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  <a:sym typeface="+mn-ea"/>
                </a:rPr>
                <a:t>R</a:t>
              </a:r>
              <a:r>
                <a:rPr kumimoji="1" lang="en-US" altLang="zh-CN" b="1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  <a:sym typeface="+mn-ea"/>
                </a:rPr>
                <a:t>X</a:t>
              </a:r>
              <a:r>
                <a:rPr kumimoji="1" lang="en-US" altLang="zh-CN" b="1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  <a:sym typeface="+mn-ea"/>
                </a:rPr>
                <a:t>    </a:t>
              </a:r>
              <a:r>
                <a:rPr kumimoji="1" lang="en-US" altLang="zh-CN" sz="2800" b="1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  <a:sym typeface="+mn-ea"/>
                </a:rPr>
                <a:t>D</a:t>
              </a:r>
              <a:r>
                <a:rPr kumimoji="1" lang="en-US" altLang="zh-CN" sz="2800" b="1" noProof="0" dirty="0">
                  <a:ln>
                    <a:noFill/>
                  </a:ln>
                  <a:solidFill>
                    <a:srgbClr val="FFBF09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  <a:sym typeface="+mn-ea"/>
                </a:rPr>
                <a:t>  </a:t>
              </a:r>
              <a:endParaRPr lang="zh-CN" altLang="en-US"/>
            </a:p>
          </p:txBody>
        </p:sp>
        <p:sp>
          <p:nvSpPr>
            <p:cNvPr id="26643" name="Line 45"/>
            <p:cNvSpPr/>
            <p:nvPr/>
          </p:nvSpPr>
          <p:spPr>
            <a:xfrm>
              <a:off x="11809" y="5225"/>
              <a:ext cx="0" cy="84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601" name="Group 26"/>
          <p:cNvGrpSpPr/>
          <p:nvPr/>
        </p:nvGrpSpPr>
        <p:grpSpPr>
          <a:xfrm rot="0">
            <a:off x="7455535" y="4728210"/>
            <a:ext cx="1514475" cy="1198245"/>
            <a:chOff x="4518" y="3179"/>
            <a:chExt cx="954" cy="690"/>
          </a:xfrm>
        </p:grpSpPr>
        <p:sp>
          <p:nvSpPr>
            <p:cNvPr id="24610" name="Rectangle 27"/>
            <p:cNvSpPr/>
            <p:nvPr/>
          </p:nvSpPr>
          <p:spPr>
            <a:xfrm>
              <a:off x="4518" y="3179"/>
              <a:ext cx="952" cy="69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1" name="Line 28"/>
            <p:cNvSpPr/>
            <p:nvPr/>
          </p:nvSpPr>
          <p:spPr>
            <a:xfrm>
              <a:off x="4520" y="3649"/>
              <a:ext cx="95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2" name="Line 29"/>
            <p:cNvSpPr/>
            <p:nvPr/>
          </p:nvSpPr>
          <p:spPr>
            <a:xfrm>
              <a:off x="4520" y="3413"/>
              <a:ext cx="95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602" name="Text Box 32"/>
          <p:cNvSpPr txBox="1"/>
          <p:nvPr/>
        </p:nvSpPr>
        <p:spPr>
          <a:xfrm>
            <a:off x="7674610" y="424878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9" name="Rectangle 34"/>
          <p:cNvSpPr/>
          <p:nvPr/>
        </p:nvSpPr>
        <p:spPr>
          <a:xfrm>
            <a:off x="4691380" y="4940300"/>
            <a:ext cx="1219200" cy="381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8" name="Text Box 36"/>
          <p:cNvSpPr txBox="1">
            <a:spLocks noChangeArrowheads="1"/>
          </p:cNvSpPr>
          <p:nvPr/>
        </p:nvSpPr>
        <p:spPr bwMode="auto">
          <a:xfrm>
            <a:off x="6019800" y="5093970"/>
            <a:ext cx="162814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=1042H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→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725" name="Text Box 37"/>
          <p:cNvSpPr txBox="1">
            <a:spLocks noChangeArrowheads="1"/>
          </p:cNvSpPr>
          <p:nvPr/>
        </p:nvSpPr>
        <p:spPr bwMode="auto">
          <a:xfrm>
            <a:off x="7730490" y="5080635"/>
            <a:ext cx="914400" cy="51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606" name="Text Box 39"/>
          <p:cNvSpPr txBox="1"/>
          <p:nvPr/>
        </p:nvSpPr>
        <p:spPr>
          <a:xfrm>
            <a:off x="8032115" y="4775835"/>
            <a:ext cx="61150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zh-CN" altLang="en-US" sz="2800" b="1" dirty="0">
              <a:solidFill>
                <a:srgbClr val="FDFBF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Text Box 40"/>
          <p:cNvSpPr txBox="1"/>
          <p:nvPr/>
        </p:nvSpPr>
        <p:spPr>
          <a:xfrm>
            <a:off x="8032115" y="5580380"/>
            <a:ext cx="61150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zh-CN" altLang="en-US" sz="2800" b="1" dirty="0">
              <a:solidFill>
                <a:srgbClr val="FDFBF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8053" y="4929505"/>
            <a:ext cx="102933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 dirty="0">
                <a:cs typeface="+mn-cs"/>
                <a:sym typeface="+mn-ea"/>
              </a:rPr>
              <a:t>0040H</a:t>
            </a:r>
            <a:endParaRPr lang="en-US" altLang="zh-CN" b="1" dirty="0">
              <a:cs typeface="+mn-cs"/>
              <a:sym typeface="+mn-ea"/>
            </a:endParaRP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4572000" y="452755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Rx=02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Text Box 31"/>
          <p:cNvSpPr txBox="1">
            <a:spLocks noChangeArrowheads="1"/>
          </p:cNvSpPr>
          <p:nvPr/>
        </p:nvSpPr>
        <p:spPr bwMode="auto">
          <a:xfrm>
            <a:off x="4356735" y="5335905"/>
            <a:ext cx="1663065" cy="822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+ 1002H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362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/>
      <p:bldP spid="136223" grpId="0" build="p"/>
      <p:bldP spid="136230" grpId="0"/>
      <p:bldP spid="136231" grpId="0"/>
      <p:bldP spid="11" grpId="0"/>
      <p:bldP spid="22" grpId="0"/>
      <p:bldP spid="3" grpId="0" bldLvl="0" animBg="1"/>
      <p:bldP spid="136235" grpId="0" animBg="1"/>
      <p:bldP spid="29728" grpId="0"/>
      <p:bldP spid="24609" grpId="0" animBg="1"/>
      <p:bldP spid="2" grpId="0"/>
      <p:bldP spid="27678" grpId="0"/>
      <p:bldP spid="24602" grpId="0"/>
      <p:bldP spid="29725" grpId="0"/>
      <p:bldP spid="12" grpId="0"/>
      <p:bldP spid="25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7"/>
          <p:cNvSpPr>
            <a:spLocks noGrp="1"/>
          </p:cNvSpPr>
          <p:nvPr/>
        </p:nvSpPr>
        <p:spPr>
          <a:xfrm>
            <a:off x="6457950" y="5280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</a:endParaRPr>
          </a:p>
        </p:txBody>
      </p:sp>
      <p:sp>
        <p:nvSpPr>
          <p:cNvPr id="56" name="Text Box 4"/>
          <p:cNvSpPr txBox="1"/>
          <p:nvPr/>
        </p:nvSpPr>
        <p:spPr>
          <a:xfrm>
            <a:off x="277946" y="290208"/>
            <a:ext cx="8319248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变址寄存器号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u="sng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，按变址方式读取操作数。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4"/>
          <p:cNvSpPr txBox="1"/>
          <p:nvPr/>
        </p:nvSpPr>
        <p:spPr>
          <a:xfrm>
            <a:off x="283552" y="1590596"/>
            <a:ext cx="38439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 0030H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1000H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2000H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4"/>
          <p:cNvSpPr txBox="1"/>
          <p:nvPr/>
        </p:nvSpPr>
        <p:spPr>
          <a:xfrm>
            <a:off x="4089400" y="1595908"/>
            <a:ext cx="4864604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7A00H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102FH  1000H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1030H  2C00H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4"/>
          <p:cNvSpPr txBox="1"/>
          <p:nvPr/>
        </p:nvSpPr>
        <p:spPr>
          <a:xfrm>
            <a:off x="277946" y="3156952"/>
            <a:ext cx="8319248" cy="2158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，则变址量为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，则变址计算：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A=               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据此访问主存储器，读得操作数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875" y="3212465"/>
            <a:ext cx="490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R0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0380" y="3284855"/>
            <a:ext cx="24841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N=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R0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）＝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0030H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740" y="4292600"/>
            <a:ext cx="4639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D+(R0) =D+N=1000H+0030H=1030H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6280" y="4819650"/>
            <a:ext cx="20269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(A)= 2C00H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65" grpId="0"/>
      <p:bldP spid="69" grpId="0"/>
      <p:bldP spid="70" grpId="0" build="p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4" name="Text Box 4"/>
          <p:cNvSpPr txBox="1"/>
          <p:nvPr/>
        </p:nvSpPr>
        <p:spPr>
          <a:xfrm>
            <a:off x="323533" y="1421765"/>
            <a:ext cx="82296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应用场合：访问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一维数组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连续区间内的数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组元素。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8247" name="Text Box 7"/>
          <p:cNvSpPr txBox="1"/>
          <p:nvPr/>
        </p:nvSpPr>
        <p:spPr>
          <a:xfrm>
            <a:off x="330200" y="2131695"/>
            <a:ext cx="8293100" cy="1456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10000"/>
              </a:spcBef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+mn-ea"/>
              </a:rPr>
              <a:t>D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为存储区首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址（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+mn-ea"/>
              </a:rPr>
              <a:t>教室门牌号</a:t>
            </a:r>
            <a:r>
              <a:rPr lang="en-US" altLang="zh-CN" sz="2800" b="1" dirty="0">
                <a:solidFill>
                  <a:srgbClr val="00FF00"/>
                </a:solidFill>
                <a:latin typeface="Times New Roman" panose="02020603050405020304" pitchFamily="18" charset="0"/>
                <a:cs typeface="+mn-ea"/>
              </a:rPr>
              <a:t>/</a:t>
            </a: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+mn-ea"/>
              </a:rPr>
              <a:t>数组名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zh-CN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endParaRPr lang="zh-CN" altLang="zh-CN" sz="2800" b="1" dirty="0">
              <a:solidFill>
                <a:srgbClr val="FFBF0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spcBef>
                <a:spcPct val="10000"/>
              </a:spcBef>
            </a:pP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</a:rPr>
              <a:t>为所访单元距离首址的长度；</a:t>
            </a:r>
            <a:endParaRPr lang="zh-CN" altLang="en-US" sz="2800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初值为0，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</a:rPr>
              <a:t>每访问一个单元，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(RX)+1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36197" name="Text Box 5"/>
          <p:cNvSpPr txBox="1"/>
          <p:nvPr/>
        </p:nvSpPr>
        <p:spPr>
          <a:xfrm>
            <a:off x="82550" y="188913"/>
            <a:ext cx="7010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4、变址、基址寻址及其变化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231" name="Text Box 39"/>
          <p:cNvSpPr txBox="1"/>
          <p:nvPr/>
        </p:nvSpPr>
        <p:spPr>
          <a:xfrm>
            <a:off x="330200" y="793115"/>
            <a:ext cx="40259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）变址寻址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5305" y="3856355"/>
            <a:ext cx="7168515" cy="2700655"/>
            <a:chOff x="843" y="6073"/>
            <a:chExt cx="11289" cy="4253"/>
          </a:xfrm>
        </p:grpSpPr>
        <p:grpSp>
          <p:nvGrpSpPr>
            <p:cNvPr id="99333" name="组合 99332"/>
            <p:cNvGrpSpPr/>
            <p:nvPr/>
          </p:nvGrpSpPr>
          <p:grpSpPr>
            <a:xfrm>
              <a:off x="843" y="6106"/>
              <a:ext cx="2713" cy="4220"/>
              <a:chOff x="474" y="2241"/>
              <a:chExt cx="1085" cy="1754"/>
            </a:xfrm>
          </p:grpSpPr>
          <p:sp>
            <p:nvSpPr>
              <p:cNvPr id="99334" name="文本框 99333"/>
              <p:cNvSpPr txBox="1"/>
              <p:nvPr/>
            </p:nvSpPr>
            <p:spPr>
              <a:xfrm>
                <a:off x="474" y="2553"/>
                <a:ext cx="1027" cy="1442"/>
              </a:xfrm>
              <a:prstGeom prst="rect">
                <a:avLst/>
              </a:prstGeom>
              <a:noFill/>
              <a:ln w="19050" cap="flat" cmpd="sng">
                <a:solidFill>
                  <a:srgbClr val="FFFF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000 000 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000 001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000 010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.....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000 111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35" name="文本框 99334"/>
              <p:cNvSpPr txBox="1"/>
              <p:nvPr/>
            </p:nvSpPr>
            <p:spPr>
              <a:xfrm>
                <a:off x="637" y="2241"/>
                <a:ext cx="922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000</a:t>
                </a:r>
                <a:endParaRPr lang="zh-CN" altLang="en-US" sz="28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9352" name="组合 99351"/>
            <p:cNvGrpSpPr/>
            <p:nvPr/>
          </p:nvGrpSpPr>
          <p:grpSpPr>
            <a:xfrm>
              <a:off x="3751" y="6103"/>
              <a:ext cx="2762" cy="4186"/>
              <a:chOff x="1907" y="2104"/>
              <a:chExt cx="1105" cy="1740"/>
            </a:xfrm>
          </p:grpSpPr>
          <p:grpSp>
            <p:nvGrpSpPr>
              <p:cNvPr id="99336" name="组合 99335"/>
              <p:cNvGrpSpPr/>
              <p:nvPr/>
            </p:nvGrpSpPr>
            <p:grpSpPr>
              <a:xfrm>
                <a:off x="1907" y="2104"/>
                <a:ext cx="1105" cy="1740"/>
                <a:chOff x="1637" y="2240"/>
                <a:chExt cx="1105" cy="1740"/>
              </a:xfrm>
            </p:grpSpPr>
            <p:sp>
              <p:nvSpPr>
                <p:cNvPr id="99337" name="文本框 99336"/>
                <p:cNvSpPr txBox="1"/>
                <p:nvPr/>
              </p:nvSpPr>
              <p:spPr>
                <a:xfrm>
                  <a:off x="1637" y="2552"/>
                  <a:ext cx="1017" cy="1428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FF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</a:t>
                  </a:r>
                  <a:r>
                    <a:rPr lang="en-US" altLang="zh-CN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800" b="1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000</a:t>
                  </a:r>
                  <a:endParaRPr lang="zh-CN" altLang="en-US" sz="28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</a:t>
                  </a:r>
                  <a:r>
                    <a:rPr lang="zh-CN" altLang="en-US" sz="2800" b="1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001</a:t>
                  </a:r>
                  <a:endParaRPr lang="zh-CN" altLang="en-US" sz="28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</a:t>
                  </a:r>
                  <a:r>
                    <a:rPr lang="zh-CN" altLang="en-US" sz="2800" b="1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010</a:t>
                  </a:r>
                  <a:endParaRPr lang="zh-CN" altLang="en-US" sz="28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lnSpc>
                      <a:spcPct val="90000"/>
                    </a:lnSpc>
                  </a:pP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</a:t>
                  </a:r>
                  <a:r>
                    <a:rPr lang="zh-CN" altLang="en-US" sz="2800" b="1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.....</a:t>
                  </a:r>
                  <a:endParaRPr lang="zh-CN" altLang="en-US" sz="28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</a:t>
                  </a:r>
                  <a:r>
                    <a:rPr lang="zh-CN" altLang="en-US" sz="2800" b="1" dirty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111</a:t>
                  </a:r>
                  <a:endParaRPr lang="zh-CN" altLang="en-US" sz="2800" b="1" dirty="0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338" name="文本框 99337"/>
                <p:cNvSpPr txBox="1"/>
                <p:nvPr/>
              </p:nvSpPr>
              <p:spPr>
                <a:xfrm>
                  <a:off x="1820" y="2240"/>
                  <a:ext cx="922" cy="3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ea"/>
                    </a:rPr>
                    <a:t>001</a:t>
                  </a:r>
                  <a:endParaRPr lang="en-US" altLang="zh-CN" sz="2800" b="1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endParaRPr>
                </a:p>
              </p:txBody>
            </p:sp>
          </p:grpSp>
          <p:sp>
            <p:nvSpPr>
              <p:cNvPr id="99349" name="直接连接符 99348"/>
              <p:cNvSpPr/>
              <p:nvPr/>
            </p:nvSpPr>
            <p:spPr>
              <a:xfrm>
                <a:off x="2112" y="2784"/>
                <a:ext cx="0" cy="856"/>
              </a:xfrm>
              <a:prstGeom prst="line">
                <a:avLst/>
              </a:prstGeom>
              <a:ln w="22225" cap="flat" cmpd="sng">
                <a:solidFill>
                  <a:srgbClr val="00FF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99353" name="组合 99352"/>
            <p:cNvGrpSpPr/>
            <p:nvPr/>
          </p:nvGrpSpPr>
          <p:grpSpPr>
            <a:xfrm>
              <a:off x="6663" y="6076"/>
              <a:ext cx="2495" cy="4211"/>
              <a:chOff x="3072" y="2093"/>
              <a:chExt cx="998" cy="1750"/>
            </a:xfrm>
          </p:grpSpPr>
          <p:grpSp>
            <p:nvGrpSpPr>
              <p:cNvPr id="99339" name="组合 99338"/>
              <p:cNvGrpSpPr/>
              <p:nvPr/>
            </p:nvGrpSpPr>
            <p:grpSpPr>
              <a:xfrm>
                <a:off x="3072" y="2093"/>
                <a:ext cx="998" cy="1750"/>
                <a:chOff x="2802" y="2229"/>
                <a:chExt cx="998" cy="1750"/>
              </a:xfrm>
            </p:grpSpPr>
            <p:sp>
              <p:nvSpPr>
                <p:cNvPr id="99340" name="文本框 99339"/>
                <p:cNvSpPr txBox="1"/>
                <p:nvPr/>
              </p:nvSpPr>
              <p:spPr>
                <a:xfrm>
                  <a:off x="2802" y="2551"/>
                  <a:ext cx="998" cy="1428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FF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0 000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001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010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lnSpc>
                      <a:spcPct val="90000"/>
                    </a:lnSpc>
                  </a:pP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.....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111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341" name="文本框 99340"/>
                <p:cNvSpPr txBox="1"/>
                <p:nvPr/>
              </p:nvSpPr>
              <p:spPr>
                <a:xfrm>
                  <a:off x="2955" y="2229"/>
                  <a:ext cx="759" cy="3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010</a:t>
                  </a:r>
                  <a:endParaRPr lang="en-US" altLang="zh-CN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9350" name="直接连接符 99349"/>
              <p:cNvSpPr/>
              <p:nvPr/>
            </p:nvSpPr>
            <p:spPr>
              <a:xfrm>
                <a:off x="3304" y="2800"/>
                <a:ext cx="0" cy="856"/>
              </a:xfrm>
              <a:prstGeom prst="line">
                <a:avLst/>
              </a:prstGeom>
              <a:ln w="22225" cap="flat" cmpd="sng">
                <a:solidFill>
                  <a:srgbClr val="00FF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99354" name="组合 99353"/>
            <p:cNvGrpSpPr/>
            <p:nvPr/>
          </p:nvGrpSpPr>
          <p:grpSpPr>
            <a:xfrm>
              <a:off x="9546" y="6073"/>
              <a:ext cx="2587" cy="4211"/>
              <a:chOff x="4225" y="2092"/>
              <a:chExt cx="1035" cy="1750"/>
            </a:xfrm>
          </p:grpSpPr>
          <p:grpSp>
            <p:nvGrpSpPr>
              <p:cNvPr id="99342" name="组合 99341"/>
              <p:cNvGrpSpPr/>
              <p:nvPr/>
            </p:nvGrpSpPr>
            <p:grpSpPr>
              <a:xfrm>
                <a:off x="4225" y="2092"/>
                <a:ext cx="1035" cy="1750"/>
                <a:chOff x="3955" y="2228"/>
                <a:chExt cx="1035" cy="1750"/>
              </a:xfrm>
            </p:grpSpPr>
            <p:sp>
              <p:nvSpPr>
                <p:cNvPr id="99343" name="文本框 99342"/>
                <p:cNvSpPr txBox="1"/>
                <p:nvPr/>
              </p:nvSpPr>
              <p:spPr>
                <a:xfrm>
                  <a:off x="3955" y="2550"/>
                  <a:ext cx="970" cy="1428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FFFF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00</a:t>
                  </a: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000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001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010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>
                    <a:lnSpc>
                      <a:spcPct val="90000"/>
                    </a:lnSpc>
                  </a:pPr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.....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/>
                  <a:r>
                    <a:rPr lang="zh-CN" altLang="en-US" sz="2800" b="1" dirty="0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111</a:t>
                  </a:r>
                  <a:endPara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9344" name="文本框 99343"/>
                <p:cNvSpPr txBox="1"/>
                <p:nvPr/>
              </p:nvSpPr>
              <p:spPr>
                <a:xfrm>
                  <a:off x="4068" y="2228"/>
                  <a:ext cx="922" cy="3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011</a:t>
                  </a:r>
                  <a:endParaRPr lang="en-US" altLang="zh-CN" sz="28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9351" name="直接连接符 99350"/>
              <p:cNvSpPr/>
              <p:nvPr/>
            </p:nvSpPr>
            <p:spPr>
              <a:xfrm>
                <a:off x="4440" y="2800"/>
                <a:ext cx="0" cy="856"/>
              </a:xfrm>
              <a:prstGeom prst="line">
                <a:avLst/>
              </a:prstGeom>
              <a:ln w="22225" cap="flat" cmpd="sng">
                <a:solidFill>
                  <a:srgbClr val="00FF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/16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4603433" y="768350"/>
            <a:ext cx="3657600" cy="533400"/>
            <a:chOff x="1248" y="3792"/>
            <a:chExt cx="2304" cy="336"/>
          </a:xfrm>
        </p:grpSpPr>
        <p:sp>
          <p:nvSpPr>
            <p:cNvPr id="136235" name="Text Box 43"/>
            <p:cNvSpPr txBox="1">
              <a:spLocks noChangeArrowheads="1"/>
            </p:cNvSpPr>
            <p:nvPr/>
          </p:nvSpPr>
          <p:spPr bwMode="auto"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操作码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2" charset="-122"/>
                  <a:cs typeface="+mn-cs"/>
                </a:rPr>
                <a:t>θ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BF09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BF09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  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2" name="Line 44"/>
            <p:cNvSpPr/>
            <p:nvPr/>
          </p:nvSpPr>
          <p:spPr>
            <a:xfrm>
              <a:off x="2256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643" name="Line 45"/>
            <p:cNvSpPr/>
            <p:nvPr/>
          </p:nvSpPr>
          <p:spPr>
            <a:xfrm>
              <a:off x="2880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Text Box 2"/>
          <p:cNvSpPr txBox="1"/>
          <p:nvPr/>
        </p:nvSpPr>
        <p:spPr>
          <a:xfrm>
            <a:off x="914400" y="20494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0292" name="Text Box 4"/>
          <p:cNvSpPr txBox="1"/>
          <p:nvPr/>
        </p:nvSpPr>
        <p:spPr>
          <a:xfrm>
            <a:off x="323850" y="273050"/>
            <a:ext cx="715518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）基址寻址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0293" name="Text Box 5"/>
          <p:cNvSpPr txBox="1"/>
          <p:nvPr/>
        </p:nvSpPr>
        <p:spPr>
          <a:xfrm>
            <a:off x="2438400" y="2854325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基址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寄存器号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329883" y="962343"/>
            <a:ext cx="8648700" cy="94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指令给出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一个寄存器号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一个地址量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，寄存器内容与地址量之和为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有效地址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DFBFB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905000" y="2049463"/>
            <a:ext cx="3657600" cy="533400"/>
            <a:chOff x="1248" y="3792"/>
            <a:chExt cx="2304" cy="336"/>
          </a:xfrm>
        </p:grpSpPr>
        <p:sp>
          <p:nvSpPr>
            <p:cNvPr id="27664" name="Text Box 12"/>
            <p:cNvSpPr txBox="1"/>
            <p:nvPr/>
          </p:nvSpPr>
          <p:spPr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rgbClr val="FFFF00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 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     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65" name="Line 13"/>
            <p:cNvSpPr/>
            <p:nvPr/>
          </p:nvSpPr>
          <p:spPr>
            <a:xfrm>
              <a:off x="2256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6" name="Line 14"/>
            <p:cNvSpPr/>
            <p:nvPr/>
          </p:nvSpPr>
          <p:spPr>
            <a:xfrm>
              <a:off x="2880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0303" name="Line 15"/>
          <p:cNvSpPr/>
          <p:nvPr/>
        </p:nvSpPr>
        <p:spPr>
          <a:xfrm flipH="1">
            <a:off x="3581400" y="2625725"/>
            <a:ext cx="304800" cy="304800"/>
          </a:xfrm>
          <a:prstGeom prst="line">
            <a:avLst/>
          </a:prstGeom>
          <a:ln w="1905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4" name="Line 16"/>
          <p:cNvSpPr/>
          <p:nvPr/>
        </p:nvSpPr>
        <p:spPr>
          <a:xfrm>
            <a:off x="4953000" y="2625725"/>
            <a:ext cx="228600" cy="304800"/>
          </a:xfrm>
          <a:prstGeom prst="line">
            <a:avLst/>
          </a:prstGeom>
          <a:ln w="1905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5" name="Text Box 17"/>
          <p:cNvSpPr txBox="1"/>
          <p:nvPr/>
        </p:nvSpPr>
        <p:spPr>
          <a:xfrm>
            <a:off x="4572000" y="285432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位移量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306" name="Text Box 18"/>
          <p:cNvSpPr txBox="1"/>
          <p:nvPr/>
        </p:nvSpPr>
        <p:spPr>
          <a:xfrm>
            <a:off x="966788" y="3712845"/>
            <a:ext cx="3276600" cy="433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=((R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)+ 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307" name="Line 19"/>
          <p:cNvSpPr/>
          <p:nvPr/>
        </p:nvSpPr>
        <p:spPr>
          <a:xfrm flipH="1">
            <a:off x="2033588" y="4170045"/>
            <a:ext cx="228600" cy="228600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08" name="Text Box 20"/>
          <p:cNvSpPr txBox="1"/>
          <p:nvPr/>
        </p:nvSpPr>
        <p:spPr>
          <a:xfrm>
            <a:off x="1243013" y="4398645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基准地址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309" name="Line 21"/>
          <p:cNvSpPr/>
          <p:nvPr/>
        </p:nvSpPr>
        <p:spPr>
          <a:xfrm>
            <a:off x="3205163" y="4198620"/>
            <a:ext cx="381000" cy="169863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310" name="Text Box 22"/>
          <p:cNvSpPr txBox="1"/>
          <p:nvPr/>
        </p:nvSpPr>
        <p:spPr>
          <a:xfrm>
            <a:off x="2643188" y="439864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相对于基址的位移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543550" y="415925"/>
            <a:ext cx="1118870" cy="375285"/>
          </a:xfrm>
          <a:prstGeom prst="wedgeRoundRectCallout">
            <a:avLst>
              <a:gd name="adj1" fmla="val -41750"/>
              <a:gd name="adj2" fmla="val 126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常数值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029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4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2" grpId="0"/>
      <p:bldP spid="140293" grpId="0"/>
      <p:bldP spid="140298" grpId="0" build="p"/>
      <p:bldP spid="140305" grpId="0"/>
      <p:bldP spid="140306" grpId="0"/>
      <p:bldP spid="140308" grpId="0"/>
      <p:bldP spid="140310" grpId="0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Text Box 4"/>
          <p:cNvSpPr txBox="1"/>
          <p:nvPr/>
        </p:nvSpPr>
        <p:spPr>
          <a:xfrm>
            <a:off x="284116" y="661048"/>
            <a:ext cx="8578308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基址寄存器号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u="sng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（位移量）为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007FH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，按基址寻址方式读取操作数。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4"/>
          <p:cNvSpPr txBox="1"/>
          <p:nvPr/>
        </p:nvSpPr>
        <p:spPr>
          <a:xfrm>
            <a:off x="283552" y="1779191"/>
            <a:ext cx="384394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 0030H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1000H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2000H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4"/>
          <p:cNvSpPr txBox="1"/>
          <p:nvPr/>
        </p:nvSpPr>
        <p:spPr>
          <a:xfrm>
            <a:off x="4089400" y="1784503"/>
            <a:ext cx="486460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7A00H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102FH  1000H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1030H  2C00H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4"/>
          <p:cNvSpPr txBox="1"/>
          <p:nvPr/>
        </p:nvSpPr>
        <p:spPr>
          <a:xfrm>
            <a:off x="283661" y="3251332"/>
            <a:ext cx="8319248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基址寄存器为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，则基准地址为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N=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D=007FH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，则基址计算：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A=                     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据此访问主存储器，读得操作数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875" y="3251200"/>
            <a:ext cx="4902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R1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4570" y="3251200"/>
            <a:ext cx="18732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(R1)= 2000H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985" y="4509135"/>
            <a:ext cx="4639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D+(R1)=D+N= 007FH+2000H=207FH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6280" y="4940935"/>
            <a:ext cx="18732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(A)= 7A3CH</a:t>
            </a:r>
            <a:endParaRPr lang="en-US" altLang="zh-CN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65" grpId="0"/>
      <p:bldP spid="69" grpId="0"/>
      <p:bldP spid="70" grpId="0" build="p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2" name="Text Box 4"/>
          <p:cNvSpPr txBox="1"/>
          <p:nvPr/>
        </p:nvSpPr>
        <p:spPr>
          <a:xfrm>
            <a:off x="-50165" y="916940"/>
            <a:ext cx="7143115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）基址寻址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6197" name="Text Box 5"/>
          <p:cNvSpPr txBox="1"/>
          <p:nvPr/>
        </p:nvSpPr>
        <p:spPr>
          <a:xfrm>
            <a:off x="82550" y="188913"/>
            <a:ext cx="7010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4、变址、基址寻址及其变化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329883" y="1645920"/>
            <a:ext cx="8229600" cy="459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应用场合：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访问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二维数组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中某类指定的元素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38247" name="Text Box 7"/>
          <p:cNvSpPr txBox="1"/>
          <p:nvPr/>
        </p:nvSpPr>
        <p:spPr>
          <a:xfrm>
            <a:off x="323850" y="2069783"/>
            <a:ext cx="5543550" cy="184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10000"/>
              </a:spcBef>
            </a:pPr>
            <a:r>
              <a: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cs typeface="+mn-ea"/>
              </a:rPr>
              <a:t>D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  <a:sym typeface="+mn-ea"/>
              </a:rPr>
              <a:t>为所访单元</a:t>
            </a:r>
            <a:r>
              <a:rPr lang="zh-CN" altLang="en-US" sz="2800" b="1" dirty="0">
                <a:solidFill>
                  <a:srgbClr val="00FF00"/>
                </a:solidFill>
                <a:cs typeface="+mn-ea"/>
                <a:sym typeface="+mn-ea"/>
              </a:rPr>
              <a:t>距离首址的长度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  <a:sym typeface="+mn-ea"/>
              </a:rPr>
              <a:t>；</a:t>
            </a:r>
            <a:endParaRPr lang="zh-CN" altLang="en-US" sz="2800" b="1" dirty="0">
              <a:ea typeface="黑体" panose="02010609060101010101" pitchFamily="2" charset="-122"/>
              <a:cs typeface="+mn-ea"/>
              <a:sym typeface="+mn-ea"/>
            </a:endParaRPr>
          </a:p>
          <a:p>
            <a:pPr lvl="0" eaLnBrk="1" hangingPunct="1">
              <a:spcBef>
                <a:spcPct val="10000"/>
              </a:spcBef>
            </a:pP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RX)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为存储区首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址（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教室门牌号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zh-CN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初值为0，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</a:rPr>
              <a:t>每访问一个单元，</a:t>
            </a:r>
            <a:r>
              <a:rPr lang="zh-CN" altLang="en-US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(RX)+1</a:t>
            </a:r>
            <a:r>
              <a:rPr lang="zh-CN" altLang="en-US" sz="2800" b="1" dirty="0">
                <a:ea typeface="黑体" panose="02010609060101010101" pitchFamily="2" charset="-122"/>
                <a:cs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</p:txBody>
      </p:sp>
      <p:grpSp>
        <p:nvGrpSpPr>
          <p:cNvPr id="99333" name="组合 99332"/>
          <p:cNvGrpSpPr/>
          <p:nvPr/>
        </p:nvGrpSpPr>
        <p:grpSpPr>
          <a:xfrm>
            <a:off x="535305" y="3876993"/>
            <a:ext cx="1722438" cy="2658311"/>
            <a:chOff x="474" y="2241"/>
            <a:chExt cx="1085" cy="1740"/>
          </a:xfrm>
        </p:grpSpPr>
        <p:sp>
          <p:nvSpPr>
            <p:cNvPr id="99334" name="文本框 99333"/>
            <p:cNvSpPr txBox="1"/>
            <p:nvPr/>
          </p:nvSpPr>
          <p:spPr>
            <a:xfrm>
              <a:off x="474" y="2553"/>
              <a:ext cx="1027" cy="1428"/>
            </a:xfrm>
            <a:prstGeom prst="rect">
              <a:avLst/>
            </a:prstGeom>
            <a:noFill/>
            <a:ln w="19050" cap="flat" cmpd="sng">
              <a:solidFill>
                <a:srgbClr val="FF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000 000 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000 001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l"/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000 </a:t>
              </a:r>
              <a:r>
                <a:rPr lang="zh-CN" altLang="en-US" sz="2800" b="1" dirty="0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010</a:t>
              </a:r>
              <a:endParaRPr lang="zh-CN" altLang="en-US" sz="2800" b="1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endParaRPr>
            </a:p>
            <a:p>
              <a:pPr lvl="0">
                <a:lnSpc>
                  <a:spcPct val="9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.....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/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000 111</a:t>
              </a:r>
              <a:endPara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5" name="文本框 99334"/>
            <p:cNvSpPr txBox="1"/>
            <p:nvPr/>
          </p:nvSpPr>
          <p:spPr>
            <a:xfrm>
              <a:off x="637" y="2241"/>
              <a:ext cx="922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800" b="1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000</a:t>
              </a:r>
              <a:endParaRPr lang="en-US" altLang="zh-CN" sz="28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352" name="组合 99351"/>
          <p:cNvGrpSpPr/>
          <p:nvPr/>
        </p:nvGrpSpPr>
        <p:grpSpPr>
          <a:xfrm>
            <a:off x="2381568" y="3875405"/>
            <a:ext cx="1754187" cy="2658311"/>
            <a:chOff x="1907" y="2104"/>
            <a:chExt cx="1105" cy="1740"/>
          </a:xfrm>
        </p:grpSpPr>
        <p:grpSp>
          <p:nvGrpSpPr>
            <p:cNvPr id="99336" name="组合 99335"/>
            <p:cNvGrpSpPr/>
            <p:nvPr/>
          </p:nvGrpSpPr>
          <p:grpSpPr>
            <a:xfrm>
              <a:off x="1907" y="2104"/>
              <a:ext cx="1105" cy="1740"/>
              <a:chOff x="1637" y="2240"/>
              <a:chExt cx="1105" cy="1740"/>
            </a:xfrm>
          </p:grpSpPr>
          <p:sp>
            <p:nvSpPr>
              <p:cNvPr id="99337" name="文本框 99336"/>
              <p:cNvSpPr txBox="1"/>
              <p:nvPr/>
            </p:nvSpPr>
            <p:spPr>
              <a:xfrm>
                <a:off x="1637" y="2552"/>
                <a:ext cx="1017" cy="1428"/>
              </a:xfrm>
              <a:prstGeom prst="rect">
                <a:avLst/>
              </a:prstGeom>
              <a:noFill/>
              <a:ln w="19050" cap="flat" cmpd="sng">
                <a:solidFill>
                  <a:srgbClr val="FFFF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r>
                  <a:rPr lang="en-US" altLang="zh-CN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000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001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zh-CN" altLang="en-US" sz="2800" b="1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010</a:t>
                </a:r>
                <a:endParaRPr lang="zh-CN" altLang="en-US" sz="2800" b="1" dirty="0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.....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111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38" name="文本框 99337"/>
              <p:cNvSpPr txBox="1"/>
              <p:nvPr/>
            </p:nvSpPr>
            <p:spPr>
              <a:xfrm>
                <a:off x="1820" y="2240"/>
                <a:ext cx="922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2800" b="1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001</a:t>
                </a:r>
                <a:endParaRPr lang="en-US" altLang="zh-CN" sz="2800" b="1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endParaRPr>
              </a:p>
            </p:txBody>
          </p:sp>
        </p:grpSp>
        <p:sp>
          <p:nvSpPr>
            <p:cNvPr id="99349" name="直接连接符 99348"/>
            <p:cNvSpPr/>
            <p:nvPr/>
          </p:nvSpPr>
          <p:spPr>
            <a:xfrm>
              <a:off x="2112" y="2784"/>
              <a:ext cx="0" cy="85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99353" name="组合 99352"/>
          <p:cNvGrpSpPr/>
          <p:nvPr/>
        </p:nvGrpSpPr>
        <p:grpSpPr>
          <a:xfrm>
            <a:off x="4231005" y="3857943"/>
            <a:ext cx="1584325" cy="2674182"/>
            <a:chOff x="3072" y="2093"/>
            <a:chExt cx="998" cy="1750"/>
          </a:xfrm>
        </p:grpSpPr>
        <p:grpSp>
          <p:nvGrpSpPr>
            <p:cNvPr id="99339" name="组合 99338"/>
            <p:cNvGrpSpPr/>
            <p:nvPr/>
          </p:nvGrpSpPr>
          <p:grpSpPr>
            <a:xfrm>
              <a:off x="3072" y="2093"/>
              <a:ext cx="998" cy="1750"/>
              <a:chOff x="2802" y="2229"/>
              <a:chExt cx="998" cy="1750"/>
            </a:xfrm>
          </p:grpSpPr>
          <p:sp>
            <p:nvSpPr>
              <p:cNvPr id="99340" name="文本框 99339"/>
              <p:cNvSpPr txBox="1"/>
              <p:nvPr/>
            </p:nvSpPr>
            <p:spPr>
              <a:xfrm>
                <a:off x="2802" y="2551"/>
                <a:ext cx="998" cy="1428"/>
              </a:xfrm>
              <a:prstGeom prst="rect">
                <a:avLst/>
              </a:prstGeom>
              <a:noFill/>
              <a:ln w="19050" cap="flat" cmpd="sng">
                <a:solidFill>
                  <a:srgbClr val="FFFF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0 000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001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l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2800" b="1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 010</a:t>
                </a:r>
                <a:endParaRPr lang="zh-CN" altLang="en-US" sz="2800" b="1" dirty="0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.....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111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41" name="文本框 99340"/>
              <p:cNvSpPr txBox="1"/>
              <p:nvPr/>
            </p:nvSpPr>
            <p:spPr>
              <a:xfrm>
                <a:off x="2955" y="2229"/>
                <a:ext cx="759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2800" b="1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010</a:t>
                </a:r>
                <a:endParaRPr lang="en-US" altLang="zh-CN" sz="2800" b="1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9350" name="直接连接符 99349"/>
            <p:cNvSpPr/>
            <p:nvPr/>
          </p:nvSpPr>
          <p:spPr>
            <a:xfrm>
              <a:off x="3304" y="2800"/>
              <a:ext cx="0" cy="85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99354" name="组合 99353"/>
          <p:cNvGrpSpPr/>
          <p:nvPr/>
        </p:nvGrpSpPr>
        <p:grpSpPr>
          <a:xfrm>
            <a:off x="6061393" y="3856355"/>
            <a:ext cx="1643062" cy="2674182"/>
            <a:chOff x="4225" y="2092"/>
            <a:chExt cx="1035" cy="1750"/>
          </a:xfrm>
        </p:grpSpPr>
        <p:grpSp>
          <p:nvGrpSpPr>
            <p:cNvPr id="99342" name="组合 99341"/>
            <p:cNvGrpSpPr/>
            <p:nvPr/>
          </p:nvGrpSpPr>
          <p:grpSpPr>
            <a:xfrm>
              <a:off x="4225" y="2092"/>
              <a:ext cx="1035" cy="1750"/>
              <a:chOff x="3955" y="2228"/>
              <a:chExt cx="1035" cy="1750"/>
            </a:xfrm>
          </p:grpSpPr>
          <p:sp>
            <p:nvSpPr>
              <p:cNvPr id="99343" name="文本框 99342"/>
              <p:cNvSpPr txBox="1"/>
              <p:nvPr/>
            </p:nvSpPr>
            <p:spPr>
              <a:xfrm>
                <a:off x="3955" y="2550"/>
                <a:ext cx="970" cy="1428"/>
              </a:xfrm>
              <a:prstGeom prst="rect">
                <a:avLst/>
              </a:prstGeom>
              <a:noFill/>
              <a:ln w="19050" cap="flat" cmpd="sng">
                <a:solidFill>
                  <a:srgbClr val="FFFF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000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001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zh-CN" altLang="en-US" sz="2800" b="1" dirty="0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010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.....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zh-CN" altLang="en-US" sz="28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111</a:t>
                </a:r>
                <a:endPara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44" name="文本框 99343"/>
              <p:cNvSpPr txBox="1"/>
              <p:nvPr/>
            </p:nvSpPr>
            <p:spPr>
              <a:xfrm>
                <a:off x="4068" y="2228"/>
                <a:ext cx="922" cy="3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2800" b="1" dirty="0">
                    <a:ln>
                      <a:solidFill>
                        <a:schemeClr val="tx2">
                          <a:lumMod val="75000"/>
                        </a:schemeClr>
                      </a:solidFill>
                    </a:ln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011</a:t>
                </a:r>
                <a:endParaRPr lang="en-US" altLang="zh-CN" sz="2800" b="1" dirty="0">
                  <a:ln>
                    <a:solidFill>
                      <a:schemeClr val="tx2">
                        <a:lumMod val="75000"/>
                      </a:schemeClr>
                    </a:solidFill>
                  </a:ln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9351" name="直接连接符 99350"/>
            <p:cNvSpPr/>
            <p:nvPr/>
          </p:nvSpPr>
          <p:spPr>
            <a:xfrm>
              <a:off x="4440" y="2800"/>
              <a:ext cx="0" cy="85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973705" y="874713"/>
            <a:ext cx="3657600" cy="533400"/>
            <a:chOff x="1248" y="3792"/>
            <a:chExt cx="2304" cy="336"/>
          </a:xfrm>
        </p:grpSpPr>
        <p:sp>
          <p:nvSpPr>
            <p:cNvPr id="27664" name="Text Box 12"/>
            <p:cNvSpPr txBox="1"/>
            <p:nvPr/>
          </p:nvSpPr>
          <p:spPr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rgbClr val="FFFF00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 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     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65" name="Line 13"/>
            <p:cNvSpPr/>
            <p:nvPr/>
          </p:nvSpPr>
          <p:spPr>
            <a:xfrm>
              <a:off x="2256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666" name="Line 14"/>
            <p:cNvSpPr/>
            <p:nvPr/>
          </p:nvSpPr>
          <p:spPr>
            <a:xfrm>
              <a:off x="2880" y="3792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82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428625" y="285750"/>
            <a:ext cx="5572125" cy="579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※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变址与基址的共同点和区别：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8625" y="1059180"/>
            <a:ext cx="8593455" cy="114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ts val="6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、共同点：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spcBef>
                <a:spcPts val="6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有效地址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寄存器内容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(R)+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指令中的立即数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Text Box 42"/>
          <p:cNvSpPr txBox="1"/>
          <p:nvPr/>
        </p:nvSpPr>
        <p:spPr>
          <a:xfrm>
            <a:off x="482600" y="2346325"/>
            <a:ext cx="41783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2、变址与基址的区别：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Text Box 43"/>
          <p:cNvSpPr txBox="1"/>
          <p:nvPr/>
        </p:nvSpPr>
        <p:spPr>
          <a:xfrm>
            <a:off x="611505" y="3124835"/>
            <a:ext cx="7811770" cy="11150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：指令提供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基准量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不变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提供</a:t>
            </a:r>
            <a:r>
              <a:rPr lang="zh-CN" altLang="zh-CN" sz="2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(可变)；适于处理一维数组。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Text Box 44"/>
          <p:cNvSpPr txBox="1"/>
          <p:nvPr/>
        </p:nvSpPr>
        <p:spPr>
          <a:xfrm>
            <a:off x="611505" y="4795520"/>
            <a:ext cx="7992110" cy="11150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：指令提供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位移量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不变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提供</a:t>
            </a:r>
            <a:r>
              <a:rPr lang="zh-CN" altLang="zh-CN" sz="2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基准量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(可变)；用于扩大有限字长指令的访存空间。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2381" name="AutoShape 45"/>
          <p:cNvSpPr/>
          <p:nvPr/>
        </p:nvSpPr>
        <p:spPr>
          <a:xfrm>
            <a:off x="395288" y="3282633"/>
            <a:ext cx="215900" cy="2879725"/>
          </a:xfrm>
          <a:prstGeom prst="leftBrace">
            <a:avLst>
              <a:gd name="adj1" fmla="val 111151"/>
              <a:gd name="adj2" fmla="val 50000"/>
            </a:avLst>
          </a:prstGeom>
          <a:noFill/>
          <a:ln w="3810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499610" y="2204720"/>
            <a:ext cx="1409065" cy="648335"/>
          </a:xfrm>
          <a:prstGeom prst="wedgeEllipseCallout">
            <a:avLst>
              <a:gd name="adj1" fmla="val -36713"/>
              <a:gd name="adj2" fmla="val 1113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门牌号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903345" y="3898265"/>
            <a:ext cx="2778125" cy="648335"/>
          </a:xfrm>
          <a:prstGeom prst="wedgeEllipseCallout">
            <a:avLst>
              <a:gd name="adj1" fmla="val -36713"/>
              <a:gd name="adj2" fmla="val 1113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cs typeface="+mn-ea"/>
                <a:sym typeface="+mn-ea"/>
              </a:rPr>
              <a:t>距离首址的长度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43" grpId="0"/>
      <p:bldP spid="2" grpId="0"/>
      <p:bldP spid="3" grpId="0" build="p"/>
      <p:bldP spid="4" grpId="0" build="p"/>
      <p:bldP spid="142381" grpId="0" bldLvl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 Box 4"/>
          <p:cNvSpPr txBox="1"/>
          <p:nvPr/>
        </p:nvSpPr>
        <p:spPr>
          <a:xfrm>
            <a:off x="145330" y="644972"/>
            <a:ext cx="8523139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基址加变址方式</a:t>
            </a:r>
            <a:endParaRPr lang="en-US" altLang="zh-CN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基址寻址方式的目的是扩大有限字长指令的寻址空间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变址寻址方式的目的是为了灵活修改地址以适应连续区间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程序循环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的操作。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如果在同一条指令中要兼有这两种功能，可以采取复合型的寻址方式，即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基址加变址方式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197" name="Text Box 5"/>
          <p:cNvSpPr txBox="1"/>
          <p:nvPr/>
        </p:nvSpPr>
        <p:spPr>
          <a:xfrm>
            <a:off x="82550" y="188913"/>
            <a:ext cx="7010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4、变址、基址寻址及其变化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/>
        </p:nvSpPr>
        <p:spPr>
          <a:xfrm>
            <a:off x="7204075" y="63563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600" dirty="0"/>
            </a:fld>
            <a:r>
              <a:rPr lang="en-US" altLang="zh-CN" sz="1600" dirty="0"/>
              <a:t>/</a:t>
            </a:r>
            <a:r>
              <a:rPr lang="en-US" altLang="zh-CN" sz="1600" b="1" dirty="0">
                <a:solidFill>
                  <a:schemeClr val="folHlink"/>
                </a:solidFill>
              </a:rPr>
              <a:t>33</a:t>
            </a:r>
            <a:endParaRPr lang="en-US" altLang="zh-CN" sz="1600" b="1" dirty="0">
              <a:solidFill>
                <a:schemeClr val="folHlink"/>
              </a:solidFill>
            </a:endParaRPr>
          </a:p>
        </p:txBody>
      </p:sp>
      <p:sp>
        <p:nvSpPr>
          <p:cNvPr id="144412" name="Text Box 28"/>
          <p:cNvSpPr txBox="1"/>
          <p:nvPr/>
        </p:nvSpPr>
        <p:spPr>
          <a:xfrm>
            <a:off x="3565525" y="4924425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或隐含指定</a:t>
            </a:r>
            <a:endParaRPr lang="zh-CN" altLang="en-US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386" name="Text Box 2"/>
          <p:cNvSpPr txBox="1"/>
          <p:nvPr/>
        </p:nvSpPr>
        <p:spPr>
          <a:xfrm>
            <a:off x="844550" y="2992438"/>
            <a:ext cx="45720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=((R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)+(R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)+ D)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387" name="Text Box 3"/>
          <p:cNvSpPr txBox="1"/>
          <p:nvPr/>
        </p:nvSpPr>
        <p:spPr>
          <a:xfrm>
            <a:off x="768350" y="16970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388" name="Text Box 4"/>
          <p:cNvSpPr txBox="1"/>
          <p:nvPr/>
        </p:nvSpPr>
        <p:spPr>
          <a:xfrm>
            <a:off x="323850" y="44450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基址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389" name="Text Box 5"/>
          <p:cNvSpPr txBox="1"/>
          <p:nvPr/>
        </p:nvSpPr>
        <p:spPr>
          <a:xfrm>
            <a:off x="1911350" y="23828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变址寄存器号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390" name="Text Box 6"/>
          <p:cNvSpPr txBox="1"/>
          <p:nvPr/>
        </p:nvSpPr>
        <p:spPr>
          <a:xfrm>
            <a:off x="248285" y="573723"/>
            <a:ext cx="8647113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指令给出两个寄存器号和一个地址量，寄存器内容与地址量之和为有效地址。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144391" name="Line 7"/>
          <p:cNvSpPr/>
          <p:nvPr/>
        </p:nvSpPr>
        <p:spPr>
          <a:xfrm flipH="1">
            <a:off x="3435350" y="2230438"/>
            <a:ext cx="304800" cy="304800"/>
          </a:xfrm>
          <a:prstGeom prst="line">
            <a:avLst/>
          </a:prstGeom>
          <a:ln w="1905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2" name="Line 8"/>
          <p:cNvSpPr/>
          <p:nvPr/>
        </p:nvSpPr>
        <p:spPr>
          <a:xfrm>
            <a:off x="4883150" y="2230438"/>
            <a:ext cx="228600" cy="304800"/>
          </a:xfrm>
          <a:prstGeom prst="line">
            <a:avLst/>
          </a:prstGeom>
          <a:ln w="1905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3" name="Text Box 9"/>
          <p:cNvSpPr txBox="1"/>
          <p:nvPr/>
        </p:nvSpPr>
        <p:spPr>
          <a:xfrm>
            <a:off x="6254750" y="238283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位移量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4394" name="Group 10"/>
          <p:cNvGrpSpPr/>
          <p:nvPr/>
        </p:nvGrpSpPr>
        <p:grpSpPr>
          <a:xfrm>
            <a:off x="1758950" y="1697038"/>
            <a:ext cx="4648200" cy="557212"/>
            <a:chOff x="1152" y="2736"/>
            <a:chExt cx="2928" cy="351"/>
          </a:xfrm>
        </p:grpSpPr>
        <p:sp>
          <p:nvSpPr>
            <p:cNvPr id="18460" name="Text Box 11"/>
            <p:cNvSpPr txBox="1"/>
            <p:nvPr/>
          </p:nvSpPr>
          <p:spPr>
            <a:xfrm>
              <a:off x="1152" y="2736"/>
              <a:ext cx="2928" cy="35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rgbClr val="FFBF09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    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    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61" name="Line 12"/>
            <p:cNvSpPr/>
            <p:nvPr/>
          </p:nvSpPr>
          <p:spPr>
            <a:xfrm>
              <a:off x="2160" y="273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462" name="Line 13"/>
            <p:cNvSpPr/>
            <p:nvPr/>
          </p:nvSpPr>
          <p:spPr>
            <a:xfrm>
              <a:off x="2784" y="273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3" name="Line 14"/>
            <p:cNvSpPr/>
            <p:nvPr/>
          </p:nvSpPr>
          <p:spPr>
            <a:xfrm>
              <a:off x="3456" y="273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4399" name="Line 15"/>
          <p:cNvSpPr/>
          <p:nvPr/>
        </p:nvSpPr>
        <p:spPr>
          <a:xfrm>
            <a:off x="6102350" y="2230438"/>
            <a:ext cx="228600" cy="304800"/>
          </a:xfrm>
          <a:prstGeom prst="line">
            <a:avLst/>
          </a:prstGeom>
          <a:ln w="19050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400" name="Text Box 16"/>
          <p:cNvSpPr txBox="1"/>
          <p:nvPr/>
        </p:nvSpPr>
        <p:spPr>
          <a:xfrm>
            <a:off x="4044950" y="23828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基址寄存器号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401" name="Text Box 17"/>
          <p:cNvSpPr txBox="1"/>
          <p:nvPr/>
        </p:nvSpPr>
        <p:spPr>
          <a:xfrm>
            <a:off x="4806950" y="291623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便于处理两维数组。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402" name="Text Box 18"/>
          <p:cNvSpPr txBox="1"/>
          <p:nvPr/>
        </p:nvSpPr>
        <p:spPr>
          <a:xfrm>
            <a:off x="827088" y="55578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403" name="Text Box 19"/>
          <p:cNvSpPr txBox="1"/>
          <p:nvPr/>
        </p:nvSpPr>
        <p:spPr>
          <a:xfrm>
            <a:off x="395288" y="3641725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相对寻址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404" name="Text Box 20"/>
          <p:cNvSpPr txBox="1"/>
          <p:nvPr/>
        </p:nvSpPr>
        <p:spPr>
          <a:xfrm>
            <a:off x="352425" y="4221163"/>
            <a:ext cx="8612188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指令给出位移量，PC当前的内容与位移量之和为有效地址。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144406" name="Text Box 22"/>
          <p:cNvSpPr txBox="1"/>
          <p:nvPr/>
        </p:nvSpPr>
        <p:spPr>
          <a:xfrm>
            <a:off x="5364163" y="49403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位移量</a:t>
            </a:r>
            <a:endParaRPr lang="zh-CN" altLang="en-US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4407" name="Group 23"/>
          <p:cNvGrpSpPr/>
          <p:nvPr/>
        </p:nvGrpSpPr>
        <p:grpSpPr>
          <a:xfrm>
            <a:off x="1970088" y="5557838"/>
            <a:ext cx="3505200" cy="557212"/>
            <a:chOff x="1152" y="3456"/>
            <a:chExt cx="2208" cy="351"/>
          </a:xfrm>
        </p:grpSpPr>
        <p:sp>
          <p:nvSpPr>
            <p:cNvPr id="18457" name="Text Box 24"/>
            <p:cNvSpPr txBox="1"/>
            <p:nvPr/>
          </p:nvSpPr>
          <p:spPr>
            <a:xfrm>
              <a:off x="1152" y="3456"/>
              <a:ext cx="2208" cy="35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folHlink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</a:t>
              </a:r>
              <a:r>
                <a:rPr lang="en-US" altLang="zh-CN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±</a:t>
              </a:r>
              <a:r>
                <a:rPr lang="en-US" altLang="zh-CN" sz="2800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58" name="Line 25"/>
            <p:cNvSpPr/>
            <p:nvPr/>
          </p:nvSpPr>
          <p:spPr>
            <a:xfrm>
              <a:off x="2160" y="345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459" name="Line 26"/>
            <p:cNvSpPr/>
            <p:nvPr/>
          </p:nvSpPr>
          <p:spPr>
            <a:xfrm>
              <a:off x="2784" y="345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4411" name="Line 27"/>
          <p:cNvSpPr/>
          <p:nvPr/>
        </p:nvSpPr>
        <p:spPr>
          <a:xfrm flipV="1">
            <a:off x="5219700" y="5372100"/>
            <a:ext cx="223838" cy="1444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413" name="Text Box 29"/>
          <p:cNvSpPr txBox="1"/>
          <p:nvPr/>
        </p:nvSpPr>
        <p:spPr>
          <a:xfrm>
            <a:off x="895350" y="6380163"/>
            <a:ext cx="38100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=((PC)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±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414" name="Text Box 30"/>
          <p:cNvSpPr txBox="1"/>
          <p:nvPr/>
        </p:nvSpPr>
        <p:spPr>
          <a:xfrm>
            <a:off x="6248400" y="5256213"/>
            <a:ext cx="28956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有效地址相对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上下浮动,给编程带来方便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4415" name="Line 31"/>
          <p:cNvSpPr/>
          <p:nvPr/>
        </p:nvSpPr>
        <p:spPr>
          <a:xfrm flipV="1">
            <a:off x="4140200" y="5372100"/>
            <a:ext cx="223838" cy="1444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439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4440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441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41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441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441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2" grpId="0"/>
      <p:bldP spid="144386" grpId="0"/>
      <p:bldP spid="144387" grpId="0"/>
      <p:bldP spid="144388" grpId="0"/>
      <p:bldP spid="144389" grpId="0"/>
      <p:bldP spid="144390" grpId="0" build="p"/>
      <p:bldP spid="144393" grpId="0"/>
      <p:bldP spid="144400" grpId="0"/>
      <p:bldP spid="144401" grpId="0"/>
      <p:bldP spid="144402" grpId="0"/>
      <p:bldP spid="144403" grpId="0"/>
      <p:bldP spid="144404" grpId="0" build="p"/>
      <p:bldP spid="144406" grpId="0"/>
      <p:bldP spid="144413" grpId="0" build="p"/>
      <p:bldP spid="1444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Text Box 2"/>
          <p:cNvSpPr txBox="1"/>
          <p:nvPr/>
        </p:nvSpPr>
        <p:spPr>
          <a:xfrm>
            <a:off x="914400" y="1905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6435" name="Text Box 3"/>
          <p:cNvSpPr txBox="1"/>
          <p:nvPr/>
        </p:nvSpPr>
        <p:spPr>
          <a:xfrm>
            <a:off x="250825" y="112713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●（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页面寻址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6436" name="Text Box 4"/>
          <p:cNvSpPr txBox="1"/>
          <p:nvPr/>
        </p:nvSpPr>
        <p:spPr>
          <a:xfrm>
            <a:off x="274638" y="685800"/>
            <a:ext cx="87042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指令给出位移量，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的高位部分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与位移量拼接，形成有效地址。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6437" name="Line 5"/>
          <p:cNvSpPr/>
          <p:nvPr/>
        </p:nvSpPr>
        <p:spPr>
          <a:xfrm>
            <a:off x="3962400" y="2438400"/>
            <a:ext cx="3048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38" name="Text Box 6"/>
          <p:cNvSpPr txBox="1"/>
          <p:nvPr/>
        </p:nvSpPr>
        <p:spPr>
          <a:xfrm>
            <a:off x="5410200" y="2590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位移量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6439" name="Group 7"/>
          <p:cNvGrpSpPr/>
          <p:nvPr/>
        </p:nvGrpSpPr>
        <p:grpSpPr>
          <a:xfrm>
            <a:off x="1905000" y="1905000"/>
            <a:ext cx="3505200" cy="557213"/>
            <a:chOff x="1152" y="3456"/>
            <a:chExt cx="2208" cy="351"/>
          </a:xfrm>
        </p:grpSpPr>
        <p:sp>
          <p:nvSpPr>
            <p:cNvPr id="19493" name="Text Box 8"/>
            <p:cNvSpPr txBox="1"/>
            <p:nvPr/>
          </p:nvSpPr>
          <p:spPr>
            <a:xfrm>
              <a:off x="1152" y="3456"/>
              <a:ext cx="2208" cy="35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rgbClr val="FFBF09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θ 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</a:t>
              </a:r>
              <a:r>
                <a:rPr lang="en-US" altLang="zh-CN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en-US" altLang="zh-CN" sz="2800" b="1" dirty="0">
                  <a:solidFill>
                    <a:srgbClr val="FFBF0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494" name="Line 9"/>
            <p:cNvSpPr/>
            <p:nvPr/>
          </p:nvSpPr>
          <p:spPr>
            <a:xfrm>
              <a:off x="2160" y="345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95" name="Line 10"/>
            <p:cNvSpPr/>
            <p:nvPr/>
          </p:nvSpPr>
          <p:spPr>
            <a:xfrm>
              <a:off x="2784" y="3456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6443" name="Line 11"/>
          <p:cNvSpPr/>
          <p:nvPr/>
        </p:nvSpPr>
        <p:spPr>
          <a:xfrm>
            <a:off x="5105400" y="2438400"/>
            <a:ext cx="6096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44" name="Text Box 12"/>
          <p:cNvSpPr txBox="1"/>
          <p:nvPr/>
        </p:nvSpPr>
        <p:spPr>
          <a:xfrm>
            <a:off x="3429000" y="259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或隐含指定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6445" name="Text Box 13"/>
          <p:cNvSpPr txBox="1"/>
          <p:nvPr/>
        </p:nvSpPr>
        <p:spPr>
          <a:xfrm>
            <a:off x="990600" y="3048000"/>
            <a:ext cx="3810000" cy="433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</a:t>
            </a:r>
            <a:r>
              <a:rPr lang="en-US" altLang="zh-CN" sz="32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(PC)</a:t>
            </a:r>
            <a:r>
              <a:rPr lang="en-US" altLang="zh-CN" sz="2800" b="1" dirty="0">
                <a:solidFill>
                  <a:srgbClr val="FDFBFB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solidFill>
                  <a:srgbClr val="FFBF0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6446" name="Text Box 14"/>
          <p:cNvSpPr txBox="1"/>
          <p:nvPr/>
        </p:nvSpPr>
        <p:spPr>
          <a:xfrm>
            <a:off x="250825" y="4076700"/>
            <a:ext cx="511333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8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为64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KB，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划分为256页，每页256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6447" name="Line 15"/>
          <p:cNvSpPr/>
          <p:nvPr/>
        </p:nvSpPr>
        <p:spPr>
          <a:xfrm>
            <a:off x="2405063" y="3471863"/>
            <a:ext cx="304800" cy="228600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48" name="Text Box 16"/>
          <p:cNvSpPr txBox="1"/>
          <p:nvPr/>
        </p:nvSpPr>
        <p:spPr>
          <a:xfrm>
            <a:off x="2667000" y="34432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DFBFB"/>
                </a:solidFill>
                <a:latin typeface="Times New Roman" panose="02020603050405020304" pitchFamily="18" charset="0"/>
              </a:rPr>
              <a:t>页号</a:t>
            </a:r>
            <a:endParaRPr lang="zh-CN" altLang="en-US" b="1" dirty="0">
              <a:solidFill>
                <a:srgbClr val="FDFBFB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49" name="Line 17"/>
          <p:cNvSpPr/>
          <p:nvPr/>
        </p:nvSpPr>
        <p:spPr>
          <a:xfrm>
            <a:off x="3429000" y="3452813"/>
            <a:ext cx="304800" cy="228600"/>
          </a:xfrm>
          <a:prstGeom prst="line">
            <a:avLst/>
          </a:prstGeom>
          <a:ln w="28575" cap="flat" cmpd="sng">
            <a:solidFill>
              <a:srgbClr val="FDFBFB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50" name="Text Box 18"/>
          <p:cNvSpPr txBox="1"/>
          <p:nvPr/>
        </p:nvSpPr>
        <p:spPr>
          <a:xfrm>
            <a:off x="3657600" y="3429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DFBFB"/>
                </a:solidFill>
                <a:latin typeface="Times New Roman" panose="02020603050405020304" pitchFamily="18" charset="0"/>
              </a:rPr>
              <a:t>页内地址</a:t>
            </a:r>
            <a:endParaRPr lang="zh-CN" altLang="en-US" b="1" dirty="0">
              <a:solidFill>
                <a:srgbClr val="FDFBFB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51" name="Text Box 19"/>
          <p:cNvSpPr txBox="1"/>
          <p:nvPr/>
        </p:nvSpPr>
        <p:spPr>
          <a:xfrm>
            <a:off x="279400" y="5229225"/>
            <a:ext cx="5876925" cy="1287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用于页式管理存储系统。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寻址速度快，适于组织程序模块，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有效利用存储空间。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46471" name="Group 39"/>
          <p:cNvGrpSpPr/>
          <p:nvPr/>
        </p:nvGrpSpPr>
        <p:grpSpPr>
          <a:xfrm>
            <a:off x="5453063" y="3725863"/>
            <a:ext cx="3511550" cy="2366962"/>
            <a:chOff x="3072" y="2352"/>
            <a:chExt cx="2256" cy="1344"/>
          </a:xfrm>
        </p:grpSpPr>
        <p:grpSp>
          <p:nvGrpSpPr>
            <p:cNvPr id="19475" name="Group 20"/>
            <p:cNvGrpSpPr/>
            <p:nvPr/>
          </p:nvGrpSpPr>
          <p:grpSpPr>
            <a:xfrm>
              <a:off x="3072" y="2352"/>
              <a:ext cx="720" cy="521"/>
              <a:chOff x="2832" y="2496"/>
              <a:chExt cx="720" cy="521"/>
            </a:xfrm>
          </p:grpSpPr>
          <p:sp>
            <p:nvSpPr>
              <p:cNvPr id="19491" name="Text Box 21"/>
              <p:cNvSpPr txBox="1"/>
              <p:nvPr/>
            </p:nvSpPr>
            <p:spPr>
              <a:xfrm>
                <a:off x="2928" y="2496"/>
                <a:ext cx="48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PC</a:t>
                </a:r>
                <a:endPara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9492" name="Text Box 22"/>
              <p:cNvSpPr txBox="1"/>
              <p:nvPr/>
            </p:nvSpPr>
            <p:spPr>
              <a:xfrm>
                <a:off x="2832" y="2736"/>
                <a:ext cx="720" cy="281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0165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  <a:endPara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9476" name="Line 34"/>
            <p:cNvSpPr/>
            <p:nvPr/>
          </p:nvSpPr>
          <p:spPr>
            <a:xfrm>
              <a:off x="3792" y="2736"/>
              <a:ext cx="43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7" name="Text Box 35"/>
            <p:cNvSpPr txBox="1"/>
            <p:nvPr/>
          </p:nvSpPr>
          <p:spPr>
            <a:xfrm>
              <a:off x="3072" y="3120"/>
              <a:ext cx="720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017</a:t>
              </a: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CH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9478" name="Group 38"/>
            <p:cNvGrpSpPr/>
            <p:nvPr/>
          </p:nvGrpSpPr>
          <p:grpSpPr>
            <a:xfrm>
              <a:off x="4224" y="2352"/>
              <a:ext cx="1104" cy="1344"/>
              <a:chOff x="4224" y="2352"/>
              <a:chExt cx="1104" cy="1344"/>
            </a:xfrm>
          </p:grpSpPr>
          <p:sp>
            <p:nvSpPr>
              <p:cNvPr id="19480" name="Rectangle 24"/>
              <p:cNvSpPr/>
              <p:nvPr/>
            </p:nvSpPr>
            <p:spPr>
              <a:xfrm>
                <a:off x="4224" y="2352"/>
                <a:ext cx="1056" cy="129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1" name="Line 25"/>
              <p:cNvSpPr/>
              <p:nvPr/>
            </p:nvSpPr>
            <p:spPr>
              <a:xfrm>
                <a:off x="4224" y="264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2" name="Line 26"/>
              <p:cNvSpPr/>
              <p:nvPr/>
            </p:nvSpPr>
            <p:spPr>
              <a:xfrm>
                <a:off x="4224" y="288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3" name="Line 27"/>
              <p:cNvSpPr/>
              <p:nvPr/>
            </p:nvSpPr>
            <p:spPr>
              <a:xfrm>
                <a:off x="4800" y="264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4" name="Text Box 28"/>
              <p:cNvSpPr txBox="1"/>
              <p:nvPr/>
            </p:nvSpPr>
            <p:spPr>
              <a:xfrm>
                <a:off x="4848" y="2640"/>
                <a:ext cx="480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7</a:t>
                </a: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5" name="Line 29"/>
              <p:cNvSpPr/>
              <p:nvPr/>
            </p:nvSpPr>
            <p:spPr>
              <a:xfrm>
                <a:off x="4224" y="312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6" name="Line 30"/>
              <p:cNvSpPr/>
              <p:nvPr/>
            </p:nvSpPr>
            <p:spPr>
              <a:xfrm>
                <a:off x="4224" y="3360"/>
                <a:ext cx="1056" cy="0"/>
              </a:xfrm>
              <a:prstGeom prst="line">
                <a:avLst/>
              </a:prstGeom>
              <a:ln w="38100" cap="flat" cmpd="sng">
                <a:solidFill>
                  <a:srgbClr val="FDFBFB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7" name="Text Box 31"/>
              <p:cNvSpPr txBox="1"/>
              <p:nvPr/>
            </p:nvSpPr>
            <p:spPr>
              <a:xfrm>
                <a:off x="4601" y="2400"/>
                <a:ext cx="3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DFBFB"/>
                    </a:solidFill>
                    <a:latin typeface="Times New Roman" panose="02020603050405020304" pitchFamily="18" charset="0"/>
                  </a:rPr>
                  <a:t>...</a:t>
                </a:r>
                <a:endPara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8" name="Text Box 32"/>
              <p:cNvSpPr txBox="1"/>
              <p:nvPr/>
            </p:nvSpPr>
            <p:spPr>
              <a:xfrm>
                <a:off x="4601" y="2880"/>
                <a:ext cx="3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DFBFB"/>
                    </a:solidFill>
                    <a:latin typeface="Times New Roman" panose="02020603050405020304" pitchFamily="18" charset="0"/>
                  </a:rPr>
                  <a:t>...</a:t>
                </a:r>
                <a:endPara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Text Box 33"/>
              <p:cNvSpPr txBox="1"/>
              <p:nvPr/>
            </p:nvSpPr>
            <p:spPr>
              <a:xfrm>
                <a:off x="4601" y="3408"/>
                <a:ext cx="3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DFBFB"/>
                    </a:solidFill>
                    <a:latin typeface="Times New Roman" panose="02020603050405020304" pitchFamily="18" charset="0"/>
                  </a:rPr>
                  <a:t>...</a:t>
                </a:r>
                <a:endPara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0" name="Text Box 36"/>
              <p:cNvSpPr txBox="1"/>
              <p:nvPr/>
            </p:nvSpPr>
            <p:spPr>
              <a:xfrm>
                <a:off x="4617" y="3108"/>
                <a:ext cx="336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79" name="Line 37"/>
            <p:cNvSpPr/>
            <p:nvPr/>
          </p:nvSpPr>
          <p:spPr>
            <a:xfrm>
              <a:off x="3792" y="3264"/>
              <a:ext cx="43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4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4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64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64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64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645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6451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6451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6451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6451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64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64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64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6451">
                                            <p:txEl>
                                              <p:charRg st="2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  <p:bldP spid="146435" grpId="0"/>
      <p:bldP spid="146436" grpId="0"/>
      <p:bldP spid="146438" grpId="0"/>
      <p:bldP spid="146444" grpId="0"/>
      <p:bldP spid="146445" grpId="0" build="p"/>
      <p:bldP spid="146446" grpId="0"/>
      <p:bldP spid="146448" grpId="0"/>
      <p:bldP spid="146450" grpId="0"/>
      <p:bldP spid="1464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7"/>
          <p:cNvSpPr txBox="1"/>
          <p:nvPr/>
        </p:nvSpPr>
        <p:spPr>
          <a:xfrm>
            <a:off x="5715" y="556895"/>
            <a:ext cx="6169025" cy="579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、立即寻址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2" name="Text Box 8"/>
          <p:cNvSpPr txBox="1"/>
          <p:nvPr/>
        </p:nvSpPr>
        <p:spPr>
          <a:xfrm>
            <a:off x="506095" y="2350135"/>
            <a:ext cx="5275580" cy="57912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BF0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</a:t>
            </a:r>
            <a:r>
              <a:rPr lang="en-US" altLang="zh-CN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     </a:t>
            </a: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地址码</a:t>
            </a:r>
            <a:r>
              <a:rPr lang="en-US" altLang="zh-CN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3200" b="1" dirty="0">
              <a:solidFill>
                <a:srgbClr val="40FF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3" name="Line 9"/>
          <p:cNvSpPr/>
          <p:nvPr/>
        </p:nvSpPr>
        <p:spPr>
          <a:xfrm>
            <a:off x="2481914" y="2350135"/>
            <a:ext cx="0" cy="609600"/>
          </a:xfrm>
          <a:prstGeom prst="line">
            <a:avLst/>
          </a:prstGeom>
          <a:ln w="38100" cap="flat" cmpd="sng">
            <a:solidFill>
              <a:srgbClr val="FFBF0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矩形 19"/>
          <p:cNvSpPr/>
          <p:nvPr/>
        </p:nvSpPr>
        <p:spPr bwMode="auto">
          <a:xfrm>
            <a:off x="2727325" y="2414270"/>
            <a:ext cx="2964815" cy="45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p>
            <a:pPr marL="0" marR="0" lvl="0" indent="0" algn="ctr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立即数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2" charset="-122"/>
                <a:cs typeface="Calibri" panose="020F0502020204030204" pitchFamily="34" charset="0"/>
              </a:rPr>
              <a:t>imm</a:t>
            </a:r>
            <a:endParaRPr kumimoji="1" lang="en-US" altLang="zh-CN" sz="2400" b="1" i="0" u="none" strike="noStrike" kern="1200" cap="none" spc="0" normalizeH="0" baseline="0" noProof="0" dirty="0" err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0071" name="Text Box 23"/>
          <p:cNvSpPr txBox="1"/>
          <p:nvPr/>
        </p:nvSpPr>
        <p:spPr>
          <a:xfrm>
            <a:off x="815975" y="3490595"/>
            <a:ext cx="382143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操作数：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 = imm   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0054" name="Text Box 6"/>
          <p:cNvSpPr txBox="1"/>
          <p:nvPr/>
        </p:nvSpPr>
        <p:spPr>
          <a:xfrm>
            <a:off x="815975" y="1314450"/>
            <a:ext cx="4789805" cy="579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指令中直接给出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操作数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" y="4954270"/>
            <a:ext cx="341185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例： 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 AX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1234H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130071" grpId="0"/>
      <p:bldP spid="13005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5" name="Text Box 3"/>
          <p:cNvSpPr txBox="1"/>
          <p:nvPr/>
        </p:nvSpPr>
        <p:spPr>
          <a:xfrm>
            <a:off x="608965" y="987425"/>
            <a:ext cx="685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详解见年级课件（自学）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09549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128009" name="Text Box 9"/>
          <p:cNvSpPr txBox="1"/>
          <p:nvPr/>
        </p:nvSpPr>
        <p:spPr>
          <a:xfrm>
            <a:off x="300990" y="671830"/>
            <a:ext cx="44704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常见的四大类寻址方式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4125" y="1528445"/>
            <a:ext cx="7010400" cy="2946400"/>
            <a:chOff x="2223" y="5723"/>
            <a:chExt cx="11040" cy="4640"/>
          </a:xfrm>
        </p:grpSpPr>
        <p:sp>
          <p:nvSpPr>
            <p:cNvPr id="128007" name="Text Box 7"/>
            <p:cNvSpPr txBox="1"/>
            <p:nvPr/>
          </p:nvSpPr>
          <p:spPr>
            <a:xfrm>
              <a:off x="2228" y="5723"/>
              <a:ext cx="9715" cy="9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、立即寻址</a:t>
              </a:r>
              <a:endPara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0053" name="Text Box 5"/>
            <p:cNvSpPr txBox="1"/>
            <p:nvPr/>
          </p:nvSpPr>
          <p:spPr>
            <a:xfrm>
              <a:off x="2228" y="6965"/>
              <a:ext cx="5760" cy="91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</a:rPr>
                <a:t>、直接寻址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2113" name="Text Box 17"/>
            <p:cNvSpPr txBox="1"/>
            <p:nvPr/>
          </p:nvSpPr>
          <p:spPr>
            <a:xfrm>
              <a:off x="2241" y="8157"/>
              <a:ext cx="552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、间接寻址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6197" name="Text Box 5"/>
            <p:cNvSpPr txBox="1"/>
            <p:nvPr/>
          </p:nvSpPr>
          <p:spPr>
            <a:xfrm>
              <a:off x="2223" y="9451"/>
              <a:ext cx="1104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  <a:scene3d>
                <a:camera prst="orthographicFront"/>
                <a:lightRig rig="threePt" dir="t"/>
              </a:scene3d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32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、变址、基址寻址及其变化</a:t>
              </a:r>
              <a:endPara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4" name="Text Box 6"/>
          <p:cNvSpPr txBox="1"/>
          <p:nvPr/>
        </p:nvSpPr>
        <p:spPr>
          <a:xfrm>
            <a:off x="386080" y="603885"/>
            <a:ext cx="6605588" cy="584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指令中</a:t>
            </a: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直接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给出操作数的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地址码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6100763" y="2049780"/>
            <a:ext cx="2209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-20637" y="63183"/>
            <a:ext cx="3657600" cy="579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、直接寻址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2" name="Text Box 8"/>
          <p:cNvSpPr txBox="1"/>
          <p:nvPr/>
        </p:nvSpPr>
        <p:spPr>
          <a:xfrm>
            <a:off x="386080" y="1291590"/>
            <a:ext cx="5077460" cy="57912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BF0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</a:t>
            </a:r>
            <a:r>
              <a:rPr lang="en-US" altLang="zh-CN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    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800" b="1" dirty="0">
              <a:solidFill>
                <a:srgbClr val="40FF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03" name="Line 9"/>
          <p:cNvSpPr/>
          <p:nvPr/>
        </p:nvSpPr>
        <p:spPr>
          <a:xfrm>
            <a:off x="2194894" y="1291590"/>
            <a:ext cx="0" cy="609600"/>
          </a:xfrm>
          <a:prstGeom prst="line">
            <a:avLst/>
          </a:prstGeom>
          <a:ln w="38100" cap="flat" cmpd="sng">
            <a:solidFill>
              <a:srgbClr val="FFBF0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矩形 19"/>
          <p:cNvSpPr/>
          <p:nvPr/>
        </p:nvSpPr>
        <p:spPr bwMode="auto">
          <a:xfrm>
            <a:off x="2555240" y="1363345"/>
            <a:ext cx="2581910" cy="45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p>
            <a:pPr marL="0" marR="0" lvl="0" indent="0" algn="ctr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地址码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D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955290" y="2052955"/>
            <a:ext cx="596900" cy="1014730"/>
            <a:chOff x="3312" y="1488"/>
            <a:chExt cx="384" cy="432"/>
          </a:xfrm>
        </p:grpSpPr>
        <p:sp>
          <p:nvSpPr>
            <p:cNvPr id="21526" name="Line 13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14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0056" name="Text Box 8"/>
          <p:cNvSpPr txBox="1"/>
          <p:nvPr/>
        </p:nvSpPr>
        <p:spPr>
          <a:xfrm>
            <a:off x="3637280" y="2142490"/>
            <a:ext cx="2463800" cy="139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存储单元地址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寄存器编号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左弧形箭头 1"/>
          <p:cNvSpPr/>
          <p:nvPr/>
        </p:nvSpPr>
        <p:spPr>
          <a:xfrm>
            <a:off x="2484120" y="1875790"/>
            <a:ext cx="484505" cy="71818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94120" y="4732020"/>
            <a:ext cx="2447925" cy="2247265"/>
            <a:chOff x="6522" y="2593"/>
            <a:chExt cx="3855" cy="3539"/>
          </a:xfrm>
        </p:grpSpPr>
        <p:sp>
          <p:nvSpPr>
            <p:cNvPr id="7" name="矩形 6"/>
            <p:cNvSpPr/>
            <p:nvPr/>
          </p:nvSpPr>
          <p:spPr bwMode="auto">
            <a:xfrm>
              <a:off x="6522" y="3490"/>
              <a:ext cx="3855" cy="853"/>
            </a:xfrm>
            <a:prstGeom prst="rect">
              <a:avLst/>
            </a:prstGeom>
            <a:solidFill>
              <a:srgbClr val="0000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522" y="2593"/>
              <a:ext cx="3855" cy="90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522" y="4390"/>
              <a:ext cx="3855" cy="90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 Box 3"/>
            <p:cNvSpPr txBox="1"/>
            <p:nvPr/>
          </p:nvSpPr>
          <p:spPr>
            <a:xfrm>
              <a:off x="7153" y="5298"/>
              <a:ext cx="2259" cy="8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9092" tIns="49545" rIns="99092" bIns="49545">
              <a:spAutoFit/>
            </a:bodyPr>
            <a:p>
              <a:pPr lvl="0" eaLnBrk="1" latinLnBrk="1" hangingPunct="1"/>
              <a:r>
                <a:rPr lang="zh-CN" alt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ea typeface="黑体" panose="02010609060101010101" pitchFamily="2" charset="-122"/>
                </a:rPr>
                <a:t>主存</a:t>
              </a:r>
              <a:r>
                <a:rPr lang="en-US" altLang="zh-CN" sz="2800" b="1" dirty="0">
                  <a:solidFill>
                    <a:schemeClr val="accent1"/>
                  </a:solidFill>
                  <a:latin typeface="Calibri" panose="020F0502020204030204" pitchFamily="34" charset="0"/>
                  <a:ea typeface="黑体" panose="02010609060101010101" pitchFamily="2" charset="-122"/>
                </a:rPr>
                <a:t>M</a:t>
              </a:r>
              <a:endPara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803650" y="3786188"/>
            <a:ext cx="1333500" cy="1104900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420235" y="4903470"/>
            <a:ext cx="635" cy="67500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4406265" y="5584190"/>
            <a:ext cx="18367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5" name="矩形 14"/>
          <p:cNvSpPr/>
          <p:nvPr/>
        </p:nvSpPr>
        <p:spPr>
          <a:xfrm>
            <a:off x="6314758" y="5373370"/>
            <a:ext cx="244792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lvl="0" algn="ctr" eaLnBrk="1" hangingPunct="1"/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操作数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4152900" y="5104765"/>
            <a:ext cx="2090420" cy="467995"/>
          </a:xfrm>
          <a:prstGeom prst="rect">
            <a:avLst/>
          </a:prstGeom>
          <a:noFill/>
          <a:ln w="9525">
            <a:noFill/>
          </a:ln>
        </p:spPr>
        <p:txBody>
          <a:bodyPr wrap="square" lIns="99092" tIns="49545" rIns="99092" bIns="49545">
            <a:spAutoFit/>
          </a:bodyPr>
          <a:p>
            <a:pPr lvl="0" eaLnBrk="1" latinLnBrk="1" hangingPunct="1"/>
            <a:r>
              <a:rPr lang="zh-CN" altLang="en-US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rPr>
              <a:t>地址码</a:t>
            </a:r>
            <a:r>
              <a:rPr lang="en-US" altLang="zh-CN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rPr>
              <a:t>=1010H</a:t>
            </a:r>
            <a:endParaRPr lang="en-US" altLang="zh-CN" b="1" dirty="0">
              <a:solidFill>
                <a:schemeClr val="accent1"/>
              </a:solidFill>
              <a:latin typeface="Calibri" panose="020F0502020204030204" pitchFamily="34" charset="0"/>
              <a:ea typeface="黑体" panose="0201060906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780780" y="5572760"/>
            <a:ext cx="360363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18" name="组合 17"/>
          <p:cNvGrpSpPr/>
          <p:nvPr/>
        </p:nvGrpSpPr>
        <p:grpSpPr>
          <a:xfrm>
            <a:off x="2687320" y="4051300"/>
            <a:ext cx="2377440" cy="575310"/>
            <a:chOff x="842" y="1521"/>
            <a:chExt cx="3744" cy="906"/>
          </a:xfrm>
        </p:grpSpPr>
        <p:sp>
          <p:nvSpPr>
            <p:cNvPr id="19" name="矩形 18"/>
            <p:cNvSpPr/>
            <p:nvPr/>
          </p:nvSpPr>
          <p:spPr>
            <a:xfrm>
              <a:off x="2714" y="1521"/>
              <a:ext cx="1872" cy="90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1010H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3" y="1566"/>
              <a:ext cx="851" cy="8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r>
                <a:rPr lang="en-US" altLang="zh-CN" sz="2800" b="1" dirty="0">
                  <a:solidFill>
                    <a:srgbClr val="FFFF00"/>
                  </a:solidFill>
                  <a:ea typeface="黑体" panose="02010609060101010101" pitchFamily="2" charset="-122"/>
                  <a:sym typeface="+mn-ea"/>
                </a:rPr>
                <a:t>θ</a:t>
              </a:r>
              <a:endParaRPr lang="en-US" altLang="zh-CN" sz="2800" b="1" dirty="0">
                <a:solidFill>
                  <a:srgbClr val="FFFF00"/>
                </a:solidFill>
                <a:ea typeface="黑体" panose="02010609060101010101" pitchFamily="2" charset="-122"/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42" y="1521"/>
              <a:ext cx="1872" cy="90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Box 10"/>
          <p:cNvSpPr txBox="1"/>
          <p:nvPr/>
        </p:nvSpPr>
        <p:spPr>
          <a:xfrm>
            <a:off x="65405" y="3504883"/>
            <a:ext cx="4030663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 主存直接寻址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6" name="波形 5"/>
          <p:cNvSpPr/>
          <p:nvPr/>
        </p:nvSpPr>
        <p:spPr>
          <a:xfrm>
            <a:off x="4979670" y="401955"/>
            <a:ext cx="2077085" cy="987425"/>
          </a:xfrm>
          <a:prstGeom prst="wave">
            <a:avLst>
              <a:gd name="adj1" fmla="val 12500"/>
              <a:gd name="adj2" fmla="val 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i="0" u="none" strike="noStrike" cap="none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直接地址码</a:t>
            </a:r>
            <a:endParaRPr lang="zh-CN" altLang="en-US" sz="3200" b="1" i="0" u="none" strike="noStrike" cap="none" normalizeH="0" baseline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49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bldLvl="0" animBg="1"/>
      <p:bldP spid="20" grpId="0" bldLvl="0" animBg="1"/>
      <p:bldP spid="12" grpId="0" bldLvl="0" animBg="1"/>
      <p:bldP spid="15" grpId="0" bldLvl="0" animBg="1"/>
      <p:bldP spid="15" grpId="1" bldLvl="0" animBg="1"/>
      <p:bldP spid="16" grpId="0"/>
      <p:bldP spid="37" grpId="0"/>
      <p:bldP spid="2" grpId="0" animBg="1"/>
      <p:bldP spid="130056" grpId="0"/>
      <p:bldP spid="13005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4"/>
          <p:cNvSpPr txBox="1"/>
          <p:nvPr/>
        </p:nvSpPr>
        <p:spPr>
          <a:xfrm>
            <a:off x="234767" y="188023"/>
            <a:ext cx="8319247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若主存储器数据区的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之间对应关系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，指令给出</a:t>
            </a:r>
            <a:r>
              <a:rPr lang="zh-CN" altLang="en-US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地址码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=2000H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寻址方式读取操作数。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地址              数据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          1A00H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2000H            1B00H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3000H            1C00H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386681" y="3729318"/>
            <a:ext cx="5992679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与地址码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S=(D)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[1234H]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5250596" y="2125298"/>
            <a:ext cx="134949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1B00H</a:t>
            </a:r>
            <a:endParaRPr lang="en-US" altLang="zh-CN" sz="2800" b="1" dirty="0">
              <a:solidFill>
                <a:srgbClr val="FF0E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7"/>
          <p:cNvSpPr txBox="1"/>
          <p:nvPr/>
        </p:nvSpPr>
        <p:spPr>
          <a:xfrm>
            <a:off x="388938" y="252413"/>
            <a:ext cx="7135812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 寄存器直接寻址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Text Box 3"/>
          <p:cNvSpPr txBox="1"/>
          <p:nvPr/>
        </p:nvSpPr>
        <p:spPr>
          <a:xfrm>
            <a:off x="844550" y="908050"/>
            <a:ext cx="6751638" cy="592138"/>
          </a:xfrm>
          <a:prstGeom prst="rect">
            <a:avLst/>
          </a:prstGeom>
          <a:noFill/>
          <a:ln w="9525">
            <a:noFill/>
          </a:ln>
        </p:spPr>
        <p:txBody>
          <a:bodyPr lIns="99092" tIns="49545" rIns="99092" bIns="49545">
            <a:spAutoFit/>
          </a:bodyPr>
          <a:p>
            <a:pPr marL="457200" lvl="0" indent="-457200" eaLnBrk="1" latin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针对操作数在寄存器中的情况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89195" y="2938145"/>
            <a:ext cx="2447925" cy="2243455"/>
            <a:chOff x="6522" y="2593"/>
            <a:chExt cx="3855" cy="3533"/>
          </a:xfrm>
        </p:grpSpPr>
        <p:sp>
          <p:nvSpPr>
            <p:cNvPr id="7" name="矩形 6"/>
            <p:cNvSpPr/>
            <p:nvPr/>
          </p:nvSpPr>
          <p:spPr bwMode="auto">
            <a:xfrm>
              <a:off x="6522" y="3501"/>
              <a:ext cx="3855" cy="853"/>
            </a:xfrm>
            <a:prstGeom prst="rect">
              <a:avLst/>
            </a:prstGeom>
            <a:solidFill>
              <a:srgbClr val="0000FF"/>
            </a:solidFill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522" y="2593"/>
              <a:ext cx="3855" cy="90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522" y="4390"/>
              <a:ext cx="3855" cy="90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 Box 3"/>
            <p:cNvSpPr txBox="1"/>
            <p:nvPr/>
          </p:nvSpPr>
          <p:spPr>
            <a:xfrm>
              <a:off x="7153" y="5298"/>
              <a:ext cx="2964" cy="8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9092" tIns="49545" rIns="99092" bIns="49545">
              <a:spAutoFit/>
            </a:bodyPr>
            <a:p>
              <a:pPr lvl="0" eaLnBrk="1" latinLnBrk="1" hangingPunct="1"/>
              <a:r>
                <a:rPr lang="zh-CN" altLang="en-US" sz="2800" b="1" dirty="0">
                  <a:solidFill>
                    <a:schemeClr val="accent1"/>
                  </a:solidFill>
                  <a:latin typeface="Calibri" panose="020F0502020204030204" pitchFamily="34" charset="0"/>
                  <a:ea typeface="黑体" panose="02010609060101010101" pitchFamily="2" charset="-122"/>
                </a:rPr>
                <a:t>寄存器组</a:t>
              </a:r>
              <a:endParaRPr lang="zh-CN" alt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139950" y="1992630"/>
            <a:ext cx="1945640" cy="1104900"/>
          </a:xfrm>
          <a:prstGeom prst="ellipse">
            <a:avLst/>
          </a:prstGeom>
          <a:noFill/>
          <a:ln w="25400" cap="flat" cmpd="sng" algn="ctr">
            <a:solidFill>
              <a:srgbClr val="FFFF00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115310" y="3109595"/>
            <a:ext cx="635" cy="67500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>
            <a:off x="3101340" y="3790315"/>
            <a:ext cx="18367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5" name="矩形 14"/>
          <p:cNvSpPr/>
          <p:nvPr/>
        </p:nvSpPr>
        <p:spPr>
          <a:xfrm>
            <a:off x="4988878" y="3514725"/>
            <a:ext cx="244792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pPr lvl="0" algn="ctr" eaLnBrk="1" hangingPunct="1"/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操作数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2891790" y="3322320"/>
            <a:ext cx="2090420" cy="467995"/>
          </a:xfrm>
          <a:prstGeom prst="rect">
            <a:avLst/>
          </a:prstGeom>
          <a:noFill/>
          <a:ln w="9525">
            <a:noFill/>
          </a:ln>
        </p:spPr>
        <p:txBody>
          <a:bodyPr wrap="square" lIns="99092" tIns="49545" rIns="99092" bIns="49545">
            <a:spAutoFit/>
          </a:bodyPr>
          <a:p>
            <a:pPr lvl="0" eaLnBrk="1" latinLnBrk="1" hangingPunct="1"/>
            <a:r>
              <a:rPr lang="zh-CN" altLang="en-US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rPr>
              <a:t>地址码</a:t>
            </a:r>
            <a:r>
              <a:rPr lang="en-US" altLang="zh-CN" b="1" dirty="0">
                <a:solidFill>
                  <a:schemeClr val="accent1"/>
                </a:solidFill>
                <a:latin typeface="Calibri" panose="020F0502020204030204" pitchFamily="34" charset="0"/>
                <a:ea typeface="黑体" panose="02010609060101010101" pitchFamily="2" charset="-122"/>
              </a:rPr>
              <a:t>=Ri</a:t>
            </a:r>
            <a:endParaRPr lang="en-US" altLang="zh-CN" b="1" dirty="0">
              <a:solidFill>
                <a:schemeClr val="accent1"/>
              </a:solidFill>
              <a:latin typeface="Calibri" panose="020F0502020204030204" pitchFamily="34" charset="0"/>
              <a:ea typeface="黑体" panose="0201060906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475855" y="3778885"/>
            <a:ext cx="360363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18" name="组合 17"/>
          <p:cNvGrpSpPr/>
          <p:nvPr/>
        </p:nvGrpSpPr>
        <p:grpSpPr>
          <a:xfrm>
            <a:off x="1023620" y="2257425"/>
            <a:ext cx="3061970" cy="575945"/>
            <a:chOff x="842" y="1521"/>
            <a:chExt cx="3744" cy="907"/>
          </a:xfrm>
        </p:grpSpPr>
        <p:sp>
          <p:nvSpPr>
            <p:cNvPr id="4" name="矩形 3"/>
            <p:cNvSpPr/>
            <p:nvPr/>
          </p:nvSpPr>
          <p:spPr>
            <a:xfrm>
              <a:off x="2206" y="1521"/>
              <a:ext cx="2380" cy="90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寄存器号</a:t>
              </a:r>
              <a:r>
                <a:rPr kumimoji="1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</a:t>
              </a:r>
              <a:endPara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53" y="1566"/>
              <a:ext cx="851" cy="8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en-US" altLang="zh-CN" sz="2800" b="1" dirty="0">
                  <a:solidFill>
                    <a:srgbClr val="FFFF00"/>
                  </a:solidFill>
                  <a:ea typeface="黑体" panose="02010609060101010101" pitchFamily="2" charset="-122"/>
                  <a:sym typeface="+mn-ea"/>
                </a:rPr>
                <a:t>θ</a:t>
              </a:r>
              <a:endParaRPr lang="en-US" altLang="zh-CN" sz="2800" b="1" dirty="0">
                <a:solidFill>
                  <a:srgbClr val="FFFF00"/>
                </a:solidFill>
                <a:ea typeface="黑体" panose="02010609060101010101" pitchFamily="2" charset="-122"/>
                <a:sym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42" y="1521"/>
              <a:ext cx="1362" cy="907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0071" name="Text Box 23"/>
          <p:cNvSpPr txBox="1"/>
          <p:nvPr/>
        </p:nvSpPr>
        <p:spPr>
          <a:xfrm>
            <a:off x="684530" y="5437505"/>
            <a:ext cx="7454900" cy="579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直接寻址    操作数：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 =（D）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49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12" grpId="0" bldLvl="0" animBg="1"/>
      <p:bldP spid="15" grpId="0" bldLvl="0" animBg="1"/>
      <p:bldP spid="15" grpId="1" bldLvl="0" animBg="1"/>
      <p:bldP spid="16" grpId="0"/>
      <p:bldP spid="1300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243230" y="344725"/>
            <a:ext cx="851993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中寄存器内容如下，现指令中给出寄存器号为</a:t>
            </a:r>
            <a:r>
              <a:rPr lang="en-US" altLang="zh-CN" sz="28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，按寄存器寻址方式读取操作数。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R0       1000H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R1       2000H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R2       3A00H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R3       3C00H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4"/>
          <p:cNvSpPr txBox="1"/>
          <p:nvPr/>
        </p:nvSpPr>
        <p:spPr>
          <a:xfrm>
            <a:off x="4593531" y="2304858"/>
            <a:ext cx="134949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3C00H</a:t>
            </a:r>
            <a:endParaRPr lang="en-US" altLang="zh-CN" sz="2800" b="1" dirty="0">
              <a:solidFill>
                <a:srgbClr val="FF0E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312445" y="3627415"/>
            <a:ext cx="766871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S=(Ri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3" grpId="0"/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6007418" y="3003550"/>
            <a:ext cx="22098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(数在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2113" name="Text Box 17"/>
          <p:cNvSpPr txBox="1"/>
          <p:nvPr/>
        </p:nvSpPr>
        <p:spPr>
          <a:xfrm>
            <a:off x="274638" y="228600"/>
            <a:ext cx="3505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、间接寻址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14" name="Text Box 18"/>
          <p:cNvSpPr txBox="1"/>
          <p:nvPr/>
        </p:nvSpPr>
        <p:spPr>
          <a:xfrm>
            <a:off x="274955" y="1149985"/>
            <a:ext cx="5638800" cy="579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指令给出操作数的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间接地址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Text Box 8"/>
          <p:cNvSpPr txBox="1"/>
          <p:nvPr/>
        </p:nvSpPr>
        <p:spPr>
          <a:xfrm>
            <a:off x="324485" y="2152650"/>
            <a:ext cx="5077460" cy="57912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BF09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</a:t>
            </a:r>
            <a:r>
              <a:rPr lang="en-US" altLang="zh-CN" sz="3200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θ    </a:t>
            </a:r>
            <a:r>
              <a:rPr lang="en-US" altLang="zh-CN" b="1" dirty="0">
                <a:solidFill>
                  <a:srgbClr val="4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b="1" dirty="0">
              <a:solidFill>
                <a:srgbClr val="40FF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Line 9"/>
          <p:cNvSpPr/>
          <p:nvPr/>
        </p:nvSpPr>
        <p:spPr>
          <a:xfrm>
            <a:off x="2194894" y="2152650"/>
            <a:ext cx="0" cy="609600"/>
          </a:xfrm>
          <a:prstGeom prst="line">
            <a:avLst/>
          </a:prstGeom>
          <a:ln w="38100" cap="flat" cmpd="sng">
            <a:solidFill>
              <a:srgbClr val="FFBF0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矩形 6"/>
          <p:cNvSpPr/>
          <p:nvPr/>
        </p:nvSpPr>
        <p:spPr bwMode="auto">
          <a:xfrm>
            <a:off x="2484120" y="2224405"/>
            <a:ext cx="2581910" cy="450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p>
            <a:pPr marL="0" marR="0" lvl="0" indent="0" algn="ctr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间接地址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8" name="Group 12"/>
          <p:cNvGrpSpPr/>
          <p:nvPr/>
        </p:nvGrpSpPr>
        <p:grpSpPr>
          <a:xfrm>
            <a:off x="2968625" y="3003550"/>
            <a:ext cx="596900" cy="1014730"/>
            <a:chOff x="3312" y="1488"/>
            <a:chExt cx="384" cy="432"/>
          </a:xfrm>
        </p:grpSpPr>
        <p:sp>
          <p:nvSpPr>
            <p:cNvPr id="9" name="Line 13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14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" name="Text Box 8"/>
          <p:cNvSpPr txBox="1"/>
          <p:nvPr/>
        </p:nvSpPr>
        <p:spPr>
          <a:xfrm>
            <a:off x="3637280" y="3003550"/>
            <a:ext cx="2463800" cy="139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存储单元地址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寄存器编号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2484120" y="2736850"/>
            <a:ext cx="484505" cy="718185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4" grpId="0" bldLvl="0" animBg="1"/>
      <p:bldP spid="7" grpId="0" bldLvl="0" animBg="1"/>
      <p:bldP spid="7" grpId="1" bldLvl="0" animBg="1"/>
      <p:bldP spid="12" grpId="0" bldLvl="0" animBg="1"/>
      <p:bldP spid="11" grpId="0"/>
      <p:bldP spid="130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15" name="Text Box 19"/>
          <p:cNvSpPr txBox="1"/>
          <p:nvPr/>
        </p:nvSpPr>
        <p:spPr>
          <a:xfrm>
            <a:off x="84455" y="20003"/>
            <a:ext cx="3646488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 主存间接寻址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539750" y="1751648"/>
            <a:ext cx="3505200" cy="533400"/>
            <a:chOff x="1872" y="2160"/>
            <a:chExt cx="2208" cy="336"/>
          </a:xfrm>
        </p:grpSpPr>
        <p:sp>
          <p:nvSpPr>
            <p:cNvPr id="28700" name="Text Box 21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操作码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2" charset="-122"/>
                  <a:cs typeface="+mn-cs"/>
                </a:rPr>
                <a:t>θ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2" charset="-122"/>
                  <a:cs typeface="+mn-cs"/>
                </a:rPr>
                <a:t>间接地址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+mn-lt"/>
                  <a:ea typeface="黑体" panose="0201060906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rPr>
                <a:t>  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589" name="Line 22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32124" name="Text Box 28"/>
          <p:cNvSpPr txBox="1"/>
          <p:nvPr/>
        </p:nvSpPr>
        <p:spPr>
          <a:xfrm>
            <a:off x="4691380" y="1410335"/>
            <a:ext cx="1833245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A=0030H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27" name="Text Box 31"/>
          <p:cNvSpPr txBox="1"/>
          <p:nvPr/>
        </p:nvSpPr>
        <p:spPr>
          <a:xfrm>
            <a:off x="5136833" y="2315210"/>
            <a:ext cx="1435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0060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30" name="Text Box 34"/>
          <p:cNvSpPr txBox="1">
            <a:spLocks noChangeArrowheads="1"/>
          </p:cNvSpPr>
          <p:nvPr/>
        </p:nvSpPr>
        <p:spPr bwMode="auto">
          <a:xfrm>
            <a:off x="498475" y="2493010"/>
            <a:ext cx="37131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操作数：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=((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2131" name="Text Box 35"/>
          <p:cNvSpPr txBox="1"/>
          <p:nvPr/>
        </p:nvSpPr>
        <p:spPr>
          <a:xfrm>
            <a:off x="6300788" y="905510"/>
            <a:ext cx="13668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存储器</a:t>
            </a:r>
            <a:endParaRPr lang="en-US" altLang="zh-CN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443663" y="1410335"/>
          <a:ext cx="1100138" cy="1828800"/>
        </p:xfrm>
        <a:graphic>
          <a:graphicData uri="http://schemas.openxmlformats.org/drawingml/2006/table">
            <a:tbl>
              <a:tblPr/>
              <a:tblGrid>
                <a:gridCol w="1099595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263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8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…</a:t>
                      </a:r>
                      <a:endParaRPr lang="zh-CN" altLang="en-US" sz="2400" b="1" dirty="0"/>
                    </a:p>
                  </a:txBody>
                  <a:tcPr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>
            <a:off x="7596188" y="1648460"/>
            <a:ext cx="431800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9" name="直接连接符 38"/>
          <p:cNvCxnSpPr/>
          <p:nvPr/>
        </p:nvCxnSpPr>
        <p:spPr>
          <a:xfrm>
            <a:off x="8027988" y="1637348"/>
            <a:ext cx="0" cy="18002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>
            <a:off x="4859655" y="3284855"/>
            <a:ext cx="316865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直接连接符 43"/>
          <p:cNvCxnSpPr/>
          <p:nvPr/>
        </p:nvCxnSpPr>
        <p:spPr>
          <a:xfrm>
            <a:off x="4881245" y="2492693"/>
            <a:ext cx="0" cy="8651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直接箭头连接符 46"/>
          <p:cNvCxnSpPr/>
          <p:nvPr/>
        </p:nvCxnSpPr>
        <p:spPr>
          <a:xfrm>
            <a:off x="4932045" y="2561273"/>
            <a:ext cx="288925" cy="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8" name="Text Box 31"/>
          <p:cNvSpPr txBox="1"/>
          <p:nvPr/>
        </p:nvSpPr>
        <p:spPr>
          <a:xfrm>
            <a:off x="7550150" y="2310448"/>
            <a:ext cx="720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2517775" y="538480"/>
            <a:ext cx="2363470" cy="712470"/>
          </a:xfrm>
          <a:prstGeom prst="wedgeEllipseCallout">
            <a:avLst>
              <a:gd name="adj1" fmla="val -39253"/>
              <a:gd name="adj2" fmla="val 1139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存储单元地址</a:t>
            </a: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"/>
          <p:cNvGrpSpPr/>
          <p:nvPr/>
        </p:nvGrpSpPr>
        <p:grpSpPr>
          <a:xfrm>
            <a:off x="684213" y="4322763"/>
            <a:ext cx="3505200" cy="533400"/>
            <a:chOff x="1872" y="2160"/>
            <a:chExt cx="2208" cy="336"/>
          </a:xfrm>
        </p:grpSpPr>
        <p:sp>
          <p:nvSpPr>
            <p:cNvPr id="24615" name="Text Box 3"/>
            <p:cNvSpPr txBox="1"/>
            <p:nvPr/>
          </p:nvSpPr>
          <p:spPr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DFBFB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latin typeface="宋体" panose="02010600030101010101" pitchFamily="2" charset="-122"/>
                  <a:ea typeface="黑体" panose="02010609060101010101" pitchFamily="2" charset="-122"/>
                </a:rPr>
                <a:t>θ </a:t>
              </a:r>
              <a:r>
                <a:rPr lang="zh-CN" altLang="en-US" sz="2800" b="1" dirty="0">
                  <a:latin typeface="宋体" panose="02010600030101010101" pitchFamily="2" charset="-122"/>
                  <a:ea typeface="黑体" panose="02010609060101010101" pitchFamily="2" charset="-122"/>
                </a:rPr>
                <a:t>寄存器号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  </a:t>
              </a:r>
              <a:endPara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16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34149" name="Text Box 5"/>
          <p:cNvSpPr txBox="1"/>
          <p:nvPr/>
        </p:nvSpPr>
        <p:spPr>
          <a:xfrm>
            <a:off x="334963" y="3716338"/>
            <a:ext cx="3887787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）寄存器间接寻址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611188" y="4908550"/>
            <a:ext cx="2057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=((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))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4601" name="Group 26"/>
          <p:cNvGrpSpPr/>
          <p:nvPr/>
        </p:nvGrpSpPr>
        <p:grpSpPr>
          <a:xfrm rot="0">
            <a:off x="7089775" y="4532630"/>
            <a:ext cx="1514475" cy="1198245"/>
            <a:chOff x="4518" y="3179"/>
            <a:chExt cx="954" cy="690"/>
          </a:xfrm>
        </p:grpSpPr>
        <p:sp>
          <p:nvSpPr>
            <p:cNvPr id="24610" name="Rectangle 27"/>
            <p:cNvSpPr/>
            <p:nvPr/>
          </p:nvSpPr>
          <p:spPr>
            <a:xfrm>
              <a:off x="4518" y="3179"/>
              <a:ext cx="952" cy="69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1" name="Line 28"/>
            <p:cNvSpPr/>
            <p:nvPr/>
          </p:nvSpPr>
          <p:spPr>
            <a:xfrm>
              <a:off x="4520" y="3649"/>
              <a:ext cx="95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2" name="Line 29"/>
            <p:cNvSpPr/>
            <p:nvPr/>
          </p:nvSpPr>
          <p:spPr>
            <a:xfrm>
              <a:off x="4520" y="3413"/>
              <a:ext cx="952" cy="0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602" name="Text Box 32"/>
          <p:cNvSpPr txBox="1"/>
          <p:nvPr/>
        </p:nvSpPr>
        <p:spPr>
          <a:xfrm>
            <a:off x="7308850" y="405320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4572000" y="4527550"/>
            <a:ext cx="1447800" cy="462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R=02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609" name="Rectangle 34"/>
          <p:cNvSpPr/>
          <p:nvPr/>
        </p:nvSpPr>
        <p:spPr>
          <a:xfrm>
            <a:off x="4691380" y="4940300"/>
            <a:ext cx="1219200" cy="381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8" name="Text Box 36"/>
          <p:cNvSpPr txBox="1">
            <a:spLocks noChangeArrowheads="1"/>
          </p:cNvSpPr>
          <p:nvPr/>
        </p:nvSpPr>
        <p:spPr bwMode="auto">
          <a:xfrm>
            <a:off x="5909945" y="4905375"/>
            <a:ext cx="162814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0040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→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725" name="Text Box 37"/>
          <p:cNvSpPr txBox="1">
            <a:spLocks noChangeArrowheads="1"/>
          </p:cNvSpPr>
          <p:nvPr/>
        </p:nvSpPr>
        <p:spPr bwMode="auto">
          <a:xfrm>
            <a:off x="7364730" y="4885055"/>
            <a:ext cx="914400" cy="51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606" name="Text Box 39"/>
          <p:cNvSpPr txBox="1"/>
          <p:nvPr/>
        </p:nvSpPr>
        <p:spPr>
          <a:xfrm>
            <a:off x="7666355" y="4580255"/>
            <a:ext cx="61150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zh-CN" altLang="en-US" sz="2800" b="1" dirty="0">
              <a:solidFill>
                <a:srgbClr val="FDFBF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7" name="Text Box 40"/>
          <p:cNvSpPr txBox="1"/>
          <p:nvPr/>
        </p:nvSpPr>
        <p:spPr>
          <a:xfrm>
            <a:off x="7666355" y="5384800"/>
            <a:ext cx="61150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zh-CN" altLang="en-US" sz="2800" b="1" dirty="0">
              <a:solidFill>
                <a:srgbClr val="FDFBF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7"/>
          <p:cNvSpPr txBox="1"/>
          <p:nvPr/>
        </p:nvSpPr>
        <p:spPr>
          <a:xfrm>
            <a:off x="220980" y="5730558"/>
            <a:ext cx="6473825" cy="944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观察：两种间址方式，第二下（次）寻址在哪里进行？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2999105" y="6189345"/>
            <a:ext cx="1572895" cy="51816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主存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2250" y="1419860"/>
            <a:ext cx="109410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 smtClean="0">
                <a:latin typeface="+mn-lt"/>
                <a:ea typeface="+mn-ea"/>
                <a:cs typeface="+mn-cs"/>
                <a:sym typeface="+mn-ea"/>
              </a:rPr>
              <a:t>0060H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0525" y="2332990"/>
            <a:ext cx="35242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ea"/>
              </a:rPr>
              <a:t>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8053" y="4929505"/>
            <a:ext cx="102933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b="1" dirty="0">
                <a:cs typeface="+mn-cs"/>
                <a:sym typeface="+mn-ea"/>
              </a:rPr>
              <a:t>0040H</a:t>
            </a:r>
            <a:endParaRPr lang="en-US" altLang="zh-CN" b="1" dirty="0">
              <a:cs typeface="+mn-cs"/>
              <a:sym typeface="+mn-ea"/>
            </a:endParaRPr>
          </a:p>
        </p:txBody>
      </p:sp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/15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67625" y="291465"/>
            <a:ext cx="1133475" cy="1231265"/>
            <a:chOff x="12075" y="459"/>
            <a:chExt cx="1785" cy="1939"/>
          </a:xfrm>
        </p:grpSpPr>
        <p:sp>
          <p:nvSpPr>
            <p:cNvPr id="132133" name="Text Box 37"/>
            <p:cNvSpPr txBox="1"/>
            <p:nvPr/>
          </p:nvSpPr>
          <p:spPr>
            <a:xfrm>
              <a:off x="12190" y="459"/>
              <a:ext cx="1670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间址单元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2134" name="Line 38"/>
            <p:cNvSpPr/>
            <p:nvPr/>
          </p:nvSpPr>
          <p:spPr>
            <a:xfrm flipV="1">
              <a:off x="12075" y="1654"/>
              <a:ext cx="683" cy="745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arrow" w="med" len="med"/>
              <a:tailEnd type="none" w="med" len="med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5" grpId="0"/>
      <p:bldP spid="132124" grpId="0"/>
      <p:bldP spid="132127" grpId="0"/>
      <p:bldP spid="132130" grpId="0"/>
      <p:bldP spid="132131" grpId="0"/>
      <p:bldP spid="48" grpId="0"/>
      <p:bldP spid="6" grpId="0" bldLvl="0" animBg="1"/>
      <p:bldP spid="134149" grpId="0"/>
      <p:bldP spid="134153" grpId="0"/>
      <p:bldP spid="2" grpId="0"/>
      <p:bldP spid="4" grpId="0"/>
      <p:bldP spid="29728" grpId="0"/>
      <p:bldP spid="24609" grpId="0" animBg="1"/>
      <p:bldP spid="5" grpId="0"/>
      <p:bldP spid="27678" grpId="0"/>
      <p:bldP spid="24602" grpId="0"/>
      <p:bldP spid="29725" grpId="0"/>
      <p:bldP spid="9" grpId="0"/>
      <p:bldP spid="10" grpId="0" bldLvl="0" animBg="1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4983</Words>
  <Application>WPS 演示</Application>
  <PresentationFormat>全屏显示(4:3)</PresentationFormat>
  <Paragraphs>714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黑体</vt:lpstr>
      <vt:lpstr>Calibri</vt:lpstr>
      <vt:lpstr>楷体</vt:lpstr>
      <vt:lpstr>微软雅黑</vt:lpstr>
      <vt:lpstr>Arial Unicode MS</vt:lpstr>
      <vt:lpstr>Calibri</vt:lpstr>
      <vt:lpstr>等线</vt:lpstr>
      <vt:lpstr>华文中宋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824</cp:revision>
  <dcterms:created xsi:type="dcterms:W3CDTF">2000-08-28T13:29:00Z</dcterms:created>
  <dcterms:modified xsi:type="dcterms:W3CDTF">2023-09-20T10:54:54Z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6D97B8EF40334D73BDC15BD2E95BA433</vt:lpwstr>
  </property>
</Properties>
</file>